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 id="2147484409" r:id="rId2"/>
  </p:sldMasterIdLst>
  <p:notesMasterIdLst>
    <p:notesMasterId r:id="rId110"/>
  </p:notesMasterIdLst>
  <p:handoutMasterIdLst>
    <p:handoutMasterId r:id="rId111"/>
  </p:handoutMasterIdLst>
  <p:sldIdLst>
    <p:sldId id="742" r:id="rId3"/>
    <p:sldId id="743" r:id="rId4"/>
    <p:sldId id="765" r:id="rId5"/>
    <p:sldId id="766" r:id="rId6"/>
    <p:sldId id="768" r:id="rId7"/>
    <p:sldId id="755" r:id="rId8"/>
    <p:sldId id="756" r:id="rId9"/>
    <p:sldId id="757" r:id="rId10"/>
    <p:sldId id="758" r:id="rId11"/>
    <p:sldId id="759" r:id="rId12"/>
    <p:sldId id="614" r:id="rId13"/>
    <p:sldId id="615" r:id="rId14"/>
    <p:sldId id="616" r:id="rId15"/>
    <p:sldId id="617" r:id="rId16"/>
    <p:sldId id="618" r:id="rId17"/>
    <p:sldId id="619" r:id="rId18"/>
    <p:sldId id="620" r:id="rId19"/>
    <p:sldId id="621" r:id="rId20"/>
    <p:sldId id="727" r:id="rId21"/>
    <p:sldId id="622" r:id="rId22"/>
    <p:sldId id="623" r:id="rId23"/>
    <p:sldId id="624" r:id="rId24"/>
    <p:sldId id="625" r:id="rId25"/>
    <p:sldId id="626" r:id="rId26"/>
    <p:sldId id="627" r:id="rId27"/>
    <p:sldId id="628" r:id="rId28"/>
    <p:sldId id="631" r:id="rId29"/>
    <p:sldId id="632" r:id="rId30"/>
    <p:sldId id="633" r:id="rId31"/>
    <p:sldId id="634" r:id="rId32"/>
    <p:sldId id="630" r:id="rId33"/>
    <p:sldId id="635" r:id="rId34"/>
    <p:sldId id="724" r:id="rId35"/>
    <p:sldId id="725" r:id="rId36"/>
    <p:sldId id="638" r:id="rId37"/>
    <p:sldId id="639" r:id="rId38"/>
    <p:sldId id="640" r:id="rId39"/>
    <p:sldId id="643" r:id="rId40"/>
    <p:sldId id="644" r:id="rId41"/>
    <p:sldId id="641" r:id="rId42"/>
    <p:sldId id="769" r:id="rId43"/>
    <p:sldId id="645" r:id="rId44"/>
    <p:sldId id="646" r:id="rId45"/>
    <p:sldId id="647" r:id="rId46"/>
    <p:sldId id="648" r:id="rId47"/>
    <p:sldId id="649" r:id="rId48"/>
    <p:sldId id="652" r:id="rId49"/>
    <p:sldId id="653" r:id="rId50"/>
    <p:sldId id="654" r:id="rId51"/>
    <p:sldId id="657" r:id="rId52"/>
    <p:sldId id="658" r:id="rId53"/>
    <p:sldId id="659" r:id="rId54"/>
    <p:sldId id="660" r:id="rId55"/>
    <p:sldId id="722" r:id="rId56"/>
    <p:sldId id="723" r:id="rId57"/>
    <p:sldId id="663" r:id="rId58"/>
    <p:sldId id="664" r:id="rId59"/>
    <p:sldId id="728" r:id="rId60"/>
    <p:sldId id="665" r:id="rId61"/>
    <p:sldId id="726" r:id="rId62"/>
    <p:sldId id="668" r:id="rId63"/>
    <p:sldId id="669" r:id="rId64"/>
    <p:sldId id="670" r:id="rId65"/>
    <p:sldId id="671" r:id="rId66"/>
    <p:sldId id="672" r:id="rId67"/>
    <p:sldId id="673" r:id="rId68"/>
    <p:sldId id="674" r:id="rId69"/>
    <p:sldId id="675" r:id="rId70"/>
    <p:sldId id="676" r:id="rId71"/>
    <p:sldId id="762" r:id="rId72"/>
    <p:sldId id="677" r:id="rId73"/>
    <p:sldId id="678" r:id="rId74"/>
    <p:sldId id="680" r:id="rId75"/>
    <p:sldId id="681" r:id="rId76"/>
    <p:sldId id="682" r:id="rId77"/>
    <p:sldId id="683" r:id="rId78"/>
    <p:sldId id="684" r:id="rId79"/>
    <p:sldId id="685" r:id="rId80"/>
    <p:sldId id="686" r:id="rId81"/>
    <p:sldId id="687" r:id="rId82"/>
    <p:sldId id="763" r:id="rId83"/>
    <p:sldId id="688" r:id="rId84"/>
    <p:sldId id="690" r:id="rId85"/>
    <p:sldId id="691" r:id="rId86"/>
    <p:sldId id="693" r:id="rId87"/>
    <p:sldId id="694" r:id="rId88"/>
    <p:sldId id="695" r:id="rId89"/>
    <p:sldId id="696" r:id="rId90"/>
    <p:sldId id="764" r:id="rId91"/>
    <p:sldId id="697" r:id="rId92"/>
    <p:sldId id="698" r:id="rId93"/>
    <p:sldId id="699" r:id="rId94"/>
    <p:sldId id="700" r:id="rId95"/>
    <p:sldId id="701" r:id="rId96"/>
    <p:sldId id="702" r:id="rId97"/>
    <p:sldId id="705" r:id="rId98"/>
    <p:sldId id="655" r:id="rId99"/>
    <p:sldId id="732" r:id="rId100"/>
    <p:sldId id="733" r:id="rId101"/>
    <p:sldId id="734" r:id="rId102"/>
    <p:sldId id="735" r:id="rId103"/>
    <p:sldId id="736" r:id="rId104"/>
    <p:sldId id="737" r:id="rId105"/>
    <p:sldId id="738" r:id="rId106"/>
    <p:sldId id="739" r:id="rId107"/>
    <p:sldId id="740" r:id="rId108"/>
    <p:sldId id="741" r:id="rId109"/>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66"/>
    <a:srgbClr val="FF0000"/>
    <a:srgbClr val="9933FF"/>
    <a:srgbClr val="CCECFF"/>
    <a:srgbClr val="66FF99"/>
    <a:srgbClr val="FF5050"/>
    <a:srgbClr val="0000CC"/>
    <a:srgbClr val="FFCC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7403" autoAdjust="0"/>
  </p:normalViewPr>
  <p:slideViewPr>
    <p:cSldViewPr snapToGrid="0">
      <p:cViewPr varScale="1">
        <p:scale>
          <a:sx n="119" d="100"/>
          <a:sy n="119" d="100"/>
        </p:scale>
        <p:origin x="1622" y="9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6078"/>
    </p:cViewPr>
  </p:sorterViewPr>
  <p:notesViewPr>
    <p:cSldViewPr snapToGrid="0">
      <p:cViewPr varScale="1">
        <p:scale>
          <a:sx n="43" d="100"/>
          <a:sy n="43" d="100"/>
        </p:scale>
        <p:origin x="2820" y="51"/>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43.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6.emf"/><Relationship Id="rId1" Type="http://schemas.openxmlformats.org/officeDocument/2006/relationships/image" Target="../media/image37.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1</a:t>
            </a:fld>
            <a:endParaRPr lang="en-US" altLang="zh-CN" smtClean="0">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smtClean="0">
              <a:solidFill>
                <a:srgbClr val="FF3300"/>
              </a:solidFill>
              <a:latin typeface="Arial" charset="0"/>
              <a:ea typeface="宋体" charset="-122"/>
            </a:endParaRPr>
          </a:p>
        </p:txBody>
      </p:sp>
    </p:spTree>
    <p:extLst>
      <p:ext uri="{BB962C8B-B14F-4D97-AF65-F5344CB8AC3E}">
        <p14:creationId xmlns:p14="http://schemas.microsoft.com/office/powerpoint/2010/main" val="136304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solidFill>
                  <a:prstClr val="black"/>
                </a:solidFill>
              </a:rPr>
              <a:pPr>
                <a:defRPr/>
              </a:pPr>
              <a:t>28</a:t>
            </a:fld>
            <a:endParaRPr lang="en-US" altLang="ja-JP">
              <a:solidFill>
                <a:prstClr val="black"/>
              </a:solidFill>
            </a:endParaRPr>
          </a:p>
        </p:txBody>
      </p:sp>
    </p:spTree>
    <p:extLst>
      <p:ext uri="{BB962C8B-B14F-4D97-AF65-F5344CB8AC3E}">
        <p14:creationId xmlns:p14="http://schemas.microsoft.com/office/powerpoint/2010/main" val="397810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0D3D7A2-EFBA-4FB8-B6C0-96F6094D284E}" type="slidenum">
              <a:rPr lang="en-US" altLang="zh-CN" smtClean="0">
                <a:solidFill>
                  <a:srgbClr val="000000"/>
                </a:solidFill>
              </a:rPr>
              <a:pPr/>
              <a:t>37</a:t>
            </a:fld>
            <a:endParaRPr lang="en-US" altLang="zh-CN" smtClean="0">
              <a:solidFill>
                <a:srgbClr val="000000"/>
              </a:solidFill>
            </a:endParaRPr>
          </a:p>
        </p:txBody>
      </p:sp>
      <p:sp>
        <p:nvSpPr>
          <p:cNvPr id="148483" name="Rectangle 7"/>
          <p:cNvSpPr txBox="1">
            <a:spLocks noGrp="1" noChangeArrowheads="1"/>
          </p:cNvSpPr>
          <p:nvPr/>
        </p:nvSpPr>
        <p:spPr bwMode="auto">
          <a:xfrm>
            <a:off x="3815373" y="9371285"/>
            <a:ext cx="2918831" cy="493316"/>
          </a:xfrm>
          <a:prstGeom prst="rect">
            <a:avLst/>
          </a:prstGeom>
          <a:noFill/>
          <a:ln w="9525">
            <a:noFill/>
            <a:miter lim="800000"/>
            <a:headEnd/>
            <a:tailEnd/>
          </a:ln>
        </p:spPr>
        <p:txBody>
          <a:bodyPr lIns="91431" tIns="45716" rIns="91431" bIns="45716" anchor="b"/>
          <a:lstStyle/>
          <a:p>
            <a:pPr algn="r" defTabSz="844550"/>
            <a:fld id="{AF41C568-BED5-4FF7-955F-0927EA3FC1E6}" type="slidenum">
              <a:rPr lang="en-US" altLang="zh-CN" sz="1200" b="0">
                <a:solidFill>
                  <a:srgbClr val="000000"/>
                </a:solidFill>
              </a:rPr>
              <a:pPr algn="r" defTabSz="844550"/>
              <a:t>37</a:t>
            </a:fld>
            <a:endParaRPr lang="en-US" altLang="zh-CN" sz="1200" b="0">
              <a:solidFill>
                <a:srgbClr val="000000"/>
              </a:solidFill>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p:spPr>
        <p:txBody>
          <a:bodyPr lIns="91431" tIns="45716" rIns="91431" bIns="45716"/>
          <a:lstStyle/>
          <a:p>
            <a:pPr eaLnBrk="1" hangingPunct="1"/>
            <a:endParaRPr lang="zh-CN" altLang="zh-CN" smtClean="0"/>
          </a:p>
        </p:txBody>
      </p:sp>
    </p:spTree>
    <p:extLst>
      <p:ext uri="{BB962C8B-B14F-4D97-AF65-F5344CB8AC3E}">
        <p14:creationId xmlns:p14="http://schemas.microsoft.com/office/powerpoint/2010/main" val="123226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33704E7B-C130-4AAA-9BBE-3E1BE5EFC209}" type="slidenum">
              <a:rPr lang="en-US" altLang="zh-CN" smtClean="0">
                <a:solidFill>
                  <a:srgbClr val="000000"/>
                </a:solidFill>
              </a:rPr>
              <a:pPr/>
              <a:t>38</a:t>
            </a:fld>
            <a:endParaRPr lang="en-US" altLang="zh-CN" smtClean="0">
              <a:solidFill>
                <a:srgbClr val="000000"/>
              </a:solidFill>
            </a:endParaRPr>
          </a:p>
        </p:txBody>
      </p:sp>
      <p:sp>
        <p:nvSpPr>
          <p:cNvPr id="151555" name="Rectangle 7"/>
          <p:cNvSpPr txBox="1">
            <a:spLocks noGrp="1" noChangeArrowheads="1"/>
          </p:cNvSpPr>
          <p:nvPr/>
        </p:nvSpPr>
        <p:spPr bwMode="auto">
          <a:xfrm>
            <a:off x="3815373" y="9371285"/>
            <a:ext cx="2918831" cy="493316"/>
          </a:xfrm>
          <a:prstGeom prst="rect">
            <a:avLst/>
          </a:prstGeom>
          <a:noFill/>
          <a:ln w="9525">
            <a:noFill/>
            <a:miter lim="800000"/>
            <a:headEnd/>
            <a:tailEnd/>
          </a:ln>
        </p:spPr>
        <p:txBody>
          <a:bodyPr lIns="91431" tIns="45716" rIns="91431" bIns="45716" anchor="b"/>
          <a:lstStyle/>
          <a:p>
            <a:pPr algn="r" defTabSz="844550"/>
            <a:fld id="{D201E4A7-CCD4-4444-8E8C-CCF8148A41B6}" type="slidenum">
              <a:rPr lang="en-US" altLang="zh-CN" sz="1200" b="0">
                <a:solidFill>
                  <a:srgbClr val="000000"/>
                </a:solidFill>
              </a:rPr>
              <a:pPr algn="r" defTabSz="844550"/>
              <a:t>38</a:t>
            </a:fld>
            <a:endParaRPr lang="en-US" altLang="zh-CN" sz="1200" b="0">
              <a:solidFill>
                <a:srgbClr val="000000"/>
              </a:solidFill>
            </a:endParaRPr>
          </a:p>
        </p:txBody>
      </p:sp>
      <p:sp>
        <p:nvSpPr>
          <p:cNvPr id="151556" name="Rectangle 2"/>
          <p:cNvSpPr>
            <a:spLocks noGrp="1" noRot="1" noChangeAspect="1" noChangeArrowheads="1" noTextEdit="1"/>
          </p:cNvSpPr>
          <p:nvPr>
            <p:ph type="sldImg"/>
          </p:nvPr>
        </p:nvSpPr>
        <p:spPr>
          <a:ln/>
        </p:spPr>
      </p:sp>
      <p:sp>
        <p:nvSpPr>
          <p:cNvPr id="151557" name="Rectangle 3"/>
          <p:cNvSpPr>
            <a:spLocks noGrp="1" noChangeArrowheads="1"/>
          </p:cNvSpPr>
          <p:nvPr>
            <p:ph type="body" idx="1"/>
          </p:nvPr>
        </p:nvSpPr>
        <p:spPr>
          <a:noFill/>
          <a:ln/>
        </p:spPr>
        <p:txBody>
          <a:bodyPr lIns="91431" tIns="45716" rIns="91431" bIns="45716"/>
          <a:lstStyle/>
          <a:p>
            <a:pPr eaLnBrk="1" hangingPunct="1"/>
            <a:endParaRPr lang="zh-CN" altLang="zh-CN" smtClean="0"/>
          </a:p>
        </p:txBody>
      </p:sp>
    </p:spTree>
    <p:extLst>
      <p:ext uri="{BB962C8B-B14F-4D97-AF65-F5344CB8AC3E}">
        <p14:creationId xmlns:p14="http://schemas.microsoft.com/office/powerpoint/2010/main" val="124225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43B45B6-8967-425C-98A5-FC2900599B88}" type="slidenum">
              <a:rPr lang="en-US" altLang="zh-CN" smtClean="0">
                <a:solidFill>
                  <a:srgbClr val="000000"/>
                </a:solidFill>
              </a:rPr>
              <a:pPr/>
              <a:t>39</a:t>
            </a:fld>
            <a:endParaRPr lang="en-US" altLang="zh-CN" smtClean="0">
              <a:solidFill>
                <a:srgbClr val="000000"/>
              </a:solidFill>
            </a:endParaRPr>
          </a:p>
        </p:txBody>
      </p:sp>
      <p:sp>
        <p:nvSpPr>
          <p:cNvPr id="152579" name="Rectangle 7"/>
          <p:cNvSpPr txBox="1">
            <a:spLocks noGrp="1" noChangeArrowheads="1"/>
          </p:cNvSpPr>
          <p:nvPr/>
        </p:nvSpPr>
        <p:spPr bwMode="auto">
          <a:xfrm>
            <a:off x="3815373" y="9371285"/>
            <a:ext cx="2918831" cy="493316"/>
          </a:xfrm>
          <a:prstGeom prst="rect">
            <a:avLst/>
          </a:prstGeom>
          <a:noFill/>
          <a:ln w="9525">
            <a:noFill/>
            <a:miter lim="800000"/>
            <a:headEnd/>
            <a:tailEnd/>
          </a:ln>
        </p:spPr>
        <p:txBody>
          <a:bodyPr lIns="91431" tIns="45716" rIns="91431" bIns="45716" anchor="b"/>
          <a:lstStyle/>
          <a:p>
            <a:pPr algn="r" defTabSz="844550"/>
            <a:fld id="{2781C71F-79B4-41AB-B23A-33FB488F9C16}" type="slidenum">
              <a:rPr lang="en-US" altLang="zh-CN" sz="1200" b="0">
                <a:solidFill>
                  <a:srgbClr val="000000"/>
                </a:solidFill>
              </a:rPr>
              <a:pPr algn="r" defTabSz="844550"/>
              <a:t>39</a:t>
            </a:fld>
            <a:endParaRPr lang="en-US" altLang="zh-CN" sz="1200" b="0">
              <a:solidFill>
                <a:srgbClr val="000000"/>
              </a:solidFill>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noFill/>
          <a:ln/>
        </p:spPr>
        <p:txBody>
          <a:bodyPr lIns="91431" tIns="45716" rIns="91431" bIns="45716"/>
          <a:lstStyle/>
          <a:p>
            <a:pPr eaLnBrk="1" hangingPunct="1"/>
            <a:endParaRPr lang="zh-CN" altLang="zh-CN" smtClean="0"/>
          </a:p>
        </p:txBody>
      </p:sp>
    </p:spTree>
    <p:extLst>
      <p:ext uri="{BB962C8B-B14F-4D97-AF65-F5344CB8AC3E}">
        <p14:creationId xmlns:p14="http://schemas.microsoft.com/office/powerpoint/2010/main" val="398200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3E74B56-36BD-4E93-9386-78703901A64C}" type="slidenum">
              <a:rPr lang="en-US" altLang="zh-CN" smtClean="0">
                <a:solidFill>
                  <a:srgbClr val="000000"/>
                </a:solidFill>
              </a:rPr>
              <a:pPr/>
              <a:t>40</a:t>
            </a:fld>
            <a:endParaRPr lang="en-US" altLang="zh-CN" smtClean="0">
              <a:solidFill>
                <a:srgbClr val="000000"/>
              </a:solidFill>
            </a:endParaRPr>
          </a:p>
        </p:txBody>
      </p:sp>
      <p:sp>
        <p:nvSpPr>
          <p:cNvPr id="149507" name="Rectangle 7"/>
          <p:cNvSpPr txBox="1">
            <a:spLocks noGrp="1" noChangeArrowheads="1"/>
          </p:cNvSpPr>
          <p:nvPr/>
        </p:nvSpPr>
        <p:spPr bwMode="auto">
          <a:xfrm>
            <a:off x="3815373" y="9371285"/>
            <a:ext cx="2918831" cy="493316"/>
          </a:xfrm>
          <a:prstGeom prst="rect">
            <a:avLst/>
          </a:prstGeom>
          <a:noFill/>
          <a:ln w="9525">
            <a:noFill/>
            <a:miter lim="800000"/>
            <a:headEnd/>
            <a:tailEnd/>
          </a:ln>
        </p:spPr>
        <p:txBody>
          <a:bodyPr lIns="91431" tIns="45716" rIns="91431" bIns="45716" anchor="b"/>
          <a:lstStyle/>
          <a:p>
            <a:pPr algn="r" defTabSz="844550"/>
            <a:fld id="{7367F13E-0797-4970-877A-BCAC9E34A496}" type="slidenum">
              <a:rPr lang="en-US" altLang="zh-CN" sz="1200" b="0">
                <a:solidFill>
                  <a:srgbClr val="000000"/>
                </a:solidFill>
              </a:rPr>
              <a:pPr algn="r" defTabSz="844550"/>
              <a:t>40</a:t>
            </a:fld>
            <a:endParaRPr lang="en-US" altLang="zh-CN" sz="1200" b="0">
              <a:solidFill>
                <a:srgbClr val="000000"/>
              </a:solidFill>
            </a:endParaRP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p:spPr>
        <p:txBody>
          <a:bodyPr lIns="91431" tIns="45716" rIns="91431" bIns="45716"/>
          <a:lstStyle/>
          <a:p>
            <a:pPr eaLnBrk="1" hangingPunct="1"/>
            <a:endParaRPr lang="zh-CN" altLang="zh-CN" smtClean="0"/>
          </a:p>
        </p:txBody>
      </p:sp>
    </p:spTree>
    <p:extLst>
      <p:ext uri="{BB962C8B-B14F-4D97-AF65-F5344CB8AC3E}">
        <p14:creationId xmlns:p14="http://schemas.microsoft.com/office/powerpoint/2010/main" val="175097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FFFFFF"/>
              </a:solidFill>
              <a:effectLst>
                <a:innerShdw blurRad="63500" dist="50800" dir="18900000">
                  <a:prstClr val="black">
                    <a:alpha val="50000"/>
                  </a:prstClr>
                </a:innerShdw>
              </a:effectLst>
              <a:uLnTx/>
              <a:uFillTx/>
              <a:latin typeface="Calibri"/>
              <a:ea typeface="+mn-ea"/>
              <a:cs typeface="+mn-cs"/>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
        <p:nvSpPr>
          <p:cNvPr id="10"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E382487-BB7B-4AB4-A7D9-366EE518AA51}" type="slidenum">
              <a:rPr kumimoji="1" lang="en-US" altLang="ja-JP" sz="14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4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89988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930A690-F317-4ED3-8476-06A468B1BCC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416391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latin typeface="Times New Roman" pitchFamily="18" charset="0"/>
                <a:cs typeface="Times New Roman" pitchFamily="18" charset="0"/>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5" name="Slide Number Placeholder 5"/>
          <p:cNvSpPr>
            <a:spLocks noGrp="1"/>
          </p:cNvSpPr>
          <p:nvPr>
            <p:ph type="sldNum" sz="quarter" idx="11"/>
          </p:nvPr>
        </p:nvSpPr>
        <p:spPr>
          <a:xfrm>
            <a:off x="8763000" y="6492875"/>
            <a:ext cx="3810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930A690-F317-4ED3-8476-06A468B1BCC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673606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5D0C2F3-97E3-4ABB-B9FC-6B2DF20DC0F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762598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6" name="Slide Number Placeholder 5"/>
          <p:cNvSpPr>
            <a:spLocks noGrp="1"/>
          </p:cNvSpPr>
          <p:nvPr>
            <p:ph type="sldNum"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358BDF7-BDE1-407A-8C7E-D5A0DA949910}"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7" name="Date Placeholder 3"/>
          <p:cNvSpPr>
            <a:spLocks noGrp="1"/>
          </p:cNvSpPr>
          <p:nvPr>
            <p:ph type="dt" sz="half" idx="17"/>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60756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8" name="Slide Number Placeholder 5"/>
          <p:cNvSpPr>
            <a:spLocks noGrp="1"/>
          </p:cNvSpPr>
          <p:nvPr>
            <p:ph type="sldNum" sz="quarter"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BC1C769-4ED5-4761-89EE-182A135D0915}"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9" name="Date Placeholder 3"/>
          <p:cNvSpPr>
            <a:spLocks noGrp="1"/>
          </p:cNvSpPr>
          <p:nvPr>
            <p:ph type="dt" sz="half" idx="17"/>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279661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4" name="Slide Number Placeholder 5"/>
          <p:cNvSpPr>
            <a:spLocks noGrp="1"/>
          </p:cNvSpPr>
          <p:nvPr>
            <p:ph type="sldNum" sz="quarter" idx="11"/>
          </p:nvPr>
        </p:nvSpPr>
        <p:spPr>
          <a:xfrm>
            <a:off x="8763000" y="6492875"/>
            <a:ext cx="3810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841D0E5-B544-4249-9EED-E8B8BB01262A}"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5"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93159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dirty="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3"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0B1BCC8-560B-4A60-B760-5B343B1339D6}"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4"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94672146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6" name="Slide Number Placeholder 5"/>
          <p:cNvSpPr>
            <a:spLocks noGrp="1"/>
          </p:cNvSpPr>
          <p:nvPr>
            <p:ph type="sldNum" sz="quarter" idx="15"/>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CAE9BBA-E48B-4841-BCC2-F4584AB964CE}"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7" name="Date Placeholder 3"/>
          <p:cNvSpPr>
            <a:spLocks noGrp="1"/>
          </p:cNvSpPr>
          <p:nvPr>
            <p:ph type="dt" sz="half" idx="16"/>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9737038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6"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A0364EF-38AA-432F-98B6-70AD81821963}"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7"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32580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CDA7E98-741B-4340-A8A3-83AD39137AB3}"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152325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Footer Placeholder 4"/>
          <p:cNvSpPr>
            <a:spLocks noGrp="1"/>
          </p:cNvSpPr>
          <p:nvPr>
            <p:ph type="ftr" sz="quarter"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5" name="Slide Number Placeholder 5"/>
          <p:cNvSpPr>
            <a:spLocks noGrp="1"/>
          </p:cNvSpPr>
          <p:nvPr>
            <p:ph type="sldNum"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6DDA199-89A0-4DAA-B10B-8E6B09FDD179}"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6" name="Date Placeholder 3"/>
          <p:cNvSpPr>
            <a:spLocks noGrp="1"/>
          </p:cNvSpPr>
          <p:nvPr>
            <p:ph type="dt" sz="half" idx="12"/>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200717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33375"/>
            <a:ext cx="8229600" cy="56880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290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smtClean="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smtClean="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408"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 id="2147484395"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FFFFFF"/>
              </a:solidFill>
              <a:effectLst>
                <a:innerShdw blurRad="63500" dist="50800" dir="18900000">
                  <a:prstClr val="black">
                    <a:alpha val="50000"/>
                  </a:prstClr>
                </a:innerShdw>
              </a:effectLst>
              <a:uLnTx/>
              <a:uFillTx/>
              <a:latin typeface="Calibri"/>
              <a:ea typeface="+mn-ea"/>
              <a:cs typeface="+mn-cs"/>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FFFFFF"/>
              </a:solidFill>
              <a:effectLst>
                <a:innerShdw blurRad="63500" dist="50800" dir="18900000">
                  <a:prstClr val="black">
                    <a:alpha val="50000"/>
                  </a:prstClr>
                </a:innerShdw>
              </a:effectLst>
              <a:uLnTx/>
              <a:uFillTx/>
              <a:latin typeface="Calibri"/>
              <a:ea typeface="+mn-ea"/>
              <a:cs typeface="+mn-cs"/>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4D5B6B">
                  <a:lumMod val="60000"/>
                  <a:lumOff val="40000"/>
                </a:srgbClr>
              </a:solidFill>
              <a:effectLst/>
              <a:uLnTx/>
              <a:uFillTx/>
              <a:latin typeface="Arial" pitchFamily="34" charset="0"/>
              <a:ea typeface="宋体" pitchFamily="2" charset="-122"/>
              <a:cs typeface="+mn-cs"/>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2AFAD0F-6848-4FA4-9C02-A9ED2BF7004B}" type="slidenum">
              <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1" lang="en-US" altLang="ja-JP" sz="1200" b="0" i="0" u="none" strike="noStrike" kern="1200" cap="none" spc="0" normalizeH="0" baseline="0" noProof="0">
              <a:ln>
                <a:noFill/>
              </a:ln>
              <a:solidFill>
                <a:srgbClr val="675D59">
                  <a:lumMod val="60000"/>
                  <a:lumOff val="40000"/>
                </a:srgbClr>
              </a:solidFill>
              <a:effectLst/>
              <a:uLnTx/>
              <a:uFillTx/>
              <a:latin typeface="Arial" pitchFamily="34" charset="0"/>
              <a:ea typeface="宋体" pitchFamily="2" charset="-122"/>
              <a:cs typeface="+mn-cs"/>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200" b="1" i="0" u="none" strike="noStrike" kern="1200" cap="none" spc="0" normalizeH="0" baseline="0" noProof="0">
              <a:ln>
                <a:noFill/>
              </a:ln>
              <a:solidFill>
                <a:srgbClr val="FFFFFF"/>
              </a:solidFill>
              <a:effectLst/>
              <a:uLnTx/>
              <a:uFillTx/>
              <a:latin typeface="Arial" pitchFamily="34" charset="0"/>
              <a:ea typeface="宋体" pitchFamily="2" charset="-122"/>
              <a:cs typeface="+mn-cs"/>
            </a:endParaRPr>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191778"/>
      </p:ext>
    </p:extLst>
  </p:cSld>
  <p:clrMap bg1="lt1" tx1="dk1" bg2="lt2" tx2="dk2" accent1="accent1" accent2="accent2" accent3="accent3" accent4="accent4" accent5="accent5" accent6="accent6" hlink="hlink" folHlink="folHlink"/>
  <p:sldLayoutIdLst>
    <p:sldLayoutId id="2147484410"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 id="2147484421" r:id="rId12"/>
    <p:sldLayoutId id="2147484422"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66878.htm" TargetMode="External"/><Relationship Id="rId2" Type="http://schemas.openxmlformats.org/officeDocument/2006/relationships/hyperlink" Target="http://baike.baidu.com/view/6397.htm" TargetMode="Externa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85.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image" Target="../media/image85.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image" Target="../media/image22.wmf"/><Relationship Id="rId10" Type="http://schemas.openxmlformats.org/officeDocument/2006/relationships/image" Target="../media/image8.png"/><Relationship Id="rId4" Type="http://schemas.openxmlformats.org/officeDocument/2006/relationships/oleObject" Target="../embeddings/oleObject4.bin"/><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5.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6.bin"/><Relationship Id="rId4" Type="http://schemas.openxmlformats.org/officeDocument/2006/relationships/image" Target="../media/image34.wmf"/></Relationships>
</file>

<file path=ppt/slides/_rels/slide57.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0.wmf"/><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36.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39.wmf"/><Relationship Id="rId4" Type="http://schemas.openxmlformats.org/officeDocument/2006/relationships/image" Target="../media/image37.wmf"/><Relationship Id="rId9" Type="http://schemas.openxmlformats.org/officeDocument/2006/relationships/oleObject" Target="../embeddings/oleObject11.bin"/><Relationship Id="rId14" Type="http://schemas.openxmlformats.org/officeDocument/2006/relationships/image" Target="../media/image41.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15.bin"/><Relationship Id="rId7" Type="http://schemas.openxmlformats.org/officeDocument/2006/relationships/oleObject" Target="../embeddings/oleObject18.bin"/><Relationship Id="rId12" Type="http://schemas.openxmlformats.org/officeDocument/2006/relationships/image" Target="../media/image45.wmf"/><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1.bin"/><Relationship Id="rId5" Type="http://schemas.openxmlformats.org/officeDocument/2006/relationships/oleObject" Target="../embeddings/oleObject16.bin"/><Relationship Id="rId10" Type="http://schemas.openxmlformats.org/officeDocument/2006/relationships/oleObject" Target="../embeddings/oleObject20.bin"/><Relationship Id="rId4" Type="http://schemas.openxmlformats.org/officeDocument/2006/relationships/image" Target="../media/image43.wmf"/><Relationship Id="rId9"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3" Type="http://schemas.openxmlformats.org/officeDocument/2006/relationships/hyperlink" Target="http://baike.baidu.com/view/66878.htm" TargetMode="External"/><Relationship Id="rId2" Type="http://schemas.openxmlformats.org/officeDocument/2006/relationships/hyperlink" Target="http://baike.baidu.com/view/6397.htm"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5.xml"/><Relationship Id="rId1" Type="http://schemas.openxmlformats.org/officeDocument/2006/relationships/vmlDrawing" Target="../drawings/vmlDrawing8.vml"/><Relationship Id="rId4" Type="http://schemas.openxmlformats.org/officeDocument/2006/relationships/image" Target="../media/image4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4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4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5.xml"/><Relationship Id="rId1" Type="http://schemas.openxmlformats.org/officeDocument/2006/relationships/vmlDrawing" Target="../drawings/vmlDrawing11.vml"/><Relationship Id="rId4" Type="http://schemas.openxmlformats.org/officeDocument/2006/relationships/image" Target="../media/image49.emf"/></Relationships>
</file>

<file path=ppt/slides/_rels/slide6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43.wmf"/><Relationship Id="rId5" Type="http://schemas.openxmlformats.org/officeDocument/2006/relationships/oleObject" Target="../embeddings/oleObject27.bin"/><Relationship Id="rId4" Type="http://schemas.openxmlformats.org/officeDocument/2006/relationships/image" Target="../media/image50.wmf"/></Relationships>
</file>

<file path=ppt/slides/_rels/slide6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53.wmf"/><Relationship Id="rId5" Type="http://schemas.openxmlformats.org/officeDocument/2006/relationships/oleObject" Target="../embeddings/oleObject30.bin"/><Relationship Id="rId10" Type="http://schemas.openxmlformats.org/officeDocument/2006/relationships/image" Target="../media/image50.wmf"/><Relationship Id="rId4" Type="http://schemas.openxmlformats.org/officeDocument/2006/relationships/image" Target="../media/image52.wmf"/><Relationship Id="rId9" Type="http://schemas.openxmlformats.org/officeDocument/2006/relationships/oleObject" Target="../embeddings/oleObject32.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9.wmf"/><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3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60.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5.xml"/><Relationship Id="rId1" Type="http://schemas.openxmlformats.org/officeDocument/2006/relationships/vmlDrawing" Target="../drawings/vmlDrawing16.vml"/><Relationship Id="rId4" Type="http://schemas.openxmlformats.org/officeDocument/2006/relationships/image" Target="../media/image61.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62.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5.xml"/><Relationship Id="rId1" Type="http://schemas.openxmlformats.org/officeDocument/2006/relationships/vmlDrawing" Target="../drawings/vmlDrawing18.vml"/><Relationship Id="rId4" Type="http://schemas.openxmlformats.org/officeDocument/2006/relationships/image" Target="../media/image63.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64.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5.xml"/><Relationship Id="rId1" Type="http://schemas.openxmlformats.org/officeDocument/2006/relationships/vmlDrawing" Target="../drawings/vmlDrawing20.vml"/><Relationship Id="rId4" Type="http://schemas.openxmlformats.org/officeDocument/2006/relationships/image" Target="../media/image81.png"/></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5.xml"/><Relationship Id="rId1" Type="http://schemas.openxmlformats.org/officeDocument/2006/relationships/vmlDrawing" Target="../drawings/vmlDrawing21.vml"/><Relationship Id="rId4" Type="http://schemas.openxmlformats.org/officeDocument/2006/relationships/image" Target="../media/image8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67.png"/><Relationship Id="rId1" Type="http://schemas.openxmlformats.org/officeDocument/2006/relationships/slideLayout" Target="../slideLayouts/slideLayout3.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5.xml"/><Relationship Id="rId1" Type="http://schemas.openxmlformats.org/officeDocument/2006/relationships/vmlDrawing" Target="../drawings/vmlDrawing22.vml"/><Relationship Id="rId4" Type="http://schemas.openxmlformats.org/officeDocument/2006/relationships/image" Target="../media/image82.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84.wmf"/><Relationship Id="rId5" Type="http://schemas.openxmlformats.org/officeDocument/2006/relationships/oleObject" Target="../embeddings/oleObject47.bin"/><Relationship Id="rId4" Type="http://schemas.openxmlformats.org/officeDocument/2006/relationships/image" Target="../media/image83.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kumimoji="0" lang="en-US" altLang="zh-CN" b="0" smtClean="0">
                <a:solidFill>
                  <a:schemeClr val="tx1"/>
                </a:solidFill>
                <a:latin typeface="黑体" panose="02010609060101010101" pitchFamily="49" charset="-122"/>
                <a:ea typeface="黑体" panose="02010609060101010101" pitchFamily="49" charset="-122"/>
              </a:rPr>
              <a:t>                   </a:t>
            </a:r>
            <a:r>
              <a:rPr kumimoji="0" lang="zh-CN" altLang="en-US" b="0" smtClean="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kumimoji="0" lang="zh-CN" altLang="en-US" b="0" smtClean="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kumimoji="0" lang="zh-CN" altLang="en-US" b="0" smtClean="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smtClean="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kumimoji="0" lang="en-US" altLang="zh-CN" sz="2800" b="0" dirty="0" smtClean="0">
              <a:solidFill>
                <a:schemeClr val="tx1"/>
              </a:solidFill>
              <a:latin typeface="黑体" panose="02010609060101010101" pitchFamily="49" charset="-122"/>
              <a:ea typeface="黑体" panose="02010609060101010101" pitchFamily="49" charset="-122"/>
            </a:endParaRPr>
          </a:p>
        </p:txBody>
      </p:sp>
      <p:sp>
        <p:nvSpPr>
          <p:cNvPr id="10"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2021年5月11日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11"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smtClean="0">
                <a:ln>
                  <a:noFill/>
                </a:ln>
                <a:solidFill>
                  <a:srgbClr val="C84340">
                    <a:lumMod val="75000"/>
                  </a:srgbClr>
                </a:solidFill>
              </a:rPr>
              <a:t>     </a:t>
            </a:r>
            <a:r>
              <a:rPr kumimoji="0" lang="zh-CN" altLang="en-US" sz="6000" dirty="0" smtClean="0">
                <a:ln>
                  <a:noFill/>
                </a:ln>
                <a:solidFill>
                  <a:srgbClr val="C84340">
                    <a:lumMod val="75000"/>
                  </a:srgbClr>
                </a:solidFill>
                <a:latin typeface="黑体" pitchFamily="49" charset="-122"/>
                <a:ea typeface="黑体" pitchFamily="49" charset="-122"/>
              </a:rPr>
              <a:t>离散数学</a:t>
            </a:r>
            <a:r>
              <a:rPr kumimoji="0" lang="en-US" altLang="zh-CN" sz="6000" dirty="0" smtClean="0">
                <a:ln>
                  <a:noFill/>
                </a:ln>
                <a:solidFill>
                  <a:srgbClr val="C84340">
                    <a:lumMod val="75000"/>
                  </a:srgbClr>
                </a:solidFill>
                <a:latin typeface="黑体" pitchFamily="49" charset="-122"/>
                <a:ea typeface="黑体" pitchFamily="49" charset="-122"/>
              </a:rPr>
              <a:t>II</a:t>
            </a:r>
            <a:br>
              <a:rPr kumimoji="0" lang="en-US" altLang="zh-CN" sz="6000" dirty="0" smtClean="0">
                <a:ln>
                  <a:noFill/>
                </a:ln>
                <a:solidFill>
                  <a:srgbClr val="C84340">
                    <a:lumMod val="75000"/>
                  </a:srgbClr>
                </a:solidFill>
                <a:latin typeface="黑体" pitchFamily="49" charset="-122"/>
                <a:ea typeface="黑体" pitchFamily="49" charset="-122"/>
              </a:rPr>
            </a:br>
            <a:r>
              <a:rPr kumimoji="0" lang="en-US" altLang="zh-CN" sz="6000" dirty="0" smtClean="0">
                <a:ln>
                  <a:noFill/>
                </a:ln>
                <a:solidFill>
                  <a:srgbClr val="C84340">
                    <a:lumMod val="75000"/>
                  </a:srgbClr>
                </a:solidFill>
                <a:latin typeface="黑体" pitchFamily="49" charset="-122"/>
                <a:ea typeface="黑体" pitchFamily="49" charset="-122"/>
              </a:rPr>
              <a:t>     </a:t>
            </a:r>
            <a:r>
              <a:rPr kumimoji="0" lang="en-US" altLang="zh-CN" sz="4800" dirty="0" smtClean="0">
                <a:ln>
                  <a:noFill/>
                </a:ln>
                <a:solidFill>
                  <a:srgbClr val="C84340">
                    <a:lumMod val="75000"/>
                  </a:srgbClr>
                </a:solidFill>
                <a:latin typeface="黑体" pitchFamily="49" charset="-122"/>
                <a:ea typeface="黑体" pitchFamily="49" charset="-122"/>
              </a:rPr>
              <a:t>―</a:t>
            </a:r>
            <a:r>
              <a:rPr kumimoji="0" lang="zh-CN" altLang="en-US" sz="4800" dirty="0" smtClean="0">
                <a:ln>
                  <a:noFill/>
                </a:ln>
                <a:solidFill>
                  <a:srgbClr val="C84340">
                    <a:lumMod val="75000"/>
                  </a:srgbClr>
                </a:solidFill>
                <a:latin typeface="黑体" pitchFamily="49" charset="-122"/>
                <a:ea typeface="黑体" pitchFamily="49" charset="-122"/>
              </a:rPr>
              <a:t>图论第十一讲</a:t>
            </a:r>
            <a:r>
              <a:rPr kumimoji="0" lang="en-US" altLang="zh-CN" sz="4800" dirty="0" smtClean="0">
                <a:ln>
                  <a:noFill/>
                </a:ln>
                <a:solidFill>
                  <a:srgbClr val="C84340">
                    <a:lumMod val="75000"/>
                  </a:srgbClr>
                </a:solidFill>
              </a:rPr>
              <a:t/>
            </a:r>
            <a:br>
              <a:rPr kumimoji="0" lang="en-US" altLang="zh-CN" sz="4800" dirty="0" smtClean="0">
                <a:ln>
                  <a:noFill/>
                </a:ln>
                <a:solidFill>
                  <a:srgbClr val="C84340">
                    <a:lumMod val="75000"/>
                  </a:srgbClr>
                </a:solidFill>
              </a:rPr>
            </a:br>
            <a:r>
              <a:rPr kumimoji="0" lang="en-US" altLang="zh-CN" sz="7200" dirty="0" smtClean="0">
                <a:ln>
                  <a:noFill/>
                </a:ln>
                <a:solidFill>
                  <a:srgbClr val="C84340">
                    <a:lumMod val="75000"/>
                  </a:srgbClr>
                </a:solidFill>
              </a:rPr>
              <a:t/>
            </a:r>
            <a:br>
              <a:rPr kumimoji="0" lang="en-US" altLang="zh-CN" sz="7200" dirty="0" smtClean="0">
                <a:ln>
                  <a:noFill/>
                </a:ln>
                <a:solidFill>
                  <a:srgbClr val="C84340">
                    <a:lumMod val="75000"/>
                  </a:srgbClr>
                </a:solidFill>
              </a:rPr>
            </a:br>
            <a:endParaRPr kumimoji="0" lang="zh-CN" altLang="en-US" sz="7200" dirty="0" smtClean="0">
              <a:ln>
                <a:noFill/>
              </a:ln>
              <a:solidFill>
                <a:srgbClr val="C84340">
                  <a:lumMod val="75000"/>
                </a:srgbClr>
              </a:solidFill>
            </a:endParaRPr>
          </a:p>
        </p:txBody>
      </p:sp>
    </p:spTree>
    <p:extLst>
      <p:ext uri="{BB962C8B-B14F-4D97-AF65-F5344CB8AC3E}">
        <p14:creationId xmlns:p14="http://schemas.microsoft.com/office/powerpoint/2010/main" val="2725984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ChangeArrowheads="1"/>
          </p:cNvSpPr>
          <p:nvPr/>
        </p:nvSpPr>
        <p:spPr bwMode="auto">
          <a:xfrm>
            <a:off x="476250" y="1268413"/>
            <a:ext cx="8199438" cy="4897437"/>
          </a:xfrm>
          <a:prstGeom prst="rect">
            <a:avLst/>
          </a:prstGeom>
          <a:noFill/>
          <a:ln w="9525">
            <a:noFill/>
            <a:miter lim="800000"/>
            <a:headEnd/>
            <a:tailEnd/>
          </a:ln>
        </p:spPr>
        <p:txBody>
          <a:bodyPr/>
          <a:lstStyle/>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输入二分图</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G=(X, Y, E), </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点标记为</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    0: </a:t>
            </a: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表示尚未搜索；   </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1: </a:t>
            </a: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表示饱和点；</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2: </a:t>
            </a: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表示是无法扩大匹配的顶点</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Step1.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任给一初始匹配</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给饱和点</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Step2.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判断</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中各顶点是否都已有非零标记</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若是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结束</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M</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为最大 </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匹配</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否则</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找一</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标记点</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令</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V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Step3.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判断集合</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的邻点集</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(U)=V?</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3.1.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无法扩大匹配</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给</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2</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step2.</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3.2.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在</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(U)-V</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中找一点</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判断</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是否标</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3.2.1.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则有边</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z)</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令</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{z}, V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V</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step3.</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3.2.2.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存在从</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到</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的可增广路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P</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令</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M </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 M</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P, </a:t>
            </a:r>
            <a:r>
              <a:rPr kumimoji="1" lang="zh-CN" altLang="en-US"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给</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smtClean="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err="1" smtClean="0">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smtClean="0">
                <a:ln>
                  <a:noFill/>
                </a:ln>
                <a:solidFill>
                  <a:srgbClr val="000514"/>
                </a:solidFill>
                <a:effectLst/>
                <a:uLnTx/>
                <a:uFillTx/>
                <a:latin typeface="Garamond" pitchFamily="18" charset="0"/>
                <a:ea typeface="宋体" pitchFamily="2" charset="-122"/>
                <a:cs typeface="+mn-cs"/>
              </a:rPr>
              <a:t>i</a:t>
            </a:r>
            <a:r>
              <a:rPr kumimoji="1" lang="zh-CN" altLang="en-US"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标记</a:t>
            </a:r>
            <a:r>
              <a:rPr kumimoji="1" lang="zh-CN" altLang="en-US" sz="2200" b="1" i="0" u="none" strike="noStrike" kern="1200" cap="none" spc="0" normalizeH="0" baseline="0" noProof="0" dirty="0" smtClean="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1</a:t>
            </a:r>
            <a:r>
              <a:rPr kumimoji="1" lang="en-US" altLang="zh-CN" sz="2200" b="1" i="0" u="none" strike="noStrike" kern="1200" cap="none" spc="0" normalizeH="0" baseline="0" noProof="0" dirty="0" smtClean="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转</a:t>
            </a:r>
            <a:r>
              <a:rPr kumimoji="1" lang="en-US" altLang="zh-CN" sz="2200" b="1" i="0" u="none" strike="noStrike" kern="1200" cap="none" spc="0" normalizeH="0" baseline="0" noProof="0" dirty="0" smtClean="0">
                <a:ln>
                  <a:noFill/>
                </a:ln>
                <a:solidFill>
                  <a:srgbClr val="000514"/>
                </a:solidFill>
                <a:effectLst/>
                <a:uLnTx/>
                <a:uFillTx/>
                <a:latin typeface="Garamond" pitchFamily="18" charset="0"/>
                <a:ea typeface="宋体" pitchFamily="2" charset="-122"/>
                <a:cs typeface="+mn-cs"/>
              </a:rPr>
              <a:t>step2.</a:t>
            </a:r>
            <a:endPar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endParaRPr>
          </a:p>
        </p:txBody>
      </p:sp>
      <p:sp>
        <p:nvSpPr>
          <p:cNvPr id="49155" name="Text Box 4"/>
          <p:cNvSpPr txBox="1">
            <a:spLocks noChangeArrowheads="1"/>
          </p:cNvSpPr>
          <p:nvPr/>
        </p:nvSpPr>
        <p:spPr bwMode="auto">
          <a:xfrm>
            <a:off x="7812088" y="3249613"/>
            <a:ext cx="585787" cy="2528887"/>
          </a:xfrm>
          <a:prstGeom prst="rect">
            <a:avLst/>
          </a:prstGeom>
          <a:solidFill>
            <a:schemeClr val="accent1"/>
          </a:solid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Arial" pitchFamily="34" charset="0"/>
                <a:ea typeface="宋体" pitchFamily="2" charset="-122"/>
                <a:cs typeface="+mn-cs"/>
              </a:rPr>
              <a:t>匈牙利算法</a:t>
            </a:r>
          </a:p>
        </p:txBody>
      </p:sp>
      <p:sp>
        <p:nvSpPr>
          <p:cNvPr id="49156" name="Text Box 5"/>
          <p:cNvSpPr txBox="1">
            <a:spLocks noChangeArrowheads="1"/>
          </p:cNvSpPr>
          <p:nvPr/>
        </p:nvSpPr>
        <p:spPr bwMode="auto">
          <a:xfrm>
            <a:off x="6831467" y="1393372"/>
            <a:ext cx="1992312" cy="133882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hlinkClick r:id="rId2"/>
              </a:rPr>
              <a:t>匈牙利</a:t>
            </a: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hlinkClick r:id="rId3"/>
              </a:rPr>
              <a:t>数学家</a:t>
            </a:r>
            <a:r>
              <a:rPr kumimoji="1" lang="en-US" altLang="zh-CN"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Edmonds</a:t>
            </a: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于</a:t>
            </a:r>
            <a:r>
              <a:rPr kumimoji="1" lang="en-US" altLang="zh-CN"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1965</a:t>
            </a: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年</a:t>
            </a:r>
            <a:r>
              <a:rPr kumimoji="1" lang="zh-CN" altLang="en-US" sz="1800" b="1" i="0" u="none" strike="noStrike" kern="1200" cap="none" spc="0" normalizeH="0" baseline="0" noProof="0" dirty="0" smtClean="0">
                <a:ln>
                  <a:noFill/>
                </a:ln>
                <a:solidFill>
                  <a:srgbClr val="FF3300"/>
                </a:solidFill>
                <a:effectLst/>
                <a:uLnTx/>
                <a:uFillTx/>
                <a:latin typeface="Arial" pitchFamily="34" charset="0"/>
                <a:ea typeface="宋体" pitchFamily="2" charset="-122"/>
                <a:cs typeface="+mn-cs"/>
              </a:rPr>
              <a:t>提出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FF3300"/>
                </a:solidFill>
                <a:effectLst/>
                <a:uLnTx/>
                <a:uFillTx/>
                <a:latin typeface="Arial" pitchFamily="34" charset="0"/>
                <a:ea typeface="宋体" pitchFamily="2" charset="-122"/>
                <a:cs typeface="+mn-cs"/>
              </a:rPr>
              <a:t>复杂度：</a:t>
            </a:r>
            <a:r>
              <a:rPr kumimoji="1" lang="en-US" altLang="zh-CN" sz="1800" b="1" i="0" u="none" strike="noStrike" kern="1200" cap="none" spc="0" normalizeH="0" baseline="0" noProof="0" dirty="0" smtClean="0">
                <a:ln>
                  <a:noFill/>
                </a:ln>
                <a:solidFill>
                  <a:srgbClr val="FF3300"/>
                </a:solidFill>
                <a:effectLst/>
                <a:uLnTx/>
                <a:uFillTx/>
                <a:latin typeface="Arial" pitchFamily="34" charset="0"/>
                <a:ea typeface="宋体" pitchFamily="2" charset="-122"/>
                <a:cs typeface="+mn-cs"/>
              </a:rPr>
              <a:t>O(</a:t>
            </a:r>
            <a:r>
              <a:rPr kumimoji="1" lang="en-US" altLang="zh-CN" sz="1800" b="1" i="0" u="none" strike="noStrike" kern="1200" cap="none" spc="0" normalizeH="0" baseline="0" noProof="0" dirty="0" err="1" smtClean="0">
                <a:ln>
                  <a:noFill/>
                </a:ln>
                <a:solidFill>
                  <a:srgbClr val="FF3300"/>
                </a:solidFill>
                <a:effectLst/>
                <a:uLnTx/>
                <a:uFillTx/>
                <a:latin typeface="Arial" pitchFamily="34" charset="0"/>
                <a:ea typeface="宋体" pitchFamily="2" charset="-122"/>
                <a:cs typeface="+mn-cs"/>
              </a:rPr>
              <a:t>mn</a:t>
            </a:r>
            <a:r>
              <a:rPr kumimoji="1" lang="en-US" altLang="zh-CN" sz="1800" b="1" i="0" u="none" strike="noStrike" kern="1200" cap="none" spc="0" normalizeH="0" baseline="0" noProof="0" dirty="0" smtClean="0">
                <a:ln>
                  <a:noFill/>
                </a:ln>
                <a:solidFill>
                  <a:srgbClr val="FF3300"/>
                </a:solidFill>
                <a:effectLst/>
                <a:uLnTx/>
                <a:uFillTx/>
                <a:latin typeface="Arial" pitchFamily="34" charset="0"/>
                <a:ea typeface="宋体" pitchFamily="2" charset="-122"/>
                <a:cs typeface="+mn-cs"/>
              </a:rPr>
              <a:t>)</a:t>
            </a:r>
            <a:r>
              <a:rPr kumimoji="1" lang="zh-CN" altLang="en-US" sz="1800" b="1" i="0" u="none" strike="noStrike" kern="1200" cap="none" spc="0" normalizeH="0" baseline="0" noProof="0" dirty="0" smtClean="0">
                <a:ln>
                  <a:noFill/>
                </a:ln>
                <a:solidFill>
                  <a:srgbClr val="FF3300"/>
                </a:solidFill>
                <a:effectLst/>
                <a:uLnTx/>
                <a:uFillTx/>
                <a:latin typeface="Arial" pitchFamily="34" charset="0"/>
                <a:ea typeface="宋体" pitchFamily="2" charset="-122"/>
                <a:cs typeface="+mn-cs"/>
              </a:rPr>
              <a:t> </a:t>
            </a:r>
            <a:endPar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endParaRPr>
          </a:p>
        </p:txBody>
      </p:sp>
      <p:sp>
        <p:nvSpPr>
          <p:cNvPr id="7" name="标题 6"/>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spTree>
    <p:extLst>
      <p:ext uri="{BB962C8B-B14F-4D97-AF65-F5344CB8AC3E}">
        <p14:creationId xmlns:p14="http://schemas.microsoft.com/office/powerpoint/2010/main" val="34306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0">
                                            <p:txEl>
                                              <p:pRg st="0" end="0"/>
                                            </p:txEl>
                                          </p:spTgt>
                                        </p:tgtEl>
                                        <p:attrNameLst>
                                          <p:attrName>style.visibility</p:attrName>
                                        </p:attrNameLst>
                                      </p:cBhvr>
                                      <p:to>
                                        <p:strVal val="visible"/>
                                      </p:to>
                                    </p:set>
                                    <p:animEffect transition="in" filter="blinds(horizontal)">
                                      <p:cBhvr>
                                        <p:cTn id="7" dur="500"/>
                                        <p:tgtEl>
                                          <p:spTgt spid="1107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7970">
                                            <p:txEl>
                                              <p:pRg st="1" end="1"/>
                                            </p:txEl>
                                          </p:spTgt>
                                        </p:tgtEl>
                                        <p:attrNameLst>
                                          <p:attrName>style.visibility</p:attrName>
                                        </p:attrNameLst>
                                      </p:cBhvr>
                                      <p:to>
                                        <p:strVal val="visible"/>
                                      </p:to>
                                    </p:set>
                                    <p:animEffect transition="in" filter="blinds(horizontal)">
                                      <p:cBhvr>
                                        <p:cTn id="12" dur="500"/>
                                        <p:tgtEl>
                                          <p:spTgt spid="1107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7970">
                                            <p:txEl>
                                              <p:pRg st="2" end="2"/>
                                            </p:txEl>
                                          </p:spTgt>
                                        </p:tgtEl>
                                        <p:attrNameLst>
                                          <p:attrName>style.visibility</p:attrName>
                                        </p:attrNameLst>
                                      </p:cBhvr>
                                      <p:to>
                                        <p:strVal val="visible"/>
                                      </p:to>
                                    </p:set>
                                    <p:animEffect transition="in" filter="blinds(horizontal)">
                                      <p:cBhvr>
                                        <p:cTn id="17" dur="500"/>
                                        <p:tgtEl>
                                          <p:spTgt spid="1107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7970">
                                            <p:txEl>
                                              <p:pRg st="3" end="3"/>
                                            </p:txEl>
                                          </p:spTgt>
                                        </p:tgtEl>
                                        <p:attrNameLst>
                                          <p:attrName>style.visibility</p:attrName>
                                        </p:attrNameLst>
                                      </p:cBhvr>
                                      <p:to>
                                        <p:strVal val="visible"/>
                                      </p:to>
                                    </p:set>
                                    <p:animEffect transition="in" filter="blinds(horizontal)">
                                      <p:cBhvr>
                                        <p:cTn id="22" dur="500"/>
                                        <p:tgtEl>
                                          <p:spTgt spid="11079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7970">
                                            <p:txEl>
                                              <p:pRg st="4" end="4"/>
                                            </p:txEl>
                                          </p:spTgt>
                                        </p:tgtEl>
                                        <p:attrNameLst>
                                          <p:attrName>style.visibility</p:attrName>
                                        </p:attrNameLst>
                                      </p:cBhvr>
                                      <p:to>
                                        <p:strVal val="visible"/>
                                      </p:to>
                                    </p:set>
                                    <p:animEffect transition="in" filter="blinds(horizontal)">
                                      <p:cBhvr>
                                        <p:cTn id="27" dur="500"/>
                                        <p:tgtEl>
                                          <p:spTgt spid="11079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07970">
                                            <p:txEl>
                                              <p:pRg st="5" end="5"/>
                                            </p:txEl>
                                          </p:spTgt>
                                        </p:tgtEl>
                                        <p:attrNameLst>
                                          <p:attrName>style.visibility</p:attrName>
                                        </p:attrNameLst>
                                      </p:cBhvr>
                                      <p:to>
                                        <p:strVal val="visible"/>
                                      </p:to>
                                    </p:set>
                                    <p:animEffect transition="in" filter="blinds(horizontal)">
                                      <p:cBhvr>
                                        <p:cTn id="32" dur="500"/>
                                        <p:tgtEl>
                                          <p:spTgt spid="11079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07970">
                                            <p:txEl>
                                              <p:pRg st="6" end="6"/>
                                            </p:txEl>
                                          </p:spTgt>
                                        </p:tgtEl>
                                        <p:attrNameLst>
                                          <p:attrName>style.visibility</p:attrName>
                                        </p:attrNameLst>
                                      </p:cBhvr>
                                      <p:to>
                                        <p:strVal val="visible"/>
                                      </p:to>
                                    </p:set>
                                    <p:animEffect transition="in" filter="blinds(horizontal)">
                                      <p:cBhvr>
                                        <p:cTn id="37" dur="500"/>
                                        <p:tgtEl>
                                          <p:spTgt spid="11079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07970">
                                            <p:txEl>
                                              <p:pRg st="7" end="7"/>
                                            </p:txEl>
                                          </p:spTgt>
                                        </p:tgtEl>
                                        <p:attrNameLst>
                                          <p:attrName>style.visibility</p:attrName>
                                        </p:attrNameLst>
                                      </p:cBhvr>
                                      <p:to>
                                        <p:strVal val="visible"/>
                                      </p:to>
                                    </p:set>
                                    <p:animEffect transition="in" filter="blinds(horizontal)">
                                      <p:cBhvr>
                                        <p:cTn id="42" dur="500"/>
                                        <p:tgtEl>
                                          <p:spTgt spid="11079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07970">
                                            <p:txEl>
                                              <p:pRg st="8" end="8"/>
                                            </p:txEl>
                                          </p:spTgt>
                                        </p:tgtEl>
                                        <p:attrNameLst>
                                          <p:attrName>style.visibility</p:attrName>
                                        </p:attrNameLst>
                                      </p:cBhvr>
                                      <p:to>
                                        <p:strVal val="visible"/>
                                      </p:to>
                                    </p:set>
                                    <p:animEffect transition="in" filter="blinds(horizontal)">
                                      <p:cBhvr>
                                        <p:cTn id="47" dur="500"/>
                                        <p:tgtEl>
                                          <p:spTgt spid="11079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07970">
                                            <p:txEl>
                                              <p:pRg st="9" end="9"/>
                                            </p:txEl>
                                          </p:spTgt>
                                        </p:tgtEl>
                                        <p:attrNameLst>
                                          <p:attrName>style.visibility</p:attrName>
                                        </p:attrNameLst>
                                      </p:cBhvr>
                                      <p:to>
                                        <p:strVal val="visible"/>
                                      </p:to>
                                    </p:set>
                                    <p:animEffect transition="in" filter="blinds(horizontal)">
                                      <p:cBhvr>
                                        <p:cTn id="52" dur="500"/>
                                        <p:tgtEl>
                                          <p:spTgt spid="110797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7970">
                                            <p:txEl>
                                              <p:pRg st="10" end="10"/>
                                            </p:txEl>
                                          </p:spTgt>
                                        </p:tgtEl>
                                        <p:attrNameLst>
                                          <p:attrName>style.visibility</p:attrName>
                                        </p:attrNameLst>
                                      </p:cBhvr>
                                      <p:to>
                                        <p:strVal val="visible"/>
                                      </p:to>
                                    </p:set>
                                    <p:animEffect transition="in" filter="blinds(horizontal)">
                                      <p:cBhvr>
                                        <p:cTn id="57" dur="500"/>
                                        <p:tgtEl>
                                          <p:spTgt spid="110797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07970">
                                            <p:txEl>
                                              <p:pRg st="11" end="11"/>
                                            </p:txEl>
                                          </p:spTgt>
                                        </p:tgtEl>
                                        <p:attrNameLst>
                                          <p:attrName>style.visibility</p:attrName>
                                        </p:attrNameLst>
                                      </p:cBhvr>
                                      <p:to>
                                        <p:strVal val="visible"/>
                                      </p:to>
                                    </p:set>
                                    <p:animEffect transition="in" filter="blinds(horizontal)">
                                      <p:cBhvr>
                                        <p:cTn id="62" dur="500"/>
                                        <p:tgtEl>
                                          <p:spTgt spid="110797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07970">
                                            <p:txEl>
                                              <p:pRg st="12" end="12"/>
                                            </p:txEl>
                                          </p:spTgt>
                                        </p:tgtEl>
                                        <p:attrNameLst>
                                          <p:attrName>style.visibility</p:attrName>
                                        </p:attrNameLst>
                                      </p:cBhvr>
                                      <p:to>
                                        <p:strVal val="visible"/>
                                      </p:to>
                                    </p:set>
                                    <p:animEffect transition="in" filter="blinds(horizontal)">
                                      <p:cBhvr>
                                        <p:cTn id="67" dur="500"/>
                                        <p:tgtEl>
                                          <p:spTgt spid="110797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07970">
                                            <p:txEl>
                                              <p:pRg st="13" end="13"/>
                                            </p:txEl>
                                          </p:spTgt>
                                        </p:tgtEl>
                                        <p:attrNameLst>
                                          <p:attrName>style.visibility</p:attrName>
                                        </p:attrNameLst>
                                      </p:cBhvr>
                                      <p:to>
                                        <p:strVal val="visible"/>
                                      </p:to>
                                    </p:set>
                                    <p:animEffect transition="in" filter="blinds(horizontal)">
                                      <p:cBhvr>
                                        <p:cTn id="72" dur="500"/>
                                        <p:tgtEl>
                                          <p:spTgt spid="110797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9156"/>
                                        </p:tgtEl>
                                        <p:attrNameLst>
                                          <p:attrName>style.visibility</p:attrName>
                                        </p:attrNameLst>
                                      </p:cBhvr>
                                      <p:to>
                                        <p:strVal val="visible"/>
                                      </p:to>
                                    </p:set>
                                    <p:animEffect transition="in" filter="wipe(up)">
                                      <p:cBhvr>
                                        <p:cTn id="77" dur="500"/>
                                        <p:tgtEl>
                                          <p:spTgt spid="491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9155"/>
                                        </p:tgtEl>
                                        <p:attrNameLst>
                                          <p:attrName>style.visibility</p:attrName>
                                        </p:attrNameLst>
                                      </p:cBhvr>
                                      <p:to>
                                        <p:strVal val="visible"/>
                                      </p:to>
                                    </p:set>
                                    <p:animEffect transition="in" filter="wipe(up)">
                                      <p:cBhvr>
                                        <p:cTn id="82"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nimBg="1"/>
      <p:bldP spid="4915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eaLnBrk="1" hangingPunct="1"/>
            <a:r>
              <a:rPr lang="zh-CN" altLang="en-US" dirty="0" smtClean="0"/>
              <a:t>以前图论笔试题目类型</a:t>
            </a:r>
            <a:endParaRPr lang="zh-CN" altLang="zh-CN" dirty="0" smtClean="0"/>
          </a:p>
        </p:txBody>
      </p:sp>
      <p:sp>
        <p:nvSpPr>
          <p:cNvPr id="142339" name="Rectangle 3"/>
          <p:cNvSpPr>
            <a:spLocks noGrp="1" noChangeArrowheads="1"/>
          </p:cNvSpPr>
          <p:nvPr>
            <p:ph type="body" idx="1"/>
          </p:nvPr>
        </p:nvSpPr>
        <p:spPr>
          <a:xfrm>
            <a:off x="457200" y="1201738"/>
            <a:ext cx="8229600" cy="4895850"/>
          </a:xfrm>
        </p:spPr>
        <p:txBody>
          <a:bodyPr/>
          <a:lstStyle/>
          <a:p>
            <a:pPr eaLnBrk="1" hangingPunct="1"/>
            <a:r>
              <a:rPr lang="zh-CN" altLang="en-US" dirty="0" smtClean="0"/>
              <a:t>填空和选择题</a:t>
            </a:r>
          </a:p>
          <a:p>
            <a:pPr eaLnBrk="1" hangingPunct="1"/>
            <a:r>
              <a:rPr lang="zh-CN" altLang="en-US" dirty="0" smtClean="0"/>
              <a:t>证明题</a:t>
            </a:r>
            <a:endParaRPr lang="en-US" altLang="zh-CN" dirty="0" smtClean="0"/>
          </a:p>
          <a:p>
            <a:pPr eaLnBrk="1" hangingPunct="1"/>
            <a:r>
              <a:rPr lang="zh-CN" altLang="en-US" dirty="0" smtClean="0"/>
              <a:t>求解题</a:t>
            </a:r>
          </a:p>
          <a:p>
            <a:pPr eaLnBrk="1" hangingPunct="1"/>
            <a:r>
              <a:rPr lang="zh-CN" altLang="en-US" dirty="0" smtClean="0"/>
              <a:t>算法</a:t>
            </a:r>
            <a:r>
              <a:rPr lang="zh-CN" altLang="en-US" dirty="0" smtClean="0"/>
              <a:t>题</a:t>
            </a:r>
            <a:endParaRPr lang="en-US" altLang="zh-CN" dirty="0" smtClean="0"/>
          </a:p>
          <a:p>
            <a:pPr marL="0" indent="0" eaLnBrk="1" hangingPunct="1">
              <a:buNone/>
            </a:pPr>
            <a:r>
              <a:rPr lang="zh-CN" altLang="en-US" dirty="0" smtClean="0"/>
              <a:t>考试内容以课堂讲授覆盖内容为准</a:t>
            </a:r>
            <a:endParaRPr lang="en-US" altLang="zh-CN" dirty="0" smtClean="0"/>
          </a:p>
          <a:p>
            <a:pPr marL="0" indent="0" eaLnBrk="1" hangingPunct="1">
              <a:buNone/>
            </a:pPr>
            <a:r>
              <a:rPr lang="zh-CN" altLang="en-US" dirty="0"/>
              <a:t>考试</a:t>
            </a:r>
            <a:r>
              <a:rPr lang="zh-CN" altLang="en-US" dirty="0" smtClean="0"/>
              <a:t>时可带一张</a:t>
            </a:r>
            <a:r>
              <a:rPr lang="en-US" altLang="zh-CN" dirty="0" smtClean="0"/>
              <a:t>A4</a:t>
            </a:r>
            <a:r>
              <a:rPr lang="zh-CN" altLang="en-US" dirty="0" smtClean="0"/>
              <a:t>纸，但纸上内容必须手写，不能打印、复印</a:t>
            </a:r>
            <a:endParaRPr lang="zh-CN" altLang="en-US" dirty="0" smtClean="0"/>
          </a:p>
        </p:txBody>
      </p:sp>
    </p:spTree>
    <p:extLst>
      <p:ext uri="{BB962C8B-B14F-4D97-AF65-F5344CB8AC3E}">
        <p14:creationId xmlns:p14="http://schemas.microsoft.com/office/powerpoint/2010/main" val="2009686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669925" y="1445132"/>
            <a:ext cx="7875588" cy="3046988"/>
          </a:xfrm>
          <a:prstGeom prst="rect">
            <a:avLst/>
          </a:prstGeom>
          <a:noFill/>
          <a:ln w="9525">
            <a:noFill/>
            <a:miter lim="800000"/>
            <a:headEnd/>
            <a:tailEnd/>
          </a:ln>
        </p:spPr>
        <p:txBody>
          <a:bodyPr anchor="ctr">
            <a:spAutoFit/>
          </a:bodyPr>
          <a:lstStyle/>
          <a:p>
            <a:pPr eaLnBrk="0" hangingPunct="0">
              <a:buFontTx/>
              <a:buAutoNum type="arabicParenR"/>
              <a:tabLst>
                <a:tab pos="495300" algn="l"/>
              </a:tabLst>
            </a:pPr>
            <a:r>
              <a:rPr lang="en-US" altLang="zh-CN" dirty="0">
                <a:solidFill>
                  <a:srgbClr val="000000"/>
                </a:solidFill>
              </a:rPr>
              <a:t> </a:t>
            </a:r>
            <a:r>
              <a:rPr lang="zh-CN" altLang="en-US" dirty="0">
                <a:solidFill>
                  <a:srgbClr val="000000"/>
                </a:solidFill>
              </a:rPr>
              <a:t>设</a:t>
            </a:r>
            <a:r>
              <a:rPr lang="en-US" altLang="zh-CN" i="1" dirty="0">
                <a:solidFill>
                  <a:srgbClr val="000000"/>
                </a:solidFill>
              </a:rPr>
              <a:t>G</a:t>
            </a:r>
            <a:r>
              <a:rPr lang="zh-CN" altLang="en-US" dirty="0">
                <a:solidFill>
                  <a:srgbClr val="000000"/>
                </a:solidFill>
              </a:rPr>
              <a:t>是</a:t>
            </a:r>
            <a:r>
              <a:rPr lang="en-US" altLang="zh-CN" dirty="0">
                <a:solidFill>
                  <a:srgbClr val="000000"/>
                </a:solidFill>
              </a:rPr>
              <a:t>(</a:t>
            </a:r>
            <a:r>
              <a:rPr lang="en-US" altLang="zh-CN" i="1" dirty="0">
                <a:solidFill>
                  <a:srgbClr val="000000"/>
                </a:solidFill>
              </a:rPr>
              <a:t>n</a:t>
            </a:r>
            <a:r>
              <a:rPr lang="en-US" altLang="zh-CN" dirty="0">
                <a:solidFill>
                  <a:srgbClr val="000000"/>
                </a:solidFill>
              </a:rPr>
              <a:t>, </a:t>
            </a:r>
            <a:r>
              <a:rPr lang="en-US" altLang="zh-CN" i="1" dirty="0">
                <a:solidFill>
                  <a:srgbClr val="000000"/>
                </a:solidFill>
              </a:rPr>
              <a:t>m</a:t>
            </a:r>
            <a:r>
              <a:rPr lang="en-US" altLang="zh-CN" dirty="0">
                <a:solidFill>
                  <a:srgbClr val="000000"/>
                </a:solidFill>
              </a:rPr>
              <a:t>)</a:t>
            </a:r>
            <a:r>
              <a:rPr lang="zh-CN" altLang="en-US" dirty="0">
                <a:solidFill>
                  <a:srgbClr val="000000"/>
                </a:solidFill>
              </a:rPr>
              <a:t>图，且</a:t>
            </a:r>
            <a:r>
              <a:rPr lang="en-US" altLang="zh-CN" i="1" dirty="0">
                <a:solidFill>
                  <a:srgbClr val="000000"/>
                </a:solidFill>
              </a:rPr>
              <a:t>G</a:t>
            </a:r>
            <a:r>
              <a:rPr lang="zh-CN" altLang="en-US" dirty="0">
                <a:solidFill>
                  <a:srgbClr val="000000"/>
                </a:solidFill>
              </a:rPr>
              <a:t>中每个结点的度数不是</a:t>
            </a:r>
            <a:r>
              <a:rPr lang="en-US" altLang="zh-CN" i="1" dirty="0">
                <a:solidFill>
                  <a:srgbClr val="000000"/>
                </a:solidFill>
              </a:rPr>
              <a:t>k</a:t>
            </a:r>
            <a:r>
              <a:rPr lang="zh-CN" altLang="en-US" dirty="0">
                <a:solidFill>
                  <a:srgbClr val="000000"/>
                </a:solidFill>
              </a:rPr>
              <a:t>就是</a:t>
            </a:r>
            <a:r>
              <a:rPr lang="en-US" altLang="zh-CN" i="1" dirty="0">
                <a:solidFill>
                  <a:srgbClr val="000000"/>
                </a:solidFill>
              </a:rPr>
              <a:t>k</a:t>
            </a:r>
            <a:r>
              <a:rPr lang="en-US" altLang="zh-CN" dirty="0">
                <a:solidFill>
                  <a:srgbClr val="000000"/>
                </a:solidFill>
              </a:rPr>
              <a:t> + 1</a:t>
            </a:r>
            <a:r>
              <a:rPr lang="zh-CN" altLang="en-US" dirty="0">
                <a:solidFill>
                  <a:srgbClr val="000000"/>
                </a:solidFill>
              </a:rPr>
              <a:t>，则</a:t>
            </a:r>
            <a:r>
              <a:rPr lang="en-US" altLang="zh-CN" i="1" dirty="0">
                <a:solidFill>
                  <a:srgbClr val="000000"/>
                </a:solidFill>
              </a:rPr>
              <a:t>G</a:t>
            </a:r>
            <a:r>
              <a:rPr lang="zh-CN" altLang="en-US" dirty="0">
                <a:solidFill>
                  <a:srgbClr val="000000"/>
                </a:solidFill>
              </a:rPr>
              <a:t>中度数为</a:t>
            </a:r>
            <a:r>
              <a:rPr lang="en-US" altLang="zh-CN" i="1" dirty="0">
                <a:solidFill>
                  <a:srgbClr val="000000"/>
                </a:solidFill>
              </a:rPr>
              <a:t>k</a:t>
            </a:r>
            <a:r>
              <a:rPr lang="zh-CN" altLang="en-US" dirty="0">
                <a:solidFill>
                  <a:srgbClr val="000000"/>
                </a:solidFill>
              </a:rPr>
              <a:t>的结点个数为</a:t>
            </a:r>
          </a:p>
          <a:p>
            <a:pPr eaLnBrk="0" hangingPunct="0">
              <a:tabLst>
                <a:tab pos="495300" algn="l"/>
              </a:tabLst>
            </a:pPr>
            <a:r>
              <a:rPr lang="zh-CN" altLang="en-US" u="sng" dirty="0">
                <a:solidFill>
                  <a:srgbClr val="000000"/>
                </a:solidFill>
              </a:rPr>
              <a:t>    </a:t>
            </a:r>
            <a:r>
              <a:rPr lang="en-US" altLang="zh-CN" u="sng" dirty="0">
                <a:solidFill>
                  <a:srgbClr val="0070C0"/>
                </a:solidFill>
              </a:rPr>
              <a:t>n(k+1)-2m </a:t>
            </a:r>
            <a:r>
              <a:rPr lang="en-US" altLang="zh-CN" dirty="0">
                <a:solidFill>
                  <a:srgbClr val="000000"/>
                </a:solidFill>
              </a:rPr>
              <a:t>.</a:t>
            </a:r>
          </a:p>
          <a:p>
            <a:pPr eaLnBrk="0" hangingPunct="0">
              <a:tabLst>
                <a:tab pos="495300" algn="l"/>
              </a:tabLst>
            </a:pPr>
            <a:r>
              <a:rPr lang="en-US" altLang="zh-CN" dirty="0">
                <a:solidFill>
                  <a:srgbClr val="000000"/>
                </a:solidFill>
              </a:rPr>
              <a:t>2) </a:t>
            </a:r>
            <a:r>
              <a:rPr lang="zh-CN" altLang="en-US" dirty="0">
                <a:solidFill>
                  <a:srgbClr val="000000"/>
                </a:solidFill>
              </a:rPr>
              <a:t>设</a:t>
            </a:r>
            <a:r>
              <a:rPr lang="en-US" altLang="zh-CN" i="1" dirty="0">
                <a:solidFill>
                  <a:srgbClr val="000000"/>
                </a:solidFill>
              </a:rPr>
              <a:t>G</a:t>
            </a:r>
            <a:r>
              <a:rPr lang="zh-CN" altLang="en-US" dirty="0">
                <a:solidFill>
                  <a:srgbClr val="000000"/>
                </a:solidFill>
              </a:rPr>
              <a:t>是</a:t>
            </a:r>
            <a:r>
              <a:rPr lang="en-US" altLang="zh-CN" dirty="0">
                <a:solidFill>
                  <a:srgbClr val="000000"/>
                </a:solidFill>
              </a:rPr>
              <a:t>(7, 15)</a:t>
            </a:r>
            <a:r>
              <a:rPr lang="zh-CN" altLang="en-US" dirty="0">
                <a:solidFill>
                  <a:srgbClr val="000000"/>
                </a:solidFill>
              </a:rPr>
              <a:t>简单平面图，则</a:t>
            </a:r>
            <a:r>
              <a:rPr lang="en-US" altLang="zh-CN" i="1" dirty="0">
                <a:solidFill>
                  <a:srgbClr val="000000"/>
                </a:solidFill>
              </a:rPr>
              <a:t>G</a:t>
            </a:r>
            <a:r>
              <a:rPr lang="zh-CN" altLang="en-US" dirty="0">
                <a:solidFill>
                  <a:srgbClr val="000000"/>
                </a:solidFill>
              </a:rPr>
              <a:t>一定是</a:t>
            </a:r>
            <a:r>
              <a:rPr lang="zh-CN" altLang="en-US" u="sng" dirty="0">
                <a:solidFill>
                  <a:srgbClr val="000000"/>
                </a:solidFill>
              </a:rPr>
              <a:t>  </a:t>
            </a:r>
            <a:r>
              <a:rPr lang="zh-CN" altLang="en-US" u="sng" dirty="0">
                <a:solidFill>
                  <a:srgbClr val="0070C0"/>
                </a:solidFill>
              </a:rPr>
              <a:t>极大平面  </a:t>
            </a:r>
            <a:r>
              <a:rPr lang="zh-CN" altLang="en-US" dirty="0">
                <a:solidFill>
                  <a:srgbClr val="000000"/>
                </a:solidFill>
              </a:rPr>
              <a:t>图，  </a:t>
            </a:r>
          </a:p>
          <a:p>
            <a:pPr eaLnBrk="0" hangingPunct="0">
              <a:tabLst>
                <a:tab pos="495300" algn="l"/>
              </a:tabLst>
            </a:pPr>
            <a:r>
              <a:rPr lang="zh-CN" altLang="en-US" dirty="0">
                <a:solidFill>
                  <a:srgbClr val="000000"/>
                </a:solidFill>
              </a:rPr>
              <a:t>    且其每个面恰由</a:t>
            </a:r>
            <a:r>
              <a:rPr lang="zh-CN" altLang="en-US" u="sng" dirty="0">
                <a:solidFill>
                  <a:srgbClr val="000000"/>
                </a:solidFill>
              </a:rPr>
              <a:t>  </a:t>
            </a:r>
            <a:r>
              <a:rPr lang="en-US" altLang="zh-CN" u="sng" dirty="0">
                <a:solidFill>
                  <a:srgbClr val="0070C0"/>
                </a:solidFill>
              </a:rPr>
              <a:t>3</a:t>
            </a:r>
            <a:r>
              <a:rPr lang="en-US" altLang="zh-CN" u="sng" dirty="0">
                <a:solidFill>
                  <a:srgbClr val="000000"/>
                </a:solidFill>
              </a:rPr>
              <a:t>    </a:t>
            </a:r>
            <a:r>
              <a:rPr lang="zh-CN" altLang="en-US" dirty="0">
                <a:solidFill>
                  <a:srgbClr val="000000"/>
                </a:solidFill>
              </a:rPr>
              <a:t>条边围成，</a:t>
            </a:r>
          </a:p>
          <a:p>
            <a:pPr eaLnBrk="0" hangingPunct="0">
              <a:tabLst>
                <a:tab pos="495300" algn="l"/>
              </a:tabLst>
            </a:pPr>
            <a:r>
              <a:rPr lang="zh-CN" altLang="en-US" i="1" dirty="0">
                <a:solidFill>
                  <a:srgbClr val="000000"/>
                </a:solidFill>
              </a:rPr>
              <a:t>     </a:t>
            </a:r>
            <a:r>
              <a:rPr lang="en-US" altLang="zh-CN" i="1" dirty="0">
                <a:solidFill>
                  <a:srgbClr val="000000"/>
                </a:solidFill>
              </a:rPr>
              <a:t>G</a:t>
            </a:r>
            <a:r>
              <a:rPr lang="zh-CN" altLang="en-US" dirty="0">
                <a:solidFill>
                  <a:srgbClr val="000000"/>
                </a:solidFill>
              </a:rPr>
              <a:t>的面数为</a:t>
            </a:r>
            <a:r>
              <a:rPr lang="zh-CN" altLang="en-US" u="sng" dirty="0">
                <a:solidFill>
                  <a:srgbClr val="000000"/>
                </a:solidFill>
              </a:rPr>
              <a:t>  </a:t>
            </a:r>
            <a:r>
              <a:rPr lang="en-US" altLang="zh-CN" u="sng" dirty="0">
                <a:solidFill>
                  <a:srgbClr val="0070C0"/>
                </a:solidFill>
              </a:rPr>
              <a:t>10 </a:t>
            </a:r>
            <a:r>
              <a:rPr lang="en-US" altLang="zh-CN" u="sng" dirty="0">
                <a:solidFill>
                  <a:srgbClr val="000000"/>
                </a:solidFill>
              </a:rPr>
              <a:t>    </a:t>
            </a:r>
            <a:r>
              <a:rPr lang="en-US" altLang="zh-CN" dirty="0">
                <a:solidFill>
                  <a:srgbClr val="000000"/>
                </a:solidFill>
              </a:rPr>
              <a:t>.</a:t>
            </a:r>
          </a:p>
          <a:p>
            <a:pPr eaLnBrk="0" hangingPunct="0">
              <a:tabLst>
                <a:tab pos="495300" algn="l"/>
              </a:tabLst>
            </a:pPr>
            <a:r>
              <a:rPr lang="en-US" altLang="zh-CN" dirty="0">
                <a:solidFill>
                  <a:srgbClr val="000000"/>
                </a:solidFill>
              </a:rPr>
              <a:t>3) </a:t>
            </a:r>
            <a:r>
              <a:rPr lang="zh-CN" altLang="en-US" dirty="0">
                <a:solidFill>
                  <a:srgbClr val="000000"/>
                </a:solidFill>
              </a:rPr>
              <a:t>以下各图，其中存在哈密顿回路的图包括</a:t>
            </a:r>
            <a:r>
              <a:rPr lang="zh-CN" altLang="en-US" u="sng" dirty="0">
                <a:solidFill>
                  <a:srgbClr val="000000"/>
                </a:solidFill>
              </a:rPr>
              <a:t>   </a:t>
            </a:r>
            <a:r>
              <a:rPr lang="en-US" altLang="zh-CN" u="sng" dirty="0">
                <a:solidFill>
                  <a:srgbClr val="000000"/>
                </a:solidFill>
              </a:rPr>
              <a:t>C      </a:t>
            </a:r>
            <a:r>
              <a:rPr lang="zh-CN" altLang="en-US" dirty="0">
                <a:solidFill>
                  <a:srgbClr val="000000"/>
                </a:solidFill>
              </a:rPr>
              <a:t>。</a:t>
            </a:r>
          </a:p>
          <a:p>
            <a:pPr eaLnBrk="0" hangingPunct="0">
              <a:tabLst>
                <a:tab pos="495300" algn="l"/>
              </a:tabLst>
            </a:pPr>
            <a:endParaRPr lang="en-US" altLang="zh-CN" dirty="0">
              <a:solidFill>
                <a:srgbClr val="000000"/>
              </a:solidFill>
            </a:endParaRPr>
          </a:p>
        </p:txBody>
      </p:sp>
      <p:grpSp>
        <p:nvGrpSpPr>
          <p:cNvPr id="2" name="Group 3"/>
          <p:cNvGrpSpPr>
            <a:grpSpLocks/>
          </p:cNvGrpSpPr>
          <p:nvPr/>
        </p:nvGrpSpPr>
        <p:grpSpPr bwMode="auto">
          <a:xfrm>
            <a:off x="1593850" y="4637088"/>
            <a:ext cx="5200650" cy="995362"/>
            <a:chOff x="1733" y="1134"/>
            <a:chExt cx="8190" cy="1568"/>
          </a:xfrm>
        </p:grpSpPr>
        <p:grpSp>
          <p:nvGrpSpPr>
            <p:cNvPr id="3" name="Group 4"/>
            <p:cNvGrpSpPr>
              <a:grpSpLocks/>
            </p:cNvGrpSpPr>
            <p:nvPr/>
          </p:nvGrpSpPr>
          <p:grpSpPr bwMode="auto">
            <a:xfrm>
              <a:off x="6038" y="1290"/>
              <a:ext cx="1152" cy="1127"/>
              <a:chOff x="3206" y="3102"/>
              <a:chExt cx="1152" cy="1127"/>
            </a:xfrm>
          </p:grpSpPr>
          <p:sp>
            <p:nvSpPr>
              <p:cNvPr id="143396" name="Rectangle 5"/>
              <p:cNvSpPr>
                <a:spLocks noChangeArrowheads="1"/>
              </p:cNvSpPr>
              <p:nvPr/>
            </p:nvSpPr>
            <p:spPr bwMode="auto">
              <a:xfrm>
                <a:off x="3245" y="3115"/>
                <a:ext cx="1087" cy="1089"/>
              </a:xfrm>
              <a:prstGeom prst="rect">
                <a:avLst/>
              </a:prstGeom>
              <a:solidFill>
                <a:srgbClr val="FFFFFF"/>
              </a:solidFill>
              <a:ln w="9525">
                <a:solidFill>
                  <a:srgbClr val="000000"/>
                </a:solidFill>
                <a:miter lim="800000"/>
                <a:headEnd/>
                <a:tailEnd/>
              </a:ln>
            </p:spPr>
            <p:txBody>
              <a:bodyPr/>
              <a:lstStyle/>
              <a:p>
                <a:endParaRPr lang="zh-CN" altLang="en-US">
                  <a:solidFill>
                    <a:srgbClr val="4D5B6B"/>
                  </a:solidFill>
                </a:endParaRPr>
              </a:p>
            </p:txBody>
          </p:sp>
          <p:sp>
            <p:nvSpPr>
              <p:cNvPr id="143397" name="Line 6"/>
              <p:cNvSpPr>
                <a:spLocks noChangeShapeType="1"/>
              </p:cNvSpPr>
              <p:nvPr/>
            </p:nvSpPr>
            <p:spPr bwMode="auto">
              <a:xfrm flipV="1">
                <a:off x="3245" y="3115"/>
                <a:ext cx="1109" cy="1061"/>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98" name="Line 7"/>
              <p:cNvSpPr>
                <a:spLocks noChangeShapeType="1"/>
              </p:cNvSpPr>
              <p:nvPr/>
            </p:nvSpPr>
            <p:spPr bwMode="auto">
              <a:xfrm>
                <a:off x="3254" y="3128"/>
                <a:ext cx="1030" cy="1061"/>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99" name="Oval 8"/>
              <p:cNvSpPr>
                <a:spLocks noChangeArrowheads="1"/>
              </p:cNvSpPr>
              <p:nvPr/>
            </p:nvSpPr>
            <p:spPr bwMode="auto">
              <a:xfrm flipV="1">
                <a:off x="3217" y="3102"/>
                <a:ext cx="66" cy="69"/>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400" name="Oval 9"/>
              <p:cNvSpPr>
                <a:spLocks noChangeArrowheads="1"/>
              </p:cNvSpPr>
              <p:nvPr/>
            </p:nvSpPr>
            <p:spPr bwMode="auto">
              <a:xfrm flipV="1">
                <a:off x="4288" y="3102"/>
                <a:ext cx="70" cy="68"/>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401" name="Oval 10"/>
              <p:cNvSpPr>
                <a:spLocks noChangeArrowheads="1"/>
              </p:cNvSpPr>
              <p:nvPr/>
            </p:nvSpPr>
            <p:spPr bwMode="auto">
              <a:xfrm flipV="1">
                <a:off x="3206" y="4148"/>
                <a:ext cx="67" cy="68"/>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402" name="Oval 11"/>
              <p:cNvSpPr>
                <a:spLocks noChangeArrowheads="1"/>
              </p:cNvSpPr>
              <p:nvPr/>
            </p:nvSpPr>
            <p:spPr bwMode="auto">
              <a:xfrm flipV="1">
                <a:off x="4275" y="4160"/>
                <a:ext cx="68" cy="69"/>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grpSp>
        <p:grpSp>
          <p:nvGrpSpPr>
            <p:cNvPr id="4" name="Group 12"/>
            <p:cNvGrpSpPr>
              <a:grpSpLocks/>
            </p:cNvGrpSpPr>
            <p:nvPr/>
          </p:nvGrpSpPr>
          <p:grpSpPr bwMode="auto">
            <a:xfrm>
              <a:off x="3728" y="1290"/>
              <a:ext cx="1689" cy="1282"/>
              <a:chOff x="3585" y="3120"/>
              <a:chExt cx="2389" cy="2086"/>
            </a:xfrm>
          </p:grpSpPr>
          <p:sp>
            <p:nvSpPr>
              <p:cNvPr id="143387" name="Line 13"/>
              <p:cNvSpPr>
                <a:spLocks noChangeShapeType="1"/>
              </p:cNvSpPr>
              <p:nvPr/>
            </p:nvSpPr>
            <p:spPr bwMode="auto">
              <a:xfrm>
                <a:off x="3622" y="3157"/>
                <a:ext cx="2311" cy="1872"/>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88" name="Line 14"/>
              <p:cNvSpPr>
                <a:spLocks noChangeShapeType="1"/>
              </p:cNvSpPr>
              <p:nvPr/>
            </p:nvSpPr>
            <p:spPr bwMode="auto">
              <a:xfrm>
                <a:off x="5933" y="3157"/>
                <a:ext cx="0" cy="1872"/>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89" name="Line 15"/>
              <p:cNvSpPr>
                <a:spLocks noChangeShapeType="1"/>
              </p:cNvSpPr>
              <p:nvPr/>
            </p:nvSpPr>
            <p:spPr bwMode="auto">
              <a:xfrm>
                <a:off x="3623" y="3157"/>
                <a:ext cx="1" cy="2028"/>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90" name="Line 16"/>
              <p:cNvSpPr>
                <a:spLocks noChangeShapeType="1"/>
              </p:cNvSpPr>
              <p:nvPr/>
            </p:nvSpPr>
            <p:spPr bwMode="auto">
              <a:xfrm flipV="1">
                <a:off x="3622" y="3157"/>
                <a:ext cx="2311" cy="2028"/>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91" name="Oval 17"/>
              <p:cNvSpPr>
                <a:spLocks noChangeArrowheads="1"/>
              </p:cNvSpPr>
              <p:nvPr/>
            </p:nvSpPr>
            <p:spPr bwMode="auto">
              <a:xfrm flipV="1">
                <a:off x="3585" y="3157"/>
                <a:ext cx="91" cy="91"/>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92" name="Oval 18"/>
              <p:cNvSpPr>
                <a:spLocks noChangeArrowheads="1"/>
              </p:cNvSpPr>
              <p:nvPr/>
            </p:nvSpPr>
            <p:spPr bwMode="auto">
              <a:xfrm flipV="1">
                <a:off x="5882" y="3120"/>
                <a:ext cx="92"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93" name="Oval 19"/>
              <p:cNvSpPr>
                <a:spLocks noChangeArrowheads="1"/>
              </p:cNvSpPr>
              <p:nvPr/>
            </p:nvSpPr>
            <p:spPr bwMode="auto">
              <a:xfrm flipV="1">
                <a:off x="3588" y="5117"/>
                <a:ext cx="91" cy="89"/>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94" name="Oval 20"/>
              <p:cNvSpPr>
                <a:spLocks noChangeArrowheads="1"/>
              </p:cNvSpPr>
              <p:nvPr/>
            </p:nvSpPr>
            <p:spPr bwMode="auto">
              <a:xfrm flipV="1">
                <a:off x="5882" y="4978"/>
                <a:ext cx="90" cy="89"/>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95" name="Oval 21"/>
              <p:cNvSpPr>
                <a:spLocks noChangeArrowheads="1"/>
              </p:cNvSpPr>
              <p:nvPr/>
            </p:nvSpPr>
            <p:spPr bwMode="auto">
              <a:xfrm flipV="1">
                <a:off x="4778" y="4090"/>
                <a:ext cx="90" cy="89"/>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grpSp>
        <p:grpSp>
          <p:nvGrpSpPr>
            <p:cNvPr id="5" name="Group 22"/>
            <p:cNvGrpSpPr>
              <a:grpSpLocks/>
            </p:cNvGrpSpPr>
            <p:nvPr/>
          </p:nvGrpSpPr>
          <p:grpSpPr bwMode="auto">
            <a:xfrm>
              <a:off x="1733" y="1134"/>
              <a:ext cx="1524" cy="1497"/>
              <a:chOff x="5164" y="10941"/>
              <a:chExt cx="1734" cy="1497"/>
            </a:xfrm>
          </p:grpSpPr>
          <p:sp>
            <p:nvSpPr>
              <p:cNvPr id="143382" name="AutoShape 23"/>
              <p:cNvSpPr>
                <a:spLocks noChangeArrowheads="1"/>
              </p:cNvSpPr>
              <p:nvPr/>
            </p:nvSpPr>
            <p:spPr bwMode="auto">
              <a:xfrm>
                <a:off x="5198" y="10956"/>
                <a:ext cx="1665" cy="143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solidFill>
                    <a:srgbClr val="4D5B6B"/>
                  </a:solidFill>
                </a:endParaRPr>
              </a:p>
            </p:txBody>
          </p:sp>
          <p:sp>
            <p:nvSpPr>
              <p:cNvPr id="143383" name="Oval 24"/>
              <p:cNvSpPr>
                <a:spLocks noChangeArrowheads="1"/>
              </p:cNvSpPr>
              <p:nvPr/>
            </p:nvSpPr>
            <p:spPr bwMode="auto">
              <a:xfrm flipV="1">
                <a:off x="5972" y="11802"/>
                <a:ext cx="92"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84" name="Oval 25"/>
              <p:cNvSpPr>
                <a:spLocks noChangeArrowheads="1"/>
              </p:cNvSpPr>
              <p:nvPr/>
            </p:nvSpPr>
            <p:spPr bwMode="auto">
              <a:xfrm flipV="1">
                <a:off x="6808" y="12348"/>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85" name="Oval 26"/>
              <p:cNvSpPr>
                <a:spLocks noChangeArrowheads="1"/>
              </p:cNvSpPr>
              <p:nvPr/>
            </p:nvSpPr>
            <p:spPr bwMode="auto">
              <a:xfrm flipV="1">
                <a:off x="5164" y="12343"/>
                <a:ext cx="90" cy="91"/>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86" name="Oval 27"/>
              <p:cNvSpPr>
                <a:spLocks noChangeArrowheads="1"/>
              </p:cNvSpPr>
              <p:nvPr/>
            </p:nvSpPr>
            <p:spPr bwMode="auto">
              <a:xfrm flipV="1">
                <a:off x="5979" y="10941"/>
                <a:ext cx="90" cy="91"/>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grpSp>
        <p:grpSp>
          <p:nvGrpSpPr>
            <p:cNvPr id="6" name="Group 28"/>
            <p:cNvGrpSpPr>
              <a:grpSpLocks/>
            </p:cNvGrpSpPr>
            <p:nvPr/>
          </p:nvGrpSpPr>
          <p:grpSpPr bwMode="auto">
            <a:xfrm>
              <a:off x="7756" y="1134"/>
              <a:ext cx="2167" cy="1568"/>
              <a:chOff x="4216" y="4388"/>
              <a:chExt cx="2999" cy="1942"/>
            </a:xfrm>
          </p:grpSpPr>
          <p:sp>
            <p:nvSpPr>
              <p:cNvPr id="143370" name="AutoShape 29"/>
              <p:cNvSpPr>
                <a:spLocks noChangeArrowheads="1"/>
              </p:cNvSpPr>
              <p:nvPr/>
            </p:nvSpPr>
            <p:spPr bwMode="auto">
              <a:xfrm>
                <a:off x="5303" y="4405"/>
                <a:ext cx="1912" cy="1913"/>
              </a:xfrm>
              <a:prstGeom prst="diamond">
                <a:avLst/>
              </a:prstGeom>
              <a:solidFill>
                <a:srgbClr val="FFFFFF"/>
              </a:solidFill>
              <a:ln w="9525">
                <a:solidFill>
                  <a:srgbClr val="000000"/>
                </a:solidFill>
                <a:miter lim="800000"/>
                <a:headEnd/>
                <a:tailEnd/>
              </a:ln>
            </p:spPr>
            <p:txBody>
              <a:bodyPr/>
              <a:lstStyle/>
              <a:p>
                <a:endParaRPr lang="zh-CN" altLang="en-US">
                  <a:solidFill>
                    <a:srgbClr val="4D5B6B"/>
                  </a:solidFill>
                </a:endParaRPr>
              </a:p>
            </p:txBody>
          </p:sp>
          <p:sp>
            <p:nvSpPr>
              <p:cNvPr id="143371" name="Line 30"/>
              <p:cNvSpPr>
                <a:spLocks noChangeShapeType="1"/>
              </p:cNvSpPr>
              <p:nvPr/>
            </p:nvSpPr>
            <p:spPr bwMode="auto">
              <a:xfrm>
                <a:off x="5354" y="5358"/>
                <a:ext cx="1785" cy="1"/>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72" name="Line 31"/>
              <p:cNvSpPr>
                <a:spLocks noChangeShapeType="1"/>
              </p:cNvSpPr>
              <p:nvPr/>
            </p:nvSpPr>
            <p:spPr bwMode="auto">
              <a:xfrm>
                <a:off x="6248" y="4405"/>
                <a:ext cx="0" cy="1872"/>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73" name="Line 32"/>
              <p:cNvSpPr>
                <a:spLocks noChangeShapeType="1"/>
              </p:cNvSpPr>
              <p:nvPr/>
            </p:nvSpPr>
            <p:spPr bwMode="auto">
              <a:xfrm>
                <a:off x="4253" y="4561"/>
                <a:ext cx="0" cy="156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74" name="Line 33"/>
              <p:cNvSpPr>
                <a:spLocks noChangeShapeType="1"/>
              </p:cNvSpPr>
              <p:nvPr/>
            </p:nvSpPr>
            <p:spPr bwMode="auto">
              <a:xfrm>
                <a:off x="4253" y="4561"/>
                <a:ext cx="1050" cy="78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75" name="Line 34"/>
              <p:cNvSpPr>
                <a:spLocks noChangeShapeType="1"/>
              </p:cNvSpPr>
              <p:nvPr/>
            </p:nvSpPr>
            <p:spPr bwMode="auto">
              <a:xfrm flipV="1">
                <a:off x="4253" y="5341"/>
                <a:ext cx="1050" cy="780"/>
              </a:xfrm>
              <a:prstGeom prst="line">
                <a:avLst/>
              </a:prstGeom>
              <a:noFill/>
              <a:ln w="9525">
                <a:solidFill>
                  <a:srgbClr val="000000"/>
                </a:solidFill>
                <a:round/>
                <a:headEnd/>
                <a:tailEnd/>
              </a:ln>
            </p:spPr>
            <p:txBody>
              <a:bodyPr/>
              <a:lstStyle/>
              <a:p>
                <a:endParaRPr lang="zh-CN" altLang="en-US">
                  <a:solidFill>
                    <a:srgbClr val="4D5B6B"/>
                  </a:solidFill>
                </a:endParaRPr>
              </a:p>
            </p:txBody>
          </p:sp>
          <p:sp>
            <p:nvSpPr>
              <p:cNvPr id="143376" name="Oval 35"/>
              <p:cNvSpPr>
                <a:spLocks noChangeArrowheads="1"/>
              </p:cNvSpPr>
              <p:nvPr/>
            </p:nvSpPr>
            <p:spPr bwMode="auto">
              <a:xfrm flipV="1">
                <a:off x="4216" y="6070"/>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77" name="Oval 36"/>
              <p:cNvSpPr>
                <a:spLocks noChangeArrowheads="1"/>
              </p:cNvSpPr>
              <p:nvPr/>
            </p:nvSpPr>
            <p:spPr bwMode="auto">
              <a:xfrm flipV="1">
                <a:off x="5269" y="5307"/>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78" name="Oval 37"/>
              <p:cNvSpPr>
                <a:spLocks noChangeArrowheads="1"/>
              </p:cNvSpPr>
              <p:nvPr/>
            </p:nvSpPr>
            <p:spPr bwMode="auto">
              <a:xfrm flipV="1">
                <a:off x="4219" y="4561"/>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79" name="Oval 38"/>
              <p:cNvSpPr>
                <a:spLocks noChangeArrowheads="1"/>
              </p:cNvSpPr>
              <p:nvPr/>
            </p:nvSpPr>
            <p:spPr bwMode="auto">
              <a:xfrm flipV="1">
                <a:off x="6200" y="4388"/>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80" name="Oval 39"/>
              <p:cNvSpPr>
                <a:spLocks noChangeArrowheads="1"/>
              </p:cNvSpPr>
              <p:nvPr/>
            </p:nvSpPr>
            <p:spPr bwMode="auto">
              <a:xfrm flipV="1">
                <a:off x="6214" y="6240"/>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sp>
            <p:nvSpPr>
              <p:cNvPr id="143381" name="Oval 40"/>
              <p:cNvSpPr>
                <a:spLocks noChangeArrowheads="1"/>
              </p:cNvSpPr>
              <p:nvPr/>
            </p:nvSpPr>
            <p:spPr bwMode="auto">
              <a:xfrm flipV="1">
                <a:off x="7125" y="5324"/>
                <a:ext cx="90" cy="90"/>
              </a:xfrm>
              <a:prstGeom prst="ellipse">
                <a:avLst/>
              </a:prstGeom>
              <a:solidFill>
                <a:srgbClr val="000000"/>
              </a:solidFill>
              <a:ln w="9525">
                <a:solidFill>
                  <a:srgbClr val="000000"/>
                </a:solidFill>
                <a:round/>
                <a:headEnd/>
                <a:tailEnd/>
              </a:ln>
            </p:spPr>
            <p:txBody>
              <a:bodyPr/>
              <a:lstStyle/>
              <a:p>
                <a:endParaRPr lang="zh-CN" altLang="en-US">
                  <a:solidFill>
                    <a:srgbClr val="4D5B6B"/>
                  </a:solidFill>
                </a:endParaRPr>
              </a:p>
            </p:txBody>
          </p:sp>
        </p:grpSp>
      </p:grpSp>
      <p:sp>
        <p:nvSpPr>
          <p:cNvPr id="143364" name="Rectangle 41"/>
          <p:cNvSpPr>
            <a:spLocks noChangeArrowheads="1"/>
          </p:cNvSpPr>
          <p:nvPr/>
        </p:nvSpPr>
        <p:spPr bwMode="auto">
          <a:xfrm>
            <a:off x="1622883" y="5592733"/>
            <a:ext cx="5358493" cy="400110"/>
          </a:xfrm>
          <a:prstGeom prst="rect">
            <a:avLst/>
          </a:prstGeom>
          <a:noFill/>
          <a:ln w="9525">
            <a:noFill/>
            <a:miter lim="800000"/>
            <a:headEnd/>
            <a:tailEnd/>
          </a:ln>
        </p:spPr>
        <p:txBody>
          <a:bodyPr wrap="square" anchor="ctr">
            <a:spAutoFit/>
          </a:bodyPr>
          <a:lstStyle/>
          <a:p>
            <a:pPr eaLnBrk="0" hangingPunct="0"/>
            <a:r>
              <a:rPr lang="en-US" altLang="zh-CN" sz="2000" dirty="0">
                <a:solidFill>
                  <a:srgbClr val="000000"/>
                </a:solidFill>
              </a:rPr>
              <a:t>    A              </a:t>
            </a:r>
            <a:r>
              <a:rPr lang="en-US" altLang="zh-CN" sz="2000" dirty="0" smtClean="0">
                <a:solidFill>
                  <a:srgbClr val="000000"/>
                </a:solidFill>
              </a:rPr>
              <a:t>   </a:t>
            </a:r>
            <a:r>
              <a:rPr lang="en-US" altLang="zh-CN" sz="2000" dirty="0">
                <a:solidFill>
                  <a:srgbClr val="000000"/>
                </a:solidFill>
              </a:rPr>
              <a:t>B           </a:t>
            </a:r>
            <a:r>
              <a:rPr lang="en-US" altLang="zh-CN" sz="2000" dirty="0" smtClean="0">
                <a:solidFill>
                  <a:srgbClr val="000000"/>
                </a:solidFill>
              </a:rPr>
              <a:t>    </a:t>
            </a:r>
            <a:r>
              <a:rPr lang="en-US" altLang="zh-CN" sz="2000" dirty="0">
                <a:solidFill>
                  <a:srgbClr val="000000"/>
                </a:solidFill>
              </a:rPr>
              <a:t>C            </a:t>
            </a:r>
            <a:r>
              <a:rPr lang="en-US" altLang="zh-CN" sz="2000" dirty="0" smtClean="0">
                <a:solidFill>
                  <a:srgbClr val="000000"/>
                </a:solidFill>
              </a:rPr>
              <a:t>      </a:t>
            </a:r>
            <a:r>
              <a:rPr lang="en-US" altLang="zh-CN" sz="2000" dirty="0">
                <a:solidFill>
                  <a:srgbClr val="000000"/>
                </a:solidFill>
              </a:rPr>
              <a:t>D</a:t>
            </a:r>
          </a:p>
        </p:txBody>
      </p:sp>
      <p:sp>
        <p:nvSpPr>
          <p:cNvPr id="43" name="标题 42"/>
          <p:cNvSpPr>
            <a:spLocks noGrp="1"/>
          </p:cNvSpPr>
          <p:nvPr>
            <p:ph type="title"/>
          </p:nvPr>
        </p:nvSpPr>
        <p:spPr/>
        <p:txBody>
          <a:bodyPr/>
          <a:lstStyle/>
          <a:p>
            <a:r>
              <a:rPr lang="zh-CN" altLang="en-US" dirty="0" smtClean="0"/>
              <a:t>填空和选择题</a:t>
            </a:r>
            <a:endParaRPr lang="zh-CN" altLang="en-US" dirty="0"/>
          </a:p>
        </p:txBody>
      </p:sp>
    </p:spTree>
    <p:extLst>
      <p:ext uri="{BB962C8B-B14F-4D97-AF65-F5344CB8AC3E}">
        <p14:creationId xmlns:p14="http://schemas.microsoft.com/office/powerpoint/2010/main" val="13172751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609599" y="1680279"/>
            <a:ext cx="8326437" cy="830997"/>
          </a:xfrm>
          <a:prstGeom prst="rect">
            <a:avLst/>
          </a:prstGeom>
          <a:noFill/>
          <a:ln w="9525">
            <a:noFill/>
            <a:miter lim="800000"/>
            <a:headEnd/>
            <a:tailEnd/>
          </a:ln>
        </p:spPr>
        <p:txBody>
          <a:bodyPr anchor="ctr">
            <a:spAutoFit/>
          </a:bodyPr>
          <a:lstStyle/>
          <a:p>
            <a:r>
              <a:rPr lang="zh-CN" altLang="en-US" dirty="0" smtClean="0">
                <a:solidFill>
                  <a:srgbClr val="4D5B6B">
                    <a:lumMod val="50000"/>
                  </a:srgbClr>
                </a:solidFill>
                <a:ea typeface="楷体_GB2312" pitchFamily="49" charset="-122"/>
              </a:rPr>
              <a:t> </a:t>
            </a:r>
            <a:r>
              <a:rPr lang="en-US" altLang="zh-CN" dirty="0" smtClean="0">
                <a:solidFill>
                  <a:srgbClr val="4D5B6B">
                    <a:lumMod val="50000"/>
                  </a:srgbClr>
                </a:solidFill>
                <a:ea typeface="楷体_GB2312" pitchFamily="49" charset="-122"/>
              </a:rPr>
              <a:t>(10</a:t>
            </a:r>
            <a:r>
              <a:rPr lang="zh-CN" altLang="en-US" dirty="0" smtClean="0">
                <a:solidFill>
                  <a:srgbClr val="4D5B6B">
                    <a:lumMod val="50000"/>
                  </a:srgbClr>
                </a:solidFill>
                <a:ea typeface="楷体_GB2312" pitchFamily="49" charset="-122"/>
              </a:rPr>
              <a:t>分</a:t>
            </a:r>
            <a:r>
              <a:rPr lang="en-US" altLang="zh-CN" dirty="0" smtClean="0">
                <a:solidFill>
                  <a:srgbClr val="4D5B6B">
                    <a:lumMod val="50000"/>
                  </a:srgbClr>
                </a:solidFill>
                <a:ea typeface="楷体_GB2312" pitchFamily="49" charset="-122"/>
              </a:rPr>
              <a:t>)</a:t>
            </a:r>
            <a:r>
              <a:rPr lang="zh-CN" altLang="zh-CN" dirty="0" smtClean="0">
                <a:solidFill>
                  <a:srgbClr val="4D5B6B">
                    <a:lumMod val="50000"/>
                  </a:srgbClr>
                </a:solidFill>
              </a:rPr>
              <a:t>证明完全二分图</a:t>
            </a:r>
            <a:r>
              <a:rPr lang="en-US" altLang="zh-CN" i="1" dirty="0" err="1" smtClean="0">
                <a:solidFill>
                  <a:srgbClr val="4D5B6B">
                    <a:lumMod val="50000"/>
                  </a:srgbClr>
                </a:solidFill>
              </a:rPr>
              <a:t>K</a:t>
            </a:r>
            <a:r>
              <a:rPr lang="en-US" altLang="zh-CN" i="1" baseline="-25000" dirty="0" err="1" smtClean="0">
                <a:solidFill>
                  <a:srgbClr val="4D5B6B">
                    <a:lumMod val="50000"/>
                  </a:srgbClr>
                </a:solidFill>
              </a:rPr>
              <a:t>m,n</a:t>
            </a:r>
            <a:r>
              <a:rPr lang="zh-CN" altLang="zh-CN" dirty="0" smtClean="0">
                <a:solidFill>
                  <a:srgbClr val="4D5B6B">
                    <a:lumMod val="50000"/>
                  </a:srgbClr>
                </a:solidFill>
              </a:rPr>
              <a:t>的树的数目是</a:t>
            </a:r>
            <a:r>
              <a:rPr lang="en-US" altLang="zh-CN" i="1" dirty="0" smtClean="0">
                <a:solidFill>
                  <a:srgbClr val="4D5B6B">
                    <a:lumMod val="50000"/>
                  </a:srgbClr>
                </a:solidFill>
              </a:rPr>
              <a:t>m</a:t>
            </a:r>
            <a:r>
              <a:rPr lang="en-US" altLang="zh-CN" i="1" baseline="30000" dirty="0" smtClean="0">
                <a:solidFill>
                  <a:srgbClr val="4D5B6B">
                    <a:lumMod val="50000"/>
                  </a:srgbClr>
                </a:solidFill>
              </a:rPr>
              <a:t>n-1</a:t>
            </a:r>
            <a:r>
              <a:rPr lang="en-US" altLang="zh-CN" i="1" dirty="0" smtClean="0">
                <a:solidFill>
                  <a:srgbClr val="4D5B6B">
                    <a:lumMod val="50000"/>
                  </a:srgbClr>
                </a:solidFill>
              </a:rPr>
              <a:t>n</a:t>
            </a:r>
            <a:r>
              <a:rPr lang="en-US" altLang="zh-CN" i="1" baseline="30000" dirty="0" smtClean="0">
                <a:solidFill>
                  <a:srgbClr val="4D5B6B">
                    <a:lumMod val="50000"/>
                  </a:srgbClr>
                </a:solidFill>
              </a:rPr>
              <a:t>m-1</a:t>
            </a:r>
            <a:endParaRPr lang="zh-CN" altLang="en-US" dirty="0" smtClean="0">
              <a:solidFill>
                <a:srgbClr val="4D5B6B">
                  <a:lumMod val="50000"/>
                </a:srgbClr>
              </a:solidFill>
              <a:ea typeface="楷体_GB2312" pitchFamily="49" charset="-122"/>
            </a:endParaRPr>
          </a:p>
          <a:p>
            <a:endParaRPr lang="zh-CN" altLang="en-US" dirty="0">
              <a:solidFill>
                <a:srgbClr val="000000"/>
              </a:solidFill>
              <a:ea typeface="楷体_GB2312" pitchFamily="49" charset="-122"/>
            </a:endParaRPr>
          </a:p>
        </p:txBody>
      </p:sp>
      <p:sp>
        <p:nvSpPr>
          <p:cNvPr id="4" name="标题 3"/>
          <p:cNvSpPr>
            <a:spLocks noGrp="1"/>
          </p:cNvSpPr>
          <p:nvPr>
            <p:ph type="title"/>
          </p:nvPr>
        </p:nvSpPr>
        <p:spPr/>
        <p:txBody>
          <a:bodyPr/>
          <a:lstStyle/>
          <a:p>
            <a:r>
              <a:rPr lang="zh-CN" altLang="en-US" dirty="0" smtClean="0"/>
              <a:t>证明题</a:t>
            </a:r>
            <a:endParaRPr lang="zh-CN" altLang="en-US" dirty="0"/>
          </a:p>
        </p:txBody>
      </p:sp>
    </p:spTree>
    <p:extLst>
      <p:ext uri="{BB962C8B-B14F-4D97-AF65-F5344CB8AC3E}">
        <p14:creationId xmlns:p14="http://schemas.microsoft.com/office/powerpoint/2010/main" val="146595822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求解题</a:t>
            </a:r>
            <a:endParaRPr lang="zh-CN" altLang="en-US" dirty="0"/>
          </a:p>
        </p:txBody>
      </p:sp>
      <p:sp>
        <p:nvSpPr>
          <p:cNvPr id="5" name="矩形 4"/>
          <p:cNvSpPr/>
          <p:nvPr/>
        </p:nvSpPr>
        <p:spPr>
          <a:xfrm>
            <a:off x="584521" y="1302565"/>
            <a:ext cx="8108066" cy="1569660"/>
          </a:xfrm>
          <a:prstGeom prst="rect">
            <a:avLst/>
          </a:prstGeom>
        </p:spPr>
        <p:txBody>
          <a:bodyPr wrap="square">
            <a:spAutoFit/>
          </a:bodyPr>
          <a:lstStyle/>
          <a:p>
            <a:r>
              <a:rPr lang="zh-CN" altLang="zh-CN" dirty="0" smtClean="0">
                <a:solidFill>
                  <a:srgbClr val="4D5B6B"/>
                </a:solidFill>
              </a:rPr>
              <a:t>（</a:t>
            </a:r>
            <a:r>
              <a:rPr lang="en-US" altLang="zh-CN" dirty="0" smtClean="0">
                <a:solidFill>
                  <a:srgbClr val="4D5B6B"/>
                </a:solidFill>
              </a:rPr>
              <a:t>10</a:t>
            </a:r>
            <a:r>
              <a:rPr lang="zh-CN" altLang="zh-CN" dirty="0" smtClean="0">
                <a:solidFill>
                  <a:srgbClr val="4D5B6B"/>
                </a:solidFill>
              </a:rPr>
              <a:t>分）</a:t>
            </a:r>
            <a:r>
              <a:rPr lang="en-US" altLang="zh-CN" dirty="0" smtClean="0">
                <a:solidFill>
                  <a:srgbClr val="4D5B6B"/>
                </a:solidFill>
              </a:rPr>
              <a:t>11</a:t>
            </a:r>
            <a:r>
              <a:rPr lang="zh-CN" altLang="zh-CN" dirty="0" smtClean="0">
                <a:solidFill>
                  <a:srgbClr val="4D5B6B"/>
                </a:solidFill>
              </a:rPr>
              <a:t>个学生要共进晚餐，他们将坐成一个圆桌，计划要求每次晚餐上，每个学生有完全不同的邻座，这样能共进晚餐几天</a:t>
            </a:r>
            <a:r>
              <a:rPr lang="en-US" altLang="zh-CN" dirty="0" smtClean="0">
                <a:solidFill>
                  <a:srgbClr val="4D5B6B"/>
                </a:solidFill>
              </a:rPr>
              <a:t>? </a:t>
            </a:r>
            <a:r>
              <a:rPr lang="zh-CN" altLang="zh-CN" dirty="0" smtClean="0">
                <a:solidFill>
                  <a:srgbClr val="C00000"/>
                </a:solidFill>
              </a:rPr>
              <a:t>要写出具体求解过程，只给出最后答案即使正确也不给分。</a:t>
            </a:r>
            <a:endParaRPr lang="zh-CN" altLang="en-US" dirty="0">
              <a:solidFill>
                <a:srgbClr val="C00000"/>
              </a:solidFill>
            </a:endParaRPr>
          </a:p>
        </p:txBody>
      </p:sp>
    </p:spTree>
    <p:extLst>
      <p:ext uri="{BB962C8B-B14F-4D97-AF65-F5344CB8AC3E}">
        <p14:creationId xmlns:p14="http://schemas.microsoft.com/office/powerpoint/2010/main" val="208976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求解题</a:t>
            </a:r>
          </a:p>
        </p:txBody>
      </p:sp>
      <p:sp>
        <p:nvSpPr>
          <p:cNvPr id="3" name="矩形 2"/>
          <p:cNvSpPr/>
          <p:nvPr/>
        </p:nvSpPr>
        <p:spPr>
          <a:xfrm>
            <a:off x="485578" y="1352679"/>
            <a:ext cx="8425092" cy="4832092"/>
          </a:xfrm>
          <a:prstGeom prst="rect">
            <a:avLst/>
          </a:prstGeom>
        </p:spPr>
        <p:txBody>
          <a:bodyPr wrap="square">
            <a:spAutoFit/>
          </a:bodyPr>
          <a:lstStyle/>
          <a:p>
            <a:r>
              <a:rPr lang="zh-CN" altLang="zh-CN" sz="2200" dirty="0">
                <a:solidFill>
                  <a:srgbClr val="4D5B6B"/>
                </a:solidFill>
              </a:rPr>
              <a:t>解：每个学生看作图的顶点，学生的邻座关系作为图的边。学生每次进餐的就座方式对应一个哈密顿图。两次进餐中，每个学生有完全不同的邻座对应着两个没有公共边的哈密顿回路。因为每个学生都可以与其余学生邻座，所以本问题转化为在</a:t>
            </a:r>
            <a:r>
              <a:rPr lang="en-US" altLang="zh-CN" sz="2200" dirty="0">
                <a:solidFill>
                  <a:srgbClr val="4D5B6B"/>
                </a:solidFill>
              </a:rPr>
              <a:t>K</a:t>
            </a:r>
            <a:r>
              <a:rPr lang="en-US" altLang="zh-CN" sz="2200" baseline="-25000" dirty="0">
                <a:solidFill>
                  <a:srgbClr val="4D5B6B"/>
                </a:solidFill>
              </a:rPr>
              <a:t>11 </a:t>
            </a:r>
            <a:r>
              <a:rPr lang="zh-CN" altLang="zh-CN" sz="2200" dirty="0">
                <a:solidFill>
                  <a:srgbClr val="4D5B6B"/>
                </a:solidFill>
              </a:rPr>
              <a:t>中找出所有没有公共边的哈密顿回路的个数。</a:t>
            </a:r>
          </a:p>
          <a:p>
            <a:r>
              <a:rPr lang="en-US" altLang="zh-CN" sz="2200" dirty="0">
                <a:solidFill>
                  <a:srgbClr val="4D5B6B"/>
                </a:solidFill>
              </a:rPr>
              <a:t>K</a:t>
            </a:r>
            <a:r>
              <a:rPr lang="en-US" altLang="zh-CN" sz="2200" baseline="-25000" dirty="0">
                <a:solidFill>
                  <a:srgbClr val="4D5B6B"/>
                </a:solidFill>
              </a:rPr>
              <a:t>11 </a:t>
            </a:r>
            <a:r>
              <a:rPr lang="zh-CN" altLang="zh-CN" sz="2200" dirty="0">
                <a:solidFill>
                  <a:srgbClr val="4D5B6B"/>
                </a:solidFill>
              </a:rPr>
              <a:t>中共有</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11-1</a:t>
            </a:r>
            <a:r>
              <a:rPr lang="zh-CN" altLang="zh-CN" sz="2200" dirty="0">
                <a:solidFill>
                  <a:srgbClr val="4D5B6B"/>
                </a:solidFill>
              </a:rPr>
              <a:t>）</a:t>
            </a:r>
            <a:r>
              <a:rPr lang="en-US" altLang="zh-CN" sz="2200" dirty="0">
                <a:solidFill>
                  <a:srgbClr val="4D5B6B"/>
                </a:solidFill>
              </a:rPr>
              <a:t>/2 = 55 </a:t>
            </a:r>
            <a:r>
              <a:rPr lang="zh-CN" altLang="zh-CN" sz="2200" dirty="0">
                <a:solidFill>
                  <a:srgbClr val="4D5B6B"/>
                </a:solidFill>
              </a:rPr>
              <a:t>条边，每个哈密顿回路的长度为</a:t>
            </a:r>
            <a:r>
              <a:rPr lang="en-US" altLang="zh-CN" sz="2200" dirty="0">
                <a:solidFill>
                  <a:srgbClr val="4D5B6B"/>
                </a:solidFill>
              </a:rPr>
              <a:t>11</a:t>
            </a:r>
            <a:r>
              <a:rPr lang="zh-CN" altLang="zh-CN" sz="2200" dirty="0">
                <a:solidFill>
                  <a:srgbClr val="4D5B6B"/>
                </a:solidFill>
              </a:rPr>
              <a:t>，因此最多有</a:t>
            </a:r>
            <a:r>
              <a:rPr lang="en-US" altLang="zh-CN" sz="2200" dirty="0">
                <a:solidFill>
                  <a:srgbClr val="4D5B6B"/>
                </a:solidFill>
              </a:rPr>
              <a:t>55/11 = 5</a:t>
            </a:r>
            <a:r>
              <a:rPr lang="zh-CN" altLang="zh-CN" sz="2200" dirty="0">
                <a:solidFill>
                  <a:srgbClr val="4D5B6B"/>
                </a:solidFill>
              </a:rPr>
              <a:t>条没有公共边的哈密顿回路。（</a:t>
            </a:r>
            <a:r>
              <a:rPr lang="en-US" altLang="zh-CN" sz="2200" dirty="0">
                <a:solidFill>
                  <a:srgbClr val="4D5B6B"/>
                </a:solidFill>
              </a:rPr>
              <a:t>4</a:t>
            </a:r>
            <a:r>
              <a:rPr lang="zh-CN" altLang="zh-CN" sz="2200" dirty="0">
                <a:solidFill>
                  <a:srgbClr val="4D5B6B"/>
                </a:solidFill>
              </a:rPr>
              <a:t>分）</a:t>
            </a:r>
          </a:p>
          <a:p>
            <a:r>
              <a:rPr lang="zh-CN" altLang="zh-CN" sz="2200" dirty="0">
                <a:solidFill>
                  <a:srgbClr val="4D5B6B"/>
                </a:solidFill>
              </a:rPr>
              <a:t>另一方面，我们可以构造出</a:t>
            </a:r>
            <a:r>
              <a:rPr lang="en-US" altLang="zh-CN" sz="2200" dirty="0">
                <a:solidFill>
                  <a:srgbClr val="4D5B6B"/>
                </a:solidFill>
              </a:rPr>
              <a:t>5</a:t>
            </a:r>
            <a:r>
              <a:rPr lang="zh-CN" altLang="zh-CN" sz="2200" dirty="0">
                <a:solidFill>
                  <a:srgbClr val="4D5B6B"/>
                </a:solidFill>
              </a:rPr>
              <a:t>条没有公共边的哈密顿回路：（</a:t>
            </a:r>
            <a:r>
              <a:rPr lang="en-US" altLang="zh-CN" sz="2200" dirty="0">
                <a:solidFill>
                  <a:srgbClr val="4D5B6B"/>
                </a:solidFill>
              </a:rPr>
              <a:t>4</a:t>
            </a:r>
            <a:r>
              <a:rPr lang="zh-CN" altLang="zh-CN" sz="2200" dirty="0">
                <a:solidFill>
                  <a:srgbClr val="4D5B6B"/>
                </a:solidFill>
              </a:rPr>
              <a:t>分）</a:t>
            </a: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p>
          <a:p>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r>
              <a:rPr lang="en-US" altLang="zh-CN" sz="2200" dirty="0">
                <a:solidFill>
                  <a:srgbClr val="4D5B6B"/>
                </a:solidFill>
              </a:rPr>
              <a:t>6</a:t>
            </a:r>
            <a:r>
              <a:rPr lang="zh-CN" altLang="zh-CN" sz="2200" dirty="0">
                <a:solidFill>
                  <a:srgbClr val="4D5B6B"/>
                </a:solidFill>
              </a:rPr>
              <a:t>，</a:t>
            </a:r>
            <a:r>
              <a:rPr lang="en-US" altLang="zh-CN" sz="2200" dirty="0">
                <a:solidFill>
                  <a:srgbClr val="4D5B6B"/>
                </a:solidFill>
              </a:rPr>
              <a:t>11</a:t>
            </a:r>
            <a:r>
              <a:rPr lang="zh-CN" altLang="zh-CN" sz="2200" dirty="0">
                <a:solidFill>
                  <a:srgbClr val="4D5B6B"/>
                </a:solidFill>
              </a:rPr>
              <a:t>，</a:t>
            </a:r>
            <a:r>
              <a:rPr lang="en-US" altLang="zh-CN" sz="2200" dirty="0">
                <a:solidFill>
                  <a:srgbClr val="4D5B6B"/>
                </a:solidFill>
              </a:rPr>
              <a:t>5</a:t>
            </a:r>
            <a:r>
              <a:rPr lang="zh-CN" altLang="zh-CN" sz="2200" dirty="0">
                <a:solidFill>
                  <a:srgbClr val="4D5B6B"/>
                </a:solidFill>
              </a:rPr>
              <a:t>，</a:t>
            </a:r>
            <a:r>
              <a:rPr lang="en-US" altLang="zh-CN" sz="2200" dirty="0">
                <a:solidFill>
                  <a:srgbClr val="4D5B6B"/>
                </a:solidFill>
              </a:rPr>
              <a:t>10</a:t>
            </a:r>
            <a:r>
              <a:rPr lang="zh-CN" altLang="zh-CN" sz="2200" dirty="0">
                <a:solidFill>
                  <a:srgbClr val="4D5B6B"/>
                </a:solidFill>
              </a:rPr>
              <a:t>，</a:t>
            </a:r>
            <a:r>
              <a:rPr lang="en-US" altLang="zh-CN" sz="2200" dirty="0">
                <a:solidFill>
                  <a:srgbClr val="4D5B6B"/>
                </a:solidFill>
              </a:rPr>
              <a:t>4</a:t>
            </a:r>
            <a:r>
              <a:rPr lang="zh-CN" altLang="zh-CN" sz="2200" dirty="0">
                <a:solidFill>
                  <a:srgbClr val="4D5B6B"/>
                </a:solidFill>
              </a:rPr>
              <a:t>，</a:t>
            </a:r>
            <a:r>
              <a:rPr lang="en-US" altLang="zh-CN" sz="2200" dirty="0">
                <a:solidFill>
                  <a:srgbClr val="4D5B6B"/>
                </a:solidFill>
              </a:rPr>
              <a:t>9</a:t>
            </a:r>
            <a:r>
              <a:rPr lang="zh-CN" altLang="zh-CN" sz="2200" dirty="0">
                <a:solidFill>
                  <a:srgbClr val="4D5B6B"/>
                </a:solidFill>
              </a:rPr>
              <a:t>，</a:t>
            </a:r>
            <a:r>
              <a:rPr lang="en-US" altLang="zh-CN" sz="2200" dirty="0">
                <a:solidFill>
                  <a:srgbClr val="4D5B6B"/>
                </a:solidFill>
              </a:rPr>
              <a:t>3</a:t>
            </a:r>
            <a:r>
              <a:rPr lang="zh-CN" altLang="zh-CN" sz="2200" dirty="0">
                <a:solidFill>
                  <a:srgbClr val="4D5B6B"/>
                </a:solidFill>
              </a:rPr>
              <a:t>，</a:t>
            </a:r>
            <a:r>
              <a:rPr lang="en-US" altLang="zh-CN" sz="2200" dirty="0">
                <a:solidFill>
                  <a:srgbClr val="4D5B6B"/>
                </a:solidFill>
              </a:rPr>
              <a:t>8</a:t>
            </a:r>
            <a:r>
              <a:rPr lang="zh-CN" altLang="zh-CN" sz="2200" dirty="0">
                <a:solidFill>
                  <a:srgbClr val="4D5B6B"/>
                </a:solidFill>
              </a:rPr>
              <a:t>，</a:t>
            </a:r>
            <a:r>
              <a:rPr lang="en-US" altLang="zh-CN" sz="2200" dirty="0">
                <a:solidFill>
                  <a:srgbClr val="4D5B6B"/>
                </a:solidFill>
              </a:rPr>
              <a:t>2</a:t>
            </a:r>
            <a:r>
              <a:rPr lang="zh-CN" altLang="zh-CN" sz="2200" dirty="0">
                <a:solidFill>
                  <a:srgbClr val="4D5B6B"/>
                </a:solidFill>
              </a:rPr>
              <a:t>，</a:t>
            </a:r>
            <a:r>
              <a:rPr lang="en-US" altLang="zh-CN" sz="2200" dirty="0">
                <a:solidFill>
                  <a:srgbClr val="4D5B6B"/>
                </a:solidFill>
              </a:rPr>
              <a:t>7</a:t>
            </a:r>
            <a:r>
              <a:rPr lang="zh-CN" altLang="zh-CN" sz="2200" dirty="0">
                <a:solidFill>
                  <a:srgbClr val="4D5B6B"/>
                </a:solidFill>
              </a:rPr>
              <a:t>，</a:t>
            </a:r>
            <a:r>
              <a:rPr lang="en-US" altLang="zh-CN" sz="2200" dirty="0">
                <a:solidFill>
                  <a:srgbClr val="4D5B6B"/>
                </a:solidFill>
              </a:rPr>
              <a:t>1</a:t>
            </a:r>
            <a:r>
              <a:rPr lang="zh-CN" altLang="zh-CN" sz="2200" dirty="0">
                <a:solidFill>
                  <a:srgbClr val="4D5B6B"/>
                </a:solidFill>
              </a:rPr>
              <a:t>）</a:t>
            </a:r>
          </a:p>
          <a:p>
            <a:r>
              <a:rPr lang="zh-CN" altLang="zh-CN" sz="2200" dirty="0">
                <a:solidFill>
                  <a:srgbClr val="4D5B6B"/>
                </a:solidFill>
              </a:rPr>
              <a:t>综上所述，可以进餐</a:t>
            </a:r>
            <a:r>
              <a:rPr lang="en-US" altLang="zh-CN" sz="2200" dirty="0">
                <a:solidFill>
                  <a:srgbClr val="4D5B6B"/>
                </a:solidFill>
              </a:rPr>
              <a:t>5</a:t>
            </a:r>
            <a:r>
              <a:rPr lang="zh-CN" altLang="zh-CN" sz="2200" dirty="0">
                <a:solidFill>
                  <a:srgbClr val="4D5B6B"/>
                </a:solidFill>
              </a:rPr>
              <a:t>天。（</a:t>
            </a:r>
            <a:r>
              <a:rPr lang="en-US" altLang="zh-CN" sz="2200" dirty="0">
                <a:solidFill>
                  <a:srgbClr val="4D5B6B"/>
                </a:solidFill>
              </a:rPr>
              <a:t>2</a:t>
            </a:r>
            <a:r>
              <a:rPr lang="zh-CN" altLang="zh-CN" sz="2200" dirty="0">
                <a:solidFill>
                  <a:srgbClr val="4D5B6B"/>
                </a:solidFill>
              </a:rPr>
              <a:t>分）</a:t>
            </a:r>
            <a:endParaRPr lang="zh-CN" altLang="en-US" sz="2200" dirty="0">
              <a:solidFill>
                <a:srgbClr val="4D5B6B"/>
              </a:solidFill>
            </a:endParaRPr>
          </a:p>
        </p:txBody>
      </p:sp>
    </p:spTree>
    <p:extLst>
      <p:ext uri="{BB962C8B-B14F-4D97-AF65-F5344CB8AC3E}">
        <p14:creationId xmlns:p14="http://schemas.microsoft.com/office/powerpoint/2010/main" val="29684582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474094" y="1270713"/>
            <a:ext cx="8326437" cy="5410712"/>
          </a:xfrm>
          <a:prstGeom prst="rect">
            <a:avLst/>
          </a:prstGeom>
          <a:noFill/>
          <a:ln w="9525">
            <a:noFill/>
            <a:miter lim="800000"/>
            <a:headEnd/>
            <a:tailEnd/>
          </a:ln>
        </p:spPr>
        <p:txBody>
          <a:bodyPr anchor="ctr">
            <a:spAutoFit/>
          </a:bodyPr>
          <a:lstStyle/>
          <a:p>
            <a:pPr marL="342900" indent="-342900">
              <a:spcBef>
                <a:spcPct val="20000"/>
              </a:spcBef>
              <a:buClr>
                <a:srgbClr val="89AAD3"/>
              </a:buClr>
              <a:buSzPct val="70000"/>
              <a:buFont typeface="Wingdings" pitchFamily="2" charset="2"/>
              <a:buNone/>
            </a:pPr>
            <a:r>
              <a:rPr lang="zh-CN" altLang="en-US" dirty="0" smtClean="0">
                <a:solidFill>
                  <a:srgbClr val="000000"/>
                </a:solidFill>
                <a:latin typeface="Garamond" pitchFamily="18" charset="0"/>
                <a:sym typeface="MT Extra" pitchFamily="18" charset="2"/>
              </a:rPr>
              <a:t>（</a:t>
            </a:r>
            <a:r>
              <a:rPr lang="en-US" altLang="zh-CN" dirty="0" smtClean="0">
                <a:solidFill>
                  <a:srgbClr val="000000"/>
                </a:solidFill>
                <a:latin typeface="Garamond" pitchFamily="18" charset="0"/>
                <a:sym typeface="MT Extra" pitchFamily="18" charset="2"/>
              </a:rPr>
              <a:t>12</a:t>
            </a:r>
            <a:r>
              <a:rPr lang="zh-CN" altLang="en-US" dirty="0" smtClean="0">
                <a:solidFill>
                  <a:srgbClr val="000000"/>
                </a:solidFill>
                <a:latin typeface="Garamond" pitchFamily="18" charset="0"/>
                <a:sym typeface="MT Extra" pitchFamily="18" charset="2"/>
              </a:rPr>
              <a:t>分）有</a:t>
            </a:r>
            <a:r>
              <a:rPr lang="en-US" altLang="zh-CN" dirty="0">
                <a:solidFill>
                  <a:srgbClr val="000000"/>
                </a:solidFill>
                <a:latin typeface="Garamond" pitchFamily="18" charset="0"/>
                <a:sym typeface="MT Extra" pitchFamily="18" charset="2"/>
              </a:rPr>
              <a:t>8</a:t>
            </a:r>
            <a:r>
              <a:rPr lang="zh-CN" altLang="en-US" dirty="0">
                <a:solidFill>
                  <a:srgbClr val="000000"/>
                </a:solidFill>
                <a:latin typeface="Garamond" pitchFamily="18" charset="0"/>
                <a:sym typeface="MT Extra" pitchFamily="18" charset="2"/>
              </a:rPr>
              <a:t>种化学药品</a:t>
            </a:r>
            <a:r>
              <a:rPr lang="en-US" altLang="zh-CN" dirty="0">
                <a:solidFill>
                  <a:srgbClr val="000000"/>
                </a:solidFill>
                <a:latin typeface="Garamond" pitchFamily="18" charset="0"/>
                <a:sym typeface="MT Extra" pitchFamily="18" charset="2"/>
              </a:rPr>
              <a:t>A,B,C,D,P,R,S,T</a:t>
            </a:r>
            <a:r>
              <a:rPr lang="zh-CN" altLang="en-US" dirty="0">
                <a:solidFill>
                  <a:srgbClr val="000000"/>
                </a:solidFill>
                <a:latin typeface="Garamond" pitchFamily="18" charset="0"/>
                <a:sym typeface="MT Extra" pitchFamily="18" charset="2"/>
              </a:rPr>
              <a:t>要放进储藏室保管，出于安全原因，下列各组药品不能储藏在同一室内：</a:t>
            </a:r>
            <a:r>
              <a:rPr lang="en-US" altLang="zh-CN" dirty="0">
                <a:solidFill>
                  <a:srgbClr val="000000"/>
                </a:solidFill>
                <a:latin typeface="Garamond" pitchFamily="18" charset="0"/>
                <a:sym typeface="MT Extra" pitchFamily="18" charset="2"/>
              </a:rPr>
              <a:t>A-R, A-C, A-T, R-P, P-S, S-T, T-B, B-D, D-C, R-S, R-B, P-D, S-C, S-D, </a:t>
            </a:r>
            <a:r>
              <a:rPr lang="zh-CN" altLang="en-US" dirty="0">
                <a:solidFill>
                  <a:srgbClr val="000000"/>
                </a:solidFill>
                <a:latin typeface="Garamond" pitchFamily="18" charset="0"/>
                <a:sym typeface="MT Extra" pitchFamily="18" charset="2"/>
              </a:rPr>
              <a:t>问储藏这</a:t>
            </a:r>
            <a:r>
              <a:rPr lang="en-US" altLang="zh-CN" dirty="0">
                <a:solidFill>
                  <a:srgbClr val="000000"/>
                </a:solidFill>
                <a:latin typeface="Garamond" pitchFamily="18" charset="0"/>
                <a:sym typeface="MT Extra" pitchFamily="18" charset="2"/>
              </a:rPr>
              <a:t>8</a:t>
            </a:r>
            <a:r>
              <a:rPr lang="zh-CN" altLang="en-US" dirty="0">
                <a:solidFill>
                  <a:srgbClr val="000000"/>
                </a:solidFill>
                <a:latin typeface="Garamond" pitchFamily="18" charset="0"/>
                <a:sym typeface="MT Extra" pitchFamily="18" charset="2"/>
              </a:rPr>
              <a:t>种药品至少需要多少房间？</a:t>
            </a:r>
            <a:r>
              <a:rPr lang="zh-CN" altLang="en-US" dirty="0">
                <a:solidFill>
                  <a:srgbClr val="C00000"/>
                </a:solidFill>
                <a:latin typeface="Garamond" pitchFamily="18" charset="0"/>
                <a:sym typeface="MT Extra" pitchFamily="18" charset="2"/>
              </a:rPr>
              <a:t>请用图论中所学算法和定理分析求解并写出相应算法及针对该题的执行过程，只给出最后答案即使正确也不给分</a:t>
            </a:r>
            <a:r>
              <a:rPr lang="zh-CN" altLang="en-US" dirty="0" smtClean="0">
                <a:solidFill>
                  <a:srgbClr val="C00000"/>
                </a:solidFill>
                <a:latin typeface="Garamond" pitchFamily="18" charset="0"/>
                <a:sym typeface="MT Extra" pitchFamily="18" charset="2"/>
              </a:rPr>
              <a:t>。</a:t>
            </a:r>
            <a:endParaRPr lang="en-US" altLang="zh-CN" dirty="0" smtClean="0">
              <a:solidFill>
                <a:srgbClr val="C00000"/>
              </a:solidFill>
              <a:latin typeface="Garamond" pitchFamily="18" charset="0"/>
              <a:sym typeface="MT Extra" pitchFamily="18" charset="2"/>
            </a:endParaRPr>
          </a:p>
          <a:p>
            <a:pPr marL="342900" indent="-342900">
              <a:spcBef>
                <a:spcPct val="20000"/>
              </a:spcBef>
              <a:buClr>
                <a:schemeClr val="hlink"/>
              </a:buClr>
              <a:buSzPct val="70000"/>
              <a:buFont typeface="Wingdings" pitchFamily="2" charset="2"/>
              <a:buNone/>
            </a:pPr>
            <a:r>
              <a:rPr lang="zh-CN" altLang="zh-CN" dirty="0">
                <a:solidFill>
                  <a:srgbClr val="000000"/>
                </a:solidFill>
                <a:latin typeface="Garamond" pitchFamily="18" charset="0"/>
                <a:sym typeface="MT Extra" pitchFamily="18" charset="2"/>
              </a:rPr>
              <a:t>解：将每种化学药品抽象</a:t>
            </a:r>
            <a:endParaRPr lang="zh-CN" altLang="en-US" dirty="0">
              <a:solidFill>
                <a:srgbClr val="000000"/>
              </a:solidFill>
              <a:latin typeface="Garamond" pitchFamily="18" charset="0"/>
              <a:sym typeface="MT Extra" pitchFamily="18" charset="2"/>
            </a:endParaRPr>
          </a:p>
          <a:p>
            <a:pPr marL="342900" indent="-342900">
              <a:spcBef>
                <a:spcPct val="20000"/>
              </a:spcBef>
              <a:buClr>
                <a:schemeClr val="hlink"/>
              </a:buClr>
              <a:buSzPct val="70000"/>
              <a:buFont typeface="Wingdings" pitchFamily="2" charset="2"/>
              <a:buNone/>
            </a:pPr>
            <a:r>
              <a:rPr lang="zh-CN" altLang="en-US" dirty="0">
                <a:solidFill>
                  <a:srgbClr val="000000"/>
                </a:solidFill>
                <a:latin typeface="Garamond" pitchFamily="18" charset="0"/>
                <a:sym typeface="MT Extra" pitchFamily="18" charset="2"/>
              </a:rPr>
              <a:t>        </a:t>
            </a:r>
            <a:r>
              <a:rPr lang="zh-CN" altLang="zh-CN" dirty="0">
                <a:solidFill>
                  <a:srgbClr val="000000"/>
                </a:solidFill>
                <a:latin typeface="Garamond" pitchFamily="18" charset="0"/>
                <a:sym typeface="MT Extra" pitchFamily="18" charset="2"/>
              </a:rPr>
              <a:t>成一个顶点，不能储</a:t>
            </a:r>
            <a:endParaRPr lang="zh-CN" altLang="en-US" dirty="0">
              <a:solidFill>
                <a:srgbClr val="000000"/>
              </a:solidFill>
              <a:latin typeface="Garamond" pitchFamily="18" charset="0"/>
              <a:sym typeface="MT Extra" pitchFamily="18" charset="2"/>
            </a:endParaRPr>
          </a:p>
          <a:p>
            <a:pPr marL="342900" indent="-342900">
              <a:spcBef>
                <a:spcPct val="20000"/>
              </a:spcBef>
              <a:buClr>
                <a:schemeClr val="hlink"/>
              </a:buClr>
              <a:buSzPct val="70000"/>
              <a:buFont typeface="Wingdings" pitchFamily="2" charset="2"/>
              <a:buNone/>
            </a:pPr>
            <a:r>
              <a:rPr lang="zh-CN" altLang="en-US" dirty="0">
                <a:solidFill>
                  <a:srgbClr val="000000"/>
                </a:solidFill>
                <a:latin typeface="Garamond" pitchFamily="18" charset="0"/>
                <a:sym typeface="MT Extra" pitchFamily="18" charset="2"/>
              </a:rPr>
              <a:t>        </a:t>
            </a:r>
            <a:r>
              <a:rPr lang="zh-CN" altLang="zh-CN" dirty="0">
                <a:solidFill>
                  <a:srgbClr val="000000"/>
                </a:solidFill>
                <a:latin typeface="Garamond" pitchFamily="18" charset="0"/>
                <a:sym typeface="MT Extra" pitchFamily="18" charset="2"/>
              </a:rPr>
              <a:t>藏在同一室内的两顶</a:t>
            </a:r>
            <a:endParaRPr lang="zh-CN" altLang="en-US" dirty="0">
              <a:solidFill>
                <a:srgbClr val="000000"/>
              </a:solidFill>
              <a:latin typeface="Garamond" pitchFamily="18" charset="0"/>
              <a:sym typeface="MT Extra" pitchFamily="18" charset="2"/>
            </a:endParaRPr>
          </a:p>
          <a:p>
            <a:pPr marL="342900" indent="-342900">
              <a:spcBef>
                <a:spcPct val="20000"/>
              </a:spcBef>
              <a:buClr>
                <a:schemeClr val="hlink"/>
              </a:buClr>
              <a:buSzPct val="70000"/>
              <a:buFont typeface="Wingdings" pitchFamily="2" charset="2"/>
              <a:buNone/>
            </a:pPr>
            <a:r>
              <a:rPr lang="zh-CN" altLang="en-US" dirty="0">
                <a:solidFill>
                  <a:srgbClr val="000000"/>
                </a:solidFill>
                <a:latin typeface="Garamond" pitchFamily="18" charset="0"/>
                <a:sym typeface="MT Extra" pitchFamily="18" charset="2"/>
              </a:rPr>
              <a:t>        </a:t>
            </a:r>
            <a:r>
              <a:rPr lang="zh-CN" altLang="zh-CN" dirty="0">
                <a:solidFill>
                  <a:srgbClr val="000000"/>
                </a:solidFill>
                <a:latin typeface="Garamond" pitchFamily="18" charset="0"/>
                <a:sym typeface="MT Extra" pitchFamily="18" charset="2"/>
              </a:rPr>
              <a:t>点用边相连，构成一个</a:t>
            </a:r>
            <a:endParaRPr lang="zh-CN" altLang="en-US" dirty="0">
              <a:solidFill>
                <a:srgbClr val="000000"/>
              </a:solidFill>
              <a:latin typeface="Garamond" pitchFamily="18" charset="0"/>
              <a:sym typeface="MT Extra" pitchFamily="18" charset="2"/>
            </a:endParaRPr>
          </a:p>
          <a:p>
            <a:pPr marL="342900" indent="-342900">
              <a:spcBef>
                <a:spcPct val="20000"/>
              </a:spcBef>
              <a:buClr>
                <a:schemeClr val="hlink"/>
              </a:buClr>
              <a:buSzPct val="70000"/>
              <a:buFont typeface="Wingdings" pitchFamily="2" charset="2"/>
              <a:buNone/>
            </a:pPr>
            <a:r>
              <a:rPr lang="zh-CN" altLang="en-US" dirty="0">
                <a:solidFill>
                  <a:srgbClr val="000000"/>
                </a:solidFill>
                <a:latin typeface="Garamond" pitchFamily="18" charset="0"/>
                <a:sym typeface="MT Extra" pitchFamily="18" charset="2"/>
              </a:rPr>
              <a:t>        </a:t>
            </a:r>
            <a:r>
              <a:rPr lang="zh-CN" altLang="zh-CN" dirty="0">
                <a:solidFill>
                  <a:srgbClr val="000000"/>
                </a:solidFill>
                <a:latin typeface="Garamond" pitchFamily="18" charset="0"/>
                <a:sym typeface="MT Extra" pitchFamily="18" charset="2"/>
              </a:rPr>
              <a:t>图。该问题可以转换成</a:t>
            </a:r>
            <a:endParaRPr lang="zh-CN" altLang="en-US" dirty="0">
              <a:solidFill>
                <a:srgbClr val="000000"/>
              </a:solidFill>
              <a:latin typeface="Garamond" pitchFamily="18" charset="0"/>
              <a:sym typeface="MT Extra" pitchFamily="18" charset="2"/>
            </a:endParaRPr>
          </a:p>
          <a:p>
            <a:pPr marL="342900" indent="-342900">
              <a:spcBef>
                <a:spcPct val="20000"/>
              </a:spcBef>
              <a:buClr>
                <a:schemeClr val="hlink"/>
              </a:buClr>
              <a:buSzPct val="70000"/>
              <a:buFont typeface="Wingdings" pitchFamily="2" charset="2"/>
              <a:buNone/>
            </a:pPr>
            <a:r>
              <a:rPr lang="zh-CN" altLang="en-US" dirty="0">
                <a:solidFill>
                  <a:srgbClr val="000000"/>
                </a:solidFill>
                <a:latin typeface="Garamond" pitchFamily="18" charset="0"/>
                <a:sym typeface="MT Extra" pitchFamily="18" charset="2"/>
              </a:rPr>
              <a:t>        </a:t>
            </a:r>
            <a:r>
              <a:rPr lang="zh-CN" altLang="zh-CN" dirty="0">
                <a:solidFill>
                  <a:srgbClr val="000000"/>
                </a:solidFill>
                <a:latin typeface="Garamond" pitchFamily="18" charset="0"/>
                <a:sym typeface="MT Extra" pitchFamily="18" charset="2"/>
              </a:rPr>
              <a:t>顶点着色问题。</a:t>
            </a:r>
            <a:endParaRPr lang="zh-CN" altLang="en-US" dirty="0">
              <a:solidFill>
                <a:srgbClr val="000000"/>
              </a:solidFill>
              <a:latin typeface="Garamond" pitchFamily="18" charset="0"/>
              <a:sym typeface="MT Extra" pitchFamily="18" charset="2"/>
            </a:endParaRPr>
          </a:p>
          <a:p>
            <a:pPr marL="342900" indent="-342900">
              <a:spcBef>
                <a:spcPct val="20000"/>
              </a:spcBef>
              <a:buClr>
                <a:srgbClr val="89AAD3"/>
              </a:buClr>
              <a:buSzPct val="70000"/>
              <a:buFont typeface="Wingdings" pitchFamily="2" charset="2"/>
              <a:buNone/>
            </a:pPr>
            <a:endParaRPr lang="zh-CN" altLang="en-US" dirty="0">
              <a:solidFill>
                <a:srgbClr val="C00000"/>
              </a:solidFill>
              <a:latin typeface="Garamond" pitchFamily="18" charset="0"/>
              <a:sym typeface="MT Extra" pitchFamily="18" charset="2"/>
            </a:endParaRPr>
          </a:p>
        </p:txBody>
      </p:sp>
      <p:sp>
        <p:nvSpPr>
          <p:cNvPr id="4" name="标题 3"/>
          <p:cNvSpPr>
            <a:spLocks noGrp="1"/>
          </p:cNvSpPr>
          <p:nvPr>
            <p:ph type="title"/>
          </p:nvPr>
        </p:nvSpPr>
        <p:spPr/>
        <p:txBody>
          <a:bodyPr/>
          <a:lstStyle/>
          <a:p>
            <a:r>
              <a:rPr lang="zh-CN" altLang="en-US" dirty="0" smtClean="0"/>
              <a:t>算法题</a:t>
            </a:r>
            <a:endParaRPr lang="zh-CN" altLang="en-US" dirty="0"/>
          </a:p>
        </p:txBody>
      </p:sp>
      <p:graphicFrame>
        <p:nvGraphicFramePr>
          <p:cNvPr id="5" name="Object 28"/>
          <p:cNvGraphicFramePr>
            <a:graphicFrameLocks noChangeAspect="1"/>
          </p:cNvGraphicFramePr>
          <p:nvPr/>
        </p:nvGraphicFramePr>
        <p:xfrm>
          <a:off x="5148263" y="3573463"/>
          <a:ext cx="3527425" cy="2376487"/>
        </p:xfrm>
        <a:graphic>
          <a:graphicData uri="http://schemas.openxmlformats.org/presentationml/2006/ole">
            <mc:AlternateContent xmlns:mc="http://schemas.openxmlformats.org/markup-compatibility/2006">
              <mc:Choice xmlns:v="urn:schemas-microsoft-com:vml" Requires="v">
                <p:oleObj spid="_x0000_s397344" name="Visio" r:id="rId3" imgW="2521609" imgH="1692069" progId="Visio.Drawing.11">
                  <p:embed/>
                </p:oleObj>
              </mc:Choice>
              <mc:Fallback>
                <p:oleObj name="Visio" r:id="rId3" imgW="2521609" imgH="169206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573463"/>
                        <a:ext cx="352742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945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ChangeArrowheads="1"/>
          </p:cNvSpPr>
          <p:nvPr/>
        </p:nvSpPr>
        <p:spPr bwMode="auto">
          <a:xfrm>
            <a:off x="656995" y="1196975"/>
            <a:ext cx="6191250" cy="4681538"/>
          </a:xfrm>
          <a:prstGeom prst="rect">
            <a:avLst/>
          </a:prstGeom>
          <a:noFill/>
          <a:ln w="9525">
            <a:noFill/>
            <a:miter lim="800000"/>
            <a:headEnd/>
            <a:tailEnd/>
          </a:ln>
        </p:spPr>
        <p:txBody>
          <a:bodyPr/>
          <a:lstStyle/>
          <a:p>
            <a:pPr marL="342900" indent="-342900">
              <a:buClr>
                <a:schemeClr val="hlink"/>
              </a:buClr>
              <a:buSzPct val="70000"/>
              <a:buFont typeface="Wingdings" pitchFamily="2" charset="2"/>
              <a:buNone/>
            </a:pPr>
            <a:r>
              <a:rPr lang="zh-CN" altLang="en-US" sz="2000" dirty="0" smtClean="0">
                <a:solidFill>
                  <a:srgbClr val="000000"/>
                </a:solidFill>
                <a:latin typeface="Garamond" pitchFamily="18" charset="0"/>
                <a:sym typeface="MT Extra" pitchFamily="18" charset="2"/>
              </a:rPr>
              <a:t>算法</a:t>
            </a:r>
            <a:r>
              <a:rPr lang="zh-CN" altLang="en-US" sz="2000" dirty="0">
                <a:solidFill>
                  <a:srgbClr val="000000"/>
                </a:solidFill>
                <a:latin typeface="Garamond" pitchFamily="18" charset="0"/>
                <a:sym typeface="MT Extra" pitchFamily="18" charset="2"/>
              </a:rPr>
              <a:t>步骤：</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(1) </a:t>
            </a:r>
            <a:r>
              <a:rPr lang="zh-CN" altLang="en-US" sz="2000" dirty="0">
                <a:solidFill>
                  <a:srgbClr val="000000"/>
                </a:solidFill>
                <a:latin typeface="Garamond" pitchFamily="18" charset="0"/>
                <a:sym typeface="MT Extra" pitchFamily="18" charset="2"/>
              </a:rPr>
              <a:t>将图中所有点按度数大小递减排列。</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(2) </a:t>
            </a:r>
            <a:r>
              <a:rPr lang="zh-CN" altLang="en-US" sz="2000" dirty="0">
                <a:solidFill>
                  <a:srgbClr val="000000"/>
                </a:solidFill>
                <a:latin typeface="Garamond" pitchFamily="18" charset="0"/>
                <a:sym typeface="MT Extra" pitchFamily="18" charset="2"/>
              </a:rPr>
              <a:t>用第一种颜色对第一个点着色</a:t>
            </a:r>
            <a:r>
              <a:rPr lang="en-US" altLang="zh-CN" sz="2000" dirty="0">
                <a:solidFill>
                  <a:srgbClr val="000000"/>
                </a:solidFill>
                <a:latin typeface="Garamond" pitchFamily="18" charset="0"/>
                <a:sym typeface="MT Extra" pitchFamily="18" charset="2"/>
              </a:rPr>
              <a:t>, </a:t>
            </a:r>
            <a:r>
              <a:rPr lang="zh-CN" altLang="en-US" sz="2000" dirty="0">
                <a:solidFill>
                  <a:srgbClr val="000000"/>
                </a:solidFill>
                <a:latin typeface="Garamond" pitchFamily="18" charset="0"/>
                <a:sym typeface="MT Extra" pitchFamily="18" charset="2"/>
              </a:rPr>
              <a:t>并且按排列顺序对与前面着色点不相邻的每个点着上同样的颜色。</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(3) </a:t>
            </a:r>
            <a:r>
              <a:rPr lang="zh-CN" altLang="en-US" sz="2000" dirty="0">
                <a:solidFill>
                  <a:srgbClr val="000000"/>
                </a:solidFill>
                <a:latin typeface="Garamond" pitchFamily="18" charset="0"/>
                <a:sym typeface="MT Extra" pitchFamily="18" charset="2"/>
              </a:rPr>
              <a:t>用第二种颜色对尚未着色的点重复步骤。</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(4) </a:t>
            </a:r>
            <a:r>
              <a:rPr lang="zh-CN" altLang="en-US" sz="2000" dirty="0">
                <a:solidFill>
                  <a:srgbClr val="000000"/>
                </a:solidFill>
                <a:latin typeface="Garamond" pitchFamily="18" charset="0"/>
                <a:sym typeface="MT Extra" pitchFamily="18" charset="2"/>
              </a:rPr>
              <a:t>用第三种颜色继续这种做法</a:t>
            </a:r>
            <a:r>
              <a:rPr lang="en-US" altLang="zh-CN" sz="2000" dirty="0">
                <a:solidFill>
                  <a:srgbClr val="000000"/>
                </a:solidFill>
                <a:latin typeface="Garamond" pitchFamily="18" charset="0"/>
                <a:sym typeface="MT Extra" pitchFamily="18" charset="2"/>
              </a:rPr>
              <a:t>, </a:t>
            </a:r>
            <a:r>
              <a:rPr lang="zh-CN" altLang="en-US" sz="2000" dirty="0">
                <a:solidFill>
                  <a:srgbClr val="000000"/>
                </a:solidFill>
                <a:latin typeface="Garamond" pitchFamily="18" charset="0"/>
                <a:sym typeface="MT Extra" pitchFamily="18" charset="2"/>
              </a:rPr>
              <a:t>直到所有的点全部着上色为止。</a:t>
            </a:r>
          </a:p>
          <a:p>
            <a:pPr marL="342900" indent="-342900">
              <a:buClr>
                <a:schemeClr val="hlink"/>
              </a:buClr>
              <a:buSzPct val="70000"/>
              <a:buFont typeface="Wingdings" pitchFamily="2" charset="2"/>
              <a:buNone/>
            </a:pPr>
            <a:r>
              <a:rPr lang="zh-CN" altLang="en-US" sz="2000" dirty="0">
                <a:solidFill>
                  <a:srgbClr val="000000"/>
                </a:solidFill>
                <a:latin typeface="Garamond" pitchFamily="18" charset="0"/>
                <a:sym typeface="MT Extra" pitchFamily="18" charset="2"/>
              </a:rPr>
              <a:t>解题步骤：</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(1)	</a:t>
            </a:r>
            <a:r>
              <a:rPr lang="zh-CN" altLang="en-US" sz="2000" dirty="0">
                <a:solidFill>
                  <a:srgbClr val="000000"/>
                </a:solidFill>
                <a:latin typeface="Garamond" pitchFamily="18" charset="0"/>
                <a:sym typeface="MT Extra" pitchFamily="18" charset="2"/>
              </a:rPr>
              <a:t>将图中所有点按度数大小递减排列，为</a:t>
            </a:r>
            <a:r>
              <a:rPr lang="en-US" altLang="zh-CN" sz="2000" dirty="0">
                <a:solidFill>
                  <a:srgbClr val="000000"/>
                </a:solidFill>
                <a:latin typeface="Garamond" pitchFamily="18" charset="0"/>
                <a:sym typeface="MT Extra" pitchFamily="18" charset="2"/>
              </a:rPr>
              <a:t>S</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D</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R</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A</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B</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C</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P</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T</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(2)	</a:t>
            </a:r>
            <a:r>
              <a:rPr lang="zh-CN" altLang="en-US" sz="2000" dirty="0">
                <a:solidFill>
                  <a:srgbClr val="000000"/>
                </a:solidFill>
                <a:latin typeface="Garamond" pitchFamily="18" charset="0"/>
                <a:sym typeface="MT Extra" pitchFamily="18" charset="2"/>
              </a:rPr>
              <a:t>对</a:t>
            </a:r>
            <a:r>
              <a:rPr lang="en-US" altLang="zh-CN" sz="2000" dirty="0">
                <a:solidFill>
                  <a:srgbClr val="000000"/>
                </a:solidFill>
                <a:latin typeface="Garamond" pitchFamily="18" charset="0"/>
                <a:sym typeface="MT Extra" pitchFamily="18" charset="2"/>
              </a:rPr>
              <a:t>S</a:t>
            </a:r>
            <a:r>
              <a:rPr lang="zh-CN" altLang="en-US" sz="2000" dirty="0">
                <a:solidFill>
                  <a:srgbClr val="000000"/>
                </a:solidFill>
                <a:latin typeface="Garamond" pitchFamily="18" charset="0"/>
                <a:sym typeface="MT Extra" pitchFamily="18" charset="2"/>
              </a:rPr>
              <a:t>及不与之相邻点</a:t>
            </a:r>
            <a:r>
              <a:rPr lang="en-US" altLang="zh-CN" sz="2000" dirty="0">
                <a:solidFill>
                  <a:srgbClr val="000000"/>
                </a:solidFill>
                <a:latin typeface="Garamond" pitchFamily="18" charset="0"/>
                <a:sym typeface="MT Extra" pitchFamily="18" charset="2"/>
              </a:rPr>
              <a:t>A</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B</a:t>
            </a:r>
            <a:r>
              <a:rPr lang="zh-CN" altLang="en-US" sz="2000" dirty="0">
                <a:solidFill>
                  <a:srgbClr val="000000"/>
                </a:solidFill>
                <a:latin typeface="Garamond" pitchFamily="18" charset="0"/>
                <a:sym typeface="MT Extra" pitchFamily="18" charset="2"/>
              </a:rPr>
              <a:t>着</a:t>
            </a:r>
            <a:r>
              <a:rPr lang="en-US" altLang="zh-CN" sz="2000" dirty="0">
                <a:solidFill>
                  <a:srgbClr val="000000"/>
                </a:solidFill>
                <a:latin typeface="Garamond" pitchFamily="18" charset="0"/>
                <a:sym typeface="MT Extra" pitchFamily="18" charset="2"/>
              </a:rPr>
              <a:t>C1</a:t>
            </a:r>
            <a:r>
              <a:rPr lang="zh-CN" altLang="en-US" sz="2000" dirty="0">
                <a:solidFill>
                  <a:srgbClr val="000000"/>
                </a:solidFill>
                <a:latin typeface="Garamond" pitchFamily="18" charset="0"/>
                <a:sym typeface="MT Extra" pitchFamily="18" charset="2"/>
              </a:rPr>
              <a:t>色</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(3)	</a:t>
            </a:r>
            <a:r>
              <a:rPr lang="zh-CN" altLang="en-US" sz="2000" dirty="0">
                <a:solidFill>
                  <a:srgbClr val="000000"/>
                </a:solidFill>
                <a:latin typeface="Garamond" pitchFamily="18" charset="0"/>
                <a:sym typeface="MT Extra" pitchFamily="18" charset="2"/>
              </a:rPr>
              <a:t>对</a:t>
            </a:r>
            <a:r>
              <a:rPr lang="en-US" altLang="zh-CN" sz="2000" dirty="0">
                <a:solidFill>
                  <a:srgbClr val="000000"/>
                </a:solidFill>
                <a:latin typeface="Garamond" pitchFamily="18" charset="0"/>
                <a:sym typeface="MT Extra" pitchFamily="18" charset="2"/>
              </a:rPr>
              <a:t>R</a:t>
            </a:r>
            <a:r>
              <a:rPr lang="zh-CN" altLang="en-US" sz="2000" dirty="0">
                <a:solidFill>
                  <a:srgbClr val="000000"/>
                </a:solidFill>
                <a:latin typeface="Garamond" pitchFamily="18" charset="0"/>
                <a:sym typeface="MT Extra" pitchFamily="18" charset="2"/>
              </a:rPr>
              <a:t>及不与之相邻点</a:t>
            </a:r>
            <a:r>
              <a:rPr lang="en-US" altLang="zh-CN" sz="2000" dirty="0">
                <a:solidFill>
                  <a:srgbClr val="000000"/>
                </a:solidFill>
                <a:latin typeface="Garamond" pitchFamily="18" charset="0"/>
                <a:sym typeface="MT Extra" pitchFamily="18" charset="2"/>
              </a:rPr>
              <a:t>D</a:t>
            </a:r>
            <a:r>
              <a:rPr lang="zh-CN" altLang="en-US" sz="2000" dirty="0">
                <a:solidFill>
                  <a:srgbClr val="000000"/>
                </a:solidFill>
                <a:latin typeface="Garamond" pitchFamily="18" charset="0"/>
                <a:sym typeface="MT Extra" pitchFamily="18" charset="2"/>
              </a:rPr>
              <a:t>、</a:t>
            </a:r>
            <a:r>
              <a:rPr lang="en-US" altLang="zh-CN" sz="2000" dirty="0">
                <a:solidFill>
                  <a:srgbClr val="000000"/>
                </a:solidFill>
                <a:latin typeface="Garamond" pitchFamily="18" charset="0"/>
                <a:sym typeface="MT Extra" pitchFamily="18" charset="2"/>
              </a:rPr>
              <a:t>T</a:t>
            </a:r>
            <a:r>
              <a:rPr lang="zh-CN" altLang="en-US" sz="2000" dirty="0">
                <a:solidFill>
                  <a:srgbClr val="000000"/>
                </a:solidFill>
                <a:latin typeface="Garamond" pitchFamily="18" charset="0"/>
                <a:sym typeface="MT Extra" pitchFamily="18" charset="2"/>
              </a:rPr>
              <a:t>着</a:t>
            </a:r>
            <a:r>
              <a:rPr lang="en-US" altLang="zh-CN" sz="2000" dirty="0">
                <a:solidFill>
                  <a:srgbClr val="000000"/>
                </a:solidFill>
                <a:latin typeface="Garamond" pitchFamily="18" charset="0"/>
                <a:sym typeface="MT Extra" pitchFamily="18" charset="2"/>
              </a:rPr>
              <a:t>C2</a:t>
            </a:r>
            <a:r>
              <a:rPr lang="zh-CN" altLang="en-US" sz="2000" dirty="0">
                <a:solidFill>
                  <a:srgbClr val="000000"/>
                </a:solidFill>
                <a:latin typeface="Garamond" pitchFamily="18" charset="0"/>
                <a:sym typeface="MT Extra" pitchFamily="18" charset="2"/>
              </a:rPr>
              <a:t>色</a:t>
            </a:r>
          </a:p>
          <a:p>
            <a:pPr marL="342900" indent="-342900">
              <a:buClr>
                <a:schemeClr val="hlink"/>
              </a:buClr>
              <a:buSzPct val="70000"/>
              <a:buFont typeface="Wingdings" pitchFamily="2" charset="2"/>
              <a:buNone/>
            </a:pPr>
            <a:r>
              <a:rPr lang="en-US" altLang="zh-CN" sz="2000" dirty="0">
                <a:solidFill>
                  <a:srgbClr val="000000"/>
                </a:solidFill>
                <a:latin typeface="Garamond" pitchFamily="18" charset="0"/>
                <a:sym typeface="MT Extra" pitchFamily="18" charset="2"/>
              </a:rPr>
              <a:t>(4)	</a:t>
            </a:r>
            <a:r>
              <a:rPr lang="zh-CN" altLang="en-US" sz="2000" dirty="0">
                <a:solidFill>
                  <a:srgbClr val="000000"/>
                </a:solidFill>
                <a:latin typeface="Garamond" pitchFamily="18" charset="0"/>
                <a:sym typeface="MT Extra" pitchFamily="18" charset="2"/>
              </a:rPr>
              <a:t>对</a:t>
            </a:r>
            <a:r>
              <a:rPr lang="en-US" altLang="zh-CN" sz="2000" dirty="0">
                <a:solidFill>
                  <a:srgbClr val="000000"/>
                </a:solidFill>
                <a:latin typeface="Garamond" pitchFamily="18" charset="0"/>
                <a:sym typeface="MT Extra" pitchFamily="18" charset="2"/>
              </a:rPr>
              <a:t>P</a:t>
            </a:r>
            <a:r>
              <a:rPr lang="zh-CN" altLang="en-US" sz="2000" dirty="0">
                <a:solidFill>
                  <a:srgbClr val="000000"/>
                </a:solidFill>
                <a:latin typeface="Garamond" pitchFamily="18" charset="0"/>
                <a:sym typeface="MT Extra" pitchFamily="18" charset="2"/>
              </a:rPr>
              <a:t>和</a:t>
            </a:r>
            <a:r>
              <a:rPr lang="en-US" altLang="zh-CN" sz="2000" dirty="0">
                <a:solidFill>
                  <a:srgbClr val="000000"/>
                </a:solidFill>
                <a:latin typeface="Garamond" pitchFamily="18" charset="0"/>
                <a:sym typeface="MT Extra" pitchFamily="18" charset="2"/>
              </a:rPr>
              <a:t>C</a:t>
            </a:r>
            <a:r>
              <a:rPr lang="zh-CN" altLang="en-US" sz="2000" dirty="0">
                <a:solidFill>
                  <a:srgbClr val="000000"/>
                </a:solidFill>
                <a:latin typeface="Garamond" pitchFamily="18" charset="0"/>
                <a:sym typeface="MT Extra" pitchFamily="18" charset="2"/>
              </a:rPr>
              <a:t>着</a:t>
            </a:r>
            <a:r>
              <a:rPr lang="en-US" altLang="zh-CN" sz="2000" dirty="0">
                <a:solidFill>
                  <a:srgbClr val="000000"/>
                </a:solidFill>
                <a:latin typeface="Garamond" pitchFamily="18" charset="0"/>
                <a:sym typeface="MT Extra" pitchFamily="18" charset="2"/>
              </a:rPr>
              <a:t>C3</a:t>
            </a:r>
            <a:r>
              <a:rPr lang="zh-CN" altLang="en-US" sz="2000" dirty="0">
                <a:solidFill>
                  <a:srgbClr val="000000"/>
                </a:solidFill>
                <a:latin typeface="Garamond" pitchFamily="18" charset="0"/>
                <a:sym typeface="MT Extra" pitchFamily="18" charset="2"/>
              </a:rPr>
              <a:t>色</a:t>
            </a:r>
          </a:p>
          <a:p>
            <a:pPr marL="342900" indent="-342900">
              <a:buClr>
                <a:schemeClr val="hlink"/>
              </a:buClr>
              <a:buSzPct val="70000"/>
              <a:buFont typeface="Wingdings" pitchFamily="2" charset="2"/>
              <a:buNone/>
            </a:pPr>
            <a:r>
              <a:rPr lang="zh-CN" altLang="en-US" sz="2000" dirty="0">
                <a:solidFill>
                  <a:srgbClr val="000000"/>
                </a:solidFill>
                <a:latin typeface="Garamond" pitchFamily="18" charset="0"/>
                <a:sym typeface="MT Extra" pitchFamily="18" charset="2"/>
              </a:rPr>
              <a:t>    故</a:t>
            </a:r>
            <a:r>
              <a:rPr lang="en-US" altLang="zh-CN" sz="2000" dirty="0">
                <a:solidFill>
                  <a:srgbClr val="000000"/>
                </a:solidFill>
                <a:latin typeface="Garamond" pitchFamily="18" charset="0"/>
                <a:sym typeface="MT Extra" pitchFamily="18" charset="2"/>
              </a:rPr>
              <a:t>3</a:t>
            </a:r>
            <a:r>
              <a:rPr lang="zh-CN" altLang="en-US" sz="2000" dirty="0">
                <a:solidFill>
                  <a:srgbClr val="000000"/>
                </a:solidFill>
                <a:latin typeface="Garamond" pitchFamily="18" charset="0"/>
                <a:sym typeface="MT Extra" pitchFamily="18" charset="2"/>
              </a:rPr>
              <a:t>种颜色可满足要求；</a:t>
            </a:r>
          </a:p>
          <a:p>
            <a:pPr marL="342900" indent="-342900">
              <a:buClr>
                <a:schemeClr val="hlink"/>
              </a:buClr>
              <a:buSzPct val="70000"/>
              <a:buFont typeface="Wingdings" pitchFamily="2" charset="2"/>
              <a:buNone/>
            </a:pPr>
            <a:r>
              <a:rPr lang="zh-CN" altLang="en-US" sz="2000" dirty="0">
                <a:solidFill>
                  <a:srgbClr val="C00000"/>
                </a:solidFill>
                <a:latin typeface="Garamond" pitchFamily="18" charset="0"/>
                <a:sym typeface="MT Extra" pitchFamily="18" charset="2"/>
              </a:rPr>
              <a:t>又因</a:t>
            </a:r>
            <a:r>
              <a:rPr lang="en-US" altLang="zh-CN" sz="2000" dirty="0">
                <a:solidFill>
                  <a:srgbClr val="C00000"/>
                </a:solidFill>
                <a:latin typeface="Garamond" pitchFamily="18" charset="0"/>
                <a:sym typeface="MT Extra" pitchFamily="18" charset="2"/>
              </a:rPr>
              <a:t>S</a:t>
            </a:r>
            <a:r>
              <a:rPr lang="zh-CN" altLang="en-US" sz="2000" dirty="0">
                <a:solidFill>
                  <a:srgbClr val="C00000"/>
                </a:solidFill>
                <a:latin typeface="Garamond" pitchFamily="18" charset="0"/>
                <a:sym typeface="MT Extra" pitchFamily="18" charset="2"/>
              </a:rPr>
              <a:t>、</a:t>
            </a:r>
            <a:r>
              <a:rPr lang="en-US" altLang="zh-CN" sz="2000" dirty="0">
                <a:solidFill>
                  <a:srgbClr val="C00000"/>
                </a:solidFill>
                <a:latin typeface="Garamond" pitchFamily="18" charset="0"/>
                <a:sym typeface="MT Extra" pitchFamily="18" charset="2"/>
              </a:rPr>
              <a:t>D</a:t>
            </a:r>
            <a:r>
              <a:rPr lang="zh-CN" altLang="en-US" sz="2000" dirty="0">
                <a:solidFill>
                  <a:srgbClr val="C00000"/>
                </a:solidFill>
                <a:latin typeface="Garamond" pitchFamily="18" charset="0"/>
                <a:sym typeface="MT Extra" pitchFamily="18" charset="2"/>
              </a:rPr>
              <a:t>、</a:t>
            </a:r>
            <a:r>
              <a:rPr lang="en-US" altLang="zh-CN" sz="2000" dirty="0">
                <a:solidFill>
                  <a:srgbClr val="C00000"/>
                </a:solidFill>
                <a:latin typeface="Garamond" pitchFamily="18" charset="0"/>
                <a:sym typeface="MT Extra" pitchFamily="18" charset="2"/>
              </a:rPr>
              <a:t>P</a:t>
            </a:r>
            <a:r>
              <a:rPr lang="zh-CN" altLang="en-US" sz="2000" dirty="0">
                <a:solidFill>
                  <a:srgbClr val="C00000"/>
                </a:solidFill>
                <a:latin typeface="Garamond" pitchFamily="18" charset="0"/>
                <a:sym typeface="MT Extra" pitchFamily="18" charset="2"/>
              </a:rPr>
              <a:t>为</a:t>
            </a:r>
            <a:r>
              <a:rPr lang="en-US" altLang="zh-CN" sz="2000" dirty="0">
                <a:solidFill>
                  <a:srgbClr val="C00000"/>
                </a:solidFill>
                <a:latin typeface="Garamond" pitchFamily="18" charset="0"/>
                <a:sym typeface="MT Extra" pitchFamily="18" charset="2"/>
              </a:rPr>
              <a:t>K3</a:t>
            </a:r>
            <a:r>
              <a:rPr lang="zh-CN" altLang="en-US" sz="2000" dirty="0">
                <a:solidFill>
                  <a:srgbClr val="C00000"/>
                </a:solidFill>
                <a:latin typeface="Garamond" pitchFamily="18" charset="0"/>
                <a:sym typeface="MT Extra" pitchFamily="18" charset="2"/>
              </a:rPr>
              <a:t>子图，故着色数 至少为</a:t>
            </a:r>
            <a:r>
              <a:rPr lang="en-US" altLang="zh-CN" sz="2000" dirty="0">
                <a:solidFill>
                  <a:srgbClr val="C00000"/>
                </a:solidFill>
                <a:latin typeface="Garamond" pitchFamily="18" charset="0"/>
                <a:sym typeface="MT Extra" pitchFamily="18" charset="2"/>
              </a:rPr>
              <a:t>3</a:t>
            </a:r>
            <a:r>
              <a:rPr lang="zh-CN" altLang="en-US" sz="2000" dirty="0">
                <a:solidFill>
                  <a:srgbClr val="C00000"/>
                </a:solidFill>
                <a:latin typeface="Garamond" pitchFamily="18" charset="0"/>
                <a:sym typeface="MT Extra" pitchFamily="18" charset="2"/>
              </a:rPr>
              <a:t>。</a:t>
            </a:r>
          </a:p>
          <a:p>
            <a:pPr marL="342900" indent="-342900">
              <a:buClr>
                <a:schemeClr val="hlink"/>
              </a:buClr>
              <a:buSzPct val="70000"/>
              <a:buFont typeface="Wingdings" pitchFamily="2" charset="2"/>
              <a:buNone/>
            </a:pPr>
            <a:r>
              <a:rPr lang="zh-CN" altLang="en-US" sz="2000" dirty="0">
                <a:solidFill>
                  <a:srgbClr val="C00000"/>
                </a:solidFill>
                <a:latin typeface="Garamond" pitchFamily="18" charset="0"/>
                <a:sym typeface="MT Extra" pitchFamily="18" charset="2"/>
              </a:rPr>
              <a:t>所以，储藏这</a:t>
            </a:r>
            <a:r>
              <a:rPr lang="en-US" altLang="zh-CN" sz="2000" dirty="0">
                <a:solidFill>
                  <a:srgbClr val="C00000"/>
                </a:solidFill>
                <a:latin typeface="Garamond" pitchFamily="18" charset="0"/>
                <a:sym typeface="MT Extra" pitchFamily="18" charset="2"/>
              </a:rPr>
              <a:t>8</a:t>
            </a:r>
            <a:r>
              <a:rPr lang="zh-CN" altLang="en-US" sz="2000" dirty="0">
                <a:solidFill>
                  <a:srgbClr val="C00000"/>
                </a:solidFill>
                <a:latin typeface="Garamond" pitchFamily="18" charset="0"/>
                <a:sym typeface="MT Extra" pitchFamily="18" charset="2"/>
              </a:rPr>
              <a:t>种药品至少需要</a:t>
            </a:r>
            <a:r>
              <a:rPr lang="en-US" altLang="zh-CN" sz="2000" dirty="0">
                <a:solidFill>
                  <a:srgbClr val="C00000"/>
                </a:solidFill>
                <a:latin typeface="Garamond" pitchFamily="18" charset="0"/>
                <a:sym typeface="MT Extra" pitchFamily="18" charset="2"/>
              </a:rPr>
              <a:t>3</a:t>
            </a:r>
            <a:r>
              <a:rPr lang="zh-CN" altLang="en-US" sz="2000" dirty="0">
                <a:solidFill>
                  <a:srgbClr val="C00000"/>
                </a:solidFill>
                <a:latin typeface="Garamond" pitchFamily="18" charset="0"/>
                <a:sym typeface="MT Extra" pitchFamily="18" charset="2"/>
              </a:rPr>
              <a:t>个房间</a:t>
            </a:r>
          </a:p>
          <a:p>
            <a:pPr marL="342900" indent="-342900">
              <a:buClr>
                <a:schemeClr val="hlink"/>
              </a:buClr>
              <a:buSzPct val="70000"/>
              <a:buFont typeface="Wingdings" pitchFamily="2" charset="2"/>
              <a:buNone/>
            </a:pPr>
            <a:endParaRPr lang="en-US" altLang="zh-CN" sz="2000" dirty="0">
              <a:solidFill>
                <a:srgbClr val="C00000"/>
              </a:solidFill>
              <a:latin typeface="Garamond" pitchFamily="18" charset="0"/>
              <a:sym typeface="MT Extra" pitchFamily="18" charset="2"/>
            </a:endParaRPr>
          </a:p>
        </p:txBody>
      </p:sp>
      <p:sp>
        <p:nvSpPr>
          <p:cNvPr id="7173" name="Rectangle 4"/>
          <p:cNvSpPr>
            <a:spLocks noChangeArrowheads="1"/>
          </p:cNvSpPr>
          <p:nvPr/>
        </p:nvSpPr>
        <p:spPr bwMode="auto">
          <a:xfrm>
            <a:off x="0" y="25812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5"/>
          <p:cNvGraphicFramePr>
            <a:graphicFrameLocks noChangeAspect="1"/>
          </p:cNvGraphicFramePr>
          <p:nvPr/>
        </p:nvGraphicFramePr>
        <p:xfrm>
          <a:off x="6056082" y="3933825"/>
          <a:ext cx="3024188" cy="2036763"/>
        </p:xfrm>
        <a:graphic>
          <a:graphicData uri="http://schemas.openxmlformats.org/presentationml/2006/ole">
            <mc:AlternateContent xmlns:mc="http://schemas.openxmlformats.org/markup-compatibility/2006">
              <mc:Choice xmlns:v="urn:schemas-microsoft-com:vml" Requires="v">
                <p:oleObj spid="_x0000_s398368" name="Visio" r:id="rId3" imgW="2521609" imgH="1692069" progId="Visio.Drawing.11">
                  <p:embed/>
                </p:oleObj>
              </mc:Choice>
              <mc:Fallback>
                <p:oleObj name="Visio" r:id="rId3" imgW="2521609" imgH="169206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082" y="3933825"/>
                        <a:ext cx="3024188" cy="203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smtClean="0"/>
              <a:t>顶点的着色</a:t>
            </a:r>
            <a:endParaRPr lang="zh-CN" altLang="en-US" dirty="0"/>
          </a:p>
        </p:txBody>
      </p:sp>
    </p:spTree>
    <p:extLst>
      <p:ext uri="{BB962C8B-B14F-4D97-AF65-F5344CB8AC3E}">
        <p14:creationId xmlns:p14="http://schemas.microsoft.com/office/powerpoint/2010/main" val="545707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1218">
                                            <p:txEl>
                                              <p:pRg st="0" end="0"/>
                                            </p:txEl>
                                          </p:spTgt>
                                        </p:tgtEl>
                                        <p:attrNameLst>
                                          <p:attrName>style.visibility</p:attrName>
                                        </p:attrNameLst>
                                      </p:cBhvr>
                                      <p:to>
                                        <p:strVal val="visible"/>
                                      </p:to>
                                    </p:set>
                                    <p:animEffect transition="in" filter="wipe(left)">
                                      <p:cBhvr>
                                        <p:cTn id="7" dur="500"/>
                                        <p:tgtEl>
                                          <p:spTgt spid="1161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1218">
                                            <p:txEl>
                                              <p:pRg st="1" end="1"/>
                                            </p:txEl>
                                          </p:spTgt>
                                        </p:tgtEl>
                                        <p:attrNameLst>
                                          <p:attrName>style.visibility</p:attrName>
                                        </p:attrNameLst>
                                      </p:cBhvr>
                                      <p:to>
                                        <p:strVal val="visible"/>
                                      </p:to>
                                    </p:set>
                                    <p:animEffect transition="in" filter="wipe(left)">
                                      <p:cBhvr>
                                        <p:cTn id="12" dur="500"/>
                                        <p:tgtEl>
                                          <p:spTgt spid="1161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1218">
                                            <p:txEl>
                                              <p:pRg st="2" end="2"/>
                                            </p:txEl>
                                          </p:spTgt>
                                        </p:tgtEl>
                                        <p:attrNameLst>
                                          <p:attrName>style.visibility</p:attrName>
                                        </p:attrNameLst>
                                      </p:cBhvr>
                                      <p:to>
                                        <p:strVal val="visible"/>
                                      </p:to>
                                    </p:set>
                                    <p:animEffect transition="in" filter="wipe(left)">
                                      <p:cBhvr>
                                        <p:cTn id="17" dur="500"/>
                                        <p:tgtEl>
                                          <p:spTgt spid="1161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1218">
                                            <p:txEl>
                                              <p:pRg st="3" end="3"/>
                                            </p:txEl>
                                          </p:spTgt>
                                        </p:tgtEl>
                                        <p:attrNameLst>
                                          <p:attrName>style.visibility</p:attrName>
                                        </p:attrNameLst>
                                      </p:cBhvr>
                                      <p:to>
                                        <p:strVal val="visible"/>
                                      </p:to>
                                    </p:set>
                                    <p:animEffect transition="in" filter="wipe(left)">
                                      <p:cBhvr>
                                        <p:cTn id="22" dur="500"/>
                                        <p:tgtEl>
                                          <p:spTgt spid="1161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1218">
                                            <p:txEl>
                                              <p:pRg st="4" end="4"/>
                                            </p:txEl>
                                          </p:spTgt>
                                        </p:tgtEl>
                                        <p:attrNameLst>
                                          <p:attrName>style.visibility</p:attrName>
                                        </p:attrNameLst>
                                      </p:cBhvr>
                                      <p:to>
                                        <p:strVal val="visible"/>
                                      </p:to>
                                    </p:set>
                                    <p:animEffect transition="in" filter="wipe(left)">
                                      <p:cBhvr>
                                        <p:cTn id="27" dur="500"/>
                                        <p:tgtEl>
                                          <p:spTgt spid="1161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1218">
                                            <p:txEl>
                                              <p:pRg st="5" end="5"/>
                                            </p:txEl>
                                          </p:spTgt>
                                        </p:tgtEl>
                                        <p:attrNameLst>
                                          <p:attrName>style.visibility</p:attrName>
                                        </p:attrNameLst>
                                      </p:cBhvr>
                                      <p:to>
                                        <p:strVal val="visible"/>
                                      </p:to>
                                    </p:set>
                                    <p:animEffect transition="in" filter="wipe(left)">
                                      <p:cBhvr>
                                        <p:cTn id="32" dur="500"/>
                                        <p:tgtEl>
                                          <p:spTgt spid="1161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1218">
                                            <p:txEl>
                                              <p:pRg st="6" end="6"/>
                                            </p:txEl>
                                          </p:spTgt>
                                        </p:tgtEl>
                                        <p:attrNameLst>
                                          <p:attrName>style.visibility</p:attrName>
                                        </p:attrNameLst>
                                      </p:cBhvr>
                                      <p:to>
                                        <p:strVal val="visible"/>
                                      </p:to>
                                    </p:set>
                                    <p:animEffect transition="in" filter="wipe(left)">
                                      <p:cBhvr>
                                        <p:cTn id="37" dur="500"/>
                                        <p:tgtEl>
                                          <p:spTgt spid="1161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1218">
                                            <p:txEl>
                                              <p:pRg st="7" end="7"/>
                                            </p:txEl>
                                          </p:spTgt>
                                        </p:tgtEl>
                                        <p:attrNameLst>
                                          <p:attrName>style.visibility</p:attrName>
                                        </p:attrNameLst>
                                      </p:cBhvr>
                                      <p:to>
                                        <p:strVal val="visible"/>
                                      </p:to>
                                    </p:set>
                                    <p:animEffect transition="in" filter="wipe(left)">
                                      <p:cBhvr>
                                        <p:cTn id="42" dur="500"/>
                                        <p:tgtEl>
                                          <p:spTgt spid="11612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1218">
                                            <p:txEl>
                                              <p:pRg st="8" end="8"/>
                                            </p:txEl>
                                          </p:spTgt>
                                        </p:tgtEl>
                                        <p:attrNameLst>
                                          <p:attrName>style.visibility</p:attrName>
                                        </p:attrNameLst>
                                      </p:cBhvr>
                                      <p:to>
                                        <p:strVal val="visible"/>
                                      </p:to>
                                    </p:set>
                                    <p:animEffect transition="in" filter="wipe(left)">
                                      <p:cBhvr>
                                        <p:cTn id="47" dur="500"/>
                                        <p:tgtEl>
                                          <p:spTgt spid="11612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1218">
                                            <p:txEl>
                                              <p:pRg st="9" end="9"/>
                                            </p:txEl>
                                          </p:spTgt>
                                        </p:tgtEl>
                                        <p:attrNameLst>
                                          <p:attrName>style.visibility</p:attrName>
                                        </p:attrNameLst>
                                      </p:cBhvr>
                                      <p:to>
                                        <p:strVal val="visible"/>
                                      </p:to>
                                    </p:set>
                                    <p:animEffect transition="in" filter="wipe(left)">
                                      <p:cBhvr>
                                        <p:cTn id="52" dur="500"/>
                                        <p:tgtEl>
                                          <p:spTgt spid="116121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61218">
                                            <p:txEl>
                                              <p:pRg st="10" end="10"/>
                                            </p:txEl>
                                          </p:spTgt>
                                        </p:tgtEl>
                                        <p:attrNameLst>
                                          <p:attrName>style.visibility</p:attrName>
                                        </p:attrNameLst>
                                      </p:cBhvr>
                                      <p:to>
                                        <p:strVal val="visible"/>
                                      </p:to>
                                    </p:set>
                                    <p:animEffect transition="in" filter="wipe(left)">
                                      <p:cBhvr>
                                        <p:cTn id="57" dur="500"/>
                                        <p:tgtEl>
                                          <p:spTgt spid="116121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61218">
                                            <p:txEl>
                                              <p:pRg st="11" end="11"/>
                                            </p:txEl>
                                          </p:spTgt>
                                        </p:tgtEl>
                                        <p:attrNameLst>
                                          <p:attrName>style.visibility</p:attrName>
                                        </p:attrNameLst>
                                      </p:cBhvr>
                                      <p:to>
                                        <p:strVal val="visible"/>
                                      </p:to>
                                    </p:set>
                                    <p:animEffect transition="in" filter="wipe(left)">
                                      <p:cBhvr>
                                        <p:cTn id="62" dur="500"/>
                                        <p:tgtEl>
                                          <p:spTgt spid="116121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61218">
                                            <p:txEl>
                                              <p:pRg st="12" end="12"/>
                                            </p:txEl>
                                          </p:spTgt>
                                        </p:tgtEl>
                                        <p:attrNameLst>
                                          <p:attrName>style.visibility</p:attrName>
                                        </p:attrNameLst>
                                      </p:cBhvr>
                                      <p:to>
                                        <p:strVal val="visible"/>
                                      </p:to>
                                    </p:set>
                                    <p:animEffect transition="in" filter="wipe(left)">
                                      <p:cBhvr>
                                        <p:cTn id="67" dur="500"/>
                                        <p:tgtEl>
                                          <p:spTgt spid="11612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8"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结束语</a:t>
            </a:r>
            <a:endParaRPr lang="zh-CN" altLang="en-US" dirty="0">
              <a:solidFill>
                <a:srgbClr val="FF0000"/>
              </a:solidFill>
            </a:endParaRPr>
          </a:p>
        </p:txBody>
      </p:sp>
      <p:sp>
        <p:nvSpPr>
          <p:cNvPr id="3" name="Rectangle 4"/>
          <p:cNvSpPr>
            <a:spLocks noChangeArrowheads="1"/>
          </p:cNvSpPr>
          <p:nvPr/>
        </p:nvSpPr>
        <p:spPr bwMode="auto">
          <a:xfrm>
            <a:off x="206515" y="1240231"/>
            <a:ext cx="8589755" cy="3194721"/>
          </a:xfrm>
          <a:prstGeom prst="rect">
            <a:avLst/>
          </a:prstGeom>
          <a:noFill/>
          <a:ln w="9525">
            <a:noFill/>
            <a:miter lim="800000"/>
            <a:headEnd/>
            <a:tailEnd/>
          </a:ln>
        </p:spPr>
        <p:txBody>
          <a:bodyPr wrap="square">
            <a:spAutoFit/>
          </a:bodyPr>
          <a:lstStyle/>
          <a:p>
            <a:pPr marL="1436688" lvl="1" indent="-979488">
              <a:lnSpc>
                <a:spcPct val="120000"/>
              </a:lnSpc>
              <a:buClr>
                <a:schemeClr val="accent2"/>
              </a:buClr>
              <a:buSzPct val="70000"/>
            </a:pPr>
            <a:r>
              <a:rPr kumimoji="0" lang="zh-CN" altLang="en-US" sz="2800" dirty="0" smtClean="0">
                <a:solidFill>
                  <a:srgbClr val="C00000"/>
                </a:solidFill>
                <a:latin typeface="+mn-ea"/>
                <a:ea typeface="+mn-ea"/>
              </a:rPr>
              <a:t>感谢大家本学期的支持和帮助；</a:t>
            </a:r>
            <a:endParaRPr kumimoji="0" lang="en-US" altLang="zh-CN" sz="2800" dirty="0" smtClean="0">
              <a:solidFill>
                <a:srgbClr val="C00000"/>
              </a:solidFill>
              <a:latin typeface="+mn-ea"/>
              <a:ea typeface="+mn-ea"/>
            </a:endParaRPr>
          </a:p>
          <a:p>
            <a:pPr marL="1436688" lvl="1" indent="-979488">
              <a:lnSpc>
                <a:spcPct val="120000"/>
              </a:lnSpc>
              <a:buClr>
                <a:schemeClr val="accent2"/>
              </a:buClr>
              <a:buSzPct val="70000"/>
            </a:pPr>
            <a:r>
              <a:rPr kumimoji="0" lang="zh-CN" altLang="en-US" sz="2800" dirty="0" smtClean="0">
                <a:solidFill>
                  <a:srgbClr val="C00000"/>
                </a:solidFill>
                <a:latin typeface="+mn-ea"/>
                <a:ea typeface="+mn-ea"/>
              </a:rPr>
              <a:t>通过和大家的交流讨论，我也受益匪浅；</a:t>
            </a:r>
            <a:endParaRPr kumimoji="0" lang="en-US" altLang="zh-CN" sz="2800" dirty="0" smtClean="0">
              <a:solidFill>
                <a:srgbClr val="C00000"/>
              </a:solidFill>
              <a:latin typeface="+mn-ea"/>
              <a:ea typeface="+mn-ea"/>
            </a:endParaRPr>
          </a:p>
          <a:p>
            <a:pPr marL="1436688" lvl="1" indent="-979488">
              <a:lnSpc>
                <a:spcPct val="120000"/>
              </a:lnSpc>
              <a:buClr>
                <a:schemeClr val="accent2"/>
              </a:buClr>
              <a:buSzPct val="70000"/>
            </a:pPr>
            <a:r>
              <a:rPr kumimoji="0" lang="zh-CN" altLang="en-US" sz="2800" dirty="0" smtClean="0">
                <a:solidFill>
                  <a:srgbClr val="C00000"/>
                </a:solidFill>
                <a:latin typeface="+mn-ea"/>
                <a:ea typeface="+mn-ea"/>
              </a:rPr>
              <a:t>欢迎大家提出改进意见和建议；</a:t>
            </a:r>
            <a:endParaRPr kumimoji="0" lang="en-US" altLang="zh-CN" sz="2800" dirty="0" smtClean="0">
              <a:solidFill>
                <a:srgbClr val="C00000"/>
              </a:solidFill>
              <a:latin typeface="+mn-ea"/>
              <a:ea typeface="+mn-ea"/>
            </a:endParaRPr>
          </a:p>
          <a:p>
            <a:pPr marL="1436688" lvl="1" indent="-979488">
              <a:lnSpc>
                <a:spcPct val="120000"/>
              </a:lnSpc>
              <a:buClr>
                <a:schemeClr val="accent2"/>
              </a:buClr>
              <a:buSzPct val="70000"/>
            </a:pPr>
            <a:r>
              <a:rPr kumimoji="0" lang="zh-CN" altLang="en-US" sz="2800" dirty="0" smtClean="0">
                <a:solidFill>
                  <a:srgbClr val="C00000"/>
                </a:solidFill>
                <a:latin typeface="+mn-ea"/>
                <a:ea typeface="+mn-ea"/>
              </a:rPr>
              <a:t>课程结束后也欢迎交流讨论；</a:t>
            </a:r>
            <a:endParaRPr kumimoji="0" lang="en-US" altLang="zh-CN" sz="2800" dirty="0" smtClean="0">
              <a:solidFill>
                <a:srgbClr val="C00000"/>
              </a:solidFill>
              <a:latin typeface="+mn-ea"/>
              <a:ea typeface="+mn-ea"/>
            </a:endParaRPr>
          </a:p>
          <a:p>
            <a:pPr marL="1436688" lvl="1" indent="-979488">
              <a:lnSpc>
                <a:spcPct val="120000"/>
              </a:lnSpc>
              <a:buClr>
                <a:schemeClr val="accent2"/>
              </a:buClr>
              <a:buSzPct val="70000"/>
            </a:pPr>
            <a:r>
              <a:rPr kumimoji="0" lang="zh-CN" altLang="en-US" sz="2800" dirty="0" smtClean="0">
                <a:solidFill>
                  <a:srgbClr val="C00000"/>
                </a:solidFill>
                <a:latin typeface="+mn-ea"/>
                <a:ea typeface="+mn-ea"/>
              </a:rPr>
              <a:t>谢谢！！！</a:t>
            </a:r>
            <a:endParaRPr kumimoji="0" lang="en-US" altLang="zh-CN" sz="2800" dirty="0" smtClean="0">
              <a:solidFill>
                <a:srgbClr val="C00000"/>
              </a:solidFill>
              <a:latin typeface="+mn-ea"/>
              <a:ea typeface="+mn-ea"/>
            </a:endParaRPr>
          </a:p>
          <a:p>
            <a:pPr marL="1436688" lvl="1" indent="-979488">
              <a:lnSpc>
                <a:spcPct val="120000"/>
              </a:lnSpc>
              <a:buClr>
                <a:schemeClr val="accent2"/>
              </a:buClr>
              <a:buSzPct val="70000"/>
            </a:pPr>
            <a:endParaRPr kumimoji="0" lang="zh-CN" altLang="en-US" sz="2800" dirty="0">
              <a:solidFill>
                <a:srgbClr val="C00000"/>
              </a:solidFill>
              <a:latin typeface="+mn-ea"/>
              <a:ea typeface="+mn-ea"/>
            </a:endParaRPr>
          </a:p>
        </p:txBody>
      </p:sp>
    </p:spTree>
    <p:extLst>
      <p:ext uri="{BB962C8B-B14F-4D97-AF65-F5344CB8AC3E}">
        <p14:creationId xmlns:p14="http://schemas.microsoft.com/office/powerpoint/2010/main" val="13531978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53250" name="Rectangle 2"/>
          <p:cNvSpPr>
            <a:spLocks noGrp="1" noChangeArrowheads="1"/>
          </p:cNvSpPr>
          <p:nvPr>
            <p:ph type="body" idx="4294967295"/>
          </p:nvPr>
        </p:nvSpPr>
        <p:spPr>
          <a:xfrm>
            <a:off x="566046" y="1314450"/>
            <a:ext cx="7632700" cy="4572000"/>
          </a:xfrm>
        </p:spPr>
        <p:txBody>
          <a:bodyPr/>
          <a:lstStyle/>
          <a:p>
            <a:pPr marL="271463" indent="-271463" eaLnBrk="1" hangingPunct="1"/>
            <a:r>
              <a:rPr lang="en-US" altLang="zh-CN" sz="3200" dirty="0" smtClean="0">
                <a:latin typeface="宋体" pitchFamily="2" charset="-122"/>
              </a:rPr>
              <a:t> </a:t>
            </a:r>
            <a:r>
              <a:rPr lang="zh-CN" altLang="zh-CN" sz="3200" dirty="0" smtClean="0">
                <a:solidFill>
                  <a:srgbClr val="B2B2B2"/>
                </a:solidFill>
                <a:latin typeface="宋体" pitchFamily="2" charset="-122"/>
              </a:rPr>
              <a:t>二分图的最大匹配</a:t>
            </a:r>
          </a:p>
          <a:p>
            <a:pPr marL="271463" indent="-271463" eaLnBrk="1" hangingPunct="1"/>
            <a:r>
              <a:rPr lang="zh-CN" altLang="en-US" sz="3200" dirty="0" smtClean="0">
                <a:solidFill>
                  <a:srgbClr val="FF0066"/>
                </a:solidFill>
                <a:latin typeface="宋体" pitchFamily="2" charset="-122"/>
              </a:rPr>
              <a:t> </a:t>
            </a:r>
            <a:r>
              <a:rPr lang="zh-CN" altLang="zh-CN" sz="3200" dirty="0" smtClean="0">
                <a:solidFill>
                  <a:srgbClr val="FF0066"/>
                </a:solidFill>
                <a:latin typeface="宋体" pitchFamily="2" charset="-122"/>
              </a:rPr>
              <a:t>完全匹配</a:t>
            </a:r>
          </a:p>
          <a:p>
            <a:pPr marL="271463" indent="-271463" eaLnBrk="1" hangingPunct="1"/>
            <a:r>
              <a:rPr lang="zh-CN" altLang="en-US" sz="3200" dirty="0" smtClean="0">
                <a:latin typeface="宋体" pitchFamily="2" charset="-122"/>
              </a:rPr>
              <a:t> </a:t>
            </a:r>
            <a:r>
              <a:rPr lang="zh-CN" altLang="zh-CN" sz="3200" dirty="0" smtClean="0">
                <a:latin typeface="宋体" pitchFamily="2" charset="-122"/>
              </a:rPr>
              <a:t>最佳匹配及其算法</a:t>
            </a:r>
          </a:p>
          <a:p>
            <a:pPr marL="271463" indent="-271463" eaLnBrk="1" hangingPunct="1"/>
            <a:r>
              <a:rPr lang="zh-CN" altLang="en-US" sz="3200" dirty="0" smtClean="0">
                <a:latin typeface="宋体" pitchFamily="2" charset="-122"/>
              </a:rPr>
              <a:t> </a:t>
            </a:r>
            <a:r>
              <a:rPr lang="zh-CN" altLang="zh-CN" sz="3200" dirty="0" smtClean="0">
                <a:latin typeface="宋体" pitchFamily="2" charset="-122"/>
              </a:rPr>
              <a:t>网络流图</a:t>
            </a:r>
          </a:p>
          <a:p>
            <a:pPr marL="271463" indent="-271463" eaLnBrk="1" hangingPunct="1"/>
            <a:r>
              <a:rPr lang="zh-CN" altLang="en-US" sz="3200" dirty="0" smtClean="0">
                <a:latin typeface="宋体" pitchFamily="2" charset="-122"/>
              </a:rPr>
              <a:t> </a:t>
            </a:r>
            <a:r>
              <a:rPr lang="zh-CN" altLang="zh-CN" sz="3200" dirty="0" smtClean="0">
                <a:latin typeface="宋体" pitchFamily="2" charset="-122"/>
              </a:rPr>
              <a:t>Ford-Fulkerson最大流标号算法</a:t>
            </a:r>
          </a:p>
          <a:p>
            <a:pPr marL="271463" indent="-271463" eaLnBrk="1" hangingPunct="1"/>
            <a:r>
              <a:rPr lang="zh-CN" altLang="en-US" sz="3200" dirty="0" smtClean="0">
                <a:latin typeface="宋体" pitchFamily="2" charset="-122"/>
              </a:rPr>
              <a:t> </a:t>
            </a:r>
            <a:r>
              <a:rPr lang="zh-CN" altLang="zh-CN" sz="3200" dirty="0" smtClean="0">
                <a:latin typeface="宋体" pitchFamily="2" charset="-122"/>
              </a:rPr>
              <a:t>最大流的Edmonds-Karp算法</a:t>
            </a:r>
          </a:p>
          <a:p>
            <a:pPr marL="271463" indent="-271463" eaLnBrk="1" hangingPunct="1"/>
            <a:r>
              <a:rPr lang="zh-CN" altLang="en-US" sz="3200" dirty="0" smtClean="0">
                <a:latin typeface="宋体" pitchFamily="2" charset="-122"/>
              </a:rPr>
              <a:t> </a:t>
            </a:r>
            <a:r>
              <a:rPr lang="zh-CN" altLang="zh-CN" sz="3200" dirty="0" smtClean="0">
                <a:latin typeface="宋体" pitchFamily="2" charset="-122"/>
              </a:rPr>
              <a:t>最小费用流</a:t>
            </a:r>
          </a:p>
          <a:p>
            <a:pPr marL="271463" indent="-271463" eaLnBrk="1" hangingPunct="1"/>
            <a:endParaRPr lang="zh-CN" altLang="zh-CN" sz="3200" dirty="0" smtClean="0">
              <a:latin typeface="宋体" pitchFamily="2" charset="-122"/>
            </a:endParaRPr>
          </a:p>
        </p:txBody>
      </p:sp>
    </p:spTree>
    <p:extLst>
      <p:ext uri="{BB962C8B-B14F-4D97-AF65-F5344CB8AC3E}">
        <p14:creationId xmlns:p14="http://schemas.microsoft.com/office/powerpoint/2010/main" val="1882372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76250" y="1234165"/>
            <a:ext cx="8326438" cy="842346"/>
          </a:xfrm>
          <a:prstGeom prst="rect">
            <a:avLst/>
          </a:prstGeom>
          <a:noFill/>
          <a:ln w="9525">
            <a:noFill/>
            <a:miter lim="800000"/>
            <a:headEnd/>
            <a:tailEnd/>
          </a:ln>
        </p:spPr>
        <p:txBody>
          <a:bodyPr lIns="0" tIns="0" rIns="0" bIns="0">
            <a:spAutoFit/>
          </a:bodyPr>
          <a:lstStyle/>
          <a:p>
            <a:pPr marL="989013" indent="-989013">
              <a:lnSpc>
                <a:spcPct val="120000"/>
              </a:lnSpc>
              <a:buClr>
                <a:srgbClr val="89AAD3"/>
              </a:buClr>
              <a:buSzPct val="70000"/>
              <a:buFont typeface="Wingdings" pitchFamily="2" charset="2"/>
              <a:buNone/>
            </a:pPr>
            <a:r>
              <a:rPr lang="zh-CN" altLang="en-US" dirty="0">
                <a:solidFill>
                  <a:srgbClr val="FF0000"/>
                </a:solidFill>
                <a:ea typeface="楷体_GB2312" pitchFamily="49" charset="-122"/>
              </a:rPr>
              <a:t>定义</a:t>
            </a:r>
            <a:r>
              <a:rPr lang="en-US" altLang="zh-CN" dirty="0">
                <a:solidFill>
                  <a:srgbClr val="FF0000"/>
                </a:solidFill>
                <a:ea typeface="楷体_GB2312" pitchFamily="49" charset="-122"/>
              </a:rPr>
              <a:t>5.1.5</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设</a:t>
            </a:r>
            <a:r>
              <a:rPr lang="en-US" altLang="zh-CN" dirty="0">
                <a:solidFill>
                  <a:srgbClr val="000000"/>
                </a:solidFill>
                <a:ea typeface="楷体_GB2312" pitchFamily="49" charset="-122"/>
              </a:rPr>
              <a:t>G = &lt;V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E&gt;</a:t>
            </a:r>
            <a:r>
              <a:rPr lang="zh-CN" altLang="en-US" dirty="0">
                <a:solidFill>
                  <a:srgbClr val="000000"/>
                </a:solidFill>
                <a:ea typeface="楷体_GB2312" pitchFamily="49" charset="-122"/>
              </a:rPr>
              <a:t>为二分图</a:t>
            </a:r>
            <a:r>
              <a:rPr lang="en-US" altLang="zh-CN" dirty="0">
                <a:solidFill>
                  <a:srgbClr val="000000"/>
                </a:solidFill>
                <a:ea typeface="楷体_GB2312" pitchFamily="49" charset="-122"/>
              </a:rPr>
              <a:t>, |V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a:t>
            </a:r>
            <a:r>
              <a:rPr lang="en-US" altLang="zh-CN" dirty="0">
                <a:solidFill>
                  <a:srgbClr val="000000"/>
                </a:solidFill>
                <a:ea typeface="楷体_GB2312" pitchFamily="49" charset="-122"/>
                <a:sym typeface="Symbol" pitchFamily="18" charset="2"/>
              </a:rPr>
              <a:t> </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M</a:t>
            </a:r>
            <a:r>
              <a:rPr lang="zh-CN" altLang="en-US" dirty="0">
                <a:solidFill>
                  <a:srgbClr val="000000"/>
                </a:solidFill>
                <a:ea typeface="楷体_GB2312" pitchFamily="49" charset="-122"/>
              </a:rPr>
              <a:t>为</a:t>
            </a:r>
            <a:r>
              <a:rPr lang="en-US" altLang="zh-CN" dirty="0">
                <a:solidFill>
                  <a:srgbClr val="000000"/>
                </a:solidFill>
                <a:ea typeface="楷体_GB2312" pitchFamily="49" charset="-122"/>
              </a:rPr>
              <a:t>G</a:t>
            </a:r>
            <a:r>
              <a:rPr lang="zh-CN" altLang="en-US" dirty="0">
                <a:solidFill>
                  <a:srgbClr val="000000"/>
                </a:solidFill>
                <a:ea typeface="楷体_GB2312" pitchFamily="49" charset="-122"/>
              </a:rPr>
              <a:t>中一个最大匹配</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且</a:t>
            </a:r>
            <a:r>
              <a:rPr lang="en-US" altLang="zh-CN" dirty="0">
                <a:solidFill>
                  <a:srgbClr val="000000"/>
                </a:solidFill>
                <a:ea typeface="楷体_GB2312" pitchFamily="49" charset="-122"/>
              </a:rPr>
              <a:t>|M| = |V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则称</a:t>
            </a:r>
            <a:r>
              <a:rPr lang="en-US" altLang="zh-CN" dirty="0">
                <a:solidFill>
                  <a:srgbClr val="000000"/>
                </a:solidFill>
                <a:ea typeface="楷体_GB2312" pitchFamily="49" charset="-122"/>
              </a:rPr>
              <a:t>M</a:t>
            </a:r>
            <a:r>
              <a:rPr lang="zh-CN" altLang="en-US" dirty="0">
                <a:solidFill>
                  <a:srgbClr val="000000"/>
                </a:solidFill>
                <a:ea typeface="楷体_GB2312" pitchFamily="49" charset="-122"/>
              </a:rPr>
              <a:t>为</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1</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zh-CN" altLang="en-US" dirty="0">
                <a:solidFill>
                  <a:srgbClr val="000000"/>
                </a:solidFill>
                <a:ea typeface="楷体_GB2312" pitchFamily="49" charset="-122"/>
              </a:rPr>
              <a:t>的</a:t>
            </a:r>
            <a:r>
              <a:rPr lang="zh-CN" altLang="en-US" dirty="0">
                <a:solidFill>
                  <a:srgbClr val="FF0066"/>
                </a:solidFill>
                <a:ea typeface="楷体_GB2312" pitchFamily="49" charset="-122"/>
              </a:rPr>
              <a:t>完全匹配</a:t>
            </a:r>
            <a:r>
              <a:rPr lang="en-US" altLang="zh-CN" dirty="0">
                <a:solidFill>
                  <a:srgbClr val="E8DED8"/>
                </a:solidFill>
                <a:ea typeface="楷体_GB2312" pitchFamily="49" charset="-122"/>
              </a:rPr>
              <a:t>;</a:t>
            </a:r>
          </a:p>
        </p:txBody>
      </p:sp>
      <p:sp>
        <p:nvSpPr>
          <p:cNvPr id="1113092" name="Rectangle 4"/>
          <p:cNvSpPr>
            <a:spLocks noChangeArrowheads="1"/>
          </p:cNvSpPr>
          <p:nvPr/>
        </p:nvSpPr>
        <p:spPr bwMode="auto">
          <a:xfrm>
            <a:off x="161925" y="2178728"/>
            <a:ext cx="8166100" cy="960263"/>
          </a:xfrm>
          <a:prstGeom prst="rect">
            <a:avLst/>
          </a:prstGeom>
          <a:noFill/>
          <a:ln w="9525">
            <a:noFill/>
            <a:miter lim="800000"/>
            <a:headEnd/>
            <a:tailEnd/>
          </a:ln>
        </p:spPr>
        <p:txBody>
          <a:bodyPr lIns="0" tIns="0" rIns="0" bIns="0">
            <a:spAutoFit/>
          </a:bodyPr>
          <a:lstStyle/>
          <a:p>
            <a:pPr indent="1350963">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若</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 = |V</a:t>
            </a:r>
            <a:r>
              <a:rPr lang="en-US" altLang="zh-CN" sz="2600" baseline="-25000" dirty="0">
                <a:solidFill>
                  <a:srgbClr val="000000"/>
                </a:solidFill>
                <a:ea typeface="楷体_GB2312" pitchFamily="49" charset="-122"/>
              </a:rPr>
              <a:t>2</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则完全匹配为</a:t>
            </a:r>
            <a:r>
              <a:rPr lang="zh-CN" altLang="en-US" sz="2600" dirty="0">
                <a:solidFill>
                  <a:srgbClr val="FF0066"/>
                </a:solidFill>
                <a:ea typeface="楷体_GB2312" pitchFamily="49" charset="-122"/>
              </a:rPr>
              <a:t>完美匹配</a:t>
            </a:r>
            <a:r>
              <a:rPr lang="en-US" altLang="zh-CN" sz="2600" dirty="0">
                <a:solidFill>
                  <a:srgbClr val="E8DED8"/>
                </a:solidFill>
                <a:ea typeface="楷体_GB2312" pitchFamily="49" charset="-122"/>
              </a:rPr>
              <a:t>;</a:t>
            </a:r>
          </a:p>
          <a:p>
            <a:pPr indent="1350963">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若</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 &lt; |V</a:t>
            </a:r>
            <a:r>
              <a:rPr lang="en-US" altLang="zh-CN" sz="2600" baseline="-25000" dirty="0">
                <a:solidFill>
                  <a:srgbClr val="000000"/>
                </a:solidFill>
                <a:ea typeface="楷体_GB2312" pitchFamily="49" charset="-122"/>
              </a:rPr>
              <a:t>2</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则完全匹配为</a:t>
            </a:r>
            <a:r>
              <a:rPr lang="en-US" altLang="zh-CN" sz="2600" dirty="0">
                <a:solidFill>
                  <a:srgbClr val="000000"/>
                </a:solidFill>
                <a:ea typeface="楷体_GB2312" pitchFamily="49" charset="-122"/>
              </a:rPr>
              <a:t>G</a:t>
            </a:r>
            <a:r>
              <a:rPr lang="zh-CN" altLang="en-US" sz="2600" dirty="0">
                <a:solidFill>
                  <a:srgbClr val="000000"/>
                </a:solidFill>
                <a:ea typeface="楷体_GB2312" pitchFamily="49" charset="-122"/>
              </a:rPr>
              <a:t>中最大匹配。</a:t>
            </a:r>
          </a:p>
        </p:txBody>
      </p:sp>
      <p:sp>
        <p:nvSpPr>
          <p:cNvPr id="1113093" name="Rectangle 5"/>
          <p:cNvSpPr>
            <a:spLocks noChangeArrowheads="1"/>
          </p:cNvSpPr>
          <p:nvPr/>
        </p:nvSpPr>
        <p:spPr bwMode="auto">
          <a:xfrm>
            <a:off x="611188" y="3213778"/>
            <a:ext cx="8166100" cy="842346"/>
          </a:xfrm>
          <a:prstGeom prst="rect">
            <a:avLst/>
          </a:prstGeom>
          <a:noFill/>
          <a:ln w="9525">
            <a:noFill/>
            <a:miter lim="800000"/>
            <a:headEnd/>
            <a:tailEnd/>
          </a:ln>
        </p:spPr>
        <p:txBody>
          <a:bodyPr lIns="0" tIns="0" rIns="0" bIns="0">
            <a:spAutoFit/>
          </a:bodyPr>
          <a:lstStyle/>
          <a:p>
            <a:pPr indent="633413">
              <a:lnSpc>
                <a:spcPct val="120000"/>
              </a:lnSpc>
              <a:buClr>
                <a:srgbClr val="89AAD3"/>
              </a:buClr>
              <a:buSzPct val="70000"/>
              <a:buFont typeface="Wingdings" pitchFamily="2" charset="2"/>
              <a:buNone/>
            </a:pPr>
            <a:r>
              <a:rPr lang="zh-CN" altLang="en-US" dirty="0">
                <a:solidFill>
                  <a:srgbClr val="000000"/>
                </a:solidFill>
                <a:ea typeface="楷体_GB2312" pitchFamily="49" charset="-122"/>
              </a:rPr>
              <a:t>下图</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和</a:t>
            </a:r>
            <a:r>
              <a:rPr lang="en-US" altLang="zh-CN" dirty="0">
                <a:solidFill>
                  <a:srgbClr val="000000"/>
                </a:solidFill>
                <a:ea typeface="楷体_GB2312" pitchFamily="49" charset="-122"/>
              </a:rPr>
              <a:t>(b)</a:t>
            </a:r>
            <a:r>
              <a:rPr lang="zh-CN" altLang="en-US" dirty="0">
                <a:solidFill>
                  <a:srgbClr val="000000"/>
                </a:solidFill>
                <a:ea typeface="楷体_GB2312" pitchFamily="49" charset="-122"/>
              </a:rPr>
              <a:t>都存在完全匹配</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实线边所示</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a:t>
            </a:r>
          </a:p>
          <a:p>
            <a:pPr indent="633413">
              <a:lnSpc>
                <a:spcPct val="120000"/>
              </a:lnSpc>
              <a:buClr>
                <a:srgbClr val="89AAD3"/>
              </a:buClr>
              <a:buSzPct val="70000"/>
              <a:buFont typeface="Wingdings" pitchFamily="2" charset="2"/>
              <a:buNone/>
            </a:pPr>
            <a:r>
              <a:rPr lang="zh-CN" altLang="en-US" dirty="0">
                <a:solidFill>
                  <a:srgbClr val="000000"/>
                </a:solidFill>
                <a:ea typeface="楷体_GB2312" pitchFamily="49" charset="-122"/>
              </a:rPr>
              <a:t>图</a:t>
            </a:r>
            <a:r>
              <a:rPr lang="en-US" altLang="zh-CN" dirty="0">
                <a:solidFill>
                  <a:srgbClr val="000000"/>
                </a:solidFill>
                <a:ea typeface="楷体_GB2312" pitchFamily="49" charset="-122"/>
              </a:rPr>
              <a:t>(c)</a:t>
            </a:r>
            <a:r>
              <a:rPr lang="zh-CN" altLang="en-US" dirty="0">
                <a:solidFill>
                  <a:srgbClr val="000000"/>
                </a:solidFill>
                <a:ea typeface="楷体_GB2312" pitchFamily="49" charset="-122"/>
              </a:rPr>
              <a:t>中没有完全匹配</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实线边组成集合是最大匹配。</a:t>
            </a:r>
          </a:p>
        </p:txBody>
      </p:sp>
      <p:pic>
        <p:nvPicPr>
          <p:cNvPr id="1113094" name="Picture 6" descr="184c"/>
          <p:cNvPicPr>
            <a:picLocks noChangeAspect="1" noChangeArrowheads="1"/>
          </p:cNvPicPr>
          <p:nvPr/>
        </p:nvPicPr>
        <p:blipFill>
          <a:blip r:embed="rId2" cstate="print"/>
          <a:srcRect/>
          <a:stretch>
            <a:fillRect/>
          </a:stretch>
        </p:blipFill>
        <p:spPr bwMode="auto">
          <a:xfrm>
            <a:off x="6821488" y="4339315"/>
            <a:ext cx="1809750" cy="1905000"/>
          </a:xfrm>
          <a:prstGeom prst="rect">
            <a:avLst/>
          </a:prstGeom>
          <a:noFill/>
          <a:ln w="9525">
            <a:noFill/>
            <a:miter lim="800000"/>
            <a:headEnd/>
            <a:tailEnd/>
          </a:ln>
        </p:spPr>
      </p:pic>
      <p:pic>
        <p:nvPicPr>
          <p:cNvPr id="1113095" name="Picture 7" descr="184b"/>
          <p:cNvPicPr>
            <a:picLocks noChangeAspect="1" noChangeArrowheads="1"/>
          </p:cNvPicPr>
          <p:nvPr/>
        </p:nvPicPr>
        <p:blipFill>
          <a:blip r:embed="rId3" cstate="print"/>
          <a:srcRect/>
          <a:stretch>
            <a:fillRect/>
          </a:stretch>
        </p:blipFill>
        <p:spPr bwMode="auto">
          <a:xfrm>
            <a:off x="3941763" y="4383765"/>
            <a:ext cx="2532062" cy="1808163"/>
          </a:xfrm>
          <a:prstGeom prst="rect">
            <a:avLst/>
          </a:prstGeom>
          <a:noFill/>
          <a:ln w="9525">
            <a:noFill/>
            <a:miter lim="800000"/>
            <a:headEnd/>
            <a:tailEnd/>
          </a:ln>
        </p:spPr>
      </p:pic>
      <p:pic>
        <p:nvPicPr>
          <p:cNvPr id="1113096" name="Picture 8" descr="184a"/>
          <p:cNvPicPr>
            <a:picLocks noChangeAspect="1" noChangeArrowheads="1"/>
          </p:cNvPicPr>
          <p:nvPr/>
        </p:nvPicPr>
        <p:blipFill>
          <a:blip r:embed="rId4" cstate="print"/>
          <a:srcRect/>
          <a:stretch>
            <a:fillRect/>
          </a:stretch>
        </p:blipFill>
        <p:spPr bwMode="auto">
          <a:xfrm>
            <a:off x="611188" y="4294865"/>
            <a:ext cx="2952750" cy="1905000"/>
          </a:xfrm>
          <a:prstGeom prst="rect">
            <a:avLst/>
          </a:prstGeom>
          <a:noFill/>
          <a:ln w="9525">
            <a:noFill/>
            <a:miter lim="800000"/>
            <a:headEnd/>
            <a:tailEnd/>
          </a:ln>
        </p:spPr>
      </p:pic>
      <p:sp>
        <p:nvSpPr>
          <p:cNvPr id="9"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18790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30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30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30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30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30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309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130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ChangeArrowheads="1"/>
          </p:cNvSpPr>
          <p:nvPr/>
        </p:nvSpPr>
        <p:spPr bwMode="auto">
          <a:xfrm>
            <a:off x="431800" y="3313718"/>
            <a:ext cx="8166100" cy="399148"/>
          </a:xfrm>
          <a:prstGeom prst="rect">
            <a:avLst/>
          </a:prstGeom>
          <a:noFill/>
          <a:ln w="9525">
            <a:noFill/>
            <a:miter lim="800000"/>
            <a:headEnd/>
            <a:tailEnd/>
          </a:ln>
        </p:spPr>
        <p:txBody>
          <a:bodyPr lIns="0" tIns="0" rIns="0" bIns="0">
            <a:spAutoFit/>
          </a:bodyPr>
          <a:lstStyle/>
          <a:p>
            <a:pPr>
              <a:lnSpc>
                <a:spcPct val="120000"/>
              </a:lnSpc>
              <a:buClr>
                <a:srgbClr val="89AAD3"/>
              </a:buClr>
              <a:buSzPct val="70000"/>
              <a:buFont typeface="Wingdings" pitchFamily="2" charset="2"/>
              <a:buNone/>
            </a:pPr>
            <a:r>
              <a:rPr lang="zh-CN" altLang="en-US" dirty="0">
                <a:solidFill>
                  <a:srgbClr val="000000"/>
                </a:solidFill>
                <a:ea typeface="楷体_GB2312" pitchFamily="49" charset="-122"/>
              </a:rPr>
              <a:t>证  定理的必要性是显然成立的。下面只证明其充分性。</a:t>
            </a:r>
          </a:p>
        </p:txBody>
      </p:sp>
      <p:sp>
        <p:nvSpPr>
          <p:cNvPr id="55299" name="Rectangle 3"/>
          <p:cNvSpPr>
            <a:spLocks noChangeArrowheads="1"/>
          </p:cNvSpPr>
          <p:nvPr/>
        </p:nvSpPr>
        <p:spPr bwMode="auto">
          <a:xfrm>
            <a:off x="431800" y="1154113"/>
            <a:ext cx="8166100" cy="1314450"/>
          </a:xfrm>
          <a:prstGeom prst="rect">
            <a:avLst/>
          </a:prstGeom>
          <a:noFill/>
          <a:ln w="9525">
            <a:noFill/>
            <a:miter lim="800000"/>
            <a:headEnd/>
            <a:tailEnd/>
          </a:ln>
        </p:spPr>
        <p:txBody>
          <a:bodyPr lIns="0" tIns="0" rIns="0" bIns="0">
            <a:spAutoFit/>
          </a:bodyPr>
          <a:lstStyle/>
          <a:p>
            <a:pPr marL="1082675" indent="-1082675">
              <a:lnSpc>
                <a:spcPct val="120000"/>
              </a:lnSpc>
              <a:buClr>
                <a:srgbClr val="89AAD3"/>
              </a:buClr>
              <a:buSzPct val="70000"/>
              <a:buFont typeface="Wingdings" pitchFamily="2" charset="2"/>
              <a:buNone/>
            </a:pP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5.2.1(Hall</a:t>
            </a: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1935</a:t>
            </a:r>
            <a:r>
              <a:rPr lang="zh-CN" altLang="en-US" dirty="0">
                <a:solidFill>
                  <a:srgbClr val="FF0000"/>
                </a:solidFill>
                <a:ea typeface="楷体_GB2312" pitchFamily="49" charset="-122"/>
              </a:rPr>
              <a:t>年</a:t>
            </a:r>
            <a:r>
              <a:rPr lang="en-US" altLang="zh-CN" dirty="0">
                <a:solidFill>
                  <a:srgbClr val="FF0000"/>
                </a:solidFill>
                <a:ea typeface="楷体_GB2312" pitchFamily="49" charset="-122"/>
              </a:rPr>
              <a:t>)</a:t>
            </a:r>
            <a:r>
              <a:rPr lang="en-US" altLang="zh-CN" dirty="0">
                <a:solidFill>
                  <a:srgbClr val="E8DED8"/>
                </a:solidFill>
                <a:ea typeface="楷体_GB2312" pitchFamily="49" charset="-122"/>
              </a:rPr>
              <a:t>  </a:t>
            </a:r>
            <a:r>
              <a:rPr lang="zh-CN" altLang="en-US" dirty="0">
                <a:solidFill>
                  <a:srgbClr val="000000"/>
                </a:solidFill>
                <a:ea typeface="楷体_GB2312" pitchFamily="49" charset="-122"/>
              </a:rPr>
              <a:t>二分图</a:t>
            </a:r>
            <a:r>
              <a:rPr lang="en-US" altLang="zh-CN" dirty="0">
                <a:solidFill>
                  <a:srgbClr val="000000"/>
                </a:solidFill>
                <a:ea typeface="楷体_GB2312" pitchFamily="49" charset="-122"/>
              </a:rPr>
              <a:t>G = &lt;V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E&gt;, |V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 </a:t>
            </a:r>
            <a:r>
              <a:rPr lang="en-US" altLang="zh-CN" dirty="0">
                <a:solidFill>
                  <a:srgbClr val="000000"/>
                </a:solidFill>
                <a:ea typeface="楷体_GB2312" pitchFamily="49" charset="-122"/>
                <a:sym typeface="Symbol" pitchFamily="18" charset="2"/>
              </a:rPr>
              <a:t> </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en-US" altLang="zh-CN" dirty="0">
                <a:solidFill>
                  <a:srgbClr val="000000"/>
                </a:solidFill>
                <a:ea typeface="楷体_GB2312" pitchFamily="49" charset="-122"/>
              </a:rPr>
              <a:t>|, G</a:t>
            </a:r>
            <a:r>
              <a:rPr lang="zh-CN" altLang="en-US" dirty="0">
                <a:solidFill>
                  <a:srgbClr val="000000"/>
                </a:solidFill>
                <a:ea typeface="楷体_GB2312" pitchFamily="49" charset="-122"/>
              </a:rPr>
              <a:t>中存在从</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1</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V</a:t>
            </a:r>
            <a:r>
              <a:rPr lang="en-US" altLang="zh-CN" baseline="-25000" dirty="0">
                <a:solidFill>
                  <a:srgbClr val="000000"/>
                </a:solidFill>
                <a:ea typeface="楷体_GB2312" pitchFamily="49" charset="-122"/>
              </a:rPr>
              <a:t>2</a:t>
            </a:r>
            <a:r>
              <a:rPr lang="zh-CN" altLang="en-US" dirty="0">
                <a:solidFill>
                  <a:srgbClr val="000000"/>
                </a:solidFill>
                <a:ea typeface="楷体_GB2312" pitchFamily="49" charset="-122"/>
              </a:rPr>
              <a:t>的完全匹配</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当且仅当</a:t>
            </a:r>
            <a:r>
              <a:rPr lang="en-US" altLang="zh-CN" u="sng" dirty="0">
                <a:solidFill>
                  <a:srgbClr val="000000"/>
                </a:solidFill>
                <a:ea typeface="楷体_GB2312" pitchFamily="49" charset="-122"/>
              </a:rPr>
              <a:t>V</a:t>
            </a:r>
            <a:r>
              <a:rPr lang="en-US" altLang="zh-CN" u="sng" baseline="-25000" dirty="0">
                <a:solidFill>
                  <a:srgbClr val="000000"/>
                </a:solidFill>
                <a:ea typeface="楷体_GB2312" pitchFamily="49" charset="-122"/>
              </a:rPr>
              <a:t>1</a:t>
            </a:r>
            <a:r>
              <a:rPr lang="zh-CN" altLang="en-US" u="sng" dirty="0" smtClean="0">
                <a:solidFill>
                  <a:srgbClr val="000000"/>
                </a:solidFill>
                <a:ea typeface="楷体_GB2312" pitchFamily="49" charset="-122"/>
              </a:rPr>
              <a:t>中</a:t>
            </a:r>
            <a:endParaRPr lang="en-US" altLang="zh-CN" u="sng" dirty="0" smtClean="0">
              <a:solidFill>
                <a:srgbClr val="000000"/>
              </a:solidFill>
              <a:ea typeface="楷体_GB2312" pitchFamily="49" charset="-122"/>
            </a:endParaRPr>
          </a:p>
          <a:p>
            <a:pPr marL="1082675" indent="-1082675">
              <a:lnSpc>
                <a:spcPct val="120000"/>
              </a:lnSpc>
              <a:buClr>
                <a:srgbClr val="89AAD3"/>
              </a:buClr>
              <a:buSzPct val="70000"/>
              <a:buFont typeface="Wingdings" pitchFamily="2" charset="2"/>
              <a:buNone/>
            </a:pPr>
            <a:r>
              <a:rPr lang="en-US" altLang="zh-CN" dirty="0" smtClean="0">
                <a:solidFill>
                  <a:srgbClr val="000000"/>
                </a:solidFill>
                <a:ea typeface="楷体_GB2312" pitchFamily="49" charset="-122"/>
              </a:rPr>
              <a:t>            </a:t>
            </a:r>
            <a:r>
              <a:rPr lang="en-US" altLang="zh-CN" u="sng" dirty="0" smtClean="0">
                <a:solidFill>
                  <a:srgbClr val="000000"/>
                </a:solidFill>
                <a:ea typeface="楷体_GB2312" pitchFamily="49" charset="-122"/>
              </a:rPr>
              <a:t> </a:t>
            </a:r>
            <a:r>
              <a:rPr lang="zh-CN" altLang="en-US" u="sng" dirty="0" smtClean="0">
                <a:solidFill>
                  <a:srgbClr val="FF0000"/>
                </a:solidFill>
                <a:ea typeface="楷体_GB2312" pitchFamily="49" charset="-122"/>
              </a:rPr>
              <a:t>任意</a:t>
            </a:r>
            <a:r>
              <a:rPr lang="en-US" altLang="zh-CN" u="sng" dirty="0">
                <a:solidFill>
                  <a:srgbClr val="FF0000"/>
                </a:solidFill>
                <a:ea typeface="楷体_GB2312" pitchFamily="49" charset="-122"/>
              </a:rPr>
              <a:t>k</a:t>
            </a:r>
            <a:r>
              <a:rPr lang="zh-CN" altLang="en-US" u="sng" dirty="0">
                <a:solidFill>
                  <a:srgbClr val="000000"/>
                </a:solidFill>
                <a:ea typeface="楷体_GB2312" pitchFamily="49" charset="-122"/>
              </a:rPr>
              <a:t>个顶点至少与</a:t>
            </a:r>
            <a:r>
              <a:rPr lang="en-US" altLang="zh-CN" u="sng" dirty="0">
                <a:solidFill>
                  <a:srgbClr val="000000"/>
                </a:solidFill>
                <a:ea typeface="楷体_GB2312" pitchFamily="49" charset="-122"/>
              </a:rPr>
              <a:t>V</a:t>
            </a:r>
            <a:r>
              <a:rPr lang="en-US" altLang="zh-CN" u="sng" baseline="-25000" dirty="0">
                <a:solidFill>
                  <a:srgbClr val="000000"/>
                </a:solidFill>
                <a:ea typeface="楷体_GB2312" pitchFamily="49" charset="-122"/>
              </a:rPr>
              <a:t>2</a:t>
            </a:r>
            <a:r>
              <a:rPr lang="zh-CN" altLang="en-US" u="sng" dirty="0">
                <a:solidFill>
                  <a:srgbClr val="000000"/>
                </a:solidFill>
                <a:ea typeface="楷体_GB2312" pitchFamily="49" charset="-122"/>
              </a:rPr>
              <a:t>中的</a:t>
            </a:r>
            <a:r>
              <a:rPr lang="en-US" altLang="zh-CN" u="sng" dirty="0">
                <a:solidFill>
                  <a:srgbClr val="000000"/>
                </a:solidFill>
                <a:ea typeface="楷体_GB2312" pitchFamily="49" charset="-122"/>
              </a:rPr>
              <a:t>k</a:t>
            </a:r>
            <a:r>
              <a:rPr lang="zh-CN" altLang="en-US" u="sng" dirty="0">
                <a:solidFill>
                  <a:srgbClr val="000000"/>
                </a:solidFill>
                <a:ea typeface="楷体_GB2312" pitchFamily="49" charset="-122"/>
              </a:rPr>
              <a:t>个顶点相邻 </a:t>
            </a:r>
            <a:r>
              <a:rPr lang="en-US" altLang="zh-CN" dirty="0">
                <a:solidFill>
                  <a:srgbClr val="000000"/>
                </a:solidFill>
                <a:ea typeface="楷体_GB2312" pitchFamily="49" charset="-122"/>
              </a:rPr>
              <a:t>(k=1..|V</a:t>
            </a:r>
            <a:r>
              <a:rPr lang="en-US" altLang="zh-CN" baseline="-25000" dirty="0">
                <a:solidFill>
                  <a:srgbClr val="000000"/>
                </a:solidFill>
                <a:ea typeface="楷体_GB2312" pitchFamily="49" charset="-122"/>
              </a:rPr>
              <a:t>1</a:t>
            </a:r>
            <a:r>
              <a:rPr lang="en-US" altLang="zh-CN" dirty="0">
                <a:solidFill>
                  <a:srgbClr val="000000"/>
                </a:solidFill>
                <a:ea typeface="楷体_GB2312" pitchFamily="49" charset="-122"/>
              </a:rPr>
              <a:t>|)</a:t>
            </a:r>
            <a:r>
              <a:rPr lang="zh-CN" altLang="en-US" dirty="0">
                <a:solidFill>
                  <a:srgbClr val="000000"/>
                </a:solidFill>
                <a:ea typeface="楷体_GB2312" pitchFamily="49" charset="-122"/>
              </a:rPr>
              <a:t>。</a:t>
            </a:r>
          </a:p>
        </p:txBody>
      </p:sp>
      <p:sp>
        <p:nvSpPr>
          <p:cNvPr id="1114116" name="Rectangle 4"/>
          <p:cNvSpPr>
            <a:spLocks noChangeArrowheads="1"/>
          </p:cNvSpPr>
          <p:nvPr/>
        </p:nvSpPr>
        <p:spPr bwMode="auto">
          <a:xfrm>
            <a:off x="518984" y="3853468"/>
            <a:ext cx="8566959" cy="2751522"/>
          </a:xfrm>
          <a:prstGeom prst="rect">
            <a:avLst/>
          </a:prstGeom>
          <a:noFill/>
          <a:ln w="9525">
            <a:noFill/>
            <a:miter lim="800000"/>
            <a:headEnd/>
            <a:tailEnd/>
          </a:ln>
        </p:spPr>
        <p:txBody>
          <a:bodyPr wrap="square">
            <a:spAutoFit/>
          </a:bodyPr>
          <a:lstStyle/>
          <a:p>
            <a:pPr>
              <a:lnSpc>
                <a:spcPct val="120000"/>
              </a:lnSpc>
              <a:buClr>
                <a:srgbClr val="7F7F7F"/>
              </a:buClr>
              <a:buFont typeface="Wingdings"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假设</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为</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中一个最大匹配，下面证明它就是完全匹配。</a:t>
            </a:r>
          </a:p>
          <a:p>
            <a:pPr>
              <a:lnSpc>
                <a:spcPct val="120000"/>
              </a:lnSpc>
              <a:buClr>
                <a:srgbClr val="7F7F7F"/>
              </a:buClr>
              <a:buFont typeface="Wingdings"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不是完全匹配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则在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中一定存在一个</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非饱和点</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且存在边</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err="1">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关联</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否则</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将是孤立点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这与“已知条件”相矛盾。</a:t>
            </a:r>
          </a:p>
          <a:p>
            <a:pPr>
              <a:lnSpc>
                <a:spcPct val="120000"/>
              </a:lnSpc>
              <a:buClr>
                <a:srgbClr val="7F7F7F"/>
              </a:buClr>
              <a:buFont typeface="Wingdings"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相邻的顶点都是</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饱和点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若存在</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cs typeface="Times New Roman" panose="02020603050405020304" pitchFamily="18" charset="0"/>
                <a:sym typeface="Symbol" pitchFamily="18" charset="2"/>
              </a:rPr>
              <a:t></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为非饱和点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则</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 = M∪(</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也是匹配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这显然与“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为最大匹配”相矛盾。</a:t>
            </a:r>
          </a:p>
        </p:txBody>
      </p:sp>
      <p:sp>
        <p:nvSpPr>
          <p:cNvPr id="1114118" name="AutoShape 6"/>
          <p:cNvSpPr>
            <a:spLocks noChangeArrowheads="1"/>
          </p:cNvSpPr>
          <p:nvPr/>
        </p:nvSpPr>
        <p:spPr bwMode="auto">
          <a:xfrm>
            <a:off x="319940" y="2415419"/>
            <a:ext cx="2681287" cy="866775"/>
          </a:xfrm>
          <a:prstGeom prst="wedgeRoundRectCallout">
            <a:avLst>
              <a:gd name="adj1" fmla="val -12829"/>
              <a:gd name="adj2" fmla="val -119698"/>
              <a:gd name="adj3" fmla="val 16667"/>
            </a:avLst>
          </a:prstGeom>
          <a:ln>
            <a:headEnd/>
            <a:tailEnd/>
          </a:ln>
        </p:spPr>
        <p:style>
          <a:lnRef idx="1">
            <a:schemeClr val="accent6"/>
          </a:lnRef>
          <a:fillRef idx="2">
            <a:schemeClr val="accent6"/>
          </a:fillRef>
          <a:effectRef idx="1">
            <a:schemeClr val="accent6"/>
          </a:effectRef>
          <a:fontRef idx="minor">
            <a:schemeClr val="dk1"/>
          </a:fontRef>
        </p:style>
        <p:txBody>
          <a:bodyPr lIns="72000" tIns="0" rIns="0" bIns="0">
            <a:spAutoFit/>
            <a:flatTx/>
          </a:bodyPr>
          <a:lstStyle/>
          <a:p>
            <a:pPr>
              <a:lnSpc>
                <a:spcPct val="120000"/>
              </a:lnSpc>
              <a:buClr>
                <a:srgbClr val="89AAD3"/>
              </a:buClr>
              <a:buSzPct val="70000"/>
              <a:buFont typeface="Wingdings" pitchFamily="2" charset="2"/>
              <a:buNone/>
            </a:pPr>
            <a:r>
              <a:rPr lang="zh-CN" altLang="en-US" sz="2200" dirty="0">
                <a:solidFill>
                  <a:srgbClr val="000000"/>
                </a:solidFill>
                <a:latin typeface="Arial" pitchFamily="34" charset="0"/>
                <a:ea typeface="楷体_GB2312" pitchFamily="49" charset="-122"/>
              </a:rPr>
              <a:t>定理中的条件常称为“相异性条件”</a:t>
            </a:r>
          </a:p>
        </p:txBody>
      </p:sp>
      <p:sp>
        <p:nvSpPr>
          <p:cNvPr id="8"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338605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41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14114"/>
                                        </p:tgtEl>
                                        <p:attrNameLst>
                                          <p:attrName>style.visibility</p:attrName>
                                        </p:attrNameLst>
                                      </p:cBhvr>
                                      <p:to>
                                        <p:strVal val="visible"/>
                                      </p:to>
                                    </p:set>
                                    <p:animEffect transition="in" filter="blinds(horizontal)">
                                      <p:cBhvr>
                                        <p:cTn id="11" dur="500"/>
                                        <p:tgtEl>
                                          <p:spTgt spid="11141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14116">
                                            <p:txEl>
                                              <p:pRg st="0" end="0"/>
                                            </p:txEl>
                                          </p:spTgt>
                                        </p:tgtEl>
                                        <p:attrNameLst>
                                          <p:attrName>style.visibility</p:attrName>
                                        </p:attrNameLst>
                                      </p:cBhvr>
                                      <p:to>
                                        <p:strVal val="visible"/>
                                      </p:to>
                                    </p:set>
                                    <p:animEffect transition="in" filter="blinds(horizontal)">
                                      <p:cBhvr>
                                        <p:cTn id="16" dur="500"/>
                                        <p:tgtEl>
                                          <p:spTgt spid="11141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14116">
                                            <p:txEl>
                                              <p:pRg st="1" end="1"/>
                                            </p:txEl>
                                          </p:spTgt>
                                        </p:tgtEl>
                                        <p:attrNameLst>
                                          <p:attrName>style.visibility</p:attrName>
                                        </p:attrNameLst>
                                      </p:cBhvr>
                                      <p:to>
                                        <p:strVal val="visible"/>
                                      </p:to>
                                    </p:set>
                                    <p:animEffect transition="in" filter="blinds(horizontal)">
                                      <p:cBhvr>
                                        <p:cTn id="21" dur="500"/>
                                        <p:tgtEl>
                                          <p:spTgt spid="111411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14116">
                                            <p:txEl>
                                              <p:pRg st="2" end="2"/>
                                            </p:txEl>
                                          </p:spTgt>
                                        </p:tgtEl>
                                        <p:attrNameLst>
                                          <p:attrName>style.visibility</p:attrName>
                                        </p:attrNameLst>
                                      </p:cBhvr>
                                      <p:to>
                                        <p:strVal val="visible"/>
                                      </p:to>
                                    </p:set>
                                    <p:animEffect transition="in" filter="blinds(horizontal)">
                                      <p:cBhvr>
                                        <p:cTn id="26" dur="500"/>
                                        <p:tgtEl>
                                          <p:spTgt spid="11141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4" grpId="0"/>
      <p:bldP spid="11141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ChangeArrowheads="1"/>
          </p:cNvSpPr>
          <p:nvPr/>
        </p:nvSpPr>
        <p:spPr bwMode="auto">
          <a:xfrm>
            <a:off x="384400" y="1925209"/>
            <a:ext cx="8505825" cy="4007251"/>
          </a:xfrm>
          <a:prstGeom prst="rect">
            <a:avLst/>
          </a:prstGeom>
          <a:noFill/>
          <a:ln w="9525">
            <a:noFill/>
            <a:miter lim="800000"/>
            <a:headEnd/>
            <a:tailEnd/>
          </a:ln>
        </p:spPr>
        <p:txBody>
          <a:bodyPr>
            <a:spAutoFit/>
          </a:bodyPr>
          <a:lstStyle/>
          <a:p>
            <a:pPr marL="450850">
              <a:lnSpc>
                <a:spcPct val="120000"/>
              </a:lnSpc>
              <a:buClr>
                <a:srgbClr val="7F7F7F"/>
              </a:buClr>
              <a:buFont typeface="Wingdings"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考虑从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出发尽可能长的所有交错路径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由于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是最大匹配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由定理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5.1.1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可知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这些交错路径都不是可增广的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即</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每条路径异于</a:t>
            </a:r>
            <a:r>
              <a:rPr lang="en-US" altLang="zh-CN" i="1" dirty="0">
                <a:solidFill>
                  <a:srgbClr val="FF0000"/>
                </a:solidFill>
                <a:latin typeface="Times New Roman" panose="02020603050405020304" pitchFamily="18" charset="0"/>
                <a:ea typeface="楷体_GB2312" pitchFamily="49" charset="-122"/>
                <a:cs typeface="Times New Roman" panose="02020603050405020304" pitchFamily="18" charset="0"/>
              </a:rPr>
              <a:t>u</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的端点一定是</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饱和点</a:t>
            </a:r>
          </a:p>
          <a:p>
            <a:pPr marL="450850"/>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所以</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这些端点全在</a:t>
            </a:r>
            <a:r>
              <a:rPr lang="en-US" altLang="zh-CN" dirty="0">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令</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p>
          <a:p>
            <a:pPr marL="450850"/>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S =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在从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出发</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的交错路径上</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p>
          <a:p>
            <a:pPr marL="450850"/>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 =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在从</a:t>
            </a:r>
            <a:r>
              <a:rPr lang="en-US" altLang="zh-CN" i="1" dirty="0">
                <a:solidFill>
                  <a:srgbClr val="000000"/>
                </a:solidFill>
                <a:latin typeface="Times New Roman" panose="02020603050405020304" pitchFamily="18" charset="0"/>
                <a:ea typeface="楷体_GB2312" pitchFamily="49" charset="-122"/>
                <a:cs typeface="Times New Roman" panose="02020603050405020304" pitchFamily="18" charset="0"/>
              </a:rPr>
              <a:t>u</a:t>
            </a:r>
            <a:r>
              <a:rPr lang="zh-CN" altLang="en-US" dirty="0" smtClean="0">
                <a:solidFill>
                  <a:srgbClr val="000000"/>
                </a:solidFill>
                <a:latin typeface="Times New Roman" panose="02020603050405020304" pitchFamily="18" charset="0"/>
                <a:ea typeface="楷体_GB2312" pitchFamily="49" charset="-122"/>
                <a:cs typeface="Times New Roman" panose="02020603050405020304" pitchFamily="18" charset="0"/>
              </a:rPr>
              <a:t>出发</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的交错路径上</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p>
          <a:p>
            <a:pPr marL="450850"/>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由于各条交错路径的两个端点全在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S</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所以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|S| = |T|+1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a:t>
            </a:r>
          </a:p>
          <a:p>
            <a:pPr marL="450850"/>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这正说明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个顶点只与</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个顶点相邻</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这矛盾于相异性条件</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因而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中不可能存在</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非饱和点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故</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M</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是完全匹配。</a:t>
            </a:r>
          </a:p>
        </p:txBody>
      </p:sp>
      <p:sp>
        <p:nvSpPr>
          <p:cNvPr id="56323" name="Rectangle 3"/>
          <p:cNvSpPr>
            <a:spLocks noChangeArrowheads="1"/>
          </p:cNvSpPr>
          <p:nvPr/>
        </p:nvSpPr>
        <p:spPr bwMode="auto">
          <a:xfrm>
            <a:off x="576943" y="1306513"/>
            <a:ext cx="1422184" cy="461665"/>
          </a:xfrm>
          <a:prstGeom prst="rect">
            <a:avLst/>
          </a:prstGeom>
          <a:noFill/>
          <a:ln w="9525">
            <a:noFill/>
            <a:miter lim="800000"/>
            <a:headEnd/>
            <a:tailEnd/>
          </a:ln>
        </p:spPr>
        <p:txBody>
          <a:bodyPr wrap="none">
            <a:spAutoFit/>
          </a:bodyPr>
          <a:lstStyle/>
          <a:p>
            <a:r>
              <a:rPr lang="zh-CN" altLang="zh-CN" dirty="0">
                <a:solidFill>
                  <a:srgbClr val="000000"/>
                </a:solidFill>
                <a:ea typeface="楷体_GB2312" pitchFamily="49" charset="-122"/>
              </a:rPr>
              <a:t>证（续）</a:t>
            </a:r>
            <a:endParaRPr lang="zh-CN" altLang="en-US" dirty="0">
              <a:solidFill>
                <a:srgbClr val="000000"/>
              </a:solidFill>
              <a:ea typeface="楷体_GB2312" pitchFamily="49" charset="-122"/>
            </a:endParaRPr>
          </a:p>
        </p:txBody>
      </p:sp>
      <p:sp>
        <p:nvSpPr>
          <p:cNvPr id="6"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369673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5138">
                                            <p:txEl>
                                              <p:pRg st="0" end="0"/>
                                            </p:txEl>
                                          </p:spTgt>
                                        </p:tgtEl>
                                        <p:attrNameLst>
                                          <p:attrName>style.visibility</p:attrName>
                                        </p:attrNameLst>
                                      </p:cBhvr>
                                      <p:to>
                                        <p:strVal val="visible"/>
                                      </p:to>
                                    </p:set>
                                    <p:animEffect transition="in" filter="blinds(horizontal)">
                                      <p:cBhvr>
                                        <p:cTn id="7" dur="500"/>
                                        <p:tgtEl>
                                          <p:spTgt spid="1115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15138">
                                            <p:txEl>
                                              <p:pRg st="1" end="1"/>
                                            </p:txEl>
                                          </p:spTgt>
                                        </p:tgtEl>
                                        <p:attrNameLst>
                                          <p:attrName>style.visibility</p:attrName>
                                        </p:attrNameLst>
                                      </p:cBhvr>
                                      <p:to>
                                        <p:strVal val="visible"/>
                                      </p:to>
                                    </p:set>
                                    <p:animEffect transition="in" filter="blinds(horizontal)">
                                      <p:cBhvr>
                                        <p:cTn id="12" dur="500"/>
                                        <p:tgtEl>
                                          <p:spTgt spid="11151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5138">
                                            <p:txEl>
                                              <p:pRg st="2" end="2"/>
                                            </p:txEl>
                                          </p:spTgt>
                                        </p:tgtEl>
                                        <p:attrNameLst>
                                          <p:attrName>style.visibility</p:attrName>
                                        </p:attrNameLst>
                                      </p:cBhvr>
                                      <p:to>
                                        <p:strVal val="visible"/>
                                      </p:to>
                                    </p:set>
                                    <p:animEffect transition="in" filter="blinds(horizontal)">
                                      <p:cBhvr>
                                        <p:cTn id="17" dur="500"/>
                                        <p:tgtEl>
                                          <p:spTgt spid="11151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15138">
                                            <p:txEl>
                                              <p:pRg st="3" end="3"/>
                                            </p:txEl>
                                          </p:spTgt>
                                        </p:tgtEl>
                                        <p:attrNameLst>
                                          <p:attrName>style.visibility</p:attrName>
                                        </p:attrNameLst>
                                      </p:cBhvr>
                                      <p:to>
                                        <p:strVal val="visible"/>
                                      </p:to>
                                    </p:set>
                                    <p:animEffect transition="in" filter="blinds(horizontal)">
                                      <p:cBhvr>
                                        <p:cTn id="22" dur="500"/>
                                        <p:tgtEl>
                                          <p:spTgt spid="11151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15138">
                                            <p:txEl>
                                              <p:pRg st="4" end="4"/>
                                            </p:txEl>
                                          </p:spTgt>
                                        </p:tgtEl>
                                        <p:attrNameLst>
                                          <p:attrName>style.visibility</p:attrName>
                                        </p:attrNameLst>
                                      </p:cBhvr>
                                      <p:to>
                                        <p:strVal val="visible"/>
                                      </p:to>
                                    </p:set>
                                    <p:animEffect transition="in" filter="blinds(horizontal)">
                                      <p:cBhvr>
                                        <p:cTn id="27" dur="500"/>
                                        <p:tgtEl>
                                          <p:spTgt spid="11151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15138">
                                            <p:txEl>
                                              <p:pRg st="5" end="5"/>
                                            </p:txEl>
                                          </p:spTgt>
                                        </p:tgtEl>
                                        <p:attrNameLst>
                                          <p:attrName>style.visibility</p:attrName>
                                        </p:attrNameLst>
                                      </p:cBhvr>
                                      <p:to>
                                        <p:strVal val="visible"/>
                                      </p:to>
                                    </p:set>
                                    <p:animEffect transition="in" filter="blinds(horizontal)">
                                      <p:cBhvr>
                                        <p:cTn id="32" dur="500"/>
                                        <p:tgtEl>
                                          <p:spTgt spid="11151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4" name="Rectangle 4"/>
          <p:cNvSpPr>
            <a:spLocks noChangeArrowheads="1"/>
          </p:cNvSpPr>
          <p:nvPr/>
        </p:nvSpPr>
        <p:spPr bwMode="auto">
          <a:xfrm>
            <a:off x="609372" y="2735487"/>
            <a:ext cx="8166100" cy="2381250"/>
          </a:xfrm>
          <a:prstGeom prst="rect">
            <a:avLst/>
          </a:prstGeom>
          <a:noFill/>
          <a:ln w="9525">
            <a:noFill/>
            <a:miter lim="800000"/>
            <a:headEnd/>
            <a:tailEnd/>
          </a:ln>
        </p:spPr>
        <p:txBody>
          <a:bodyPr lIns="0" tIns="0" rIns="0" bIns="0">
            <a:spAutoFit/>
          </a:bodyPr>
          <a:lstStyle/>
          <a:p>
            <a:pPr indent="633413">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由已知条件可知</a:t>
            </a:r>
            <a:r>
              <a:rPr lang="en-US" altLang="zh-CN" sz="2600" dirty="0">
                <a:solidFill>
                  <a:srgbClr val="000000"/>
                </a:solidFill>
                <a:ea typeface="楷体_GB2312" pitchFamily="49" charset="-122"/>
              </a:rPr>
              <a:t>: V</a:t>
            </a:r>
            <a:r>
              <a:rPr lang="en-US" altLang="zh-CN" sz="2600" baseline="-25000" dirty="0">
                <a:solidFill>
                  <a:srgbClr val="000000"/>
                </a:solidFill>
                <a:ea typeface="楷体_GB2312" pitchFamily="49" charset="-122"/>
              </a:rPr>
              <a:t>1</a:t>
            </a:r>
            <a:r>
              <a:rPr lang="zh-CN" altLang="en-US" sz="2600" dirty="0">
                <a:solidFill>
                  <a:srgbClr val="000000"/>
                </a:solidFill>
                <a:ea typeface="楷体_GB2312" pitchFamily="49" charset="-122"/>
              </a:rPr>
              <a:t>中任意</a:t>
            </a:r>
            <a:r>
              <a:rPr lang="en-US" altLang="zh-CN" sz="2600" dirty="0">
                <a:solidFill>
                  <a:srgbClr val="000000"/>
                </a:solidFill>
                <a:ea typeface="楷体_GB2312" pitchFamily="49" charset="-122"/>
              </a:rPr>
              <a:t>m(1 </a:t>
            </a:r>
            <a:r>
              <a:rPr lang="en-US" altLang="zh-CN" sz="2600" dirty="0">
                <a:solidFill>
                  <a:srgbClr val="000000"/>
                </a:solidFill>
                <a:ea typeface="楷体_GB2312" pitchFamily="49" charset="-122"/>
                <a:sym typeface="Symbol" pitchFamily="18" charset="2"/>
              </a:rPr>
              <a:t> </a:t>
            </a:r>
            <a:r>
              <a:rPr lang="en-US" altLang="zh-CN" sz="2600" dirty="0">
                <a:solidFill>
                  <a:srgbClr val="000000"/>
                </a:solidFill>
                <a:ea typeface="楷体_GB2312" pitchFamily="49" charset="-122"/>
              </a:rPr>
              <a:t>m </a:t>
            </a:r>
            <a:r>
              <a:rPr lang="en-US" altLang="zh-CN" sz="2600" dirty="0">
                <a:solidFill>
                  <a:srgbClr val="000000"/>
                </a:solidFill>
                <a:ea typeface="楷体_GB2312" pitchFamily="49" charset="-122"/>
                <a:sym typeface="Symbol" pitchFamily="18" charset="2"/>
              </a:rPr>
              <a:t> </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a:t>
            </a:r>
            <a:r>
              <a:rPr lang="zh-CN" altLang="en-US" sz="2600" dirty="0">
                <a:solidFill>
                  <a:srgbClr val="000000"/>
                </a:solidFill>
                <a:ea typeface="楷体_GB2312" pitchFamily="49" charset="-122"/>
              </a:rPr>
              <a:t>个顶点至少关联</a:t>
            </a:r>
            <a:r>
              <a:rPr lang="en-US" altLang="zh-CN" sz="2600" dirty="0">
                <a:solidFill>
                  <a:srgbClr val="000000"/>
                </a:solidFill>
                <a:ea typeface="楷体_GB2312" pitchFamily="49" charset="-122"/>
              </a:rPr>
              <a:t>m*k</a:t>
            </a:r>
            <a:r>
              <a:rPr lang="zh-CN" altLang="en-US" sz="2600" dirty="0">
                <a:solidFill>
                  <a:srgbClr val="000000"/>
                </a:solidFill>
                <a:ea typeface="楷体_GB2312" pitchFamily="49" charset="-122"/>
              </a:rPr>
              <a:t>条边。</a:t>
            </a:r>
          </a:p>
          <a:p>
            <a:pPr indent="633413">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又</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中每个顶点至多关联</a:t>
            </a:r>
            <a:r>
              <a:rPr lang="en-US" altLang="zh-CN" sz="2600" dirty="0">
                <a:solidFill>
                  <a:srgbClr val="000000"/>
                </a:solidFill>
                <a:ea typeface="楷体_GB2312" pitchFamily="49" charset="-122"/>
              </a:rPr>
              <a:t>k</a:t>
            </a:r>
            <a:r>
              <a:rPr lang="zh-CN" altLang="en-US" sz="2600" dirty="0">
                <a:solidFill>
                  <a:srgbClr val="000000"/>
                </a:solidFill>
                <a:ea typeface="楷体_GB2312" pitchFamily="49" charset="-122"/>
              </a:rPr>
              <a:t>条边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所以</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这</a:t>
            </a:r>
            <a:r>
              <a:rPr lang="en-US" altLang="zh-CN" sz="2600" dirty="0">
                <a:solidFill>
                  <a:srgbClr val="000000"/>
                </a:solidFill>
                <a:ea typeface="楷体_GB2312" pitchFamily="49" charset="-122"/>
              </a:rPr>
              <a:t>m*k</a:t>
            </a:r>
            <a:r>
              <a:rPr lang="zh-CN" altLang="en-US" sz="2600" dirty="0">
                <a:solidFill>
                  <a:srgbClr val="000000"/>
                </a:solidFill>
                <a:ea typeface="楷体_GB2312" pitchFamily="49" charset="-122"/>
              </a:rPr>
              <a:t>条边至少关联</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中</a:t>
            </a:r>
            <a:r>
              <a:rPr lang="en-US" altLang="zh-CN" sz="2600" dirty="0">
                <a:solidFill>
                  <a:srgbClr val="000000"/>
                </a:solidFill>
                <a:ea typeface="楷体_GB2312" pitchFamily="49" charset="-122"/>
              </a:rPr>
              <a:t>m</a:t>
            </a:r>
            <a:r>
              <a:rPr lang="zh-CN" altLang="en-US" sz="2600" dirty="0">
                <a:solidFill>
                  <a:srgbClr val="000000"/>
                </a:solidFill>
                <a:ea typeface="楷体_GB2312" pitchFamily="49" charset="-122"/>
              </a:rPr>
              <a:t>个顶点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因此</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二分图</a:t>
            </a:r>
            <a:r>
              <a:rPr lang="en-US" altLang="zh-CN" sz="2600" dirty="0">
                <a:solidFill>
                  <a:srgbClr val="000000"/>
                </a:solidFill>
                <a:ea typeface="楷体_GB2312" pitchFamily="49" charset="-122"/>
              </a:rPr>
              <a:t>G</a:t>
            </a:r>
            <a:r>
              <a:rPr lang="zh-CN" altLang="en-US" sz="2600" dirty="0">
                <a:solidFill>
                  <a:srgbClr val="000000"/>
                </a:solidFill>
                <a:ea typeface="楷体_GB2312" pitchFamily="49" charset="-122"/>
              </a:rPr>
              <a:t>满足相异性条件。</a:t>
            </a:r>
          </a:p>
          <a:p>
            <a:pPr indent="633413">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由</a:t>
            </a:r>
            <a:r>
              <a:rPr lang="en-US" altLang="zh-CN" sz="2600" dirty="0">
                <a:solidFill>
                  <a:srgbClr val="000000"/>
                </a:solidFill>
                <a:ea typeface="楷体_GB2312" pitchFamily="49" charset="-122"/>
              </a:rPr>
              <a:t>Hall</a:t>
            </a:r>
            <a:r>
              <a:rPr lang="zh-CN" altLang="en-US" sz="2600" dirty="0">
                <a:solidFill>
                  <a:srgbClr val="000000"/>
                </a:solidFill>
                <a:ea typeface="楷体_GB2312" pitchFamily="49" charset="-122"/>
              </a:rPr>
              <a:t>定理可知</a:t>
            </a:r>
            <a:r>
              <a:rPr lang="en-US" altLang="zh-CN" sz="2600" dirty="0">
                <a:solidFill>
                  <a:srgbClr val="000000"/>
                </a:solidFill>
                <a:ea typeface="楷体_GB2312" pitchFamily="49" charset="-122"/>
              </a:rPr>
              <a:t>: G</a:t>
            </a:r>
            <a:r>
              <a:rPr lang="zh-CN" altLang="en-US" sz="2600" dirty="0">
                <a:solidFill>
                  <a:srgbClr val="000000"/>
                </a:solidFill>
                <a:ea typeface="楷体_GB2312" pitchFamily="49" charset="-122"/>
              </a:rPr>
              <a:t>中一定存在完全匹配。</a:t>
            </a:r>
          </a:p>
        </p:txBody>
      </p:sp>
      <p:sp>
        <p:nvSpPr>
          <p:cNvPr id="57346" name="Rectangle 2"/>
          <p:cNvSpPr>
            <a:spLocks noChangeArrowheads="1"/>
          </p:cNvSpPr>
          <p:nvPr/>
        </p:nvSpPr>
        <p:spPr bwMode="auto">
          <a:xfrm>
            <a:off x="609372" y="1295625"/>
            <a:ext cx="8166100" cy="1428750"/>
          </a:xfrm>
          <a:prstGeom prst="rect">
            <a:avLst/>
          </a:prstGeom>
          <a:noFill/>
          <a:ln w="9525">
            <a:noFill/>
            <a:miter lim="800000"/>
            <a:headEnd/>
            <a:tailEnd/>
          </a:ln>
        </p:spPr>
        <p:txBody>
          <a:bodyPr lIns="0" tIns="0" rIns="0" bIns="0">
            <a:spAutoFit/>
          </a:bodyPr>
          <a:lstStyle/>
          <a:p>
            <a:pPr marL="1350963" indent="-1350963">
              <a:lnSpc>
                <a:spcPct val="120000"/>
              </a:lnSpc>
              <a:buClr>
                <a:srgbClr val="89AAD3"/>
              </a:buClr>
              <a:buSzPct val="70000"/>
              <a:buFont typeface="Wingdings" pitchFamily="2" charset="2"/>
              <a:buNone/>
            </a:pPr>
            <a:r>
              <a:rPr lang="zh-CN" altLang="en-US" sz="2600" dirty="0">
                <a:solidFill>
                  <a:srgbClr val="FF0000"/>
                </a:solidFill>
                <a:ea typeface="楷体_GB2312" pitchFamily="49" charset="-122"/>
              </a:rPr>
              <a:t>推论</a:t>
            </a:r>
            <a:r>
              <a:rPr lang="en-US" altLang="zh-CN" sz="2600" dirty="0">
                <a:solidFill>
                  <a:srgbClr val="FF0000"/>
                </a:solidFill>
                <a:ea typeface="楷体_GB2312" pitchFamily="49" charset="-122"/>
              </a:rPr>
              <a:t>5.2.1</a:t>
            </a:r>
            <a:r>
              <a:rPr lang="en-US" altLang="zh-CN" sz="2600" dirty="0">
                <a:solidFill>
                  <a:srgbClr val="E8DED8"/>
                </a:solidFill>
                <a:ea typeface="楷体_GB2312" pitchFamily="49" charset="-122"/>
              </a:rPr>
              <a:t>  </a:t>
            </a:r>
            <a:r>
              <a:rPr lang="zh-CN" altLang="en-US" sz="2600" dirty="0">
                <a:solidFill>
                  <a:srgbClr val="000000"/>
                </a:solidFill>
                <a:ea typeface="楷体_GB2312" pitchFamily="49" charset="-122"/>
              </a:rPr>
              <a:t>设二分图</a:t>
            </a:r>
            <a:r>
              <a:rPr lang="en-US" altLang="zh-CN" sz="2600" dirty="0">
                <a:solidFill>
                  <a:srgbClr val="000000"/>
                </a:solidFill>
                <a:ea typeface="楷体_GB2312" pitchFamily="49" charset="-122"/>
              </a:rPr>
              <a:t>G = &lt;V</a:t>
            </a:r>
            <a:r>
              <a:rPr lang="en-US" altLang="zh-CN" sz="2600" baseline="-25000" dirty="0">
                <a:solidFill>
                  <a:srgbClr val="000000"/>
                </a:solidFill>
                <a:ea typeface="楷体_GB2312" pitchFamily="49" charset="-122"/>
              </a:rPr>
              <a:t>1</a:t>
            </a:r>
            <a:r>
              <a:rPr lang="en-US" altLang="zh-CN" sz="2600" dirty="0">
                <a:solidFill>
                  <a:srgbClr val="000000"/>
                </a:solidFill>
                <a:ea typeface="楷体_GB2312" pitchFamily="49" charset="-122"/>
              </a:rPr>
              <a:t>, V</a:t>
            </a:r>
            <a:r>
              <a:rPr lang="en-US" altLang="zh-CN" sz="2600" baseline="-25000" dirty="0">
                <a:solidFill>
                  <a:srgbClr val="000000"/>
                </a:solidFill>
                <a:ea typeface="楷体_GB2312" pitchFamily="49" charset="-122"/>
              </a:rPr>
              <a:t>2</a:t>
            </a:r>
            <a:r>
              <a:rPr lang="en-US" altLang="zh-CN" sz="2600" dirty="0">
                <a:solidFill>
                  <a:srgbClr val="000000"/>
                </a:solidFill>
                <a:ea typeface="楷体_GB2312" pitchFamily="49" charset="-122"/>
              </a:rPr>
              <a:t>, E&gt;, V</a:t>
            </a:r>
            <a:r>
              <a:rPr lang="en-US" altLang="zh-CN" sz="2600" baseline="-25000" dirty="0">
                <a:solidFill>
                  <a:srgbClr val="000000"/>
                </a:solidFill>
                <a:ea typeface="楷体_GB2312" pitchFamily="49" charset="-122"/>
              </a:rPr>
              <a:t>1</a:t>
            </a:r>
            <a:r>
              <a:rPr lang="zh-CN" altLang="en-US" sz="2600" dirty="0">
                <a:solidFill>
                  <a:srgbClr val="000000"/>
                </a:solidFill>
                <a:ea typeface="楷体_GB2312" pitchFamily="49" charset="-122"/>
              </a:rPr>
              <a:t>中每个顶点至少关联</a:t>
            </a:r>
            <a:r>
              <a:rPr lang="en-US" altLang="zh-CN" sz="2600" dirty="0">
                <a:solidFill>
                  <a:srgbClr val="000000"/>
                </a:solidFill>
                <a:ea typeface="楷体_GB2312" pitchFamily="49" charset="-122"/>
              </a:rPr>
              <a:t>k(k </a:t>
            </a:r>
            <a:r>
              <a:rPr lang="en-US" altLang="zh-CN" sz="2600" dirty="0">
                <a:solidFill>
                  <a:srgbClr val="000000"/>
                </a:solidFill>
                <a:ea typeface="楷体_GB2312" pitchFamily="49" charset="-122"/>
                <a:sym typeface="Symbol" pitchFamily="18" charset="2"/>
              </a:rPr>
              <a:t> </a:t>
            </a:r>
            <a:r>
              <a:rPr lang="en-US" altLang="zh-CN" sz="2600" dirty="0">
                <a:solidFill>
                  <a:srgbClr val="000000"/>
                </a:solidFill>
                <a:ea typeface="楷体_GB2312" pitchFamily="49" charset="-122"/>
              </a:rPr>
              <a:t>1)</a:t>
            </a:r>
            <a:r>
              <a:rPr lang="zh-CN" altLang="en-US" sz="2600" dirty="0">
                <a:solidFill>
                  <a:srgbClr val="000000"/>
                </a:solidFill>
                <a:ea typeface="楷体_GB2312" pitchFamily="49" charset="-122"/>
              </a:rPr>
              <a:t>条边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而</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中每个顶点至多关联</a:t>
            </a:r>
            <a:r>
              <a:rPr lang="en-US" altLang="zh-CN" sz="2600" dirty="0">
                <a:solidFill>
                  <a:srgbClr val="000000"/>
                </a:solidFill>
                <a:ea typeface="楷体_GB2312" pitchFamily="49" charset="-122"/>
              </a:rPr>
              <a:t>k</a:t>
            </a:r>
            <a:r>
              <a:rPr lang="zh-CN" altLang="en-US" sz="2600" dirty="0">
                <a:solidFill>
                  <a:srgbClr val="000000"/>
                </a:solidFill>
                <a:ea typeface="楷体_GB2312" pitchFamily="49" charset="-122"/>
              </a:rPr>
              <a:t>条边</a:t>
            </a:r>
            <a:r>
              <a:rPr lang="en-US" altLang="zh-CN" sz="2600" dirty="0">
                <a:solidFill>
                  <a:srgbClr val="000000"/>
                </a:solidFill>
                <a:ea typeface="楷体_GB2312" pitchFamily="49" charset="-122"/>
              </a:rPr>
              <a:t>, </a:t>
            </a:r>
            <a:r>
              <a:rPr lang="zh-CN" altLang="en-US" sz="2600" dirty="0">
                <a:solidFill>
                  <a:srgbClr val="000000"/>
                </a:solidFill>
                <a:ea typeface="楷体_GB2312" pitchFamily="49" charset="-122"/>
              </a:rPr>
              <a:t>则</a:t>
            </a:r>
            <a:r>
              <a:rPr lang="en-US" altLang="zh-CN" sz="2600" dirty="0">
                <a:solidFill>
                  <a:srgbClr val="000000"/>
                </a:solidFill>
                <a:ea typeface="楷体_GB2312" pitchFamily="49" charset="-122"/>
              </a:rPr>
              <a:t>G</a:t>
            </a:r>
            <a:r>
              <a:rPr lang="zh-CN" altLang="en-US" sz="2600" dirty="0">
                <a:solidFill>
                  <a:srgbClr val="000000"/>
                </a:solidFill>
                <a:ea typeface="楷体_GB2312" pitchFamily="49" charset="-122"/>
              </a:rPr>
              <a:t>中存在</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1</a:t>
            </a:r>
            <a:r>
              <a:rPr lang="zh-CN" altLang="en-US" sz="2600" dirty="0">
                <a:solidFill>
                  <a:srgbClr val="000000"/>
                </a:solidFill>
                <a:ea typeface="楷体_GB2312" pitchFamily="49" charset="-122"/>
              </a:rPr>
              <a:t>到</a:t>
            </a:r>
            <a:r>
              <a:rPr lang="en-US" altLang="zh-CN" sz="2600" dirty="0">
                <a:solidFill>
                  <a:srgbClr val="000000"/>
                </a:solidFill>
                <a:ea typeface="楷体_GB2312" pitchFamily="49" charset="-122"/>
              </a:rPr>
              <a:t>V</a:t>
            </a:r>
            <a:r>
              <a:rPr lang="en-US" altLang="zh-CN" sz="2600" baseline="-25000" dirty="0">
                <a:solidFill>
                  <a:srgbClr val="000000"/>
                </a:solidFill>
                <a:ea typeface="楷体_GB2312" pitchFamily="49" charset="-122"/>
              </a:rPr>
              <a:t>2</a:t>
            </a:r>
            <a:r>
              <a:rPr lang="zh-CN" altLang="en-US" sz="2600" dirty="0">
                <a:solidFill>
                  <a:srgbClr val="000000"/>
                </a:solidFill>
                <a:ea typeface="楷体_GB2312" pitchFamily="49" charset="-122"/>
              </a:rPr>
              <a:t>的完全匹配。</a:t>
            </a:r>
          </a:p>
        </p:txBody>
      </p:sp>
      <p:sp>
        <p:nvSpPr>
          <p:cNvPr id="1116163" name="Rectangle 3"/>
          <p:cNvSpPr>
            <a:spLocks noChangeArrowheads="1"/>
          </p:cNvSpPr>
          <p:nvPr/>
        </p:nvSpPr>
        <p:spPr bwMode="auto">
          <a:xfrm>
            <a:off x="609372" y="2708500"/>
            <a:ext cx="8166100" cy="432426"/>
          </a:xfrm>
          <a:prstGeom prst="rect">
            <a:avLst/>
          </a:prstGeom>
          <a:noFill/>
          <a:ln w="9525">
            <a:noFill/>
            <a:miter lim="800000"/>
            <a:headEnd/>
            <a:tailEnd/>
          </a:ln>
        </p:spPr>
        <p:txBody>
          <a:bodyPr lIns="0" tIns="0" rIns="0" bIns="0">
            <a:spAutoFit/>
          </a:bodyPr>
          <a:lstStyle/>
          <a:p>
            <a:pPr>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证</a:t>
            </a:r>
          </a:p>
        </p:txBody>
      </p:sp>
      <p:sp>
        <p:nvSpPr>
          <p:cNvPr id="1116165" name="Rectangle 5"/>
          <p:cNvSpPr>
            <a:spLocks noChangeArrowheads="1"/>
          </p:cNvSpPr>
          <p:nvPr/>
        </p:nvSpPr>
        <p:spPr bwMode="auto">
          <a:xfrm>
            <a:off x="518884" y="5254850"/>
            <a:ext cx="8166100" cy="960263"/>
          </a:xfrm>
          <a:prstGeom prst="rect">
            <a:avLst/>
          </a:prstGeom>
          <a:noFill/>
          <a:ln w="9525">
            <a:noFill/>
            <a:miter lim="800000"/>
            <a:headEnd/>
            <a:tailEnd/>
          </a:ln>
        </p:spPr>
        <p:txBody>
          <a:bodyPr lIns="0" tIns="0" rIns="0" bIns="0">
            <a:spAutoFit/>
          </a:bodyPr>
          <a:lstStyle/>
          <a:p>
            <a:pPr indent="633413">
              <a:lnSpc>
                <a:spcPct val="120000"/>
              </a:lnSpc>
              <a:buClr>
                <a:srgbClr val="89AAD3"/>
              </a:buClr>
              <a:buSzPct val="70000"/>
              <a:buFont typeface="Wingdings" pitchFamily="2" charset="2"/>
              <a:buNone/>
            </a:pPr>
            <a:r>
              <a:rPr lang="zh-CN" altLang="en-US" sz="2600" dirty="0">
                <a:solidFill>
                  <a:srgbClr val="0000CC"/>
                </a:solidFill>
                <a:ea typeface="楷体_GB2312" pitchFamily="49" charset="-122"/>
              </a:rPr>
              <a:t>我们常称推论</a:t>
            </a:r>
            <a:r>
              <a:rPr lang="en-US" altLang="zh-CN" sz="2600" dirty="0">
                <a:solidFill>
                  <a:srgbClr val="0000CC"/>
                </a:solidFill>
                <a:ea typeface="楷体_GB2312" pitchFamily="49" charset="-122"/>
              </a:rPr>
              <a:t>5.2.1</a:t>
            </a:r>
            <a:r>
              <a:rPr lang="zh-CN" altLang="en-US" sz="2600" dirty="0">
                <a:solidFill>
                  <a:srgbClr val="0000CC"/>
                </a:solidFill>
                <a:ea typeface="楷体_GB2312" pitchFamily="49" charset="-122"/>
              </a:rPr>
              <a:t>中的条件为</a:t>
            </a:r>
            <a:r>
              <a:rPr lang="en-US" altLang="zh-CN" sz="2600" dirty="0">
                <a:solidFill>
                  <a:srgbClr val="FF0000"/>
                </a:solidFill>
                <a:ea typeface="楷体_GB2312" pitchFamily="49" charset="-122"/>
              </a:rPr>
              <a:t>k(k&gt;=1)</a:t>
            </a:r>
            <a:r>
              <a:rPr lang="zh-CN" altLang="en-US" sz="2600" dirty="0">
                <a:solidFill>
                  <a:srgbClr val="FF0000"/>
                </a:solidFill>
                <a:ea typeface="楷体_GB2312" pitchFamily="49" charset="-122"/>
              </a:rPr>
              <a:t>条件</a:t>
            </a:r>
            <a:r>
              <a:rPr lang="zh-CN" altLang="en-US" sz="2600" dirty="0">
                <a:solidFill>
                  <a:srgbClr val="0000CC"/>
                </a:solidFill>
                <a:ea typeface="楷体_GB2312" pitchFamily="49" charset="-122"/>
              </a:rPr>
              <a:t>。</a:t>
            </a:r>
          </a:p>
          <a:p>
            <a:pPr indent="633413">
              <a:lnSpc>
                <a:spcPct val="120000"/>
              </a:lnSpc>
              <a:buClr>
                <a:srgbClr val="89AAD3"/>
              </a:buClr>
              <a:buSzPct val="70000"/>
              <a:buFont typeface="Wingdings" pitchFamily="2" charset="2"/>
              <a:buNone/>
            </a:pPr>
            <a:r>
              <a:rPr lang="zh-CN" altLang="en-US" sz="2600" dirty="0">
                <a:solidFill>
                  <a:srgbClr val="0000CC"/>
                </a:solidFill>
                <a:ea typeface="楷体_GB2312" pitchFamily="49" charset="-122"/>
              </a:rPr>
              <a:t>满足相异性条件并不一定满足</a:t>
            </a:r>
            <a:r>
              <a:rPr lang="en-US" altLang="zh-CN" sz="2600" dirty="0">
                <a:solidFill>
                  <a:srgbClr val="0000CC"/>
                </a:solidFill>
                <a:ea typeface="楷体_GB2312" pitchFamily="49" charset="-122"/>
              </a:rPr>
              <a:t>k</a:t>
            </a:r>
            <a:r>
              <a:rPr lang="zh-CN" altLang="en-US" sz="2600" dirty="0">
                <a:solidFill>
                  <a:srgbClr val="0000CC"/>
                </a:solidFill>
                <a:ea typeface="楷体_GB2312" pitchFamily="49" charset="-122"/>
              </a:rPr>
              <a:t>条件。</a:t>
            </a:r>
          </a:p>
        </p:txBody>
      </p:sp>
      <p:sp>
        <p:nvSpPr>
          <p:cNvPr id="8"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215719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6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6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6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63" grpId="0"/>
      <p:bldP spid="11161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ChangeArrowheads="1"/>
          </p:cNvSpPr>
          <p:nvPr/>
        </p:nvSpPr>
        <p:spPr bwMode="auto">
          <a:xfrm>
            <a:off x="316596" y="1285873"/>
            <a:ext cx="8101013" cy="4930581"/>
          </a:xfrm>
          <a:prstGeom prst="rect">
            <a:avLst/>
          </a:prstGeom>
          <a:noFill/>
          <a:ln w="9525">
            <a:noFill/>
            <a:miter lim="800000"/>
            <a:headEnd/>
            <a:tailEnd/>
          </a:ln>
        </p:spPr>
        <p:txBody>
          <a:bodyPr>
            <a:spAutoFit/>
          </a:bodyPr>
          <a:lstStyle/>
          <a:p>
            <a:pPr marL="444500" indent="-444500"/>
            <a:r>
              <a:rPr lang="zh-CN" altLang="en-US" dirty="0" smtClean="0">
                <a:solidFill>
                  <a:srgbClr val="000000"/>
                </a:solidFill>
                <a:ea typeface="楷体_GB2312" pitchFamily="49" charset="-122"/>
              </a:rPr>
              <a:t>例：在</a:t>
            </a:r>
            <a:r>
              <a:rPr lang="zh-CN" altLang="en-US" dirty="0">
                <a:solidFill>
                  <a:srgbClr val="000000"/>
                </a:solidFill>
                <a:ea typeface="楷体_GB2312" pitchFamily="49" charset="-122"/>
              </a:rPr>
              <a:t>一个舞会上男女各占一半，假定每位男士都认识</a:t>
            </a:r>
            <a:r>
              <a:rPr lang="en-US" altLang="zh-CN" dirty="0">
                <a:solidFill>
                  <a:srgbClr val="000000"/>
                </a:solidFill>
                <a:ea typeface="楷体_GB2312" pitchFamily="49" charset="-122"/>
              </a:rPr>
              <a:t>k</a:t>
            </a:r>
            <a:r>
              <a:rPr lang="zh-CN" altLang="en-US" dirty="0">
                <a:solidFill>
                  <a:srgbClr val="000000"/>
                </a:solidFill>
                <a:ea typeface="楷体_GB2312" pitchFamily="49" charset="-122"/>
              </a:rPr>
              <a:t>位女士，每位女士都认识</a:t>
            </a:r>
            <a:r>
              <a:rPr lang="en-US" altLang="zh-CN" dirty="0">
                <a:solidFill>
                  <a:srgbClr val="000000"/>
                </a:solidFill>
                <a:ea typeface="楷体_GB2312" pitchFamily="49" charset="-122"/>
              </a:rPr>
              <a:t>k</a:t>
            </a:r>
            <a:r>
              <a:rPr lang="zh-CN" altLang="en-US" dirty="0">
                <a:solidFill>
                  <a:srgbClr val="000000"/>
                </a:solidFill>
                <a:ea typeface="楷体_GB2312" pitchFamily="49" charset="-122"/>
              </a:rPr>
              <a:t>位男士，那么一定可以安排得当，使每位都有认识的人作为舞伴</a:t>
            </a:r>
            <a:r>
              <a:rPr lang="en-US" altLang="zh-CN" dirty="0" smtClean="0">
                <a:solidFill>
                  <a:srgbClr val="000000"/>
                </a:solidFill>
                <a:ea typeface="楷体_GB2312" pitchFamily="49" charset="-122"/>
              </a:rPr>
              <a:t>.</a:t>
            </a:r>
            <a:endParaRPr lang="en-US" altLang="zh-CN" dirty="0">
              <a:solidFill>
                <a:srgbClr val="000000"/>
              </a:solidFill>
              <a:ea typeface="楷体_GB2312" pitchFamily="49" charset="-122"/>
            </a:endParaRPr>
          </a:p>
          <a:p>
            <a:pPr marL="720725" indent="-720725"/>
            <a:r>
              <a:rPr lang="zh-CN" altLang="en-US" dirty="0">
                <a:solidFill>
                  <a:srgbClr val="FFFFFF"/>
                </a:solidFill>
                <a:ea typeface="楷体_GB2312" pitchFamily="49" charset="-122"/>
              </a:rPr>
              <a:t>证明</a:t>
            </a:r>
          </a:p>
          <a:p>
            <a:pPr marL="720725" indent="-720725">
              <a:lnSpc>
                <a:spcPct val="130000"/>
              </a:lnSpc>
            </a:pPr>
            <a:r>
              <a:rPr lang="zh-CN" altLang="en-US" dirty="0">
                <a:solidFill>
                  <a:srgbClr val="000000"/>
                </a:solidFill>
                <a:ea typeface="楷体_GB2312" pitchFamily="49" charset="-122"/>
              </a:rPr>
              <a:t>     </a:t>
            </a:r>
            <a:r>
              <a:rPr lang="zh-CN" altLang="en-US" dirty="0" smtClean="0">
                <a:solidFill>
                  <a:srgbClr val="000000"/>
                </a:solidFill>
                <a:ea typeface="楷体_GB2312" pitchFamily="49" charset="-122"/>
              </a:rPr>
              <a:t>解：用</a:t>
            </a:r>
            <a:r>
              <a:rPr lang="zh-CN" altLang="en-US" dirty="0">
                <a:solidFill>
                  <a:srgbClr val="000000"/>
                </a:solidFill>
                <a:ea typeface="楷体_GB2312" pitchFamily="49" charset="-122"/>
              </a:rPr>
              <a:t>结点</a:t>
            </a:r>
            <a:r>
              <a:rPr lang="en-US" altLang="zh-CN" dirty="0">
                <a:solidFill>
                  <a:srgbClr val="000000"/>
                </a:solidFill>
                <a:ea typeface="楷体_GB2312" pitchFamily="49" charset="-122"/>
              </a:rPr>
              <a:t>x</a:t>
            </a:r>
            <a:r>
              <a:rPr lang="en-US" altLang="zh-CN" baseline="-25000" dirty="0">
                <a:solidFill>
                  <a:srgbClr val="000000"/>
                </a:solidFill>
                <a:ea typeface="楷体_GB2312" pitchFamily="49" charset="-122"/>
              </a:rPr>
              <a:t>i</a:t>
            </a:r>
            <a:r>
              <a:rPr lang="zh-CN" altLang="en-US" dirty="0">
                <a:solidFill>
                  <a:srgbClr val="000000"/>
                </a:solidFill>
                <a:ea typeface="楷体_GB2312" pitchFamily="49" charset="-122"/>
              </a:rPr>
              <a:t>表示每位男士，结点</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zh-CN" altLang="en-US" dirty="0">
                <a:solidFill>
                  <a:srgbClr val="000000"/>
                </a:solidFill>
                <a:ea typeface="楷体_GB2312" pitchFamily="49" charset="-122"/>
              </a:rPr>
              <a:t>表示每位女士，互相认识者用边连之</a:t>
            </a:r>
          </a:p>
          <a:p>
            <a:pPr marL="720725" indent="-720725">
              <a:lnSpc>
                <a:spcPct val="130000"/>
              </a:lnSpc>
            </a:pPr>
            <a:r>
              <a:rPr lang="zh-CN" altLang="en-US" dirty="0">
                <a:solidFill>
                  <a:srgbClr val="000000"/>
                </a:solidFill>
                <a:ea typeface="楷体_GB2312" pitchFamily="49" charset="-122"/>
              </a:rPr>
              <a:t>     于是得到二分图</a:t>
            </a:r>
            <a:r>
              <a:rPr lang="en-US" altLang="zh-CN" dirty="0">
                <a:solidFill>
                  <a:srgbClr val="000000"/>
                </a:solidFill>
                <a:ea typeface="楷体_GB2312" pitchFamily="49" charset="-122"/>
              </a:rPr>
              <a:t>G=(X,Y,E)</a:t>
            </a:r>
            <a:r>
              <a:rPr lang="zh-CN" altLang="en-US" dirty="0">
                <a:solidFill>
                  <a:srgbClr val="000000"/>
                </a:solidFill>
                <a:ea typeface="楷体_GB2312" pitchFamily="49" charset="-122"/>
              </a:rPr>
              <a:t>，图中每个</a:t>
            </a:r>
            <a:r>
              <a:rPr lang="en-US" altLang="zh-CN" dirty="0">
                <a:solidFill>
                  <a:srgbClr val="000000"/>
                </a:solidFill>
                <a:ea typeface="楷体_GB2312" pitchFamily="49" charset="-122"/>
              </a:rPr>
              <a:t>x</a:t>
            </a:r>
            <a:r>
              <a:rPr lang="en-US" altLang="zh-CN" baseline="-25000" dirty="0">
                <a:solidFill>
                  <a:srgbClr val="000000"/>
                </a:solidFill>
                <a:ea typeface="楷体_GB2312" pitchFamily="49" charset="-122"/>
              </a:rPr>
              <a:t>i</a:t>
            </a:r>
            <a:r>
              <a:rPr lang="zh-CN" altLang="en-US" dirty="0">
                <a:solidFill>
                  <a:srgbClr val="000000"/>
                </a:solidFill>
                <a:ea typeface="楷体_GB2312" pitchFamily="49" charset="-122"/>
              </a:rPr>
              <a:t>结点有</a:t>
            </a:r>
            <a:r>
              <a:rPr lang="en-US" altLang="zh-CN" dirty="0">
                <a:solidFill>
                  <a:srgbClr val="000000"/>
                </a:solidFill>
                <a:ea typeface="楷体_GB2312" pitchFamily="49" charset="-122"/>
              </a:rPr>
              <a:t>d(x</a:t>
            </a:r>
            <a:r>
              <a:rPr lang="en-US" altLang="zh-CN" baseline="-25000" dirty="0">
                <a:solidFill>
                  <a:srgbClr val="000000"/>
                </a:solidFill>
                <a:ea typeface="楷体_GB2312" pitchFamily="49" charset="-122"/>
              </a:rPr>
              <a:t>i</a:t>
            </a:r>
            <a:r>
              <a:rPr lang="en-US" altLang="zh-CN" dirty="0">
                <a:solidFill>
                  <a:srgbClr val="000000"/>
                </a:solidFill>
                <a:ea typeface="楷体_GB2312" pitchFamily="49" charset="-122"/>
              </a:rPr>
              <a:t>) =k</a:t>
            </a:r>
            <a:r>
              <a:rPr lang="zh-CN" altLang="en-US" dirty="0">
                <a:solidFill>
                  <a:srgbClr val="000000"/>
                </a:solidFill>
                <a:ea typeface="楷体_GB2312" pitchFamily="49" charset="-122"/>
              </a:rPr>
              <a:t>，每个</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zh-CN" altLang="en-US" dirty="0">
                <a:solidFill>
                  <a:srgbClr val="000000"/>
                </a:solidFill>
                <a:ea typeface="楷体_GB2312" pitchFamily="49" charset="-122"/>
              </a:rPr>
              <a:t>结点有</a:t>
            </a:r>
            <a:r>
              <a:rPr lang="en-US" altLang="zh-CN" dirty="0">
                <a:solidFill>
                  <a:srgbClr val="000000"/>
                </a:solidFill>
                <a:ea typeface="楷体_GB2312" pitchFamily="49" charset="-122"/>
              </a:rPr>
              <a:t>d(</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en-US" altLang="zh-CN" dirty="0">
                <a:solidFill>
                  <a:srgbClr val="000000"/>
                </a:solidFill>
                <a:ea typeface="楷体_GB2312" pitchFamily="49" charset="-122"/>
              </a:rPr>
              <a:t>) =k</a:t>
            </a:r>
          </a:p>
          <a:p>
            <a:pPr marL="720725" indent="-720725">
              <a:lnSpc>
                <a:spcPct val="130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满足</a:t>
            </a:r>
            <a:r>
              <a:rPr lang="en-US" altLang="zh-CN" dirty="0">
                <a:solidFill>
                  <a:srgbClr val="000000"/>
                </a:solidFill>
                <a:ea typeface="楷体_GB2312" pitchFamily="49" charset="-122"/>
              </a:rPr>
              <a:t>d(x</a:t>
            </a:r>
            <a:r>
              <a:rPr lang="en-US" altLang="zh-CN" baseline="-25000" dirty="0">
                <a:solidFill>
                  <a:srgbClr val="000000"/>
                </a:solidFill>
                <a:ea typeface="楷体_GB2312" pitchFamily="49" charset="-122"/>
              </a:rPr>
              <a:t>i</a:t>
            </a:r>
            <a:r>
              <a:rPr lang="en-US" altLang="zh-CN" dirty="0">
                <a:solidFill>
                  <a:srgbClr val="000000"/>
                </a:solidFill>
                <a:ea typeface="楷体_GB2312" pitchFamily="49" charset="-122"/>
              </a:rPr>
              <a:t>) ≥k</a:t>
            </a:r>
            <a:r>
              <a:rPr lang="zh-CN" altLang="en-US" dirty="0">
                <a:solidFill>
                  <a:srgbClr val="000000"/>
                </a:solidFill>
                <a:ea typeface="楷体_GB2312" pitchFamily="49" charset="-122"/>
              </a:rPr>
              <a:t>，</a:t>
            </a:r>
            <a:r>
              <a:rPr lang="en-US" altLang="zh-CN" dirty="0">
                <a:solidFill>
                  <a:srgbClr val="000000"/>
                </a:solidFill>
                <a:ea typeface="楷体_GB2312" pitchFamily="49" charset="-122"/>
              </a:rPr>
              <a:t>d(</a:t>
            </a:r>
            <a:r>
              <a:rPr lang="en-US" altLang="zh-CN" dirty="0" err="1">
                <a:solidFill>
                  <a:srgbClr val="000000"/>
                </a:solidFill>
                <a:ea typeface="楷体_GB2312" pitchFamily="49" charset="-122"/>
              </a:rPr>
              <a:t>y</a:t>
            </a:r>
            <a:r>
              <a:rPr lang="en-US" altLang="zh-CN" baseline="-25000" dirty="0" err="1">
                <a:solidFill>
                  <a:srgbClr val="000000"/>
                </a:solidFill>
                <a:ea typeface="楷体_GB2312" pitchFamily="49" charset="-122"/>
              </a:rPr>
              <a:t>j</a:t>
            </a:r>
            <a:r>
              <a:rPr lang="en-US" altLang="zh-CN" dirty="0">
                <a:solidFill>
                  <a:srgbClr val="000000"/>
                </a:solidFill>
                <a:ea typeface="楷体_GB2312" pitchFamily="49" charset="-122"/>
              </a:rPr>
              <a:t>) ≤k</a:t>
            </a:r>
          </a:p>
          <a:p>
            <a:pPr marL="720725" indent="-720725">
              <a:lnSpc>
                <a:spcPct val="130000"/>
              </a:lnSpc>
            </a:pPr>
            <a:r>
              <a:rPr lang="en-US" altLang="zh-CN" dirty="0">
                <a:solidFill>
                  <a:srgbClr val="000000"/>
                </a:solidFill>
                <a:ea typeface="楷体_GB2312" pitchFamily="49" charset="-122"/>
              </a:rPr>
              <a:t>     </a:t>
            </a:r>
            <a:r>
              <a:rPr lang="zh-CN" altLang="en-US" dirty="0">
                <a:solidFill>
                  <a:srgbClr val="000000"/>
                </a:solidFill>
                <a:ea typeface="楷体_GB2312" pitchFamily="49" charset="-122"/>
              </a:rPr>
              <a:t>由推论</a:t>
            </a:r>
            <a:r>
              <a:rPr lang="en-US" altLang="zh-CN" dirty="0">
                <a:solidFill>
                  <a:srgbClr val="000000"/>
                </a:solidFill>
                <a:ea typeface="楷体_GB2312" pitchFamily="49" charset="-122"/>
              </a:rPr>
              <a:t>5.2.1</a:t>
            </a:r>
            <a:r>
              <a:rPr lang="zh-CN" altLang="en-US" dirty="0">
                <a:solidFill>
                  <a:srgbClr val="000000"/>
                </a:solidFill>
                <a:ea typeface="楷体_GB2312" pitchFamily="49" charset="-122"/>
              </a:rPr>
              <a:t>，</a:t>
            </a:r>
            <a:r>
              <a:rPr lang="en-US" altLang="zh-CN" dirty="0">
                <a:solidFill>
                  <a:srgbClr val="000000"/>
                </a:solidFill>
                <a:ea typeface="楷体_GB2312" pitchFamily="49" charset="-122"/>
              </a:rPr>
              <a:t>X</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Y</a:t>
            </a:r>
            <a:r>
              <a:rPr lang="zh-CN" altLang="en-US" dirty="0">
                <a:solidFill>
                  <a:srgbClr val="000000"/>
                </a:solidFill>
                <a:ea typeface="楷体_GB2312" pitchFamily="49" charset="-122"/>
              </a:rPr>
              <a:t>有完美匹配</a:t>
            </a:r>
            <a:r>
              <a:rPr lang="en-US" altLang="zh-CN" dirty="0">
                <a:solidFill>
                  <a:srgbClr val="000000"/>
                </a:solidFill>
                <a:ea typeface="楷体_GB2312" pitchFamily="49" charset="-122"/>
              </a:rPr>
              <a:t>M</a:t>
            </a:r>
            <a:r>
              <a:rPr lang="zh-CN" altLang="en-US" dirty="0">
                <a:solidFill>
                  <a:srgbClr val="000000"/>
                </a:solidFill>
                <a:ea typeface="楷体_GB2312" pitchFamily="49" charset="-122"/>
              </a:rPr>
              <a:t>。</a:t>
            </a:r>
          </a:p>
          <a:p>
            <a:pPr marL="720725" indent="-720725">
              <a:lnSpc>
                <a:spcPct val="130000"/>
              </a:lnSpc>
            </a:pPr>
            <a:r>
              <a:rPr lang="zh-CN" altLang="en-US" dirty="0">
                <a:solidFill>
                  <a:srgbClr val="000000"/>
                </a:solidFill>
                <a:ea typeface="楷体_GB2312" pitchFamily="49" charset="-122"/>
              </a:rPr>
              <a:t>      </a:t>
            </a:r>
            <a:r>
              <a:rPr lang="en-US" altLang="zh-CN" dirty="0">
                <a:solidFill>
                  <a:srgbClr val="000000"/>
                </a:solidFill>
                <a:ea typeface="楷体_GB2312" pitchFamily="49" charset="-122"/>
              </a:rPr>
              <a:t>M</a:t>
            </a:r>
            <a:r>
              <a:rPr lang="zh-CN" altLang="en-US" dirty="0">
                <a:solidFill>
                  <a:srgbClr val="000000"/>
                </a:solidFill>
                <a:ea typeface="楷体_GB2312" pitchFamily="49" charset="-122"/>
              </a:rPr>
              <a:t>就是一种安排方案</a:t>
            </a:r>
          </a:p>
        </p:txBody>
      </p:sp>
      <p:sp>
        <p:nvSpPr>
          <p:cNvPr id="5"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4511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8210">
                                            <p:txEl>
                                              <p:pRg st="1" end="1"/>
                                            </p:txEl>
                                          </p:spTgt>
                                        </p:tgtEl>
                                        <p:attrNameLst>
                                          <p:attrName>style.visibility</p:attrName>
                                        </p:attrNameLst>
                                      </p:cBhvr>
                                      <p:to>
                                        <p:strVal val="visible"/>
                                      </p:to>
                                    </p:set>
                                    <p:animEffect transition="in" filter="blinds(horizontal)">
                                      <p:cBhvr>
                                        <p:cTn id="7" dur="500"/>
                                        <p:tgtEl>
                                          <p:spTgt spid="1118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18210">
                                            <p:txEl>
                                              <p:pRg st="2" end="2"/>
                                            </p:txEl>
                                          </p:spTgt>
                                        </p:tgtEl>
                                        <p:attrNameLst>
                                          <p:attrName>style.visibility</p:attrName>
                                        </p:attrNameLst>
                                      </p:cBhvr>
                                      <p:to>
                                        <p:strVal val="visible"/>
                                      </p:to>
                                    </p:set>
                                    <p:animEffect transition="in" filter="blinds(horizontal)">
                                      <p:cBhvr>
                                        <p:cTn id="12" dur="500"/>
                                        <p:tgtEl>
                                          <p:spTgt spid="1118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8210">
                                            <p:txEl>
                                              <p:pRg st="3" end="3"/>
                                            </p:txEl>
                                          </p:spTgt>
                                        </p:tgtEl>
                                        <p:attrNameLst>
                                          <p:attrName>style.visibility</p:attrName>
                                        </p:attrNameLst>
                                      </p:cBhvr>
                                      <p:to>
                                        <p:strVal val="visible"/>
                                      </p:to>
                                    </p:set>
                                    <p:animEffect transition="in" filter="blinds(horizontal)">
                                      <p:cBhvr>
                                        <p:cTn id="17" dur="500"/>
                                        <p:tgtEl>
                                          <p:spTgt spid="1118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18210">
                                            <p:txEl>
                                              <p:pRg st="4" end="4"/>
                                            </p:txEl>
                                          </p:spTgt>
                                        </p:tgtEl>
                                        <p:attrNameLst>
                                          <p:attrName>style.visibility</p:attrName>
                                        </p:attrNameLst>
                                      </p:cBhvr>
                                      <p:to>
                                        <p:strVal val="visible"/>
                                      </p:to>
                                    </p:set>
                                    <p:animEffect transition="in" filter="blinds(horizontal)">
                                      <p:cBhvr>
                                        <p:cTn id="22" dur="500"/>
                                        <p:tgtEl>
                                          <p:spTgt spid="1118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18210">
                                            <p:txEl>
                                              <p:pRg st="5" end="5"/>
                                            </p:txEl>
                                          </p:spTgt>
                                        </p:tgtEl>
                                        <p:attrNameLst>
                                          <p:attrName>style.visibility</p:attrName>
                                        </p:attrNameLst>
                                      </p:cBhvr>
                                      <p:to>
                                        <p:strVal val="visible"/>
                                      </p:to>
                                    </p:set>
                                    <p:animEffect transition="in" filter="blinds(horizontal)">
                                      <p:cBhvr>
                                        <p:cTn id="27" dur="500"/>
                                        <p:tgtEl>
                                          <p:spTgt spid="1118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18210">
                                            <p:txEl>
                                              <p:pRg st="6" end="6"/>
                                            </p:txEl>
                                          </p:spTgt>
                                        </p:tgtEl>
                                        <p:attrNameLst>
                                          <p:attrName>style.visibility</p:attrName>
                                        </p:attrNameLst>
                                      </p:cBhvr>
                                      <p:to>
                                        <p:strVal val="visible"/>
                                      </p:to>
                                    </p:set>
                                    <p:animEffect transition="in" filter="blinds(horizontal)">
                                      <p:cBhvr>
                                        <p:cTn id="32" dur="500"/>
                                        <p:tgtEl>
                                          <p:spTgt spid="11182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Rectangle 2"/>
          <p:cNvSpPr>
            <a:spLocks noChangeArrowheads="1"/>
          </p:cNvSpPr>
          <p:nvPr/>
        </p:nvSpPr>
        <p:spPr bwMode="auto">
          <a:xfrm>
            <a:off x="522288" y="4014788"/>
            <a:ext cx="2476500" cy="1428750"/>
          </a:xfrm>
          <a:prstGeom prst="rect">
            <a:avLst/>
          </a:prstGeom>
          <a:noFill/>
          <a:ln w="9525">
            <a:noFill/>
            <a:miter lim="800000"/>
            <a:headEnd/>
            <a:tailEnd/>
          </a:ln>
        </p:spPr>
        <p:txBody>
          <a:bodyPr lIns="0" tIns="0" rIns="0" bIns="0">
            <a:spAutoFit/>
          </a:bodyPr>
          <a:lstStyle/>
          <a:p>
            <a:pPr>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满足相异性条件</a:t>
            </a:r>
          </a:p>
          <a:p>
            <a:pPr>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不满足</a:t>
            </a:r>
            <a:r>
              <a:rPr lang="en-US" altLang="zh-CN" sz="2600" dirty="0">
                <a:solidFill>
                  <a:srgbClr val="000000"/>
                </a:solidFill>
                <a:ea typeface="楷体_GB2312" pitchFamily="49" charset="-122"/>
              </a:rPr>
              <a:t>k</a:t>
            </a:r>
            <a:r>
              <a:rPr lang="zh-CN" altLang="en-US" sz="2600" dirty="0">
                <a:solidFill>
                  <a:srgbClr val="000000"/>
                </a:solidFill>
                <a:ea typeface="楷体_GB2312" pitchFamily="49" charset="-122"/>
              </a:rPr>
              <a:t>条件，</a:t>
            </a:r>
          </a:p>
          <a:p>
            <a:pPr>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存在完全匹配。</a:t>
            </a:r>
          </a:p>
        </p:txBody>
      </p:sp>
      <p:pic>
        <p:nvPicPr>
          <p:cNvPr id="58371" name="Picture 3" descr="184c"/>
          <p:cNvPicPr>
            <a:picLocks noChangeAspect="1" noChangeArrowheads="1"/>
          </p:cNvPicPr>
          <p:nvPr/>
        </p:nvPicPr>
        <p:blipFill>
          <a:blip r:embed="rId2" cstate="print"/>
          <a:srcRect/>
          <a:stretch>
            <a:fillRect/>
          </a:stretch>
        </p:blipFill>
        <p:spPr bwMode="auto">
          <a:xfrm>
            <a:off x="6642100" y="1647825"/>
            <a:ext cx="1809750" cy="1905000"/>
          </a:xfrm>
          <a:prstGeom prst="rect">
            <a:avLst/>
          </a:prstGeom>
          <a:noFill/>
          <a:ln w="9525">
            <a:noFill/>
            <a:miter lim="800000"/>
            <a:headEnd/>
            <a:tailEnd/>
          </a:ln>
        </p:spPr>
      </p:pic>
      <p:pic>
        <p:nvPicPr>
          <p:cNvPr id="58372" name="Picture 4" descr="184b"/>
          <p:cNvPicPr>
            <a:picLocks noChangeAspect="1" noChangeArrowheads="1"/>
          </p:cNvPicPr>
          <p:nvPr/>
        </p:nvPicPr>
        <p:blipFill>
          <a:blip r:embed="rId3" cstate="print"/>
          <a:srcRect/>
          <a:stretch>
            <a:fillRect/>
          </a:stretch>
        </p:blipFill>
        <p:spPr bwMode="auto">
          <a:xfrm>
            <a:off x="3632200" y="1647825"/>
            <a:ext cx="2667000" cy="1905000"/>
          </a:xfrm>
          <a:prstGeom prst="rect">
            <a:avLst/>
          </a:prstGeom>
          <a:noFill/>
          <a:ln w="9525">
            <a:noFill/>
            <a:miter lim="800000"/>
            <a:headEnd/>
            <a:tailEnd/>
          </a:ln>
        </p:spPr>
      </p:pic>
      <p:pic>
        <p:nvPicPr>
          <p:cNvPr id="58373" name="Picture 5" descr="184a"/>
          <p:cNvPicPr>
            <a:picLocks noChangeAspect="1" noChangeArrowheads="1"/>
          </p:cNvPicPr>
          <p:nvPr/>
        </p:nvPicPr>
        <p:blipFill>
          <a:blip r:embed="rId4" cstate="print"/>
          <a:srcRect/>
          <a:stretch>
            <a:fillRect/>
          </a:stretch>
        </p:blipFill>
        <p:spPr bwMode="auto">
          <a:xfrm>
            <a:off x="425450" y="1647825"/>
            <a:ext cx="2952750" cy="1905000"/>
          </a:xfrm>
          <a:prstGeom prst="rect">
            <a:avLst/>
          </a:prstGeom>
          <a:noFill/>
          <a:ln w="9525">
            <a:noFill/>
            <a:miter lim="800000"/>
            <a:headEnd/>
            <a:tailEnd/>
          </a:ln>
        </p:spPr>
      </p:pic>
      <p:sp>
        <p:nvSpPr>
          <p:cNvPr id="1117191" name="Rectangle 7"/>
          <p:cNvSpPr>
            <a:spLocks noChangeArrowheads="1"/>
          </p:cNvSpPr>
          <p:nvPr/>
        </p:nvSpPr>
        <p:spPr bwMode="auto">
          <a:xfrm>
            <a:off x="3402013" y="4014788"/>
            <a:ext cx="2476500" cy="1428750"/>
          </a:xfrm>
          <a:prstGeom prst="rect">
            <a:avLst/>
          </a:prstGeom>
          <a:noFill/>
          <a:ln w="9525">
            <a:noFill/>
            <a:miter lim="800000"/>
            <a:headEnd/>
            <a:tailEnd/>
          </a:ln>
        </p:spPr>
        <p:txBody>
          <a:bodyPr lIns="0" tIns="0" rIns="0" bIns="0">
            <a:spAutoFit/>
          </a:bodyPr>
          <a:lstStyle/>
          <a:p>
            <a:pPr>
              <a:lnSpc>
                <a:spcPct val="120000"/>
              </a:lnSpc>
              <a:buClr>
                <a:srgbClr val="89AAD3"/>
              </a:buClr>
              <a:buSzPct val="70000"/>
              <a:buFont typeface="Wingdings" pitchFamily="2" charset="2"/>
              <a:buNone/>
            </a:pPr>
            <a:r>
              <a:rPr lang="zh-CN" altLang="en-US" sz="2600">
                <a:solidFill>
                  <a:srgbClr val="000000"/>
                </a:solidFill>
                <a:ea typeface="楷体_GB2312" pitchFamily="49" charset="-122"/>
              </a:rPr>
              <a:t>满足相异性条件</a:t>
            </a:r>
          </a:p>
          <a:p>
            <a:pPr>
              <a:lnSpc>
                <a:spcPct val="120000"/>
              </a:lnSpc>
              <a:buClr>
                <a:srgbClr val="89AAD3"/>
              </a:buClr>
              <a:buSzPct val="70000"/>
              <a:buFont typeface="Wingdings" pitchFamily="2" charset="2"/>
              <a:buNone/>
            </a:pPr>
            <a:r>
              <a:rPr lang="zh-CN" altLang="en-US" sz="2600">
                <a:solidFill>
                  <a:srgbClr val="000000"/>
                </a:solidFill>
                <a:ea typeface="楷体_GB2312" pitchFamily="49" charset="-122"/>
              </a:rPr>
              <a:t>满足</a:t>
            </a:r>
            <a:r>
              <a:rPr lang="en-US" altLang="zh-CN" sz="2600">
                <a:solidFill>
                  <a:srgbClr val="000000"/>
                </a:solidFill>
                <a:ea typeface="楷体_GB2312" pitchFamily="49" charset="-122"/>
              </a:rPr>
              <a:t>k</a:t>
            </a:r>
            <a:r>
              <a:rPr lang="zh-CN" altLang="en-US" sz="2600">
                <a:solidFill>
                  <a:srgbClr val="000000"/>
                </a:solidFill>
                <a:ea typeface="楷体_GB2312" pitchFamily="49" charset="-122"/>
              </a:rPr>
              <a:t>条件，</a:t>
            </a:r>
          </a:p>
          <a:p>
            <a:pPr>
              <a:lnSpc>
                <a:spcPct val="120000"/>
              </a:lnSpc>
              <a:buClr>
                <a:srgbClr val="89AAD3"/>
              </a:buClr>
              <a:buSzPct val="70000"/>
              <a:buFont typeface="Wingdings" pitchFamily="2" charset="2"/>
              <a:buNone/>
            </a:pPr>
            <a:r>
              <a:rPr lang="zh-CN" altLang="en-US" sz="2600">
                <a:solidFill>
                  <a:srgbClr val="000000"/>
                </a:solidFill>
                <a:ea typeface="楷体_GB2312" pitchFamily="49" charset="-122"/>
              </a:rPr>
              <a:t>存在完全匹配。</a:t>
            </a:r>
          </a:p>
        </p:txBody>
      </p:sp>
      <p:sp>
        <p:nvSpPr>
          <p:cNvPr id="1117192" name="Rectangle 8"/>
          <p:cNvSpPr>
            <a:spLocks noChangeArrowheads="1"/>
          </p:cNvSpPr>
          <p:nvPr/>
        </p:nvSpPr>
        <p:spPr bwMode="auto">
          <a:xfrm>
            <a:off x="6192838" y="4014788"/>
            <a:ext cx="2746375" cy="1428750"/>
          </a:xfrm>
          <a:prstGeom prst="rect">
            <a:avLst/>
          </a:prstGeom>
          <a:noFill/>
          <a:ln w="9525">
            <a:noFill/>
            <a:miter lim="800000"/>
            <a:headEnd/>
            <a:tailEnd/>
          </a:ln>
        </p:spPr>
        <p:txBody>
          <a:bodyPr lIns="0" tIns="0" rIns="0" bIns="0">
            <a:spAutoFit/>
          </a:bodyPr>
          <a:lstStyle/>
          <a:p>
            <a:pPr>
              <a:lnSpc>
                <a:spcPct val="120000"/>
              </a:lnSpc>
              <a:buClr>
                <a:srgbClr val="89AAD3"/>
              </a:buClr>
              <a:buSzPct val="70000"/>
              <a:buFont typeface="Wingdings" pitchFamily="2" charset="2"/>
              <a:buNone/>
            </a:pPr>
            <a:r>
              <a:rPr lang="zh-CN" altLang="en-US" sz="2600">
                <a:solidFill>
                  <a:srgbClr val="000000"/>
                </a:solidFill>
                <a:ea typeface="楷体_GB2312" pitchFamily="49" charset="-122"/>
              </a:rPr>
              <a:t>不满足相异性条件</a:t>
            </a:r>
          </a:p>
          <a:p>
            <a:pPr>
              <a:lnSpc>
                <a:spcPct val="120000"/>
              </a:lnSpc>
              <a:buClr>
                <a:srgbClr val="89AAD3"/>
              </a:buClr>
              <a:buSzPct val="70000"/>
              <a:buFont typeface="Wingdings" pitchFamily="2" charset="2"/>
              <a:buNone/>
            </a:pPr>
            <a:r>
              <a:rPr lang="zh-CN" altLang="en-US" sz="2600">
                <a:solidFill>
                  <a:srgbClr val="000000"/>
                </a:solidFill>
                <a:ea typeface="楷体_GB2312" pitchFamily="49" charset="-122"/>
              </a:rPr>
              <a:t>更不满足</a:t>
            </a:r>
            <a:r>
              <a:rPr lang="en-US" altLang="zh-CN" sz="2600">
                <a:solidFill>
                  <a:srgbClr val="000000"/>
                </a:solidFill>
                <a:ea typeface="楷体_GB2312" pitchFamily="49" charset="-122"/>
              </a:rPr>
              <a:t>k</a:t>
            </a:r>
            <a:r>
              <a:rPr lang="zh-CN" altLang="en-US" sz="2600">
                <a:solidFill>
                  <a:srgbClr val="000000"/>
                </a:solidFill>
                <a:ea typeface="楷体_GB2312" pitchFamily="49" charset="-122"/>
              </a:rPr>
              <a:t>条件，</a:t>
            </a:r>
          </a:p>
          <a:p>
            <a:pPr>
              <a:lnSpc>
                <a:spcPct val="120000"/>
              </a:lnSpc>
              <a:buClr>
                <a:srgbClr val="89AAD3"/>
              </a:buClr>
              <a:buSzPct val="70000"/>
              <a:buFont typeface="Wingdings" pitchFamily="2" charset="2"/>
              <a:buNone/>
            </a:pPr>
            <a:r>
              <a:rPr lang="zh-CN" altLang="en-US" sz="2600">
                <a:solidFill>
                  <a:srgbClr val="000000"/>
                </a:solidFill>
                <a:ea typeface="楷体_GB2312" pitchFamily="49" charset="-122"/>
              </a:rPr>
              <a:t>不存在完全匹配。</a:t>
            </a:r>
          </a:p>
        </p:txBody>
      </p:sp>
      <p:sp>
        <p:nvSpPr>
          <p:cNvPr id="10"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18082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7186"/>
                                        </p:tgtEl>
                                        <p:attrNameLst>
                                          <p:attrName>style.visibility</p:attrName>
                                        </p:attrNameLst>
                                      </p:cBhvr>
                                      <p:to>
                                        <p:strVal val="visible"/>
                                      </p:to>
                                    </p:set>
                                    <p:animEffect transition="in" filter="blinds(horizontal)">
                                      <p:cBhvr>
                                        <p:cTn id="7" dur="500"/>
                                        <p:tgtEl>
                                          <p:spTgt spid="11171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171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17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6" grpId="0"/>
      <p:bldP spid="1117191" grpId="0" autoUpdateAnimBg="0"/>
      <p:bldP spid="11171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237353" y="1244301"/>
            <a:ext cx="8634798" cy="4339650"/>
          </a:xfrm>
          <a:prstGeom prst="rect">
            <a:avLst/>
          </a:prstGeom>
          <a:noFill/>
          <a:ln w="9525">
            <a:noFill/>
            <a:miter lim="800000"/>
            <a:headEnd/>
            <a:tailEnd/>
          </a:ln>
        </p:spPr>
        <p:txBody>
          <a:bodyPr wrap="square">
            <a:spAutoFit/>
          </a:bodyPr>
          <a:lstStyle/>
          <a:p>
            <a:pPr marL="82550" indent="-82550">
              <a:spcBef>
                <a:spcPct val="50000"/>
              </a:spcBef>
            </a:pP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5.2.2</a:t>
            </a:r>
            <a:r>
              <a:rPr lang="en-US" altLang="zh-CN" dirty="0">
                <a:solidFill>
                  <a:srgbClr val="000000"/>
                </a:solidFill>
                <a:ea typeface="楷体_GB2312" pitchFamily="49" charset="-122"/>
              </a:rPr>
              <a:t>  </a:t>
            </a:r>
            <a:r>
              <a:rPr lang="zh-CN" altLang="en-US" dirty="0">
                <a:solidFill>
                  <a:srgbClr val="000000"/>
                </a:solidFill>
                <a:ea typeface="楷体_GB2312" pitchFamily="49" charset="-122"/>
              </a:rPr>
              <a:t>在二分图</a:t>
            </a:r>
            <a:r>
              <a:rPr lang="en-US" altLang="zh-CN" dirty="0">
                <a:solidFill>
                  <a:srgbClr val="000000"/>
                </a:solidFill>
                <a:ea typeface="楷体_GB2312" pitchFamily="49" charset="-122"/>
              </a:rPr>
              <a:t>G=(X,Y,E)</a:t>
            </a:r>
            <a:r>
              <a:rPr lang="zh-CN" altLang="en-US" dirty="0">
                <a:solidFill>
                  <a:srgbClr val="000000"/>
                </a:solidFill>
                <a:ea typeface="楷体_GB2312" pitchFamily="49" charset="-122"/>
              </a:rPr>
              <a:t>中，</a:t>
            </a:r>
            <a:r>
              <a:rPr lang="en-US" altLang="zh-CN" dirty="0">
                <a:solidFill>
                  <a:srgbClr val="000000"/>
                </a:solidFill>
                <a:ea typeface="楷体_GB2312" pitchFamily="49" charset="-122"/>
              </a:rPr>
              <a:t>X</a:t>
            </a:r>
            <a:r>
              <a:rPr lang="zh-CN" altLang="en-US" dirty="0">
                <a:solidFill>
                  <a:srgbClr val="000000"/>
                </a:solidFill>
                <a:ea typeface="楷体_GB2312" pitchFamily="49" charset="-122"/>
              </a:rPr>
              <a:t>到</a:t>
            </a:r>
            <a:r>
              <a:rPr lang="en-US" altLang="zh-CN" dirty="0">
                <a:solidFill>
                  <a:srgbClr val="000000"/>
                </a:solidFill>
                <a:ea typeface="楷体_GB2312" pitchFamily="49" charset="-122"/>
              </a:rPr>
              <a:t>Y</a:t>
            </a:r>
            <a:r>
              <a:rPr lang="zh-CN" altLang="en-US" dirty="0">
                <a:solidFill>
                  <a:srgbClr val="000000"/>
                </a:solidFill>
                <a:ea typeface="楷体_GB2312" pitchFamily="49" charset="-122"/>
              </a:rPr>
              <a:t>的最大匹配边数是</a:t>
            </a:r>
          </a:p>
          <a:p>
            <a:pPr marL="82550" indent="-82550">
              <a:spcBef>
                <a:spcPct val="50000"/>
              </a:spcBef>
            </a:pPr>
            <a:r>
              <a:rPr lang="zh-CN" altLang="en-US" dirty="0">
                <a:solidFill>
                  <a:srgbClr val="000000"/>
                </a:solidFill>
                <a:ea typeface="楷体_GB2312" pitchFamily="49" charset="-122"/>
              </a:rPr>
              <a:t>                  </a:t>
            </a:r>
            <a:r>
              <a:rPr lang="en-US" altLang="zh-CN" dirty="0">
                <a:solidFill>
                  <a:srgbClr val="000000"/>
                </a:solidFill>
                <a:ea typeface="楷体_GB2312" pitchFamily="49" charset="-122"/>
              </a:rPr>
              <a:t>|X|-δ(G), </a:t>
            </a:r>
            <a:r>
              <a:rPr lang="zh-CN" altLang="en-US" dirty="0">
                <a:solidFill>
                  <a:srgbClr val="000000"/>
                </a:solidFill>
                <a:ea typeface="楷体_GB2312" pitchFamily="49" charset="-122"/>
              </a:rPr>
              <a:t>其中</a:t>
            </a:r>
          </a:p>
          <a:p>
            <a:pPr marL="82550" indent="-82550">
              <a:spcBef>
                <a:spcPct val="50000"/>
              </a:spcBef>
            </a:pPr>
            <a:endParaRPr lang="en-US" altLang="zh-CN" dirty="0" smtClean="0">
              <a:solidFill>
                <a:srgbClr val="000000"/>
              </a:solidFill>
              <a:ea typeface="楷体_GB2312" pitchFamily="49" charset="-122"/>
            </a:endParaRPr>
          </a:p>
          <a:p>
            <a:pPr marL="82550" indent="-82550">
              <a:spcBef>
                <a:spcPct val="50000"/>
              </a:spcBef>
            </a:pPr>
            <a:endParaRPr lang="en-US" altLang="zh-CN" dirty="0" smtClean="0">
              <a:solidFill>
                <a:srgbClr val="000000"/>
              </a:solidFill>
              <a:ea typeface="楷体_GB2312" pitchFamily="49" charset="-122"/>
            </a:endParaRPr>
          </a:p>
          <a:p>
            <a:pPr marL="82550" indent="-82550">
              <a:spcBef>
                <a:spcPct val="50000"/>
              </a:spcBef>
            </a:pPr>
            <a:endParaRPr lang="zh-CN" altLang="en-US" dirty="0">
              <a:solidFill>
                <a:srgbClr val="000000"/>
              </a:solidFill>
              <a:ea typeface="楷体_GB2312" pitchFamily="49" charset="-122"/>
            </a:endParaRPr>
          </a:p>
          <a:p>
            <a:pPr marL="82550" indent="-82550">
              <a:spcBef>
                <a:spcPct val="50000"/>
              </a:spcBef>
            </a:pPr>
            <a:endParaRPr lang="zh-CN" altLang="en-US" dirty="0">
              <a:solidFill>
                <a:srgbClr val="FFFFFF"/>
              </a:solidFill>
              <a:ea typeface="楷体_GB2312" pitchFamily="49" charset="-122"/>
            </a:endParaRPr>
          </a:p>
          <a:p>
            <a:pPr marL="82550" indent="-82550">
              <a:spcBef>
                <a:spcPct val="50000"/>
              </a:spcBef>
            </a:pPr>
            <a:r>
              <a:rPr lang="zh-CN" altLang="en-US" dirty="0" smtClean="0">
                <a:solidFill>
                  <a:srgbClr val="FFFFFF"/>
                </a:solidFill>
                <a:ea typeface="楷体_GB2312" pitchFamily="49" charset="-122"/>
              </a:rPr>
              <a:t>例</a:t>
            </a:r>
            <a:endParaRPr lang="en-US" altLang="zh-CN" dirty="0" smtClean="0">
              <a:solidFill>
                <a:srgbClr val="000000"/>
              </a:solidFill>
              <a:ea typeface="楷体_GB2312" pitchFamily="49" charset="-122"/>
            </a:endParaRPr>
          </a:p>
          <a:p>
            <a:pPr marL="82550" indent="-82550">
              <a:spcBef>
                <a:spcPct val="50000"/>
              </a:spcBef>
            </a:pPr>
            <a:r>
              <a:rPr lang="zh-CN" altLang="en-US" dirty="0" smtClean="0">
                <a:solidFill>
                  <a:srgbClr val="000000"/>
                </a:solidFill>
                <a:ea typeface="楷体_GB2312" pitchFamily="49" charset="-122"/>
              </a:rPr>
              <a:t> </a:t>
            </a:r>
            <a:endParaRPr lang="en-US" altLang="zh-CN" dirty="0">
              <a:solidFill>
                <a:srgbClr val="000000"/>
              </a:solidFill>
              <a:ea typeface="楷体_GB2312" pitchFamily="49" charset="-122"/>
            </a:endParaRPr>
          </a:p>
        </p:txBody>
      </p:sp>
      <p:graphicFrame>
        <p:nvGraphicFramePr>
          <p:cNvPr id="1026" name="Object 2"/>
          <p:cNvGraphicFramePr>
            <a:graphicFrameLocks noChangeAspect="1"/>
          </p:cNvGraphicFramePr>
          <p:nvPr/>
        </p:nvGraphicFramePr>
        <p:xfrm>
          <a:off x="4125914" y="1837871"/>
          <a:ext cx="3444875" cy="1473200"/>
        </p:xfrm>
        <a:graphic>
          <a:graphicData uri="http://schemas.openxmlformats.org/presentationml/2006/ole">
            <mc:AlternateContent xmlns:mc="http://schemas.openxmlformats.org/markup-compatibility/2006">
              <mc:Choice xmlns:v="urn:schemas-microsoft-com:vml" Requires="v">
                <p:oleObj spid="_x0000_s366665" name="公式" r:id="rId3" imgW="2108160" imgH="736560" progId="Equation.3">
                  <p:embed/>
                </p:oleObj>
              </mc:Choice>
              <mc:Fallback>
                <p:oleObj name="公式" r:id="rId3" imgW="210816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914" y="1837871"/>
                        <a:ext cx="3444875"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3" descr="184c"/>
          <p:cNvPicPr>
            <a:picLocks noChangeAspect="1" noChangeArrowheads="1"/>
          </p:cNvPicPr>
          <p:nvPr/>
        </p:nvPicPr>
        <p:blipFill>
          <a:blip r:embed="rId5" cstate="print"/>
          <a:srcRect/>
          <a:stretch>
            <a:fillRect/>
          </a:stretch>
        </p:blipFill>
        <p:spPr bwMode="auto">
          <a:xfrm>
            <a:off x="3623406" y="4283676"/>
            <a:ext cx="2620875" cy="2338258"/>
          </a:xfrm>
          <a:prstGeom prst="rect">
            <a:avLst/>
          </a:prstGeom>
          <a:noFill/>
          <a:ln w="9525">
            <a:noFill/>
            <a:miter lim="800000"/>
            <a:headEnd/>
            <a:tailEnd/>
          </a:ln>
        </p:spPr>
      </p:pic>
      <p:sp>
        <p:nvSpPr>
          <p:cNvPr id="7"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20022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62">
                                            <p:txEl>
                                              <p:pRg st="0" end="0"/>
                                            </p:txEl>
                                          </p:spTgt>
                                        </p:tgtEl>
                                        <p:attrNameLst>
                                          <p:attrName>style.visibility</p:attrName>
                                        </p:attrNameLst>
                                      </p:cBhvr>
                                      <p:to>
                                        <p:strVal val="visible"/>
                                      </p:to>
                                    </p:set>
                                    <p:animEffect transition="in" filter="blinds(horizontal)">
                                      <p:cBhvr>
                                        <p:cTn id="7" dur="500"/>
                                        <p:tgtEl>
                                          <p:spTgt spid="132096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20962">
                                            <p:txEl>
                                              <p:pRg st="1" end="1"/>
                                            </p:txEl>
                                          </p:spTgt>
                                        </p:tgtEl>
                                        <p:attrNameLst>
                                          <p:attrName>style.visibility</p:attrName>
                                        </p:attrNameLst>
                                      </p:cBhvr>
                                      <p:to>
                                        <p:strVal val="visible"/>
                                      </p:to>
                                    </p:set>
                                    <p:animEffect transition="in" filter="blinds(horizontal)">
                                      <p:cBhvr>
                                        <p:cTn id="10" dur="500"/>
                                        <p:tgtEl>
                                          <p:spTgt spid="1320962">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20962">
                                            <p:txEl>
                                              <p:pRg st="6" end="6"/>
                                            </p:txEl>
                                          </p:spTgt>
                                        </p:tgtEl>
                                        <p:attrNameLst>
                                          <p:attrName>style.visibility</p:attrName>
                                        </p:attrNameLst>
                                      </p:cBhvr>
                                      <p:to>
                                        <p:strVal val="visible"/>
                                      </p:to>
                                    </p:set>
                                    <p:animEffect transition="in" filter="blinds(horizontal)">
                                      <p:cBhvr>
                                        <p:cTn id="18" dur="500"/>
                                        <p:tgtEl>
                                          <p:spTgt spid="1320962">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20962">
                                            <p:txEl>
                                              <p:pRg st="7" end="7"/>
                                            </p:txEl>
                                          </p:spTgt>
                                        </p:tgtEl>
                                        <p:attrNameLst>
                                          <p:attrName>style.visibility</p:attrName>
                                        </p:attrNameLst>
                                      </p:cBhvr>
                                      <p:to>
                                        <p:strVal val="visible"/>
                                      </p:to>
                                    </p:set>
                                    <p:animEffect transition="in" filter="blinds(horizontal)">
                                      <p:cBhvr>
                                        <p:cTn id="21" dur="500"/>
                                        <p:tgtEl>
                                          <p:spTgt spid="13209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476250" y="1252538"/>
            <a:ext cx="8056563" cy="3416320"/>
          </a:xfrm>
          <a:prstGeom prst="rect">
            <a:avLst/>
          </a:prstGeom>
          <a:noFill/>
          <a:ln w="9525">
            <a:noFill/>
            <a:miter lim="800000"/>
            <a:headEnd/>
            <a:tailEnd/>
          </a:ln>
        </p:spPr>
        <p:txBody>
          <a:bodyPr>
            <a:spAutoFit/>
          </a:bodyPr>
          <a:lstStyle/>
          <a:p>
            <a:pPr marL="82550" marR="0" lvl="0" indent="-8255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例：</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个人有</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10</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件不同的乐器，其中</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3</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人只会拉小提琴，其余</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7</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人每件乐器都会</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若每人只用一件乐器，则</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最多有多</a:t>
            </a:r>
            <a:r>
              <a:rPr lang="zh-CN" altLang="en-US" dirty="0">
                <a:solidFill>
                  <a:srgbClr val="000000"/>
                </a:solidFill>
                <a:ea typeface="楷体_GB2312" pitchFamily="49" charset="-122"/>
              </a:rPr>
              <a:t>少</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人</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能同时登台</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演出？</a:t>
            </a:r>
            <a:endPar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a:p>
            <a:pPr marL="82550" marR="0" lvl="0" indent="-8255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解：即求</a:t>
            </a:r>
            <a:r>
              <a:rPr lang="zh-CN" altLang="en-US" dirty="0">
                <a:solidFill>
                  <a:srgbClr val="000000"/>
                </a:solidFill>
                <a:ea typeface="楷体_GB2312" pitchFamily="49" charset="-122"/>
              </a:rPr>
              <a:t>二分图</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最大匹配边数</a:t>
            </a:r>
            <a:endPar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endParaRPr>
          </a:p>
          <a:p>
            <a:pPr marL="82550" marR="0" lvl="0" indent="-82550" algn="l" defTabSz="914400" rtl="0" eaLnBrk="1" fontAlgn="base" latinLnBrk="0" hangingPunct="1">
              <a:lnSpc>
                <a:spcPct val="130000"/>
              </a:lnSpc>
              <a:spcBef>
                <a:spcPct val="50000"/>
              </a:spcBef>
              <a:spcAft>
                <a:spcPct val="0"/>
              </a:spcAft>
              <a:buClrTx/>
              <a:buSzTx/>
              <a:buFontTx/>
              <a:buNone/>
              <a:tabLst/>
              <a:defRPr/>
            </a:pPr>
            <a:r>
              <a:rPr lang="en-US" altLang="zh-CN" dirty="0">
                <a:solidFill>
                  <a:srgbClr val="000000"/>
                </a:solidFill>
                <a:ea typeface="楷体_GB2312" pitchFamily="49" charset="-122"/>
              </a:rPr>
              <a:t> </a:t>
            </a:r>
            <a:r>
              <a:rPr lang="en-US" altLang="zh-CN" dirty="0" smtClean="0">
                <a:solidFill>
                  <a:srgbClr val="000000"/>
                </a:solidFill>
                <a:ea typeface="楷体_GB2312" pitchFamily="49" charset="-122"/>
              </a:rPr>
              <a:t>      </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由</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定理</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5.2.2</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，最多只有</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8</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人能同时登台演出</a:t>
            </a:r>
          </a:p>
          <a:p>
            <a:pPr marL="82550" marR="0" lvl="0" indent="-82550" algn="l" defTabSz="914400" rtl="0" eaLnBrk="1" fontAlgn="base" latinLnBrk="0" hangingPunct="1">
              <a:lnSpc>
                <a:spcPct val="100000"/>
              </a:lnSpc>
              <a:spcBef>
                <a:spcPct val="5000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p:txBody>
      </p:sp>
      <p:sp>
        <p:nvSpPr>
          <p:cNvPr id="7"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dirty="0"/>
          </a:p>
        </p:txBody>
      </p:sp>
    </p:spTree>
    <p:extLst>
      <p:ext uri="{BB962C8B-B14F-4D97-AF65-F5344CB8AC3E}">
        <p14:creationId xmlns:p14="http://schemas.microsoft.com/office/powerpoint/2010/main" val="189825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62">
                                            <p:txEl>
                                              <p:pRg st="1" end="1"/>
                                            </p:txEl>
                                          </p:spTgt>
                                        </p:tgtEl>
                                        <p:attrNameLst>
                                          <p:attrName>style.visibility</p:attrName>
                                        </p:attrNameLst>
                                      </p:cBhvr>
                                      <p:to>
                                        <p:strVal val="visible"/>
                                      </p:to>
                                    </p:set>
                                    <p:animEffect transition="in" filter="blinds(horizontal)">
                                      <p:cBhvr>
                                        <p:cTn id="7" dur="500"/>
                                        <p:tgtEl>
                                          <p:spTgt spid="132096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20962">
                                            <p:txEl>
                                              <p:pRg st="2" end="2"/>
                                            </p:txEl>
                                          </p:spTgt>
                                        </p:tgtEl>
                                        <p:attrNameLst>
                                          <p:attrName>style.visibility</p:attrName>
                                        </p:attrNameLst>
                                      </p:cBhvr>
                                      <p:to>
                                        <p:strVal val="visible"/>
                                      </p:to>
                                    </p:set>
                                    <p:animEffect transition="in" filter="blinds(horizontal)">
                                      <p:cBhvr>
                                        <p:cTn id="12" dur="500"/>
                                        <p:tgtEl>
                                          <p:spTgt spid="13209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第五章 匹配与网络流 </a:t>
            </a:r>
            <a:endParaRPr lang="zh-CN" altLang="en-US" dirty="0"/>
          </a:p>
        </p:txBody>
      </p:sp>
      <p:sp>
        <p:nvSpPr>
          <p:cNvPr id="36866" name="Rectangle 2"/>
          <p:cNvSpPr>
            <a:spLocks noGrp="1" noChangeArrowheads="1"/>
          </p:cNvSpPr>
          <p:nvPr>
            <p:ph idx="1"/>
          </p:nvPr>
        </p:nvSpPr>
        <p:spPr/>
        <p:txBody>
          <a:bodyPr>
            <a:normAutofit/>
          </a:bodyPr>
          <a:lstStyle/>
          <a:p>
            <a:pPr marL="271463" indent="-271463">
              <a:buFont typeface="Wingdings" pitchFamily="2" charset="2"/>
              <a:buNone/>
            </a:pPr>
            <a:r>
              <a:rPr lang="en-US" altLang="zh-CN" sz="3200" dirty="0" smtClean="0">
                <a:latin typeface="Times New Roman" pitchFamily="18" charset="0"/>
                <a:cs typeface="Times New Roman" pitchFamily="18" charset="0"/>
              </a:rPr>
              <a:t>5.1  </a:t>
            </a:r>
            <a:r>
              <a:rPr lang="zh-CN" altLang="zh-CN" sz="3200" dirty="0" smtClean="0">
                <a:latin typeface="Times New Roman" pitchFamily="18" charset="0"/>
                <a:cs typeface="Times New Roman" pitchFamily="18" charset="0"/>
              </a:rPr>
              <a:t>二分图的最大匹配</a:t>
            </a:r>
          </a:p>
          <a:p>
            <a:pPr marL="271463" indent="-271463">
              <a:buFont typeface="Wingdings" pitchFamily="2" charset="2"/>
              <a:buNone/>
            </a:pPr>
            <a:r>
              <a:rPr lang="en-US" altLang="zh-CN" sz="3200" dirty="0" smtClean="0">
                <a:latin typeface="Times New Roman" pitchFamily="18" charset="0"/>
                <a:cs typeface="Times New Roman" pitchFamily="18" charset="0"/>
              </a:rPr>
              <a:t>5.2  </a:t>
            </a:r>
            <a:r>
              <a:rPr lang="zh-CN" altLang="zh-CN" sz="3200" dirty="0" smtClean="0">
                <a:latin typeface="Times New Roman" pitchFamily="18" charset="0"/>
                <a:cs typeface="Times New Roman" pitchFamily="18" charset="0"/>
              </a:rPr>
              <a:t>完全匹配</a:t>
            </a:r>
          </a:p>
          <a:p>
            <a:pPr marL="271463" indent="-271463">
              <a:buFont typeface="Wingdings" pitchFamily="2" charset="2"/>
              <a:buNone/>
            </a:pPr>
            <a:r>
              <a:rPr lang="en-US" altLang="zh-CN" sz="3200" dirty="0" smtClean="0">
                <a:latin typeface="Times New Roman" pitchFamily="18" charset="0"/>
                <a:cs typeface="Times New Roman" pitchFamily="18" charset="0"/>
              </a:rPr>
              <a:t>5.3  </a:t>
            </a:r>
            <a:r>
              <a:rPr lang="zh-CN" altLang="zh-CN" sz="3200" dirty="0" smtClean="0">
                <a:latin typeface="Times New Roman" pitchFamily="18" charset="0"/>
                <a:cs typeface="Times New Roman" pitchFamily="18" charset="0"/>
              </a:rPr>
              <a:t>最佳匹配及其算法</a:t>
            </a:r>
          </a:p>
          <a:p>
            <a:pPr marL="271463" indent="-271463">
              <a:buFont typeface="Wingdings" pitchFamily="2" charset="2"/>
              <a:buNone/>
            </a:pPr>
            <a:r>
              <a:rPr lang="en-US" altLang="zh-CN" sz="3200" dirty="0" smtClean="0">
                <a:latin typeface="Times New Roman" pitchFamily="18" charset="0"/>
                <a:cs typeface="Times New Roman" pitchFamily="18" charset="0"/>
              </a:rPr>
              <a:t>5.4  </a:t>
            </a:r>
            <a:r>
              <a:rPr lang="zh-CN" altLang="zh-CN" sz="3200" dirty="0" smtClean="0">
                <a:latin typeface="Times New Roman" pitchFamily="18" charset="0"/>
                <a:cs typeface="Times New Roman" pitchFamily="18" charset="0"/>
              </a:rPr>
              <a:t>网络流图</a:t>
            </a:r>
          </a:p>
          <a:p>
            <a:pPr marL="271463" indent="-271463">
              <a:buFont typeface="Wingdings" pitchFamily="2" charset="2"/>
              <a:buNone/>
            </a:pPr>
            <a:r>
              <a:rPr lang="en-US" altLang="zh-CN" sz="3200" dirty="0" smtClean="0">
                <a:latin typeface="Times New Roman" pitchFamily="18" charset="0"/>
                <a:cs typeface="Times New Roman" pitchFamily="18" charset="0"/>
              </a:rPr>
              <a:t>5.5  </a:t>
            </a:r>
            <a:r>
              <a:rPr lang="zh-CN" altLang="zh-CN" sz="3200" dirty="0" smtClean="0">
                <a:latin typeface="Times New Roman" pitchFamily="18" charset="0"/>
                <a:cs typeface="Times New Roman" pitchFamily="18" charset="0"/>
              </a:rPr>
              <a:t>Ford-Fulkerson最大流标号算法</a:t>
            </a:r>
          </a:p>
          <a:p>
            <a:pPr marL="271463" indent="-271463">
              <a:buFont typeface="Wingdings" pitchFamily="2" charset="2"/>
              <a:buNone/>
            </a:pPr>
            <a:r>
              <a:rPr lang="en-US" altLang="zh-CN" sz="3200" dirty="0" smtClean="0">
                <a:latin typeface="Times New Roman" pitchFamily="18" charset="0"/>
                <a:cs typeface="Times New Roman" pitchFamily="18" charset="0"/>
              </a:rPr>
              <a:t>5.6  </a:t>
            </a:r>
            <a:r>
              <a:rPr lang="zh-CN" altLang="zh-CN" sz="3200" dirty="0" smtClean="0">
                <a:latin typeface="Times New Roman" pitchFamily="18" charset="0"/>
                <a:cs typeface="Times New Roman" pitchFamily="18" charset="0"/>
              </a:rPr>
              <a:t>最大流的Edmonds-Karp算法</a:t>
            </a:r>
          </a:p>
          <a:p>
            <a:pPr marL="271463" indent="-271463">
              <a:buFont typeface="Wingdings" pitchFamily="2" charset="2"/>
              <a:buNone/>
            </a:pPr>
            <a:r>
              <a:rPr lang="en-US" altLang="zh-CN" sz="3200" dirty="0" smtClean="0">
                <a:latin typeface="Times New Roman" pitchFamily="18" charset="0"/>
                <a:cs typeface="Times New Roman" pitchFamily="18" charset="0"/>
              </a:rPr>
              <a:t>5.7  </a:t>
            </a:r>
            <a:r>
              <a:rPr lang="zh-CN" altLang="zh-CN" sz="3200" dirty="0" smtClean="0">
                <a:latin typeface="Times New Roman" pitchFamily="18" charset="0"/>
                <a:cs typeface="Times New Roman" pitchFamily="18" charset="0"/>
              </a:rPr>
              <a:t>最小费用流</a:t>
            </a:r>
          </a:p>
          <a:p>
            <a:pPr marL="271463" indent="-271463"/>
            <a:endParaRPr lang="zh-CN"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1794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ChangeArrowheads="1"/>
          </p:cNvSpPr>
          <p:nvPr/>
        </p:nvSpPr>
        <p:spPr bwMode="auto">
          <a:xfrm>
            <a:off x="437920" y="1903413"/>
            <a:ext cx="8640762" cy="4450449"/>
          </a:xfrm>
          <a:prstGeom prst="rect">
            <a:avLst/>
          </a:prstGeom>
          <a:noFill/>
          <a:ln w="9525">
            <a:noFill/>
            <a:miter lim="800000"/>
            <a:headEnd/>
            <a:tailEnd/>
          </a:ln>
        </p:spPr>
        <p:txBody>
          <a:bodyPr wrap="square">
            <a:spAutoFit/>
          </a:bodyPr>
          <a:lstStyle/>
          <a:p>
            <a:pPr>
              <a:spcBef>
                <a:spcPct val="20000"/>
              </a:spcBef>
              <a:buClr>
                <a:srgbClr val="795185"/>
              </a:buClr>
              <a:buSzPct val="60000"/>
              <a:buFont typeface="Wingdings" pitchFamily="2" charset="2"/>
              <a:buNone/>
            </a:pPr>
            <a:r>
              <a:rPr lang="zh-CN" altLang="en-US" dirty="0">
                <a:solidFill>
                  <a:srgbClr val="000000"/>
                </a:solidFill>
                <a:latin typeface="Tahoma" pitchFamily="34" charset="0"/>
              </a:rPr>
              <a:t>可简化为</a:t>
            </a:r>
            <a:r>
              <a:rPr lang="en-US" altLang="zh-CN" dirty="0">
                <a:solidFill>
                  <a:srgbClr val="000000"/>
                </a:solidFill>
                <a:latin typeface="Tahoma" pitchFamily="34" charset="0"/>
              </a:rPr>
              <a:t>|X|</a:t>
            </a:r>
            <a:r>
              <a:rPr lang="en-US" altLang="zh-CN" dirty="0">
                <a:solidFill>
                  <a:srgbClr val="000000"/>
                </a:solidFill>
                <a:latin typeface="Tahoma" pitchFamily="34" charset="0"/>
                <a:sym typeface="Symbol" pitchFamily="18" charset="2"/>
              </a:rPr>
              <a:t></a:t>
            </a:r>
            <a:r>
              <a:rPr lang="en-US" altLang="zh-CN" dirty="0">
                <a:solidFill>
                  <a:srgbClr val="000000"/>
                </a:solidFill>
                <a:latin typeface="Tahoma" pitchFamily="34" charset="0"/>
              </a:rPr>
              <a:t>|Y|</a:t>
            </a:r>
            <a:r>
              <a:rPr lang="zh-CN" altLang="en-US" dirty="0">
                <a:solidFill>
                  <a:srgbClr val="000000"/>
                </a:solidFill>
                <a:latin typeface="Tahoma" pitchFamily="34" charset="0"/>
              </a:rPr>
              <a:t>的一个矩阵</a:t>
            </a:r>
            <a:r>
              <a:rPr lang="en-US" altLang="zh-CN" dirty="0">
                <a:solidFill>
                  <a:srgbClr val="000000"/>
                </a:solidFill>
                <a:latin typeface="Tahoma" pitchFamily="34" charset="0"/>
              </a:rPr>
              <a:t>. </a:t>
            </a:r>
            <a:r>
              <a:rPr lang="zh-CN" altLang="en-US" dirty="0">
                <a:solidFill>
                  <a:srgbClr val="000000"/>
                </a:solidFill>
                <a:latin typeface="Tahoma" pitchFamily="34" charset="0"/>
              </a:rPr>
              <a:t>如</a:t>
            </a:r>
          </a:p>
          <a:p>
            <a:pPr>
              <a:spcBef>
                <a:spcPct val="20000"/>
              </a:spcBef>
              <a:buClr>
                <a:srgbClr val="795185"/>
              </a:buClr>
              <a:buSzPct val="60000"/>
              <a:buFont typeface="Wingdings" pitchFamily="2" charset="2"/>
              <a:buChar char="n"/>
            </a:pPr>
            <a:endParaRPr lang="zh-CN" altLang="en-US" dirty="0">
              <a:solidFill>
                <a:srgbClr val="000000"/>
              </a:solidFill>
              <a:latin typeface="Tahoma" pitchFamily="34" charset="0"/>
            </a:endParaRPr>
          </a:p>
          <a:p>
            <a:pPr>
              <a:spcBef>
                <a:spcPct val="20000"/>
              </a:spcBef>
              <a:buClr>
                <a:srgbClr val="795185"/>
              </a:buClr>
              <a:buSzPct val="60000"/>
              <a:buFont typeface="Wingdings" pitchFamily="2" charset="2"/>
              <a:buChar char="n"/>
            </a:pPr>
            <a:endParaRPr lang="zh-CN" altLang="en-US" dirty="0">
              <a:solidFill>
                <a:srgbClr val="000000"/>
              </a:solidFill>
              <a:latin typeface="Tahoma" pitchFamily="34" charset="0"/>
            </a:endParaRPr>
          </a:p>
          <a:p>
            <a:pPr>
              <a:spcBef>
                <a:spcPct val="20000"/>
              </a:spcBef>
              <a:buClr>
                <a:srgbClr val="795185"/>
              </a:buClr>
              <a:buSzPct val="60000"/>
              <a:buFont typeface="Wingdings" pitchFamily="2" charset="2"/>
              <a:buChar char="n"/>
            </a:pPr>
            <a:endParaRPr lang="zh-CN" altLang="en-US" dirty="0">
              <a:solidFill>
                <a:srgbClr val="000000"/>
              </a:solidFill>
              <a:latin typeface="Tahoma" pitchFamily="34" charset="0"/>
            </a:endParaRPr>
          </a:p>
          <a:p>
            <a:pPr>
              <a:spcBef>
                <a:spcPct val="20000"/>
              </a:spcBef>
              <a:buClr>
                <a:srgbClr val="795185"/>
              </a:buClr>
              <a:buSzPct val="60000"/>
              <a:buFont typeface="Wingdings" pitchFamily="2" charset="2"/>
              <a:buChar char="n"/>
            </a:pPr>
            <a:endParaRPr lang="zh-CN" altLang="en-US" dirty="0">
              <a:solidFill>
                <a:srgbClr val="000000"/>
              </a:solidFill>
              <a:latin typeface="Tahoma" pitchFamily="34" charset="0"/>
            </a:endParaRPr>
          </a:p>
          <a:p>
            <a:pPr>
              <a:spcBef>
                <a:spcPct val="20000"/>
              </a:spcBef>
              <a:buClr>
                <a:srgbClr val="795185"/>
              </a:buClr>
              <a:buSzPct val="60000"/>
              <a:buFont typeface="Wingdings" pitchFamily="2" charset="2"/>
              <a:buChar char="n"/>
            </a:pPr>
            <a:endParaRPr lang="zh-CN" altLang="en-US" dirty="0">
              <a:solidFill>
                <a:srgbClr val="000000"/>
              </a:solidFill>
              <a:latin typeface="Tahoma" pitchFamily="34" charset="0"/>
            </a:endParaRPr>
          </a:p>
          <a:p>
            <a:pPr>
              <a:spcBef>
                <a:spcPct val="20000"/>
              </a:spcBef>
              <a:buClr>
                <a:srgbClr val="795185"/>
              </a:buClr>
              <a:buSzPct val="60000"/>
              <a:buFont typeface="Wingdings" pitchFamily="2" charset="2"/>
              <a:buChar char="n"/>
            </a:pPr>
            <a:endParaRPr lang="en-US" altLang="zh-CN" dirty="0" smtClean="0">
              <a:solidFill>
                <a:srgbClr val="000000"/>
              </a:solidFill>
              <a:latin typeface="Tahoma" pitchFamily="34" charset="0"/>
            </a:endParaRPr>
          </a:p>
          <a:p>
            <a:pPr>
              <a:spcBef>
                <a:spcPct val="20000"/>
              </a:spcBef>
              <a:buClr>
                <a:srgbClr val="795185"/>
              </a:buClr>
              <a:buSzPct val="60000"/>
              <a:buFont typeface="Wingdings" pitchFamily="2" charset="2"/>
              <a:buChar char="n"/>
            </a:pPr>
            <a:endParaRPr lang="zh-CN" altLang="en-US" dirty="0">
              <a:solidFill>
                <a:srgbClr val="000000"/>
              </a:solidFill>
              <a:latin typeface="Tahoma" pitchFamily="34" charset="0"/>
            </a:endParaRPr>
          </a:p>
          <a:p>
            <a:pPr>
              <a:spcBef>
                <a:spcPct val="20000"/>
              </a:spcBef>
              <a:buClr>
                <a:srgbClr val="795185"/>
              </a:buClr>
              <a:buSzPct val="60000"/>
              <a:buFont typeface="Wingdings" pitchFamily="2" charset="2"/>
              <a:buNone/>
            </a:pPr>
            <a:endParaRPr lang="en-US" altLang="zh-CN" dirty="0" smtClean="0">
              <a:solidFill>
                <a:srgbClr val="003366"/>
              </a:solidFill>
              <a:latin typeface="Tahoma" pitchFamily="34" charset="0"/>
            </a:endParaRPr>
          </a:p>
          <a:p>
            <a:pPr>
              <a:spcBef>
                <a:spcPct val="20000"/>
              </a:spcBef>
              <a:buClr>
                <a:srgbClr val="795185"/>
              </a:buClr>
              <a:buSzPct val="60000"/>
              <a:buFont typeface="Wingdings" pitchFamily="2" charset="2"/>
              <a:buNone/>
            </a:pPr>
            <a:r>
              <a:rPr lang="zh-CN" altLang="en-US" dirty="0" smtClean="0">
                <a:solidFill>
                  <a:srgbClr val="003366"/>
                </a:solidFill>
                <a:latin typeface="Tahoma" pitchFamily="34" charset="0"/>
              </a:rPr>
              <a:t>最大</a:t>
            </a:r>
            <a:r>
              <a:rPr lang="zh-CN" altLang="en-US" dirty="0">
                <a:solidFill>
                  <a:srgbClr val="003366"/>
                </a:solidFill>
                <a:latin typeface="Tahoma" pitchFamily="34" charset="0"/>
              </a:rPr>
              <a:t>匹配数为</a:t>
            </a:r>
            <a:r>
              <a:rPr lang="en-US" altLang="zh-CN" dirty="0">
                <a:solidFill>
                  <a:srgbClr val="003366"/>
                </a:solidFill>
                <a:latin typeface="Tahoma" pitchFamily="34" charset="0"/>
              </a:rPr>
              <a:t>A</a:t>
            </a:r>
            <a:r>
              <a:rPr lang="zh-CN" altLang="en-US" dirty="0">
                <a:solidFill>
                  <a:srgbClr val="003366"/>
                </a:solidFill>
                <a:latin typeface="Tahoma" pitchFamily="34" charset="0"/>
              </a:rPr>
              <a:t>中不在同行同列的非零元的最多个数</a:t>
            </a:r>
            <a:r>
              <a:rPr lang="en-US" altLang="zh-CN" dirty="0">
                <a:solidFill>
                  <a:srgbClr val="000000"/>
                </a:solidFill>
                <a:latin typeface="Tahoma" pitchFamily="34" charset="0"/>
              </a:rPr>
              <a:t>.</a:t>
            </a:r>
          </a:p>
        </p:txBody>
      </p:sp>
      <p:graphicFrame>
        <p:nvGraphicFramePr>
          <p:cNvPr id="2050" name="Object 2"/>
          <p:cNvGraphicFramePr>
            <a:graphicFrameLocks noChangeAspect="1"/>
          </p:cNvGraphicFramePr>
          <p:nvPr/>
        </p:nvGraphicFramePr>
        <p:xfrm>
          <a:off x="799870" y="2593975"/>
          <a:ext cx="3487737" cy="2870200"/>
        </p:xfrm>
        <a:graphic>
          <a:graphicData uri="http://schemas.openxmlformats.org/presentationml/2006/ole">
            <mc:AlternateContent xmlns:mc="http://schemas.openxmlformats.org/markup-compatibility/2006">
              <mc:Choice xmlns:v="urn:schemas-microsoft-com:vml" Requires="v">
                <p:oleObj spid="_x0000_s367754" name="公式" r:id="rId3" imgW="1663700" imgH="1371600" progId="Equation.3">
                  <p:embed/>
                </p:oleObj>
              </mc:Choice>
              <mc:Fallback>
                <p:oleObj name="公式" r:id="rId3" imgW="1663700" imgH="1371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870" y="2593975"/>
                        <a:ext cx="3487737"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6110057" y="1854200"/>
          <a:ext cx="2408238" cy="3384550"/>
        </p:xfrm>
        <a:graphic>
          <a:graphicData uri="http://schemas.openxmlformats.org/presentationml/2006/ole">
            <mc:AlternateContent xmlns:mc="http://schemas.openxmlformats.org/markup-compatibility/2006">
              <mc:Choice xmlns:v="urn:schemas-microsoft-com:vml" Requires="v">
                <p:oleObj spid="_x0000_s367755" name="Visio" r:id="rId5" imgW="1662684" imgH="2057400" progId="Visio.Drawing.11">
                  <p:embed/>
                </p:oleObj>
              </mc:Choice>
              <mc:Fallback>
                <p:oleObj name="Visio" r:id="rId5" imgW="1662684" imgH="205740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0057" y="1854200"/>
                        <a:ext cx="2408238" cy="338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矩形 6"/>
          <p:cNvSpPr>
            <a:spLocks noChangeArrowheads="1"/>
          </p:cNvSpPr>
          <p:nvPr/>
        </p:nvSpPr>
        <p:spPr bwMode="auto">
          <a:xfrm>
            <a:off x="449032" y="1284288"/>
            <a:ext cx="5924550" cy="452437"/>
          </a:xfrm>
          <a:prstGeom prst="rect">
            <a:avLst/>
          </a:prstGeom>
          <a:noFill/>
          <a:ln w="9525">
            <a:noFill/>
            <a:miter lim="800000"/>
            <a:headEnd/>
            <a:tailEnd/>
          </a:ln>
        </p:spPr>
        <p:txBody>
          <a:bodyPr>
            <a:spAutoFit/>
          </a:bodyPr>
          <a:lstStyle/>
          <a:p>
            <a:pPr marL="355600" indent="-268288">
              <a:lnSpc>
                <a:spcPct val="90000"/>
              </a:lnSpc>
              <a:spcBef>
                <a:spcPct val="20000"/>
              </a:spcBef>
              <a:buClr>
                <a:srgbClr val="FFFFCC"/>
              </a:buClr>
              <a:buSzPct val="60000"/>
            </a:pPr>
            <a:r>
              <a:rPr lang="en-US" altLang="zh-CN" sz="2600">
                <a:solidFill>
                  <a:srgbClr val="003399"/>
                </a:solidFill>
                <a:ea typeface="楷体_GB2312" pitchFamily="49" charset="-122"/>
                <a:cs typeface="Times New Roman" pitchFamily="18" charset="0"/>
              </a:rPr>
              <a:t>(3) </a:t>
            </a:r>
            <a:r>
              <a:rPr lang="zh-CN" altLang="en-US" sz="2600">
                <a:solidFill>
                  <a:srgbClr val="003399"/>
                </a:solidFill>
                <a:ea typeface="楷体_GB2312" pitchFamily="49" charset="-122"/>
                <a:cs typeface="Times New Roman" pitchFamily="18" charset="0"/>
              </a:rPr>
              <a:t>二分图的最大匹配数与最小覆盖</a:t>
            </a:r>
            <a:endParaRPr lang="zh-CN" altLang="en-US" sz="2600">
              <a:solidFill>
                <a:srgbClr val="000514"/>
              </a:solidFill>
              <a:ea typeface="楷体_GB2312" pitchFamily="49" charset="-122"/>
              <a:cs typeface="Times New Roman"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b="0" dirty="0"/>
          </a:p>
        </p:txBody>
      </p:sp>
    </p:spTree>
    <p:extLst>
      <p:ext uri="{BB962C8B-B14F-4D97-AF65-F5344CB8AC3E}">
        <p14:creationId xmlns:p14="http://schemas.microsoft.com/office/powerpoint/2010/main" val="4286205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ChangeArrowheads="1"/>
          </p:cNvSpPr>
          <p:nvPr/>
        </p:nvSpPr>
        <p:spPr bwMode="auto">
          <a:xfrm>
            <a:off x="608688" y="2005013"/>
            <a:ext cx="8280400" cy="4114800"/>
          </a:xfrm>
          <a:prstGeom prst="rect">
            <a:avLst/>
          </a:prstGeom>
          <a:noFill/>
          <a:ln w="9525">
            <a:noFill/>
            <a:miter lim="800000"/>
            <a:headEnd/>
            <a:tailEnd/>
          </a:ln>
        </p:spPr>
        <p:txBody>
          <a:bodyPr/>
          <a:lstStyle/>
          <a:p>
            <a:pPr marL="623888" indent="-623888">
              <a:buClr>
                <a:srgbClr val="89AAD3"/>
              </a:buClr>
              <a:buSzPct val="70000"/>
              <a:buFont typeface="Wingdings" pitchFamily="2" charset="2"/>
              <a:buNone/>
            </a:pPr>
            <a:r>
              <a:rPr lang="zh-CN" altLang="en-US" dirty="0">
                <a:solidFill>
                  <a:srgbClr val="FF0000"/>
                </a:solidFill>
                <a:ea typeface="楷体_GB2312" pitchFamily="49" charset="-122"/>
              </a:rPr>
              <a:t>定义</a:t>
            </a:r>
            <a:r>
              <a:rPr lang="en-US" altLang="zh-CN" dirty="0">
                <a:solidFill>
                  <a:srgbClr val="FF0000"/>
                </a:solidFill>
                <a:ea typeface="楷体_GB2312" pitchFamily="49" charset="-122"/>
              </a:rPr>
              <a:t>5.2.2</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适当地选取</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的某些行和列，使这些行和列能盖住</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的全部非零元，这称之为</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a:t>
            </a:r>
            <a:r>
              <a:rPr lang="zh-CN" altLang="en-US" dirty="0">
                <a:solidFill>
                  <a:srgbClr val="FF0066"/>
                </a:solidFill>
                <a:ea typeface="楷体_GB2312" pitchFamily="49" charset="-122"/>
              </a:rPr>
              <a:t>覆盖</a:t>
            </a:r>
            <a:r>
              <a:rPr lang="zh-CN" altLang="en-US" dirty="0">
                <a:solidFill>
                  <a:srgbClr val="E8DED8"/>
                </a:solidFill>
                <a:ea typeface="楷体_GB2312" pitchFamily="49" charset="-122"/>
              </a:rPr>
              <a:t>。</a:t>
            </a:r>
          </a:p>
          <a:p>
            <a:pPr marL="623888" indent="-623888">
              <a:buClr>
                <a:srgbClr val="89AAD3"/>
              </a:buClr>
              <a:buSzPct val="70000"/>
              <a:buFont typeface="Wingdings" pitchFamily="2" charset="2"/>
              <a:buNone/>
            </a:pPr>
            <a:r>
              <a:rPr lang="zh-CN" altLang="en-US" dirty="0">
                <a:solidFill>
                  <a:srgbClr val="E8DED8"/>
                </a:solidFill>
                <a:ea typeface="楷体_GB2312" pitchFamily="49" charset="-122"/>
              </a:rPr>
              <a:t>        </a:t>
            </a:r>
          </a:p>
          <a:p>
            <a:pPr marL="623888" indent="-623888">
              <a:buClr>
                <a:srgbClr val="89AAD3"/>
              </a:buClr>
              <a:buSzPct val="70000"/>
              <a:buFont typeface="Wingdings" pitchFamily="2" charset="2"/>
              <a:buNone/>
            </a:pPr>
            <a:endParaRPr lang="zh-CN" altLang="en-US" dirty="0">
              <a:solidFill>
                <a:srgbClr val="E8DED8"/>
              </a:solidFill>
              <a:ea typeface="楷体_GB2312" pitchFamily="49" charset="-122"/>
            </a:endParaRPr>
          </a:p>
          <a:p>
            <a:pPr marL="623888" indent="-623888">
              <a:buClr>
                <a:srgbClr val="89AAD3"/>
              </a:buClr>
              <a:buSzPct val="70000"/>
              <a:buFont typeface="Wingdings" pitchFamily="2" charset="2"/>
              <a:buNone/>
            </a:pPr>
            <a:r>
              <a:rPr lang="zh-CN" altLang="en-US" dirty="0">
                <a:solidFill>
                  <a:srgbClr val="FF0000"/>
                </a:solidFill>
                <a:ea typeface="楷体_GB2312" pitchFamily="49" charset="-122"/>
              </a:rPr>
              <a:t>定义</a:t>
            </a:r>
            <a:r>
              <a:rPr lang="en-US" altLang="zh-CN" dirty="0">
                <a:solidFill>
                  <a:srgbClr val="FF0000"/>
                </a:solidFill>
                <a:ea typeface="楷体_GB2312" pitchFamily="49" charset="-122"/>
              </a:rPr>
              <a:t>5.2.3</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如果选取最少的行与列就能覆盖</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的全部非零元，则称这样的覆盖为</a:t>
            </a:r>
            <a:r>
              <a:rPr lang="zh-CN" altLang="en-US" dirty="0">
                <a:solidFill>
                  <a:srgbClr val="FF0000"/>
                </a:solidFill>
                <a:ea typeface="楷体_GB2312" pitchFamily="49" charset="-122"/>
              </a:rPr>
              <a:t>最小覆盖。</a:t>
            </a:r>
          </a:p>
          <a:p>
            <a:pPr marL="623888" indent="-623888">
              <a:buClr>
                <a:srgbClr val="89AAD3"/>
              </a:buClr>
              <a:buSzPct val="70000"/>
              <a:buFont typeface="Wingdings" pitchFamily="2" charset="2"/>
              <a:buNone/>
            </a:pPr>
            <a:r>
              <a:rPr lang="zh-CN" altLang="en-US" dirty="0">
                <a:solidFill>
                  <a:srgbClr val="000000"/>
                </a:solidFill>
                <a:ea typeface="楷体_GB2312" pitchFamily="49" charset="-122"/>
              </a:rPr>
              <a:t>       在矩阵</a:t>
            </a:r>
            <a:r>
              <a:rPr lang="en-US" altLang="zh-CN" dirty="0">
                <a:solidFill>
                  <a:srgbClr val="000000"/>
                </a:solidFill>
                <a:ea typeface="楷体_GB2312" pitchFamily="49" charset="-122"/>
              </a:rPr>
              <a:t>A</a:t>
            </a:r>
            <a:r>
              <a:rPr lang="zh-CN" altLang="en-US" dirty="0">
                <a:solidFill>
                  <a:srgbClr val="000000"/>
                </a:solidFill>
                <a:ea typeface="楷体_GB2312" pitchFamily="49" charset="-122"/>
              </a:rPr>
              <a:t>的全部覆盖中，一定存在最小覆盖，</a:t>
            </a:r>
          </a:p>
          <a:p>
            <a:pPr marL="623888" indent="-623888">
              <a:buClr>
                <a:srgbClr val="89AAD3"/>
              </a:buClr>
              <a:buSzPct val="70000"/>
              <a:buFont typeface="Wingdings" pitchFamily="2" charset="2"/>
              <a:buNone/>
            </a:pPr>
            <a:r>
              <a:rPr lang="zh-CN" altLang="en-US" dirty="0">
                <a:solidFill>
                  <a:srgbClr val="000000"/>
                </a:solidFill>
                <a:ea typeface="楷体_GB2312" pitchFamily="49" charset="-122"/>
              </a:rPr>
              <a:t>       其覆盖数为</a:t>
            </a:r>
            <a:r>
              <a:rPr lang="en-US" altLang="zh-CN" dirty="0">
                <a:solidFill>
                  <a:srgbClr val="000000"/>
                </a:solidFill>
                <a:ea typeface="楷体_GB2312" pitchFamily="49" charset="-122"/>
              </a:rPr>
              <a:t>s, </a:t>
            </a:r>
            <a:r>
              <a:rPr lang="zh-CN" altLang="en-US" dirty="0">
                <a:solidFill>
                  <a:srgbClr val="000000"/>
                </a:solidFill>
                <a:ea typeface="楷体_GB2312" pitchFamily="49" charset="-122"/>
              </a:rPr>
              <a:t>显然</a:t>
            </a:r>
            <a:r>
              <a:rPr lang="en-US" altLang="zh-CN" dirty="0">
                <a:solidFill>
                  <a:srgbClr val="000000"/>
                </a:solidFill>
                <a:ea typeface="楷体_GB2312" pitchFamily="49" charset="-122"/>
              </a:rPr>
              <a:t>s&lt;=min(|X|,|Y|)</a:t>
            </a:r>
          </a:p>
        </p:txBody>
      </p:sp>
      <p:sp>
        <p:nvSpPr>
          <p:cNvPr id="62468" name="矩形 7"/>
          <p:cNvSpPr>
            <a:spLocks noChangeArrowheads="1"/>
          </p:cNvSpPr>
          <p:nvPr/>
        </p:nvSpPr>
        <p:spPr bwMode="auto">
          <a:xfrm>
            <a:off x="507088" y="1284288"/>
            <a:ext cx="5924550" cy="452437"/>
          </a:xfrm>
          <a:prstGeom prst="rect">
            <a:avLst/>
          </a:prstGeom>
          <a:noFill/>
          <a:ln w="9525">
            <a:noFill/>
            <a:miter lim="800000"/>
            <a:headEnd/>
            <a:tailEnd/>
          </a:ln>
        </p:spPr>
        <p:txBody>
          <a:bodyPr>
            <a:spAutoFit/>
          </a:bodyPr>
          <a:lstStyle/>
          <a:p>
            <a:pPr marL="355600" indent="-268288">
              <a:lnSpc>
                <a:spcPct val="90000"/>
              </a:lnSpc>
              <a:spcBef>
                <a:spcPct val="20000"/>
              </a:spcBef>
              <a:buClr>
                <a:srgbClr val="FFFFCC"/>
              </a:buClr>
              <a:buSzPct val="60000"/>
            </a:pPr>
            <a:r>
              <a:rPr lang="en-US" altLang="zh-CN" sz="2600">
                <a:solidFill>
                  <a:srgbClr val="003399"/>
                </a:solidFill>
                <a:ea typeface="楷体_GB2312" pitchFamily="49" charset="-122"/>
                <a:cs typeface="Times New Roman" pitchFamily="18" charset="0"/>
              </a:rPr>
              <a:t>(3) </a:t>
            </a:r>
            <a:r>
              <a:rPr lang="zh-CN" altLang="en-US" sz="2600">
                <a:solidFill>
                  <a:srgbClr val="003399"/>
                </a:solidFill>
                <a:ea typeface="楷体_GB2312" pitchFamily="49" charset="-122"/>
                <a:cs typeface="Times New Roman" pitchFamily="18" charset="0"/>
              </a:rPr>
              <a:t>二分图的最大匹配数与最小覆盖</a:t>
            </a:r>
            <a:endParaRPr lang="zh-CN" altLang="en-US" sz="2600">
              <a:solidFill>
                <a:srgbClr val="000514"/>
              </a:solidFill>
              <a:ea typeface="楷体_GB2312" pitchFamily="49" charset="-122"/>
              <a:cs typeface="Times New Roman" pitchFamily="18" charset="0"/>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b="0" dirty="0"/>
          </a:p>
        </p:txBody>
      </p:sp>
    </p:spTree>
    <p:extLst>
      <p:ext uri="{BB962C8B-B14F-4D97-AF65-F5344CB8AC3E}">
        <p14:creationId xmlns:p14="http://schemas.microsoft.com/office/powerpoint/2010/main" val="366355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5378">
                                            <p:txEl>
                                              <p:pRg st="0" end="0"/>
                                            </p:txEl>
                                          </p:spTgt>
                                        </p:tgtEl>
                                        <p:attrNameLst>
                                          <p:attrName>style.visibility</p:attrName>
                                        </p:attrNameLst>
                                      </p:cBhvr>
                                      <p:to>
                                        <p:strVal val="visible"/>
                                      </p:to>
                                    </p:set>
                                    <p:animEffect transition="in" filter="blinds(horizontal)">
                                      <p:cBhvr>
                                        <p:cTn id="7" dur="500"/>
                                        <p:tgtEl>
                                          <p:spTgt spid="11253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5378">
                                            <p:txEl>
                                              <p:pRg st="1" end="1"/>
                                            </p:txEl>
                                          </p:spTgt>
                                        </p:tgtEl>
                                        <p:attrNameLst>
                                          <p:attrName>style.visibility</p:attrName>
                                        </p:attrNameLst>
                                      </p:cBhvr>
                                      <p:to>
                                        <p:strVal val="visible"/>
                                      </p:to>
                                    </p:set>
                                    <p:animEffect transition="in" filter="blinds(horizontal)">
                                      <p:cBhvr>
                                        <p:cTn id="12" dur="500"/>
                                        <p:tgtEl>
                                          <p:spTgt spid="11253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5378">
                                            <p:txEl>
                                              <p:pRg st="3" end="3"/>
                                            </p:txEl>
                                          </p:spTgt>
                                        </p:tgtEl>
                                        <p:attrNameLst>
                                          <p:attrName>style.visibility</p:attrName>
                                        </p:attrNameLst>
                                      </p:cBhvr>
                                      <p:to>
                                        <p:strVal val="visible"/>
                                      </p:to>
                                    </p:set>
                                    <p:animEffect transition="in" filter="blinds(horizontal)">
                                      <p:cBhvr>
                                        <p:cTn id="17" dur="500"/>
                                        <p:tgtEl>
                                          <p:spTgt spid="112537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5378">
                                            <p:txEl>
                                              <p:pRg st="4" end="4"/>
                                            </p:txEl>
                                          </p:spTgt>
                                        </p:tgtEl>
                                        <p:attrNameLst>
                                          <p:attrName>style.visibility</p:attrName>
                                        </p:attrNameLst>
                                      </p:cBhvr>
                                      <p:to>
                                        <p:strVal val="visible"/>
                                      </p:to>
                                    </p:set>
                                    <p:animEffect transition="in" filter="blinds(horizontal)">
                                      <p:cBhvr>
                                        <p:cTn id="22" dur="500"/>
                                        <p:tgtEl>
                                          <p:spTgt spid="112537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5378">
                                            <p:txEl>
                                              <p:pRg st="5" end="5"/>
                                            </p:txEl>
                                          </p:spTgt>
                                        </p:tgtEl>
                                        <p:attrNameLst>
                                          <p:attrName>style.visibility</p:attrName>
                                        </p:attrNameLst>
                                      </p:cBhvr>
                                      <p:to>
                                        <p:strVal val="visible"/>
                                      </p:to>
                                    </p:set>
                                    <p:animEffect transition="in" filter="blinds(horizontal)">
                                      <p:cBhvr>
                                        <p:cTn id="27" dur="500"/>
                                        <p:tgtEl>
                                          <p:spTgt spid="11253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nvSpPr>
        <p:spPr bwMode="auto">
          <a:xfrm>
            <a:off x="597576" y="1839913"/>
            <a:ext cx="8280400" cy="4114800"/>
          </a:xfrm>
          <a:prstGeom prst="rect">
            <a:avLst/>
          </a:prstGeom>
          <a:noFill/>
          <a:ln w="9525">
            <a:noFill/>
            <a:miter lim="800000"/>
            <a:headEnd/>
            <a:tailEnd/>
          </a:ln>
        </p:spPr>
        <p:txBody>
          <a:bodyPr/>
          <a:lstStyle/>
          <a:p>
            <a:pPr marL="623888" indent="-623888">
              <a:buClr>
                <a:srgbClr val="89AAD3"/>
              </a:buClr>
              <a:buSzPct val="70000"/>
              <a:buFont typeface="Wingdings" pitchFamily="2" charset="2"/>
              <a:buNone/>
            </a:pPr>
            <a:r>
              <a:rPr lang="zh-CN" altLang="en-US" dirty="0">
                <a:solidFill>
                  <a:srgbClr val="FF0000"/>
                </a:solidFill>
                <a:ea typeface="楷体_GB2312" pitchFamily="49" charset="-122"/>
              </a:rPr>
              <a:t>定理</a:t>
            </a:r>
            <a:r>
              <a:rPr lang="en-US" altLang="zh-CN" dirty="0">
                <a:solidFill>
                  <a:srgbClr val="FF0000"/>
                </a:solidFill>
                <a:ea typeface="楷体_GB2312" pitchFamily="49" charset="-122"/>
              </a:rPr>
              <a:t>5.2.3</a:t>
            </a:r>
            <a:r>
              <a:rPr lang="zh-CN" altLang="en-US" dirty="0">
                <a:solidFill>
                  <a:srgbClr val="FF0000"/>
                </a:solidFill>
                <a:ea typeface="楷体_GB2312" pitchFamily="49" charset="-122"/>
              </a:rPr>
              <a:t>：</a:t>
            </a:r>
            <a:r>
              <a:rPr lang="zh-CN" altLang="en-US" dirty="0">
                <a:solidFill>
                  <a:srgbClr val="000000"/>
                </a:solidFill>
                <a:ea typeface="楷体_GB2312" pitchFamily="49" charset="-122"/>
              </a:rPr>
              <a:t>设</a:t>
            </a:r>
            <a:r>
              <a:rPr lang="en-US" altLang="zh-CN" dirty="0">
                <a:solidFill>
                  <a:srgbClr val="000000"/>
                </a:solidFill>
                <a:ea typeface="楷体_GB2312" pitchFamily="49" charset="-122"/>
              </a:rPr>
              <a:t>r</a:t>
            </a:r>
            <a:r>
              <a:rPr lang="zh-CN" altLang="en-US" dirty="0">
                <a:solidFill>
                  <a:srgbClr val="000000"/>
                </a:solidFill>
                <a:ea typeface="楷体_GB2312" pitchFamily="49" charset="-122"/>
              </a:rPr>
              <a:t>是二分图</a:t>
            </a:r>
            <a:r>
              <a:rPr lang="en-US" altLang="zh-CN" dirty="0">
                <a:solidFill>
                  <a:srgbClr val="000000"/>
                </a:solidFill>
                <a:ea typeface="楷体_GB2312" pitchFamily="49" charset="-122"/>
              </a:rPr>
              <a:t>G</a:t>
            </a:r>
            <a:r>
              <a:rPr lang="zh-CN" altLang="en-US" dirty="0">
                <a:solidFill>
                  <a:srgbClr val="000000"/>
                </a:solidFill>
                <a:ea typeface="楷体_GB2312" pitchFamily="49" charset="-122"/>
              </a:rPr>
              <a:t>的最大匹配数，</a:t>
            </a:r>
            <a:r>
              <a:rPr lang="en-US" altLang="zh-CN" dirty="0">
                <a:solidFill>
                  <a:srgbClr val="000000"/>
                </a:solidFill>
                <a:ea typeface="楷体_GB2312" pitchFamily="49" charset="-122"/>
              </a:rPr>
              <a:t>s</a:t>
            </a:r>
            <a:r>
              <a:rPr lang="zh-CN" altLang="en-US" dirty="0">
                <a:solidFill>
                  <a:srgbClr val="000000"/>
                </a:solidFill>
                <a:ea typeface="楷体_GB2312" pitchFamily="49" charset="-122"/>
              </a:rPr>
              <a:t>是其邻接矩阵的最小覆盖数，则有</a:t>
            </a:r>
            <a:r>
              <a:rPr lang="en-US" altLang="zh-CN" dirty="0">
                <a:solidFill>
                  <a:srgbClr val="000000"/>
                </a:solidFill>
                <a:ea typeface="楷体_GB2312" pitchFamily="49" charset="-122"/>
              </a:rPr>
              <a:t>r=s. </a:t>
            </a:r>
            <a:r>
              <a:rPr lang="zh-CN" altLang="en-US" dirty="0">
                <a:solidFill>
                  <a:srgbClr val="000000"/>
                </a:solidFill>
                <a:ea typeface="楷体_GB2312" pitchFamily="49" charset="-122"/>
              </a:rPr>
              <a:t>（</a:t>
            </a:r>
            <a:r>
              <a:rPr lang="en-US" altLang="zh-CN" dirty="0" err="1">
                <a:solidFill>
                  <a:srgbClr val="000000"/>
                </a:solidFill>
                <a:ea typeface="楷体_GB2312" pitchFamily="49" charset="-122"/>
              </a:rPr>
              <a:t>Konig</a:t>
            </a:r>
            <a:r>
              <a:rPr lang="zh-CN" altLang="en-US" dirty="0">
                <a:solidFill>
                  <a:srgbClr val="000000"/>
                </a:solidFill>
                <a:ea typeface="楷体_GB2312" pitchFamily="49" charset="-122"/>
              </a:rPr>
              <a:t>定理）</a:t>
            </a:r>
          </a:p>
          <a:p>
            <a:pPr marL="623888" indent="-623888">
              <a:buClr>
                <a:srgbClr val="89AAD3"/>
              </a:buClr>
              <a:buSzPct val="70000"/>
              <a:buFont typeface="Wingdings" pitchFamily="2" charset="2"/>
              <a:buNone/>
            </a:pPr>
            <a:r>
              <a:rPr lang="zh-CN" altLang="en-US" dirty="0">
                <a:solidFill>
                  <a:srgbClr val="000000"/>
                </a:solidFill>
                <a:ea typeface="楷体_GB2312" pitchFamily="49" charset="-122"/>
              </a:rPr>
              <a:t>       </a:t>
            </a:r>
          </a:p>
          <a:p>
            <a:pPr marL="623888" indent="-623888">
              <a:buClr>
                <a:srgbClr val="89AAD3"/>
              </a:buClr>
              <a:buSzPct val="70000"/>
              <a:buFont typeface="Wingdings" pitchFamily="2" charset="2"/>
              <a:buNone/>
            </a:pPr>
            <a:endParaRPr lang="zh-CN" altLang="en-US" dirty="0">
              <a:solidFill>
                <a:srgbClr val="000000"/>
              </a:solidFill>
              <a:ea typeface="楷体_GB2312" pitchFamily="49" charset="-122"/>
            </a:endParaRPr>
          </a:p>
          <a:p>
            <a:pPr marL="623888" indent="-623888">
              <a:buClr>
                <a:srgbClr val="89AAD3"/>
              </a:buClr>
              <a:buSzPct val="70000"/>
              <a:buFont typeface="Wingdings" pitchFamily="2" charset="2"/>
              <a:buNone/>
            </a:pPr>
            <a:r>
              <a:rPr lang="zh-CN" altLang="en-US" dirty="0">
                <a:solidFill>
                  <a:srgbClr val="000000"/>
                </a:solidFill>
                <a:ea typeface="楷体_GB2312" pitchFamily="49" charset="-122"/>
              </a:rPr>
              <a:t>揭示了匹配与覆盖之间的关系。</a:t>
            </a:r>
          </a:p>
          <a:p>
            <a:pPr marL="623888" indent="-623888">
              <a:buClr>
                <a:srgbClr val="89AAD3"/>
              </a:buClr>
              <a:buSzPct val="70000"/>
              <a:buFont typeface="Wingdings" pitchFamily="2" charset="2"/>
              <a:buNone/>
            </a:pPr>
            <a:r>
              <a:rPr lang="zh-CN" altLang="en-US" dirty="0">
                <a:solidFill>
                  <a:srgbClr val="000000"/>
                </a:solidFill>
                <a:ea typeface="楷体_GB2312" pitchFamily="49" charset="-122"/>
              </a:rPr>
              <a:t>最佳匹配算法的基本依据之一。</a:t>
            </a:r>
          </a:p>
          <a:p>
            <a:pPr marL="623888" indent="-623888">
              <a:buClr>
                <a:srgbClr val="89AAD3"/>
              </a:buClr>
              <a:buSzPct val="70000"/>
              <a:buFont typeface="Wingdings" pitchFamily="2" charset="2"/>
              <a:buNone/>
            </a:pPr>
            <a:endParaRPr lang="en-US" altLang="zh-CN" dirty="0">
              <a:solidFill>
                <a:srgbClr val="000000"/>
              </a:solidFill>
              <a:ea typeface="楷体_GB2312" pitchFamily="49" charset="-122"/>
            </a:endParaRPr>
          </a:p>
        </p:txBody>
      </p:sp>
      <p:sp>
        <p:nvSpPr>
          <p:cNvPr id="63492" name="矩形 7"/>
          <p:cNvSpPr>
            <a:spLocks noChangeArrowheads="1"/>
          </p:cNvSpPr>
          <p:nvPr/>
        </p:nvSpPr>
        <p:spPr bwMode="auto">
          <a:xfrm>
            <a:off x="507088" y="1284288"/>
            <a:ext cx="5924550" cy="452437"/>
          </a:xfrm>
          <a:prstGeom prst="rect">
            <a:avLst/>
          </a:prstGeom>
          <a:noFill/>
          <a:ln w="9525">
            <a:noFill/>
            <a:miter lim="800000"/>
            <a:headEnd/>
            <a:tailEnd/>
          </a:ln>
        </p:spPr>
        <p:txBody>
          <a:bodyPr>
            <a:spAutoFit/>
          </a:bodyPr>
          <a:lstStyle/>
          <a:p>
            <a:pPr marL="355600" indent="-268288">
              <a:lnSpc>
                <a:spcPct val="90000"/>
              </a:lnSpc>
              <a:spcBef>
                <a:spcPct val="20000"/>
              </a:spcBef>
              <a:buClr>
                <a:srgbClr val="FFFFCC"/>
              </a:buClr>
              <a:buSzPct val="60000"/>
            </a:pPr>
            <a:r>
              <a:rPr lang="en-US" altLang="zh-CN" sz="2600">
                <a:solidFill>
                  <a:srgbClr val="003399"/>
                </a:solidFill>
                <a:ea typeface="楷体_GB2312" pitchFamily="49" charset="-122"/>
                <a:cs typeface="Times New Roman" pitchFamily="18" charset="0"/>
              </a:rPr>
              <a:t>(3) </a:t>
            </a:r>
            <a:r>
              <a:rPr lang="zh-CN" altLang="en-US" sz="2600">
                <a:solidFill>
                  <a:srgbClr val="003399"/>
                </a:solidFill>
                <a:ea typeface="楷体_GB2312" pitchFamily="49" charset="-122"/>
                <a:cs typeface="Times New Roman" pitchFamily="18" charset="0"/>
              </a:rPr>
              <a:t>二分图的最大匹配数与最小覆盖</a:t>
            </a:r>
            <a:endParaRPr lang="zh-CN" altLang="en-US" sz="2600">
              <a:solidFill>
                <a:srgbClr val="000514"/>
              </a:solidFill>
              <a:ea typeface="楷体_GB2312" pitchFamily="49" charset="-122"/>
              <a:cs typeface="Times New Roman" pitchFamily="18" charset="0"/>
            </a:endParaRPr>
          </a:p>
        </p:txBody>
      </p:sp>
      <p:sp>
        <p:nvSpPr>
          <p:cNvPr id="6" name="标题 6"/>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5.2</a:t>
            </a:r>
            <a:r>
              <a:rPr lang="en-US" altLang="zh-CN" dirty="0" smtClean="0"/>
              <a:t> </a:t>
            </a:r>
            <a:r>
              <a:rPr lang="zh-CN" altLang="en-US" dirty="0" smtClean="0"/>
              <a:t>二分图的完全匹配</a:t>
            </a:r>
            <a:endParaRPr lang="zh-CN" altLang="en-US" b="0" dirty="0"/>
          </a:p>
        </p:txBody>
      </p:sp>
    </p:spTree>
    <p:extLst>
      <p:ext uri="{BB962C8B-B14F-4D97-AF65-F5344CB8AC3E}">
        <p14:creationId xmlns:p14="http://schemas.microsoft.com/office/powerpoint/2010/main" val="228666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02">
                                            <p:txEl>
                                              <p:pRg st="0" end="0"/>
                                            </p:txEl>
                                          </p:spTgt>
                                        </p:tgtEl>
                                        <p:attrNameLst>
                                          <p:attrName>style.visibility</p:attrName>
                                        </p:attrNameLst>
                                      </p:cBhvr>
                                      <p:to>
                                        <p:strVal val="visible"/>
                                      </p:to>
                                    </p:set>
                                    <p:animEffect transition="in" filter="blinds(horizontal)">
                                      <p:cBhvr>
                                        <p:cTn id="7" dur="500"/>
                                        <p:tgtEl>
                                          <p:spTgt spid="11264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02">
                                            <p:txEl>
                                              <p:pRg st="1" end="1"/>
                                            </p:txEl>
                                          </p:spTgt>
                                        </p:tgtEl>
                                        <p:attrNameLst>
                                          <p:attrName>style.visibility</p:attrName>
                                        </p:attrNameLst>
                                      </p:cBhvr>
                                      <p:to>
                                        <p:strVal val="visible"/>
                                      </p:to>
                                    </p:set>
                                    <p:animEffect transition="in" filter="blinds(horizontal)">
                                      <p:cBhvr>
                                        <p:cTn id="12" dur="500"/>
                                        <p:tgtEl>
                                          <p:spTgt spid="11264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402">
                                            <p:txEl>
                                              <p:pRg st="3" end="3"/>
                                            </p:txEl>
                                          </p:spTgt>
                                        </p:tgtEl>
                                        <p:attrNameLst>
                                          <p:attrName>style.visibility</p:attrName>
                                        </p:attrNameLst>
                                      </p:cBhvr>
                                      <p:to>
                                        <p:strVal val="visible"/>
                                      </p:to>
                                    </p:set>
                                    <p:animEffect transition="in" filter="blinds(horizontal)">
                                      <p:cBhvr>
                                        <p:cTn id="17" dur="500"/>
                                        <p:tgtEl>
                                          <p:spTgt spid="11264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402">
                                            <p:txEl>
                                              <p:pRg st="4" end="4"/>
                                            </p:txEl>
                                          </p:spTgt>
                                        </p:tgtEl>
                                        <p:attrNameLst>
                                          <p:attrName>style.visibility</p:attrName>
                                        </p:attrNameLst>
                                      </p:cBhvr>
                                      <p:to>
                                        <p:strVal val="visible"/>
                                      </p:to>
                                    </p:set>
                                    <p:animEffect transition="in" filter="blinds(horizontal)">
                                      <p:cBhvr>
                                        <p:cTn id="22" dur="500"/>
                                        <p:tgtEl>
                                          <p:spTgt spid="11264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 </a:t>
            </a:r>
            <a:endParaRPr lang="zh-CN" altLang="en-US" dirty="0"/>
          </a:p>
        </p:txBody>
      </p:sp>
      <p:sp>
        <p:nvSpPr>
          <p:cNvPr id="64514" name="Rectangle 2"/>
          <p:cNvSpPr>
            <a:spLocks noGrp="1" noChangeArrowheads="1"/>
          </p:cNvSpPr>
          <p:nvPr>
            <p:ph type="body" idx="4294967295"/>
          </p:nvPr>
        </p:nvSpPr>
        <p:spPr>
          <a:xfrm>
            <a:off x="638629" y="1314450"/>
            <a:ext cx="7632700" cy="4572000"/>
          </a:xfrm>
        </p:spPr>
        <p:txBody>
          <a:bodyPr/>
          <a:lstStyle/>
          <a:p>
            <a:pPr marL="271463" indent="-271463" eaLnBrk="1" hangingPunct="1">
              <a:buFont typeface="Wingdings" pitchFamily="2" charset="2"/>
              <a:buNone/>
            </a:pPr>
            <a:r>
              <a:rPr lang="en-US" altLang="zh-CN" sz="3200" dirty="0" smtClean="0">
                <a:solidFill>
                  <a:srgbClr val="A3A3A3"/>
                </a:solidFill>
                <a:latin typeface="Times New Roman" pitchFamily="18" charset="0"/>
                <a:cs typeface="Times New Roman" pitchFamily="18" charset="0"/>
              </a:rPr>
              <a:t>5.1  </a:t>
            </a:r>
            <a:r>
              <a:rPr lang="zh-CN" altLang="zh-CN" sz="3200" dirty="0" smtClean="0">
                <a:solidFill>
                  <a:srgbClr val="A3A3A3"/>
                </a:solidFill>
                <a:latin typeface="Times New Roman" pitchFamily="18" charset="0"/>
                <a:cs typeface="Times New Roman" pitchFamily="18" charset="0"/>
              </a:rPr>
              <a:t>二分图的最大匹配</a:t>
            </a:r>
          </a:p>
          <a:p>
            <a:pPr marL="271463" indent="-271463" eaLnBrk="1" hangingPunct="1">
              <a:buFont typeface="Wingdings" pitchFamily="2" charset="2"/>
              <a:buNone/>
            </a:pPr>
            <a:r>
              <a:rPr lang="en-US" altLang="zh-CN" sz="3200" dirty="0" smtClean="0">
                <a:solidFill>
                  <a:srgbClr val="A3A3A3"/>
                </a:solidFill>
                <a:latin typeface="Times New Roman" pitchFamily="18" charset="0"/>
                <a:cs typeface="Times New Roman" pitchFamily="18" charset="0"/>
              </a:rPr>
              <a:t>5.2  </a:t>
            </a:r>
            <a:r>
              <a:rPr lang="zh-CN" altLang="zh-CN" sz="3200" dirty="0" smtClean="0">
                <a:solidFill>
                  <a:srgbClr val="A3A3A3"/>
                </a:solidFill>
                <a:latin typeface="Times New Roman" pitchFamily="18" charset="0"/>
                <a:cs typeface="Times New Roman" pitchFamily="18" charset="0"/>
              </a:rPr>
              <a:t>完全匹配</a:t>
            </a:r>
          </a:p>
          <a:p>
            <a:pPr marL="271463" indent="-271463" eaLnBrk="1" hangingPunct="1">
              <a:buFont typeface="Wingdings" pitchFamily="2" charset="2"/>
              <a:buNone/>
            </a:pPr>
            <a:r>
              <a:rPr lang="en-US" altLang="zh-CN" sz="3200" dirty="0" smtClean="0">
                <a:solidFill>
                  <a:srgbClr val="FF0066"/>
                </a:solidFill>
                <a:latin typeface="Times New Roman" pitchFamily="18" charset="0"/>
                <a:cs typeface="Times New Roman" pitchFamily="18" charset="0"/>
              </a:rPr>
              <a:t>5.3  </a:t>
            </a:r>
            <a:r>
              <a:rPr lang="zh-CN" altLang="zh-CN" sz="3200" dirty="0" smtClean="0">
                <a:solidFill>
                  <a:srgbClr val="FF0066"/>
                </a:solidFill>
                <a:latin typeface="Times New Roman" pitchFamily="18" charset="0"/>
                <a:cs typeface="Times New Roman" pitchFamily="18" charset="0"/>
              </a:rPr>
              <a:t>最佳匹配</a:t>
            </a:r>
            <a:r>
              <a:rPr lang="zh-CN" altLang="en-US" sz="3200" dirty="0" smtClean="0">
                <a:solidFill>
                  <a:srgbClr val="FF0066"/>
                </a:solidFill>
                <a:latin typeface="Times New Roman" pitchFamily="18" charset="0"/>
                <a:cs typeface="Times New Roman" pitchFamily="18" charset="0"/>
              </a:rPr>
              <a:t>及其</a:t>
            </a:r>
            <a:r>
              <a:rPr lang="zh-CN" altLang="zh-CN" sz="3200" dirty="0" smtClean="0">
                <a:solidFill>
                  <a:srgbClr val="FF0066"/>
                </a:solidFill>
                <a:latin typeface="Times New Roman" pitchFamily="18" charset="0"/>
                <a:cs typeface="Times New Roman" pitchFamily="18" charset="0"/>
              </a:rPr>
              <a:t>算法</a:t>
            </a:r>
            <a:r>
              <a:rPr lang="zh-CN" altLang="en-US" sz="3200" dirty="0" smtClean="0">
                <a:solidFill>
                  <a:srgbClr val="FF0066"/>
                </a:solidFill>
                <a:latin typeface="Times New Roman" pitchFamily="18" charset="0"/>
                <a:cs typeface="Times New Roman" pitchFamily="18" charset="0"/>
              </a:rPr>
              <a:t>（不要求掌握）</a:t>
            </a:r>
          </a:p>
          <a:p>
            <a:pPr marL="271463" indent="-271463" eaLnBrk="1" hangingPunct="1">
              <a:buFont typeface="Wingdings" pitchFamily="2" charset="2"/>
              <a:buNone/>
            </a:pPr>
            <a:r>
              <a:rPr lang="en-US" altLang="zh-CN" sz="3200" dirty="0" smtClean="0">
                <a:latin typeface="Times New Roman" pitchFamily="18" charset="0"/>
                <a:cs typeface="Times New Roman" pitchFamily="18" charset="0"/>
              </a:rPr>
              <a:t>5.4  </a:t>
            </a:r>
            <a:r>
              <a:rPr lang="zh-CN" altLang="en-US" sz="3200" dirty="0" smtClean="0">
                <a:latin typeface="Times New Roman" pitchFamily="18" charset="0"/>
                <a:cs typeface="Times New Roman" pitchFamily="18" charset="0"/>
              </a:rPr>
              <a:t>匹配应用举例</a:t>
            </a:r>
            <a:endParaRPr lang="zh-CN" altLang="zh-CN" sz="3200" dirty="0" smtClean="0">
              <a:latin typeface="Times New Roman" pitchFamily="18" charset="0"/>
              <a:cs typeface="Times New Roman" pitchFamily="18" charset="0"/>
            </a:endParaRPr>
          </a:p>
          <a:p>
            <a:pPr marL="271463" indent="-271463" eaLnBrk="1" hangingPunct="1">
              <a:buFont typeface="Wingdings" pitchFamily="2" charset="2"/>
              <a:buNone/>
            </a:pPr>
            <a:r>
              <a:rPr lang="en-US" altLang="zh-CN" sz="3200" dirty="0" smtClean="0">
                <a:latin typeface="Times New Roman" pitchFamily="18" charset="0"/>
                <a:cs typeface="Times New Roman" pitchFamily="18" charset="0"/>
              </a:rPr>
              <a:t>5.5  </a:t>
            </a:r>
            <a:r>
              <a:rPr lang="zh-CN" altLang="zh-CN" sz="3200" dirty="0" smtClean="0">
                <a:latin typeface="Times New Roman" pitchFamily="18" charset="0"/>
                <a:cs typeface="Times New Roman" pitchFamily="18" charset="0"/>
              </a:rPr>
              <a:t>网络流图</a:t>
            </a:r>
          </a:p>
          <a:p>
            <a:pPr marL="271463" indent="-271463" eaLnBrk="1" hangingPunct="1">
              <a:buFont typeface="Wingdings" pitchFamily="2" charset="2"/>
              <a:buNone/>
            </a:pPr>
            <a:r>
              <a:rPr lang="en-US" altLang="zh-CN" sz="3200" dirty="0" smtClean="0">
                <a:latin typeface="Times New Roman" pitchFamily="18" charset="0"/>
                <a:cs typeface="Times New Roman" pitchFamily="18" charset="0"/>
              </a:rPr>
              <a:t>5.6  </a:t>
            </a:r>
            <a:r>
              <a:rPr lang="zh-CN" altLang="zh-CN" sz="3200" dirty="0" smtClean="0">
                <a:latin typeface="Times New Roman" pitchFamily="18" charset="0"/>
                <a:cs typeface="Times New Roman" pitchFamily="18" charset="0"/>
              </a:rPr>
              <a:t>Ford-Fulkerson最大流标号算法</a:t>
            </a:r>
          </a:p>
          <a:p>
            <a:pPr marL="271463" indent="-271463" eaLnBrk="1" hangingPunct="1">
              <a:buFont typeface="Wingdings" pitchFamily="2" charset="2"/>
              <a:buNone/>
            </a:pPr>
            <a:r>
              <a:rPr lang="en-US" altLang="zh-CN" sz="3200" dirty="0" smtClean="0">
                <a:latin typeface="Times New Roman" pitchFamily="18" charset="0"/>
                <a:cs typeface="Times New Roman" pitchFamily="18" charset="0"/>
              </a:rPr>
              <a:t>5.7  </a:t>
            </a:r>
            <a:r>
              <a:rPr lang="zh-CN" altLang="zh-CN" sz="3200" dirty="0" smtClean="0">
                <a:latin typeface="Times New Roman" pitchFamily="18" charset="0"/>
                <a:cs typeface="Times New Roman" pitchFamily="18" charset="0"/>
              </a:rPr>
              <a:t>最大流的Edmonds-Karp算法</a:t>
            </a:r>
          </a:p>
          <a:p>
            <a:pPr marL="271463" indent="-271463" eaLnBrk="1" hangingPunct="1">
              <a:buFont typeface="Wingdings" pitchFamily="2" charset="2"/>
              <a:buNone/>
            </a:pPr>
            <a:r>
              <a:rPr lang="en-US" altLang="zh-CN" sz="3200" dirty="0" smtClean="0">
                <a:latin typeface="Times New Roman" pitchFamily="18" charset="0"/>
                <a:cs typeface="Times New Roman" pitchFamily="18" charset="0"/>
              </a:rPr>
              <a:t>5.8  </a:t>
            </a:r>
            <a:r>
              <a:rPr lang="zh-CN" altLang="zh-CN" sz="3200" dirty="0" smtClean="0">
                <a:latin typeface="Times New Roman" pitchFamily="18" charset="0"/>
                <a:cs typeface="Times New Roman" pitchFamily="18" charset="0"/>
              </a:rPr>
              <a:t>最小费用流</a:t>
            </a:r>
          </a:p>
          <a:p>
            <a:pPr marL="271463" indent="-271463" eaLnBrk="1" hangingPunct="1"/>
            <a:endParaRPr lang="zh-CN"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05911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762000" y="1815029"/>
            <a:ext cx="7961313" cy="1569660"/>
          </a:xfrm>
          <a:prstGeom prst="rect">
            <a:avLst/>
          </a:prstGeom>
          <a:noFill/>
          <a:ln w="9525">
            <a:noFill/>
            <a:miter lim="800000"/>
            <a:headEnd/>
            <a:tailEnd/>
          </a:ln>
        </p:spPr>
        <p:txBody>
          <a:bodyPr>
            <a:spAutoFit/>
          </a:bodyPr>
          <a:lstStyle/>
          <a:p>
            <a:pPr>
              <a:spcBef>
                <a:spcPct val="50000"/>
              </a:spcBef>
            </a:pPr>
            <a:r>
              <a:rPr lang="zh-CN" altLang="en-US" dirty="0">
                <a:solidFill>
                  <a:srgbClr val="000000"/>
                </a:solidFill>
              </a:rPr>
              <a:t>有一份中文说明书，需翻译成英、日、德、俄四种文字，分别记作</a:t>
            </a:r>
            <a:r>
              <a:rPr lang="en-US" altLang="zh-CN" dirty="0">
                <a:solidFill>
                  <a:srgbClr val="000000"/>
                </a:solidFill>
              </a:rPr>
              <a:t>E</a:t>
            </a:r>
            <a:r>
              <a:rPr lang="zh-CN" altLang="en-US" dirty="0">
                <a:solidFill>
                  <a:srgbClr val="000000"/>
                </a:solidFill>
              </a:rPr>
              <a:t>、</a:t>
            </a:r>
            <a:r>
              <a:rPr lang="en-US" altLang="zh-CN" dirty="0">
                <a:solidFill>
                  <a:srgbClr val="000000"/>
                </a:solidFill>
              </a:rPr>
              <a:t>J</a:t>
            </a:r>
            <a:r>
              <a:rPr lang="zh-CN" altLang="en-US" dirty="0">
                <a:solidFill>
                  <a:srgbClr val="000000"/>
                </a:solidFill>
              </a:rPr>
              <a:t>、</a:t>
            </a:r>
            <a:r>
              <a:rPr lang="en-US" altLang="zh-CN" dirty="0">
                <a:solidFill>
                  <a:srgbClr val="000000"/>
                </a:solidFill>
              </a:rPr>
              <a:t>G</a:t>
            </a:r>
            <a:r>
              <a:rPr lang="zh-CN" altLang="en-US" dirty="0">
                <a:solidFill>
                  <a:srgbClr val="000000"/>
                </a:solidFill>
              </a:rPr>
              <a:t>、</a:t>
            </a:r>
            <a:r>
              <a:rPr lang="en-US" altLang="zh-CN" dirty="0">
                <a:solidFill>
                  <a:srgbClr val="000000"/>
                </a:solidFill>
              </a:rPr>
              <a:t>R</a:t>
            </a:r>
            <a:r>
              <a:rPr lang="zh-CN" altLang="en-US" dirty="0">
                <a:solidFill>
                  <a:srgbClr val="000000"/>
                </a:solidFill>
              </a:rPr>
              <a:t>，现有甲、乙、丙、丁四人，他们将中文说明书翻译成英、日、德、俄四种文字所需时间如下，问应该如何分配工作，使所需总时间最少？</a:t>
            </a:r>
          </a:p>
        </p:txBody>
      </p:sp>
      <p:graphicFrame>
        <p:nvGraphicFramePr>
          <p:cNvPr id="1176699" name="Group 123"/>
          <p:cNvGraphicFramePr>
            <a:graphicFrameLocks noGrp="1"/>
          </p:cNvGraphicFramePr>
          <p:nvPr>
            <p:extLst>
              <p:ext uri="{D42A27DB-BD31-4B8C-83A1-F6EECF244321}">
                <p14:modId xmlns:p14="http://schemas.microsoft.com/office/powerpoint/2010/main" val="2633599085"/>
              </p:ext>
            </p:extLst>
          </p:nvPr>
        </p:nvGraphicFramePr>
        <p:xfrm>
          <a:off x="1997075" y="3613627"/>
          <a:ext cx="5014913" cy="2660015"/>
        </p:xfrm>
        <a:graphic>
          <a:graphicData uri="http://schemas.openxmlformats.org/drawingml/2006/table">
            <a:tbl>
              <a:tblPr/>
              <a:tblGrid>
                <a:gridCol w="10033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001713">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sng" strike="noStrike" cap="none" normalizeH="0" baseline="0" dirty="0" smtClean="0">
                          <a:ln>
                            <a:noFill/>
                          </a:ln>
                          <a:solidFill>
                            <a:schemeClr val="tx1">
                              <a:lumMod val="50000"/>
                            </a:schemeClr>
                          </a:solidFill>
                          <a:effectLst/>
                          <a:latin typeface="Times New Roman" pitchFamily="18" charset="0"/>
                          <a:ea typeface="宋体" pitchFamily="2" charset="-122"/>
                        </a:rPr>
                        <a:t> </a:t>
                      </a:r>
                      <a:r>
                        <a:rPr kumimoji="0" lang="en-US" altLang="zh-CN" sz="1600" b="1" i="0" u="none" strike="noStrike" cap="none" normalizeH="0" baseline="0" dirty="0" smtClean="0">
                          <a:ln>
                            <a:noFill/>
                          </a:ln>
                          <a:solidFill>
                            <a:schemeClr val="tx1">
                              <a:lumMod val="50000"/>
                            </a:schemeClr>
                          </a:solidFill>
                          <a:effectLst/>
                          <a:latin typeface="Times New Roman" pitchFamily="18" charset="0"/>
                          <a:ea typeface="宋体" pitchFamily="2" charset="-122"/>
                        </a:rPr>
                        <a:t>      </a:t>
                      </a:r>
                      <a:r>
                        <a:rPr kumimoji="0" lang="zh-CN" altLang="en-US" sz="1600" b="1" i="0" u="none" strike="noStrike" cap="none" normalizeH="0" baseline="0" dirty="0" smtClean="0">
                          <a:ln>
                            <a:noFill/>
                          </a:ln>
                          <a:solidFill>
                            <a:schemeClr val="tx1">
                              <a:lumMod val="50000"/>
                            </a:schemeClr>
                          </a:solidFill>
                          <a:effectLst/>
                          <a:latin typeface="Times New Roman" pitchFamily="18" charset="0"/>
                          <a:ea typeface="宋体" pitchFamily="2" charset="-122"/>
                        </a:rPr>
                        <a:t>任务人员</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extLst>
                  <a:ext uri="{0D108BD9-81ED-4DB2-BD59-A6C34878D82A}">
                    <a16:rowId xmlns:a16="http://schemas.microsoft.com/office/drawing/2014/main" val="10000"/>
                  </a:ext>
                </a:extLst>
              </a:tr>
              <a:tr h="506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lumMod val="50000"/>
                            </a:schemeClr>
                          </a:solidFill>
                          <a:effectLst/>
                          <a:latin typeface="Times New Roman" pitchFamily="18" charset="0"/>
                          <a:ea typeface="宋体" pitchFamily="2" charset="-122"/>
                        </a:rPr>
                        <a:t>甲</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lumMod val="50000"/>
                            </a:schemeClr>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extLst>
                  <a:ext uri="{0D108BD9-81ED-4DB2-BD59-A6C34878D82A}">
                    <a16:rowId xmlns:a16="http://schemas.microsoft.com/office/drawing/2014/main" val="10001"/>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lumMod val="50000"/>
                            </a:schemeClr>
                          </a:solidFill>
                          <a:effectLst/>
                          <a:latin typeface="Times New Roman" pitchFamily="18" charset="0"/>
                          <a:ea typeface="宋体" pitchFamily="2" charset="-122"/>
                        </a:rPr>
                        <a:t>乙</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extLst>
                  <a:ext uri="{0D108BD9-81ED-4DB2-BD59-A6C34878D82A}">
                    <a16:rowId xmlns:a16="http://schemas.microsoft.com/office/drawing/2014/main" val="10002"/>
                  </a:ext>
                </a:extLst>
              </a:tr>
              <a:tr h="5064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lumMod val="50000"/>
                            </a:schemeClr>
                          </a:solidFill>
                          <a:effectLst/>
                          <a:latin typeface="Times New Roman" pitchFamily="18" charset="0"/>
                          <a:ea typeface="宋体" pitchFamily="2" charset="-122"/>
                        </a:rPr>
                        <a:t>丙</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000"/>
                    </a:solidFill>
                  </a:tcPr>
                </a:tc>
                <a:extLst>
                  <a:ext uri="{0D108BD9-81ED-4DB2-BD59-A6C34878D82A}">
                    <a16:rowId xmlns:a16="http://schemas.microsoft.com/office/drawing/2014/main" val="10003"/>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lumMod val="50000"/>
                            </a:schemeClr>
                          </a:solidFill>
                          <a:effectLst/>
                          <a:latin typeface="Times New Roman" pitchFamily="18" charset="0"/>
                          <a:ea typeface="宋体" pitchFamily="2" charset="-122"/>
                        </a:rPr>
                        <a:t>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smtClean="0">
                          <a:ln>
                            <a:noFill/>
                          </a:ln>
                          <a:solidFill>
                            <a:schemeClr val="tx1">
                              <a:lumMod val="50000"/>
                            </a:schemeClr>
                          </a:solidFill>
                          <a:effectLst/>
                          <a:latin typeface="Times New Roman" pitchFamily="18" charset="0"/>
                          <a:ea typeface="宋体" pitchFamily="2" charset="-122"/>
                        </a:rPr>
                        <a:t>11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smtClean="0">
                          <a:ln>
                            <a:noFill/>
                          </a:ln>
                          <a:solidFill>
                            <a:schemeClr val="tx1">
                              <a:lumMod val="50000"/>
                            </a:schemeClr>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C000"/>
                    </a:solidFill>
                  </a:tcPr>
                </a:tc>
                <a:extLst>
                  <a:ext uri="{0D108BD9-81ED-4DB2-BD59-A6C34878D82A}">
                    <a16:rowId xmlns:a16="http://schemas.microsoft.com/office/drawing/2014/main" val="10004"/>
                  </a:ext>
                </a:extLst>
              </a:tr>
            </a:tbl>
          </a:graphicData>
        </a:graphic>
      </p:graphicFrame>
      <p:sp>
        <p:nvSpPr>
          <p:cNvPr id="66601" name="Line 124"/>
          <p:cNvSpPr>
            <a:spLocks noChangeShapeType="1"/>
          </p:cNvSpPr>
          <p:nvPr/>
        </p:nvSpPr>
        <p:spPr bwMode="auto">
          <a:xfrm>
            <a:off x="2049235" y="3672817"/>
            <a:ext cx="977900" cy="525463"/>
          </a:xfrm>
          <a:prstGeom prst="line">
            <a:avLst/>
          </a:prstGeom>
          <a:noFill/>
          <a:ln w="9525">
            <a:solidFill>
              <a:schemeClr val="tx1"/>
            </a:solidFill>
            <a:round/>
            <a:headEnd/>
            <a:tailEnd/>
          </a:ln>
        </p:spPr>
        <p:txBody>
          <a:bodyPr/>
          <a:lstStyle/>
          <a:p>
            <a:endParaRPr lang="zh-CN" altLang="en-US"/>
          </a:p>
        </p:txBody>
      </p:sp>
      <p:sp>
        <p:nvSpPr>
          <p:cNvPr id="66603" name="矩形 6"/>
          <p:cNvSpPr>
            <a:spLocks noChangeArrowheads="1"/>
          </p:cNvSpPr>
          <p:nvPr/>
        </p:nvSpPr>
        <p:spPr bwMode="auto">
          <a:xfrm>
            <a:off x="463546" y="1270516"/>
            <a:ext cx="4979988" cy="452438"/>
          </a:xfrm>
          <a:prstGeom prst="rect">
            <a:avLst/>
          </a:prstGeom>
          <a:noFill/>
          <a:ln w="9525">
            <a:noFill/>
            <a:miter lim="800000"/>
            <a:headEnd/>
            <a:tailEnd/>
          </a:ln>
        </p:spPr>
        <p:txBody>
          <a:bodyPr>
            <a:spAutoFit/>
          </a:bodyPr>
          <a:lstStyle/>
          <a:p>
            <a:pPr marL="355600" indent="-268288">
              <a:lnSpc>
                <a:spcPct val="90000"/>
              </a:lnSpc>
              <a:spcBef>
                <a:spcPct val="20000"/>
              </a:spcBef>
              <a:buClr>
                <a:srgbClr val="FFFFCC"/>
              </a:buClr>
              <a:buSzPct val="60000"/>
            </a:pPr>
            <a:r>
              <a:rPr lang="en-US" altLang="zh-CN" sz="2600" dirty="0">
                <a:solidFill>
                  <a:srgbClr val="003399"/>
                </a:solidFill>
                <a:ea typeface="楷体_GB2312" pitchFamily="49" charset="-122"/>
                <a:cs typeface="Times New Roman" pitchFamily="18" charset="0"/>
              </a:rPr>
              <a:t>(1) </a:t>
            </a:r>
            <a:r>
              <a:rPr lang="zh-CN" altLang="en-US" sz="2600" dirty="0">
                <a:solidFill>
                  <a:srgbClr val="003399"/>
                </a:solidFill>
                <a:ea typeface="楷体_GB2312" pitchFamily="49" charset="-122"/>
                <a:cs typeface="Times New Roman" pitchFamily="18" charset="0"/>
              </a:rPr>
              <a:t>基本概念</a:t>
            </a:r>
            <a:endParaRPr lang="zh-CN" altLang="en-US" sz="2600" dirty="0">
              <a:solidFill>
                <a:srgbClr val="000514"/>
              </a:solidFill>
              <a:ea typeface="楷体_GB2312" pitchFamily="49" charset="-122"/>
              <a:cs typeface="Times New Roman"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a:t>
            </a:r>
            <a:endParaRPr lang="zh-CN" altLang="en-US" dirty="0"/>
          </a:p>
        </p:txBody>
      </p:sp>
    </p:spTree>
    <p:extLst>
      <p:ext uri="{BB962C8B-B14F-4D97-AF65-F5344CB8AC3E}">
        <p14:creationId xmlns:p14="http://schemas.microsoft.com/office/powerpoint/2010/main" val="3112921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715730" y="1682749"/>
            <a:ext cx="8281988" cy="4645479"/>
          </a:xfrm>
          <a:prstGeom prst="rect">
            <a:avLst/>
          </a:prstGeom>
          <a:noFill/>
          <a:ln w="9525">
            <a:noFill/>
            <a:miter lim="800000"/>
            <a:headEnd/>
            <a:tailEnd/>
          </a:ln>
        </p:spPr>
        <p:txBody>
          <a:bodyPr/>
          <a:lstStyle/>
          <a:p>
            <a:pPr marL="342900" indent="-342900">
              <a:spcBef>
                <a:spcPct val="20000"/>
              </a:spcBef>
              <a:buClr>
                <a:srgbClr val="89AAD3"/>
              </a:buClr>
              <a:buSzPct val="70000"/>
              <a:buFont typeface="Wingdings" pitchFamily="2" charset="2"/>
              <a:buChar char="n"/>
            </a:pPr>
            <a:r>
              <a:rPr lang="zh-CN" altLang="en-US" sz="2600" dirty="0">
                <a:solidFill>
                  <a:srgbClr val="000000"/>
                </a:solidFill>
                <a:latin typeface="Garamond" pitchFamily="18" charset="0"/>
              </a:rPr>
              <a:t>应用背景：</a:t>
            </a:r>
          </a:p>
          <a:p>
            <a:pPr marL="342900" indent="-342900">
              <a:spcBef>
                <a:spcPct val="20000"/>
              </a:spcBef>
              <a:buClr>
                <a:srgbClr val="89AAD3"/>
              </a:buClr>
              <a:buSzPct val="70000"/>
              <a:buFont typeface="Wingdings" pitchFamily="2" charset="2"/>
              <a:buNone/>
            </a:pPr>
            <a:r>
              <a:rPr lang="zh-CN" altLang="en-US" sz="2600" dirty="0">
                <a:solidFill>
                  <a:srgbClr val="000000"/>
                </a:solidFill>
                <a:latin typeface="Garamond" pitchFamily="18" charset="0"/>
              </a:rPr>
              <a:t>    在人员分配问题中</a:t>
            </a: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有时还考虑工人</a:t>
            </a:r>
            <a:r>
              <a:rPr lang="en-US" altLang="zh-CN" sz="2600" dirty="0">
                <a:solidFill>
                  <a:srgbClr val="000000"/>
                </a:solidFill>
                <a:latin typeface="Garamond" pitchFamily="18" charset="0"/>
              </a:rPr>
              <a:t>x</a:t>
            </a:r>
            <a:r>
              <a:rPr lang="en-US" altLang="zh-CN" sz="2600" baseline="-25000" dirty="0">
                <a:solidFill>
                  <a:srgbClr val="000000"/>
                </a:solidFill>
                <a:latin typeface="Garamond" pitchFamily="18" charset="0"/>
              </a:rPr>
              <a:t>i</a:t>
            </a:r>
            <a:r>
              <a:rPr lang="zh-CN" altLang="en-US" sz="2600" dirty="0">
                <a:solidFill>
                  <a:srgbClr val="000000"/>
                </a:solidFill>
                <a:latin typeface="Garamond" pitchFamily="18" charset="0"/>
              </a:rPr>
              <a:t>做工作</a:t>
            </a:r>
            <a:r>
              <a:rPr lang="en-US" altLang="zh-CN" sz="2600" dirty="0" err="1">
                <a:solidFill>
                  <a:srgbClr val="000000"/>
                </a:solidFill>
                <a:latin typeface="Garamond" pitchFamily="18" charset="0"/>
              </a:rPr>
              <a:t>y</a:t>
            </a:r>
            <a:r>
              <a:rPr lang="en-US" altLang="zh-CN" sz="2600" baseline="-25000" dirty="0" err="1">
                <a:solidFill>
                  <a:srgbClr val="000000"/>
                </a:solidFill>
                <a:latin typeface="Garamond" pitchFamily="18" charset="0"/>
              </a:rPr>
              <a:t>j</a:t>
            </a:r>
            <a:r>
              <a:rPr lang="zh-CN" altLang="en-US" sz="2600" dirty="0">
                <a:solidFill>
                  <a:srgbClr val="000000"/>
                </a:solidFill>
                <a:latin typeface="Garamond" pitchFamily="18" charset="0"/>
              </a:rPr>
              <a:t>的效率</a:t>
            </a: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此时可以提出所谓的分派问题</a:t>
            </a: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应怎样分配才能使总的效率最大</a:t>
            </a:r>
            <a:r>
              <a:rPr lang="en-US" altLang="zh-CN" sz="2600" dirty="0">
                <a:solidFill>
                  <a:srgbClr val="000000"/>
                </a:solidFill>
                <a:latin typeface="Garamond" pitchFamily="18" charset="0"/>
              </a:rPr>
              <a:t>?</a:t>
            </a:r>
          </a:p>
          <a:p>
            <a:pPr marL="342900" indent="-342900">
              <a:spcBef>
                <a:spcPct val="20000"/>
              </a:spcBef>
              <a:buClr>
                <a:srgbClr val="89AAD3"/>
              </a:buClr>
              <a:buSzPct val="70000"/>
              <a:buFont typeface="Wingdings" pitchFamily="2" charset="2"/>
              <a:buNone/>
            </a:pP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图论语言：可构造一个二分图</a:t>
            </a:r>
            <a:r>
              <a:rPr lang="en-US" altLang="zh-CN" sz="2600" dirty="0">
                <a:solidFill>
                  <a:srgbClr val="000000"/>
                </a:solidFill>
                <a:latin typeface="Garamond" pitchFamily="18" charset="0"/>
              </a:rPr>
              <a:t>G, </a:t>
            </a:r>
            <a:r>
              <a:rPr lang="zh-CN" altLang="en-US" sz="2600" dirty="0">
                <a:solidFill>
                  <a:srgbClr val="000000"/>
                </a:solidFill>
                <a:latin typeface="Garamond" pitchFamily="18" charset="0"/>
              </a:rPr>
              <a:t>把工人</a:t>
            </a:r>
            <a:r>
              <a:rPr lang="en-US" altLang="zh-CN" sz="2600" dirty="0">
                <a:solidFill>
                  <a:srgbClr val="000000"/>
                </a:solidFill>
                <a:latin typeface="Garamond" pitchFamily="18" charset="0"/>
              </a:rPr>
              <a:t>x</a:t>
            </a:r>
            <a:r>
              <a:rPr lang="en-US" altLang="zh-CN" sz="2600" baseline="-25000" dirty="0">
                <a:solidFill>
                  <a:srgbClr val="000000"/>
                </a:solidFill>
                <a:latin typeface="Garamond" pitchFamily="18" charset="0"/>
              </a:rPr>
              <a:t>i</a:t>
            </a:r>
            <a:r>
              <a:rPr lang="zh-CN" altLang="en-US" sz="2600" dirty="0">
                <a:solidFill>
                  <a:srgbClr val="000000"/>
                </a:solidFill>
                <a:latin typeface="Garamond" pitchFamily="18" charset="0"/>
              </a:rPr>
              <a:t>工作</a:t>
            </a:r>
            <a:r>
              <a:rPr lang="en-US" altLang="zh-CN" sz="2600" dirty="0" err="1">
                <a:solidFill>
                  <a:srgbClr val="000000"/>
                </a:solidFill>
                <a:latin typeface="Garamond" pitchFamily="18" charset="0"/>
              </a:rPr>
              <a:t>y</a:t>
            </a:r>
            <a:r>
              <a:rPr lang="en-US" altLang="zh-CN" sz="2600" baseline="-25000" dirty="0" err="1">
                <a:solidFill>
                  <a:srgbClr val="000000"/>
                </a:solidFill>
                <a:latin typeface="Garamond" pitchFamily="18" charset="0"/>
              </a:rPr>
              <a:t>j</a:t>
            </a:r>
            <a:r>
              <a:rPr lang="zh-CN" altLang="en-US" sz="2600" dirty="0">
                <a:solidFill>
                  <a:srgbClr val="000000"/>
                </a:solidFill>
                <a:latin typeface="Garamond" pitchFamily="18" charset="0"/>
              </a:rPr>
              <a:t>的效率</a:t>
            </a:r>
            <a:r>
              <a:rPr lang="en-US" altLang="zh-CN" sz="2600" dirty="0" err="1">
                <a:solidFill>
                  <a:srgbClr val="000000"/>
                </a:solidFill>
                <a:latin typeface="Garamond" pitchFamily="18" charset="0"/>
              </a:rPr>
              <a:t>w</a:t>
            </a:r>
            <a:r>
              <a:rPr lang="en-US" altLang="zh-CN" sz="2600" baseline="-25000" dirty="0" err="1">
                <a:solidFill>
                  <a:srgbClr val="000000"/>
                </a:solidFill>
                <a:latin typeface="Garamond" pitchFamily="18" charset="0"/>
              </a:rPr>
              <a:t>ij</a:t>
            </a:r>
            <a:r>
              <a:rPr lang="zh-CN" altLang="en-US" sz="2600" dirty="0">
                <a:solidFill>
                  <a:srgbClr val="000000"/>
                </a:solidFill>
                <a:latin typeface="Garamond" pitchFamily="18" charset="0"/>
              </a:rPr>
              <a:t>看作是</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中边</a:t>
            </a:r>
            <a:r>
              <a:rPr lang="en-US" altLang="zh-CN" sz="2600" dirty="0">
                <a:solidFill>
                  <a:srgbClr val="000000"/>
                </a:solidFill>
                <a:latin typeface="Garamond" pitchFamily="18" charset="0"/>
              </a:rPr>
              <a:t>x</a:t>
            </a:r>
            <a:r>
              <a:rPr lang="en-US" altLang="zh-CN" sz="2600" baseline="-25000" dirty="0">
                <a:solidFill>
                  <a:srgbClr val="000000"/>
                </a:solidFill>
                <a:latin typeface="Garamond" pitchFamily="18" charset="0"/>
              </a:rPr>
              <a:t>i </a:t>
            </a:r>
            <a:r>
              <a:rPr lang="en-US" altLang="zh-CN" sz="2600" dirty="0" err="1">
                <a:solidFill>
                  <a:srgbClr val="000000"/>
                </a:solidFill>
                <a:latin typeface="Garamond" pitchFamily="18" charset="0"/>
              </a:rPr>
              <a:t>y</a:t>
            </a:r>
            <a:r>
              <a:rPr lang="en-US" altLang="zh-CN" sz="2600" baseline="-25000" dirty="0" err="1">
                <a:solidFill>
                  <a:srgbClr val="000000"/>
                </a:solidFill>
                <a:latin typeface="Garamond" pitchFamily="18" charset="0"/>
              </a:rPr>
              <a:t>j</a:t>
            </a:r>
            <a:r>
              <a:rPr lang="zh-CN" altLang="en-US" sz="2600" dirty="0">
                <a:solidFill>
                  <a:srgbClr val="000000"/>
                </a:solidFill>
                <a:latin typeface="Garamond" pitchFamily="18" charset="0"/>
              </a:rPr>
              <a:t>的权</a:t>
            </a: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则分配问题就相当于在赋权二分图</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中求一个最大权匹配</a:t>
            </a:r>
            <a:r>
              <a:rPr lang="en-US" altLang="zh-CN" sz="2600" dirty="0">
                <a:solidFill>
                  <a:srgbClr val="000000"/>
                </a:solidFill>
                <a:latin typeface="Garamond" pitchFamily="18" charset="0"/>
              </a:rPr>
              <a:t>.</a:t>
            </a:r>
          </a:p>
          <a:p>
            <a:pPr marL="342900" indent="-342900">
              <a:spcBef>
                <a:spcPct val="20000"/>
              </a:spcBef>
              <a:buClr>
                <a:srgbClr val="89AAD3"/>
              </a:buClr>
              <a:buSzPct val="70000"/>
              <a:buFont typeface="Wingdings" pitchFamily="2" charset="2"/>
              <a:buChar char="n"/>
            </a:pPr>
            <a:r>
              <a:rPr lang="zh-CN" altLang="zh-CN" sz="2600" dirty="0">
                <a:solidFill>
                  <a:srgbClr val="000000"/>
                </a:solidFill>
                <a:latin typeface="Garamond" pitchFamily="18" charset="0"/>
              </a:rPr>
              <a:t>定义：</a:t>
            </a:r>
            <a:endParaRPr lang="zh-CN" altLang="en-US" sz="2600" dirty="0">
              <a:solidFill>
                <a:srgbClr val="000000"/>
              </a:solidFill>
              <a:latin typeface="Garamond" pitchFamily="18" charset="0"/>
            </a:endParaRPr>
          </a:p>
          <a:p>
            <a:pPr marL="342900" indent="-342900">
              <a:spcBef>
                <a:spcPct val="20000"/>
              </a:spcBef>
              <a:buClr>
                <a:srgbClr val="89AAD3"/>
              </a:buClr>
              <a:buSzPct val="70000"/>
              <a:buFont typeface="Wingdings" pitchFamily="2" charset="2"/>
              <a:buNone/>
            </a:pPr>
            <a:r>
              <a:rPr lang="zh-CN" altLang="en-US" sz="2600" dirty="0">
                <a:solidFill>
                  <a:srgbClr val="000000"/>
                </a:solidFill>
                <a:latin typeface="Garamond" pitchFamily="18" charset="0"/>
              </a:rPr>
              <a:t>    </a:t>
            </a:r>
            <a:r>
              <a:rPr lang="zh-CN" altLang="zh-CN" sz="2600" dirty="0">
                <a:solidFill>
                  <a:srgbClr val="000000"/>
                </a:solidFill>
                <a:latin typeface="Garamond" pitchFamily="18" charset="0"/>
              </a:rPr>
              <a:t>如果边权是非负实数，而且存在多个完全匹配，那么其中权和最大或最小的匹配就叫</a:t>
            </a:r>
            <a:r>
              <a:rPr lang="zh-CN" altLang="zh-CN" sz="2600" dirty="0">
                <a:solidFill>
                  <a:srgbClr val="FF0066"/>
                </a:solidFill>
                <a:latin typeface="Garamond" pitchFamily="18" charset="0"/>
              </a:rPr>
              <a:t>最佳匹配</a:t>
            </a:r>
            <a:endParaRPr lang="zh-CN" altLang="en-US" sz="2600" dirty="0">
              <a:solidFill>
                <a:srgbClr val="FF0066"/>
              </a:solidFill>
              <a:latin typeface="Garamond" pitchFamily="18" charset="0"/>
            </a:endParaRPr>
          </a:p>
        </p:txBody>
      </p:sp>
      <p:sp>
        <p:nvSpPr>
          <p:cNvPr id="65540" name="矩形 6"/>
          <p:cNvSpPr>
            <a:spLocks noChangeArrowheads="1"/>
          </p:cNvSpPr>
          <p:nvPr/>
        </p:nvSpPr>
        <p:spPr bwMode="auto">
          <a:xfrm>
            <a:off x="550630" y="1212850"/>
            <a:ext cx="4979988" cy="452438"/>
          </a:xfrm>
          <a:prstGeom prst="rect">
            <a:avLst/>
          </a:prstGeom>
          <a:noFill/>
          <a:ln w="9525">
            <a:noFill/>
            <a:miter lim="800000"/>
            <a:headEnd/>
            <a:tailEnd/>
          </a:ln>
        </p:spPr>
        <p:txBody>
          <a:bodyPr>
            <a:spAutoFit/>
          </a:bodyPr>
          <a:lstStyle/>
          <a:p>
            <a:pPr marL="355600" indent="-268288">
              <a:lnSpc>
                <a:spcPct val="90000"/>
              </a:lnSpc>
              <a:spcBef>
                <a:spcPct val="20000"/>
              </a:spcBef>
              <a:buClr>
                <a:srgbClr val="FFFFCC"/>
              </a:buClr>
              <a:buSzPct val="60000"/>
            </a:pPr>
            <a:r>
              <a:rPr lang="en-US" altLang="zh-CN" sz="2600">
                <a:solidFill>
                  <a:srgbClr val="003399"/>
                </a:solidFill>
                <a:ea typeface="楷体_GB2312" pitchFamily="49" charset="-122"/>
                <a:cs typeface="Times New Roman" pitchFamily="18" charset="0"/>
              </a:rPr>
              <a:t>(1) </a:t>
            </a:r>
            <a:r>
              <a:rPr lang="zh-CN" altLang="en-US" sz="2600">
                <a:solidFill>
                  <a:srgbClr val="003399"/>
                </a:solidFill>
                <a:ea typeface="楷体_GB2312" pitchFamily="49" charset="-122"/>
                <a:cs typeface="Times New Roman" pitchFamily="18" charset="0"/>
              </a:rPr>
              <a:t>基本概念</a:t>
            </a:r>
            <a:endParaRPr lang="zh-CN" altLang="en-US" sz="2600">
              <a:solidFill>
                <a:srgbClr val="000514"/>
              </a:solidFill>
              <a:ea typeface="楷体_GB2312" pitchFamily="49" charset="-122"/>
              <a:cs typeface="Times New Roman" pitchFamily="18" charset="0"/>
            </a:endParaRPr>
          </a:p>
        </p:txBody>
      </p:sp>
      <p:sp>
        <p:nvSpPr>
          <p:cNvPr id="5" name="标题 4"/>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a:t>
            </a:r>
            <a:endParaRPr lang="zh-CN" altLang="en-US" dirty="0"/>
          </a:p>
        </p:txBody>
      </p:sp>
    </p:spTree>
    <p:extLst>
      <p:ext uri="{BB962C8B-B14F-4D97-AF65-F5344CB8AC3E}">
        <p14:creationId xmlns:p14="http://schemas.microsoft.com/office/powerpoint/2010/main" val="277887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3330">
                                            <p:txEl>
                                              <p:pRg st="0" end="0"/>
                                            </p:txEl>
                                          </p:spTgt>
                                        </p:tgtEl>
                                        <p:attrNameLst>
                                          <p:attrName>style.visibility</p:attrName>
                                        </p:attrNameLst>
                                      </p:cBhvr>
                                      <p:to>
                                        <p:strVal val="visible"/>
                                      </p:to>
                                    </p:set>
                                    <p:animEffect transition="in" filter="blinds(horizontal)">
                                      <p:cBhvr>
                                        <p:cTn id="7" dur="500"/>
                                        <p:tgtEl>
                                          <p:spTgt spid="11233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3330">
                                            <p:txEl>
                                              <p:pRg st="1" end="1"/>
                                            </p:txEl>
                                          </p:spTgt>
                                        </p:tgtEl>
                                        <p:attrNameLst>
                                          <p:attrName>style.visibility</p:attrName>
                                        </p:attrNameLst>
                                      </p:cBhvr>
                                      <p:to>
                                        <p:strVal val="visible"/>
                                      </p:to>
                                    </p:set>
                                    <p:animEffect transition="in" filter="blinds(horizontal)">
                                      <p:cBhvr>
                                        <p:cTn id="12" dur="500"/>
                                        <p:tgtEl>
                                          <p:spTgt spid="11233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3330">
                                            <p:txEl>
                                              <p:pRg st="2" end="2"/>
                                            </p:txEl>
                                          </p:spTgt>
                                        </p:tgtEl>
                                        <p:attrNameLst>
                                          <p:attrName>style.visibility</p:attrName>
                                        </p:attrNameLst>
                                      </p:cBhvr>
                                      <p:to>
                                        <p:strVal val="visible"/>
                                      </p:to>
                                    </p:set>
                                    <p:animEffect transition="in" filter="blinds(horizontal)">
                                      <p:cBhvr>
                                        <p:cTn id="17" dur="500"/>
                                        <p:tgtEl>
                                          <p:spTgt spid="11233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3330">
                                            <p:txEl>
                                              <p:pRg st="3" end="3"/>
                                            </p:txEl>
                                          </p:spTgt>
                                        </p:tgtEl>
                                        <p:attrNameLst>
                                          <p:attrName>style.visibility</p:attrName>
                                        </p:attrNameLst>
                                      </p:cBhvr>
                                      <p:to>
                                        <p:strVal val="visible"/>
                                      </p:to>
                                    </p:set>
                                    <p:animEffect transition="in" filter="blinds(horizontal)">
                                      <p:cBhvr>
                                        <p:cTn id="22" dur="500"/>
                                        <p:tgtEl>
                                          <p:spTgt spid="11233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3330">
                                            <p:txEl>
                                              <p:pRg st="4" end="4"/>
                                            </p:txEl>
                                          </p:spTgt>
                                        </p:tgtEl>
                                        <p:attrNameLst>
                                          <p:attrName>style.visibility</p:attrName>
                                        </p:attrNameLst>
                                      </p:cBhvr>
                                      <p:to>
                                        <p:strVal val="visible"/>
                                      </p:to>
                                    </p:set>
                                    <p:animEffect transition="in" filter="blinds(horizontal)">
                                      <p:cBhvr>
                                        <p:cTn id="27" dur="500"/>
                                        <p:tgtEl>
                                          <p:spTgt spid="1123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ChangeArrowheads="1"/>
          </p:cNvSpPr>
          <p:nvPr/>
        </p:nvSpPr>
        <p:spPr bwMode="auto">
          <a:xfrm>
            <a:off x="560838" y="1743762"/>
            <a:ext cx="8394700" cy="4743450"/>
          </a:xfrm>
          <a:prstGeom prst="rect">
            <a:avLst/>
          </a:prstGeom>
          <a:noFill/>
          <a:ln w="9525">
            <a:noFill/>
            <a:miter lim="800000"/>
            <a:headEnd/>
            <a:tailEnd/>
          </a:ln>
        </p:spPr>
        <p:txBody>
          <a:bodyPr/>
          <a:lstStyle/>
          <a:p>
            <a:pPr marL="342900" indent="-342900">
              <a:spcBef>
                <a:spcPct val="20000"/>
              </a:spcBef>
              <a:buClr>
                <a:srgbClr val="89AAD3"/>
              </a:buClr>
              <a:buSzPct val="70000"/>
              <a:buFont typeface="Wingdings" pitchFamily="2" charset="2"/>
              <a:buChar char="n"/>
            </a:pPr>
            <a:r>
              <a:rPr lang="zh-CN" altLang="en-US" sz="2800" dirty="0">
                <a:solidFill>
                  <a:srgbClr val="000000"/>
                </a:solidFill>
                <a:ea typeface="楷体_GB2312" pitchFamily="49" charset="-122"/>
              </a:rPr>
              <a:t>不失一般性</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假设赋权二分图</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的边上的权都是非负的</a:t>
            </a:r>
            <a:r>
              <a:rPr lang="en-US" altLang="zh-CN" sz="2800" dirty="0">
                <a:solidFill>
                  <a:srgbClr val="000000"/>
                </a:solidFill>
                <a:ea typeface="楷体_GB2312" pitchFamily="49" charset="-122"/>
              </a:rPr>
              <a:t>. </a:t>
            </a:r>
          </a:p>
          <a:p>
            <a:pPr marL="342900" indent="-342900">
              <a:spcBef>
                <a:spcPct val="20000"/>
              </a:spcBef>
              <a:buClr>
                <a:srgbClr val="89AAD3"/>
              </a:buClr>
              <a:buSzPct val="70000"/>
              <a:buFont typeface="Wingdings" pitchFamily="2" charset="2"/>
              <a:buChar char="n"/>
            </a:pPr>
            <a:r>
              <a:rPr lang="zh-CN" altLang="en-US" sz="2800" dirty="0">
                <a:solidFill>
                  <a:srgbClr val="000000"/>
                </a:solidFill>
                <a:ea typeface="楷体_GB2312" pitchFamily="49" charset="-122"/>
              </a:rPr>
              <a:t>如果</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是赋权的</a:t>
            </a:r>
            <a:r>
              <a:rPr lang="zh-CN" altLang="en-US" sz="2800" dirty="0">
                <a:solidFill>
                  <a:srgbClr val="FF3300"/>
                </a:solidFill>
                <a:ea typeface="楷体_GB2312" pitchFamily="49" charset="-122"/>
              </a:rPr>
              <a:t>完全</a:t>
            </a:r>
            <a:r>
              <a:rPr lang="zh-CN" altLang="en-US" sz="2800" dirty="0">
                <a:solidFill>
                  <a:srgbClr val="000000"/>
                </a:solidFill>
                <a:ea typeface="楷体_GB2312" pitchFamily="49" charset="-122"/>
              </a:rPr>
              <a:t>二分图</a:t>
            </a:r>
            <a:r>
              <a:rPr lang="en-US" altLang="zh-CN" sz="2800" dirty="0">
                <a:solidFill>
                  <a:srgbClr val="000000"/>
                </a:solidFill>
                <a:ea typeface="楷体_GB2312" pitchFamily="49" charset="-122"/>
              </a:rPr>
              <a:t>, |X|=|Y|, </a:t>
            </a:r>
            <a:r>
              <a:rPr lang="zh-CN" altLang="en-US" sz="2800" dirty="0">
                <a:solidFill>
                  <a:srgbClr val="000000"/>
                </a:solidFill>
                <a:ea typeface="楷体_GB2312" pitchFamily="49" charset="-122"/>
              </a:rPr>
              <a:t>且</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中所有边的权都是非负的</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则</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中一定有一个完美匹配是最大权匹配</a:t>
            </a:r>
            <a:r>
              <a:rPr lang="en-US" altLang="zh-CN" sz="2800" dirty="0">
                <a:solidFill>
                  <a:srgbClr val="000000"/>
                </a:solidFill>
                <a:ea typeface="楷体_GB2312" pitchFamily="49" charset="-122"/>
              </a:rPr>
              <a:t>. </a:t>
            </a:r>
          </a:p>
          <a:p>
            <a:pPr marL="342900" indent="-342900">
              <a:buClr>
                <a:srgbClr val="89AAD3"/>
              </a:buClr>
              <a:buSzPct val="70000"/>
              <a:buFont typeface="Wingdings" pitchFamily="2" charset="2"/>
              <a:buChar char="n"/>
            </a:pPr>
            <a:r>
              <a:rPr lang="zh-CN" altLang="en-US" sz="2800" dirty="0">
                <a:solidFill>
                  <a:srgbClr val="000000"/>
                </a:solidFill>
                <a:ea typeface="楷体_GB2312" pitchFamily="49" charset="-122"/>
              </a:rPr>
              <a:t>对于任何一个赋权的简单二分图</a:t>
            </a:r>
            <a:r>
              <a:rPr lang="en-US" altLang="zh-CN" sz="2800" dirty="0">
                <a:solidFill>
                  <a:srgbClr val="000000"/>
                </a:solidFill>
                <a:ea typeface="楷体_GB2312" pitchFamily="49" charset="-122"/>
              </a:rPr>
              <a:t>G, </a:t>
            </a:r>
            <a:r>
              <a:rPr lang="zh-CN" altLang="en-US" sz="2800" dirty="0">
                <a:solidFill>
                  <a:srgbClr val="000000"/>
                </a:solidFill>
                <a:ea typeface="楷体_GB2312" pitchFamily="49" charset="-122"/>
              </a:rPr>
              <a:t>总可以把求</a:t>
            </a:r>
            <a:r>
              <a:rPr lang="en-US" altLang="zh-CN" sz="2800" dirty="0">
                <a:solidFill>
                  <a:srgbClr val="000000"/>
                </a:solidFill>
                <a:ea typeface="楷体_GB2312" pitchFamily="49" charset="-122"/>
              </a:rPr>
              <a:t>G</a:t>
            </a:r>
            <a:r>
              <a:rPr lang="zh-CN" altLang="en-US" sz="2800" dirty="0">
                <a:solidFill>
                  <a:srgbClr val="000000"/>
                </a:solidFill>
                <a:ea typeface="楷体_GB2312" pitchFamily="49" charset="-122"/>
              </a:rPr>
              <a:t>的最大权匹配转化为求一个赋权的完全二分图中最大权完美匹配</a:t>
            </a:r>
            <a:r>
              <a:rPr lang="en-US" altLang="zh-CN" sz="2800" dirty="0">
                <a:solidFill>
                  <a:srgbClr val="000000"/>
                </a:solidFill>
                <a:ea typeface="楷体_GB2312" pitchFamily="49" charset="-122"/>
              </a:rPr>
              <a:t>. </a:t>
            </a:r>
          </a:p>
          <a:p>
            <a:pPr marL="342900" indent="-342900">
              <a:buClr>
                <a:srgbClr val="89AAD3"/>
              </a:buClr>
              <a:buSzPct val="70000"/>
              <a:buFont typeface="Wingdings" pitchFamily="2" charset="2"/>
              <a:buNone/>
            </a:pP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方法</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若</a:t>
            </a:r>
            <a:r>
              <a:rPr lang="en-US" altLang="zh-CN" sz="2800" dirty="0">
                <a:solidFill>
                  <a:srgbClr val="000000"/>
                </a:solidFill>
                <a:ea typeface="楷体_GB2312" pitchFamily="49" charset="-122"/>
              </a:rPr>
              <a:t>|X|</a:t>
            </a:r>
            <a:r>
              <a:rPr lang="en-US" altLang="zh-CN" sz="2800" dirty="0">
                <a:solidFill>
                  <a:srgbClr val="000000"/>
                </a:solidFill>
                <a:ea typeface="楷体_GB2312" pitchFamily="49" charset="-122"/>
                <a:sym typeface="Symbol" pitchFamily="18" charset="2"/>
              </a:rPr>
              <a:t></a:t>
            </a:r>
            <a:r>
              <a:rPr lang="en-US" altLang="zh-CN" sz="2800" dirty="0">
                <a:solidFill>
                  <a:srgbClr val="000000"/>
                </a:solidFill>
                <a:ea typeface="楷体_GB2312" pitchFamily="49" charset="-122"/>
              </a:rPr>
              <a:t>|Y|, </a:t>
            </a:r>
            <a:r>
              <a:rPr lang="zh-CN" altLang="en-US" sz="2800" dirty="0">
                <a:solidFill>
                  <a:srgbClr val="000000"/>
                </a:solidFill>
                <a:ea typeface="楷体_GB2312" pitchFamily="49" charset="-122"/>
              </a:rPr>
              <a:t>则增加点</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并加边使其成为完全</a:t>
            </a:r>
          </a:p>
          <a:p>
            <a:pPr marL="342900" indent="-342900">
              <a:buClr>
                <a:srgbClr val="89AAD3"/>
              </a:buClr>
              <a:buSzPct val="70000"/>
              <a:buFont typeface="Wingdings" pitchFamily="2" charset="2"/>
              <a:buNone/>
            </a:pPr>
            <a:r>
              <a:rPr lang="zh-CN" altLang="en-US" sz="2800" dirty="0">
                <a:solidFill>
                  <a:srgbClr val="000000"/>
                </a:solidFill>
                <a:ea typeface="楷体_GB2312" pitchFamily="49" charset="-122"/>
              </a:rPr>
              <a:t>               二分图</a:t>
            </a: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并令新增加的边的权为</a:t>
            </a:r>
            <a:r>
              <a:rPr lang="en-US" altLang="zh-CN" sz="2800" dirty="0">
                <a:solidFill>
                  <a:srgbClr val="000000"/>
                </a:solidFill>
                <a:ea typeface="楷体_GB2312" pitchFamily="49" charset="-122"/>
              </a:rPr>
              <a:t>0. </a:t>
            </a:r>
          </a:p>
        </p:txBody>
      </p:sp>
      <p:sp>
        <p:nvSpPr>
          <p:cNvPr id="67587" name="Rectangle 4"/>
          <p:cNvSpPr>
            <a:spLocks noChangeArrowheads="1"/>
          </p:cNvSpPr>
          <p:nvPr/>
        </p:nvSpPr>
        <p:spPr bwMode="auto">
          <a:xfrm>
            <a:off x="560608" y="1200150"/>
            <a:ext cx="4721225" cy="480131"/>
          </a:xfrm>
          <a:prstGeom prst="rect">
            <a:avLst/>
          </a:prstGeom>
          <a:noFill/>
          <a:ln w="9525">
            <a:noFill/>
            <a:miter lim="800000"/>
            <a:headEnd/>
            <a:tailEnd/>
          </a:ln>
        </p:spPr>
        <p:txBody>
          <a:bodyPr>
            <a:spAutoFit/>
          </a:bodyPr>
          <a:lstStyle/>
          <a:p>
            <a:pPr>
              <a:lnSpc>
                <a:spcPct val="90000"/>
              </a:lnSpc>
              <a:spcBef>
                <a:spcPct val="20000"/>
              </a:spcBef>
              <a:buClr>
                <a:srgbClr val="795185"/>
              </a:buClr>
              <a:buSzPct val="60000"/>
              <a:buFont typeface="Wingdings" pitchFamily="2" charset="2"/>
              <a:buNone/>
            </a:pPr>
            <a:r>
              <a:rPr lang="en-US" altLang="zh-CN" sz="2800" dirty="0">
                <a:solidFill>
                  <a:srgbClr val="000000"/>
                </a:solidFill>
              </a:rPr>
              <a:t>(2) </a:t>
            </a:r>
            <a:r>
              <a:rPr lang="zh-CN" altLang="en-US" sz="2800" dirty="0">
                <a:solidFill>
                  <a:srgbClr val="000000"/>
                </a:solidFill>
              </a:rPr>
              <a:t>算法基本思路</a:t>
            </a:r>
          </a:p>
        </p:txBody>
      </p:sp>
      <p:sp>
        <p:nvSpPr>
          <p:cNvPr id="5" name="标题 4"/>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extLst>
      <p:ext uri="{BB962C8B-B14F-4D97-AF65-F5344CB8AC3E}">
        <p14:creationId xmlns:p14="http://schemas.microsoft.com/office/powerpoint/2010/main" val="12032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7426">
                                            <p:txEl>
                                              <p:pRg st="0" end="0"/>
                                            </p:txEl>
                                          </p:spTgt>
                                        </p:tgtEl>
                                        <p:attrNameLst>
                                          <p:attrName>style.visibility</p:attrName>
                                        </p:attrNameLst>
                                      </p:cBhvr>
                                      <p:to>
                                        <p:strVal val="visible"/>
                                      </p:to>
                                    </p:set>
                                    <p:animEffect transition="in" filter="blinds(horizontal)">
                                      <p:cBhvr>
                                        <p:cTn id="7" dur="500"/>
                                        <p:tgtEl>
                                          <p:spTgt spid="11274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7426">
                                            <p:txEl>
                                              <p:pRg st="1" end="1"/>
                                            </p:txEl>
                                          </p:spTgt>
                                        </p:tgtEl>
                                        <p:attrNameLst>
                                          <p:attrName>style.visibility</p:attrName>
                                        </p:attrNameLst>
                                      </p:cBhvr>
                                      <p:to>
                                        <p:strVal val="visible"/>
                                      </p:to>
                                    </p:set>
                                    <p:animEffect transition="in" filter="blinds(horizontal)">
                                      <p:cBhvr>
                                        <p:cTn id="12" dur="500"/>
                                        <p:tgtEl>
                                          <p:spTgt spid="11274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7426">
                                            <p:txEl>
                                              <p:pRg st="2" end="2"/>
                                            </p:txEl>
                                          </p:spTgt>
                                        </p:tgtEl>
                                        <p:attrNameLst>
                                          <p:attrName>style.visibility</p:attrName>
                                        </p:attrNameLst>
                                      </p:cBhvr>
                                      <p:to>
                                        <p:strVal val="visible"/>
                                      </p:to>
                                    </p:set>
                                    <p:animEffect transition="in" filter="blinds(horizontal)">
                                      <p:cBhvr>
                                        <p:cTn id="17" dur="500"/>
                                        <p:tgtEl>
                                          <p:spTgt spid="11274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7426">
                                            <p:txEl>
                                              <p:pRg st="3" end="3"/>
                                            </p:txEl>
                                          </p:spTgt>
                                        </p:tgtEl>
                                        <p:attrNameLst>
                                          <p:attrName>style.visibility</p:attrName>
                                        </p:attrNameLst>
                                      </p:cBhvr>
                                      <p:to>
                                        <p:strVal val="visible"/>
                                      </p:to>
                                    </p:set>
                                    <p:animEffect transition="in" filter="blinds(horizontal)">
                                      <p:cBhvr>
                                        <p:cTn id="22" dur="500"/>
                                        <p:tgtEl>
                                          <p:spTgt spid="1127426">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127426">
                                            <p:txEl>
                                              <p:pRg st="4" end="4"/>
                                            </p:txEl>
                                          </p:spTgt>
                                        </p:tgtEl>
                                        <p:attrNameLst>
                                          <p:attrName>style.visibility</p:attrName>
                                        </p:attrNameLst>
                                      </p:cBhvr>
                                      <p:to>
                                        <p:strVal val="visible"/>
                                      </p:to>
                                    </p:set>
                                    <p:animEffect transition="in" filter="blinds(horizontal)">
                                      <p:cBhvr>
                                        <p:cTn id="25" dur="500"/>
                                        <p:tgtEl>
                                          <p:spTgt spid="11274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ScreenHunter_17"/>
          <p:cNvPicPr>
            <a:picLocks noChangeAspect="1" noChangeArrowheads="1"/>
          </p:cNvPicPr>
          <p:nvPr/>
        </p:nvPicPr>
        <p:blipFill>
          <a:blip r:embed="rId2" cstate="print"/>
          <a:srcRect/>
          <a:stretch>
            <a:fillRect/>
          </a:stretch>
        </p:blipFill>
        <p:spPr bwMode="auto">
          <a:xfrm>
            <a:off x="6507163" y="1133475"/>
            <a:ext cx="1871662" cy="2174875"/>
          </a:xfrm>
          <a:prstGeom prst="rect">
            <a:avLst/>
          </a:prstGeom>
          <a:noFill/>
          <a:ln w="9525">
            <a:noFill/>
            <a:miter lim="800000"/>
            <a:headEnd/>
            <a:tailEnd/>
          </a:ln>
        </p:spPr>
      </p:pic>
      <p:sp>
        <p:nvSpPr>
          <p:cNvPr id="70659" name="Rectangle 3"/>
          <p:cNvSpPr>
            <a:spLocks noChangeArrowheads="1"/>
          </p:cNvSpPr>
          <p:nvPr/>
        </p:nvSpPr>
        <p:spPr bwMode="auto">
          <a:xfrm>
            <a:off x="341313" y="1314450"/>
            <a:ext cx="6121400" cy="1187450"/>
          </a:xfrm>
          <a:prstGeom prst="rect">
            <a:avLst/>
          </a:prstGeom>
          <a:noFill/>
          <a:ln w="9525">
            <a:noFill/>
            <a:miter lim="800000"/>
            <a:headEnd/>
            <a:tailEnd/>
          </a:ln>
        </p:spPr>
        <p:txBody>
          <a:bodyPr>
            <a:spAutoFit/>
          </a:bodyPr>
          <a:lstStyle/>
          <a:p>
            <a:pPr marL="539750" indent="-539750">
              <a:spcBef>
                <a:spcPct val="50000"/>
              </a:spcBef>
            </a:pPr>
            <a:r>
              <a:rPr lang="zh-CN" altLang="en-US">
                <a:solidFill>
                  <a:srgbClr val="FFFFFF"/>
                </a:solidFill>
              </a:rPr>
              <a:t>例</a:t>
            </a:r>
            <a:r>
              <a:rPr lang="en-US" altLang="zh-CN">
                <a:solidFill>
                  <a:srgbClr val="FFFFFF"/>
                </a:solidFill>
              </a:rPr>
              <a:t>5.3.1</a:t>
            </a:r>
            <a:r>
              <a:rPr lang="en-US" altLang="zh-CN">
                <a:solidFill>
                  <a:srgbClr val="000000"/>
                </a:solidFill>
              </a:rPr>
              <a:t>  5</a:t>
            </a:r>
            <a:r>
              <a:rPr lang="zh-CN" altLang="en-US">
                <a:solidFill>
                  <a:srgbClr val="000000"/>
                </a:solidFill>
                <a:ea typeface="新宋体" pitchFamily="49" charset="-122"/>
              </a:rPr>
              <a:t>项工作由</a:t>
            </a:r>
            <a:r>
              <a:rPr lang="en-US" altLang="zh-CN">
                <a:solidFill>
                  <a:srgbClr val="000000"/>
                </a:solidFill>
                <a:ea typeface="新宋体" pitchFamily="49" charset="-122"/>
              </a:rPr>
              <a:t>5</a:t>
            </a:r>
            <a:r>
              <a:rPr lang="zh-CN" altLang="en-US">
                <a:solidFill>
                  <a:srgbClr val="000000"/>
                </a:solidFill>
                <a:ea typeface="新宋体" pitchFamily="49" charset="-122"/>
              </a:rPr>
              <a:t>个人完成，如表所示。其中</a:t>
            </a:r>
            <a:r>
              <a:rPr lang="en-US" altLang="zh-CN">
                <a:solidFill>
                  <a:srgbClr val="000000"/>
                </a:solidFill>
                <a:ea typeface="新宋体" pitchFamily="49" charset="-122"/>
              </a:rPr>
              <a:t>C</a:t>
            </a:r>
            <a:r>
              <a:rPr lang="en-US" altLang="zh-CN" baseline="-25000">
                <a:solidFill>
                  <a:srgbClr val="000000"/>
                </a:solidFill>
                <a:ea typeface="新宋体" pitchFamily="49" charset="-122"/>
              </a:rPr>
              <a:t>ij</a:t>
            </a:r>
            <a:r>
              <a:rPr lang="zh-CN" altLang="en-US">
                <a:solidFill>
                  <a:srgbClr val="000000"/>
                </a:solidFill>
                <a:ea typeface="新宋体" pitchFamily="49" charset="-122"/>
              </a:rPr>
              <a:t>表示</a:t>
            </a:r>
            <a:r>
              <a:rPr lang="en-US" altLang="zh-CN">
                <a:solidFill>
                  <a:srgbClr val="000000"/>
                </a:solidFill>
                <a:ea typeface="新宋体" pitchFamily="49" charset="-122"/>
              </a:rPr>
              <a:t>i</a:t>
            </a:r>
            <a:r>
              <a:rPr lang="zh-CN" altLang="en-US">
                <a:solidFill>
                  <a:srgbClr val="000000"/>
                </a:solidFill>
                <a:ea typeface="新宋体" pitchFamily="49" charset="-122"/>
              </a:rPr>
              <a:t>从事工作</a:t>
            </a:r>
            <a:r>
              <a:rPr lang="en-US" altLang="zh-CN">
                <a:solidFill>
                  <a:srgbClr val="000000"/>
                </a:solidFill>
                <a:ea typeface="新宋体" pitchFamily="49" charset="-122"/>
              </a:rPr>
              <a:t>j</a:t>
            </a:r>
            <a:r>
              <a:rPr lang="zh-CN" altLang="en-US">
                <a:solidFill>
                  <a:srgbClr val="000000"/>
                </a:solidFill>
                <a:ea typeface="新宋体" pitchFamily="49" charset="-122"/>
              </a:rPr>
              <a:t>的利润，如果每个人只从事一项工作，那么最大利润为多少？</a:t>
            </a:r>
          </a:p>
        </p:txBody>
      </p:sp>
      <p:pic>
        <p:nvPicPr>
          <p:cNvPr id="1129476" name="Picture 4"/>
          <p:cNvPicPr>
            <a:picLocks noChangeAspect="1" noChangeArrowheads="1"/>
          </p:cNvPicPr>
          <p:nvPr/>
        </p:nvPicPr>
        <p:blipFill>
          <a:blip r:embed="rId3" cstate="print"/>
          <a:srcRect l="8051" t="10718" r="6746" b="7649"/>
          <a:stretch>
            <a:fillRect/>
          </a:stretch>
        </p:blipFill>
        <p:spPr bwMode="auto">
          <a:xfrm>
            <a:off x="6281738" y="3473450"/>
            <a:ext cx="2228850" cy="2563813"/>
          </a:xfrm>
          <a:prstGeom prst="rect">
            <a:avLst/>
          </a:prstGeom>
          <a:noFill/>
          <a:ln w="9525">
            <a:noFill/>
            <a:miter lim="800000"/>
            <a:headEnd/>
            <a:tailEnd/>
          </a:ln>
        </p:spPr>
      </p:pic>
      <p:sp>
        <p:nvSpPr>
          <p:cNvPr id="1129477" name="AutoShape 5"/>
          <p:cNvSpPr>
            <a:spLocks noChangeArrowheads="1"/>
          </p:cNvSpPr>
          <p:nvPr/>
        </p:nvSpPr>
        <p:spPr bwMode="auto">
          <a:xfrm>
            <a:off x="7362825" y="3294063"/>
            <a:ext cx="360363" cy="36036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zh-CN" sz="1800">
              <a:solidFill>
                <a:srgbClr val="4D5B6B"/>
              </a:solidFill>
            </a:endParaRPr>
          </a:p>
        </p:txBody>
      </p:sp>
      <p:sp>
        <p:nvSpPr>
          <p:cNvPr id="1129478" name="Rectangle 6"/>
          <p:cNvSpPr>
            <a:spLocks noChangeArrowheads="1"/>
          </p:cNvSpPr>
          <p:nvPr/>
        </p:nvSpPr>
        <p:spPr bwMode="auto">
          <a:xfrm>
            <a:off x="457200" y="4559300"/>
            <a:ext cx="5429250" cy="1385888"/>
          </a:xfrm>
          <a:prstGeom prst="rect">
            <a:avLst/>
          </a:prstGeom>
          <a:noFill/>
          <a:ln w="9525">
            <a:noFill/>
            <a:miter lim="800000"/>
            <a:headEnd/>
            <a:tailEnd/>
          </a:ln>
        </p:spPr>
        <p:txBody>
          <a:bodyPr>
            <a:spAutoFit/>
          </a:bodyPr>
          <a:lstStyle/>
          <a:p>
            <a:pPr>
              <a:spcBef>
                <a:spcPct val="50000"/>
              </a:spcBef>
            </a:pPr>
            <a:endParaRPr lang="en-US" altLang="zh-CN">
              <a:solidFill>
                <a:srgbClr val="000000"/>
              </a:solidFill>
            </a:endParaRPr>
          </a:p>
          <a:p>
            <a:pPr>
              <a:spcBef>
                <a:spcPct val="50000"/>
              </a:spcBef>
            </a:pPr>
            <a:r>
              <a:rPr lang="zh-CN" altLang="en-US">
                <a:solidFill>
                  <a:srgbClr val="000000"/>
                </a:solidFill>
              </a:rPr>
              <a:t>首先得到矩阵</a:t>
            </a:r>
            <a:r>
              <a:rPr lang="en-US" altLang="zh-CN">
                <a:solidFill>
                  <a:srgbClr val="000000"/>
                </a:solidFill>
              </a:rPr>
              <a:t>B</a:t>
            </a:r>
            <a:r>
              <a:rPr lang="zh-CN" altLang="en-US">
                <a:solidFill>
                  <a:srgbClr val="000000"/>
                </a:solidFill>
              </a:rPr>
              <a:t>，界值已在表的两旁标出，最小覆盖是</a:t>
            </a:r>
            <a:r>
              <a:rPr lang="en-US" altLang="zh-CN">
                <a:solidFill>
                  <a:srgbClr val="000000"/>
                </a:solidFill>
              </a:rPr>
              <a:t>1</a:t>
            </a:r>
            <a:r>
              <a:rPr lang="zh-CN" altLang="en-US">
                <a:solidFill>
                  <a:srgbClr val="000000"/>
                </a:solidFill>
              </a:rPr>
              <a:t>，</a:t>
            </a:r>
            <a:r>
              <a:rPr lang="en-US" altLang="zh-CN">
                <a:solidFill>
                  <a:srgbClr val="000000"/>
                </a:solidFill>
              </a:rPr>
              <a:t>5</a:t>
            </a:r>
            <a:r>
              <a:rPr lang="zh-CN" altLang="en-US">
                <a:solidFill>
                  <a:srgbClr val="000000"/>
                </a:solidFill>
              </a:rPr>
              <a:t>两列，</a:t>
            </a:r>
            <a:r>
              <a:rPr lang="en-US" altLang="zh-CN">
                <a:solidFill>
                  <a:srgbClr val="000000"/>
                </a:solidFill>
              </a:rPr>
              <a:t>δ=2</a:t>
            </a:r>
          </a:p>
        </p:txBody>
      </p:sp>
      <p:sp>
        <p:nvSpPr>
          <p:cNvPr id="70664" name="矩形 7"/>
          <p:cNvSpPr>
            <a:spLocks noChangeArrowheads="1"/>
          </p:cNvSpPr>
          <p:nvPr/>
        </p:nvSpPr>
        <p:spPr bwMode="auto">
          <a:xfrm>
            <a:off x="508000" y="3133725"/>
            <a:ext cx="5688013" cy="1728788"/>
          </a:xfrm>
          <a:prstGeom prst="rect">
            <a:avLst/>
          </a:prstGeom>
          <a:solidFill>
            <a:srgbClr val="CCECFF"/>
          </a:solidFill>
          <a:ln w="28575" algn="ctr">
            <a:solidFill>
              <a:srgbClr val="0070C0"/>
            </a:solidFill>
            <a:miter lim="800000"/>
            <a:headEnd/>
            <a:tailEnd/>
          </a:ln>
        </p:spPr>
        <p:txBody>
          <a:bodyPr>
            <a:spAutoFit/>
          </a:bodyPr>
          <a:lstStyle/>
          <a:p>
            <a:pPr marL="342900" indent="-342900">
              <a:lnSpc>
                <a:spcPct val="80000"/>
              </a:lnSpc>
              <a:spcBef>
                <a:spcPct val="20000"/>
              </a:spcBef>
              <a:buClr>
                <a:srgbClr val="FFCC00"/>
              </a:buClr>
              <a:buSzPct val="70000"/>
            </a:pPr>
            <a:r>
              <a:rPr lang="en-US" altLang="zh-CN" sz="2200" dirty="0">
                <a:solidFill>
                  <a:srgbClr val="FF0066"/>
                </a:solidFill>
                <a:latin typeface="Garamond" pitchFamily="18" charset="0"/>
              </a:rPr>
              <a:t>Step1</a:t>
            </a:r>
            <a:r>
              <a:rPr lang="en-US" altLang="zh-CN" sz="2200" dirty="0">
                <a:solidFill>
                  <a:srgbClr val="000514"/>
                </a:solidFill>
                <a:latin typeface="Garamond" pitchFamily="18" charset="0"/>
              </a:rPr>
              <a:t>. </a:t>
            </a:r>
            <a:r>
              <a:rPr lang="zh-CN" altLang="en-US" sz="2200" dirty="0">
                <a:solidFill>
                  <a:srgbClr val="000514"/>
                </a:solidFill>
                <a:latin typeface="Garamond" pitchFamily="18" charset="0"/>
              </a:rPr>
              <a:t>在已知利润矩阵</a:t>
            </a:r>
            <a:r>
              <a:rPr lang="en-US" altLang="zh-CN" sz="2200" dirty="0">
                <a:solidFill>
                  <a:srgbClr val="000514"/>
                </a:solidFill>
                <a:latin typeface="Garamond" pitchFamily="18" charset="0"/>
              </a:rPr>
              <a:t>C</a:t>
            </a:r>
            <a:r>
              <a:rPr lang="zh-CN" altLang="en-US" sz="2200" dirty="0">
                <a:solidFill>
                  <a:srgbClr val="000514"/>
                </a:solidFill>
                <a:latin typeface="Garamond" pitchFamily="18" charset="0"/>
              </a:rPr>
              <a:t>的每行选一最大值</a:t>
            </a:r>
          </a:p>
          <a:p>
            <a:pPr marL="342900" indent="-342900">
              <a:lnSpc>
                <a:spcPct val="80000"/>
              </a:lnSpc>
              <a:spcBef>
                <a:spcPct val="20000"/>
              </a:spcBef>
              <a:buClr>
                <a:srgbClr val="FFCC00"/>
              </a:buClr>
              <a:buSzPct val="70000"/>
            </a:pPr>
            <a:r>
              <a:rPr lang="zh-CN" altLang="en-US" sz="2200" dirty="0">
                <a:solidFill>
                  <a:srgbClr val="000514"/>
                </a:solidFill>
                <a:latin typeface="Garamond" pitchFamily="18" charset="0"/>
              </a:rPr>
              <a:t>           作为本行的界值</a:t>
            </a:r>
            <a:r>
              <a:rPr lang="en-US" altLang="zh-CN" sz="2200" dirty="0">
                <a:solidFill>
                  <a:srgbClr val="000514"/>
                </a:solidFill>
                <a:latin typeface="Garamond" pitchFamily="18" charset="0"/>
              </a:rPr>
              <a:t>l(x</a:t>
            </a:r>
            <a:r>
              <a:rPr lang="en-US" altLang="zh-CN" sz="2200" baseline="-25000" dirty="0">
                <a:solidFill>
                  <a:srgbClr val="000514"/>
                </a:solidFill>
                <a:latin typeface="Garamond" pitchFamily="18" charset="0"/>
              </a:rPr>
              <a:t>i</a:t>
            </a:r>
            <a:r>
              <a:rPr lang="en-US" altLang="zh-CN" sz="2200" dirty="0">
                <a:solidFill>
                  <a:srgbClr val="000514"/>
                </a:solidFill>
                <a:latin typeface="Garamond" pitchFamily="18" charset="0"/>
              </a:rPr>
              <a:t>), </a:t>
            </a:r>
          </a:p>
          <a:p>
            <a:pPr marL="342900" indent="-342900">
              <a:lnSpc>
                <a:spcPct val="80000"/>
              </a:lnSpc>
              <a:spcBef>
                <a:spcPct val="20000"/>
              </a:spcBef>
              <a:buClr>
                <a:srgbClr val="FFCC00"/>
              </a:buClr>
              <a:buSzPct val="70000"/>
            </a:pPr>
            <a:r>
              <a:rPr lang="en-US" altLang="zh-CN" sz="2200" dirty="0">
                <a:solidFill>
                  <a:srgbClr val="000514"/>
                </a:solidFill>
                <a:latin typeface="Garamond" pitchFamily="18" charset="0"/>
              </a:rPr>
              <a:t>           </a:t>
            </a:r>
            <a:r>
              <a:rPr lang="zh-CN" altLang="en-US" sz="2200" dirty="0">
                <a:solidFill>
                  <a:srgbClr val="000514"/>
                </a:solidFill>
                <a:latin typeface="Garamond" pitchFamily="18" charset="0"/>
              </a:rPr>
              <a:t>每列的界值</a:t>
            </a:r>
            <a:r>
              <a:rPr lang="en-US" altLang="zh-CN" sz="2200" dirty="0">
                <a:solidFill>
                  <a:srgbClr val="000514"/>
                </a:solidFill>
                <a:latin typeface="Garamond" pitchFamily="18" charset="0"/>
              </a:rPr>
              <a:t>l(</a:t>
            </a:r>
            <a:r>
              <a:rPr lang="en-US" altLang="zh-CN" sz="2200" dirty="0" err="1">
                <a:solidFill>
                  <a:srgbClr val="000514"/>
                </a:solidFill>
                <a:latin typeface="Garamond" pitchFamily="18" charset="0"/>
              </a:rPr>
              <a:t>y</a:t>
            </a:r>
            <a:r>
              <a:rPr lang="en-US" altLang="zh-CN" sz="2200" baseline="-25000" dirty="0" err="1">
                <a:solidFill>
                  <a:srgbClr val="000514"/>
                </a:solidFill>
                <a:latin typeface="Garamond" pitchFamily="18" charset="0"/>
              </a:rPr>
              <a:t>j</a:t>
            </a:r>
            <a:r>
              <a:rPr lang="en-US" altLang="zh-CN" sz="2200" dirty="0">
                <a:solidFill>
                  <a:srgbClr val="000514"/>
                </a:solidFill>
                <a:latin typeface="Garamond" pitchFamily="18" charset="0"/>
              </a:rPr>
              <a:t>)=0, </a:t>
            </a:r>
            <a:r>
              <a:rPr lang="zh-CN" altLang="en-US" sz="2200" dirty="0">
                <a:solidFill>
                  <a:srgbClr val="000514"/>
                </a:solidFill>
                <a:latin typeface="Garamond" pitchFamily="18" charset="0"/>
              </a:rPr>
              <a:t>构造矩阵  </a:t>
            </a:r>
          </a:p>
          <a:p>
            <a:pPr marL="342900" indent="-342900">
              <a:lnSpc>
                <a:spcPct val="80000"/>
              </a:lnSpc>
              <a:spcBef>
                <a:spcPct val="20000"/>
              </a:spcBef>
              <a:buClr>
                <a:srgbClr val="FFCC00"/>
              </a:buClr>
              <a:buSzPct val="70000"/>
            </a:pPr>
            <a:r>
              <a:rPr lang="zh-CN" altLang="en-US" sz="2200" dirty="0">
                <a:solidFill>
                  <a:srgbClr val="000514"/>
                </a:solidFill>
                <a:latin typeface="Garamond" pitchFamily="18" charset="0"/>
              </a:rPr>
              <a:t>            </a:t>
            </a:r>
            <a:r>
              <a:rPr lang="en-US" altLang="zh-CN" sz="2200" dirty="0">
                <a:solidFill>
                  <a:srgbClr val="000514"/>
                </a:solidFill>
                <a:latin typeface="Garamond" pitchFamily="18" charset="0"/>
              </a:rPr>
              <a:t>B=(</a:t>
            </a:r>
            <a:r>
              <a:rPr lang="en-US" altLang="zh-CN" sz="2200" dirty="0" err="1">
                <a:solidFill>
                  <a:srgbClr val="000514"/>
                </a:solidFill>
                <a:latin typeface="Garamond" pitchFamily="18" charset="0"/>
              </a:rPr>
              <a:t>b</a:t>
            </a:r>
            <a:r>
              <a:rPr lang="en-US" altLang="zh-CN" sz="2200" baseline="-25000" dirty="0" err="1">
                <a:solidFill>
                  <a:srgbClr val="000514"/>
                </a:solidFill>
                <a:latin typeface="Garamond" pitchFamily="18" charset="0"/>
              </a:rPr>
              <a:t>ij</a:t>
            </a:r>
            <a:r>
              <a:rPr lang="en-US" altLang="zh-CN" sz="2200" dirty="0">
                <a:solidFill>
                  <a:srgbClr val="000514"/>
                </a:solidFill>
                <a:latin typeface="Garamond" pitchFamily="18" charset="0"/>
              </a:rPr>
              <a:t>)</a:t>
            </a:r>
            <a:r>
              <a:rPr lang="en-US" altLang="zh-CN" sz="2200" dirty="0" err="1">
                <a:solidFill>
                  <a:srgbClr val="000514"/>
                </a:solidFill>
                <a:latin typeface="Garamond" pitchFamily="18" charset="0"/>
              </a:rPr>
              <a:t>n</a:t>
            </a:r>
            <a:r>
              <a:rPr lang="en-US" altLang="zh-CN" sz="2200" dirty="0" err="1">
                <a:solidFill>
                  <a:srgbClr val="000514"/>
                </a:solidFill>
                <a:latin typeface="Garamond" pitchFamily="18" charset="0"/>
                <a:sym typeface="Symbol" pitchFamily="18" charset="2"/>
              </a:rPr>
              <a:t></a:t>
            </a:r>
            <a:r>
              <a:rPr lang="en-US" altLang="zh-CN" sz="2200" dirty="0" err="1">
                <a:solidFill>
                  <a:srgbClr val="000514"/>
                </a:solidFill>
                <a:latin typeface="Garamond" pitchFamily="18" charset="0"/>
              </a:rPr>
              <a:t>n</a:t>
            </a:r>
            <a:r>
              <a:rPr lang="en-US" altLang="zh-CN" sz="2200" dirty="0">
                <a:solidFill>
                  <a:srgbClr val="000514"/>
                </a:solidFill>
                <a:latin typeface="Garamond" pitchFamily="18" charset="0"/>
              </a:rPr>
              <a:t>. </a:t>
            </a:r>
            <a:r>
              <a:rPr lang="zh-CN" altLang="en-US" sz="2200" dirty="0">
                <a:solidFill>
                  <a:srgbClr val="000514"/>
                </a:solidFill>
                <a:latin typeface="Garamond" pitchFamily="18" charset="0"/>
              </a:rPr>
              <a:t>其中</a:t>
            </a:r>
          </a:p>
          <a:p>
            <a:pPr marL="342900" indent="-342900">
              <a:lnSpc>
                <a:spcPct val="80000"/>
              </a:lnSpc>
              <a:spcBef>
                <a:spcPct val="20000"/>
              </a:spcBef>
              <a:buClr>
                <a:srgbClr val="FFCC00"/>
              </a:buClr>
              <a:buSzPct val="70000"/>
            </a:pPr>
            <a:r>
              <a:rPr lang="zh-CN" altLang="en-US" sz="2200" dirty="0">
                <a:solidFill>
                  <a:srgbClr val="000514"/>
                </a:solidFill>
                <a:latin typeface="Garamond" pitchFamily="18" charset="0"/>
              </a:rPr>
              <a:t>            </a:t>
            </a:r>
            <a:r>
              <a:rPr lang="en-US" altLang="zh-CN" sz="2200" dirty="0" err="1">
                <a:solidFill>
                  <a:srgbClr val="000514"/>
                </a:solidFill>
                <a:latin typeface="Garamond" pitchFamily="18" charset="0"/>
              </a:rPr>
              <a:t>b</a:t>
            </a:r>
            <a:r>
              <a:rPr lang="en-US" altLang="zh-CN" sz="2200" baseline="-25000" dirty="0" err="1">
                <a:solidFill>
                  <a:srgbClr val="000514"/>
                </a:solidFill>
                <a:latin typeface="Garamond" pitchFamily="18" charset="0"/>
              </a:rPr>
              <a:t>ij</a:t>
            </a:r>
            <a:r>
              <a:rPr lang="en-US" altLang="zh-CN" sz="2200" dirty="0">
                <a:solidFill>
                  <a:srgbClr val="000514"/>
                </a:solidFill>
                <a:latin typeface="Garamond" pitchFamily="18" charset="0"/>
              </a:rPr>
              <a:t>=l(x</a:t>
            </a:r>
            <a:r>
              <a:rPr lang="en-US" altLang="zh-CN" sz="2200" baseline="-25000" dirty="0">
                <a:solidFill>
                  <a:srgbClr val="000514"/>
                </a:solidFill>
                <a:latin typeface="Garamond" pitchFamily="18" charset="0"/>
              </a:rPr>
              <a:t>i</a:t>
            </a:r>
            <a:r>
              <a:rPr lang="en-US" altLang="zh-CN" sz="2200" dirty="0">
                <a:solidFill>
                  <a:srgbClr val="000514"/>
                </a:solidFill>
                <a:latin typeface="Garamond" pitchFamily="18" charset="0"/>
              </a:rPr>
              <a:t>)+l(</a:t>
            </a:r>
            <a:r>
              <a:rPr lang="en-US" altLang="zh-CN" sz="2200" dirty="0" err="1">
                <a:solidFill>
                  <a:srgbClr val="000514"/>
                </a:solidFill>
                <a:latin typeface="Garamond" pitchFamily="18" charset="0"/>
              </a:rPr>
              <a:t>y</a:t>
            </a:r>
            <a:r>
              <a:rPr lang="en-US" altLang="zh-CN" sz="2200" baseline="-25000" dirty="0" err="1">
                <a:solidFill>
                  <a:srgbClr val="000514"/>
                </a:solidFill>
                <a:latin typeface="Garamond" pitchFamily="18" charset="0"/>
              </a:rPr>
              <a:t>j</a:t>
            </a:r>
            <a:r>
              <a:rPr lang="en-US" altLang="zh-CN" sz="2200" dirty="0">
                <a:solidFill>
                  <a:srgbClr val="000514"/>
                </a:solidFill>
                <a:latin typeface="Garamond" pitchFamily="18" charset="0"/>
              </a:rPr>
              <a:t>)-</a:t>
            </a:r>
            <a:r>
              <a:rPr lang="en-US" altLang="zh-CN" sz="2200" dirty="0" err="1">
                <a:solidFill>
                  <a:srgbClr val="000514"/>
                </a:solidFill>
                <a:latin typeface="Garamond" pitchFamily="18" charset="0"/>
              </a:rPr>
              <a:t>c</a:t>
            </a:r>
            <a:r>
              <a:rPr lang="en-US" altLang="zh-CN" sz="2200" baseline="-25000" dirty="0" err="1">
                <a:solidFill>
                  <a:srgbClr val="000514"/>
                </a:solidFill>
                <a:latin typeface="Garamond" pitchFamily="18" charset="0"/>
              </a:rPr>
              <a:t>ij</a:t>
            </a:r>
            <a:r>
              <a:rPr lang="en-US" altLang="zh-CN" sz="2200" dirty="0">
                <a:solidFill>
                  <a:srgbClr val="000514"/>
                </a:solidFill>
                <a:latin typeface="Garamond" pitchFamily="18" charset="0"/>
              </a:rPr>
              <a:t>.</a:t>
            </a:r>
          </a:p>
        </p:txBody>
      </p:sp>
      <p:sp>
        <p:nvSpPr>
          <p:cNvPr id="9" name="标题 8"/>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10" name="矩形 9"/>
          <p:cNvSpPr/>
          <p:nvPr/>
        </p:nvSpPr>
        <p:spPr>
          <a:xfrm>
            <a:off x="6705600" y="3889829"/>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矩形 10"/>
          <p:cNvSpPr/>
          <p:nvPr/>
        </p:nvSpPr>
        <p:spPr>
          <a:xfrm>
            <a:off x="8091714" y="3911601"/>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p:nvSpPr>
        <p:spPr>
          <a:xfrm>
            <a:off x="6990443" y="4590143"/>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95376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9478"/>
                                        </p:tgtEl>
                                        <p:attrNameLst>
                                          <p:attrName>style.visibility</p:attrName>
                                        </p:attrNameLst>
                                      </p:cBhvr>
                                      <p:to>
                                        <p:strVal val="visible"/>
                                      </p:to>
                                    </p:set>
                                    <p:animEffect transition="in" filter="blinds(horizontal)">
                                      <p:cBhvr>
                                        <p:cTn id="7" dur="500"/>
                                        <p:tgtEl>
                                          <p:spTgt spid="11294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29477"/>
                                        </p:tgtEl>
                                        <p:attrNameLst>
                                          <p:attrName>style.visibility</p:attrName>
                                        </p:attrNameLst>
                                      </p:cBhvr>
                                      <p:to>
                                        <p:strVal val="visible"/>
                                      </p:to>
                                    </p:set>
                                    <p:animEffect transition="in" filter="wipe(up)">
                                      <p:cBhvr>
                                        <p:cTn id="12" dur="500"/>
                                        <p:tgtEl>
                                          <p:spTgt spid="11294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29476"/>
                                        </p:tgtEl>
                                        <p:attrNameLst>
                                          <p:attrName>style.visibility</p:attrName>
                                        </p:attrNameLst>
                                      </p:cBhvr>
                                      <p:to>
                                        <p:strVal val="visible"/>
                                      </p:to>
                                    </p:set>
                                    <p:animEffect transition="in" filter="wipe(up)">
                                      <p:cBhvr>
                                        <p:cTn id="17" dur="500"/>
                                        <p:tgtEl>
                                          <p:spTgt spid="11294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7" grpId="0" animBg="1"/>
      <p:bldP spid="1129478" grpId="0"/>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ChangeArrowheads="1"/>
          </p:cNvSpPr>
          <p:nvPr/>
        </p:nvSpPr>
        <p:spPr bwMode="auto">
          <a:xfrm>
            <a:off x="514120" y="4890634"/>
            <a:ext cx="4572000" cy="1643062"/>
          </a:xfrm>
          <a:prstGeom prst="rect">
            <a:avLst/>
          </a:prstGeom>
          <a:noFill/>
          <a:ln w="9525">
            <a:noFill/>
            <a:miter lim="800000"/>
            <a:headEnd/>
            <a:tailEnd/>
          </a:ln>
        </p:spPr>
        <p:txBody>
          <a:bodyPr>
            <a:spAutoFit/>
          </a:bodyPr>
          <a:lstStyle/>
          <a:p>
            <a:pPr>
              <a:spcBef>
                <a:spcPct val="10000"/>
              </a:spcBef>
            </a:pPr>
            <a:r>
              <a:rPr lang="zh-CN" altLang="zh-CN" dirty="0">
                <a:solidFill>
                  <a:srgbClr val="000000"/>
                </a:solidFill>
              </a:rPr>
              <a:t>r&lt;n,B中没覆盖的元素均减δ；</a:t>
            </a:r>
          </a:p>
          <a:p>
            <a:pPr>
              <a:spcBef>
                <a:spcPct val="10000"/>
              </a:spcBef>
            </a:pPr>
            <a:r>
              <a:rPr lang="zh-CN" altLang="zh-CN" dirty="0">
                <a:solidFill>
                  <a:srgbClr val="000000"/>
                </a:solidFill>
              </a:rPr>
              <a:t>修改界值，结果如右。</a:t>
            </a:r>
          </a:p>
          <a:p>
            <a:pPr>
              <a:spcBef>
                <a:spcPct val="10000"/>
              </a:spcBef>
            </a:pPr>
            <a:r>
              <a:rPr lang="zh-CN" altLang="zh-CN" dirty="0">
                <a:solidFill>
                  <a:srgbClr val="000000"/>
                </a:solidFill>
              </a:rPr>
              <a:t>这时一个最小覆盖是第1，5两列，第3行。δ=1</a:t>
            </a:r>
            <a:endParaRPr lang="en-US" altLang="zh-CN" dirty="0">
              <a:solidFill>
                <a:srgbClr val="000000"/>
              </a:solidFill>
            </a:endParaRPr>
          </a:p>
        </p:txBody>
      </p:sp>
      <p:pic>
        <p:nvPicPr>
          <p:cNvPr id="1130500" name="Picture 4"/>
          <p:cNvPicPr>
            <a:picLocks noChangeAspect="1" noChangeArrowheads="1"/>
          </p:cNvPicPr>
          <p:nvPr/>
        </p:nvPicPr>
        <p:blipFill>
          <a:blip r:embed="rId3" cstate="print"/>
          <a:srcRect/>
          <a:stretch>
            <a:fillRect/>
          </a:stretch>
        </p:blipFill>
        <p:spPr bwMode="auto">
          <a:xfrm>
            <a:off x="6237288" y="3698875"/>
            <a:ext cx="2244725" cy="2363788"/>
          </a:xfrm>
          <a:prstGeom prst="rect">
            <a:avLst/>
          </a:prstGeom>
          <a:noFill/>
          <a:ln w="9525">
            <a:noFill/>
            <a:miter lim="800000"/>
            <a:headEnd/>
            <a:tailEnd/>
          </a:ln>
        </p:spPr>
      </p:pic>
      <p:pic>
        <p:nvPicPr>
          <p:cNvPr id="71685" name="Picture 5"/>
          <p:cNvPicPr>
            <a:picLocks noChangeAspect="1" noChangeArrowheads="1"/>
          </p:cNvPicPr>
          <p:nvPr/>
        </p:nvPicPr>
        <p:blipFill>
          <a:blip r:embed="rId4" cstate="print"/>
          <a:srcRect l="8051" t="10718" r="6746" b="7649"/>
          <a:stretch>
            <a:fillRect/>
          </a:stretch>
        </p:blipFill>
        <p:spPr bwMode="auto">
          <a:xfrm>
            <a:off x="6237288" y="1133475"/>
            <a:ext cx="2228850" cy="2295525"/>
          </a:xfrm>
          <a:prstGeom prst="rect">
            <a:avLst/>
          </a:prstGeom>
          <a:noFill/>
          <a:ln w="9525">
            <a:noFill/>
            <a:miter lim="800000"/>
            <a:headEnd/>
            <a:tailEnd/>
          </a:ln>
        </p:spPr>
      </p:pic>
      <p:sp>
        <p:nvSpPr>
          <p:cNvPr id="1130502" name="AutoShape 6"/>
          <p:cNvSpPr>
            <a:spLocks noChangeArrowheads="1"/>
          </p:cNvSpPr>
          <p:nvPr/>
        </p:nvSpPr>
        <p:spPr bwMode="auto">
          <a:xfrm>
            <a:off x="7272338" y="3473450"/>
            <a:ext cx="360362" cy="360363"/>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zh-CN" sz="1800">
              <a:solidFill>
                <a:srgbClr val="4D5B6B"/>
              </a:solidFill>
            </a:endParaRPr>
          </a:p>
        </p:txBody>
      </p:sp>
      <p:sp>
        <p:nvSpPr>
          <p:cNvPr id="71687" name="矩形 6"/>
          <p:cNvSpPr>
            <a:spLocks noChangeArrowheads="1"/>
          </p:cNvSpPr>
          <p:nvPr/>
        </p:nvSpPr>
        <p:spPr bwMode="auto">
          <a:xfrm>
            <a:off x="593721" y="1250950"/>
            <a:ext cx="2054225" cy="461963"/>
          </a:xfrm>
          <a:prstGeom prst="rect">
            <a:avLst/>
          </a:prstGeom>
          <a:noFill/>
          <a:ln w="9525">
            <a:noFill/>
            <a:miter lim="800000"/>
            <a:headEnd/>
            <a:tailEnd/>
          </a:ln>
        </p:spPr>
        <p:txBody>
          <a:bodyPr>
            <a:spAutoFit/>
          </a:bodyPr>
          <a:lstStyle/>
          <a:p>
            <a:r>
              <a:rPr lang="zh-CN" altLang="en-US">
                <a:solidFill>
                  <a:srgbClr val="000000"/>
                </a:solidFill>
              </a:rPr>
              <a:t>解（续）</a:t>
            </a:r>
            <a:endParaRPr lang="zh-CN" altLang="en-US" sz="1800">
              <a:solidFill>
                <a:srgbClr val="4D5B6B"/>
              </a:solidFill>
            </a:endParaRPr>
          </a:p>
        </p:txBody>
      </p:sp>
      <p:sp>
        <p:nvSpPr>
          <p:cNvPr id="8" name="矩形 7"/>
          <p:cNvSpPr>
            <a:spLocks noChangeArrowheads="1"/>
          </p:cNvSpPr>
          <p:nvPr/>
        </p:nvSpPr>
        <p:spPr bwMode="auto">
          <a:xfrm>
            <a:off x="598484" y="1709738"/>
            <a:ext cx="5378450" cy="1712912"/>
          </a:xfrm>
          <a:prstGeom prst="rect">
            <a:avLst/>
          </a:prstGeom>
          <a:solidFill>
            <a:srgbClr val="CCECFF"/>
          </a:solidFill>
          <a:ln w="28575" algn="ctr">
            <a:solidFill>
              <a:srgbClr val="0070C0"/>
            </a:solidFill>
            <a:miter lim="800000"/>
            <a:headEnd/>
            <a:tailEnd/>
          </a:ln>
        </p:spPr>
        <p:txBody>
          <a:bodyPr>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itchFamily="18" charset="0"/>
                <a:ea typeface="宋体"/>
              </a:rPr>
              <a:t>Step2</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在</a:t>
            </a:r>
            <a:r>
              <a:rPr lang="en-US" altLang="zh-CN" sz="1800" dirty="0">
                <a:solidFill>
                  <a:srgbClr val="000514"/>
                </a:solidFill>
                <a:latin typeface="Garamond" pitchFamily="18" charset="0"/>
                <a:ea typeface="宋体"/>
              </a:rPr>
              <a:t>B</a:t>
            </a:r>
            <a:r>
              <a:rPr lang="zh-CN" altLang="en-US" sz="1800" dirty="0">
                <a:solidFill>
                  <a:srgbClr val="000514"/>
                </a:solidFill>
                <a:latin typeface="Garamond" pitchFamily="18" charset="0"/>
                <a:ea typeface="宋体"/>
              </a:rPr>
              <a:t>中对</a:t>
            </a:r>
            <a:r>
              <a:rPr lang="en-US" altLang="zh-CN" sz="1800" dirty="0">
                <a:solidFill>
                  <a:srgbClr val="000514"/>
                </a:solidFill>
                <a:latin typeface="Garamond" pitchFamily="18" charset="0"/>
                <a:ea typeface="宋体"/>
              </a:rPr>
              <a:t>0</a:t>
            </a:r>
            <a:r>
              <a:rPr lang="zh-CN" altLang="en-US" sz="1800" dirty="0">
                <a:solidFill>
                  <a:srgbClr val="000514"/>
                </a:solidFill>
                <a:latin typeface="Garamond" pitchFamily="18" charset="0"/>
                <a:ea typeface="宋体"/>
              </a:rPr>
              <a:t>元素进行最小覆盖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覆盖数为</a:t>
            </a:r>
            <a:r>
              <a:rPr lang="en-US" altLang="zh-CN" sz="1800" dirty="0">
                <a:solidFill>
                  <a:srgbClr val="000514"/>
                </a:solidFill>
                <a:latin typeface="Garamond" pitchFamily="18" charset="0"/>
                <a:ea typeface="宋体"/>
              </a:rPr>
              <a:t>r.</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2.1. </a:t>
            </a:r>
            <a:r>
              <a:rPr lang="zh-CN" altLang="en-US" sz="1800" dirty="0">
                <a:solidFill>
                  <a:srgbClr val="000514"/>
                </a:solidFill>
                <a:latin typeface="Garamond" pitchFamily="18" charset="0"/>
                <a:ea typeface="宋体"/>
              </a:rPr>
              <a:t>若</a:t>
            </a:r>
            <a:r>
              <a:rPr lang="en-US" altLang="zh-CN" sz="1800" dirty="0">
                <a:solidFill>
                  <a:srgbClr val="000514"/>
                </a:solidFill>
                <a:latin typeface="Garamond" pitchFamily="18" charset="0"/>
                <a:ea typeface="宋体"/>
              </a:rPr>
              <a:t>r=n, </a:t>
            </a:r>
            <a:r>
              <a:rPr lang="zh-CN" altLang="en-US" sz="1800" dirty="0">
                <a:solidFill>
                  <a:srgbClr val="000514"/>
                </a:solidFill>
                <a:latin typeface="Garamond" pitchFamily="18" charset="0"/>
                <a:ea typeface="宋体"/>
              </a:rPr>
              <a:t>转</a:t>
            </a:r>
            <a:r>
              <a:rPr lang="en-US" altLang="zh-CN" sz="1800" dirty="0">
                <a:solidFill>
                  <a:srgbClr val="000514"/>
                </a:solidFill>
                <a:latin typeface="Garamond" pitchFamily="18" charset="0"/>
                <a:ea typeface="宋体"/>
              </a:rPr>
              <a:t>Step4.</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2.2. </a:t>
            </a:r>
            <a:r>
              <a:rPr lang="zh-CN" altLang="en-US" sz="1800" dirty="0">
                <a:solidFill>
                  <a:srgbClr val="000514"/>
                </a:solidFill>
                <a:latin typeface="Garamond" pitchFamily="18" charset="0"/>
                <a:ea typeface="宋体"/>
              </a:rPr>
              <a:t>在未覆盖的元素中选最小非零元</a:t>
            </a:r>
            <a:r>
              <a:rPr lang="en-US" altLang="zh-CN" sz="1800" dirty="0">
                <a:solidFill>
                  <a:srgbClr val="000514"/>
                </a:solidFill>
                <a:latin typeface="Garamond" pitchFamily="18" charset="0"/>
                <a:ea typeface="宋体"/>
              </a:rPr>
              <a:t>, </a:t>
            </a:r>
          </a:p>
          <a:p>
            <a:pPr marL="342900" indent="-342900">
              <a:lnSpc>
                <a:spcPct val="80000"/>
              </a:lnSpc>
              <a:spcBef>
                <a:spcPct val="20000"/>
              </a:spcBef>
              <a:buClr>
                <a:srgbClr val="FFCC00"/>
              </a:buClr>
              <a:buSzPct val="70000"/>
              <a:defRPr/>
            </a:pPr>
            <a:r>
              <a:rPr lang="zh-CN" altLang="en-US" sz="1800" dirty="0">
                <a:solidFill>
                  <a:srgbClr val="000514"/>
                </a:solidFill>
                <a:latin typeface="Garamond" pitchFamily="18" charset="0"/>
                <a:ea typeface="宋体"/>
              </a:rPr>
              <a:t>                   设值为</a:t>
            </a:r>
            <a:r>
              <a:rPr lang="zh-CN" altLang="en-US"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若</a:t>
            </a:r>
            <a:r>
              <a:rPr lang="en-US" altLang="zh-CN" sz="1800" dirty="0">
                <a:solidFill>
                  <a:srgbClr val="000514"/>
                </a:solidFill>
                <a:latin typeface="Garamond" pitchFamily="18" charset="0"/>
                <a:ea typeface="宋体"/>
              </a:rPr>
              <a:t>x</a:t>
            </a:r>
            <a:r>
              <a:rPr lang="en-US" altLang="zh-CN" sz="1800" baseline="-25000" dirty="0">
                <a:solidFill>
                  <a:srgbClr val="000514"/>
                </a:solidFill>
                <a:latin typeface="Garamond" pitchFamily="18" charset="0"/>
                <a:ea typeface="宋体"/>
              </a:rPr>
              <a:t>i</a:t>
            </a:r>
            <a:r>
              <a:rPr lang="zh-CN" altLang="en-US" sz="1800" dirty="0">
                <a:solidFill>
                  <a:srgbClr val="000514"/>
                </a:solidFill>
                <a:latin typeface="Garamond" pitchFamily="18" charset="0"/>
                <a:ea typeface="宋体"/>
              </a:rPr>
              <a:t>行</a:t>
            </a:r>
            <a:r>
              <a:rPr lang="en-US" altLang="zh-CN" sz="1800" dirty="0">
                <a:solidFill>
                  <a:srgbClr val="000514"/>
                </a:solidFill>
                <a:latin typeface="Garamond" pitchFamily="18" charset="0"/>
                <a:ea typeface="宋体"/>
              </a:rPr>
              <a:t>, </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zh-CN" altLang="en-US" sz="1800" dirty="0">
                <a:solidFill>
                  <a:srgbClr val="000514"/>
                </a:solidFill>
                <a:latin typeface="Garamond" pitchFamily="18" charset="0"/>
                <a:ea typeface="宋体"/>
              </a:rPr>
              <a:t>列均已覆盖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则</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err="1">
                <a:solidFill>
                  <a:srgbClr val="000514"/>
                </a:solidFill>
                <a:latin typeface="Garamond" pitchFamily="18" charset="0"/>
                <a:ea typeface="宋体"/>
                <a:sym typeface="Symbol" pitchFamily="18" charset="2"/>
              </a:rPr>
              <a:t></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若</a:t>
            </a:r>
            <a:r>
              <a:rPr lang="en-US" altLang="zh-CN" sz="1800" dirty="0">
                <a:solidFill>
                  <a:srgbClr val="000514"/>
                </a:solidFill>
                <a:latin typeface="Garamond" pitchFamily="18" charset="0"/>
                <a:ea typeface="宋体"/>
              </a:rPr>
              <a:t>x</a:t>
            </a:r>
            <a:r>
              <a:rPr lang="en-US" altLang="zh-CN" sz="1800" baseline="-25000" dirty="0">
                <a:solidFill>
                  <a:srgbClr val="000514"/>
                </a:solidFill>
                <a:latin typeface="Garamond" pitchFamily="18" charset="0"/>
                <a:ea typeface="宋体"/>
              </a:rPr>
              <a:t>i</a:t>
            </a:r>
            <a:r>
              <a:rPr lang="zh-CN" altLang="en-US" sz="1800" dirty="0">
                <a:solidFill>
                  <a:srgbClr val="000514"/>
                </a:solidFill>
                <a:latin typeface="Garamond" pitchFamily="18" charset="0"/>
                <a:ea typeface="宋体"/>
              </a:rPr>
              <a:t>行</a:t>
            </a:r>
            <a:r>
              <a:rPr lang="en-US" altLang="zh-CN" sz="1800" dirty="0">
                <a:solidFill>
                  <a:srgbClr val="000514"/>
                </a:solidFill>
                <a:latin typeface="Garamond" pitchFamily="18" charset="0"/>
                <a:ea typeface="宋体"/>
              </a:rPr>
              <a:t>, </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zh-CN" altLang="en-US" sz="1800" dirty="0">
                <a:solidFill>
                  <a:srgbClr val="000514"/>
                </a:solidFill>
                <a:latin typeface="Garamond" pitchFamily="18" charset="0"/>
                <a:ea typeface="宋体"/>
              </a:rPr>
              <a:t>列均未覆盖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则</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err="1">
                <a:solidFill>
                  <a:srgbClr val="000514"/>
                </a:solidFill>
                <a:latin typeface="Garamond" pitchFamily="18" charset="0"/>
                <a:ea typeface="宋体"/>
                <a:sym typeface="Symbol" pitchFamily="18" charset="2"/>
              </a:rPr>
              <a:t></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p:txBody>
      </p:sp>
      <p:sp>
        <p:nvSpPr>
          <p:cNvPr id="9" name="矩形 8"/>
          <p:cNvSpPr>
            <a:spLocks noChangeArrowheads="1"/>
          </p:cNvSpPr>
          <p:nvPr/>
        </p:nvSpPr>
        <p:spPr bwMode="auto">
          <a:xfrm>
            <a:off x="595082" y="3422195"/>
            <a:ext cx="5381852" cy="1163638"/>
          </a:xfrm>
          <a:prstGeom prst="rect">
            <a:avLst/>
          </a:prstGeom>
          <a:solidFill>
            <a:srgbClr val="CCECFF"/>
          </a:solidFill>
          <a:ln w="28575" algn="ctr">
            <a:solidFill>
              <a:srgbClr val="0070C0"/>
            </a:solidFill>
            <a:miter lim="800000"/>
            <a:headEnd/>
            <a:tailEnd/>
          </a:ln>
        </p:spPr>
        <p:txBody>
          <a:bodyPr wrap="square">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itchFamily="18" charset="0"/>
                <a:ea typeface="宋体"/>
              </a:rPr>
              <a:t>Step3</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修改界值</a:t>
            </a:r>
          </a:p>
          <a:p>
            <a:pPr marL="342900" indent="-342900">
              <a:lnSpc>
                <a:spcPct val="80000"/>
              </a:lnSpc>
              <a:spcBef>
                <a:spcPct val="20000"/>
              </a:spcBef>
              <a:buClr>
                <a:srgbClr val="FFCC00"/>
              </a:buClr>
              <a:buSzPct val="70000"/>
              <a:defRPr/>
            </a:pPr>
            <a:r>
              <a:rPr lang="zh-CN" altLang="en-US" sz="1800" dirty="0">
                <a:solidFill>
                  <a:srgbClr val="000514"/>
                </a:solidFill>
                <a:latin typeface="Garamond" pitchFamily="18" charset="0"/>
                <a:ea typeface="宋体"/>
              </a:rPr>
              <a:t>           若</a:t>
            </a:r>
            <a:r>
              <a:rPr lang="en-US" altLang="zh-CN" sz="1800" dirty="0">
                <a:solidFill>
                  <a:srgbClr val="000514"/>
                </a:solidFill>
                <a:latin typeface="Garamond" pitchFamily="18" charset="0"/>
                <a:ea typeface="宋体"/>
              </a:rPr>
              <a:t>x</a:t>
            </a:r>
            <a:r>
              <a:rPr lang="en-US" altLang="zh-CN" sz="1800" baseline="-25000" dirty="0">
                <a:solidFill>
                  <a:srgbClr val="000514"/>
                </a:solidFill>
                <a:latin typeface="Garamond" pitchFamily="18" charset="0"/>
                <a:ea typeface="宋体"/>
              </a:rPr>
              <a:t>i</a:t>
            </a:r>
            <a:r>
              <a:rPr lang="zh-CN" altLang="en-US" sz="1800" dirty="0">
                <a:solidFill>
                  <a:srgbClr val="000514"/>
                </a:solidFill>
                <a:latin typeface="Garamond" pitchFamily="18" charset="0"/>
                <a:ea typeface="宋体"/>
              </a:rPr>
              <a:t>行未覆盖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令</a:t>
            </a:r>
            <a:r>
              <a:rPr lang="en-US" altLang="zh-CN" sz="1800" dirty="0">
                <a:solidFill>
                  <a:srgbClr val="000514"/>
                </a:solidFill>
                <a:latin typeface="Garamond" pitchFamily="18" charset="0"/>
                <a:ea typeface="宋体"/>
              </a:rPr>
              <a:t>l(x</a:t>
            </a:r>
            <a:r>
              <a:rPr lang="en-US" altLang="zh-CN" sz="1800" baseline="-25000" dirty="0">
                <a:solidFill>
                  <a:srgbClr val="000514"/>
                </a:solidFill>
                <a:latin typeface="Garamond" pitchFamily="18" charset="0"/>
                <a:ea typeface="宋体"/>
              </a:rPr>
              <a:t>i</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l(x</a:t>
            </a:r>
            <a:r>
              <a:rPr lang="en-US" altLang="zh-CN" sz="1800" baseline="-25000" dirty="0">
                <a:solidFill>
                  <a:srgbClr val="000514"/>
                </a:solidFill>
                <a:latin typeface="Garamond" pitchFamily="18" charset="0"/>
                <a:ea typeface="宋体"/>
              </a:rPr>
              <a:t>i</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若</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zh-CN" altLang="en-US" sz="1800" dirty="0">
                <a:solidFill>
                  <a:srgbClr val="000514"/>
                </a:solidFill>
                <a:latin typeface="Garamond" pitchFamily="18" charset="0"/>
                <a:ea typeface="宋体"/>
              </a:rPr>
              <a:t>列已覆盖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令</a:t>
            </a:r>
            <a:r>
              <a:rPr lang="en-US" altLang="zh-CN" sz="1800" dirty="0">
                <a:solidFill>
                  <a:srgbClr val="000514"/>
                </a:solidFill>
                <a:latin typeface="Garamond" pitchFamily="18" charset="0"/>
                <a:ea typeface="宋体"/>
              </a:rPr>
              <a:t>l(</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l(</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删除覆盖标记</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转</a:t>
            </a:r>
            <a:r>
              <a:rPr lang="en-US" altLang="zh-CN" sz="1800" dirty="0">
                <a:solidFill>
                  <a:srgbClr val="000514"/>
                </a:solidFill>
                <a:latin typeface="Garamond" pitchFamily="18" charset="0"/>
                <a:ea typeface="宋体"/>
              </a:rPr>
              <a:t>step2.</a:t>
            </a:r>
          </a:p>
        </p:txBody>
      </p:sp>
      <p:sp>
        <p:nvSpPr>
          <p:cNvPr id="10" name="标题 9"/>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12" name="矩形 11"/>
          <p:cNvSpPr/>
          <p:nvPr/>
        </p:nvSpPr>
        <p:spPr>
          <a:xfrm>
            <a:off x="6618514" y="3918858"/>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nvSpPr>
        <p:spPr>
          <a:xfrm>
            <a:off x="6952343" y="2119086"/>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p:nvSpPr>
        <p:spPr>
          <a:xfrm>
            <a:off x="6654802" y="134262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8055431" y="1375735"/>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577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2538" y="4107543"/>
            <a:ext cx="190500"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773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18514" y="5696857"/>
            <a:ext cx="158115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8019143" y="3984172"/>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5773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65654" y="4092247"/>
            <a:ext cx="914538" cy="1478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6618515" y="4688114"/>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矩形 20"/>
          <p:cNvSpPr/>
          <p:nvPr/>
        </p:nvSpPr>
        <p:spPr>
          <a:xfrm>
            <a:off x="7272338" y="4059576"/>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20" name="Picture 2" descr="ScreenHunter_17"/>
          <p:cNvPicPr>
            <a:picLocks noChangeAspect="1" noChangeArrowheads="1"/>
          </p:cNvPicPr>
          <p:nvPr/>
        </p:nvPicPr>
        <p:blipFill>
          <a:blip r:embed="rId8" cstate="print"/>
          <a:srcRect/>
          <a:stretch>
            <a:fillRect/>
          </a:stretch>
        </p:blipFill>
        <p:spPr bwMode="auto">
          <a:xfrm>
            <a:off x="5287964" y="5581650"/>
            <a:ext cx="1098406" cy="1276350"/>
          </a:xfrm>
          <a:prstGeom prst="rect">
            <a:avLst/>
          </a:prstGeom>
          <a:noFill/>
          <a:ln w="9525">
            <a:noFill/>
            <a:miter lim="800000"/>
            <a:headEnd/>
            <a:tailEnd/>
          </a:ln>
        </p:spPr>
      </p:pic>
    </p:spTree>
    <p:extLst>
      <p:ext uri="{BB962C8B-B14F-4D97-AF65-F5344CB8AC3E}">
        <p14:creationId xmlns:p14="http://schemas.microsoft.com/office/powerpoint/2010/main" val="341612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130502"/>
                                        </p:tgtEl>
                                        <p:attrNameLst>
                                          <p:attrName>style.visibility</p:attrName>
                                        </p:attrNameLst>
                                      </p:cBhvr>
                                      <p:to>
                                        <p:strVal val="visible"/>
                                      </p:to>
                                    </p:set>
                                    <p:animEffect transition="in" filter="wipe(up)">
                                      <p:cBhvr>
                                        <p:cTn id="11" dur="500"/>
                                        <p:tgtEl>
                                          <p:spTgt spid="113050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3050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577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577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577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30498">
                                            <p:txEl>
                                              <p:pRg st="0" end="0"/>
                                            </p:txEl>
                                          </p:spTgt>
                                        </p:tgtEl>
                                        <p:attrNameLst>
                                          <p:attrName>style.visibility</p:attrName>
                                        </p:attrNameLst>
                                      </p:cBhvr>
                                      <p:to>
                                        <p:strVal val="visible"/>
                                      </p:to>
                                    </p:set>
                                    <p:animEffect transition="in" filter="blinds(horizontal)">
                                      <p:cBhvr>
                                        <p:cTn id="26" dur="500"/>
                                        <p:tgtEl>
                                          <p:spTgt spid="113049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57734"/>
                                        </p:tgtEl>
                                      </p:cBhvr>
                                    </p:animEffect>
                                    <p:set>
                                      <p:cBhvr>
                                        <p:cTn id="31" dur="1" fill="hold">
                                          <p:stCondLst>
                                            <p:cond delay="499"/>
                                          </p:stCondLst>
                                        </p:cTn>
                                        <p:tgtEl>
                                          <p:spTgt spid="45773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30498">
                                            <p:txEl>
                                              <p:pRg st="1" end="1"/>
                                            </p:txEl>
                                          </p:spTgt>
                                        </p:tgtEl>
                                        <p:attrNameLst>
                                          <p:attrName>style.visibility</p:attrName>
                                        </p:attrNameLst>
                                      </p:cBhvr>
                                      <p:to>
                                        <p:strVal val="visible"/>
                                      </p:to>
                                    </p:set>
                                    <p:animEffect transition="in" filter="blinds(horizontal)">
                                      <p:cBhvr>
                                        <p:cTn id="36" dur="500"/>
                                        <p:tgtEl>
                                          <p:spTgt spid="113049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57730"/>
                                        </p:tgtEl>
                                      </p:cBhvr>
                                    </p:animEffect>
                                    <p:set>
                                      <p:cBhvr>
                                        <p:cTn id="41" dur="1" fill="hold">
                                          <p:stCondLst>
                                            <p:cond delay="499"/>
                                          </p:stCondLst>
                                        </p:cTn>
                                        <p:tgtEl>
                                          <p:spTgt spid="45773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457733"/>
                                        </p:tgtEl>
                                      </p:cBhvr>
                                    </p:animEffect>
                                    <p:set>
                                      <p:cBhvr>
                                        <p:cTn id="46" dur="1" fill="hold">
                                          <p:stCondLst>
                                            <p:cond delay="499"/>
                                          </p:stCondLst>
                                        </p:cTn>
                                        <p:tgtEl>
                                          <p:spTgt spid="4577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30498">
                                            <p:txEl>
                                              <p:pRg st="2" end="2"/>
                                            </p:txEl>
                                          </p:spTgt>
                                        </p:tgtEl>
                                        <p:attrNameLst>
                                          <p:attrName>style.visibility</p:attrName>
                                        </p:attrNameLst>
                                      </p:cBhvr>
                                      <p:to>
                                        <p:strVal val="visible"/>
                                      </p:to>
                                    </p:set>
                                    <p:animEffect transition="in" filter="blinds(horizontal)">
                                      <p:cBhvr>
                                        <p:cTn id="51" dur="500"/>
                                        <p:tgtEl>
                                          <p:spTgt spid="1130498">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22" presetClass="entr" presetSubtype="8"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2" grpId="0" animBg="1"/>
      <p:bldP spid="12" grpId="0" animBg="1"/>
      <p:bldP spid="14" grpId="0" animBg="1"/>
      <p:bldP spid="13" grpId="0" animBg="1"/>
      <p:bldP spid="11"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1522" name="Picture 2"/>
          <p:cNvPicPr>
            <a:picLocks noChangeAspect="1" noChangeArrowheads="1"/>
          </p:cNvPicPr>
          <p:nvPr/>
        </p:nvPicPr>
        <p:blipFill>
          <a:blip r:embed="rId2" cstate="print"/>
          <a:srcRect/>
          <a:stretch>
            <a:fillRect/>
          </a:stretch>
        </p:blipFill>
        <p:spPr bwMode="auto">
          <a:xfrm>
            <a:off x="6146800" y="4260610"/>
            <a:ext cx="2339975" cy="2466975"/>
          </a:xfrm>
          <a:prstGeom prst="rect">
            <a:avLst/>
          </a:prstGeom>
          <a:noFill/>
          <a:ln w="9525">
            <a:noFill/>
            <a:miter lim="800000"/>
            <a:headEnd/>
            <a:tailEnd/>
          </a:ln>
        </p:spPr>
      </p:pic>
      <p:sp>
        <p:nvSpPr>
          <p:cNvPr id="72707" name="Rectangle 3"/>
          <p:cNvSpPr>
            <a:spLocks noChangeArrowheads="1"/>
          </p:cNvSpPr>
          <p:nvPr/>
        </p:nvSpPr>
        <p:spPr bwMode="auto">
          <a:xfrm>
            <a:off x="476250" y="1223963"/>
            <a:ext cx="4572000" cy="457200"/>
          </a:xfrm>
          <a:prstGeom prst="rect">
            <a:avLst/>
          </a:prstGeom>
          <a:noFill/>
          <a:ln w="9525">
            <a:noFill/>
            <a:miter lim="800000"/>
            <a:headEnd/>
            <a:tailEnd/>
          </a:ln>
        </p:spPr>
        <p:txBody>
          <a:bodyPr>
            <a:spAutoFit/>
          </a:bodyPr>
          <a:lstStyle/>
          <a:p>
            <a:pPr>
              <a:spcBef>
                <a:spcPct val="50000"/>
              </a:spcBef>
            </a:pPr>
            <a:r>
              <a:rPr lang="zh-CN" altLang="en-US">
                <a:solidFill>
                  <a:srgbClr val="000000"/>
                </a:solidFill>
              </a:rPr>
              <a:t>解（续）</a:t>
            </a:r>
          </a:p>
        </p:txBody>
      </p:sp>
      <p:pic>
        <p:nvPicPr>
          <p:cNvPr id="72709" name="Picture 5"/>
          <p:cNvPicPr>
            <a:picLocks noChangeAspect="1" noChangeArrowheads="1"/>
          </p:cNvPicPr>
          <p:nvPr/>
        </p:nvPicPr>
        <p:blipFill>
          <a:blip r:embed="rId3" cstate="print"/>
          <a:srcRect/>
          <a:stretch>
            <a:fillRect/>
          </a:stretch>
        </p:blipFill>
        <p:spPr bwMode="auto">
          <a:xfrm>
            <a:off x="6281738" y="1438269"/>
            <a:ext cx="2244725" cy="2408238"/>
          </a:xfrm>
          <a:prstGeom prst="rect">
            <a:avLst/>
          </a:prstGeom>
          <a:noFill/>
          <a:ln w="9525">
            <a:noFill/>
            <a:miter lim="800000"/>
            <a:headEnd/>
            <a:tailEnd/>
          </a:ln>
        </p:spPr>
      </p:pic>
      <p:sp>
        <p:nvSpPr>
          <p:cNvPr id="72710" name="Rectangle 6"/>
          <p:cNvSpPr>
            <a:spLocks noChangeArrowheads="1"/>
          </p:cNvSpPr>
          <p:nvPr/>
        </p:nvSpPr>
        <p:spPr bwMode="auto">
          <a:xfrm>
            <a:off x="487363" y="4657488"/>
            <a:ext cx="5132387" cy="2086725"/>
          </a:xfrm>
          <a:prstGeom prst="rect">
            <a:avLst/>
          </a:prstGeom>
          <a:noFill/>
          <a:ln w="9525">
            <a:noFill/>
            <a:miter lim="800000"/>
            <a:headEnd/>
            <a:tailEnd/>
          </a:ln>
        </p:spPr>
        <p:txBody>
          <a:bodyPr>
            <a:spAutoFit/>
          </a:bodyPr>
          <a:lstStyle/>
          <a:p>
            <a:pPr>
              <a:spcBef>
                <a:spcPct val="10000"/>
              </a:spcBef>
            </a:pPr>
            <a:r>
              <a:rPr lang="en-US" altLang="zh-CN" dirty="0">
                <a:solidFill>
                  <a:srgbClr val="000000"/>
                </a:solidFill>
              </a:rPr>
              <a:t>r&lt;n, B</a:t>
            </a:r>
            <a:r>
              <a:rPr lang="zh-CN" altLang="en-US" dirty="0">
                <a:solidFill>
                  <a:srgbClr val="000000"/>
                </a:solidFill>
              </a:rPr>
              <a:t>中没覆盖的元素均减</a:t>
            </a:r>
            <a:r>
              <a:rPr lang="en-US" altLang="zh-CN" dirty="0">
                <a:solidFill>
                  <a:srgbClr val="000000"/>
                </a:solidFill>
              </a:rPr>
              <a:t>1</a:t>
            </a:r>
            <a:r>
              <a:rPr lang="zh-CN" altLang="en-US" dirty="0">
                <a:solidFill>
                  <a:srgbClr val="000000"/>
                </a:solidFill>
              </a:rPr>
              <a:t>，</a:t>
            </a:r>
          </a:p>
          <a:p>
            <a:pPr>
              <a:spcBef>
                <a:spcPct val="10000"/>
              </a:spcBef>
            </a:pPr>
            <a:r>
              <a:rPr lang="zh-CN" altLang="en-US" dirty="0">
                <a:solidFill>
                  <a:srgbClr val="000000"/>
                </a:solidFill>
              </a:rPr>
              <a:t>        双重覆盖元加</a:t>
            </a:r>
            <a:r>
              <a:rPr lang="en-US" altLang="zh-CN" dirty="0">
                <a:solidFill>
                  <a:srgbClr val="000000"/>
                </a:solidFill>
              </a:rPr>
              <a:t>1</a:t>
            </a:r>
            <a:r>
              <a:rPr lang="zh-CN" altLang="en-US" dirty="0">
                <a:solidFill>
                  <a:srgbClr val="000000"/>
                </a:solidFill>
              </a:rPr>
              <a:t>。</a:t>
            </a:r>
          </a:p>
          <a:p>
            <a:pPr>
              <a:spcBef>
                <a:spcPct val="10000"/>
              </a:spcBef>
            </a:pPr>
            <a:r>
              <a:rPr lang="zh-CN" altLang="en-US" dirty="0">
                <a:solidFill>
                  <a:srgbClr val="000000"/>
                </a:solidFill>
              </a:rPr>
              <a:t>修改界</a:t>
            </a:r>
            <a:r>
              <a:rPr lang="zh-CN" altLang="en-US" dirty="0" smtClean="0">
                <a:solidFill>
                  <a:srgbClr val="000000"/>
                </a:solidFill>
              </a:rPr>
              <a:t>值</a:t>
            </a:r>
            <a:endParaRPr lang="en-US" altLang="zh-CN" dirty="0" smtClean="0">
              <a:solidFill>
                <a:srgbClr val="000000"/>
              </a:solidFill>
            </a:endParaRPr>
          </a:p>
          <a:p>
            <a:pPr>
              <a:spcBef>
                <a:spcPct val="10000"/>
              </a:spcBef>
            </a:pPr>
            <a:r>
              <a:rPr lang="zh-CN" altLang="en-US" dirty="0" smtClean="0">
                <a:solidFill>
                  <a:srgbClr val="000000"/>
                </a:solidFill>
              </a:rPr>
              <a:t>这时</a:t>
            </a:r>
            <a:r>
              <a:rPr lang="zh-CN" altLang="en-US" dirty="0">
                <a:solidFill>
                  <a:srgbClr val="000000"/>
                </a:solidFill>
              </a:rPr>
              <a:t>一个</a:t>
            </a:r>
            <a:r>
              <a:rPr lang="zh-CN" altLang="en-US" dirty="0" smtClean="0">
                <a:solidFill>
                  <a:srgbClr val="000000"/>
                </a:solidFill>
              </a:rPr>
              <a:t>最小覆盖是第</a:t>
            </a:r>
            <a:r>
              <a:rPr lang="en-US" altLang="zh-CN" dirty="0" smtClean="0">
                <a:solidFill>
                  <a:srgbClr val="000000"/>
                </a:solidFill>
              </a:rPr>
              <a:t>1</a:t>
            </a:r>
            <a:r>
              <a:rPr lang="zh-CN" altLang="en-US" dirty="0" smtClean="0">
                <a:solidFill>
                  <a:srgbClr val="000000"/>
                </a:solidFill>
              </a:rPr>
              <a:t>，</a:t>
            </a:r>
            <a:r>
              <a:rPr lang="en-US" altLang="zh-CN" dirty="0" smtClean="0">
                <a:solidFill>
                  <a:srgbClr val="000000"/>
                </a:solidFill>
              </a:rPr>
              <a:t>2</a:t>
            </a:r>
            <a:r>
              <a:rPr lang="zh-CN" altLang="en-US" dirty="0" smtClean="0">
                <a:solidFill>
                  <a:srgbClr val="000000"/>
                </a:solidFill>
              </a:rPr>
              <a:t>，</a:t>
            </a:r>
            <a:r>
              <a:rPr lang="en-US" altLang="zh-CN" dirty="0" smtClean="0">
                <a:solidFill>
                  <a:srgbClr val="000000"/>
                </a:solidFill>
              </a:rPr>
              <a:t>3</a:t>
            </a:r>
            <a:r>
              <a:rPr lang="zh-CN" altLang="en-US" dirty="0" smtClean="0">
                <a:solidFill>
                  <a:srgbClr val="000000"/>
                </a:solidFill>
              </a:rPr>
              <a:t>，</a:t>
            </a:r>
            <a:r>
              <a:rPr lang="en-US" altLang="zh-CN" dirty="0" smtClean="0">
                <a:solidFill>
                  <a:srgbClr val="000000"/>
                </a:solidFill>
              </a:rPr>
              <a:t>5</a:t>
            </a:r>
            <a:r>
              <a:rPr lang="zh-CN" altLang="en-US" dirty="0" smtClean="0">
                <a:solidFill>
                  <a:srgbClr val="000000"/>
                </a:solidFill>
              </a:rPr>
              <a:t>列。</a:t>
            </a:r>
            <a:r>
              <a:rPr lang="en-US" altLang="zh-CN" dirty="0" smtClean="0">
                <a:solidFill>
                  <a:srgbClr val="000000"/>
                </a:solidFill>
              </a:rPr>
              <a:t>δ=1</a:t>
            </a:r>
            <a:r>
              <a:rPr lang="zh-CN" altLang="en-US" dirty="0" smtClean="0">
                <a:solidFill>
                  <a:srgbClr val="000000"/>
                </a:solidFill>
              </a:rPr>
              <a:t>。</a:t>
            </a:r>
            <a:endParaRPr lang="zh-CN" altLang="en-US" dirty="0">
              <a:solidFill>
                <a:srgbClr val="000000"/>
              </a:solidFill>
            </a:endParaRPr>
          </a:p>
        </p:txBody>
      </p:sp>
      <p:sp>
        <p:nvSpPr>
          <p:cNvPr id="1131527" name="AutoShape 7"/>
          <p:cNvSpPr>
            <a:spLocks noChangeArrowheads="1"/>
          </p:cNvSpPr>
          <p:nvPr/>
        </p:nvSpPr>
        <p:spPr bwMode="auto">
          <a:xfrm>
            <a:off x="7316788" y="3778244"/>
            <a:ext cx="360362" cy="360363"/>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zh-CN" sz="1800">
              <a:solidFill>
                <a:srgbClr val="4D5B6B"/>
              </a:solidFill>
            </a:endParaRPr>
          </a:p>
        </p:txBody>
      </p:sp>
      <p:sp>
        <p:nvSpPr>
          <p:cNvPr id="9" name="矩形 8"/>
          <p:cNvSpPr>
            <a:spLocks noChangeArrowheads="1"/>
          </p:cNvSpPr>
          <p:nvPr/>
        </p:nvSpPr>
        <p:spPr bwMode="auto">
          <a:xfrm>
            <a:off x="395288" y="1596572"/>
            <a:ext cx="5378450" cy="1698927"/>
          </a:xfrm>
          <a:prstGeom prst="rect">
            <a:avLst/>
          </a:prstGeom>
          <a:solidFill>
            <a:srgbClr val="CCECFF"/>
          </a:solidFill>
          <a:ln w="38100" algn="ctr">
            <a:solidFill>
              <a:srgbClr val="0070C0"/>
            </a:solidFill>
            <a:miter lim="800000"/>
            <a:headEnd/>
            <a:tailEnd/>
          </a:ln>
        </p:spPr>
        <p:txBody>
          <a:bodyPr wrap="square">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itchFamily="18" charset="0"/>
                <a:ea typeface="宋体"/>
              </a:rPr>
              <a:t>Step2</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在</a:t>
            </a:r>
            <a:r>
              <a:rPr lang="en-US" altLang="zh-CN" sz="1800" dirty="0">
                <a:solidFill>
                  <a:srgbClr val="000514"/>
                </a:solidFill>
                <a:latin typeface="Garamond" pitchFamily="18" charset="0"/>
                <a:ea typeface="宋体"/>
              </a:rPr>
              <a:t>B</a:t>
            </a:r>
            <a:r>
              <a:rPr lang="zh-CN" altLang="en-US" sz="1800" dirty="0">
                <a:solidFill>
                  <a:srgbClr val="000514"/>
                </a:solidFill>
                <a:latin typeface="Garamond" pitchFamily="18" charset="0"/>
                <a:ea typeface="宋体"/>
              </a:rPr>
              <a:t>中对</a:t>
            </a:r>
            <a:r>
              <a:rPr lang="en-US" altLang="zh-CN" sz="1800" dirty="0">
                <a:solidFill>
                  <a:srgbClr val="000514"/>
                </a:solidFill>
                <a:latin typeface="Garamond" pitchFamily="18" charset="0"/>
                <a:ea typeface="宋体"/>
              </a:rPr>
              <a:t>0</a:t>
            </a:r>
            <a:r>
              <a:rPr lang="zh-CN" altLang="en-US" sz="1800" dirty="0">
                <a:solidFill>
                  <a:srgbClr val="000514"/>
                </a:solidFill>
                <a:latin typeface="Garamond" pitchFamily="18" charset="0"/>
                <a:ea typeface="宋体"/>
              </a:rPr>
              <a:t>元素进行最小覆盖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覆盖数为</a:t>
            </a:r>
            <a:r>
              <a:rPr lang="en-US" altLang="zh-CN" sz="1800" dirty="0">
                <a:solidFill>
                  <a:srgbClr val="000514"/>
                </a:solidFill>
                <a:latin typeface="Garamond" pitchFamily="18" charset="0"/>
                <a:ea typeface="宋体"/>
              </a:rPr>
              <a:t>r.</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2.1. </a:t>
            </a:r>
            <a:r>
              <a:rPr lang="zh-CN" altLang="en-US" sz="1800" dirty="0">
                <a:solidFill>
                  <a:srgbClr val="000514"/>
                </a:solidFill>
                <a:latin typeface="Garamond" pitchFamily="18" charset="0"/>
                <a:ea typeface="宋体"/>
              </a:rPr>
              <a:t>若</a:t>
            </a:r>
            <a:r>
              <a:rPr lang="en-US" altLang="zh-CN" sz="1800" dirty="0">
                <a:solidFill>
                  <a:srgbClr val="000514"/>
                </a:solidFill>
                <a:latin typeface="Garamond" pitchFamily="18" charset="0"/>
                <a:ea typeface="宋体"/>
              </a:rPr>
              <a:t>r=n, </a:t>
            </a:r>
            <a:r>
              <a:rPr lang="zh-CN" altLang="en-US" sz="1800" dirty="0">
                <a:solidFill>
                  <a:srgbClr val="000514"/>
                </a:solidFill>
                <a:latin typeface="Garamond" pitchFamily="18" charset="0"/>
                <a:ea typeface="宋体"/>
              </a:rPr>
              <a:t>转</a:t>
            </a:r>
            <a:r>
              <a:rPr lang="en-US" altLang="zh-CN" sz="1800" dirty="0">
                <a:solidFill>
                  <a:srgbClr val="000514"/>
                </a:solidFill>
                <a:latin typeface="Garamond" pitchFamily="18" charset="0"/>
                <a:ea typeface="宋体"/>
              </a:rPr>
              <a:t>Step4.</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2.2. </a:t>
            </a:r>
            <a:r>
              <a:rPr lang="zh-CN" altLang="en-US" sz="1800" dirty="0">
                <a:solidFill>
                  <a:srgbClr val="000514"/>
                </a:solidFill>
                <a:latin typeface="Garamond" pitchFamily="18" charset="0"/>
                <a:ea typeface="宋体"/>
              </a:rPr>
              <a:t>在未覆盖的元素中选最小非零元</a:t>
            </a:r>
            <a:r>
              <a:rPr lang="en-US" altLang="zh-CN" sz="1800" dirty="0">
                <a:solidFill>
                  <a:srgbClr val="000514"/>
                </a:solidFill>
                <a:latin typeface="Garamond" pitchFamily="18" charset="0"/>
                <a:ea typeface="宋体"/>
              </a:rPr>
              <a:t>, </a:t>
            </a:r>
          </a:p>
          <a:p>
            <a:pPr marL="342900" indent="-342900">
              <a:lnSpc>
                <a:spcPct val="80000"/>
              </a:lnSpc>
              <a:spcBef>
                <a:spcPct val="20000"/>
              </a:spcBef>
              <a:buClr>
                <a:srgbClr val="FFCC00"/>
              </a:buClr>
              <a:buSzPct val="70000"/>
              <a:defRPr/>
            </a:pPr>
            <a:r>
              <a:rPr lang="zh-CN" altLang="en-US" sz="1800" dirty="0">
                <a:solidFill>
                  <a:srgbClr val="000514"/>
                </a:solidFill>
                <a:latin typeface="Garamond" pitchFamily="18" charset="0"/>
                <a:ea typeface="宋体"/>
              </a:rPr>
              <a:t>                   设值为</a:t>
            </a:r>
            <a:r>
              <a:rPr lang="zh-CN" altLang="en-US"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若</a:t>
            </a:r>
            <a:r>
              <a:rPr lang="en-US" altLang="zh-CN" sz="1800" dirty="0">
                <a:solidFill>
                  <a:srgbClr val="000514"/>
                </a:solidFill>
                <a:latin typeface="Garamond" pitchFamily="18" charset="0"/>
                <a:ea typeface="宋体"/>
              </a:rPr>
              <a:t>x</a:t>
            </a:r>
            <a:r>
              <a:rPr lang="en-US" altLang="zh-CN" sz="1800" baseline="-25000" dirty="0">
                <a:solidFill>
                  <a:srgbClr val="000514"/>
                </a:solidFill>
                <a:latin typeface="Garamond" pitchFamily="18" charset="0"/>
                <a:ea typeface="宋体"/>
              </a:rPr>
              <a:t>i</a:t>
            </a:r>
            <a:r>
              <a:rPr lang="zh-CN" altLang="en-US" sz="1800" dirty="0">
                <a:solidFill>
                  <a:srgbClr val="000514"/>
                </a:solidFill>
                <a:latin typeface="Garamond" pitchFamily="18" charset="0"/>
                <a:ea typeface="宋体"/>
              </a:rPr>
              <a:t>行</a:t>
            </a:r>
            <a:r>
              <a:rPr lang="en-US" altLang="zh-CN" sz="1800" dirty="0">
                <a:solidFill>
                  <a:srgbClr val="000514"/>
                </a:solidFill>
                <a:latin typeface="Garamond" pitchFamily="18" charset="0"/>
                <a:ea typeface="宋体"/>
              </a:rPr>
              <a:t>, </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zh-CN" altLang="en-US" sz="1800" dirty="0">
                <a:solidFill>
                  <a:srgbClr val="000514"/>
                </a:solidFill>
                <a:latin typeface="Garamond" pitchFamily="18" charset="0"/>
                <a:ea typeface="宋体"/>
              </a:rPr>
              <a:t>列均已覆盖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则</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err="1">
                <a:solidFill>
                  <a:srgbClr val="000514"/>
                </a:solidFill>
                <a:latin typeface="Garamond" pitchFamily="18" charset="0"/>
                <a:ea typeface="宋体"/>
                <a:sym typeface="Symbol" pitchFamily="18" charset="2"/>
              </a:rPr>
              <a:t></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若</a:t>
            </a:r>
            <a:r>
              <a:rPr lang="en-US" altLang="zh-CN" sz="1800" dirty="0">
                <a:solidFill>
                  <a:srgbClr val="000514"/>
                </a:solidFill>
                <a:latin typeface="Garamond" pitchFamily="18" charset="0"/>
                <a:ea typeface="宋体"/>
              </a:rPr>
              <a:t>x</a:t>
            </a:r>
            <a:r>
              <a:rPr lang="en-US" altLang="zh-CN" sz="1800" baseline="-25000" dirty="0">
                <a:solidFill>
                  <a:srgbClr val="000514"/>
                </a:solidFill>
                <a:latin typeface="Garamond" pitchFamily="18" charset="0"/>
                <a:ea typeface="宋体"/>
              </a:rPr>
              <a:t>i</a:t>
            </a:r>
            <a:r>
              <a:rPr lang="zh-CN" altLang="en-US" sz="1800" dirty="0">
                <a:solidFill>
                  <a:srgbClr val="000514"/>
                </a:solidFill>
                <a:latin typeface="Garamond" pitchFamily="18" charset="0"/>
                <a:ea typeface="宋体"/>
              </a:rPr>
              <a:t>行</a:t>
            </a:r>
            <a:r>
              <a:rPr lang="en-US" altLang="zh-CN" sz="1800" dirty="0">
                <a:solidFill>
                  <a:srgbClr val="000514"/>
                </a:solidFill>
                <a:latin typeface="Garamond" pitchFamily="18" charset="0"/>
                <a:ea typeface="宋体"/>
              </a:rPr>
              <a:t>, </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zh-CN" altLang="en-US" sz="1800" dirty="0">
                <a:solidFill>
                  <a:srgbClr val="000514"/>
                </a:solidFill>
                <a:latin typeface="Garamond" pitchFamily="18" charset="0"/>
                <a:ea typeface="宋体"/>
              </a:rPr>
              <a:t>列均未覆盖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则</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err="1">
                <a:solidFill>
                  <a:srgbClr val="000514"/>
                </a:solidFill>
                <a:latin typeface="Garamond" pitchFamily="18" charset="0"/>
                <a:ea typeface="宋体"/>
                <a:sym typeface="Symbol" pitchFamily="18" charset="2"/>
              </a:rPr>
              <a:t></a:t>
            </a:r>
            <a:r>
              <a:rPr lang="en-US" altLang="zh-CN" sz="1800" dirty="0" err="1">
                <a:solidFill>
                  <a:srgbClr val="000514"/>
                </a:solidFill>
                <a:latin typeface="Garamond" pitchFamily="18" charset="0"/>
                <a:ea typeface="宋体"/>
              </a:rPr>
              <a:t>b</a:t>
            </a:r>
            <a:r>
              <a:rPr lang="en-US" altLang="zh-CN" sz="1800" baseline="-25000" dirty="0" err="1">
                <a:solidFill>
                  <a:srgbClr val="000514"/>
                </a:solidFill>
                <a:latin typeface="Garamond" pitchFamily="18" charset="0"/>
                <a:ea typeface="宋体"/>
              </a:rPr>
              <a:t>ij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p:txBody>
      </p:sp>
      <p:sp>
        <p:nvSpPr>
          <p:cNvPr id="10" name="矩形 9"/>
          <p:cNvSpPr>
            <a:spLocks noChangeArrowheads="1"/>
          </p:cNvSpPr>
          <p:nvPr/>
        </p:nvSpPr>
        <p:spPr bwMode="auto">
          <a:xfrm>
            <a:off x="406400" y="3422195"/>
            <a:ext cx="5367338" cy="1163638"/>
          </a:xfrm>
          <a:prstGeom prst="rect">
            <a:avLst/>
          </a:prstGeom>
          <a:solidFill>
            <a:srgbClr val="CCECFF"/>
          </a:solidFill>
          <a:ln w="28575" algn="ctr">
            <a:solidFill>
              <a:srgbClr val="0070C0"/>
            </a:solidFill>
            <a:miter lim="800000"/>
            <a:headEnd/>
            <a:tailEnd/>
          </a:ln>
        </p:spPr>
        <p:txBody>
          <a:bodyPr>
            <a:spAutoFit/>
          </a:bodyPr>
          <a:lstStyle/>
          <a:p>
            <a:pPr marL="342900" indent="-342900">
              <a:lnSpc>
                <a:spcPct val="80000"/>
              </a:lnSpc>
              <a:spcBef>
                <a:spcPct val="20000"/>
              </a:spcBef>
              <a:buClr>
                <a:srgbClr val="FFCC00"/>
              </a:buClr>
              <a:buSzPct val="70000"/>
              <a:defRPr/>
            </a:pPr>
            <a:r>
              <a:rPr lang="en-US" altLang="zh-CN" sz="1800" dirty="0">
                <a:solidFill>
                  <a:srgbClr val="FF0066"/>
                </a:solidFill>
                <a:latin typeface="Garamond" pitchFamily="18" charset="0"/>
                <a:ea typeface="宋体"/>
              </a:rPr>
              <a:t>Step3</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修改界值</a:t>
            </a:r>
          </a:p>
          <a:p>
            <a:pPr marL="342900" indent="-342900">
              <a:lnSpc>
                <a:spcPct val="80000"/>
              </a:lnSpc>
              <a:spcBef>
                <a:spcPct val="20000"/>
              </a:spcBef>
              <a:buClr>
                <a:srgbClr val="FFCC00"/>
              </a:buClr>
              <a:buSzPct val="70000"/>
              <a:defRPr/>
            </a:pPr>
            <a:r>
              <a:rPr lang="zh-CN" altLang="en-US" sz="1800" dirty="0">
                <a:solidFill>
                  <a:srgbClr val="000514"/>
                </a:solidFill>
                <a:latin typeface="Garamond" pitchFamily="18" charset="0"/>
                <a:ea typeface="宋体"/>
              </a:rPr>
              <a:t>           若</a:t>
            </a:r>
            <a:r>
              <a:rPr lang="en-US" altLang="zh-CN" sz="1800" dirty="0">
                <a:solidFill>
                  <a:srgbClr val="000514"/>
                </a:solidFill>
                <a:latin typeface="Garamond" pitchFamily="18" charset="0"/>
                <a:ea typeface="宋体"/>
              </a:rPr>
              <a:t>x</a:t>
            </a:r>
            <a:r>
              <a:rPr lang="en-US" altLang="zh-CN" sz="1800" baseline="-25000" dirty="0">
                <a:solidFill>
                  <a:srgbClr val="000514"/>
                </a:solidFill>
                <a:latin typeface="Garamond" pitchFamily="18" charset="0"/>
                <a:ea typeface="宋体"/>
              </a:rPr>
              <a:t>i</a:t>
            </a:r>
            <a:r>
              <a:rPr lang="zh-CN" altLang="en-US" sz="1800" dirty="0">
                <a:solidFill>
                  <a:srgbClr val="000514"/>
                </a:solidFill>
                <a:latin typeface="Garamond" pitchFamily="18" charset="0"/>
                <a:ea typeface="宋体"/>
              </a:rPr>
              <a:t>行未覆盖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令</a:t>
            </a:r>
            <a:r>
              <a:rPr lang="en-US" altLang="zh-CN" sz="1800" dirty="0">
                <a:solidFill>
                  <a:srgbClr val="000514"/>
                </a:solidFill>
                <a:latin typeface="Garamond" pitchFamily="18" charset="0"/>
                <a:ea typeface="宋体"/>
              </a:rPr>
              <a:t>l(x</a:t>
            </a:r>
            <a:r>
              <a:rPr lang="en-US" altLang="zh-CN" sz="1800" baseline="-25000" dirty="0">
                <a:solidFill>
                  <a:srgbClr val="000514"/>
                </a:solidFill>
                <a:latin typeface="Garamond" pitchFamily="18" charset="0"/>
                <a:ea typeface="宋体"/>
              </a:rPr>
              <a:t>i</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l(x</a:t>
            </a:r>
            <a:r>
              <a:rPr lang="en-US" altLang="zh-CN" sz="1800" baseline="-25000" dirty="0">
                <a:solidFill>
                  <a:srgbClr val="000514"/>
                </a:solidFill>
                <a:latin typeface="Garamond" pitchFamily="18" charset="0"/>
                <a:ea typeface="宋体"/>
              </a:rPr>
              <a:t>i</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若</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zh-CN" altLang="en-US" sz="1800" dirty="0">
                <a:solidFill>
                  <a:srgbClr val="000514"/>
                </a:solidFill>
                <a:latin typeface="Garamond" pitchFamily="18" charset="0"/>
                <a:ea typeface="宋体"/>
              </a:rPr>
              <a:t>列已覆盖</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令</a:t>
            </a:r>
            <a:r>
              <a:rPr lang="en-US" altLang="zh-CN" sz="1800" dirty="0">
                <a:solidFill>
                  <a:srgbClr val="000514"/>
                </a:solidFill>
                <a:latin typeface="Garamond" pitchFamily="18" charset="0"/>
                <a:ea typeface="宋体"/>
              </a:rPr>
              <a:t>l(</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l(</a:t>
            </a:r>
            <a:r>
              <a:rPr lang="en-US" altLang="zh-CN" sz="1800" dirty="0" err="1">
                <a:solidFill>
                  <a:srgbClr val="000514"/>
                </a:solidFill>
                <a:latin typeface="Garamond" pitchFamily="18" charset="0"/>
                <a:ea typeface="宋体"/>
              </a:rPr>
              <a:t>y</a:t>
            </a:r>
            <a:r>
              <a:rPr lang="en-US" altLang="zh-CN" sz="1800" baseline="-25000" dirty="0" err="1">
                <a:solidFill>
                  <a:srgbClr val="000514"/>
                </a:solidFill>
                <a:latin typeface="Garamond" pitchFamily="18" charset="0"/>
                <a:ea typeface="宋体"/>
              </a:rPr>
              <a:t>j</a:t>
            </a:r>
            <a:r>
              <a:rPr lang="en-US" altLang="zh-CN" sz="1800" dirty="0">
                <a:solidFill>
                  <a:srgbClr val="000514"/>
                </a:solidFill>
                <a:latin typeface="Garamond" pitchFamily="18" charset="0"/>
                <a:ea typeface="宋体"/>
              </a:rPr>
              <a:t>)+</a:t>
            </a:r>
            <a:r>
              <a:rPr lang="en-US" altLang="zh-CN" sz="1800" dirty="0">
                <a:solidFill>
                  <a:srgbClr val="000514"/>
                </a:solidFill>
                <a:latin typeface="Garamond" pitchFamily="18" charset="0"/>
                <a:ea typeface="宋体"/>
                <a:sym typeface="Symbol" pitchFamily="18" charset="2"/>
              </a:rPr>
              <a:t></a:t>
            </a:r>
            <a:r>
              <a:rPr lang="en-US" altLang="zh-CN" sz="18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删除覆盖标记</a:t>
            </a:r>
            <a:r>
              <a:rPr lang="en-US" altLang="zh-CN" sz="1800" dirty="0">
                <a:solidFill>
                  <a:srgbClr val="000514"/>
                </a:solidFill>
                <a:latin typeface="Garamond" pitchFamily="18" charset="0"/>
                <a:ea typeface="宋体"/>
              </a:rPr>
              <a:t>, </a:t>
            </a:r>
            <a:r>
              <a:rPr lang="zh-CN" altLang="en-US" sz="1800" dirty="0">
                <a:solidFill>
                  <a:srgbClr val="000514"/>
                </a:solidFill>
                <a:latin typeface="Garamond" pitchFamily="18" charset="0"/>
                <a:ea typeface="宋体"/>
              </a:rPr>
              <a:t>转</a:t>
            </a:r>
            <a:r>
              <a:rPr lang="en-US" altLang="zh-CN" sz="1800" dirty="0">
                <a:solidFill>
                  <a:srgbClr val="000514"/>
                </a:solidFill>
                <a:latin typeface="Garamond" pitchFamily="18" charset="0"/>
                <a:ea typeface="宋体"/>
              </a:rPr>
              <a:t>step2.</a:t>
            </a:r>
          </a:p>
        </p:txBody>
      </p:sp>
      <p:sp>
        <p:nvSpPr>
          <p:cNvPr id="11" name="标题 10"/>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12" name="AutoShape 6"/>
          <p:cNvSpPr>
            <a:spLocks noChangeArrowheads="1"/>
          </p:cNvSpPr>
          <p:nvPr/>
        </p:nvSpPr>
        <p:spPr bwMode="auto">
          <a:xfrm>
            <a:off x="7315880" y="1252808"/>
            <a:ext cx="360362" cy="360363"/>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zh-CN" sz="1800">
              <a:solidFill>
                <a:srgbClr val="4D5B6B"/>
              </a:solidFill>
            </a:endParaRPr>
          </a:p>
        </p:txBody>
      </p:sp>
      <p:sp>
        <p:nvSpPr>
          <p:cNvPr id="13" name="矩形 12"/>
          <p:cNvSpPr/>
          <p:nvPr/>
        </p:nvSpPr>
        <p:spPr>
          <a:xfrm>
            <a:off x="6662057" y="2467472"/>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nvSpPr>
        <p:spPr>
          <a:xfrm>
            <a:off x="6662056" y="169821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p:nvSpPr>
        <p:spPr>
          <a:xfrm>
            <a:off x="8062685" y="1763530"/>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7358175" y="1793693"/>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58762"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5266" y="4687579"/>
            <a:ext cx="956017" cy="581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3"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9750" y="5735576"/>
            <a:ext cx="933450" cy="556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4"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6961" y="5412004"/>
            <a:ext cx="180000" cy="19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5" name="Picture 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58375" y="5390791"/>
            <a:ext cx="173038" cy="212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矩形 18"/>
          <p:cNvSpPr/>
          <p:nvPr/>
        </p:nvSpPr>
        <p:spPr>
          <a:xfrm>
            <a:off x="7271675" y="461553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矩形 20"/>
          <p:cNvSpPr/>
          <p:nvPr/>
        </p:nvSpPr>
        <p:spPr>
          <a:xfrm>
            <a:off x="6887057" y="4579252"/>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2" name="矩形 21"/>
          <p:cNvSpPr/>
          <p:nvPr/>
        </p:nvSpPr>
        <p:spPr>
          <a:xfrm>
            <a:off x="8040917" y="461553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矩形 17"/>
          <p:cNvSpPr/>
          <p:nvPr/>
        </p:nvSpPr>
        <p:spPr>
          <a:xfrm>
            <a:off x="6509662" y="4593762"/>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AutoShape 15" descr="C:\Users\Sunsy\AppData\Roaming\Tencent\Users\1275842678\QQ\WinTemp\RichOle\B7(39ZKZXUI8@ERH9J9J.jp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4D5B6B"/>
              </a:solidFill>
            </a:endParaRPr>
          </a:p>
        </p:txBody>
      </p:sp>
      <p:pic>
        <p:nvPicPr>
          <p:cNvPr id="458768"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96357" y="4687579"/>
            <a:ext cx="196162" cy="165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8769" name="Picture 1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03760" y="6468895"/>
            <a:ext cx="1727653" cy="23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矩形 37"/>
          <p:cNvSpPr/>
          <p:nvPr/>
        </p:nvSpPr>
        <p:spPr>
          <a:xfrm>
            <a:off x="7633946" y="5377375"/>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27" name="Picture 2" descr="ScreenHunter_17"/>
          <p:cNvPicPr>
            <a:picLocks noChangeAspect="1" noChangeArrowheads="1"/>
          </p:cNvPicPr>
          <p:nvPr/>
        </p:nvPicPr>
        <p:blipFill>
          <a:blip r:embed="rId10" cstate="print"/>
          <a:srcRect/>
          <a:stretch>
            <a:fillRect/>
          </a:stretch>
        </p:blipFill>
        <p:spPr bwMode="auto">
          <a:xfrm>
            <a:off x="6143210" y="0"/>
            <a:ext cx="1335730" cy="1552121"/>
          </a:xfrm>
          <a:prstGeom prst="rect">
            <a:avLst/>
          </a:prstGeom>
          <a:noFill/>
          <a:ln w="9525">
            <a:noFill/>
            <a:miter lim="800000"/>
            <a:headEnd/>
            <a:tailEnd/>
          </a:ln>
        </p:spPr>
      </p:pic>
    </p:spTree>
    <p:extLst>
      <p:ext uri="{BB962C8B-B14F-4D97-AF65-F5344CB8AC3E}">
        <p14:creationId xmlns:p14="http://schemas.microsoft.com/office/powerpoint/2010/main" val="75131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1527"/>
                                        </p:tgtEl>
                                        <p:attrNameLst>
                                          <p:attrName>style.visibility</p:attrName>
                                        </p:attrNameLst>
                                      </p:cBhvr>
                                      <p:to>
                                        <p:strVal val="visible"/>
                                      </p:to>
                                    </p:set>
                                    <p:animEffect transition="in" filter="wipe(up)">
                                      <p:cBhvr>
                                        <p:cTn id="7" dur="500"/>
                                        <p:tgtEl>
                                          <p:spTgt spid="11315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1522"/>
                                        </p:tgtEl>
                                        <p:attrNameLst>
                                          <p:attrName>style.visibility</p:attrName>
                                        </p:attrNameLst>
                                      </p:cBhvr>
                                      <p:to>
                                        <p:strVal val="visible"/>
                                      </p:to>
                                    </p:set>
                                    <p:animEffect transition="in" filter="blinds(horizontal)">
                                      <p:cBhvr>
                                        <p:cTn id="12" dur="500"/>
                                        <p:tgtEl>
                                          <p:spTgt spid="1131522"/>
                                        </p:tgtEl>
                                      </p:cBhvr>
                                    </p:animEffect>
                                  </p:childTnLst>
                                </p:cTn>
                              </p:par>
                              <p:par>
                                <p:cTn id="13" presetID="3" presetClass="entr" presetSubtype="10" fill="hold" nodeType="withEffect">
                                  <p:stCondLst>
                                    <p:cond delay="0"/>
                                  </p:stCondLst>
                                  <p:childTnLst>
                                    <p:set>
                                      <p:cBhvr>
                                        <p:cTn id="14" dur="1" fill="hold">
                                          <p:stCondLst>
                                            <p:cond delay="0"/>
                                          </p:stCondLst>
                                        </p:cTn>
                                        <p:tgtEl>
                                          <p:spTgt spid="458762"/>
                                        </p:tgtEl>
                                        <p:attrNameLst>
                                          <p:attrName>style.visibility</p:attrName>
                                        </p:attrNameLst>
                                      </p:cBhvr>
                                      <p:to>
                                        <p:strVal val="visible"/>
                                      </p:to>
                                    </p:set>
                                    <p:animEffect transition="in" filter="blinds(horizontal)">
                                      <p:cBhvr>
                                        <p:cTn id="15" dur="500"/>
                                        <p:tgtEl>
                                          <p:spTgt spid="458762"/>
                                        </p:tgtEl>
                                      </p:cBhvr>
                                    </p:animEffect>
                                  </p:childTnLst>
                                </p:cTn>
                              </p:par>
                              <p:par>
                                <p:cTn id="16" presetID="3" presetClass="entr" presetSubtype="10" fill="hold" nodeType="withEffect">
                                  <p:stCondLst>
                                    <p:cond delay="0"/>
                                  </p:stCondLst>
                                  <p:childTnLst>
                                    <p:set>
                                      <p:cBhvr>
                                        <p:cTn id="17" dur="1" fill="hold">
                                          <p:stCondLst>
                                            <p:cond delay="0"/>
                                          </p:stCondLst>
                                        </p:cTn>
                                        <p:tgtEl>
                                          <p:spTgt spid="458763"/>
                                        </p:tgtEl>
                                        <p:attrNameLst>
                                          <p:attrName>style.visibility</p:attrName>
                                        </p:attrNameLst>
                                      </p:cBhvr>
                                      <p:to>
                                        <p:strVal val="visible"/>
                                      </p:to>
                                    </p:set>
                                    <p:animEffect transition="in" filter="blinds(horizontal)">
                                      <p:cBhvr>
                                        <p:cTn id="18" dur="500"/>
                                        <p:tgtEl>
                                          <p:spTgt spid="458763"/>
                                        </p:tgtEl>
                                      </p:cBhvr>
                                    </p:animEffect>
                                  </p:childTnLst>
                                </p:cTn>
                              </p:par>
                              <p:par>
                                <p:cTn id="19" presetID="3" presetClass="entr" presetSubtype="10" fill="hold" nodeType="withEffect">
                                  <p:stCondLst>
                                    <p:cond delay="0"/>
                                  </p:stCondLst>
                                  <p:childTnLst>
                                    <p:set>
                                      <p:cBhvr>
                                        <p:cTn id="20" dur="1" fill="hold">
                                          <p:stCondLst>
                                            <p:cond delay="0"/>
                                          </p:stCondLst>
                                        </p:cTn>
                                        <p:tgtEl>
                                          <p:spTgt spid="458764"/>
                                        </p:tgtEl>
                                        <p:attrNameLst>
                                          <p:attrName>style.visibility</p:attrName>
                                        </p:attrNameLst>
                                      </p:cBhvr>
                                      <p:to>
                                        <p:strVal val="visible"/>
                                      </p:to>
                                    </p:set>
                                    <p:animEffect transition="in" filter="blinds(horizontal)">
                                      <p:cBhvr>
                                        <p:cTn id="21" dur="500"/>
                                        <p:tgtEl>
                                          <p:spTgt spid="458764"/>
                                        </p:tgtEl>
                                      </p:cBhvr>
                                    </p:animEffect>
                                  </p:childTnLst>
                                </p:cTn>
                              </p:par>
                              <p:par>
                                <p:cTn id="22" presetID="3" presetClass="entr" presetSubtype="10" fill="hold" nodeType="withEffect">
                                  <p:stCondLst>
                                    <p:cond delay="0"/>
                                  </p:stCondLst>
                                  <p:childTnLst>
                                    <p:set>
                                      <p:cBhvr>
                                        <p:cTn id="23" dur="1" fill="hold">
                                          <p:stCondLst>
                                            <p:cond delay="0"/>
                                          </p:stCondLst>
                                        </p:cTn>
                                        <p:tgtEl>
                                          <p:spTgt spid="458765"/>
                                        </p:tgtEl>
                                        <p:attrNameLst>
                                          <p:attrName>style.visibility</p:attrName>
                                        </p:attrNameLst>
                                      </p:cBhvr>
                                      <p:to>
                                        <p:strVal val="visible"/>
                                      </p:to>
                                    </p:set>
                                    <p:animEffect transition="in" filter="blinds(horizontal)">
                                      <p:cBhvr>
                                        <p:cTn id="24" dur="500"/>
                                        <p:tgtEl>
                                          <p:spTgt spid="458765"/>
                                        </p:tgtEl>
                                      </p:cBhvr>
                                    </p:animEffect>
                                  </p:childTnLst>
                                </p:cTn>
                              </p:par>
                              <p:par>
                                <p:cTn id="25" presetID="3" presetClass="entr" presetSubtype="10" fill="hold" nodeType="withEffect">
                                  <p:stCondLst>
                                    <p:cond delay="0"/>
                                  </p:stCondLst>
                                  <p:childTnLst>
                                    <p:set>
                                      <p:cBhvr>
                                        <p:cTn id="26" dur="1" fill="hold">
                                          <p:stCondLst>
                                            <p:cond delay="0"/>
                                          </p:stCondLst>
                                        </p:cTn>
                                        <p:tgtEl>
                                          <p:spTgt spid="458768"/>
                                        </p:tgtEl>
                                        <p:attrNameLst>
                                          <p:attrName>style.visibility</p:attrName>
                                        </p:attrNameLst>
                                      </p:cBhvr>
                                      <p:to>
                                        <p:strVal val="visible"/>
                                      </p:to>
                                    </p:set>
                                    <p:animEffect transition="in" filter="blinds(horizontal)">
                                      <p:cBhvr>
                                        <p:cTn id="27" dur="500"/>
                                        <p:tgtEl>
                                          <p:spTgt spid="458768"/>
                                        </p:tgtEl>
                                      </p:cBhvr>
                                    </p:animEffect>
                                  </p:childTnLst>
                                </p:cTn>
                              </p:par>
                              <p:par>
                                <p:cTn id="28" presetID="3" presetClass="entr" presetSubtype="10" fill="hold" nodeType="withEffect">
                                  <p:stCondLst>
                                    <p:cond delay="0"/>
                                  </p:stCondLst>
                                  <p:childTnLst>
                                    <p:set>
                                      <p:cBhvr>
                                        <p:cTn id="29" dur="1" fill="hold">
                                          <p:stCondLst>
                                            <p:cond delay="0"/>
                                          </p:stCondLst>
                                        </p:cTn>
                                        <p:tgtEl>
                                          <p:spTgt spid="458769"/>
                                        </p:tgtEl>
                                        <p:attrNameLst>
                                          <p:attrName>style.visibility</p:attrName>
                                        </p:attrNameLst>
                                      </p:cBhvr>
                                      <p:to>
                                        <p:strVal val="visible"/>
                                      </p:to>
                                    </p:set>
                                    <p:animEffect transition="in" filter="blinds(horizontal)">
                                      <p:cBhvr>
                                        <p:cTn id="30" dur="500"/>
                                        <p:tgtEl>
                                          <p:spTgt spid="45876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2710">
                                            <p:txEl>
                                              <p:pRg st="0" end="0"/>
                                            </p:txEl>
                                          </p:spTgt>
                                        </p:tgtEl>
                                        <p:attrNameLst>
                                          <p:attrName>style.visibility</p:attrName>
                                        </p:attrNameLst>
                                      </p:cBhvr>
                                      <p:to>
                                        <p:strVal val="visible"/>
                                      </p:to>
                                    </p:set>
                                    <p:animEffect transition="in" filter="fade">
                                      <p:cBhvr>
                                        <p:cTn id="35" dur="500"/>
                                        <p:tgtEl>
                                          <p:spTgt spid="727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2710">
                                            <p:txEl>
                                              <p:pRg st="1" end="1"/>
                                            </p:txEl>
                                          </p:spTgt>
                                        </p:tgtEl>
                                        <p:attrNameLst>
                                          <p:attrName>style.visibility</p:attrName>
                                        </p:attrNameLst>
                                      </p:cBhvr>
                                      <p:to>
                                        <p:strVal val="visible"/>
                                      </p:to>
                                    </p:set>
                                    <p:animEffect transition="in" filter="fade">
                                      <p:cBhvr>
                                        <p:cTn id="38" dur="500"/>
                                        <p:tgtEl>
                                          <p:spTgt spid="727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58762"/>
                                        </p:tgtEl>
                                      </p:cBhvr>
                                    </p:animEffect>
                                    <p:set>
                                      <p:cBhvr>
                                        <p:cTn id="43" dur="1" fill="hold">
                                          <p:stCondLst>
                                            <p:cond delay="499"/>
                                          </p:stCondLst>
                                        </p:cTn>
                                        <p:tgtEl>
                                          <p:spTgt spid="45876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58763"/>
                                        </p:tgtEl>
                                      </p:cBhvr>
                                    </p:animEffect>
                                    <p:set>
                                      <p:cBhvr>
                                        <p:cTn id="46" dur="1" fill="hold">
                                          <p:stCondLst>
                                            <p:cond delay="499"/>
                                          </p:stCondLst>
                                        </p:cTn>
                                        <p:tgtEl>
                                          <p:spTgt spid="45876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458764"/>
                                        </p:tgtEl>
                                      </p:cBhvr>
                                    </p:animEffect>
                                    <p:set>
                                      <p:cBhvr>
                                        <p:cTn id="49" dur="1" fill="hold">
                                          <p:stCondLst>
                                            <p:cond delay="499"/>
                                          </p:stCondLst>
                                        </p:cTn>
                                        <p:tgtEl>
                                          <p:spTgt spid="45876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458765"/>
                                        </p:tgtEl>
                                      </p:cBhvr>
                                    </p:animEffect>
                                    <p:set>
                                      <p:cBhvr>
                                        <p:cTn id="52" dur="1" fill="hold">
                                          <p:stCondLst>
                                            <p:cond delay="499"/>
                                          </p:stCondLst>
                                        </p:cTn>
                                        <p:tgtEl>
                                          <p:spTgt spid="45876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2710">
                                            <p:txEl>
                                              <p:pRg st="2" end="2"/>
                                            </p:txEl>
                                          </p:spTgt>
                                        </p:tgtEl>
                                        <p:attrNameLst>
                                          <p:attrName>style.visibility</p:attrName>
                                        </p:attrNameLst>
                                      </p:cBhvr>
                                      <p:to>
                                        <p:strVal val="visible"/>
                                      </p:to>
                                    </p:set>
                                    <p:animEffect transition="in" filter="fade">
                                      <p:cBhvr>
                                        <p:cTn id="57" dur="500"/>
                                        <p:tgtEl>
                                          <p:spTgt spid="7271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458768"/>
                                        </p:tgtEl>
                                      </p:cBhvr>
                                    </p:animEffect>
                                    <p:set>
                                      <p:cBhvr>
                                        <p:cTn id="62" dur="1" fill="hold">
                                          <p:stCondLst>
                                            <p:cond delay="499"/>
                                          </p:stCondLst>
                                        </p:cTn>
                                        <p:tgtEl>
                                          <p:spTgt spid="45876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458769"/>
                                        </p:tgtEl>
                                      </p:cBhvr>
                                    </p:animEffect>
                                    <p:set>
                                      <p:cBhvr>
                                        <p:cTn id="65" dur="1" fill="hold">
                                          <p:stCondLst>
                                            <p:cond delay="499"/>
                                          </p:stCondLst>
                                        </p:cTn>
                                        <p:tgtEl>
                                          <p:spTgt spid="45876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2710">
                                            <p:txEl>
                                              <p:pRg st="3" end="3"/>
                                            </p:txEl>
                                          </p:spTgt>
                                        </p:tgtEl>
                                        <p:attrNameLst>
                                          <p:attrName>style.visibility</p:attrName>
                                        </p:attrNameLst>
                                      </p:cBhvr>
                                      <p:to>
                                        <p:strVal val="visible"/>
                                      </p:to>
                                    </p:set>
                                    <p:animEffect transition="in" filter="fade">
                                      <p:cBhvr>
                                        <p:cTn id="70" dur="500"/>
                                        <p:tgtEl>
                                          <p:spTgt spid="72710">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up)">
                                      <p:cBhvr>
                                        <p:cTn id="75" dur="500"/>
                                        <p:tgtEl>
                                          <p:spTgt spid="1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up)">
                                      <p:cBhvr>
                                        <p:cTn id="81" dur="500"/>
                                        <p:tgtEl>
                                          <p:spTgt spid="2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up)">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27" grpId="0" animBg="1"/>
      <p:bldP spid="19" grpId="0" animBg="1"/>
      <p:bldP spid="21" grpId="0" animBg="1"/>
      <p:bldP spid="22" grpId="0" animBg="1"/>
      <p:bldP spid="18"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第五章 匹配与网络流 </a:t>
            </a:r>
            <a:endParaRPr lang="zh-CN" altLang="en-US" dirty="0"/>
          </a:p>
        </p:txBody>
      </p:sp>
      <p:sp>
        <p:nvSpPr>
          <p:cNvPr id="36866" name="Rectangle 2"/>
          <p:cNvSpPr>
            <a:spLocks noGrp="1" noChangeArrowheads="1"/>
          </p:cNvSpPr>
          <p:nvPr>
            <p:ph idx="1"/>
          </p:nvPr>
        </p:nvSpPr>
        <p:spPr/>
        <p:txBody>
          <a:bodyPr>
            <a:normAutofit/>
          </a:bodyPr>
          <a:lstStyle/>
          <a:p>
            <a:pPr marL="271463" indent="-271463">
              <a:buFont typeface="Wingdings" pitchFamily="2" charset="2"/>
              <a:buNone/>
            </a:pPr>
            <a:r>
              <a:rPr lang="en-US" altLang="zh-CN" sz="3200" dirty="0" smtClean="0">
                <a:solidFill>
                  <a:srgbClr val="FF0066"/>
                </a:solidFill>
                <a:latin typeface="Times New Roman" pitchFamily="18" charset="0"/>
                <a:cs typeface="Times New Roman" pitchFamily="18" charset="0"/>
              </a:rPr>
              <a:t>5.1  </a:t>
            </a:r>
            <a:r>
              <a:rPr lang="zh-CN" altLang="zh-CN" sz="3200" dirty="0" smtClean="0">
                <a:solidFill>
                  <a:srgbClr val="FF0066"/>
                </a:solidFill>
                <a:latin typeface="Times New Roman" pitchFamily="18" charset="0"/>
                <a:cs typeface="Times New Roman" pitchFamily="18" charset="0"/>
              </a:rPr>
              <a:t>二分图的最大匹配</a:t>
            </a:r>
          </a:p>
          <a:p>
            <a:pPr marL="271463" indent="-271463">
              <a:buFont typeface="Wingdings" pitchFamily="2" charset="2"/>
              <a:buNone/>
            </a:pPr>
            <a:r>
              <a:rPr lang="en-US" altLang="zh-CN" sz="3200" dirty="0" smtClean="0">
                <a:latin typeface="Times New Roman" pitchFamily="18" charset="0"/>
                <a:cs typeface="Times New Roman" pitchFamily="18" charset="0"/>
              </a:rPr>
              <a:t>5.2  </a:t>
            </a:r>
            <a:r>
              <a:rPr lang="zh-CN" altLang="zh-CN" sz="3200" dirty="0" smtClean="0">
                <a:latin typeface="Times New Roman" pitchFamily="18" charset="0"/>
                <a:cs typeface="Times New Roman" pitchFamily="18" charset="0"/>
              </a:rPr>
              <a:t>完全匹配</a:t>
            </a:r>
          </a:p>
          <a:p>
            <a:pPr marL="271463" indent="-271463">
              <a:buFont typeface="Wingdings" pitchFamily="2" charset="2"/>
              <a:buNone/>
            </a:pPr>
            <a:r>
              <a:rPr lang="en-US" altLang="zh-CN" sz="3200" dirty="0" smtClean="0">
                <a:latin typeface="Times New Roman" pitchFamily="18" charset="0"/>
                <a:cs typeface="Times New Roman" pitchFamily="18" charset="0"/>
              </a:rPr>
              <a:t>5.3  </a:t>
            </a:r>
            <a:r>
              <a:rPr lang="zh-CN" altLang="zh-CN" sz="3200" dirty="0" smtClean="0">
                <a:latin typeface="Times New Roman" pitchFamily="18" charset="0"/>
                <a:cs typeface="Times New Roman" pitchFamily="18" charset="0"/>
              </a:rPr>
              <a:t>最佳匹配及其算法</a:t>
            </a:r>
          </a:p>
          <a:p>
            <a:pPr marL="271463" indent="-271463">
              <a:buFont typeface="Wingdings" pitchFamily="2" charset="2"/>
              <a:buNone/>
            </a:pPr>
            <a:r>
              <a:rPr lang="en-US" altLang="zh-CN" sz="3200" dirty="0" smtClean="0">
                <a:latin typeface="Times New Roman" pitchFamily="18" charset="0"/>
                <a:cs typeface="Times New Roman" pitchFamily="18" charset="0"/>
              </a:rPr>
              <a:t>5.4  </a:t>
            </a:r>
            <a:r>
              <a:rPr lang="zh-CN" altLang="zh-CN" sz="3200" dirty="0" smtClean="0">
                <a:latin typeface="Times New Roman" pitchFamily="18" charset="0"/>
                <a:cs typeface="Times New Roman" pitchFamily="18" charset="0"/>
              </a:rPr>
              <a:t>网络流图</a:t>
            </a:r>
          </a:p>
          <a:p>
            <a:pPr marL="271463" indent="-271463">
              <a:buFont typeface="Wingdings" pitchFamily="2" charset="2"/>
              <a:buNone/>
            </a:pPr>
            <a:r>
              <a:rPr lang="en-US" altLang="zh-CN" sz="3200" dirty="0" smtClean="0">
                <a:latin typeface="Times New Roman" pitchFamily="18" charset="0"/>
                <a:cs typeface="Times New Roman" pitchFamily="18" charset="0"/>
              </a:rPr>
              <a:t>5.5  </a:t>
            </a:r>
            <a:r>
              <a:rPr lang="zh-CN" altLang="zh-CN" sz="3200" dirty="0" smtClean="0">
                <a:latin typeface="Times New Roman" pitchFamily="18" charset="0"/>
                <a:cs typeface="Times New Roman" pitchFamily="18" charset="0"/>
              </a:rPr>
              <a:t>Ford-Fulkerson最大流标号算法</a:t>
            </a:r>
          </a:p>
          <a:p>
            <a:pPr marL="271463" indent="-271463">
              <a:buFont typeface="Wingdings" pitchFamily="2" charset="2"/>
              <a:buNone/>
            </a:pPr>
            <a:r>
              <a:rPr lang="en-US" altLang="zh-CN" sz="3200" dirty="0" smtClean="0">
                <a:latin typeface="Times New Roman" pitchFamily="18" charset="0"/>
                <a:cs typeface="Times New Roman" pitchFamily="18" charset="0"/>
              </a:rPr>
              <a:t>5.6  </a:t>
            </a:r>
            <a:r>
              <a:rPr lang="zh-CN" altLang="zh-CN" sz="3200" dirty="0" smtClean="0">
                <a:latin typeface="Times New Roman" pitchFamily="18" charset="0"/>
                <a:cs typeface="Times New Roman" pitchFamily="18" charset="0"/>
              </a:rPr>
              <a:t>最大流的Edmonds-Karp算法</a:t>
            </a:r>
          </a:p>
          <a:p>
            <a:pPr marL="271463" indent="-271463">
              <a:buFont typeface="Wingdings" pitchFamily="2" charset="2"/>
              <a:buNone/>
            </a:pPr>
            <a:r>
              <a:rPr lang="en-US" altLang="zh-CN" sz="3200" dirty="0" smtClean="0">
                <a:latin typeface="Times New Roman" pitchFamily="18" charset="0"/>
                <a:cs typeface="Times New Roman" pitchFamily="18" charset="0"/>
              </a:rPr>
              <a:t>5.7  </a:t>
            </a:r>
            <a:r>
              <a:rPr lang="zh-CN" altLang="zh-CN" sz="3200" dirty="0" smtClean="0">
                <a:latin typeface="Times New Roman" pitchFamily="18" charset="0"/>
                <a:cs typeface="Times New Roman" pitchFamily="18" charset="0"/>
              </a:rPr>
              <a:t>最小费用流</a:t>
            </a:r>
          </a:p>
          <a:p>
            <a:pPr marL="271463" indent="-271463"/>
            <a:endParaRPr lang="zh-CN"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24349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2546" name="Picture 2"/>
          <p:cNvPicPr>
            <a:picLocks noChangeAspect="1" noChangeArrowheads="1"/>
          </p:cNvPicPr>
          <p:nvPr/>
        </p:nvPicPr>
        <p:blipFill>
          <a:blip r:embed="rId3" cstate="print"/>
          <a:srcRect/>
          <a:stretch>
            <a:fillRect/>
          </a:stretch>
        </p:blipFill>
        <p:spPr bwMode="auto">
          <a:xfrm>
            <a:off x="6416675" y="4058322"/>
            <a:ext cx="2371725" cy="2405062"/>
          </a:xfrm>
          <a:prstGeom prst="rect">
            <a:avLst/>
          </a:prstGeom>
          <a:noFill/>
          <a:ln w="9525">
            <a:noFill/>
            <a:miter lim="800000"/>
            <a:headEnd/>
            <a:tailEnd/>
          </a:ln>
        </p:spPr>
      </p:pic>
      <p:sp>
        <p:nvSpPr>
          <p:cNvPr id="3076" name="Rectangle 3"/>
          <p:cNvSpPr>
            <a:spLocks noChangeArrowheads="1"/>
          </p:cNvSpPr>
          <p:nvPr/>
        </p:nvSpPr>
        <p:spPr bwMode="auto">
          <a:xfrm>
            <a:off x="476250" y="1223963"/>
            <a:ext cx="4572000" cy="457200"/>
          </a:xfrm>
          <a:prstGeom prst="rect">
            <a:avLst/>
          </a:prstGeom>
          <a:noFill/>
          <a:ln w="9525">
            <a:noFill/>
            <a:miter lim="800000"/>
            <a:headEnd/>
            <a:tailEnd/>
          </a:ln>
        </p:spPr>
        <p:txBody>
          <a:bodyPr>
            <a:spAutoFit/>
          </a:bodyPr>
          <a:lstStyle/>
          <a:p>
            <a:pPr>
              <a:spcBef>
                <a:spcPct val="50000"/>
              </a:spcBef>
            </a:pPr>
            <a:r>
              <a:rPr lang="zh-CN" altLang="en-US">
                <a:solidFill>
                  <a:srgbClr val="000000"/>
                </a:solidFill>
              </a:rPr>
              <a:t>解（续）</a:t>
            </a:r>
          </a:p>
        </p:txBody>
      </p:sp>
      <p:sp>
        <p:nvSpPr>
          <p:cNvPr id="1132549" name="Rectangle 5"/>
          <p:cNvSpPr>
            <a:spLocks noChangeArrowheads="1"/>
          </p:cNvSpPr>
          <p:nvPr/>
        </p:nvSpPr>
        <p:spPr bwMode="auto">
          <a:xfrm>
            <a:off x="611188" y="1808163"/>
            <a:ext cx="4725987" cy="4450449"/>
          </a:xfrm>
          <a:prstGeom prst="rect">
            <a:avLst/>
          </a:prstGeom>
          <a:noFill/>
          <a:ln w="9525">
            <a:noFill/>
            <a:miter lim="800000"/>
            <a:headEnd/>
            <a:tailEnd/>
          </a:ln>
        </p:spPr>
        <p:txBody>
          <a:bodyPr>
            <a:spAutoFit/>
          </a:bodyPr>
          <a:lstStyle/>
          <a:p>
            <a:pPr>
              <a:spcBef>
                <a:spcPct val="10000"/>
              </a:spcBef>
            </a:pPr>
            <a:r>
              <a:rPr lang="en-US" altLang="zh-CN" dirty="0">
                <a:solidFill>
                  <a:srgbClr val="000000"/>
                </a:solidFill>
              </a:rPr>
              <a:t>r&lt;</a:t>
            </a:r>
            <a:r>
              <a:rPr lang="en-US" altLang="zh-CN" dirty="0" err="1">
                <a:solidFill>
                  <a:srgbClr val="000000"/>
                </a:solidFill>
              </a:rPr>
              <a:t>n,B</a:t>
            </a:r>
            <a:r>
              <a:rPr lang="zh-CN" altLang="en-US" dirty="0">
                <a:solidFill>
                  <a:srgbClr val="000000"/>
                </a:solidFill>
              </a:rPr>
              <a:t>中没覆盖的元素均减</a:t>
            </a:r>
            <a:r>
              <a:rPr lang="en-US" altLang="zh-CN" dirty="0">
                <a:solidFill>
                  <a:srgbClr val="000000"/>
                </a:solidFill>
              </a:rPr>
              <a:t>1</a:t>
            </a:r>
            <a:r>
              <a:rPr lang="zh-CN" altLang="en-US" dirty="0">
                <a:solidFill>
                  <a:srgbClr val="000000"/>
                </a:solidFill>
              </a:rPr>
              <a:t>。</a:t>
            </a:r>
          </a:p>
          <a:p>
            <a:pPr>
              <a:spcBef>
                <a:spcPct val="10000"/>
              </a:spcBef>
            </a:pPr>
            <a:r>
              <a:rPr lang="zh-CN" altLang="en-US" dirty="0">
                <a:solidFill>
                  <a:srgbClr val="000000"/>
                </a:solidFill>
              </a:rPr>
              <a:t>修改界</a:t>
            </a:r>
            <a:r>
              <a:rPr lang="zh-CN" altLang="en-US" dirty="0" smtClean="0">
                <a:solidFill>
                  <a:srgbClr val="000000"/>
                </a:solidFill>
              </a:rPr>
              <a:t>值</a:t>
            </a:r>
            <a:endParaRPr lang="en-US" altLang="zh-CN" dirty="0" smtClean="0">
              <a:solidFill>
                <a:srgbClr val="000000"/>
              </a:solidFill>
            </a:endParaRPr>
          </a:p>
          <a:p>
            <a:pPr>
              <a:spcBef>
                <a:spcPct val="10000"/>
              </a:spcBef>
            </a:pPr>
            <a:r>
              <a:rPr lang="zh-CN" altLang="en-US" dirty="0" smtClean="0">
                <a:solidFill>
                  <a:srgbClr val="000000"/>
                </a:solidFill>
              </a:rPr>
              <a:t>这时</a:t>
            </a:r>
            <a:r>
              <a:rPr lang="zh-CN" altLang="en-US" dirty="0">
                <a:solidFill>
                  <a:srgbClr val="000000"/>
                </a:solidFill>
              </a:rPr>
              <a:t>一个最小覆盖是第</a:t>
            </a:r>
            <a:r>
              <a:rPr lang="en-US" altLang="zh-CN" dirty="0">
                <a:solidFill>
                  <a:srgbClr val="000000"/>
                </a:solidFill>
              </a:rPr>
              <a:t>3</a:t>
            </a:r>
            <a:r>
              <a:rPr lang="zh-CN" altLang="en-US" dirty="0">
                <a:solidFill>
                  <a:srgbClr val="000000"/>
                </a:solidFill>
              </a:rPr>
              <a:t>，</a:t>
            </a:r>
            <a:r>
              <a:rPr lang="en-US" altLang="zh-CN" dirty="0">
                <a:solidFill>
                  <a:srgbClr val="000000"/>
                </a:solidFill>
              </a:rPr>
              <a:t>4</a:t>
            </a:r>
            <a:r>
              <a:rPr lang="zh-CN" altLang="en-US" dirty="0">
                <a:solidFill>
                  <a:srgbClr val="000000"/>
                </a:solidFill>
              </a:rPr>
              <a:t>，</a:t>
            </a:r>
            <a:r>
              <a:rPr lang="en-US" altLang="zh-CN" dirty="0">
                <a:solidFill>
                  <a:srgbClr val="000000"/>
                </a:solidFill>
              </a:rPr>
              <a:t>5</a:t>
            </a:r>
            <a:r>
              <a:rPr lang="zh-CN" altLang="en-US" dirty="0">
                <a:solidFill>
                  <a:srgbClr val="000000"/>
                </a:solidFill>
              </a:rPr>
              <a:t>行，</a:t>
            </a:r>
            <a:r>
              <a:rPr lang="en-US" altLang="zh-CN" dirty="0">
                <a:solidFill>
                  <a:srgbClr val="000000"/>
                </a:solidFill>
              </a:rPr>
              <a:t>3</a:t>
            </a:r>
            <a:r>
              <a:rPr lang="zh-CN" altLang="en-US" dirty="0">
                <a:solidFill>
                  <a:srgbClr val="000000"/>
                </a:solidFill>
              </a:rPr>
              <a:t>，</a:t>
            </a:r>
            <a:r>
              <a:rPr lang="en-US" altLang="zh-CN" dirty="0">
                <a:solidFill>
                  <a:srgbClr val="000000"/>
                </a:solidFill>
              </a:rPr>
              <a:t>5</a:t>
            </a:r>
            <a:r>
              <a:rPr lang="zh-CN" altLang="en-US" dirty="0">
                <a:solidFill>
                  <a:srgbClr val="000000"/>
                </a:solidFill>
              </a:rPr>
              <a:t>列。</a:t>
            </a:r>
          </a:p>
          <a:p>
            <a:pPr>
              <a:spcBef>
                <a:spcPct val="10000"/>
              </a:spcBef>
            </a:pPr>
            <a:endParaRPr lang="zh-CN" altLang="en-US" dirty="0">
              <a:solidFill>
                <a:srgbClr val="000000"/>
              </a:solidFill>
            </a:endParaRPr>
          </a:p>
          <a:p>
            <a:pPr>
              <a:spcBef>
                <a:spcPct val="10000"/>
              </a:spcBef>
            </a:pPr>
            <a:r>
              <a:rPr lang="zh-CN" altLang="en-US" dirty="0">
                <a:solidFill>
                  <a:srgbClr val="000000"/>
                </a:solidFill>
              </a:rPr>
              <a:t>最小覆盖数</a:t>
            </a:r>
            <a:r>
              <a:rPr lang="en-US" altLang="zh-CN" dirty="0">
                <a:solidFill>
                  <a:srgbClr val="000000"/>
                </a:solidFill>
              </a:rPr>
              <a:t>r=n.</a:t>
            </a:r>
          </a:p>
          <a:p>
            <a:pPr>
              <a:spcBef>
                <a:spcPct val="10000"/>
              </a:spcBef>
            </a:pPr>
            <a:r>
              <a:rPr lang="zh-CN" altLang="en-US" dirty="0">
                <a:solidFill>
                  <a:srgbClr val="000000"/>
                </a:solidFill>
              </a:rPr>
              <a:t>一个最大权匹配方案是</a:t>
            </a:r>
            <a:r>
              <a:rPr lang="en-US" altLang="zh-CN" dirty="0">
                <a:solidFill>
                  <a:srgbClr val="000000"/>
                </a:solidFill>
              </a:rPr>
              <a:t>{C</a:t>
            </a:r>
            <a:r>
              <a:rPr lang="en-US" altLang="zh-CN" baseline="-25000" dirty="0">
                <a:solidFill>
                  <a:srgbClr val="000000"/>
                </a:solidFill>
              </a:rPr>
              <a:t>13</a:t>
            </a:r>
            <a:r>
              <a:rPr lang="en-US" altLang="zh-CN" dirty="0">
                <a:solidFill>
                  <a:srgbClr val="000000"/>
                </a:solidFill>
              </a:rPr>
              <a:t>,C</a:t>
            </a:r>
            <a:r>
              <a:rPr lang="en-US" altLang="zh-CN" baseline="-25000" dirty="0">
                <a:solidFill>
                  <a:srgbClr val="000000"/>
                </a:solidFill>
              </a:rPr>
              <a:t>25</a:t>
            </a:r>
            <a:r>
              <a:rPr lang="en-US" altLang="zh-CN" dirty="0">
                <a:solidFill>
                  <a:srgbClr val="000000"/>
                </a:solidFill>
              </a:rPr>
              <a:t>,C</a:t>
            </a:r>
            <a:r>
              <a:rPr lang="en-US" altLang="zh-CN" baseline="-25000" dirty="0">
                <a:solidFill>
                  <a:srgbClr val="000000"/>
                </a:solidFill>
              </a:rPr>
              <a:t>34</a:t>
            </a:r>
            <a:r>
              <a:rPr lang="en-US" altLang="zh-CN" dirty="0">
                <a:solidFill>
                  <a:srgbClr val="000000"/>
                </a:solidFill>
              </a:rPr>
              <a:t>,C</a:t>
            </a:r>
            <a:r>
              <a:rPr lang="en-US" altLang="zh-CN" baseline="-25000" dirty="0">
                <a:solidFill>
                  <a:srgbClr val="000000"/>
                </a:solidFill>
              </a:rPr>
              <a:t>42</a:t>
            </a:r>
            <a:r>
              <a:rPr lang="en-US" altLang="zh-CN" dirty="0">
                <a:solidFill>
                  <a:srgbClr val="000000"/>
                </a:solidFill>
              </a:rPr>
              <a:t>,C</a:t>
            </a:r>
            <a:r>
              <a:rPr lang="en-US" altLang="zh-CN" baseline="-25000" dirty="0">
                <a:solidFill>
                  <a:srgbClr val="000000"/>
                </a:solidFill>
              </a:rPr>
              <a:t>51</a:t>
            </a:r>
            <a:r>
              <a:rPr lang="en-US" altLang="zh-CN" dirty="0">
                <a:solidFill>
                  <a:srgbClr val="000000"/>
                </a:solidFill>
              </a:rPr>
              <a:t>},</a:t>
            </a:r>
          </a:p>
          <a:p>
            <a:pPr>
              <a:spcBef>
                <a:spcPct val="10000"/>
              </a:spcBef>
            </a:pPr>
            <a:endParaRPr lang="en-US" altLang="zh-CN" dirty="0">
              <a:solidFill>
                <a:srgbClr val="000000"/>
              </a:solidFill>
            </a:endParaRPr>
          </a:p>
          <a:p>
            <a:pPr>
              <a:spcBef>
                <a:spcPct val="10000"/>
              </a:spcBef>
            </a:pPr>
            <a:endParaRPr lang="en-US" altLang="zh-CN" dirty="0">
              <a:solidFill>
                <a:srgbClr val="000000"/>
              </a:solidFill>
            </a:endParaRPr>
          </a:p>
          <a:p>
            <a:pPr>
              <a:spcBef>
                <a:spcPct val="10000"/>
              </a:spcBef>
            </a:pPr>
            <a:endParaRPr lang="en-US" altLang="zh-CN" dirty="0">
              <a:solidFill>
                <a:srgbClr val="000000"/>
              </a:solidFill>
            </a:endParaRPr>
          </a:p>
        </p:txBody>
      </p:sp>
      <p:sp>
        <p:nvSpPr>
          <p:cNvPr id="1132550" name="AutoShape 6"/>
          <p:cNvSpPr>
            <a:spLocks noChangeArrowheads="1"/>
          </p:cNvSpPr>
          <p:nvPr/>
        </p:nvSpPr>
        <p:spPr bwMode="auto">
          <a:xfrm>
            <a:off x="7309078" y="3578444"/>
            <a:ext cx="360362" cy="360362"/>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zh-CN" sz="1800">
              <a:solidFill>
                <a:srgbClr val="4D5B6B"/>
              </a:solidFill>
            </a:endParaRPr>
          </a:p>
        </p:txBody>
      </p:sp>
      <p:graphicFrame>
        <p:nvGraphicFramePr>
          <p:cNvPr id="1132551" name="Object 2"/>
          <p:cNvGraphicFramePr>
            <a:graphicFrameLocks noChangeAspect="1"/>
          </p:cNvGraphicFramePr>
          <p:nvPr>
            <p:extLst/>
          </p:nvPr>
        </p:nvGraphicFramePr>
        <p:xfrm>
          <a:off x="791369" y="5065470"/>
          <a:ext cx="2182812" cy="508000"/>
        </p:xfrm>
        <a:graphic>
          <a:graphicData uri="http://schemas.openxmlformats.org/presentationml/2006/ole">
            <mc:AlternateContent xmlns:mc="http://schemas.openxmlformats.org/markup-compatibility/2006">
              <mc:Choice xmlns:v="urn:schemas-microsoft-com:vml" Requires="v">
                <p:oleObj spid="_x0000_s368710" name="公式" r:id="rId4" imgW="1333500" imgH="254000" progId="Equation.3">
                  <p:embed/>
                </p:oleObj>
              </mc:Choice>
              <mc:Fallback>
                <p:oleObj name="公式" r:id="rId4" imgW="13335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369" y="5065470"/>
                        <a:ext cx="21828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80" name="Picture 8"/>
          <p:cNvPicPr>
            <a:picLocks noChangeAspect="1" noChangeArrowheads="1"/>
          </p:cNvPicPr>
          <p:nvPr/>
        </p:nvPicPr>
        <p:blipFill>
          <a:blip r:embed="rId6" cstate="print"/>
          <a:srcRect/>
          <a:stretch>
            <a:fillRect/>
          </a:stretch>
        </p:blipFill>
        <p:spPr bwMode="auto">
          <a:xfrm>
            <a:off x="6327775" y="1133475"/>
            <a:ext cx="2211388" cy="2376488"/>
          </a:xfrm>
          <a:prstGeom prst="rect">
            <a:avLst/>
          </a:prstGeom>
          <a:noFill/>
          <a:ln w="9525">
            <a:noFill/>
            <a:miter lim="800000"/>
            <a:headEnd/>
            <a:tailEnd/>
          </a:ln>
        </p:spPr>
      </p:pic>
      <p:sp>
        <p:nvSpPr>
          <p:cNvPr id="10" name="标题 10"/>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
        <p:nvSpPr>
          <p:cNvPr id="9" name="矩形 8"/>
          <p:cNvSpPr/>
          <p:nvPr/>
        </p:nvSpPr>
        <p:spPr>
          <a:xfrm>
            <a:off x="7373273" y="4339768"/>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矩形 10"/>
          <p:cNvSpPr/>
          <p:nvPr/>
        </p:nvSpPr>
        <p:spPr>
          <a:xfrm>
            <a:off x="8040917" y="4339768"/>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p:nvSpPr>
        <p:spPr>
          <a:xfrm>
            <a:off x="6654802" y="144422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p:nvSpPr>
        <p:spPr>
          <a:xfrm>
            <a:off x="7416815" y="146599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矩形 16"/>
          <p:cNvSpPr/>
          <p:nvPr/>
        </p:nvSpPr>
        <p:spPr>
          <a:xfrm>
            <a:off x="7032197" y="1429714"/>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矩形 17"/>
          <p:cNvSpPr/>
          <p:nvPr/>
        </p:nvSpPr>
        <p:spPr>
          <a:xfrm>
            <a:off x="8098973" y="1465996"/>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矩形 18"/>
          <p:cNvSpPr/>
          <p:nvPr/>
        </p:nvSpPr>
        <p:spPr>
          <a:xfrm>
            <a:off x="7707071" y="2220684"/>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33176" name="Picture 2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69440" y="4506350"/>
            <a:ext cx="253750" cy="1508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6662057" y="5123534"/>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p:nvSpPr>
        <p:spPr>
          <a:xfrm>
            <a:off x="6662057" y="5442842"/>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p:nvSpPr>
        <p:spPr>
          <a:xfrm>
            <a:off x="6662057" y="5791178"/>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pic>
        <p:nvPicPr>
          <p:cNvPr id="433178"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16675" y="4484872"/>
            <a:ext cx="170641" cy="158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3179" name="Picture 2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31554" y="6194618"/>
            <a:ext cx="1607120" cy="244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descr="ScreenHunter_17"/>
          <p:cNvPicPr>
            <a:picLocks noChangeAspect="1" noChangeArrowheads="1"/>
          </p:cNvPicPr>
          <p:nvPr/>
        </p:nvPicPr>
        <p:blipFill>
          <a:blip r:embed="rId10" cstate="print"/>
          <a:srcRect/>
          <a:stretch>
            <a:fillRect/>
          </a:stretch>
        </p:blipFill>
        <p:spPr bwMode="auto">
          <a:xfrm>
            <a:off x="4154753" y="5080000"/>
            <a:ext cx="1335730" cy="1552121"/>
          </a:xfrm>
          <a:prstGeom prst="rect">
            <a:avLst/>
          </a:prstGeom>
          <a:noFill/>
          <a:ln w="9525">
            <a:noFill/>
            <a:miter lim="800000"/>
            <a:headEnd/>
            <a:tailEnd/>
          </a:ln>
        </p:spPr>
      </p:pic>
    </p:spTree>
    <p:extLst>
      <p:ext uri="{BB962C8B-B14F-4D97-AF65-F5344CB8AC3E}">
        <p14:creationId xmlns:p14="http://schemas.microsoft.com/office/powerpoint/2010/main" val="360476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2550"/>
                                        </p:tgtEl>
                                        <p:attrNameLst>
                                          <p:attrName>style.visibility</p:attrName>
                                        </p:attrNameLst>
                                      </p:cBhvr>
                                      <p:to>
                                        <p:strVal val="visible"/>
                                      </p:to>
                                    </p:set>
                                    <p:animEffect transition="in" filter="wipe(up)">
                                      <p:cBhvr>
                                        <p:cTn id="7" dur="500"/>
                                        <p:tgtEl>
                                          <p:spTgt spid="11325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2546"/>
                                        </p:tgtEl>
                                        <p:attrNameLst>
                                          <p:attrName>style.visibility</p:attrName>
                                        </p:attrNameLst>
                                      </p:cBhvr>
                                      <p:to>
                                        <p:strVal val="visible"/>
                                      </p:to>
                                    </p:set>
                                    <p:animEffect transition="in" filter="fade">
                                      <p:cBhvr>
                                        <p:cTn id="12" dur="500"/>
                                        <p:tgtEl>
                                          <p:spTgt spid="1132546"/>
                                        </p:tgtEl>
                                      </p:cBhvr>
                                    </p:animEffect>
                                  </p:childTnLst>
                                </p:cTn>
                              </p:par>
                              <p:par>
                                <p:cTn id="13" presetID="10" presetClass="entr" presetSubtype="0" fill="hold" nodeType="withEffect">
                                  <p:stCondLst>
                                    <p:cond delay="0"/>
                                  </p:stCondLst>
                                  <p:childTnLst>
                                    <p:set>
                                      <p:cBhvr>
                                        <p:cTn id="14" dur="1" fill="hold">
                                          <p:stCondLst>
                                            <p:cond delay="0"/>
                                          </p:stCondLst>
                                        </p:cTn>
                                        <p:tgtEl>
                                          <p:spTgt spid="433176"/>
                                        </p:tgtEl>
                                        <p:attrNameLst>
                                          <p:attrName>style.visibility</p:attrName>
                                        </p:attrNameLst>
                                      </p:cBhvr>
                                      <p:to>
                                        <p:strVal val="visible"/>
                                      </p:to>
                                    </p:set>
                                    <p:animEffect transition="in" filter="fade">
                                      <p:cBhvr>
                                        <p:cTn id="15" dur="500"/>
                                        <p:tgtEl>
                                          <p:spTgt spid="433176"/>
                                        </p:tgtEl>
                                      </p:cBhvr>
                                    </p:animEffect>
                                  </p:childTnLst>
                                </p:cTn>
                              </p:par>
                              <p:par>
                                <p:cTn id="16" presetID="10" presetClass="entr" presetSubtype="0" fill="hold" nodeType="withEffect">
                                  <p:stCondLst>
                                    <p:cond delay="0"/>
                                  </p:stCondLst>
                                  <p:childTnLst>
                                    <p:set>
                                      <p:cBhvr>
                                        <p:cTn id="17" dur="1" fill="hold">
                                          <p:stCondLst>
                                            <p:cond delay="0"/>
                                          </p:stCondLst>
                                        </p:cTn>
                                        <p:tgtEl>
                                          <p:spTgt spid="433179"/>
                                        </p:tgtEl>
                                        <p:attrNameLst>
                                          <p:attrName>style.visibility</p:attrName>
                                        </p:attrNameLst>
                                      </p:cBhvr>
                                      <p:to>
                                        <p:strVal val="visible"/>
                                      </p:to>
                                    </p:set>
                                    <p:animEffect transition="in" filter="fade">
                                      <p:cBhvr>
                                        <p:cTn id="18" dur="500"/>
                                        <p:tgtEl>
                                          <p:spTgt spid="433179"/>
                                        </p:tgtEl>
                                      </p:cBhvr>
                                    </p:animEffect>
                                  </p:childTnLst>
                                </p:cTn>
                              </p:par>
                              <p:par>
                                <p:cTn id="19" presetID="10" presetClass="entr" presetSubtype="0" fill="hold" nodeType="withEffect">
                                  <p:stCondLst>
                                    <p:cond delay="0"/>
                                  </p:stCondLst>
                                  <p:childTnLst>
                                    <p:set>
                                      <p:cBhvr>
                                        <p:cTn id="20" dur="1" fill="hold">
                                          <p:stCondLst>
                                            <p:cond delay="0"/>
                                          </p:stCondLst>
                                        </p:cTn>
                                        <p:tgtEl>
                                          <p:spTgt spid="433178"/>
                                        </p:tgtEl>
                                        <p:attrNameLst>
                                          <p:attrName>style.visibility</p:attrName>
                                        </p:attrNameLst>
                                      </p:cBhvr>
                                      <p:to>
                                        <p:strVal val="visible"/>
                                      </p:to>
                                    </p:set>
                                    <p:animEffect transition="in" filter="fade">
                                      <p:cBhvr>
                                        <p:cTn id="21" dur="500"/>
                                        <p:tgtEl>
                                          <p:spTgt spid="4331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32549">
                                            <p:txEl>
                                              <p:pRg st="0" end="0"/>
                                            </p:txEl>
                                          </p:spTgt>
                                        </p:tgtEl>
                                        <p:attrNameLst>
                                          <p:attrName>style.visibility</p:attrName>
                                        </p:attrNameLst>
                                      </p:cBhvr>
                                      <p:to>
                                        <p:strVal val="visible"/>
                                      </p:to>
                                    </p:set>
                                    <p:animEffect transition="in" filter="blinds(horizontal)">
                                      <p:cBhvr>
                                        <p:cTn id="26" dur="500"/>
                                        <p:tgtEl>
                                          <p:spTgt spid="113254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33176"/>
                                        </p:tgtEl>
                                      </p:cBhvr>
                                    </p:animEffect>
                                    <p:set>
                                      <p:cBhvr>
                                        <p:cTn id="31" dur="1" fill="hold">
                                          <p:stCondLst>
                                            <p:cond delay="499"/>
                                          </p:stCondLst>
                                        </p:cTn>
                                        <p:tgtEl>
                                          <p:spTgt spid="43317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32549">
                                            <p:txEl>
                                              <p:pRg st="1" end="1"/>
                                            </p:txEl>
                                          </p:spTgt>
                                        </p:tgtEl>
                                        <p:attrNameLst>
                                          <p:attrName>style.visibility</p:attrName>
                                        </p:attrNameLst>
                                      </p:cBhvr>
                                      <p:to>
                                        <p:strVal val="visible"/>
                                      </p:to>
                                    </p:set>
                                    <p:animEffect transition="in" filter="blinds(horizontal)">
                                      <p:cBhvr>
                                        <p:cTn id="36" dur="500"/>
                                        <p:tgtEl>
                                          <p:spTgt spid="113254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433179"/>
                                        </p:tgtEl>
                                      </p:cBhvr>
                                    </p:animEffect>
                                    <p:set>
                                      <p:cBhvr>
                                        <p:cTn id="41" dur="1" fill="hold">
                                          <p:stCondLst>
                                            <p:cond delay="499"/>
                                          </p:stCondLst>
                                        </p:cTn>
                                        <p:tgtEl>
                                          <p:spTgt spid="43317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433178"/>
                                        </p:tgtEl>
                                      </p:cBhvr>
                                    </p:animEffect>
                                    <p:set>
                                      <p:cBhvr>
                                        <p:cTn id="44" dur="1" fill="hold">
                                          <p:stCondLst>
                                            <p:cond delay="499"/>
                                          </p:stCondLst>
                                        </p:cTn>
                                        <p:tgtEl>
                                          <p:spTgt spid="43317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132549">
                                            <p:txEl>
                                              <p:pRg st="2" end="2"/>
                                            </p:txEl>
                                          </p:spTgt>
                                        </p:tgtEl>
                                        <p:attrNameLst>
                                          <p:attrName>style.visibility</p:attrName>
                                        </p:attrNameLst>
                                      </p:cBhvr>
                                      <p:to>
                                        <p:strVal val="visible"/>
                                      </p:to>
                                    </p:set>
                                    <p:animEffect transition="in" filter="blinds(horizontal)">
                                      <p:cBhvr>
                                        <p:cTn id="49" dur="500"/>
                                        <p:tgtEl>
                                          <p:spTgt spid="113254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up)">
                                      <p:cBhvr>
                                        <p:cTn id="54" dur="500"/>
                                        <p:tgtEl>
                                          <p:spTgt spid="9"/>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132549">
                                            <p:txEl>
                                              <p:pRg st="4" end="4"/>
                                            </p:txEl>
                                          </p:spTgt>
                                        </p:tgtEl>
                                        <p:attrNameLst>
                                          <p:attrName>style.visibility</p:attrName>
                                        </p:attrNameLst>
                                      </p:cBhvr>
                                      <p:to>
                                        <p:strVal val="visible"/>
                                      </p:to>
                                    </p:set>
                                    <p:animEffect transition="in" filter="blinds(horizontal)">
                                      <p:cBhvr>
                                        <p:cTn id="71" dur="500"/>
                                        <p:tgtEl>
                                          <p:spTgt spid="1132549">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132549">
                                            <p:txEl>
                                              <p:pRg st="5" end="5"/>
                                            </p:txEl>
                                          </p:spTgt>
                                        </p:tgtEl>
                                        <p:attrNameLst>
                                          <p:attrName>style.visibility</p:attrName>
                                        </p:attrNameLst>
                                      </p:cBhvr>
                                      <p:to>
                                        <p:strVal val="visible"/>
                                      </p:to>
                                    </p:set>
                                    <p:animEffect transition="in" filter="blinds(horizontal)">
                                      <p:cBhvr>
                                        <p:cTn id="76" dur="500"/>
                                        <p:tgtEl>
                                          <p:spTgt spid="1132549">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132551"/>
                                        </p:tgtEl>
                                        <p:attrNameLst>
                                          <p:attrName>style.visibility</p:attrName>
                                        </p:attrNameLst>
                                      </p:cBhvr>
                                      <p:to>
                                        <p:strVal val="visible"/>
                                      </p:to>
                                    </p:set>
                                    <p:animEffect transition="in" filter="blinds(horizontal)">
                                      <p:cBhvr>
                                        <p:cTn id="81" dur="500"/>
                                        <p:tgtEl>
                                          <p:spTgt spid="1132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50" grpId="0" animBg="1"/>
      <p:bldP spid="9" grpId="0" animBg="1"/>
      <p:bldP spid="11"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411840" y="1724025"/>
            <a:ext cx="8670925" cy="4357688"/>
          </a:xfrm>
          <a:prstGeom prst="rect">
            <a:avLst/>
          </a:prstGeom>
          <a:noFill/>
          <a:ln w="9525">
            <a:noFill/>
            <a:miter lim="800000"/>
            <a:headEnd/>
            <a:tailEnd/>
          </a:ln>
        </p:spPr>
        <p:txBody>
          <a:bodyPr/>
          <a:lstStyle/>
          <a:p>
            <a:pPr marL="342900" indent="-342900">
              <a:lnSpc>
                <a:spcPct val="80000"/>
              </a:lnSpc>
              <a:spcBef>
                <a:spcPct val="20000"/>
              </a:spcBef>
              <a:buClr>
                <a:srgbClr val="89AAD3"/>
              </a:buClr>
              <a:buSzPct val="70000"/>
              <a:buFont typeface="Wingdings" pitchFamily="2" charset="2"/>
              <a:buNone/>
            </a:pPr>
            <a:r>
              <a:rPr lang="en-US" altLang="zh-CN" sz="2200" dirty="0">
                <a:solidFill>
                  <a:srgbClr val="FF0066"/>
                </a:solidFill>
                <a:latin typeface="Garamond" pitchFamily="18" charset="0"/>
              </a:rPr>
              <a:t>Step1</a:t>
            </a:r>
            <a:r>
              <a:rPr lang="en-US" altLang="zh-CN" sz="2200" dirty="0">
                <a:solidFill>
                  <a:srgbClr val="E8DED8"/>
                </a:solidFill>
                <a:latin typeface="Garamond" pitchFamily="18" charset="0"/>
              </a:rPr>
              <a:t>. </a:t>
            </a:r>
            <a:r>
              <a:rPr lang="zh-CN" altLang="en-US" sz="2200" dirty="0" smtClean="0">
                <a:solidFill>
                  <a:srgbClr val="000000"/>
                </a:solidFill>
                <a:latin typeface="Garamond" pitchFamily="18" charset="0"/>
              </a:rPr>
              <a:t>在已知利润矩阵</a:t>
            </a:r>
            <a:r>
              <a:rPr lang="en-US" altLang="zh-CN" sz="2200" dirty="0" smtClean="0">
                <a:solidFill>
                  <a:srgbClr val="000000"/>
                </a:solidFill>
                <a:latin typeface="Garamond" pitchFamily="18" charset="0"/>
              </a:rPr>
              <a:t>C</a:t>
            </a:r>
            <a:r>
              <a:rPr lang="zh-CN" altLang="en-US" sz="2200" dirty="0" smtClean="0">
                <a:solidFill>
                  <a:srgbClr val="000000"/>
                </a:solidFill>
                <a:latin typeface="Garamond" pitchFamily="18" charset="0"/>
              </a:rPr>
              <a:t>的每行选一最大值作为本行的界值</a:t>
            </a:r>
            <a:r>
              <a:rPr lang="en-US" altLang="zh-CN" sz="2200" dirty="0" smtClean="0">
                <a:solidFill>
                  <a:srgbClr val="000000"/>
                </a:solidFill>
                <a:latin typeface="Garamond" pitchFamily="18" charset="0"/>
              </a:rPr>
              <a:t>l(x</a:t>
            </a:r>
            <a:r>
              <a:rPr lang="en-US" altLang="zh-CN" sz="2200" baseline="-25000" dirty="0" smtClean="0">
                <a:solidFill>
                  <a:srgbClr val="000000"/>
                </a:solidFill>
                <a:latin typeface="Garamond" pitchFamily="18" charset="0"/>
              </a:rPr>
              <a:t>i</a:t>
            </a:r>
            <a:r>
              <a:rPr lang="en-US" altLang="zh-CN" sz="2200" dirty="0" smtClean="0">
                <a:solidFill>
                  <a:srgbClr val="000000"/>
                </a:solidFill>
                <a:latin typeface="Garamond" pitchFamily="18" charset="0"/>
              </a:rPr>
              <a:t>), </a:t>
            </a:r>
          </a:p>
          <a:p>
            <a:pPr marL="342900" indent="-342900">
              <a:lnSpc>
                <a:spcPct val="80000"/>
              </a:lnSpc>
              <a:spcBef>
                <a:spcPct val="20000"/>
              </a:spcBef>
              <a:buClr>
                <a:srgbClr val="89AAD3"/>
              </a:buClr>
              <a:buSzPct val="70000"/>
              <a:buFont typeface="Wingdings" pitchFamily="2" charset="2"/>
              <a:buNone/>
            </a:pPr>
            <a:r>
              <a:rPr lang="en-US" altLang="zh-CN" sz="2200" dirty="0" smtClean="0">
                <a:solidFill>
                  <a:srgbClr val="000000"/>
                </a:solidFill>
                <a:latin typeface="Garamond" pitchFamily="18" charset="0"/>
              </a:rPr>
              <a:t>           </a:t>
            </a:r>
            <a:r>
              <a:rPr lang="zh-CN" altLang="en-US" sz="2200" dirty="0" smtClean="0">
                <a:solidFill>
                  <a:srgbClr val="000000"/>
                </a:solidFill>
                <a:latin typeface="Garamond" pitchFamily="18" charset="0"/>
              </a:rPr>
              <a:t>每列的界值</a:t>
            </a:r>
            <a:r>
              <a:rPr lang="en-US" altLang="zh-CN" sz="2200" dirty="0" smtClean="0">
                <a:solidFill>
                  <a:srgbClr val="000000"/>
                </a:solidFill>
                <a:latin typeface="Garamond" pitchFamily="18" charset="0"/>
              </a:rPr>
              <a:t>l(</a:t>
            </a:r>
            <a:r>
              <a:rPr lang="en-US" altLang="zh-CN" sz="2200" dirty="0" err="1" smtClean="0">
                <a:solidFill>
                  <a:srgbClr val="000000"/>
                </a:solidFill>
                <a:latin typeface="Garamond" pitchFamily="18" charset="0"/>
              </a:rPr>
              <a:t>y</a:t>
            </a:r>
            <a:r>
              <a:rPr lang="en-US" altLang="zh-CN" sz="2200" baseline="-25000" dirty="0" err="1" smtClean="0">
                <a:solidFill>
                  <a:srgbClr val="000000"/>
                </a:solidFill>
                <a:latin typeface="Garamond" pitchFamily="18" charset="0"/>
              </a:rPr>
              <a:t>j</a:t>
            </a:r>
            <a:r>
              <a:rPr lang="en-US" altLang="zh-CN" sz="2200" dirty="0" smtClean="0">
                <a:solidFill>
                  <a:srgbClr val="000000"/>
                </a:solidFill>
                <a:latin typeface="Garamond" pitchFamily="18" charset="0"/>
              </a:rPr>
              <a:t>)=0, </a:t>
            </a:r>
            <a:r>
              <a:rPr lang="zh-CN" altLang="en-US" sz="2200" dirty="0" smtClean="0">
                <a:solidFill>
                  <a:srgbClr val="000000"/>
                </a:solidFill>
                <a:latin typeface="Garamond" pitchFamily="18" charset="0"/>
              </a:rPr>
              <a:t>构造矩阵</a:t>
            </a:r>
            <a:r>
              <a:rPr lang="en-US" altLang="zh-CN" sz="2200" dirty="0" smtClean="0">
                <a:solidFill>
                  <a:srgbClr val="000000"/>
                </a:solidFill>
                <a:latin typeface="Garamond" pitchFamily="18" charset="0"/>
              </a:rPr>
              <a:t>B=(</a:t>
            </a:r>
            <a:r>
              <a:rPr lang="en-US" altLang="zh-CN" sz="2200" dirty="0" err="1" smtClean="0">
                <a:solidFill>
                  <a:srgbClr val="000000"/>
                </a:solidFill>
                <a:latin typeface="Garamond" pitchFamily="18" charset="0"/>
              </a:rPr>
              <a:t>b</a:t>
            </a:r>
            <a:r>
              <a:rPr lang="en-US" altLang="zh-CN" sz="2200" baseline="-25000" dirty="0" err="1" smtClean="0">
                <a:solidFill>
                  <a:srgbClr val="000000"/>
                </a:solidFill>
                <a:latin typeface="Garamond" pitchFamily="18" charset="0"/>
              </a:rPr>
              <a:t>ij</a:t>
            </a:r>
            <a:r>
              <a:rPr lang="en-US" altLang="zh-CN" sz="2200" dirty="0" smtClean="0">
                <a:solidFill>
                  <a:srgbClr val="000000"/>
                </a:solidFill>
                <a:latin typeface="Garamond" pitchFamily="18" charset="0"/>
              </a:rPr>
              <a:t>)</a:t>
            </a:r>
            <a:r>
              <a:rPr lang="en-US" altLang="zh-CN" sz="2200" dirty="0" err="1" smtClean="0">
                <a:solidFill>
                  <a:srgbClr val="000000"/>
                </a:solidFill>
                <a:latin typeface="Garamond" pitchFamily="18" charset="0"/>
              </a:rPr>
              <a:t>n</a:t>
            </a:r>
            <a:r>
              <a:rPr lang="en-US" altLang="zh-CN" sz="2200" dirty="0" err="1" smtClean="0">
                <a:solidFill>
                  <a:srgbClr val="000000"/>
                </a:solidFill>
                <a:latin typeface="Garamond" pitchFamily="18" charset="0"/>
                <a:sym typeface="Symbol" pitchFamily="18" charset="2"/>
              </a:rPr>
              <a:t></a:t>
            </a:r>
            <a:r>
              <a:rPr lang="en-US" altLang="zh-CN" sz="2200" dirty="0" err="1" smtClean="0">
                <a:solidFill>
                  <a:srgbClr val="000000"/>
                </a:solidFill>
                <a:latin typeface="Garamond" pitchFamily="18" charset="0"/>
              </a:rPr>
              <a:t>n</a:t>
            </a:r>
            <a:r>
              <a:rPr lang="en-US" altLang="zh-CN" sz="2200" dirty="0" smtClean="0">
                <a:solidFill>
                  <a:srgbClr val="000000"/>
                </a:solidFill>
                <a:latin typeface="Garamond" pitchFamily="18" charset="0"/>
              </a:rPr>
              <a:t>. </a:t>
            </a:r>
            <a:r>
              <a:rPr lang="zh-CN" altLang="en-US" sz="2200" dirty="0" smtClean="0">
                <a:solidFill>
                  <a:srgbClr val="000000"/>
                </a:solidFill>
                <a:latin typeface="Garamond" pitchFamily="18" charset="0"/>
              </a:rPr>
              <a:t>其中</a:t>
            </a:r>
          </a:p>
          <a:p>
            <a:pPr marL="342900" indent="-342900">
              <a:lnSpc>
                <a:spcPct val="80000"/>
              </a:lnSpc>
              <a:spcBef>
                <a:spcPct val="20000"/>
              </a:spcBef>
              <a:buClr>
                <a:srgbClr val="89AAD3"/>
              </a:buClr>
              <a:buSzPct val="70000"/>
              <a:buFont typeface="Wingdings" pitchFamily="2" charset="2"/>
              <a:buNone/>
            </a:pPr>
            <a:r>
              <a:rPr lang="zh-CN" altLang="en-US" sz="2200" dirty="0" smtClean="0">
                <a:solidFill>
                  <a:srgbClr val="000000"/>
                </a:solidFill>
                <a:latin typeface="Garamond" pitchFamily="18" charset="0"/>
              </a:rPr>
              <a:t>            </a:t>
            </a:r>
            <a:r>
              <a:rPr lang="en-US" altLang="zh-CN" sz="2200" dirty="0" err="1" smtClean="0">
                <a:solidFill>
                  <a:srgbClr val="000000"/>
                </a:solidFill>
                <a:latin typeface="Garamond" pitchFamily="18" charset="0"/>
              </a:rPr>
              <a:t>b</a:t>
            </a:r>
            <a:r>
              <a:rPr lang="en-US" altLang="zh-CN" sz="2200" baseline="-25000" dirty="0" err="1" smtClean="0">
                <a:solidFill>
                  <a:srgbClr val="000000"/>
                </a:solidFill>
                <a:latin typeface="Garamond" pitchFamily="18" charset="0"/>
              </a:rPr>
              <a:t>ij</a:t>
            </a:r>
            <a:r>
              <a:rPr lang="en-US" altLang="zh-CN" sz="2200" dirty="0" smtClean="0">
                <a:solidFill>
                  <a:srgbClr val="000000"/>
                </a:solidFill>
                <a:latin typeface="Garamond" pitchFamily="18" charset="0"/>
              </a:rPr>
              <a:t>=l(x</a:t>
            </a:r>
            <a:r>
              <a:rPr lang="en-US" altLang="zh-CN" sz="2200" baseline="-25000" dirty="0" smtClean="0">
                <a:solidFill>
                  <a:srgbClr val="000000"/>
                </a:solidFill>
                <a:latin typeface="Garamond" pitchFamily="18" charset="0"/>
              </a:rPr>
              <a:t>i</a:t>
            </a:r>
            <a:r>
              <a:rPr lang="en-US" altLang="zh-CN" sz="2200" dirty="0" smtClean="0">
                <a:solidFill>
                  <a:srgbClr val="000000"/>
                </a:solidFill>
                <a:latin typeface="Garamond" pitchFamily="18" charset="0"/>
              </a:rPr>
              <a:t>)+l(</a:t>
            </a:r>
            <a:r>
              <a:rPr lang="en-US" altLang="zh-CN" sz="2200" dirty="0" err="1" smtClean="0">
                <a:solidFill>
                  <a:srgbClr val="000000"/>
                </a:solidFill>
                <a:latin typeface="Garamond" pitchFamily="18" charset="0"/>
              </a:rPr>
              <a:t>y</a:t>
            </a:r>
            <a:r>
              <a:rPr lang="en-US" altLang="zh-CN" sz="2200" baseline="-25000" dirty="0" err="1" smtClean="0">
                <a:solidFill>
                  <a:srgbClr val="000000"/>
                </a:solidFill>
                <a:latin typeface="Garamond" pitchFamily="18" charset="0"/>
              </a:rPr>
              <a:t>j</a:t>
            </a:r>
            <a:r>
              <a:rPr lang="en-US" altLang="zh-CN" sz="2200" dirty="0" smtClean="0">
                <a:solidFill>
                  <a:srgbClr val="000000"/>
                </a:solidFill>
                <a:latin typeface="Garamond" pitchFamily="18" charset="0"/>
              </a:rPr>
              <a:t>)-</a:t>
            </a:r>
            <a:r>
              <a:rPr lang="en-US" altLang="zh-CN" sz="2200" dirty="0" err="1" smtClean="0">
                <a:solidFill>
                  <a:srgbClr val="000000"/>
                </a:solidFill>
                <a:latin typeface="Garamond" pitchFamily="18" charset="0"/>
              </a:rPr>
              <a:t>c</a:t>
            </a:r>
            <a:r>
              <a:rPr lang="en-US" altLang="zh-CN" sz="2200" baseline="-25000" dirty="0" err="1" smtClean="0">
                <a:solidFill>
                  <a:srgbClr val="000000"/>
                </a:solidFill>
                <a:latin typeface="Garamond" pitchFamily="18" charset="0"/>
              </a:rPr>
              <a:t>ij</a:t>
            </a:r>
            <a:r>
              <a:rPr lang="en-US" altLang="zh-CN" sz="2200" dirty="0" smtClean="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None/>
            </a:pPr>
            <a:r>
              <a:rPr lang="en-US" altLang="zh-CN" sz="2200" dirty="0" smtClean="0">
                <a:solidFill>
                  <a:srgbClr val="FF0066"/>
                </a:solidFill>
                <a:latin typeface="Garamond" pitchFamily="18" charset="0"/>
              </a:rPr>
              <a:t>Step2</a:t>
            </a:r>
            <a:r>
              <a:rPr lang="en-US" altLang="zh-CN" sz="2200" dirty="0">
                <a:solidFill>
                  <a:srgbClr val="E8DED8"/>
                </a:solidFill>
                <a:latin typeface="Garamond" pitchFamily="18" charset="0"/>
              </a:rPr>
              <a:t>. </a:t>
            </a:r>
            <a:r>
              <a:rPr lang="zh-CN" altLang="en-US" sz="2200" dirty="0">
                <a:solidFill>
                  <a:srgbClr val="000000"/>
                </a:solidFill>
                <a:latin typeface="Garamond" pitchFamily="18" charset="0"/>
              </a:rPr>
              <a:t>在</a:t>
            </a:r>
            <a:r>
              <a:rPr lang="en-US" altLang="zh-CN" sz="2200" dirty="0">
                <a:solidFill>
                  <a:srgbClr val="000000"/>
                </a:solidFill>
                <a:latin typeface="Garamond" pitchFamily="18" charset="0"/>
              </a:rPr>
              <a:t>B</a:t>
            </a:r>
            <a:r>
              <a:rPr lang="zh-CN" altLang="en-US" sz="2200" dirty="0">
                <a:solidFill>
                  <a:srgbClr val="000000"/>
                </a:solidFill>
                <a:latin typeface="Garamond" pitchFamily="18" charset="0"/>
              </a:rPr>
              <a:t>中对</a:t>
            </a:r>
            <a:r>
              <a:rPr lang="en-US" altLang="zh-CN" sz="2200" dirty="0">
                <a:solidFill>
                  <a:srgbClr val="000000"/>
                </a:solidFill>
                <a:latin typeface="Garamond" pitchFamily="18" charset="0"/>
              </a:rPr>
              <a:t>0</a:t>
            </a:r>
            <a:r>
              <a:rPr lang="zh-CN" altLang="en-US" sz="2200" dirty="0">
                <a:solidFill>
                  <a:srgbClr val="000000"/>
                </a:solidFill>
                <a:latin typeface="Garamond" pitchFamily="18" charset="0"/>
              </a:rPr>
              <a:t>元素进行最小覆盖</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覆盖数为</a:t>
            </a:r>
            <a:r>
              <a:rPr lang="en-US" altLang="zh-CN" sz="2200" dirty="0">
                <a:solidFill>
                  <a:srgbClr val="000000"/>
                </a:solidFill>
                <a:latin typeface="Garamond" pitchFamily="18" charset="0"/>
              </a:rPr>
              <a:t>r.</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000000"/>
                </a:solidFill>
                <a:latin typeface="Garamond" pitchFamily="18" charset="0"/>
              </a:rPr>
              <a:t>            2.1. </a:t>
            </a:r>
            <a:r>
              <a:rPr lang="zh-CN" altLang="en-US" sz="2200" dirty="0">
                <a:solidFill>
                  <a:srgbClr val="000000"/>
                </a:solidFill>
                <a:latin typeface="Garamond" pitchFamily="18" charset="0"/>
              </a:rPr>
              <a:t>若</a:t>
            </a:r>
            <a:r>
              <a:rPr lang="en-US" altLang="zh-CN" sz="2200" dirty="0">
                <a:solidFill>
                  <a:srgbClr val="000000"/>
                </a:solidFill>
                <a:latin typeface="Garamond" pitchFamily="18" charset="0"/>
              </a:rPr>
              <a:t>r=n, </a:t>
            </a:r>
            <a:r>
              <a:rPr lang="zh-CN" altLang="en-US" sz="2200" dirty="0">
                <a:solidFill>
                  <a:srgbClr val="000000"/>
                </a:solidFill>
                <a:latin typeface="Garamond" pitchFamily="18" charset="0"/>
              </a:rPr>
              <a:t>转</a:t>
            </a:r>
            <a:r>
              <a:rPr lang="en-US" altLang="zh-CN" sz="2200" dirty="0">
                <a:solidFill>
                  <a:srgbClr val="000000"/>
                </a:solidFill>
                <a:latin typeface="Garamond" pitchFamily="18" charset="0"/>
              </a:rPr>
              <a:t>Step4.</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000000"/>
                </a:solidFill>
                <a:latin typeface="Garamond" pitchFamily="18" charset="0"/>
              </a:rPr>
              <a:t>            2.2. </a:t>
            </a:r>
            <a:r>
              <a:rPr lang="zh-CN" altLang="en-US" sz="2200" dirty="0">
                <a:solidFill>
                  <a:srgbClr val="000000"/>
                </a:solidFill>
                <a:latin typeface="Garamond" pitchFamily="18" charset="0"/>
              </a:rPr>
              <a:t>在未覆盖的元素中选最小非零元</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设值为</a:t>
            </a:r>
            <a:r>
              <a:rPr lang="zh-CN" altLang="en-US"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若</a:t>
            </a:r>
            <a:r>
              <a:rPr lang="en-US" altLang="zh-CN" sz="2200" dirty="0">
                <a:solidFill>
                  <a:srgbClr val="000000"/>
                </a:solidFill>
                <a:latin typeface="Garamond" pitchFamily="18" charset="0"/>
              </a:rPr>
              <a:t>x</a:t>
            </a:r>
            <a:r>
              <a:rPr lang="en-US" altLang="zh-CN" sz="2200" baseline="-25000" dirty="0">
                <a:solidFill>
                  <a:srgbClr val="000000"/>
                </a:solidFill>
                <a:latin typeface="Garamond" pitchFamily="18" charset="0"/>
              </a:rPr>
              <a:t>i</a:t>
            </a:r>
            <a:r>
              <a:rPr lang="zh-CN" altLang="en-US" sz="2200" dirty="0">
                <a:solidFill>
                  <a:srgbClr val="000000"/>
                </a:solidFill>
                <a:latin typeface="Garamond" pitchFamily="18" charset="0"/>
              </a:rPr>
              <a:t>行</a:t>
            </a:r>
            <a:r>
              <a:rPr lang="en-US" altLang="zh-CN" sz="2200" dirty="0">
                <a:solidFill>
                  <a:srgbClr val="000000"/>
                </a:solidFill>
                <a:latin typeface="Garamond" pitchFamily="18" charset="0"/>
              </a:rPr>
              <a:t>, </a:t>
            </a:r>
            <a:r>
              <a:rPr lang="en-US" altLang="zh-CN" sz="2200" dirty="0" err="1">
                <a:solidFill>
                  <a:srgbClr val="000000"/>
                </a:solidFill>
                <a:latin typeface="Garamond" pitchFamily="18" charset="0"/>
              </a:rPr>
              <a:t>y</a:t>
            </a:r>
            <a:r>
              <a:rPr lang="en-US" altLang="zh-CN" sz="2200" baseline="-25000" dirty="0" err="1">
                <a:solidFill>
                  <a:srgbClr val="000000"/>
                </a:solidFill>
                <a:latin typeface="Garamond" pitchFamily="18" charset="0"/>
              </a:rPr>
              <a:t>j</a:t>
            </a:r>
            <a:r>
              <a:rPr lang="zh-CN" altLang="en-US" sz="2200" dirty="0">
                <a:solidFill>
                  <a:srgbClr val="000000"/>
                </a:solidFill>
                <a:latin typeface="Garamond" pitchFamily="18" charset="0"/>
              </a:rPr>
              <a:t>列均已覆盖</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则</a:t>
            </a:r>
            <a:r>
              <a:rPr lang="en-US" altLang="zh-CN" sz="2200" dirty="0" err="1">
                <a:solidFill>
                  <a:srgbClr val="000000"/>
                </a:solidFill>
                <a:latin typeface="Garamond" pitchFamily="18" charset="0"/>
              </a:rPr>
              <a:t>b</a:t>
            </a:r>
            <a:r>
              <a:rPr lang="en-US" altLang="zh-CN" sz="2200" baseline="-25000" dirty="0" err="1">
                <a:solidFill>
                  <a:srgbClr val="000000"/>
                </a:solidFill>
                <a:latin typeface="Garamond" pitchFamily="18" charset="0"/>
              </a:rPr>
              <a:t>ij</a:t>
            </a:r>
            <a:r>
              <a:rPr lang="en-US" altLang="zh-CN" sz="2200" dirty="0" err="1">
                <a:solidFill>
                  <a:srgbClr val="000000"/>
                </a:solidFill>
                <a:latin typeface="Garamond" pitchFamily="18" charset="0"/>
                <a:sym typeface="Symbol" pitchFamily="18" charset="2"/>
              </a:rPr>
              <a:t></a:t>
            </a:r>
            <a:r>
              <a:rPr lang="en-US" altLang="zh-CN" sz="2200" dirty="0" err="1">
                <a:solidFill>
                  <a:srgbClr val="000000"/>
                </a:solidFill>
                <a:latin typeface="Garamond" pitchFamily="18" charset="0"/>
              </a:rPr>
              <a:t>b</a:t>
            </a:r>
            <a:r>
              <a:rPr lang="en-US" altLang="zh-CN" sz="2200" baseline="-25000" dirty="0" err="1">
                <a:solidFill>
                  <a:srgbClr val="000000"/>
                </a:solidFill>
                <a:latin typeface="Garamond" pitchFamily="18" charset="0"/>
              </a:rPr>
              <a:t>ij</a:t>
            </a:r>
            <a:r>
              <a:rPr lang="en-US" altLang="zh-CN" sz="2200" dirty="0">
                <a:solidFill>
                  <a:srgbClr val="000000"/>
                </a:solidFill>
                <a:latin typeface="Garamond" pitchFamily="18" charset="0"/>
              </a:rPr>
              <a:t>+</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若</a:t>
            </a:r>
            <a:r>
              <a:rPr lang="en-US" altLang="zh-CN" sz="2200" dirty="0">
                <a:solidFill>
                  <a:srgbClr val="000000"/>
                </a:solidFill>
                <a:latin typeface="Garamond" pitchFamily="18" charset="0"/>
              </a:rPr>
              <a:t>x</a:t>
            </a:r>
            <a:r>
              <a:rPr lang="en-US" altLang="zh-CN" sz="2200" baseline="-25000" dirty="0">
                <a:solidFill>
                  <a:srgbClr val="000000"/>
                </a:solidFill>
                <a:latin typeface="Garamond" pitchFamily="18" charset="0"/>
              </a:rPr>
              <a:t>i</a:t>
            </a:r>
            <a:r>
              <a:rPr lang="zh-CN" altLang="en-US" sz="2200" dirty="0">
                <a:solidFill>
                  <a:srgbClr val="000000"/>
                </a:solidFill>
                <a:latin typeface="Garamond" pitchFamily="18" charset="0"/>
              </a:rPr>
              <a:t>行</a:t>
            </a:r>
            <a:r>
              <a:rPr lang="en-US" altLang="zh-CN" sz="2200" dirty="0">
                <a:solidFill>
                  <a:srgbClr val="000000"/>
                </a:solidFill>
                <a:latin typeface="Garamond" pitchFamily="18" charset="0"/>
              </a:rPr>
              <a:t>, </a:t>
            </a:r>
            <a:r>
              <a:rPr lang="en-US" altLang="zh-CN" sz="2200" dirty="0" err="1">
                <a:solidFill>
                  <a:srgbClr val="000000"/>
                </a:solidFill>
                <a:latin typeface="Garamond" pitchFamily="18" charset="0"/>
              </a:rPr>
              <a:t>y</a:t>
            </a:r>
            <a:r>
              <a:rPr lang="en-US" altLang="zh-CN" sz="2200" baseline="-25000" dirty="0" err="1">
                <a:solidFill>
                  <a:srgbClr val="000000"/>
                </a:solidFill>
                <a:latin typeface="Garamond" pitchFamily="18" charset="0"/>
              </a:rPr>
              <a:t>j</a:t>
            </a:r>
            <a:r>
              <a:rPr lang="zh-CN" altLang="en-US" sz="2200" dirty="0">
                <a:solidFill>
                  <a:srgbClr val="000000"/>
                </a:solidFill>
                <a:latin typeface="Garamond" pitchFamily="18" charset="0"/>
              </a:rPr>
              <a:t>列均未覆盖</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则</a:t>
            </a:r>
            <a:r>
              <a:rPr lang="en-US" altLang="zh-CN" sz="2200" dirty="0" err="1">
                <a:solidFill>
                  <a:srgbClr val="000000"/>
                </a:solidFill>
                <a:latin typeface="Garamond" pitchFamily="18" charset="0"/>
              </a:rPr>
              <a:t>b</a:t>
            </a:r>
            <a:r>
              <a:rPr lang="en-US" altLang="zh-CN" sz="2200" baseline="-25000" dirty="0" err="1">
                <a:solidFill>
                  <a:srgbClr val="000000"/>
                </a:solidFill>
                <a:latin typeface="Garamond" pitchFamily="18" charset="0"/>
              </a:rPr>
              <a:t>ij</a:t>
            </a:r>
            <a:r>
              <a:rPr lang="en-US" altLang="zh-CN" sz="2200" dirty="0" err="1">
                <a:solidFill>
                  <a:srgbClr val="000000"/>
                </a:solidFill>
                <a:latin typeface="Garamond" pitchFamily="18" charset="0"/>
                <a:sym typeface="Symbol" pitchFamily="18" charset="2"/>
              </a:rPr>
              <a:t></a:t>
            </a:r>
            <a:r>
              <a:rPr lang="en-US" altLang="zh-CN" sz="2200" dirty="0" err="1">
                <a:solidFill>
                  <a:srgbClr val="000000"/>
                </a:solidFill>
                <a:latin typeface="Garamond" pitchFamily="18" charset="0"/>
              </a:rPr>
              <a:t>b</a:t>
            </a:r>
            <a:r>
              <a:rPr lang="en-US" altLang="zh-CN" sz="2200" baseline="-25000" dirty="0" err="1">
                <a:solidFill>
                  <a:srgbClr val="000000"/>
                </a:solidFill>
                <a:latin typeface="Garamond" pitchFamily="18" charset="0"/>
              </a:rPr>
              <a:t>ij</a:t>
            </a:r>
            <a:r>
              <a:rPr lang="en-US" altLang="zh-CN" sz="2200" dirty="0">
                <a:solidFill>
                  <a:srgbClr val="000000"/>
                </a:solidFill>
                <a:latin typeface="Garamond" pitchFamily="18" charset="0"/>
              </a:rPr>
              <a:t>-</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FF0066"/>
                </a:solidFill>
                <a:latin typeface="Garamond" pitchFamily="18" charset="0"/>
              </a:rPr>
              <a:t>Step3</a:t>
            </a:r>
            <a:r>
              <a:rPr lang="en-US" altLang="zh-CN" sz="2200" dirty="0">
                <a:solidFill>
                  <a:srgbClr val="E8DED8"/>
                </a:solidFill>
                <a:latin typeface="Garamond" pitchFamily="18" charset="0"/>
              </a:rPr>
              <a:t>. </a:t>
            </a:r>
            <a:r>
              <a:rPr lang="zh-CN" altLang="en-US" sz="2200" dirty="0">
                <a:solidFill>
                  <a:srgbClr val="000000"/>
                </a:solidFill>
                <a:latin typeface="Garamond" pitchFamily="18" charset="0"/>
              </a:rPr>
              <a:t>修改界值</a:t>
            </a:r>
          </a:p>
          <a:p>
            <a:pPr marL="342900" indent="-342900">
              <a:lnSpc>
                <a:spcPct val="80000"/>
              </a:lnSpc>
              <a:spcBef>
                <a:spcPct val="20000"/>
              </a:spcBef>
              <a:buClr>
                <a:srgbClr val="89AAD3"/>
              </a:buClr>
              <a:buSzPct val="70000"/>
              <a:buFont typeface="Wingdings" pitchFamily="2" charset="2"/>
              <a:buNone/>
            </a:pPr>
            <a:r>
              <a:rPr lang="zh-CN" altLang="en-US" sz="2200" dirty="0">
                <a:solidFill>
                  <a:srgbClr val="000000"/>
                </a:solidFill>
                <a:latin typeface="Garamond" pitchFamily="18" charset="0"/>
              </a:rPr>
              <a:t>           若</a:t>
            </a:r>
            <a:r>
              <a:rPr lang="en-US" altLang="zh-CN" sz="2200" dirty="0">
                <a:solidFill>
                  <a:srgbClr val="000000"/>
                </a:solidFill>
                <a:latin typeface="Garamond" pitchFamily="18" charset="0"/>
              </a:rPr>
              <a:t>x</a:t>
            </a:r>
            <a:r>
              <a:rPr lang="en-US" altLang="zh-CN" sz="2200" baseline="-25000" dirty="0">
                <a:solidFill>
                  <a:srgbClr val="000000"/>
                </a:solidFill>
                <a:latin typeface="Garamond" pitchFamily="18" charset="0"/>
              </a:rPr>
              <a:t>i</a:t>
            </a:r>
            <a:r>
              <a:rPr lang="zh-CN" altLang="en-US" sz="2200" dirty="0">
                <a:solidFill>
                  <a:srgbClr val="000000"/>
                </a:solidFill>
                <a:latin typeface="Garamond" pitchFamily="18" charset="0"/>
              </a:rPr>
              <a:t>行未覆盖</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令</a:t>
            </a:r>
            <a:r>
              <a:rPr lang="en-US" altLang="zh-CN" sz="2200" dirty="0">
                <a:solidFill>
                  <a:srgbClr val="000000"/>
                </a:solidFill>
                <a:latin typeface="Garamond" pitchFamily="18" charset="0"/>
              </a:rPr>
              <a:t>l(x</a:t>
            </a:r>
            <a:r>
              <a:rPr lang="en-US" altLang="zh-CN" sz="2200" baseline="-25000" dirty="0">
                <a:solidFill>
                  <a:srgbClr val="000000"/>
                </a:solidFill>
                <a:latin typeface="Garamond" pitchFamily="18" charset="0"/>
              </a:rPr>
              <a:t>i</a:t>
            </a:r>
            <a:r>
              <a:rPr lang="en-US" altLang="zh-CN" sz="2200" dirty="0">
                <a:solidFill>
                  <a:srgbClr val="000000"/>
                </a:solidFill>
                <a:latin typeface="Garamond" pitchFamily="18" charset="0"/>
              </a:rPr>
              <a:t>)</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l(x</a:t>
            </a:r>
            <a:r>
              <a:rPr lang="en-US" altLang="zh-CN" sz="2200" baseline="-25000" dirty="0">
                <a:solidFill>
                  <a:srgbClr val="000000"/>
                </a:solidFill>
                <a:latin typeface="Garamond" pitchFamily="18" charset="0"/>
              </a:rPr>
              <a:t>i</a:t>
            </a:r>
            <a:r>
              <a:rPr lang="en-US" altLang="zh-CN" sz="2200" dirty="0">
                <a:solidFill>
                  <a:srgbClr val="000000"/>
                </a:solidFill>
                <a:latin typeface="Garamond" pitchFamily="18" charset="0"/>
              </a:rPr>
              <a:t>)-</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若</a:t>
            </a:r>
            <a:r>
              <a:rPr lang="en-US" altLang="zh-CN" sz="2200" dirty="0" err="1">
                <a:solidFill>
                  <a:srgbClr val="000000"/>
                </a:solidFill>
                <a:latin typeface="Garamond" pitchFamily="18" charset="0"/>
              </a:rPr>
              <a:t>y</a:t>
            </a:r>
            <a:r>
              <a:rPr lang="en-US" altLang="zh-CN" sz="2200" baseline="-25000" dirty="0" err="1">
                <a:solidFill>
                  <a:srgbClr val="000000"/>
                </a:solidFill>
                <a:latin typeface="Garamond" pitchFamily="18" charset="0"/>
              </a:rPr>
              <a:t>j</a:t>
            </a:r>
            <a:r>
              <a:rPr lang="zh-CN" altLang="en-US" sz="2200" dirty="0">
                <a:solidFill>
                  <a:srgbClr val="000000"/>
                </a:solidFill>
                <a:latin typeface="Garamond" pitchFamily="18" charset="0"/>
              </a:rPr>
              <a:t>列已覆盖</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令</a:t>
            </a:r>
            <a:r>
              <a:rPr lang="en-US" altLang="zh-CN" sz="2200" dirty="0">
                <a:solidFill>
                  <a:srgbClr val="000000"/>
                </a:solidFill>
                <a:latin typeface="Garamond" pitchFamily="18" charset="0"/>
              </a:rPr>
              <a:t>l(</a:t>
            </a:r>
            <a:r>
              <a:rPr lang="en-US" altLang="zh-CN" sz="2200" dirty="0" err="1">
                <a:solidFill>
                  <a:srgbClr val="000000"/>
                </a:solidFill>
                <a:latin typeface="Garamond" pitchFamily="18" charset="0"/>
              </a:rPr>
              <a:t>y</a:t>
            </a:r>
            <a:r>
              <a:rPr lang="en-US" altLang="zh-CN" sz="2200" baseline="-25000" dirty="0" err="1">
                <a:solidFill>
                  <a:srgbClr val="000000"/>
                </a:solidFill>
                <a:latin typeface="Garamond" pitchFamily="18" charset="0"/>
              </a:rPr>
              <a:t>j</a:t>
            </a:r>
            <a:r>
              <a:rPr lang="en-US" altLang="zh-CN" sz="2200" dirty="0">
                <a:solidFill>
                  <a:srgbClr val="000000"/>
                </a:solidFill>
                <a:latin typeface="Garamond" pitchFamily="18" charset="0"/>
              </a:rPr>
              <a:t>)</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l(</a:t>
            </a:r>
            <a:r>
              <a:rPr lang="en-US" altLang="zh-CN" sz="2200" dirty="0" err="1">
                <a:solidFill>
                  <a:srgbClr val="000000"/>
                </a:solidFill>
                <a:latin typeface="Garamond" pitchFamily="18" charset="0"/>
              </a:rPr>
              <a:t>y</a:t>
            </a:r>
            <a:r>
              <a:rPr lang="en-US" altLang="zh-CN" sz="2200" baseline="-25000" dirty="0" err="1">
                <a:solidFill>
                  <a:srgbClr val="000000"/>
                </a:solidFill>
                <a:latin typeface="Garamond" pitchFamily="18" charset="0"/>
              </a:rPr>
              <a:t>j</a:t>
            </a:r>
            <a:r>
              <a:rPr lang="en-US" altLang="zh-CN" sz="2200" dirty="0">
                <a:solidFill>
                  <a:srgbClr val="000000"/>
                </a:solidFill>
                <a:latin typeface="Garamond" pitchFamily="18" charset="0"/>
              </a:rPr>
              <a:t>)+</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删除覆盖标记</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转</a:t>
            </a:r>
            <a:r>
              <a:rPr lang="en-US" altLang="zh-CN" sz="2200" dirty="0">
                <a:solidFill>
                  <a:srgbClr val="000000"/>
                </a:solidFill>
                <a:latin typeface="Garamond" pitchFamily="18" charset="0"/>
              </a:rPr>
              <a:t>step2.</a:t>
            </a:r>
          </a:p>
          <a:p>
            <a:pPr marL="342900" indent="-342900">
              <a:lnSpc>
                <a:spcPct val="80000"/>
              </a:lnSpc>
              <a:spcBef>
                <a:spcPct val="20000"/>
              </a:spcBef>
              <a:buClr>
                <a:srgbClr val="89AAD3"/>
              </a:buClr>
              <a:buSzPct val="70000"/>
              <a:buFont typeface="Wingdings" pitchFamily="2" charset="2"/>
              <a:buNone/>
            </a:pPr>
            <a:r>
              <a:rPr lang="en-US" altLang="zh-CN" sz="2200" dirty="0">
                <a:solidFill>
                  <a:srgbClr val="FF0066"/>
                </a:solidFill>
                <a:latin typeface="Garamond" pitchFamily="18" charset="0"/>
              </a:rPr>
              <a:t>Step4</a:t>
            </a:r>
            <a:r>
              <a:rPr lang="en-US" altLang="zh-CN" sz="2200" dirty="0">
                <a:solidFill>
                  <a:srgbClr val="E8DED8"/>
                </a:solidFill>
                <a:latin typeface="Garamond" pitchFamily="18" charset="0"/>
              </a:rPr>
              <a:t>. </a:t>
            </a:r>
            <a:r>
              <a:rPr lang="en-US" altLang="zh-CN" sz="2200" dirty="0">
                <a:solidFill>
                  <a:srgbClr val="000000"/>
                </a:solidFill>
                <a:latin typeface="Garamond" pitchFamily="18" charset="0"/>
                <a:sym typeface="Symbol" pitchFamily="18" charset="2"/>
              </a:rPr>
              <a:t></a:t>
            </a:r>
            <a:r>
              <a:rPr lang="en-US" altLang="zh-CN" sz="2200" dirty="0">
                <a:solidFill>
                  <a:srgbClr val="000000"/>
                </a:solidFill>
                <a:latin typeface="Garamond" pitchFamily="18" charset="0"/>
              </a:rPr>
              <a:t>( l(x</a:t>
            </a:r>
            <a:r>
              <a:rPr lang="en-US" altLang="zh-CN" sz="2200" baseline="-25000" dirty="0">
                <a:solidFill>
                  <a:srgbClr val="000000"/>
                </a:solidFill>
                <a:latin typeface="Garamond" pitchFamily="18" charset="0"/>
              </a:rPr>
              <a:t>i</a:t>
            </a:r>
            <a:r>
              <a:rPr lang="en-US" altLang="zh-CN" sz="2200" dirty="0">
                <a:solidFill>
                  <a:srgbClr val="000000"/>
                </a:solidFill>
                <a:latin typeface="Garamond" pitchFamily="18" charset="0"/>
              </a:rPr>
              <a:t>)+ l(</a:t>
            </a:r>
            <a:r>
              <a:rPr lang="en-US" altLang="zh-CN" sz="2200" dirty="0" err="1">
                <a:solidFill>
                  <a:srgbClr val="000000"/>
                </a:solidFill>
                <a:latin typeface="Garamond" pitchFamily="18" charset="0"/>
              </a:rPr>
              <a:t>y</a:t>
            </a:r>
            <a:r>
              <a:rPr lang="en-US" altLang="zh-CN" sz="2200" baseline="-25000" dirty="0" err="1">
                <a:solidFill>
                  <a:srgbClr val="000000"/>
                </a:solidFill>
                <a:latin typeface="Garamond" pitchFamily="18" charset="0"/>
              </a:rPr>
              <a:t>j</a:t>
            </a:r>
            <a:r>
              <a:rPr lang="en-US" altLang="zh-CN" sz="2200" dirty="0">
                <a:solidFill>
                  <a:srgbClr val="000000"/>
                </a:solidFill>
                <a:latin typeface="Garamond" pitchFamily="18" charset="0"/>
              </a:rPr>
              <a:t>))</a:t>
            </a:r>
            <a:r>
              <a:rPr lang="zh-CN" altLang="en-US" sz="2200" dirty="0">
                <a:solidFill>
                  <a:srgbClr val="000000"/>
                </a:solidFill>
                <a:latin typeface="Garamond" pitchFamily="18" charset="0"/>
              </a:rPr>
              <a:t>即为最大权</a:t>
            </a:r>
            <a:r>
              <a:rPr lang="en-US" altLang="zh-CN" sz="2200" dirty="0">
                <a:solidFill>
                  <a:srgbClr val="000000"/>
                </a:solidFill>
                <a:latin typeface="Garamond" pitchFamily="18" charset="0"/>
              </a:rPr>
              <a:t>. </a:t>
            </a:r>
            <a:r>
              <a:rPr lang="zh-CN" altLang="en-US" sz="2200" dirty="0">
                <a:solidFill>
                  <a:srgbClr val="000000"/>
                </a:solidFill>
                <a:latin typeface="Garamond" pitchFamily="18" charset="0"/>
              </a:rPr>
              <a:t>结束</a:t>
            </a:r>
            <a:r>
              <a:rPr lang="en-US" altLang="zh-CN" sz="2200" dirty="0">
                <a:solidFill>
                  <a:srgbClr val="000000"/>
                </a:solidFill>
                <a:latin typeface="Garamond" pitchFamily="18" charset="0"/>
              </a:rPr>
              <a:t>.</a:t>
            </a:r>
          </a:p>
        </p:txBody>
      </p:sp>
      <p:sp>
        <p:nvSpPr>
          <p:cNvPr id="69636" name="Rectangle 4"/>
          <p:cNvSpPr>
            <a:spLocks noChangeArrowheads="1"/>
          </p:cNvSpPr>
          <p:nvPr/>
        </p:nvSpPr>
        <p:spPr bwMode="auto">
          <a:xfrm>
            <a:off x="386440" y="1200150"/>
            <a:ext cx="4721225" cy="424732"/>
          </a:xfrm>
          <a:prstGeom prst="rect">
            <a:avLst/>
          </a:prstGeom>
          <a:noFill/>
          <a:ln w="9525">
            <a:noFill/>
            <a:miter lim="800000"/>
            <a:headEnd/>
            <a:tailEnd/>
          </a:ln>
        </p:spPr>
        <p:txBody>
          <a:bodyPr>
            <a:spAutoFit/>
          </a:bodyPr>
          <a:lstStyle/>
          <a:p>
            <a:pPr>
              <a:lnSpc>
                <a:spcPct val="90000"/>
              </a:lnSpc>
              <a:spcBef>
                <a:spcPct val="20000"/>
              </a:spcBef>
              <a:buClr>
                <a:srgbClr val="795185"/>
              </a:buClr>
              <a:buSzPct val="60000"/>
              <a:buFont typeface="Wingdings" pitchFamily="2" charset="2"/>
              <a:buNone/>
            </a:pPr>
            <a:r>
              <a:rPr lang="en-US" altLang="zh-CN" dirty="0">
                <a:solidFill>
                  <a:srgbClr val="000000"/>
                </a:solidFill>
              </a:rPr>
              <a:t>(3) </a:t>
            </a:r>
            <a:r>
              <a:rPr lang="zh-CN" altLang="en-US" dirty="0">
                <a:solidFill>
                  <a:srgbClr val="000000"/>
                </a:solidFill>
              </a:rPr>
              <a:t>算法步骤</a:t>
            </a:r>
          </a:p>
        </p:txBody>
      </p:sp>
      <p:pic>
        <p:nvPicPr>
          <p:cNvPr id="5" name="Picture 4"/>
          <p:cNvPicPr>
            <a:picLocks noChangeAspect="1" noChangeArrowheads="1"/>
          </p:cNvPicPr>
          <p:nvPr/>
        </p:nvPicPr>
        <p:blipFill>
          <a:blip r:embed="rId2" cstate="print"/>
          <a:srcRect l="8051" t="10718" r="6746" b="7649"/>
          <a:stretch>
            <a:fillRect/>
          </a:stretch>
        </p:blipFill>
        <p:spPr bwMode="auto">
          <a:xfrm>
            <a:off x="7439703" y="4046538"/>
            <a:ext cx="1695450" cy="1949450"/>
          </a:xfrm>
          <a:prstGeom prst="rect">
            <a:avLst/>
          </a:prstGeom>
          <a:noFill/>
          <a:ln w="9525">
            <a:noFill/>
            <a:miter lim="800000"/>
            <a:headEnd/>
            <a:tailEnd/>
          </a:ln>
        </p:spPr>
      </p:pic>
      <p:pic>
        <p:nvPicPr>
          <p:cNvPr id="69638" name="Picture 2" descr="ScreenHunter_17"/>
          <p:cNvPicPr>
            <a:picLocks noChangeAspect="1" noChangeArrowheads="1"/>
          </p:cNvPicPr>
          <p:nvPr/>
        </p:nvPicPr>
        <p:blipFill>
          <a:blip r:embed="rId3" cstate="print"/>
          <a:srcRect/>
          <a:stretch>
            <a:fillRect/>
          </a:stretch>
        </p:blipFill>
        <p:spPr bwMode="auto">
          <a:xfrm>
            <a:off x="7607978" y="2251075"/>
            <a:ext cx="1352550" cy="1571625"/>
          </a:xfrm>
          <a:prstGeom prst="rect">
            <a:avLst/>
          </a:prstGeom>
          <a:noFill/>
          <a:ln w="9525">
            <a:noFill/>
            <a:miter lim="800000"/>
            <a:headEnd/>
            <a:tailEnd/>
          </a:ln>
        </p:spPr>
      </p:pic>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extLst>
      <p:ext uri="{BB962C8B-B14F-4D97-AF65-F5344CB8AC3E}">
        <p14:creationId xmlns:p14="http://schemas.microsoft.com/office/powerpoint/2010/main" val="383865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572629" y="1179513"/>
            <a:ext cx="5322887" cy="424732"/>
          </a:xfrm>
          <a:prstGeom prst="rect">
            <a:avLst/>
          </a:prstGeom>
          <a:noFill/>
          <a:ln w="9525">
            <a:noFill/>
            <a:miter lim="800000"/>
            <a:headEnd/>
            <a:tailEnd/>
          </a:ln>
        </p:spPr>
        <p:txBody>
          <a:bodyPr>
            <a:spAutoFit/>
          </a:bodyPr>
          <a:lstStyle/>
          <a:p>
            <a:pPr>
              <a:lnSpc>
                <a:spcPct val="90000"/>
              </a:lnSpc>
              <a:spcBef>
                <a:spcPct val="20000"/>
              </a:spcBef>
              <a:buClr>
                <a:srgbClr val="795185"/>
              </a:buClr>
              <a:buSzPct val="60000"/>
              <a:buFont typeface="Wingdings" pitchFamily="2" charset="2"/>
              <a:buNone/>
            </a:pPr>
            <a:r>
              <a:rPr lang="en-US" altLang="zh-CN" dirty="0">
                <a:solidFill>
                  <a:srgbClr val="000000"/>
                </a:solidFill>
              </a:rPr>
              <a:t>(4) </a:t>
            </a:r>
            <a:r>
              <a:rPr lang="zh-CN" altLang="en-US" dirty="0">
                <a:solidFill>
                  <a:srgbClr val="000000"/>
                </a:solidFill>
              </a:rPr>
              <a:t>求最小覆盖</a:t>
            </a:r>
            <a:r>
              <a:rPr lang="zh-CN" altLang="en-US" dirty="0" smtClean="0">
                <a:solidFill>
                  <a:srgbClr val="000000"/>
                </a:solidFill>
              </a:rPr>
              <a:t>：</a:t>
            </a:r>
            <a:endParaRPr lang="zh-CN" altLang="en-US" dirty="0">
              <a:solidFill>
                <a:srgbClr val="000000"/>
              </a:solidFill>
            </a:endParaRPr>
          </a:p>
        </p:txBody>
      </p:sp>
      <p:pic>
        <p:nvPicPr>
          <p:cNvPr id="73731" name="Picture 5"/>
          <p:cNvPicPr>
            <a:picLocks noChangeAspect="1" noChangeArrowheads="1"/>
          </p:cNvPicPr>
          <p:nvPr/>
        </p:nvPicPr>
        <p:blipFill>
          <a:blip r:embed="rId2" cstate="print"/>
          <a:srcRect/>
          <a:stretch>
            <a:fillRect/>
          </a:stretch>
        </p:blipFill>
        <p:spPr bwMode="auto">
          <a:xfrm>
            <a:off x="6416675" y="3384550"/>
            <a:ext cx="2500313" cy="2633663"/>
          </a:xfrm>
          <a:prstGeom prst="rect">
            <a:avLst/>
          </a:prstGeom>
          <a:noFill/>
          <a:ln w="9525">
            <a:noFill/>
            <a:miter lim="800000"/>
            <a:headEnd/>
            <a:tailEnd/>
          </a:ln>
        </p:spPr>
      </p:pic>
      <p:sp>
        <p:nvSpPr>
          <p:cNvPr id="6" name="Rectangle 2"/>
          <p:cNvSpPr>
            <a:spLocks noChangeArrowheads="1"/>
          </p:cNvSpPr>
          <p:nvPr/>
        </p:nvSpPr>
        <p:spPr bwMode="auto">
          <a:xfrm>
            <a:off x="526591" y="2058988"/>
            <a:ext cx="5940425" cy="2500312"/>
          </a:xfrm>
          <a:prstGeom prst="rect">
            <a:avLst/>
          </a:prstGeom>
          <a:noFill/>
          <a:ln w="9525">
            <a:noFill/>
            <a:miter lim="800000"/>
            <a:headEnd/>
            <a:tailEnd/>
          </a:ln>
        </p:spPr>
        <p:txBody>
          <a:bodyPr/>
          <a:lstStyle/>
          <a:p>
            <a:pPr marL="342900" indent="-342900">
              <a:buClr>
                <a:srgbClr val="89AAD3"/>
              </a:buClr>
              <a:buSzPct val="70000"/>
              <a:buFont typeface="Wingdings" pitchFamily="2" charset="2"/>
              <a:buNone/>
            </a:pPr>
            <a:endParaRPr lang="en-US" altLang="zh-CN" dirty="0">
              <a:solidFill>
                <a:srgbClr val="000000"/>
              </a:solidFill>
              <a:latin typeface="Garamond" pitchFamily="18" charset="0"/>
            </a:endParaRPr>
          </a:p>
          <a:p>
            <a:pPr marL="342900" indent="-342900">
              <a:buClr>
                <a:srgbClr val="89AAD3"/>
              </a:buClr>
              <a:buSzPct val="70000"/>
              <a:buFont typeface="Wingdings" pitchFamily="2" charset="2"/>
              <a:buNone/>
            </a:pPr>
            <a:r>
              <a:rPr lang="en-US" altLang="zh-CN" dirty="0">
                <a:solidFill>
                  <a:srgbClr val="000000"/>
                </a:solidFill>
                <a:latin typeface="Garamond" pitchFamily="18" charset="0"/>
              </a:rPr>
              <a:t>    </a:t>
            </a:r>
            <a:r>
              <a:rPr lang="zh-CN" altLang="en-US" dirty="0">
                <a:solidFill>
                  <a:srgbClr val="000000"/>
                </a:solidFill>
                <a:latin typeface="Garamond" pitchFamily="18" charset="0"/>
              </a:rPr>
              <a:t>对每一个矩阵</a:t>
            </a:r>
            <a:r>
              <a:rPr lang="en-US" altLang="zh-CN" dirty="0">
                <a:solidFill>
                  <a:srgbClr val="000000"/>
                </a:solidFill>
                <a:latin typeface="Garamond" pitchFamily="18" charset="0"/>
              </a:rPr>
              <a:t>B, </a:t>
            </a:r>
            <a:r>
              <a:rPr lang="zh-CN" altLang="en-US" dirty="0">
                <a:solidFill>
                  <a:srgbClr val="000000"/>
                </a:solidFill>
                <a:latin typeface="Garamond" pitchFamily="18" charset="0"/>
              </a:rPr>
              <a:t>令其中</a:t>
            </a:r>
            <a:r>
              <a:rPr lang="en-US" altLang="zh-CN" dirty="0" err="1">
                <a:solidFill>
                  <a:srgbClr val="000000"/>
                </a:solidFill>
                <a:latin typeface="Garamond" pitchFamily="18" charset="0"/>
              </a:rPr>
              <a:t>B</a:t>
            </a:r>
            <a:r>
              <a:rPr lang="en-US" altLang="zh-CN" baseline="-25000" dirty="0" err="1">
                <a:solidFill>
                  <a:srgbClr val="000000"/>
                </a:solidFill>
                <a:latin typeface="Garamond" pitchFamily="18" charset="0"/>
              </a:rPr>
              <a:t>ij</a:t>
            </a:r>
            <a:r>
              <a:rPr lang="en-US" altLang="zh-CN" dirty="0">
                <a:solidFill>
                  <a:srgbClr val="000000"/>
                </a:solidFill>
                <a:latin typeface="Garamond" pitchFamily="18" charset="0"/>
              </a:rPr>
              <a:t>=0</a:t>
            </a:r>
            <a:r>
              <a:rPr lang="zh-CN" altLang="en-US" dirty="0">
                <a:solidFill>
                  <a:srgbClr val="000000"/>
                </a:solidFill>
                <a:latin typeface="Garamond" pitchFamily="18" charset="0"/>
              </a:rPr>
              <a:t>的元素集合为</a:t>
            </a:r>
            <a:r>
              <a:rPr lang="en-US" altLang="zh-CN" dirty="0">
                <a:solidFill>
                  <a:srgbClr val="000000"/>
                </a:solidFill>
                <a:latin typeface="Garamond" pitchFamily="18" charset="0"/>
              </a:rPr>
              <a:t>E</a:t>
            </a:r>
            <a:r>
              <a:rPr lang="zh-CN" altLang="en-US" dirty="0">
                <a:solidFill>
                  <a:srgbClr val="000000"/>
                </a:solidFill>
                <a:latin typeface="Garamond" pitchFamily="18" charset="0"/>
              </a:rPr>
              <a:t>，可以得到相应的二分图</a:t>
            </a:r>
            <a:r>
              <a:rPr lang="en-US" altLang="zh-CN" dirty="0">
                <a:solidFill>
                  <a:srgbClr val="000000"/>
                </a:solidFill>
                <a:latin typeface="Garamond" pitchFamily="18" charset="0"/>
              </a:rPr>
              <a:t>G=</a:t>
            </a:r>
            <a:r>
              <a:rPr lang="zh-CN" altLang="en-US" dirty="0">
                <a:solidFill>
                  <a:srgbClr val="000000"/>
                </a:solidFill>
                <a:latin typeface="Garamond" pitchFamily="18" charset="0"/>
              </a:rPr>
              <a:t>（</a:t>
            </a:r>
            <a:r>
              <a:rPr lang="en-US" altLang="zh-CN" dirty="0">
                <a:solidFill>
                  <a:srgbClr val="000000"/>
                </a:solidFill>
                <a:latin typeface="Garamond" pitchFamily="18" charset="0"/>
              </a:rPr>
              <a:t>X</a:t>
            </a:r>
            <a:r>
              <a:rPr lang="zh-CN" altLang="en-US" dirty="0">
                <a:solidFill>
                  <a:srgbClr val="000000"/>
                </a:solidFill>
                <a:latin typeface="Garamond" pitchFamily="18" charset="0"/>
              </a:rPr>
              <a:t>，</a:t>
            </a:r>
            <a:r>
              <a:rPr lang="en-US" altLang="zh-CN" dirty="0">
                <a:solidFill>
                  <a:srgbClr val="000000"/>
                </a:solidFill>
                <a:latin typeface="Garamond" pitchFamily="18" charset="0"/>
              </a:rPr>
              <a:t>Y</a:t>
            </a:r>
            <a:r>
              <a:rPr lang="zh-CN" altLang="en-US" dirty="0">
                <a:solidFill>
                  <a:srgbClr val="000000"/>
                </a:solidFill>
                <a:latin typeface="Garamond" pitchFamily="18" charset="0"/>
              </a:rPr>
              <a:t>，</a:t>
            </a:r>
            <a:r>
              <a:rPr lang="en-US" altLang="zh-CN" dirty="0">
                <a:solidFill>
                  <a:srgbClr val="000000"/>
                </a:solidFill>
                <a:latin typeface="Garamond" pitchFamily="18" charset="0"/>
              </a:rPr>
              <a:t>E</a:t>
            </a:r>
            <a:r>
              <a:rPr lang="zh-CN" altLang="en-US" dirty="0">
                <a:solidFill>
                  <a:srgbClr val="000000"/>
                </a:solidFill>
                <a:latin typeface="Garamond" pitchFamily="18" charset="0"/>
              </a:rPr>
              <a:t>），调用最大匹配的匈牙利算法可以求出它的一个最大匹配，即为</a:t>
            </a:r>
            <a:r>
              <a:rPr lang="en-US" altLang="zh-CN" dirty="0">
                <a:solidFill>
                  <a:srgbClr val="000000"/>
                </a:solidFill>
                <a:latin typeface="Garamond" pitchFamily="18" charset="0"/>
              </a:rPr>
              <a:t>0</a:t>
            </a:r>
            <a:r>
              <a:rPr lang="zh-CN" altLang="en-US" dirty="0">
                <a:solidFill>
                  <a:srgbClr val="000000"/>
                </a:solidFill>
                <a:latin typeface="Garamond" pitchFamily="18" charset="0"/>
              </a:rPr>
              <a:t>元素的最小覆盖数。</a:t>
            </a:r>
          </a:p>
        </p:txBody>
      </p:sp>
      <p:sp>
        <p:nvSpPr>
          <p:cNvPr id="8" name="标题 10"/>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extLst>
      <p:ext uri="{BB962C8B-B14F-4D97-AF65-F5344CB8AC3E}">
        <p14:creationId xmlns:p14="http://schemas.microsoft.com/office/powerpoint/2010/main" val="162376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8179-E089-4886-BB17-B10F68E2CC5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a:t>最佳匹配算法</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B8FBC-71B5-4612-98E9-98C4485B4620}"/>
                  </a:ext>
                </a:extLst>
              </p:cNvPr>
              <p:cNvSpPr>
                <a:spLocks noGrp="1"/>
              </p:cNvSpPr>
              <p:nvPr>
                <p:ph idx="1"/>
              </p:nvPr>
            </p:nvSpPr>
            <p:spPr>
              <a:xfrm>
                <a:off x="548011" y="1308541"/>
                <a:ext cx="8512276" cy="4757408"/>
              </a:xfrm>
            </p:spPr>
            <p:txBody>
              <a:bodyPr>
                <a:normAutofit fontScale="62500" lnSpcReduction="20000"/>
              </a:bodyPr>
              <a:lstStyle/>
              <a:p>
                <a:pPr marL="0" indent="0">
                  <a:buNone/>
                </a:pPr>
                <a:r>
                  <a:rPr lang="zh-CN" altLang="en-US" sz="3300" dirty="0">
                    <a:solidFill>
                      <a:srgbClr val="FF0000"/>
                    </a:solidFill>
                    <a:latin typeface="Times New Roman" panose="02020603050405020304" pitchFamily="18" charset="0"/>
                    <a:cs typeface="Times New Roman" panose="02020603050405020304" pitchFamily="18" charset="0"/>
                  </a:rPr>
                  <a:t>定理</a:t>
                </a:r>
                <a:r>
                  <a:rPr lang="en-US" altLang="zh-CN" sz="3300" dirty="0">
                    <a:solidFill>
                      <a:srgbClr val="FF0000"/>
                    </a:solidFill>
                    <a:latin typeface="Times New Roman" panose="02020603050405020304" pitchFamily="18" charset="0"/>
                    <a:cs typeface="Times New Roman" panose="02020603050405020304" pitchFamily="18" charset="0"/>
                  </a:rPr>
                  <a:t>5.3.1 </a:t>
                </a:r>
                <a:r>
                  <a:rPr lang="zh-CN" altLang="en-US" sz="3300" dirty="0">
                    <a:solidFill>
                      <a:srgbClr val="FF0000"/>
                    </a:solidFill>
                    <a:latin typeface="Times New Roman" panose="02020603050405020304" pitchFamily="18" charset="0"/>
                    <a:cs typeface="Times New Roman" panose="02020603050405020304" pitchFamily="18" charset="0"/>
                  </a:rPr>
                  <a:t>算法的结果是矩阵</a:t>
                </a:r>
                <a:r>
                  <a:rPr lang="en-US" altLang="zh-CN" sz="3300" dirty="0">
                    <a:solidFill>
                      <a:srgbClr val="FF0000"/>
                    </a:solidFill>
                    <a:latin typeface="Times New Roman" panose="02020603050405020304" pitchFamily="18" charset="0"/>
                    <a:cs typeface="Times New Roman" panose="02020603050405020304" pitchFamily="18" charset="0"/>
                  </a:rPr>
                  <a:t>C</a:t>
                </a:r>
                <a:r>
                  <a:rPr lang="zh-CN" altLang="en-US" sz="3300" dirty="0">
                    <a:solidFill>
                      <a:srgbClr val="FF0000"/>
                    </a:solidFill>
                    <a:latin typeface="Times New Roman" panose="02020603050405020304" pitchFamily="18" charset="0"/>
                    <a:cs typeface="Times New Roman" panose="02020603050405020304" pitchFamily="18" charset="0"/>
                  </a:rPr>
                  <a:t>的最大权</a:t>
                </a:r>
                <a:r>
                  <a:rPr lang="zh-CN" altLang="en-US" sz="3300" dirty="0" smtClean="0">
                    <a:solidFill>
                      <a:srgbClr val="FF0000"/>
                    </a:solidFill>
                    <a:latin typeface="Times New Roman" panose="02020603050405020304" pitchFamily="18" charset="0"/>
                    <a:cs typeface="Times New Roman" panose="02020603050405020304" pitchFamily="18" charset="0"/>
                  </a:rPr>
                  <a:t>匹配</a:t>
                </a:r>
                <a:endParaRPr lang="en-US" altLang="zh-CN" sz="33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CN" sz="3300" dirty="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a:latin typeface="Times New Roman" panose="02020603050405020304" pitchFamily="18" charset="0"/>
                    <a:cs typeface="Times New Roman" panose="02020603050405020304" pitchFamily="18" charset="0"/>
                  </a:rPr>
                  <a:t>证明：</a:t>
                </a:r>
                <a:endParaRPr lang="en-US" altLang="zh-CN" sz="31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smtClean="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smtClean="0">
                    <a:latin typeface="Times New Roman" panose="02020603050405020304" pitchFamily="18" charset="0"/>
                    <a:cs typeface="Times New Roman" panose="02020603050405020304" pitchFamily="18" charset="0"/>
                  </a:rPr>
                  <a:t>           初始</a:t>
                </a:r>
                <a:r>
                  <a:rPr lang="zh-CN" altLang="en-US" sz="3100" dirty="0">
                    <a:latin typeface="Times New Roman" panose="02020603050405020304" pitchFamily="18" charset="0"/>
                    <a:cs typeface="Times New Roman" panose="02020603050405020304" pitchFamily="18" charset="0"/>
                  </a:rPr>
                  <a:t>行界值选择每行最大元素，这是匹配</a:t>
                </a:r>
                <a:r>
                  <a:rPr lang="zh-CN" altLang="en-US" sz="3100" dirty="0" smtClean="0">
                    <a:latin typeface="Times New Roman" panose="02020603050405020304" pitchFamily="18" charset="0"/>
                    <a:cs typeface="Times New Roman" panose="02020603050405020304" pitchFamily="18" charset="0"/>
                  </a:rPr>
                  <a:t>权值和的上限</a:t>
                </a:r>
                <a:endParaRPr lang="en-US" altLang="zh-CN" sz="3100" dirty="0" smtClean="0">
                  <a:latin typeface="Times New Roman" panose="02020603050405020304" pitchFamily="18" charset="0"/>
                  <a:cs typeface="Times New Roman" panose="02020603050405020304" pitchFamily="18" charset="0"/>
                </a:endParaRPr>
              </a:p>
              <a:p>
                <a:pPr marL="0" indent="0">
                  <a:lnSpc>
                    <a:spcPct val="120000"/>
                  </a:lnSpc>
                  <a:buNone/>
                </a:pPr>
                <a:r>
                  <a:rPr lang="zh-CN" altLang="en-US" sz="3200" dirty="0" smtClean="0">
                    <a:latin typeface="Times New Roman" panose="02020603050405020304" pitchFamily="18" charset="0"/>
                    <a:cs typeface="Times New Roman" panose="02020603050405020304" pitchFamily="18" charset="0"/>
                  </a:rPr>
                  <a:t>          矩阵</a:t>
                </a:r>
                <a:r>
                  <a:rPr lang="en-US" altLang="zh-CN" sz="3200" dirty="0">
                    <a:latin typeface="Times New Roman" panose="02020603050405020304" pitchFamily="18" charset="0"/>
                    <a:cs typeface="Times New Roman" panose="02020603050405020304" pitchFamily="18" charset="0"/>
                  </a:rPr>
                  <a:t>B</a:t>
                </a:r>
                <a:r>
                  <a:rPr lang="zh-CN" altLang="en-US" sz="3200" dirty="0" smtClean="0">
                    <a:latin typeface="Times New Roman" panose="02020603050405020304" pitchFamily="18" charset="0"/>
                    <a:cs typeface="Times New Roman" panose="02020603050405020304" pitchFamily="18" charset="0"/>
                  </a:rPr>
                  <a:t>始终</a:t>
                </a:r>
                <a:r>
                  <a:rPr lang="zh-CN" altLang="en-US" sz="3200" dirty="0">
                    <a:latin typeface="Times New Roman" panose="02020603050405020304" pitchFamily="18" charset="0"/>
                    <a:cs typeface="Times New Roman" panose="02020603050405020304" pitchFamily="18" charset="0"/>
                  </a:rPr>
                  <a:t>满足</a:t>
                </a:r>
                <a:r>
                  <a:rPr lang="en-US" altLang="zh-CN" sz="3200" dirty="0" err="1" smtClean="0">
                    <a:latin typeface="Times New Roman" panose="02020603050405020304" pitchFamily="18" charset="0"/>
                    <a:cs typeface="Times New Roman" panose="02020603050405020304" pitchFamily="18" charset="0"/>
                  </a:rPr>
                  <a:t>b</a:t>
                </a:r>
                <a:r>
                  <a:rPr lang="en-US" altLang="zh-CN" sz="3200" baseline="-25000" dirty="0" err="1" smtClean="0">
                    <a:latin typeface="Times New Roman" panose="02020603050405020304" pitchFamily="18" charset="0"/>
                    <a:cs typeface="Times New Roman" panose="02020603050405020304" pitchFamily="18" charset="0"/>
                  </a:rPr>
                  <a:t>ij</a:t>
                </a:r>
                <a:r>
                  <a:rPr lang="en-US" altLang="zh-CN" sz="3200" dirty="0" smtClean="0">
                    <a:latin typeface="Times New Roman" panose="02020603050405020304" pitchFamily="18" charset="0"/>
                    <a:cs typeface="Times New Roman" panose="02020603050405020304" pitchFamily="18" charset="0"/>
                  </a:rPr>
                  <a:t>=l(x</a:t>
                </a:r>
                <a:r>
                  <a:rPr lang="en-US" altLang="zh-CN" sz="3200" baseline="-25000" dirty="0" smtClean="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)+l(</a:t>
                </a:r>
                <a:r>
                  <a:rPr lang="en-US" altLang="zh-CN" sz="3200" dirty="0" err="1">
                    <a:latin typeface="Times New Roman" panose="02020603050405020304" pitchFamily="18" charset="0"/>
                    <a:cs typeface="Times New Roman" panose="02020603050405020304" pitchFamily="18" charset="0"/>
                  </a:rPr>
                  <a:t>y</a:t>
                </a:r>
                <a:r>
                  <a:rPr lang="en-US" altLang="zh-CN" sz="3200" baseline="-25000" dirty="0" err="1">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c</a:t>
                </a:r>
                <a:r>
                  <a:rPr lang="en-US" altLang="zh-CN" sz="3200" baseline="-25000" dirty="0" err="1">
                    <a:latin typeface="Times New Roman" panose="02020603050405020304" pitchFamily="18" charset="0"/>
                    <a:cs typeface="Times New Roman" panose="02020603050405020304" pitchFamily="18" charset="0"/>
                  </a:rPr>
                  <a:t>ij</a:t>
                </a:r>
                <a:r>
                  <a:rPr lang="zh-CN" altLang="zh-CN" sz="3200" dirty="0">
                    <a:latin typeface="Times New Roman" panose="02020603050405020304" pitchFamily="18" charset="0"/>
                    <a:cs typeface="Times New Roman" panose="02020603050405020304" pitchFamily="18" charset="0"/>
                  </a:rPr>
                  <a:t>≥</a:t>
                </a:r>
                <a:r>
                  <a:rPr lang="en-US" altLang="zh-CN" sz="3200" dirty="0" smtClean="0">
                    <a:latin typeface="Times New Roman" panose="02020603050405020304" pitchFamily="18" charset="0"/>
                    <a:cs typeface="Times New Roman" panose="02020603050405020304" pitchFamily="18" charset="0"/>
                  </a:rPr>
                  <a:t>0</a:t>
                </a:r>
              </a:p>
              <a:p>
                <a:pPr marL="0" indent="0">
                  <a:lnSpc>
                    <a:spcPct val="120000"/>
                  </a:lnSpc>
                  <a:buNone/>
                </a:pPr>
                <a:r>
                  <a:rPr lang="zh-CN" altLang="en-US" sz="3200" dirty="0" smtClean="0">
                    <a:latin typeface="Times New Roman" panose="02020603050405020304" pitchFamily="18" charset="0"/>
                    <a:cs typeface="Times New Roman" panose="02020603050405020304" pitchFamily="18" charset="0"/>
                  </a:rPr>
                  <a:t>          权重</a:t>
                </a:r>
                <a14:m>
                  <m:oMath xmlns:m="http://schemas.openxmlformats.org/officeDocument/2006/math">
                    <m:sSup>
                      <m:sSupPr>
                        <m:ctrlPr>
                          <a:rPr lang="zh-CN" altLang="zh-CN" sz="3200" i="1">
                            <a:latin typeface="Cambria Math" panose="02040503050406030204" pitchFamily="18" charset="0"/>
                          </a:rPr>
                        </m:ctrlPr>
                      </m:sSupPr>
                      <m:e>
                        <m:r>
                          <m:rPr>
                            <m:sty m:val="p"/>
                          </m:rPr>
                          <a:rPr lang="en-US" altLang="zh-CN" sz="3200">
                            <a:latin typeface="Cambria Math" panose="02040503050406030204" pitchFamily="18" charset="0"/>
                          </a:rPr>
                          <m:t>W</m:t>
                        </m:r>
                      </m:e>
                      <m:sup>
                        <m:r>
                          <a:rPr lang="en-US" altLang="zh-CN" sz="3200" i="1">
                            <a:latin typeface="Cambria Math" panose="02040503050406030204" pitchFamily="18" charset="0"/>
                          </a:rPr>
                          <m:t>∗</m:t>
                        </m:r>
                      </m:sup>
                    </m:sSup>
                    <m:r>
                      <a:rPr lang="en-US" altLang="zh-CN" sz="3200" i="1">
                        <a:latin typeface="Cambria Math" panose="02040503050406030204" pitchFamily="18" charset="0"/>
                      </a:rPr>
                      <m:t>=</m:t>
                    </m:r>
                    <m:nary>
                      <m:naryPr>
                        <m:chr m:val="∑"/>
                        <m:limLoc m:val="undOvr"/>
                        <m:subHide m:val="on"/>
                        <m:supHide m:val="on"/>
                        <m:ctrlPr>
                          <a:rPr lang="zh-CN" altLang="zh-CN" sz="3200" i="1">
                            <a:latin typeface="Cambria Math" panose="02040503050406030204" pitchFamily="18" charset="0"/>
                          </a:rPr>
                        </m:ctrlPr>
                      </m:naryPr>
                      <m:sub/>
                      <m:sup/>
                      <m:e>
                        <m:r>
                          <a:rPr lang="en-US" altLang="zh-CN" sz="3200" i="1">
                            <a:latin typeface="Cambria Math" panose="02040503050406030204" pitchFamily="18" charset="0"/>
                          </a:rPr>
                          <m:t>(</m:t>
                        </m:r>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e>
                        </m:d>
                        <m:r>
                          <a:rPr lang="en-US" altLang="zh-CN" sz="3200" i="1">
                            <a:latin typeface="Cambria Math" panose="02040503050406030204" pitchFamily="18" charset="0"/>
                          </a:rPr>
                          <m:t>+</m:t>
                        </m:r>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𝑗</m:t>
                                </m:r>
                              </m:sub>
                            </m:sSub>
                          </m:e>
                        </m:d>
                        <m:r>
                          <a:rPr lang="en-US" altLang="zh-CN" sz="3200" i="1">
                            <a:latin typeface="Cambria Math" panose="02040503050406030204" pitchFamily="18" charset="0"/>
                          </a:rPr>
                          <m:t>)</m:t>
                        </m:r>
                      </m:e>
                    </m:nary>
                    <m:r>
                      <a:rPr lang="en-US" altLang="zh-CN" sz="3200" i="1">
                        <a:latin typeface="Cambria Math" panose="02040503050406030204" pitchFamily="18" charset="0"/>
                      </a:rPr>
                      <m:t>≥</m:t>
                    </m:r>
                    <m:r>
                      <a:rPr lang="en-US" altLang="zh-CN" sz="3200" i="1">
                        <a:latin typeface="Cambria Math" panose="02040503050406030204" pitchFamily="18" charset="0"/>
                      </a:rPr>
                      <m:t>𝑚𝑎𝑥</m:t>
                    </m:r>
                    <m:nary>
                      <m:naryPr>
                        <m:chr m:val="∑"/>
                        <m:limLoc m:val="undOvr"/>
                        <m:subHide m:val="on"/>
                        <m:supHide m:val="on"/>
                        <m:ctrlPr>
                          <a:rPr lang="zh-CN" altLang="zh-CN" sz="3200" i="1">
                            <a:latin typeface="Cambria Math" panose="02040503050406030204" pitchFamily="18" charset="0"/>
                          </a:rPr>
                        </m:ctrlPr>
                      </m:naryPr>
                      <m:sub/>
                      <m:sup/>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𝑖𝑗</m:t>
                            </m:r>
                          </m:sub>
                        </m:sSub>
                      </m:e>
                    </m:nary>
                    <m:r>
                      <a:rPr lang="en-US" altLang="zh-CN" sz="3200" i="1">
                        <a:latin typeface="Cambria Math" panose="02040503050406030204" pitchFamily="18" charset="0"/>
                      </a:rPr>
                      <m:t>=</m:t>
                    </m:r>
                    <m:r>
                      <a:rPr lang="en-US" altLang="zh-CN" sz="3200" i="1">
                        <a:latin typeface="Cambria Math" panose="02040503050406030204" pitchFamily="18" charset="0"/>
                      </a:rPr>
                      <m:t>𝑊</m:t>
                    </m:r>
                  </m:oMath>
                </a14:m>
                <a:endParaRPr lang="en-US" altLang="zh-CN" sz="3200"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如果等式成立，那么存在</a:t>
                </a:r>
                <a:r>
                  <a:rPr lang="en-US" altLang="zh-CN" sz="3200" dirty="0" smtClean="0">
                    <a:latin typeface="Times New Roman" panose="02020603050405020304" pitchFamily="18" charset="0"/>
                    <a:cs typeface="Times New Roman" panose="02020603050405020304" pitchFamily="18" charset="0"/>
                  </a:rPr>
                  <a:t>n</a:t>
                </a:r>
                <a:r>
                  <a:rPr lang="zh-CN" altLang="en-US" sz="3200" dirty="0" smtClean="0">
                    <a:latin typeface="Times New Roman" panose="02020603050405020304" pitchFamily="18" charset="0"/>
                    <a:cs typeface="Times New Roman" panose="02020603050405020304" pitchFamily="18" charset="0"/>
                  </a:rPr>
                  <a:t>个不同行不同列的</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𝑖𝑗</m:t>
                        </m:r>
                      </m:sub>
                    </m:sSub>
                  </m:oMath>
                </a14:m>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sz="3200" dirty="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满足</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𝑐</m:t>
                        </m:r>
                      </m:e>
                      <m:sub>
                        <m:r>
                          <a:rPr lang="en-US" altLang="zh-CN" sz="3200" i="1">
                            <a:latin typeface="Cambria Math" panose="02040503050406030204" pitchFamily="18" charset="0"/>
                          </a:rPr>
                          <m:t>𝑖𝑗</m:t>
                        </m:r>
                      </m:sub>
                    </m:sSub>
                  </m:oMath>
                </a14:m>
                <a:r>
                  <a:rPr lang="en-US" altLang="zh-CN" sz="32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𝑖</m:t>
                            </m:r>
                          </m:sub>
                        </m:sSub>
                      </m:e>
                    </m:d>
                    <m:r>
                      <a:rPr lang="en-US" altLang="zh-CN" sz="3200" i="1">
                        <a:latin typeface="Cambria Math" panose="02040503050406030204" pitchFamily="18" charset="0"/>
                      </a:rPr>
                      <m:t>+</m:t>
                    </m:r>
                    <m:r>
                      <a:rPr lang="en-US" altLang="zh-CN" sz="3200" i="1">
                        <a:latin typeface="Cambria Math" panose="02040503050406030204" pitchFamily="18" charset="0"/>
                      </a:rPr>
                      <m:t>𝑙</m:t>
                    </m:r>
                    <m:d>
                      <m:dPr>
                        <m:ctrlPr>
                          <a:rPr lang="zh-CN" altLang="zh-CN" sz="3200" i="1">
                            <a:latin typeface="Cambria Math" panose="02040503050406030204" pitchFamily="18" charset="0"/>
                          </a:rPr>
                        </m:ctrlPr>
                      </m:dPr>
                      <m:e>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𝑦</m:t>
                            </m:r>
                          </m:e>
                          <m:sub>
                            <m:r>
                              <a:rPr lang="en-US" altLang="zh-CN" sz="3200" i="1">
                                <a:latin typeface="Cambria Math" panose="02040503050406030204" pitchFamily="18" charset="0"/>
                              </a:rPr>
                              <m:t>𝑗</m:t>
                            </m:r>
                          </m:sub>
                        </m:sSub>
                      </m:e>
                    </m:d>
                  </m:oMath>
                </a14:m>
                <a:endParaRPr lang="en-US" altLang="zh-CN" sz="3100" dirty="0">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smtClean="0">
                    <a:latin typeface="Times New Roman" panose="02020603050405020304" pitchFamily="18" charset="0"/>
                    <a:cs typeface="Times New Roman" panose="02020603050405020304" pitchFamily="18" charset="0"/>
                  </a:rPr>
                  <a:t>          每次</a:t>
                </a:r>
                <a:r>
                  <a:rPr lang="zh-CN" altLang="en-US" sz="3100" dirty="0">
                    <a:latin typeface="Times New Roman" panose="02020603050405020304" pitchFamily="18" charset="0"/>
                    <a:cs typeface="Times New Roman" panose="02020603050405020304" pitchFamily="18" charset="0"/>
                  </a:rPr>
                  <a:t>选择最小的未覆盖元素</a:t>
                </a:r>
                <a:r>
                  <a:rPr lang="zh-CN" altLang="en-US" sz="3100" dirty="0" smtClean="0">
                    <a:latin typeface="Times New Roman" panose="02020603050405020304" pitchFamily="18" charset="0"/>
                    <a:cs typeface="Times New Roman" panose="02020603050405020304" pitchFamily="18" charset="0"/>
                  </a:rPr>
                  <a:t>，覆盖</a:t>
                </a:r>
                <a:r>
                  <a:rPr lang="zh-CN" altLang="en-US" sz="3100" dirty="0">
                    <a:latin typeface="Times New Roman" panose="02020603050405020304" pitchFamily="18" charset="0"/>
                    <a:cs typeface="Times New Roman" panose="02020603050405020304" pitchFamily="18" charset="0"/>
                  </a:rPr>
                  <a:t>的权重下降中不会越过最佳匹配</a:t>
                </a:r>
                <a:r>
                  <a:rPr lang="zh-CN" altLang="en-US" sz="3100" dirty="0" smtClean="0">
                    <a:latin typeface="Times New Roman" panose="02020603050405020304" pitchFamily="18" charset="0"/>
                    <a:cs typeface="Times New Roman" panose="02020603050405020304" pitchFamily="18" charset="0"/>
                  </a:rPr>
                  <a:t>，保证</a:t>
                </a:r>
                <a:r>
                  <a:rPr lang="zh-CN" altLang="en-US" sz="3100" dirty="0">
                    <a:latin typeface="Times New Roman" panose="02020603050405020304" pitchFamily="18" charset="0"/>
                    <a:cs typeface="Times New Roman" panose="02020603050405020304" pitchFamily="18" charset="0"/>
                  </a:rPr>
                  <a:t>了</a:t>
                </a:r>
                <a14:m>
                  <m:oMath xmlns:m="http://schemas.openxmlformats.org/officeDocument/2006/math">
                    <m:sSup>
                      <m:sSupPr>
                        <m:ctrlPr>
                          <a:rPr lang="zh-CN" altLang="zh-CN" sz="3100" i="1">
                            <a:latin typeface="Cambria Math" panose="02040503050406030204" pitchFamily="18" charset="0"/>
                          </a:rPr>
                        </m:ctrlPr>
                      </m:sSupPr>
                      <m:e>
                        <m:r>
                          <m:rPr>
                            <m:sty m:val="p"/>
                          </m:rPr>
                          <a:rPr lang="en-US" altLang="zh-CN" sz="3100">
                            <a:latin typeface="Cambria Math" panose="02040503050406030204" pitchFamily="18" charset="0"/>
                          </a:rPr>
                          <m:t>W</m:t>
                        </m:r>
                      </m:e>
                      <m:sup>
                        <m:r>
                          <a:rPr lang="en-US" altLang="zh-CN" sz="3100">
                            <a:latin typeface="Cambria Math" panose="02040503050406030204" pitchFamily="18" charset="0"/>
                          </a:rPr>
                          <m:t>∗</m:t>
                        </m:r>
                      </m:sup>
                    </m:sSup>
                    <m:r>
                      <a:rPr lang="en-US" altLang="zh-CN" sz="3100">
                        <a:latin typeface="Cambria Math" panose="02040503050406030204" pitchFamily="18" charset="0"/>
                      </a:rPr>
                      <m:t>≥</m:t>
                    </m:r>
                    <m:r>
                      <a:rPr lang="en-US" altLang="zh-CN" sz="3100">
                        <a:latin typeface="Cambria Math" panose="02040503050406030204" pitchFamily="18" charset="0"/>
                      </a:rPr>
                      <m:t>𝑊</m:t>
                    </m:r>
                  </m:oMath>
                </a14:m>
                <a:endParaRPr lang="en-US" altLang="zh-CN" sz="31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B0B8FBC-71B5-4612-98E9-98C4485B4620}"/>
                  </a:ext>
                </a:extLst>
              </p:cNvPr>
              <p:cNvSpPr>
                <a:spLocks noGrp="1" noRot="1" noChangeAspect="1" noMove="1" noResize="1" noEditPoints="1" noAdjustHandles="1" noChangeArrowheads="1" noChangeShapeType="1" noTextEdit="1"/>
              </p:cNvSpPr>
              <p:nvPr>
                <p:ph idx="1"/>
              </p:nvPr>
            </p:nvSpPr>
            <p:spPr>
              <a:xfrm>
                <a:off x="548011" y="1308541"/>
                <a:ext cx="8512276" cy="4757408"/>
              </a:xfrm>
              <a:blipFill>
                <a:blip r:embed="rId2"/>
                <a:stretch>
                  <a:fillRect l="-860" t="-2692"/>
                </a:stretch>
              </a:blipFill>
            </p:spPr>
            <p:txBody>
              <a:bodyPr/>
              <a:lstStyle/>
              <a:p>
                <a:r>
                  <a:rPr lang="zh-CN" altLang="en-US">
                    <a:noFill/>
                  </a:rPr>
                  <a:t> </a:t>
                </a:r>
              </a:p>
            </p:txBody>
          </p:sp>
        </mc:Fallback>
      </mc:AlternateContent>
      <p:sp>
        <p:nvSpPr>
          <p:cNvPr id="4" name="矩形 7"/>
          <p:cNvSpPr>
            <a:spLocks noChangeArrowheads="1"/>
          </p:cNvSpPr>
          <p:nvPr/>
        </p:nvSpPr>
        <p:spPr bwMode="auto">
          <a:xfrm>
            <a:off x="1377170" y="2232203"/>
            <a:ext cx="6878034" cy="867930"/>
          </a:xfrm>
          <a:prstGeom prst="rect">
            <a:avLst/>
          </a:prstGeom>
          <a:solidFill>
            <a:srgbClr val="CCECFF"/>
          </a:solidFill>
          <a:ln w="28575" algn="ctr">
            <a:solidFill>
              <a:srgbClr val="0070C0"/>
            </a:solidFill>
            <a:miter lim="800000"/>
            <a:headEnd/>
            <a:tailEnd/>
          </a:ln>
        </p:spPr>
        <p:txBody>
          <a:bodyPr wrap="square">
            <a:spAutoFit/>
          </a:bodyPr>
          <a:lstStyle/>
          <a:p>
            <a:pPr marL="342900" indent="-342900">
              <a:lnSpc>
                <a:spcPct val="80000"/>
              </a:lnSpc>
              <a:spcBef>
                <a:spcPct val="20000"/>
              </a:spcBef>
              <a:buClr>
                <a:srgbClr val="FFCC00"/>
              </a:buClr>
              <a:buSzPct val="70000"/>
            </a:pPr>
            <a:r>
              <a:rPr lang="en-US" altLang="zh-CN" sz="1800" dirty="0">
                <a:solidFill>
                  <a:srgbClr val="FF0066"/>
                </a:solidFill>
                <a:latin typeface="Garamond" pitchFamily="18" charset="0"/>
              </a:rPr>
              <a:t>Step1</a:t>
            </a:r>
            <a:r>
              <a:rPr lang="en-US" altLang="zh-CN" sz="1800" dirty="0">
                <a:solidFill>
                  <a:srgbClr val="000514"/>
                </a:solidFill>
                <a:latin typeface="Garamond" pitchFamily="18" charset="0"/>
              </a:rPr>
              <a:t>. </a:t>
            </a:r>
            <a:r>
              <a:rPr lang="zh-CN" altLang="en-US" sz="1800" dirty="0" smtClean="0">
                <a:solidFill>
                  <a:srgbClr val="000514"/>
                </a:solidFill>
                <a:latin typeface="Garamond" pitchFamily="18" charset="0"/>
              </a:rPr>
              <a:t>每</a:t>
            </a:r>
            <a:r>
              <a:rPr lang="zh-CN" altLang="en-US" sz="1800" dirty="0">
                <a:solidFill>
                  <a:srgbClr val="000514"/>
                </a:solidFill>
                <a:latin typeface="Garamond" pitchFamily="18" charset="0"/>
              </a:rPr>
              <a:t>行选一最大</a:t>
            </a:r>
            <a:r>
              <a:rPr lang="zh-CN" altLang="en-US" sz="1800" dirty="0" smtClean="0">
                <a:solidFill>
                  <a:srgbClr val="000514"/>
                </a:solidFill>
                <a:latin typeface="Garamond" pitchFamily="18" charset="0"/>
              </a:rPr>
              <a:t>值作为</a:t>
            </a:r>
            <a:r>
              <a:rPr lang="zh-CN" altLang="en-US" sz="1800" dirty="0">
                <a:solidFill>
                  <a:srgbClr val="000514"/>
                </a:solidFill>
                <a:latin typeface="Garamond" pitchFamily="18" charset="0"/>
              </a:rPr>
              <a:t>本行的界值</a:t>
            </a:r>
            <a:r>
              <a:rPr lang="en-US" altLang="zh-CN" sz="1800" dirty="0">
                <a:solidFill>
                  <a:srgbClr val="000514"/>
                </a:solidFill>
                <a:latin typeface="Garamond" pitchFamily="18" charset="0"/>
              </a:rPr>
              <a:t>l(x</a:t>
            </a:r>
            <a:r>
              <a:rPr lang="en-US" altLang="zh-CN" sz="1800" baseline="-25000" dirty="0">
                <a:solidFill>
                  <a:srgbClr val="000514"/>
                </a:solidFill>
                <a:latin typeface="Garamond" pitchFamily="18" charset="0"/>
              </a:rPr>
              <a:t>i</a:t>
            </a:r>
            <a:r>
              <a:rPr lang="en-US" altLang="zh-CN" sz="1800" dirty="0">
                <a:solidFill>
                  <a:srgbClr val="000514"/>
                </a:solidFill>
                <a:latin typeface="Garamond" pitchFamily="18" charset="0"/>
              </a:rPr>
              <a:t>), </a:t>
            </a:r>
          </a:p>
          <a:p>
            <a:pPr marL="342900" indent="-342900">
              <a:lnSpc>
                <a:spcPct val="80000"/>
              </a:lnSpc>
              <a:spcBef>
                <a:spcPct val="20000"/>
              </a:spcBef>
              <a:buClr>
                <a:srgbClr val="FFCC00"/>
              </a:buClr>
              <a:buSzPct val="70000"/>
            </a:pPr>
            <a:r>
              <a:rPr lang="en-US" altLang="zh-CN" sz="1800" dirty="0">
                <a:solidFill>
                  <a:srgbClr val="000514"/>
                </a:solidFill>
                <a:latin typeface="Garamond" pitchFamily="18" charset="0"/>
              </a:rPr>
              <a:t>           </a:t>
            </a:r>
            <a:r>
              <a:rPr lang="zh-CN" altLang="en-US" sz="1800" dirty="0">
                <a:solidFill>
                  <a:srgbClr val="000514"/>
                </a:solidFill>
                <a:latin typeface="Garamond" pitchFamily="18" charset="0"/>
              </a:rPr>
              <a:t>每列的界值</a:t>
            </a:r>
            <a:r>
              <a:rPr lang="en-US" altLang="zh-CN" sz="1800" dirty="0">
                <a:solidFill>
                  <a:srgbClr val="000514"/>
                </a:solidFill>
                <a:latin typeface="Garamond" pitchFamily="18" charset="0"/>
              </a:rPr>
              <a:t>l(</a:t>
            </a:r>
            <a:r>
              <a:rPr lang="en-US" altLang="zh-CN" sz="1800" dirty="0" err="1">
                <a:solidFill>
                  <a:srgbClr val="000514"/>
                </a:solidFill>
                <a:latin typeface="Garamond" pitchFamily="18" charset="0"/>
              </a:rPr>
              <a:t>y</a:t>
            </a:r>
            <a:r>
              <a:rPr lang="en-US" altLang="zh-CN" sz="1800" baseline="-25000" dirty="0" err="1">
                <a:solidFill>
                  <a:srgbClr val="000514"/>
                </a:solidFill>
                <a:latin typeface="Garamond" pitchFamily="18" charset="0"/>
              </a:rPr>
              <a:t>j</a:t>
            </a:r>
            <a:r>
              <a:rPr lang="en-US" altLang="zh-CN" sz="1800" dirty="0">
                <a:solidFill>
                  <a:srgbClr val="000514"/>
                </a:solidFill>
                <a:latin typeface="Garamond" pitchFamily="18" charset="0"/>
              </a:rPr>
              <a:t>)=0, </a:t>
            </a:r>
            <a:r>
              <a:rPr lang="zh-CN" altLang="en-US" sz="1800" dirty="0">
                <a:solidFill>
                  <a:srgbClr val="000514"/>
                </a:solidFill>
                <a:latin typeface="Garamond" pitchFamily="18" charset="0"/>
              </a:rPr>
              <a:t>构造矩阵  </a:t>
            </a:r>
          </a:p>
          <a:p>
            <a:pPr marL="342900" indent="-342900">
              <a:lnSpc>
                <a:spcPct val="80000"/>
              </a:lnSpc>
              <a:spcBef>
                <a:spcPct val="20000"/>
              </a:spcBef>
              <a:buClr>
                <a:srgbClr val="FFCC00"/>
              </a:buClr>
              <a:buSzPct val="70000"/>
            </a:pPr>
            <a:r>
              <a:rPr lang="zh-CN" altLang="en-US" sz="1800" dirty="0">
                <a:solidFill>
                  <a:srgbClr val="000514"/>
                </a:solidFill>
                <a:latin typeface="Garamond" pitchFamily="18" charset="0"/>
              </a:rPr>
              <a:t>            </a:t>
            </a:r>
            <a:r>
              <a:rPr lang="en-US" altLang="zh-CN" sz="1800" dirty="0">
                <a:solidFill>
                  <a:srgbClr val="000514"/>
                </a:solidFill>
                <a:latin typeface="Garamond" pitchFamily="18" charset="0"/>
              </a:rPr>
              <a:t>B=(</a:t>
            </a:r>
            <a:r>
              <a:rPr lang="en-US" altLang="zh-CN" sz="1800" dirty="0" err="1">
                <a:solidFill>
                  <a:srgbClr val="000514"/>
                </a:solidFill>
                <a:latin typeface="Garamond" pitchFamily="18" charset="0"/>
              </a:rPr>
              <a:t>b</a:t>
            </a:r>
            <a:r>
              <a:rPr lang="en-US" altLang="zh-CN" sz="1800" baseline="-25000" dirty="0" err="1">
                <a:solidFill>
                  <a:srgbClr val="000514"/>
                </a:solidFill>
                <a:latin typeface="Garamond" pitchFamily="18" charset="0"/>
              </a:rPr>
              <a:t>ij</a:t>
            </a:r>
            <a:r>
              <a:rPr lang="en-US" altLang="zh-CN" sz="1800" dirty="0">
                <a:solidFill>
                  <a:srgbClr val="000514"/>
                </a:solidFill>
                <a:latin typeface="Garamond" pitchFamily="18" charset="0"/>
              </a:rPr>
              <a:t>)</a:t>
            </a:r>
            <a:r>
              <a:rPr lang="en-US" altLang="zh-CN" sz="1800" dirty="0" err="1">
                <a:solidFill>
                  <a:srgbClr val="000514"/>
                </a:solidFill>
                <a:latin typeface="Garamond" pitchFamily="18" charset="0"/>
              </a:rPr>
              <a:t>n</a:t>
            </a:r>
            <a:r>
              <a:rPr lang="en-US" altLang="zh-CN" sz="1800" dirty="0" err="1">
                <a:solidFill>
                  <a:srgbClr val="000514"/>
                </a:solidFill>
                <a:latin typeface="Garamond" pitchFamily="18" charset="0"/>
                <a:sym typeface="Symbol" pitchFamily="18" charset="2"/>
              </a:rPr>
              <a:t></a:t>
            </a:r>
            <a:r>
              <a:rPr lang="en-US" altLang="zh-CN" sz="1800" dirty="0" err="1">
                <a:solidFill>
                  <a:srgbClr val="000514"/>
                </a:solidFill>
                <a:latin typeface="Garamond" pitchFamily="18" charset="0"/>
              </a:rPr>
              <a:t>n</a:t>
            </a:r>
            <a:r>
              <a:rPr lang="en-US" altLang="zh-CN" sz="1800" dirty="0">
                <a:solidFill>
                  <a:srgbClr val="000514"/>
                </a:solidFill>
                <a:latin typeface="Garamond" pitchFamily="18" charset="0"/>
              </a:rPr>
              <a:t>. </a:t>
            </a:r>
            <a:r>
              <a:rPr lang="zh-CN" altLang="en-US" sz="1800" dirty="0" smtClean="0">
                <a:solidFill>
                  <a:srgbClr val="000514"/>
                </a:solidFill>
                <a:latin typeface="Garamond" pitchFamily="18" charset="0"/>
              </a:rPr>
              <a:t>其</a:t>
            </a:r>
            <a:r>
              <a:rPr lang="zh-CN" altLang="en-US" sz="1800" dirty="0">
                <a:solidFill>
                  <a:srgbClr val="000514"/>
                </a:solidFill>
                <a:latin typeface="Garamond" pitchFamily="18" charset="0"/>
              </a:rPr>
              <a:t>中</a:t>
            </a:r>
            <a:r>
              <a:rPr lang="en-US" altLang="zh-CN" sz="1800" dirty="0" err="1" smtClean="0">
                <a:solidFill>
                  <a:srgbClr val="000514"/>
                </a:solidFill>
                <a:latin typeface="Garamond" pitchFamily="18" charset="0"/>
              </a:rPr>
              <a:t>b</a:t>
            </a:r>
            <a:r>
              <a:rPr lang="en-US" altLang="zh-CN" sz="1800" baseline="-25000" dirty="0" err="1" smtClean="0">
                <a:solidFill>
                  <a:srgbClr val="000514"/>
                </a:solidFill>
                <a:latin typeface="Garamond" pitchFamily="18" charset="0"/>
              </a:rPr>
              <a:t>ij</a:t>
            </a:r>
            <a:r>
              <a:rPr lang="en-US" altLang="zh-CN" sz="1800" dirty="0" smtClean="0">
                <a:solidFill>
                  <a:srgbClr val="000514"/>
                </a:solidFill>
                <a:latin typeface="Garamond" pitchFamily="18" charset="0"/>
              </a:rPr>
              <a:t>=l(x</a:t>
            </a:r>
            <a:r>
              <a:rPr lang="en-US" altLang="zh-CN" sz="1800" baseline="-25000" dirty="0" smtClean="0">
                <a:solidFill>
                  <a:srgbClr val="000514"/>
                </a:solidFill>
                <a:latin typeface="Garamond" pitchFamily="18" charset="0"/>
              </a:rPr>
              <a:t>i</a:t>
            </a:r>
            <a:r>
              <a:rPr lang="en-US" altLang="zh-CN" sz="1800" dirty="0">
                <a:solidFill>
                  <a:srgbClr val="000514"/>
                </a:solidFill>
                <a:latin typeface="Garamond" pitchFamily="18" charset="0"/>
              </a:rPr>
              <a:t>)+l(</a:t>
            </a:r>
            <a:r>
              <a:rPr lang="en-US" altLang="zh-CN" sz="1800" dirty="0" err="1">
                <a:solidFill>
                  <a:srgbClr val="000514"/>
                </a:solidFill>
                <a:latin typeface="Garamond" pitchFamily="18" charset="0"/>
              </a:rPr>
              <a:t>y</a:t>
            </a:r>
            <a:r>
              <a:rPr lang="en-US" altLang="zh-CN" sz="1800" baseline="-25000" dirty="0" err="1">
                <a:solidFill>
                  <a:srgbClr val="000514"/>
                </a:solidFill>
                <a:latin typeface="Garamond" pitchFamily="18" charset="0"/>
              </a:rPr>
              <a:t>j</a:t>
            </a:r>
            <a:r>
              <a:rPr lang="en-US" altLang="zh-CN" sz="1800" dirty="0">
                <a:solidFill>
                  <a:srgbClr val="000514"/>
                </a:solidFill>
                <a:latin typeface="Garamond" pitchFamily="18" charset="0"/>
              </a:rPr>
              <a:t>)-</a:t>
            </a:r>
            <a:r>
              <a:rPr lang="en-US" altLang="zh-CN" sz="1800" dirty="0" err="1">
                <a:solidFill>
                  <a:srgbClr val="000514"/>
                </a:solidFill>
                <a:latin typeface="Garamond" pitchFamily="18" charset="0"/>
              </a:rPr>
              <a:t>c</a:t>
            </a:r>
            <a:r>
              <a:rPr lang="en-US" altLang="zh-CN" sz="1800" baseline="-25000" dirty="0" err="1">
                <a:solidFill>
                  <a:srgbClr val="000514"/>
                </a:solidFill>
                <a:latin typeface="Garamond" pitchFamily="18" charset="0"/>
              </a:rPr>
              <a:t>ij</a:t>
            </a:r>
            <a:r>
              <a:rPr lang="en-US" altLang="zh-CN" sz="1800" dirty="0">
                <a:solidFill>
                  <a:srgbClr val="000514"/>
                </a:solidFill>
                <a:latin typeface="Garamond" pitchFamily="18" charset="0"/>
              </a:rPr>
              <a:t>.</a:t>
            </a:r>
          </a:p>
        </p:txBody>
      </p:sp>
    </p:spTree>
    <p:extLst>
      <p:ext uri="{BB962C8B-B14F-4D97-AF65-F5344CB8AC3E}">
        <p14:creationId xmlns:p14="http://schemas.microsoft.com/office/powerpoint/2010/main" val="1815062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8179-E089-4886-BB17-B10F68E2CC5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5.3</a:t>
            </a:r>
            <a:r>
              <a:rPr lang="en-US" altLang="zh-CN" dirty="0" smtClean="0"/>
              <a:t> </a:t>
            </a:r>
            <a:r>
              <a:rPr lang="zh-CN" altLang="en-US" dirty="0"/>
              <a:t>最佳匹配算法</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0B8FBC-71B5-4612-98E9-98C4485B4620}"/>
                  </a:ext>
                </a:extLst>
              </p:cNvPr>
              <p:cNvSpPr>
                <a:spLocks noGrp="1"/>
              </p:cNvSpPr>
              <p:nvPr>
                <p:ph idx="1"/>
              </p:nvPr>
            </p:nvSpPr>
            <p:spPr>
              <a:xfrm>
                <a:off x="548011" y="1308541"/>
                <a:ext cx="8381805" cy="5364108"/>
              </a:xfrm>
            </p:spPr>
            <p:txBody>
              <a:bodyPr>
                <a:normAutofit lnSpcReduction="10000"/>
              </a:bodyPr>
              <a:lstStyle/>
              <a:p>
                <a:pPr marL="0" indent="0">
                  <a:buNone/>
                </a:pPr>
                <a:endParaRPr lang="en-US" altLang="zh-CN" sz="3300" dirty="0" smtClean="0">
                  <a:solidFill>
                    <a:srgbClr val="FF0000"/>
                  </a:solidFill>
                  <a:latin typeface="Times New Roman" panose="02020603050405020304" pitchFamily="18" charset="0"/>
                  <a:cs typeface="Times New Roman" panose="02020603050405020304" pitchFamily="18" charset="0"/>
                </a:endParaRPr>
              </a:p>
              <a:p>
                <a:pPr marL="0" indent="0">
                  <a:lnSpc>
                    <a:spcPct val="120000"/>
                  </a:lnSpc>
                  <a:buNone/>
                </a:pPr>
                <a:r>
                  <a:rPr lang="zh-CN" altLang="en-US" sz="3100" dirty="0">
                    <a:latin typeface="Times New Roman" panose="02020603050405020304" pitchFamily="18" charset="0"/>
                    <a:cs typeface="Times New Roman" panose="02020603050405020304" pitchFamily="18" charset="0"/>
                  </a:rPr>
                  <a:t>证明：</a:t>
                </a:r>
                <a:endParaRPr lang="en-US" altLang="zh-CN" sz="3100" dirty="0">
                  <a:latin typeface="Times New Roman" panose="02020603050405020304" pitchFamily="18" charset="0"/>
                  <a:cs typeface="Times New Roman" panose="02020603050405020304" pitchFamily="18" charset="0"/>
                </a:endParaRPr>
              </a:p>
              <a:p>
                <a:pPr marL="514350" indent="-514350">
                  <a:lnSpc>
                    <a:spcPct val="120000"/>
                  </a:lnSpc>
                  <a:buFont typeface="+mj-lt"/>
                  <a:buAutoNum type="arabicPeriod"/>
                </a:pPr>
                <a:endParaRPr lang="en-US" altLang="zh-CN" sz="3100" dirty="0" smtClean="0">
                  <a:latin typeface="Times New Roman" panose="02020603050405020304" pitchFamily="18" charset="0"/>
                  <a:cs typeface="Times New Roman" panose="02020603050405020304" pitchFamily="18" charset="0"/>
                </a:endParaRPr>
              </a:p>
              <a:p>
                <a:pPr marL="0" indent="0">
                  <a:lnSpc>
                    <a:spcPct val="120000"/>
                  </a:lnSpc>
                  <a:buNone/>
                </a:pPr>
                <a:r>
                  <a:rPr lang="en-US" altLang="zh-CN" sz="1600" dirty="0" smtClean="0">
                    <a:latin typeface="Times New Roman" panose="02020603050405020304" pitchFamily="18" charset="0"/>
                    <a:cs typeface="Times New Roman" panose="02020603050405020304" pitchFamily="18" charset="0"/>
                  </a:rPr>
                  <a:t>2.2</a:t>
                </a:r>
                <a:r>
                  <a:rPr lang="zh-CN" altLang="zh-CN" sz="1600" dirty="0">
                    <a:latin typeface="Times New Roman" panose="02020603050405020304" pitchFamily="18" charset="0"/>
                    <a:cs typeface="Times New Roman" panose="02020603050405020304" pitchFamily="18" charset="0"/>
                  </a:rPr>
                  <a:t>的操作不会改变</a:t>
                </a:r>
                <a:r>
                  <a:rPr lang="en-US" altLang="zh-CN" sz="1600" dirty="0" err="1">
                    <a:latin typeface="Times New Roman" panose="02020603050405020304" pitchFamily="18" charset="0"/>
                    <a:cs typeface="Times New Roman" panose="02020603050405020304" pitchFamily="18" charset="0"/>
                  </a:rPr>
                  <a:t>b</a:t>
                </a:r>
                <a:r>
                  <a:rPr lang="en-US" altLang="zh-CN" sz="1600" baseline="-25000" dirty="0" err="1">
                    <a:latin typeface="Times New Roman" panose="02020603050405020304" pitchFamily="18" charset="0"/>
                    <a:cs typeface="Times New Roman" panose="02020603050405020304" pitchFamily="18" charset="0"/>
                  </a:rPr>
                  <a:t>ij</a:t>
                </a:r>
                <a:r>
                  <a:rPr lang="en-US" altLang="zh-CN" sz="1600" dirty="0">
                    <a:latin typeface="Times New Roman" panose="02020603050405020304" pitchFamily="18" charset="0"/>
                    <a:cs typeface="Times New Roman" panose="02020603050405020304" pitchFamily="18" charset="0"/>
                  </a:rPr>
                  <a:t>=l(x</a:t>
                </a:r>
                <a:r>
                  <a:rPr lang="en-US" altLang="zh-CN" sz="1600" baseline="-25000" dirty="0">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)+l(</a:t>
                </a:r>
                <a:r>
                  <a:rPr lang="en-US" altLang="zh-CN" sz="1600" dirty="0" err="1">
                    <a:latin typeface="Times New Roman" panose="02020603050405020304" pitchFamily="18" charset="0"/>
                    <a:cs typeface="Times New Roman" panose="02020603050405020304" pitchFamily="18" charset="0"/>
                  </a:rPr>
                  <a:t>y</a:t>
                </a:r>
                <a:r>
                  <a:rPr lang="en-US" altLang="zh-CN" sz="1600" baseline="-25000" dirty="0" err="1">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c</a:t>
                </a:r>
                <a:r>
                  <a:rPr lang="en-US" altLang="zh-CN" sz="1600" baseline="-25000" dirty="0" err="1">
                    <a:latin typeface="Times New Roman" panose="02020603050405020304" pitchFamily="18" charset="0"/>
                    <a:cs typeface="Times New Roman" panose="02020603050405020304" pitchFamily="18" charset="0"/>
                  </a:rPr>
                  <a:t>ij</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0 </a:t>
                </a:r>
                <a:endParaRPr lang="zh-CN" altLang="zh-CN" sz="1600" dirty="0">
                  <a:latin typeface="Times New Roman" panose="02020603050405020304" pitchFamily="18" charset="0"/>
                  <a:cs typeface="Times New Roman" panose="02020603050405020304" pitchFamily="18" charset="0"/>
                </a:endParaRPr>
              </a:p>
              <a:p>
                <a:pPr marL="360363" lvl="1" indent="-360363">
                  <a:lnSpc>
                    <a:spcPct val="120000"/>
                  </a:lnSpc>
                </a:pPr>
                <a:endParaRPr lang="en-US" altLang="zh-CN" sz="1600" dirty="0" smtClean="0">
                  <a:latin typeface="Times New Roman" panose="02020603050405020304" pitchFamily="18" charset="0"/>
                  <a:cs typeface="Times New Roman" panose="02020603050405020304" pitchFamily="18" charset="0"/>
                </a:endParaRPr>
              </a:p>
              <a:p>
                <a:pPr marL="360363" lvl="1" indent="-360363">
                  <a:lnSpc>
                    <a:spcPct val="120000"/>
                  </a:lnSpc>
                </a:pPr>
                <a:r>
                  <a:rPr lang="zh-CN" altLang="zh-CN" sz="1600" dirty="0" smtClean="0">
                    <a:latin typeface="Times New Roman" panose="02020603050405020304" pitchFamily="18" charset="0"/>
                    <a:cs typeface="Times New Roman" panose="02020603050405020304" pitchFamily="18" charset="0"/>
                  </a:rPr>
                  <a:t>在</a:t>
                </a:r>
                <a:r>
                  <a:rPr lang="zh-CN" altLang="zh-CN" sz="1600" dirty="0">
                    <a:latin typeface="Times New Roman" panose="02020603050405020304" pitchFamily="18" charset="0"/>
                    <a:cs typeface="Times New Roman" panose="02020603050405020304" pitchFamily="18" charset="0"/>
                  </a:rPr>
                  <a:t>覆盖的行和列的交叉点位置：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r>
                      <a:rPr lang="en-US" altLang="zh-CN" sz="1600" i="1">
                        <a:latin typeface="Cambria Math" panose="02040503050406030204" pitchFamily="18" charset="0"/>
                      </a:rPr>
                      <m:t>𝛿</m:t>
                    </m:r>
                  </m:oMath>
                </a14:m>
                <a:endParaRPr lang="zh-CN" altLang="zh-CN" sz="1600" dirty="0">
                  <a:latin typeface="Times New Roman" panose="02020603050405020304" pitchFamily="18" charset="0"/>
                  <a:cs typeface="Times New Roman" panose="02020603050405020304" pitchFamily="18" charset="0"/>
                </a:endParaRPr>
              </a:p>
              <a:p>
                <a:pPr marL="360363" lvl="1" indent="-360363">
                  <a:lnSpc>
                    <a:spcPct val="120000"/>
                  </a:lnSpc>
                </a:pPr>
                <a:r>
                  <a:rPr lang="zh-CN" altLang="zh-CN" sz="1600" dirty="0">
                    <a:latin typeface="Times New Roman" panose="02020603050405020304" pitchFamily="18" charset="0"/>
                    <a:cs typeface="Times New Roman" panose="02020603050405020304" pitchFamily="18" charset="0"/>
                  </a:rPr>
                  <a:t>没被覆盖的位置：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zh-CN" altLang="en-US"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r>
                      <a:rPr lang="zh-CN" altLang="en-US" sz="1600" i="1">
                        <a:latin typeface="Cambria Math" panose="02040503050406030204" pitchFamily="18" charset="0"/>
                      </a:rPr>
                      <m:t>−</m:t>
                    </m:r>
                    <m:r>
                      <a:rPr lang="en-US" altLang="zh-CN" sz="1600" i="1">
                        <a:latin typeface="Cambria Math" panose="02040503050406030204" pitchFamily="18" charset="0"/>
                      </a:rPr>
                      <m:t>𝛿</m:t>
                    </m:r>
                  </m:oMath>
                </a14:m>
                <a:endParaRPr lang="zh-CN" altLang="zh-CN" sz="1600" dirty="0">
                  <a:latin typeface="Times New Roman" panose="02020603050405020304" pitchFamily="18" charset="0"/>
                  <a:cs typeface="Times New Roman" panose="02020603050405020304" pitchFamily="18" charset="0"/>
                </a:endParaRPr>
              </a:p>
              <a:p>
                <a:pPr marL="360363" lvl="1" indent="-360363">
                  <a:lnSpc>
                    <a:spcPct val="120000"/>
                  </a:lnSpc>
                </a:pPr>
                <a:r>
                  <a:rPr lang="zh-CN" altLang="zh-CN" sz="1600" dirty="0">
                    <a:latin typeface="Times New Roman" panose="02020603050405020304" pitchFamily="18" charset="0"/>
                    <a:cs typeface="Times New Roman" panose="02020603050405020304" pitchFamily="18" charset="0"/>
                  </a:rPr>
                  <a:t>只被行覆盖的位置：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oMath>
                </a14:m>
                <a:endParaRPr lang="zh-CN" altLang="zh-CN" sz="1600" dirty="0">
                  <a:latin typeface="Times New Roman" panose="02020603050405020304" pitchFamily="18" charset="0"/>
                  <a:cs typeface="Times New Roman" panose="02020603050405020304" pitchFamily="18" charset="0"/>
                </a:endParaRPr>
              </a:p>
              <a:p>
                <a:pPr marL="360363" lvl="1" indent="-360363">
                  <a:lnSpc>
                    <a:spcPct val="120000"/>
                  </a:lnSpc>
                </a:pPr>
                <a:r>
                  <a:rPr lang="zh-CN" altLang="zh-CN" sz="1600" dirty="0">
                    <a:latin typeface="Times New Roman" panose="02020603050405020304" pitchFamily="18" charset="0"/>
                    <a:cs typeface="Times New Roman" panose="02020603050405020304" pitchFamily="18" charset="0"/>
                  </a:rPr>
                  <a:t>只被列覆盖的位置：</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up>
                        <m:r>
                          <a:rPr lang="en-US" altLang="zh-CN" sz="1600" i="1">
                            <a:latin typeface="Cambria Math" panose="02040503050406030204" pitchFamily="18" charset="0"/>
                          </a:rPr>
                          <m:t>∗</m:t>
                        </m:r>
                      </m:sup>
                    </m:sSubSup>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zh-CN" altLang="en-US"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r>
                      <a:rPr lang="en-US" altLang="zh-CN" sz="1600" i="1">
                        <a:latin typeface="Cambria Math" panose="02040503050406030204" pitchFamily="18" charset="0"/>
                      </a:rPr>
                      <m:t>𝛿</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𝑏</m:t>
                        </m:r>
                      </m:e>
                      <m:sub>
                        <m:r>
                          <a:rPr lang="en-US" altLang="zh-CN" sz="1600" i="1">
                            <a:latin typeface="Cambria Math" panose="02040503050406030204" pitchFamily="18" charset="0"/>
                          </a:rPr>
                          <m:t>𝑖𝑗</m:t>
                        </m:r>
                      </m:sub>
                    </m:sSub>
                  </m:oMath>
                </a14:m>
                <a:endParaRPr lang="en-US" altLang="zh-CN" sz="1600" dirty="0" smtClean="0">
                  <a:latin typeface="Times New Roman" panose="02020603050405020304" pitchFamily="18" charset="0"/>
                  <a:cs typeface="Times New Roman" panose="02020603050405020304" pitchFamily="18" charset="0"/>
                </a:endParaRPr>
              </a:p>
              <a:p>
                <a:pPr marL="0" lvl="1" indent="0">
                  <a:lnSpc>
                    <a:spcPct val="120000"/>
                  </a:lnSpc>
                  <a:buNone/>
                </a:pPr>
                <a:r>
                  <a:rPr lang="zh-CN" altLang="en-US" sz="1600" dirty="0">
                    <a:latin typeface="Times New Roman" panose="02020603050405020304" pitchFamily="18" charset="0"/>
                    <a:cs typeface="Times New Roman" panose="02020603050405020304" pitchFamily="18" charset="0"/>
                  </a:rPr>
                  <a:t>每一</a:t>
                </a:r>
                <a:r>
                  <a:rPr lang="zh-CN" altLang="en-US" sz="1600" dirty="0" smtClean="0">
                    <a:latin typeface="Times New Roman" panose="02020603050405020304" pitchFamily="18" charset="0"/>
                    <a:cs typeface="Times New Roman" panose="02020603050405020304" pitchFamily="18" charset="0"/>
                  </a:rPr>
                  <a:t>次</a:t>
                </a:r>
                <a:r>
                  <a:rPr lang="en-US" altLang="zh-CN" sz="1600" dirty="0" smtClean="0">
                    <a:latin typeface="Times New Roman" panose="02020603050405020304" pitchFamily="18" charset="0"/>
                    <a:cs typeface="Times New Roman" panose="02020603050405020304" pitchFamily="18" charset="0"/>
                  </a:rPr>
                  <a:t>c</a:t>
                </a:r>
                <a:r>
                  <a:rPr lang="zh-CN" altLang="en-US" sz="1600" dirty="0" smtClean="0">
                    <a:latin typeface="Times New Roman" panose="02020603050405020304" pitchFamily="18" charset="0"/>
                    <a:cs typeface="Times New Roman" panose="02020603050405020304" pitchFamily="18" charset="0"/>
                  </a:rPr>
                  <a:t>行</a:t>
                </a:r>
                <a:r>
                  <a:rPr lang="en-US" altLang="zh-CN" sz="1600" dirty="0" smtClean="0">
                    <a:latin typeface="Times New Roman" panose="02020603050405020304" pitchFamily="18" charset="0"/>
                    <a:cs typeface="Times New Roman" panose="02020603050405020304" pitchFamily="18" charset="0"/>
                  </a:rPr>
                  <a:t>d</a:t>
                </a:r>
                <a:r>
                  <a:rPr lang="zh-CN" altLang="en-US" sz="1600" dirty="0" smtClean="0">
                    <a:latin typeface="Times New Roman" panose="02020603050405020304" pitchFamily="18" charset="0"/>
                    <a:cs typeface="Times New Roman" panose="02020603050405020304" pitchFamily="18" charset="0"/>
                  </a:rPr>
                  <a:t>列覆盖后，新的界值之和为：</a:t>
                </a:r>
                <a14:m>
                  <m:oMath xmlns:m="http://schemas.openxmlformats.org/officeDocument/2006/math">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𝑙</m:t>
                            </m:r>
                          </m:e>
                          <m:sup>
                            <m:r>
                              <a:rPr lang="en-US" altLang="zh-CN" sz="1600" i="1">
                                <a:latin typeface="Cambria Math" panose="02040503050406030204" pitchFamily="18" charset="0"/>
                              </a:rPr>
                              <m:t>∗</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oMath>
                </a14:m>
                <a:r>
                  <a:rPr lang="en-US" altLang="zh-CN" sz="1600" dirty="0" smtClean="0">
                    <a:latin typeface="Times New Roman" panose="02020603050405020304" pitchFamily="18" charset="0"/>
                    <a:cs typeface="Times New Roman" panose="02020603050405020304" pitchFamily="18" charset="0"/>
                  </a:rPr>
                  <a:t>=</a:t>
                </a:r>
                <a14:m>
                  <m:oMath xmlns:m="http://schemas.openxmlformats.org/officeDocument/2006/math">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oMath>
                </a14:m>
                <a:r>
                  <a:rPr lang="en-US" altLang="zh-CN" sz="1600" dirty="0" smtClean="0">
                    <a:latin typeface="Times New Roman" panose="02020603050405020304" pitchFamily="18" charset="0"/>
                    <a:cs typeface="Times New Roman" panose="02020603050405020304" pitchFamily="18" charset="0"/>
                  </a:rPr>
                  <a:t>-</a:t>
                </a:r>
                <a:r>
                  <a:rPr lang="en-US" altLang="zh-CN" sz="1600" dirty="0"/>
                  <a:t> </a:t>
                </a:r>
                <a14:m>
                  <m:oMath xmlns:m="http://schemas.openxmlformats.org/officeDocument/2006/math">
                    <m:r>
                      <a:rPr lang="en-US" altLang="zh-CN" sz="1600" i="1">
                        <a:latin typeface="Cambria Math" panose="02040503050406030204" pitchFamily="18" charset="0"/>
                      </a:rPr>
                      <m:t>𝛿</m:t>
                    </m:r>
                  </m:oMath>
                </a14:m>
                <a:r>
                  <a:rPr lang="en-US" altLang="zh-CN" sz="1600" dirty="0" smtClean="0">
                    <a:latin typeface="Times New Roman" panose="02020603050405020304" pitchFamily="18" charset="0"/>
                    <a:cs typeface="Times New Roman" panose="02020603050405020304" pitchFamily="18" charset="0"/>
                  </a:rPr>
                  <a:t>(n-c)+</a:t>
                </a:r>
                <a:r>
                  <a:rPr lang="en-US" altLang="zh-CN" sz="1600" dirty="0"/>
                  <a:t> </a:t>
                </a:r>
                <a14:m>
                  <m:oMath xmlns:m="http://schemas.openxmlformats.org/officeDocument/2006/math">
                    <m:r>
                      <a:rPr lang="en-US" altLang="zh-CN" sz="1600" i="1">
                        <a:latin typeface="Cambria Math" panose="02040503050406030204" pitchFamily="18" charset="0"/>
                      </a:rPr>
                      <m:t>𝛿</m:t>
                    </m:r>
                  </m:oMath>
                </a14:m>
                <a:r>
                  <a:rPr lang="en-US" altLang="zh-CN" sz="1600" dirty="0" smtClean="0">
                    <a:latin typeface="Times New Roman" panose="02020603050405020304" pitchFamily="18" charset="0"/>
                    <a:cs typeface="Times New Roman" panose="02020603050405020304" pitchFamily="18" charset="0"/>
                  </a:rPr>
                  <a:t>d</a:t>
                </a:r>
              </a:p>
              <a:p>
                <a:pPr marL="0" lvl="1" indent="0">
                  <a:lnSpc>
                    <a:spcPct val="120000"/>
                  </a:lnSpc>
                  <a:buNone/>
                </a:pPr>
                <a:r>
                  <a:rPr lang="en-US" altLang="zh-CN" sz="1600" dirty="0" smtClean="0">
                    <a:latin typeface="Times New Roman" panose="02020603050405020304" pitchFamily="18" charset="0"/>
                    <a:cs typeface="Times New Roman" panose="02020603050405020304" pitchFamily="18" charset="0"/>
                  </a:rPr>
                  <a:t>             =</a:t>
                </a:r>
                <a14:m>
                  <m:oMath xmlns:m="http://schemas.openxmlformats.org/officeDocument/2006/math">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oMath>
                </a14:m>
                <a:r>
                  <a:rPr lang="en-US" altLang="zh-CN" sz="1600" dirty="0" smtClean="0">
                    <a:latin typeface="Times New Roman" panose="02020603050405020304" pitchFamily="18" charset="0"/>
                    <a:cs typeface="Times New Roman" panose="02020603050405020304" pitchFamily="18" charset="0"/>
                  </a:rPr>
                  <a:t>+</a:t>
                </a:r>
                <a:r>
                  <a:rPr lang="en-US" altLang="zh-CN" sz="1600" dirty="0"/>
                  <a:t> </a:t>
                </a:r>
                <a14:m>
                  <m:oMath xmlns:m="http://schemas.openxmlformats.org/officeDocument/2006/math">
                    <m:r>
                      <a:rPr lang="en-US" altLang="zh-CN" sz="1600" i="1">
                        <a:latin typeface="Cambria Math" panose="02040503050406030204" pitchFamily="18" charset="0"/>
                      </a:rPr>
                      <m:t>𝛿</m:t>
                    </m:r>
                  </m:oMath>
                </a14:m>
                <a:r>
                  <a:rPr lang="en-US" altLang="zh-CN" sz="1600" dirty="0" smtClean="0">
                    <a:latin typeface="Times New Roman" panose="02020603050405020304" pitchFamily="18" charset="0"/>
                    <a:cs typeface="Times New Roman" panose="02020603050405020304" pitchFamily="18" charset="0"/>
                  </a:rPr>
                  <a:t>(</a:t>
                </a:r>
                <a:r>
                  <a:rPr lang="en-US" altLang="zh-CN" sz="1600" dirty="0" err="1" smtClean="0">
                    <a:latin typeface="Times New Roman" panose="02020603050405020304" pitchFamily="18" charset="0"/>
                    <a:cs typeface="Times New Roman" panose="02020603050405020304" pitchFamily="18" charset="0"/>
                  </a:rPr>
                  <a:t>c+d-n</a:t>
                </a:r>
                <a:r>
                  <a:rPr lang="en-US" altLang="zh-CN" sz="1600" dirty="0" smtClean="0">
                    <a:latin typeface="Times New Roman" panose="02020603050405020304" pitchFamily="18" charset="0"/>
                    <a:cs typeface="Times New Roman" panose="02020603050405020304" pitchFamily="18" charset="0"/>
                  </a:rPr>
                  <a:t>)   </a:t>
                </a:r>
                <a:r>
                  <a:rPr lang="zh-CN" altLang="en-US" sz="1600" dirty="0" smtClean="0">
                    <a:latin typeface="Times New Roman" panose="02020603050405020304" pitchFamily="18" charset="0"/>
                    <a:cs typeface="Times New Roman" panose="02020603050405020304" pitchFamily="18" charset="0"/>
                  </a:rPr>
                  <a:t>每一次都下降一个最小的</a:t>
                </a:r>
                <a14:m>
                  <m:oMath xmlns:m="http://schemas.openxmlformats.org/officeDocument/2006/math">
                    <m:r>
                      <a:rPr lang="en-US" altLang="zh-CN" sz="1600" i="1">
                        <a:latin typeface="Cambria Math" panose="02040503050406030204" pitchFamily="18" charset="0"/>
                      </a:rPr>
                      <m:t>𝛿</m:t>
                    </m:r>
                  </m:oMath>
                </a14:m>
                <a:r>
                  <a:rPr lang="zh-CN" altLang="en-US" sz="1600" dirty="0" smtClean="0">
                    <a:latin typeface="Times New Roman" panose="02020603050405020304" pitchFamily="18" charset="0"/>
                    <a:cs typeface="Times New Roman" panose="02020603050405020304" pitchFamily="18" charset="0"/>
                  </a:rPr>
                  <a:t>，直到</a:t>
                </a:r>
                <a:r>
                  <a:rPr lang="en-US" altLang="zh-CN" sz="1600" dirty="0" err="1" smtClean="0">
                    <a:latin typeface="Times New Roman" panose="02020603050405020304" pitchFamily="18" charset="0"/>
                    <a:cs typeface="Times New Roman" panose="02020603050405020304" pitchFamily="18" charset="0"/>
                  </a:rPr>
                  <a:t>c+d</a:t>
                </a:r>
                <a:r>
                  <a:rPr lang="en-US" altLang="zh-CN" sz="1600" dirty="0" smtClean="0">
                    <a:latin typeface="Times New Roman" panose="02020603050405020304" pitchFamily="18" charset="0"/>
                    <a:cs typeface="Times New Roman" panose="02020603050405020304" pitchFamily="18" charset="0"/>
                  </a:rPr>
                  <a:t>=n</a:t>
                </a:r>
                <a:endParaRPr lang="en-US" altLang="zh-CN" sz="1600" dirty="0">
                  <a:latin typeface="Times New Roman" panose="02020603050405020304" pitchFamily="18" charset="0"/>
                  <a:cs typeface="Times New Roman" panose="02020603050405020304" pitchFamily="18" charset="0"/>
                </a:endParaRPr>
              </a:p>
              <a:p>
                <a:pPr marL="0" indent="0">
                  <a:lnSpc>
                    <a:spcPct val="120000"/>
                  </a:lnSpc>
                  <a:buNone/>
                </a:pPr>
                <a:r>
                  <a:rPr lang="zh-CN" altLang="en-US" sz="1600" dirty="0">
                    <a:latin typeface="Times New Roman" panose="02020603050405020304" pitchFamily="18" charset="0"/>
                    <a:cs typeface="Times New Roman" panose="02020603050405020304" pitchFamily="18" charset="0"/>
                  </a:rPr>
                  <a:t>因此最终</a:t>
                </a:r>
                <a14:m>
                  <m:oMath xmlns:m="http://schemas.openxmlformats.org/officeDocument/2006/math">
                    <m:sSup>
                      <m:sSupPr>
                        <m:ctrlPr>
                          <a:rPr lang="zh-CN" altLang="zh-CN" sz="1600" i="1">
                            <a:latin typeface="Cambria Math" panose="02040503050406030204" pitchFamily="18" charset="0"/>
                          </a:rPr>
                        </m:ctrlPr>
                      </m:sSupPr>
                      <m:e>
                        <m:r>
                          <m:rPr>
                            <m:sty m:val="p"/>
                          </m:rPr>
                          <a:rPr lang="en-US" altLang="zh-CN" sz="1600">
                            <a:latin typeface="Cambria Math" panose="02040503050406030204" pitchFamily="18" charset="0"/>
                          </a:rPr>
                          <m:t>W</m:t>
                        </m:r>
                      </m:e>
                      <m:sup>
                        <m:r>
                          <a:rPr lang="en-US" altLang="zh-CN" sz="1600" i="1">
                            <a:latin typeface="Cambria Math" panose="02040503050406030204" pitchFamily="18" charset="0"/>
                          </a:rPr>
                          <m:t>∗</m:t>
                        </m:r>
                      </m:sup>
                    </m:sSup>
                    <m:r>
                      <a:rPr lang="en-US" altLang="zh-CN" sz="1600" i="1">
                        <a:latin typeface="Cambria Math" panose="02040503050406030204" pitchFamily="18" charset="0"/>
                      </a:rPr>
                      <m:t>=</m:t>
                    </m:r>
                    <m:nary>
                      <m:naryPr>
                        <m:chr m:val="∑"/>
                        <m:limLoc m:val="undOvr"/>
                        <m:subHide m:val="on"/>
                        <m:supHide m:val="on"/>
                        <m:ctrlPr>
                          <a:rPr lang="zh-CN" altLang="zh-CN" sz="1600" i="1">
                            <a:latin typeface="Cambria Math" panose="02040503050406030204" pitchFamily="18" charset="0"/>
                          </a:rPr>
                        </m:ctrlPr>
                      </m:naryPr>
                      <m:sub/>
                      <m:sup/>
                      <m:e>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𝑙</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e>
                    </m:nary>
                    <m:r>
                      <a:rPr lang="en-US" altLang="zh-CN" sz="1600" i="1">
                        <a:latin typeface="Cambria Math" panose="02040503050406030204" pitchFamily="18" charset="0"/>
                      </a:rPr>
                      <m:t>=</m:t>
                    </m:r>
                    <m:r>
                      <a:rPr lang="en-US" altLang="zh-CN" sz="1600" i="1">
                        <a:latin typeface="Cambria Math" panose="02040503050406030204" pitchFamily="18" charset="0"/>
                      </a:rPr>
                      <m:t>𝑚𝑎𝑥</m:t>
                    </m:r>
                    <m:nary>
                      <m:naryPr>
                        <m:chr m:val="∑"/>
                        <m:limLoc m:val="undOvr"/>
                        <m:subHide m:val="on"/>
                        <m:supHide m:val="on"/>
                        <m:ctrlPr>
                          <a:rPr lang="zh-CN" altLang="zh-CN" sz="1600" i="1">
                            <a:latin typeface="Cambria Math" panose="02040503050406030204" pitchFamily="18" charset="0"/>
                          </a:rPr>
                        </m:ctrlPr>
                      </m:naryPr>
                      <m:sub/>
                      <m:sup/>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𝑖𝑗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𝑊</m:t>
                    </m:r>
                  </m:oMath>
                </a14:m>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B0B8FBC-71B5-4612-98E9-98C4485B4620}"/>
                  </a:ext>
                </a:extLst>
              </p:cNvPr>
              <p:cNvSpPr>
                <a:spLocks noGrp="1" noRot="1" noChangeAspect="1" noMove="1" noResize="1" noEditPoints="1" noAdjustHandles="1" noChangeArrowheads="1" noChangeShapeType="1" noTextEdit="1"/>
              </p:cNvSpPr>
              <p:nvPr>
                <p:ph idx="1"/>
              </p:nvPr>
            </p:nvSpPr>
            <p:spPr>
              <a:xfrm>
                <a:off x="548011" y="1308541"/>
                <a:ext cx="8381805" cy="5364108"/>
              </a:xfrm>
              <a:blipFill>
                <a:blip r:embed="rId2"/>
                <a:stretch>
                  <a:fillRect l="-1818" b="-9091"/>
                </a:stretch>
              </a:blipFill>
            </p:spPr>
            <p:txBody>
              <a:bodyPr/>
              <a:lstStyle/>
              <a:p>
                <a:r>
                  <a:rPr lang="zh-CN" altLang="en-US">
                    <a:noFill/>
                  </a:rPr>
                  <a:t> </a:t>
                </a:r>
              </a:p>
            </p:txBody>
          </p:sp>
        </mc:Fallback>
      </mc:AlternateContent>
      <p:sp>
        <p:nvSpPr>
          <p:cNvPr id="5" name="矩形 4"/>
          <p:cNvSpPr>
            <a:spLocks noChangeArrowheads="1"/>
          </p:cNvSpPr>
          <p:nvPr/>
        </p:nvSpPr>
        <p:spPr bwMode="auto">
          <a:xfrm>
            <a:off x="609599" y="1276025"/>
            <a:ext cx="4623900" cy="1129476"/>
          </a:xfrm>
          <a:prstGeom prst="rect">
            <a:avLst/>
          </a:prstGeom>
          <a:solidFill>
            <a:srgbClr val="CCECFF"/>
          </a:solidFill>
          <a:ln w="28575" algn="ctr">
            <a:solidFill>
              <a:srgbClr val="0070C0"/>
            </a:solidFill>
            <a:miter lim="800000"/>
            <a:headEnd/>
            <a:tailEnd/>
          </a:ln>
        </p:spPr>
        <p:txBody>
          <a:bodyPr wrap="square">
            <a:spAutoFit/>
          </a:bodyPr>
          <a:lstStyle/>
          <a:p>
            <a:pPr marL="342900" indent="-342900">
              <a:lnSpc>
                <a:spcPct val="80000"/>
              </a:lnSpc>
              <a:spcBef>
                <a:spcPct val="20000"/>
              </a:spcBef>
              <a:buClr>
                <a:srgbClr val="FFCC00"/>
              </a:buClr>
              <a:buSzPct val="70000"/>
              <a:defRPr/>
            </a:pPr>
            <a:r>
              <a:rPr lang="en-US" altLang="zh-CN" sz="1400" dirty="0">
                <a:solidFill>
                  <a:srgbClr val="FF0066"/>
                </a:solidFill>
                <a:latin typeface="Garamond" pitchFamily="18" charset="0"/>
                <a:ea typeface="宋体"/>
              </a:rPr>
              <a:t>Step2</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在</a:t>
            </a:r>
            <a:r>
              <a:rPr lang="en-US" altLang="zh-CN" sz="1400" dirty="0">
                <a:solidFill>
                  <a:srgbClr val="000514"/>
                </a:solidFill>
                <a:latin typeface="Garamond" pitchFamily="18" charset="0"/>
                <a:ea typeface="宋体"/>
              </a:rPr>
              <a:t>B</a:t>
            </a:r>
            <a:r>
              <a:rPr lang="zh-CN" altLang="en-US" sz="1400" dirty="0">
                <a:solidFill>
                  <a:srgbClr val="000514"/>
                </a:solidFill>
                <a:latin typeface="Garamond" pitchFamily="18" charset="0"/>
                <a:ea typeface="宋体"/>
              </a:rPr>
              <a:t>中对</a:t>
            </a:r>
            <a:r>
              <a:rPr lang="en-US" altLang="zh-CN" sz="1400" dirty="0">
                <a:solidFill>
                  <a:srgbClr val="000514"/>
                </a:solidFill>
                <a:latin typeface="Garamond" pitchFamily="18" charset="0"/>
                <a:ea typeface="宋体"/>
              </a:rPr>
              <a:t>0</a:t>
            </a:r>
            <a:r>
              <a:rPr lang="zh-CN" altLang="en-US" sz="1400" dirty="0">
                <a:solidFill>
                  <a:srgbClr val="000514"/>
                </a:solidFill>
                <a:latin typeface="Garamond" pitchFamily="18" charset="0"/>
                <a:ea typeface="宋体"/>
              </a:rPr>
              <a:t>元素进行最小覆盖</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覆盖数为</a:t>
            </a:r>
            <a:r>
              <a:rPr lang="en-US" altLang="zh-CN" sz="1400" dirty="0">
                <a:solidFill>
                  <a:srgbClr val="000514"/>
                </a:solidFill>
                <a:latin typeface="Garamond" pitchFamily="18" charset="0"/>
                <a:ea typeface="宋体"/>
              </a:rPr>
              <a:t>r.</a:t>
            </a:r>
          </a:p>
          <a:p>
            <a:pPr marL="342900" indent="-342900">
              <a:lnSpc>
                <a:spcPct val="80000"/>
              </a:lnSpc>
              <a:spcBef>
                <a:spcPct val="20000"/>
              </a:spcBef>
              <a:buClr>
                <a:srgbClr val="FFCC00"/>
              </a:buClr>
              <a:buSzPct val="70000"/>
              <a:defRPr/>
            </a:pPr>
            <a:r>
              <a:rPr lang="en-US" altLang="zh-CN" sz="1400" dirty="0">
                <a:solidFill>
                  <a:srgbClr val="000514"/>
                </a:solidFill>
                <a:latin typeface="Garamond" pitchFamily="18" charset="0"/>
                <a:ea typeface="宋体"/>
              </a:rPr>
              <a:t>            2.1. </a:t>
            </a:r>
            <a:r>
              <a:rPr lang="zh-CN" altLang="en-US" sz="1400" dirty="0">
                <a:solidFill>
                  <a:srgbClr val="000514"/>
                </a:solidFill>
                <a:latin typeface="Garamond" pitchFamily="18" charset="0"/>
                <a:ea typeface="宋体"/>
              </a:rPr>
              <a:t>若</a:t>
            </a:r>
            <a:r>
              <a:rPr lang="en-US" altLang="zh-CN" sz="1400" dirty="0">
                <a:solidFill>
                  <a:srgbClr val="000514"/>
                </a:solidFill>
                <a:latin typeface="Garamond" pitchFamily="18" charset="0"/>
                <a:ea typeface="宋体"/>
              </a:rPr>
              <a:t>r=n, </a:t>
            </a:r>
            <a:r>
              <a:rPr lang="zh-CN" altLang="en-US" sz="1400" dirty="0">
                <a:solidFill>
                  <a:srgbClr val="000514"/>
                </a:solidFill>
                <a:latin typeface="Garamond" pitchFamily="18" charset="0"/>
                <a:ea typeface="宋体"/>
              </a:rPr>
              <a:t>转</a:t>
            </a:r>
            <a:r>
              <a:rPr lang="en-US" altLang="zh-CN" sz="1400" dirty="0">
                <a:solidFill>
                  <a:srgbClr val="000514"/>
                </a:solidFill>
                <a:latin typeface="Garamond" pitchFamily="18" charset="0"/>
                <a:ea typeface="宋体"/>
              </a:rPr>
              <a:t>Step4.</a:t>
            </a:r>
          </a:p>
          <a:p>
            <a:pPr marL="342900" indent="-342900">
              <a:lnSpc>
                <a:spcPct val="80000"/>
              </a:lnSpc>
              <a:spcBef>
                <a:spcPct val="20000"/>
              </a:spcBef>
              <a:buClr>
                <a:srgbClr val="FFCC00"/>
              </a:buClr>
              <a:buSzPct val="70000"/>
              <a:defRPr/>
            </a:pPr>
            <a:r>
              <a:rPr lang="en-US" altLang="zh-CN" sz="1400" dirty="0">
                <a:solidFill>
                  <a:srgbClr val="000514"/>
                </a:solidFill>
                <a:latin typeface="Garamond" pitchFamily="18" charset="0"/>
                <a:ea typeface="宋体"/>
              </a:rPr>
              <a:t>            2.2. </a:t>
            </a:r>
            <a:r>
              <a:rPr lang="zh-CN" altLang="en-US" sz="1400" dirty="0">
                <a:solidFill>
                  <a:srgbClr val="000514"/>
                </a:solidFill>
                <a:latin typeface="Garamond" pitchFamily="18" charset="0"/>
                <a:ea typeface="宋体"/>
              </a:rPr>
              <a:t>在未覆盖的元素中选最小非零元</a:t>
            </a:r>
            <a:r>
              <a:rPr lang="en-US" altLang="zh-CN" sz="1400" dirty="0">
                <a:solidFill>
                  <a:srgbClr val="000514"/>
                </a:solidFill>
                <a:latin typeface="Garamond" pitchFamily="18" charset="0"/>
                <a:ea typeface="宋体"/>
              </a:rPr>
              <a:t>, </a:t>
            </a:r>
            <a:r>
              <a:rPr lang="zh-CN" altLang="en-US" sz="1400" dirty="0" smtClean="0">
                <a:solidFill>
                  <a:srgbClr val="000514"/>
                </a:solidFill>
                <a:latin typeface="Garamond" pitchFamily="18" charset="0"/>
                <a:ea typeface="宋体"/>
              </a:rPr>
              <a:t>设</a:t>
            </a:r>
            <a:r>
              <a:rPr lang="zh-CN" altLang="en-US" sz="1400" dirty="0">
                <a:solidFill>
                  <a:srgbClr val="000514"/>
                </a:solidFill>
                <a:latin typeface="Garamond" pitchFamily="18" charset="0"/>
                <a:ea typeface="宋体"/>
              </a:rPr>
              <a:t>值为</a:t>
            </a:r>
            <a:r>
              <a:rPr lang="zh-CN" altLang="en-US"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若</a:t>
            </a:r>
            <a:r>
              <a:rPr lang="en-US" altLang="zh-CN" sz="1400" dirty="0">
                <a:solidFill>
                  <a:srgbClr val="000514"/>
                </a:solidFill>
                <a:latin typeface="Garamond" pitchFamily="18" charset="0"/>
                <a:ea typeface="宋体"/>
              </a:rPr>
              <a:t>x</a:t>
            </a:r>
            <a:r>
              <a:rPr lang="en-US" altLang="zh-CN" sz="1400" baseline="-25000" dirty="0">
                <a:solidFill>
                  <a:srgbClr val="000514"/>
                </a:solidFill>
                <a:latin typeface="Garamond" pitchFamily="18" charset="0"/>
                <a:ea typeface="宋体"/>
              </a:rPr>
              <a:t>i</a:t>
            </a:r>
            <a:r>
              <a:rPr lang="zh-CN" altLang="en-US" sz="1400" dirty="0">
                <a:solidFill>
                  <a:srgbClr val="000514"/>
                </a:solidFill>
                <a:latin typeface="Garamond" pitchFamily="18" charset="0"/>
                <a:ea typeface="宋体"/>
              </a:rPr>
              <a:t>行</a:t>
            </a:r>
            <a:r>
              <a:rPr lang="en-US" altLang="zh-CN" sz="1400" dirty="0">
                <a:solidFill>
                  <a:srgbClr val="000514"/>
                </a:solidFill>
                <a:latin typeface="Garamond" pitchFamily="18" charset="0"/>
                <a:ea typeface="宋体"/>
              </a:rPr>
              <a:t>, </a:t>
            </a:r>
            <a:r>
              <a:rPr lang="en-US" altLang="zh-CN" sz="1400" dirty="0" err="1">
                <a:solidFill>
                  <a:srgbClr val="000514"/>
                </a:solidFill>
                <a:latin typeface="Garamond" pitchFamily="18" charset="0"/>
                <a:ea typeface="宋体"/>
              </a:rPr>
              <a:t>y</a:t>
            </a:r>
            <a:r>
              <a:rPr lang="en-US" altLang="zh-CN" sz="1400" baseline="-25000" dirty="0" err="1">
                <a:solidFill>
                  <a:srgbClr val="000514"/>
                </a:solidFill>
                <a:latin typeface="Garamond" pitchFamily="18" charset="0"/>
                <a:ea typeface="宋体"/>
              </a:rPr>
              <a:t>j</a:t>
            </a:r>
            <a:r>
              <a:rPr lang="zh-CN" altLang="en-US" sz="1400" dirty="0">
                <a:solidFill>
                  <a:srgbClr val="000514"/>
                </a:solidFill>
                <a:latin typeface="Garamond" pitchFamily="18" charset="0"/>
                <a:ea typeface="宋体"/>
              </a:rPr>
              <a:t>列均已覆盖</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则</a:t>
            </a:r>
            <a:r>
              <a:rPr lang="en-US" altLang="zh-CN" sz="1400" dirty="0" err="1">
                <a:solidFill>
                  <a:srgbClr val="000514"/>
                </a:solidFill>
                <a:latin typeface="Garamond" pitchFamily="18" charset="0"/>
                <a:ea typeface="宋体"/>
              </a:rPr>
              <a:t>b</a:t>
            </a:r>
            <a:r>
              <a:rPr lang="en-US" altLang="zh-CN" sz="1400" baseline="-25000" dirty="0" err="1">
                <a:solidFill>
                  <a:srgbClr val="000514"/>
                </a:solidFill>
                <a:latin typeface="Garamond" pitchFamily="18" charset="0"/>
                <a:ea typeface="宋体"/>
              </a:rPr>
              <a:t>ij</a:t>
            </a:r>
            <a:r>
              <a:rPr lang="en-US" altLang="zh-CN" sz="1400" dirty="0" err="1">
                <a:solidFill>
                  <a:srgbClr val="000514"/>
                </a:solidFill>
                <a:latin typeface="Garamond" pitchFamily="18" charset="0"/>
                <a:ea typeface="宋体"/>
                <a:sym typeface="Symbol" pitchFamily="18" charset="2"/>
              </a:rPr>
              <a:t></a:t>
            </a:r>
            <a:r>
              <a:rPr lang="en-US" altLang="zh-CN" sz="1400" dirty="0" err="1">
                <a:solidFill>
                  <a:srgbClr val="000514"/>
                </a:solidFill>
                <a:latin typeface="Garamond" pitchFamily="18" charset="0"/>
                <a:ea typeface="宋体"/>
              </a:rPr>
              <a:t>b</a:t>
            </a:r>
            <a:r>
              <a:rPr lang="en-US" altLang="zh-CN" sz="1400" baseline="-25000" dirty="0" err="1">
                <a:solidFill>
                  <a:srgbClr val="000514"/>
                </a:solidFill>
                <a:latin typeface="Garamond" pitchFamily="18" charset="0"/>
                <a:ea typeface="宋体"/>
              </a:rPr>
              <a:t>ij</a:t>
            </a:r>
            <a:r>
              <a:rPr lang="en-US" altLang="zh-CN" sz="1400" dirty="0">
                <a:solidFill>
                  <a:srgbClr val="000514"/>
                </a:solidFill>
                <a:latin typeface="Garamond" pitchFamily="18" charset="0"/>
                <a:ea typeface="宋体"/>
              </a:rPr>
              <a:t>+</a:t>
            </a:r>
            <a:r>
              <a:rPr lang="en-US" altLang="zh-CN"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若</a:t>
            </a:r>
            <a:r>
              <a:rPr lang="en-US" altLang="zh-CN" sz="1400" dirty="0">
                <a:solidFill>
                  <a:srgbClr val="000514"/>
                </a:solidFill>
                <a:latin typeface="Garamond" pitchFamily="18" charset="0"/>
                <a:ea typeface="宋体"/>
              </a:rPr>
              <a:t>x</a:t>
            </a:r>
            <a:r>
              <a:rPr lang="en-US" altLang="zh-CN" sz="1400" baseline="-25000" dirty="0">
                <a:solidFill>
                  <a:srgbClr val="000514"/>
                </a:solidFill>
                <a:latin typeface="Garamond" pitchFamily="18" charset="0"/>
                <a:ea typeface="宋体"/>
              </a:rPr>
              <a:t>i</a:t>
            </a:r>
            <a:r>
              <a:rPr lang="zh-CN" altLang="en-US" sz="1400" dirty="0">
                <a:solidFill>
                  <a:srgbClr val="000514"/>
                </a:solidFill>
                <a:latin typeface="Garamond" pitchFamily="18" charset="0"/>
                <a:ea typeface="宋体"/>
              </a:rPr>
              <a:t>行</a:t>
            </a:r>
            <a:r>
              <a:rPr lang="en-US" altLang="zh-CN" sz="1400" dirty="0">
                <a:solidFill>
                  <a:srgbClr val="000514"/>
                </a:solidFill>
                <a:latin typeface="Garamond" pitchFamily="18" charset="0"/>
                <a:ea typeface="宋体"/>
              </a:rPr>
              <a:t>, </a:t>
            </a:r>
            <a:r>
              <a:rPr lang="en-US" altLang="zh-CN" sz="1400" dirty="0" err="1">
                <a:solidFill>
                  <a:srgbClr val="000514"/>
                </a:solidFill>
                <a:latin typeface="Garamond" pitchFamily="18" charset="0"/>
                <a:ea typeface="宋体"/>
              </a:rPr>
              <a:t>y</a:t>
            </a:r>
            <a:r>
              <a:rPr lang="en-US" altLang="zh-CN" sz="1400" baseline="-25000" dirty="0" err="1">
                <a:solidFill>
                  <a:srgbClr val="000514"/>
                </a:solidFill>
                <a:latin typeface="Garamond" pitchFamily="18" charset="0"/>
                <a:ea typeface="宋体"/>
              </a:rPr>
              <a:t>j</a:t>
            </a:r>
            <a:r>
              <a:rPr lang="zh-CN" altLang="en-US" sz="1400" dirty="0">
                <a:solidFill>
                  <a:srgbClr val="000514"/>
                </a:solidFill>
                <a:latin typeface="Garamond" pitchFamily="18" charset="0"/>
                <a:ea typeface="宋体"/>
              </a:rPr>
              <a:t>列均未覆盖</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则</a:t>
            </a:r>
            <a:r>
              <a:rPr lang="en-US" altLang="zh-CN" sz="1400" dirty="0" err="1">
                <a:solidFill>
                  <a:srgbClr val="000514"/>
                </a:solidFill>
                <a:latin typeface="Garamond" pitchFamily="18" charset="0"/>
                <a:ea typeface="宋体"/>
              </a:rPr>
              <a:t>b</a:t>
            </a:r>
            <a:r>
              <a:rPr lang="en-US" altLang="zh-CN" sz="1400" baseline="-25000" dirty="0" err="1">
                <a:solidFill>
                  <a:srgbClr val="000514"/>
                </a:solidFill>
                <a:latin typeface="Garamond" pitchFamily="18" charset="0"/>
                <a:ea typeface="宋体"/>
              </a:rPr>
              <a:t>ij</a:t>
            </a:r>
            <a:r>
              <a:rPr lang="en-US" altLang="zh-CN" sz="1400" dirty="0" err="1">
                <a:solidFill>
                  <a:srgbClr val="000514"/>
                </a:solidFill>
                <a:latin typeface="Garamond" pitchFamily="18" charset="0"/>
                <a:ea typeface="宋体"/>
                <a:sym typeface="Symbol" pitchFamily="18" charset="2"/>
              </a:rPr>
              <a:t></a:t>
            </a:r>
            <a:r>
              <a:rPr lang="en-US" altLang="zh-CN" sz="1400" dirty="0" err="1">
                <a:solidFill>
                  <a:srgbClr val="000514"/>
                </a:solidFill>
                <a:latin typeface="Garamond" pitchFamily="18" charset="0"/>
                <a:ea typeface="宋体"/>
              </a:rPr>
              <a:t>b</a:t>
            </a:r>
            <a:r>
              <a:rPr lang="en-US" altLang="zh-CN" sz="1400" baseline="-25000" dirty="0" err="1">
                <a:solidFill>
                  <a:srgbClr val="000514"/>
                </a:solidFill>
                <a:latin typeface="Garamond" pitchFamily="18" charset="0"/>
                <a:ea typeface="宋体"/>
              </a:rPr>
              <a:t>ij</a:t>
            </a:r>
            <a:r>
              <a:rPr lang="en-US" altLang="zh-CN" sz="1400" dirty="0">
                <a:solidFill>
                  <a:srgbClr val="000514"/>
                </a:solidFill>
                <a:latin typeface="Garamond" pitchFamily="18" charset="0"/>
                <a:ea typeface="宋体"/>
              </a:rPr>
              <a:t>-</a:t>
            </a:r>
            <a:r>
              <a:rPr lang="en-US" altLang="zh-CN"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a:t>
            </a:r>
          </a:p>
        </p:txBody>
      </p:sp>
      <p:sp>
        <p:nvSpPr>
          <p:cNvPr id="6" name="矩形 5"/>
          <p:cNvSpPr>
            <a:spLocks noChangeArrowheads="1"/>
          </p:cNvSpPr>
          <p:nvPr/>
        </p:nvSpPr>
        <p:spPr bwMode="auto">
          <a:xfrm>
            <a:off x="607066" y="2405501"/>
            <a:ext cx="4626433" cy="914033"/>
          </a:xfrm>
          <a:prstGeom prst="rect">
            <a:avLst/>
          </a:prstGeom>
          <a:solidFill>
            <a:srgbClr val="CCECFF"/>
          </a:solidFill>
          <a:ln w="28575" algn="ctr">
            <a:solidFill>
              <a:srgbClr val="0070C0"/>
            </a:solidFill>
            <a:miter lim="800000"/>
            <a:headEnd/>
            <a:tailEnd/>
          </a:ln>
        </p:spPr>
        <p:txBody>
          <a:bodyPr wrap="square">
            <a:spAutoFit/>
          </a:bodyPr>
          <a:lstStyle/>
          <a:p>
            <a:pPr marL="342900" indent="-342900">
              <a:lnSpc>
                <a:spcPct val="80000"/>
              </a:lnSpc>
              <a:spcBef>
                <a:spcPct val="20000"/>
              </a:spcBef>
              <a:buClr>
                <a:srgbClr val="FFCC00"/>
              </a:buClr>
              <a:buSzPct val="70000"/>
              <a:defRPr/>
            </a:pPr>
            <a:r>
              <a:rPr lang="en-US" altLang="zh-CN" sz="1400" dirty="0">
                <a:solidFill>
                  <a:srgbClr val="FF0066"/>
                </a:solidFill>
                <a:latin typeface="Garamond" pitchFamily="18" charset="0"/>
                <a:ea typeface="宋体"/>
              </a:rPr>
              <a:t>Step3</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修改界值</a:t>
            </a:r>
          </a:p>
          <a:p>
            <a:pPr marL="342900" indent="-342900">
              <a:lnSpc>
                <a:spcPct val="80000"/>
              </a:lnSpc>
              <a:spcBef>
                <a:spcPct val="20000"/>
              </a:spcBef>
              <a:buClr>
                <a:srgbClr val="FFCC00"/>
              </a:buClr>
              <a:buSzPct val="70000"/>
              <a:defRPr/>
            </a:pPr>
            <a:r>
              <a:rPr lang="zh-CN" altLang="en-US" sz="1400" dirty="0">
                <a:solidFill>
                  <a:srgbClr val="000514"/>
                </a:solidFill>
                <a:latin typeface="Garamond" pitchFamily="18" charset="0"/>
                <a:ea typeface="宋体"/>
              </a:rPr>
              <a:t>           若</a:t>
            </a:r>
            <a:r>
              <a:rPr lang="en-US" altLang="zh-CN" sz="1400" dirty="0">
                <a:solidFill>
                  <a:srgbClr val="000514"/>
                </a:solidFill>
                <a:latin typeface="Garamond" pitchFamily="18" charset="0"/>
                <a:ea typeface="宋体"/>
              </a:rPr>
              <a:t>x</a:t>
            </a:r>
            <a:r>
              <a:rPr lang="en-US" altLang="zh-CN" sz="1400" baseline="-25000" dirty="0">
                <a:solidFill>
                  <a:srgbClr val="000514"/>
                </a:solidFill>
                <a:latin typeface="Garamond" pitchFamily="18" charset="0"/>
                <a:ea typeface="宋体"/>
              </a:rPr>
              <a:t>i</a:t>
            </a:r>
            <a:r>
              <a:rPr lang="zh-CN" altLang="en-US" sz="1400" dirty="0">
                <a:solidFill>
                  <a:srgbClr val="000514"/>
                </a:solidFill>
                <a:latin typeface="Garamond" pitchFamily="18" charset="0"/>
                <a:ea typeface="宋体"/>
              </a:rPr>
              <a:t>行未覆盖</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令</a:t>
            </a:r>
            <a:r>
              <a:rPr lang="en-US" altLang="zh-CN" sz="1400" dirty="0">
                <a:solidFill>
                  <a:srgbClr val="000514"/>
                </a:solidFill>
                <a:latin typeface="Garamond" pitchFamily="18" charset="0"/>
                <a:ea typeface="宋体"/>
              </a:rPr>
              <a:t>l(x</a:t>
            </a:r>
            <a:r>
              <a:rPr lang="en-US" altLang="zh-CN" sz="1400" baseline="-25000" dirty="0">
                <a:solidFill>
                  <a:srgbClr val="000514"/>
                </a:solidFill>
                <a:latin typeface="Garamond" pitchFamily="18" charset="0"/>
                <a:ea typeface="宋体"/>
              </a:rPr>
              <a:t>i</a:t>
            </a:r>
            <a:r>
              <a:rPr lang="en-US" altLang="zh-CN" sz="1400" dirty="0">
                <a:solidFill>
                  <a:srgbClr val="000514"/>
                </a:solidFill>
                <a:latin typeface="Garamond" pitchFamily="18" charset="0"/>
                <a:ea typeface="宋体"/>
              </a:rPr>
              <a:t>)</a:t>
            </a:r>
            <a:r>
              <a:rPr lang="en-US" altLang="zh-CN"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l(x</a:t>
            </a:r>
            <a:r>
              <a:rPr lang="en-US" altLang="zh-CN" sz="1400" baseline="-25000" dirty="0">
                <a:solidFill>
                  <a:srgbClr val="000514"/>
                </a:solidFill>
                <a:latin typeface="Garamond" pitchFamily="18" charset="0"/>
                <a:ea typeface="宋体"/>
              </a:rPr>
              <a:t>i</a:t>
            </a:r>
            <a:r>
              <a:rPr lang="en-US" altLang="zh-CN" sz="1400" dirty="0">
                <a:solidFill>
                  <a:srgbClr val="000514"/>
                </a:solidFill>
                <a:latin typeface="Garamond" pitchFamily="18" charset="0"/>
                <a:ea typeface="宋体"/>
              </a:rPr>
              <a:t>)-</a:t>
            </a:r>
            <a:r>
              <a:rPr lang="en-US" altLang="zh-CN"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若</a:t>
            </a:r>
            <a:r>
              <a:rPr lang="en-US" altLang="zh-CN" sz="1400" dirty="0" err="1">
                <a:solidFill>
                  <a:srgbClr val="000514"/>
                </a:solidFill>
                <a:latin typeface="Garamond" pitchFamily="18" charset="0"/>
                <a:ea typeface="宋体"/>
              </a:rPr>
              <a:t>y</a:t>
            </a:r>
            <a:r>
              <a:rPr lang="en-US" altLang="zh-CN" sz="1400" baseline="-25000" dirty="0" err="1">
                <a:solidFill>
                  <a:srgbClr val="000514"/>
                </a:solidFill>
                <a:latin typeface="Garamond" pitchFamily="18" charset="0"/>
                <a:ea typeface="宋体"/>
              </a:rPr>
              <a:t>j</a:t>
            </a:r>
            <a:r>
              <a:rPr lang="zh-CN" altLang="en-US" sz="1400" dirty="0">
                <a:solidFill>
                  <a:srgbClr val="000514"/>
                </a:solidFill>
                <a:latin typeface="Garamond" pitchFamily="18" charset="0"/>
                <a:ea typeface="宋体"/>
              </a:rPr>
              <a:t>列已覆盖</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令</a:t>
            </a:r>
            <a:r>
              <a:rPr lang="en-US" altLang="zh-CN" sz="1400" dirty="0">
                <a:solidFill>
                  <a:srgbClr val="000514"/>
                </a:solidFill>
                <a:latin typeface="Garamond" pitchFamily="18" charset="0"/>
                <a:ea typeface="宋体"/>
              </a:rPr>
              <a:t>l(</a:t>
            </a:r>
            <a:r>
              <a:rPr lang="en-US" altLang="zh-CN" sz="1400" dirty="0" err="1">
                <a:solidFill>
                  <a:srgbClr val="000514"/>
                </a:solidFill>
                <a:latin typeface="Garamond" pitchFamily="18" charset="0"/>
                <a:ea typeface="宋体"/>
              </a:rPr>
              <a:t>y</a:t>
            </a:r>
            <a:r>
              <a:rPr lang="en-US" altLang="zh-CN" sz="1400" baseline="-25000" dirty="0" err="1">
                <a:solidFill>
                  <a:srgbClr val="000514"/>
                </a:solidFill>
                <a:latin typeface="Garamond" pitchFamily="18" charset="0"/>
                <a:ea typeface="宋体"/>
              </a:rPr>
              <a:t>j</a:t>
            </a:r>
            <a:r>
              <a:rPr lang="en-US" altLang="zh-CN" sz="1400" dirty="0">
                <a:solidFill>
                  <a:srgbClr val="000514"/>
                </a:solidFill>
                <a:latin typeface="Garamond" pitchFamily="18" charset="0"/>
                <a:ea typeface="宋体"/>
              </a:rPr>
              <a:t>)</a:t>
            </a:r>
            <a:r>
              <a:rPr lang="en-US" altLang="zh-CN"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l(</a:t>
            </a:r>
            <a:r>
              <a:rPr lang="en-US" altLang="zh-CN" sz="1400" dirty="0" err="1">
                <a:solidFill>
                  <a:srgbClr val="000514"/>
                </a:solidFill>
                <a:latin typeface="Garamond" pitchFamily="18" charset="0"/>
                <a:ea typeface="宋体"/>
              </a:rPr>
              <a:t>y</a:t>
            </a:r>
            <a:r>
              <a:rPr lang="en-US" altLang="zh-CN" sz="1400" baseline="-25000" dirty="0" err="1">
                <a:solidFill>
                  <a:srgbClr val="000514"/>
                </a:solidFill>
                <a:latin typeface="Garamond" pitchFamily="18" charset="0"/>
                <a:ea typeface="宋体"/>
              </a:rPr>
              <a:t>j</a:t>
            </a:r>
            <a:r>
              <a:rPr lang="en-US" altLang="zh-CN" sz="1400" dirty="0">
                <a:solidFill>
                  <a:srgbClr val="000514"/>
                </a:solidFill>
                <a:latin typeface="Garamond" pitchFamily="18" charset="0"/>
                <a:ea typeface="宋体"/>
              </a:rPr>
              <a:t>)+</a:t>
            </a:r>
            <a:r>
              <a:rPr lang="en-US" altLang="zh-CN" sz="1400" dirty="0">
                <a:solidFill>
                  <a:srgbClr val="000514"/>
                </a:solidFill>
                <a:latin typeface="Garamond" pitchFamily="18" charset="0"/>
                <a:ea typeface="宋体"/>
                <a:sym typeface="Symbol" pitchFamily="18" charset="2"/>
              </a:rPr>
              <a:t></a:t>
            </a:r>
            <a:r>
              <a:rPr lang="en-US" altLang="zh-CN" sz="1400" dirty="0">
                <a:solidFill>
                  <a:srgbClr val="000514"/>
                </a:solidFill>
                <a:latin typeface="Garamond" pitchFamily="18" charset="0"/>
                <a:ea typeface="宋体"/>
              </a:rPr>
              <a:t>.</a:t>
            </a:r>
          </a:p>
          <a:p>
            <a:pPr marL="342900" indent="-342900">
              <a:lnSpc>
                <a:spcPct val="80000"/>
              </a:lnSpc>
              <a:spcBef>
                <a:spcPct val="20000"/>
              </a:spcBef>
              <a:buClr>
                <a:srgbClr val="FFCC00"/>
              </a:buClr>
              <a:buSzPct val="70000"/>
              <a:defRPr/>
            </a:pP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删除覆盖标记</a:t>
            </a:r>
            <a:r>
              <a:rPr lang="en-US" altLang="zh-CN" sz="1400" dirty="0">
                <a:solidFill>
                  <a:srgbClr val="000514"/>
                </a:solidFill>
                <a:latin typeface="Garamond" pitchFamily="18" charset="0"/>
                <a:ea typeface="宋体"/>
              </a:rPr>
              <a:t>, </a:t>
            </a:r>
            <a:r>
              <a:rPr lang="zh-CN" altLang="en-US" sz="1400" dirty="0">
                <a:solidFill>
                  <a:srgbClr val="000514"/>
                </a:solidFill>
                <a:latin typeface="Garamond" pitchFamily="18" charset="0"/>
                <a:ea typeface="宋体"/>
              </a:rPr>
              <a:t>转</a:t>
            </a:r>
            <a:r>
              <a:rPr lang="en-US" altLang="zh-CN" sz="1400" dirty="0">
                <a:solidFill>
                  <a:srgbClr val="000514"/>
                </a:solidFill>
                <a:latin typeface="Garamond" pitchFamily="18" charset="0"/>
                <a:ea typeface="宋体"/>
              </a:rPr>
              <a:t>step2.</a:t>
            </a:r>
          </a:p>
        </p:txBody>
      </p:sp>
      <p:pic>
        <p:nvPicPr>
          <p:cNvPr id="7" name="Picture 5"/>
          <p:cNvPicPr>
            <a:picLocks noChangeAspect="1" noChangeArrowheads="1"/>
          </p:cNvPicPr>
          <p:nvPr/>
        </p:nvPicPr>
        <p:blipFill>
          <a:blip r:embed="rId3" cstate="print"/>
          <a:srcRect/>
          <a:stretch>
            <a:fillRect/>
          </a:stretch>
        </p:blipFill>
        <p:spPr bwMode="auto">
          <a:xfrm>
            <a:off x="6281738" y="1174254"/>
            <a:ext cx="2244725" cy="2408238"/>
          </a:xfrm>
          <a:prstGeom prst="rect">
            <a:avLst/>
          </a:prstGeom>
          <a:noFill/>
          <a:ln w="9525">
            <a:noFill/>
            <a:miter lim="800000"/>
            <a:headEnd/>
            <a:tailEnd/>
          </a:ln>
        </p:spPr>
      </p:pic>
      <p:sp>
        <p:nvSpPr>
          <p:cNvPr id="9" name="矩形 8"/>
          <p:cNvSpPr/>
          <p:nvPr/>
        </p:nvSpPr>
        <p:spPr>
          <a:xfrm>
            <a:off x="6662057" y="2203457"/>
            <a:ext cx="1582056"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矩形 9"/>
          <p:cNvSpPr/>
          <p:nvPr/>
        </p:nvSpPr>
        <p:spPr>
          <a:xfrm>
            <a:off x="6662056" y="1434201"/>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矩形 10"/>
          <p:cNvSpPr/>
          <p:nvPr/>
        </p:nvSpPr>
        <p:spPr>
          <a:xfrm>
            <a:off x="8062685" y="1499515"/>
            <a:ext cx="203200" cy="1712685"/>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p:nvSpPr>
        <p:spPr>
          <a:xfrm>
            <a:off x="7358175" y="1529678"/>
            <a:ext cx="275771" cy="261257"/>
          </a:xfrm>
          <a:prstGeom prst="rect">
            <a:avLst/>
          </a:prstGeom>
          <a:noFill/>
          <a:ln w="28575"/>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744773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ChangeArrowheads="1"/>
          </p:cNvSpPr>
          <p:nvPr/>
        </p:nvSpPr>
        <p:spPr bwMode="auto">
          <a:xfrm>
            <a:off x="794197" y="1900238"/>
            <a:ext cx="8054975" cy="4114800"/>
          </a:xfrm>
          <a:prstGeom prst="rect">
            <a:avLst/>
          </a:prstGeom>
          <a:noFill/>
          <a:ln w="9525">
            <a:noFill/>
            <a:miter lim="800000"/>
            <a:headEnd/>
            <a:tailEnd/>
          </a:ln>
        </p:spPr>
        <p:txBody>
          <a:bodyPr/>
          <a:lstStyle/>
          <a:p>
            <a:pPr>
              <a:lnSpc>
                <a:spcPct val="90000"/>
              </a:lnSpc>
              <a:spcBef>
                <a:spcPct val="20000"/>
              </a:spcBef>
              <a:buClr>
                <a:srgbClr val="89AAD3"/>
              </a:buClr>
              <a:buSzPct val="70000"/>
              <a:buFont typeface="Wingdings" pitchFamily="2" charset="2"/>
              <a:buNone/>
            </a:pPr>
            <a:r>
              <a:rPr lang="zh-CN" altLang="en-US" dirty="0">
                <a:solidFill>
                  <a:srgbClr val="000000"/>
                </a:solidFill>
                <a:latin typeface="楷体_GB2312" pitchFamily="49" charset="-122"/>
                <a:ea typeface="楷体_GB2312" pitchFamily="49" charset="-122"/>
              </a:rPr>
              <a:t>方法一</a:t>
            </a:r>
            <a:r>
              <a:rPr lang="en-US" altLang="zh-CN" dirty="0">
                <a:solidFill>
                  <a:srgbClr val="000000"/>
                </a:solidFill>
                <a:latin typeface="楷体_GB2312" pitchFamily="49" charset="-122"/>
                <a:ea typeface="楷体_GB2312" pitchFamily="49" charset="-122"/>
              </a:rPr>
              <a:t>:</a:t>
            </a:r>
            <a:r>
              <a:rPr lang="en-US" altLang="zh-CN" dirty="0">
                <a:solidFill>
                  <a:srgbClr val="000000"/>
                </a:solidFill>
              </a:rPr>
              <a:t> </a:t>
            </a:r>
          </a:p>
          <a:p>
            <a:pPr>
              <a:lnSpc>
                <a:spcPct val="90000"/>
              </a:lnSpc>
              <a:spcBef>
                <a:spcPct val="20000"/>
              </a:spcBef>
              <a:spcAft>
                <a:spcPct val="40000"/>
              </a:spcAft>
              <a:buClr>
                <a:srgbClr val="89AAD3"/>
              </a:buClr>
              <a:buSzPct val="70000"/>
              <a:buFont typeface="Wingdings" pitchFamily="2" charset="2"/>
              <a:buNone/>
            </a:pPr>
            <a:r>
              <a:rPr lang="zh-CN" altLang="en-US" dirty="0">
                <a:solidFill>
                  <a:srgbClr val="000000"/>
                </a:solidFill>
              </a:rPr>
              <a:t>确定一个</a:t>
            </a:r>
            <a:r>
              <a:rPr lang="en-US" altLang="zh-CN" dirty="0">
                <a:solidFill>
                  <a:srgbClr val="000000"/>
                </a:solidFill>
              </a:rPr>
              <a:t>n</a:t>
            </a:r>
            <a:r>
              <a:rPr lang="zh-CN" altLang="en-US" dirty="0">
                <a:solidFill>
                  <a:srgbClr val="000000"/>
                </a:solidFill>
              </a:rPr>
              <a:t>阶矩阵</a:t>
            </a:r>
            <a:r>
              <a:rPr lang="en-US" altLang="zh-CN" dirty="0">
                <a:solidFill>
                  <a:srgbClr val="000000"/>
                </a:solidFill>
              </a:rPr>
              <a:t>Q=(</a:t>
            </a:r>
            <a:r>
              <a:rPr lang="en-US" altLang="zh-CN" dirty="0" err="1">
                <a:solidFill>
                  <a:srgbClr val="000000"/>
                </a:solidFill>
              </a:rPr>
              <a:t>q</a:t>
            </a:r>
            <a:r>
              <a:rPr lang="en-US" altLang="zh-CN" baseline="-25000" dirty="0" err="1">
                <a:solidFill>
                  <a:srgbClr val="000000"/>
                </a:solidFill>
              </a:rPr>
              <a:t>ij</a:t>
            </a:r>
            <a:r>
              <a:rPr lang="en-US" altLang="zh-CN" dirty="0">
                <a:solidFill>
                  <a:srgbClr val="000000"/>
                </a:solidFill>
              </a:rPr>
              <a:t>), </a:t>
            </a:r>
            <a:r>
              <a:rPr lang="zh-CN" altLang="en-US" dirty="0">
                <a:solidFill>
                  <a:srgbClr val="000000"/>
                </a:solidFill>
              </a:rPr>
              <a:t>其中</a:t>
            </a:r>
            <a:r>
              <a:rPr lang="en-US" altLang="zh-CN" dirty="0" err="1">
                <a:solidFill>
                  <a:srgbClr val="000000"/>
                </a:solidFill>
              </a:rPr>
              <a:t>q</a:t>
            </a:r>
            <a:r>
              <a:rPr lang="en-US" altLang="zh-CN" baseline="-25000" dirty="0" err="1">
                <a:solidFill>
                  <a:srgbClr val="000000"/>
                </a:solidFill>
              </a:rPr>
              <a:t>ij</a:t>
            </a:r>
            <a:r>
              <a:rPr lang="zh-CN" altLang="en-US" dirty="0">
                <a:solidFill>
                  <a:srgbClr val="000000"/>
                </a:solidFill>
              </a:rPr>
              <a:t>是大于等于</a:t>
            </a:r>
            <a:r>
              <a:rPr lang="en-US" altLang="zh-CN" dirty="0">
                <a:solidFill>
                  <a:srgbClr val="000000"/>
                </a:solidFill>
              </a:rPr>
              <a:t>max </a:t>
            </a:r>
            <a:r>
              <a:rPr lang="en-US" altLang="zh-CN" dirty="0" err="1">
                <a:solidFill>
                  <a:srgbClr val="000000"/>
                </a:solidFill>
              </a:rPr>
              <a:t>c</a:t>
            </a:r>
            <a:r>
              <a:rPr lang="en-US" altLang="zh-CN" baseline="-25000" dirty="0" err="1">
                <a:solidFill>
                  <a:srgbClr val="000000"/>
                </a:solidFill>
              </a:rPr>
              <a:t>ij</a:t>
            </a:r>
            <a:r>
              <a:rPr lang="zh-CN" altLang="en-US" dirty="0">
                <a:solidFill>
                  <a:srgbClr val="000000"/>
                </a:solidFill>
              </a:rPr>
              <a:t>的常数</a:t>
            </a:r>
            <a:r>
              <a:rPr lang="en-US" altLang="zh-CN" dirty="0">
                <a:solidFill>
                  <a:srgbClr val="000000"/>
                </a:solidFill>
              </a:rPr>
              <a:t>a, </a:t>
            </a:r>
            <a:r>
              <a:rPr lang="zh-CN" altLang="en-US" dirty="0">
                <a:solidFill>
                  <a:srgbClr val="000000"/>
                </a:solidFill>
              </a:rPr>
              <a:t>令</a:t>
            </a:r>
            <a:r>
              <a:rPr lang="en-US" altLang="zh-CN" dirty="0">
                <a:solidFill>
                  <a:srgbClr val="000000"/>
                </a:solidFill>
              </a:rPr>
              <a:t>C’=Q-C, </a:t>
            </a:r>
            <a:r>
              <a:rPr lang="zh-CN" altLang="en-US" dirty="0">
                <a:solidFill>
                  <a:srgbClr val="000000"/>
                </a:solidFill>
              </a:rPr>
              <a:t>则</a:t>
            </a:r>
            <a:r>
              <a:rPr lang="en-US" altLang="zh-CN" dirty="0" err="1">
                <a:solidFill>
                  <a:srgbClr val="000000"/>
                </a:solidFill>
              </a:rPr>
              <a:t>c’</a:t>
            </a:r>
            <a:r>
              <a:rPr lang="en-US" altLang="zh-CN" baseline="-25000" dirty="0" err="1">
                <a:solidFill>
                  <a:srgbClr val="000000"/>
                </a:solidFill>
              </a:rPr>
              <a:t>ij</a:t>
            </a:r>
            <a:r>
              <a:rPr lang="en-US" altLang="zh-CN" dirty="0" err="1">
                <a:solidFill>
                  <a:srgbClr val="000000"/>
                </a:solidFill>
              </a:rPr>
              <a:t>+c</a:t>
            </a:r>
            <a:r>
              <a:rPr lang="en-US" altLang="zh-CN" baseline="-25000" dirty="0" err="1">
                <a:solidFill>
                  <a:srgbClr val="000000"/>
                </a:solidFill>
              </a:rPr>
              <a:t>ij</a:t>
            </a:r>
            <a:r>
              <a:rPr lang="en-US" altLang="zh-CN" dirty="0">
                <a:solidFill>
                  <a:srgbClr val="000000"/>
                </a:solidFill>
              </a:rPr>
              <a:t>=a. </a:t>
            </a:r>
            <a:r>
              <a:rPr lang="zh-CN" altLang="en-US" dirty="0">
                <a:solidFill>
                  <a:srgbClr val="000000"/>
                </a:solidFill>
              </a:rPr>
              <a:t>所以</a:t>
            </a:r>
            <a:r>
              <a:rPr lang="en-US" altLang="zh-CN" dirty="0">
                <a:solidFill>
                  <a:srgbClr val="000000"/>
                </a:solidFill>
              </a:rPr>
              <a:t>C</a:t>
            </a:r>
            <a:r>
              <a:rPr lang="zh-CN" altLang="en-US" dirty="0">
                <a:solidFill>
                  <a:srgbClr val="000000"/>
                </a:solidFill>
              </a:rPr>
              <a:t>的最小成本对应于</a:t>
            </a:r>
            <a:r>
              <a:rPr lang="en-US" altLang="zh-CN" dirty="0">
                <a:solidFill>
                  <a:srgbClr val="000000"/>
                </a:solidFill>
              </a:rPr>
              <a:t>C’</a:t>
            </a:r>
            <a:r>
              <a:rPr lang="zh-CN" altLang="en-US" dirty="0">
                <a:solidFill>
                  <a:srgbClr val="000000"/>
                </a:solidFill>
              </a:rPr>
              <a:t>的最大利润</a:t>
            </a:r>
            <a:r>
              <a:rPr lang="en-US" altLang="zh-CN" dirty="0">
                <a:solidFill>
                  <a:srgbClr val="000000"/>
                </a:solidFill>
              </a:rPr>
              <a:t>.</a:t>
            </a:r>
          </a:p>
          <a:p>
            <a:pPr>
              <a:lnSpc>
                <a:spcPct val="90000"/>
              </a:lnSpc>
              <a:spcBef>
                <a:spcPct val="20000"/>
              </a:spcBef>
              <a:buClr>
                <a:srgbClr val="89AAD3"/>
              </a:buClr>
              <a:buSzPct val="70000"/>
              <a:buFont typeface="Wingdings" pitchFamily="2" charset="2"/>
              <a:buNone/>
            </a:pPr>
            <a:r>
              <a:rPr lang="zh-CN" altLang="en-US" dirty="0">
                <a:solidFill>
                  <a:srgbClr val="000000"/>
                </a:solidFill>
                <a:latin typeface="楷体_GB2312" pitchFamily="49" charset="-122"/>
                <a:ea typeface="楷体_GB2312" pitchFamily="49" charset="-122"/>
              </a:rPr>
              <a:t>方法二</a:t>
            </a:r>
            <a:r>
              <a:rPr lang="en-US" altLang="zh-CN" dirty="0">
                <a:solidFill>
                  <a:srgbClr val="000000"/>
                </a:solidFill>
                <a:latin typeface="楷体_GB2312" pitchFamily="49" charset="-122"/>
                <a:ea typeface="楷体_GB2312" pitchFamily="49" charset="-122"/>
              </a:rPr>
              <a:t>:</a:t>
            </a:r>
            <a:r>
              <a:rPr lang="en-US" altLang="zh-CN" dirty="0">
                <a:solidFill>
                  <a:srgbClr val="000000"/>
                </a:solidFill>
              </a:rPr>
              <a:t> </a:t>
            </a:r>
          </a:p>
          <a:p>
            <a:pPr>
              <a:lnSpc>
                <a:spcPct val="90000"/>
              </a:lnSpc>
              <a:spcBef>
                <a:spcPct val="20000"/>
              </a:spcBef>
              <a:buClr>
                <a:srgbClr val="89AAD3"/>
              </a:buClr>
              <a:buSzPct val="70000"/>
              <a:buFont typeface="Wingdings" pitchFamily="2" charset="2"/>
              <a:buNone/>
            </a:pPr>
            <a:r>
              <a:rPr lang="zh-CN" altLang="en-US" dirty="0">
                <a:solidFill>
                  <a:srgbClr val="000000"/>
                </a:solidFill>
              </a:rPr>
              <a:t>类似于最大数匹配算法的思路</a:t>
            </a:r>
            <a:r>
              <a:rPr lang="en-US" altLang="zh-CN" dirty="0">
                <a:solidFill>
                  <a:srgbClr val="000000"/>
                </a:solidFill>
              </a:rPr>
              <a:t>, </a:t>
            </a:r>
            <a:r>
              <a:rPr lang="zh-CN" altLang="en-US" dirty="0">
                <a:solidFill>
                  <a:srgbClr val="000000"/>
                </a:solidFill>
              </a:rPr>
              <a:t>但是每行的最小元为界值</a:t>
            </a:r>
            <a:r>
              <a:rPr lang="en-US" altLang="zh-CN" dirty="0">
                <a:solidFill>
                  <a:srgbClr val="000000"/>
                </a:solidFill>
              </a:rPr>
              <a:t>, </a:t>
            </a:r>
            <a:r>
              <a:rPr lang="zh-CN" altLang="en-US" dirty="0">
                <a:solidFill>
                  <a:srgbClr val="000000"/>
                </a:solidFill>
              </a:rPr>
              <a:t>满足</a:t>
            </a:r>
            <a:r>
              <a:rPr lang="en-US" altLang="zh-CN" dirty="0" err="1">
                <a:solidFill>
                  <a:srgbClr val="000000"/>
                </a:solidFill>
              </a:rPr>
              <a:t>b</a:t>
            </a:r>
            <a:r>
              <a:rPr lang="en-US" altLang="zh-CN" baseline="-25000" dirty="0" err="1">
                <a:solidFill>
                  <a:srgbClr val="000000"/>
                </a:solidFill>
              </a:rPr>
              <a:t>ij</a:t>
            </a:r>
            <a:r>
              <a:rPr lang="en-US" altLang="zh-CN" dirty="0">
                <a:solidFill>
                  <a:srgbClr val="000000"/>
                </a:solidFill>
              </a:rPr>
              <a:t>=</a:t>
            </a:r>
            <a:r>
              <a:rPr lang="en-US" altLang="zh-CN" dirty="0" err="1">
                <a:solidFill>
                  <a:srgbClr val="000000"/>
                </a:solidFill>
              </a:rPr>
              <a:t>c</a:t>
            </a:r>
            <a:r>
              <a:rPr lang="en-US" altLang="zh-CN" baseline="-25000" dirty="0" err="1">
                <a:solidFill>
                  <a:srgbClr val="000000"/>
                </a:solidFill>
              </a:rPr>
              <a:t>ij</a:t>
            </a:r>
            <a:r>
              <a:rPr lang="en-US" altLang="zh-CN" dirty="0">
                <a:solidFill>
                  <a:srgbClr val="000000"/>
                </a:solidFill>
              </a:rPr>
              <a:t>-l(x</a:t>
            </a:r>
            <a:r>
              <a:rPr lang="en-US" altLang="zh-CN" baseline="-25000" dirty="0">
                <a:solidFill>
                  <a:srgbClr val="000000"/>
                </a:solidFill>
              </a:rPr>
              <a:t>i</a:t>
            </a:r>
            <a:r>
              <a:rPr lang="en-US" altLang="zh-CN" dirty="0">
                <a:solidFill>
                  <a:srgbClr val="000000"/>
                </a:solidFill>
              </a:rPr>
              <a:t>)-l(</a:t>
            </a:r>
            <a:r>
              <a:rPr lang="en-US" altLang="zh-CN" dirty="0" err="1">
                <a:solidFill>
                  <a:srgbClr val="000000"/>
                </a:solidFill>
              </a:rPr>
              <a:t>y</a:t>
            </a:r>
            <a:r>
              <a:rPr lang="en-US" altLang="zh-CN" baseline="-25000" dirty="0" err="1">
                <a:solidFill>
                  <a:srgbClr val="000000"/>
                </a:solidFill>
              </a:rPr>
              <a:t>j</a:t>
            </a:r>
            <a:r>
              <a:rPr lang="en-US" altLang="zh-CN" dirty="0">
                <a:solidFill>
                  <a:srgbClr val="000000"/>
                </a:solidFill>
              </a:rPr>
              <a:t>)≥0, </a:t>
            </a:r>
            <a:r>
              <a:rPr lang="zh-CN" altLang="en-US" dirty="0">
                <a:solidFill>
                  <a:srgbClr val="000000"/>
                </a:solidFill>
              </a:rPr>
              <a:t>然后不断最小地增加界值，直至存在</a:t>
            </a:r>
            <a:r>
              <a:rPr lang="en-US" altLang="zh-CN" dirty="0">
                <a:solidFill>
                  <a:srgbClr val="000000"/>
                </a:solidFill>
              </a:rPr>
              <a:t>n</a:t>
            </a:r>
            <a:r>
              <a:rPr lang="zh-CN" altLang="en-US" dirty="0">
                <a:solidFill>
                  <a:srgbClr val="000000"/>
                </a:solidFill>
              </a:rPr>
              <a:t>个不在同行同列值为</a:t>
            </a:r>
            <a:r>
              <a:rPr lang="en-US" altLang="zh-CN" dirty="0">
                <a:solidFill>
                  <a:srgbClr val="000000"/>
                </a:solidFill>
              </a:rPr>
              <a:t>0</a:t>
            </a:r>
            <a:r>
              <a:rPr lang="zh-CN" altLang="en-US" dirty="0">
                <a:solidFill>
                  <a:srgbClr val="000000"/>
                </a:solidFill>
              </a:rPr>
              <a:t>的</a:t>
            </a:r>
            <a:r>
              <a:rPr lang="en-US" altLang="zh-CN" dirty="0" err="1">
                <a:solidFill>
                  <a:srgbClr val="000000"/>
                </a:solidFill>
              </a:rPr>
              <a:t>b</a:t>
            </a:r>
            <a:r>
              <a:rPr lang="en-US" altLang="zh-CN" baseline="-25000" dirty="0" err="1">
                <a:solidFill>
                  <a:srgbClr val="000000"/>
                </a:solidFill>
              </a:rPr>
              <a:t>ij</a:t>
            </a:r>
            <a:r>
              <a:rPr lang="zh-CN" altLang="en-US" dirty="0">
                <a:solidFill>
                  <a:srgbClr val="000000"/>
                </a:solidFill>
              </a:rPr>
              <a:t>出现</a:t>
            </a:r>
            <a:r>
              <a:rPr lang="en-US" altLang="zh-CN" dirty="0">
                <a:solidFill>
                  <a:srgbClr val="000000"/>
                </a:solidFill>
              </a:rPr>
              <a:t>.</a:t>
            </a:r>
          </a:p>
        </p:txBody>
      </p:sp>
      <p:sp>
        <p:nvSpPr>
          <p:cNvPr id="76804" name="Rectangle 4"/>
          <p:cNvSpPr>
            <a:spLocks noChangeArrowheads="1"/>
          </p:cNvSpPr>
          <p:nvPr/>
        </p:nvSpPr>
        <p:spPr bwMode="auto">
          <a:xfrm>
            <a:off x="559247" y="1282700"/>
            <a:ext cx="4983163" cy="424732"/>
          </a:xfrm>
          <a:prstGeom prst="rect">
            <a:avLst/>
          </a:prstGeom>
          <a:noFill/>
          <a:ln w="9525">
            <a:noFill/>
            <a:miter lim="800000"/>
            <a:headEnd/>
            <a:tailEnd/>
          </a:ln>
        </p:spPr>
        <p:txBody>
          <a:bodyPr>
            <a:spAutoFit/>
          </a:bodyPr>
          <a:lstStyle/>
          <a:p>
            <a:pPr>
              <a:lnSpc>
                <a:spcPct val="90000"/>
              </a:lnSpc>
              <a:spcBef>
                <a:spcPct val="20000"/>
              </a:spcBef>
              <a:buClr>
                <a:srgbClr val="795185"/>
              </a:buClr>
              <a:buSzPct val="60000"/>
              <a:buFont typeface="Wingdings" pitchFamily="2" charset="2"/>
              <a:buNone/>
            </a:pPr>
            <a:r>
              <a:rPr lang="en-US" altLang="zh-CN">
                <a:solidFill>
                  <a:srgbClr val="000000"/>
                </a:solidFill>
              </a:rPr>
              <a:t>(5) </a:t>
            </a:r>
            <a:r>
              <a:rPr lang="zh-CN" altLang="en-US">
                <a:solidFill>
                  <a:srgbClr val="000000"/>
                </a:solidFill>
              </a:rPr>
              <a:t>最小权匹配</a:t>
            </a:r>
          </a:p>
        </p:txBody>
      </p:sp>
      <p:sp>
        <p:nvSpPr>
          <p:cNvPr id="6" name="标题 5"/>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5.3</a:t>
            </a:r>
            <a:r>
              <a:rPr lang="en-US" altLang="zh-CN" dirty="0" smtClean="0"/>
              <a:t> </a:t>
            </a:r>
            <a:r>
              <a:rPr lang="zh-CN" altLang="en-US" dirty="0" smtClean="0"/>
              <a:t>最佳匹配算法</a:t>
            </a:r>
            <a:endParaRPr lang="zh-CN" altLang="en-US" dirty="0"/>
          </a:p>
        </p:txBody>
      </p:sp>
    </p:spTree>
    <p:extLst>
      <p:ext uri="{BB962C8B-B14F-4D97-AF65-F5344CB8AC3E}">
        <p14:creationId xmlns:p14="http://schemas.microsoft.com/office/powerpoint/2010/main" val="424838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3570">
                                            <p:txEl>
                                              <p:pRg st="0" end="0"/>
                                            </p:txEl>
                                          </p:spTgt>
                                        </p:tgtEl>
                                        <p:attrNameLst>
                                          <p:attrName>style.visibility</p:attrName>
                                        </p:attrNameLst>
                                      </p:cBhvr>
                                      <p:to>
                                        <p:strVal val="visible"/>
                                      </p:to>
                                    </p:set>
                                    <p:animEffect transition="in" filter="blinds(horizontal)">
                                      <p:cBhvr>
                                        <p:cTn id="7" dur="500"/>
                                        <p:tgtEl>
                                          <p:spTgt spid="113357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3570">
                                            <p:txEl>
                                              <p:pRg st="1" end="1"/>
                                            </p:txEl>
                                          </p:spTgt>
                                        </p:tgtEl>
                                        <p:attrNameLst>
                                          <p:attrName>style.visibility</p:attrName>
                                        </p:attrNameLst>
                                      </p:cBhvr>
                                      <p:to>
                                        <p:strVal val="visible"/>
                                      </p:to>
                                    </p:set>
                                    <p:animEffect transition="in" filter="blinds(horizontal)">
                                      <p:cBhvr>
                                        <p:cTn id="10" dur="500"/>
                                        <p:tgtEl>
                                          <p:spTgt spid="113357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33570">
                                            <p:txEl>
                                              <p:pRg st="2" end="2"/>
                                            </p:txEl>
                                          </p:spTgt>
                                        </p:tgtEl>
                                        <p:attrNameLst>
                                          <p:attrName>style.visibility</p:attrName>
                                        </p:attrNameLst>
                                      </p:cBhvr>
                                      <p:to>
                                        <p:strVal val="visible"/>
                                      </p:to>
                                    </p:set>
                                    <p:animEffect transition="in" filter="blinds(horizontal)">
                                      <p:cBhvr>
                                        <p:cTn id="15" dur="500"/>
                                        <p:tgtEl>
                                          <p:spTgt spid="113357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33570">
                                            <p:txEl>
                                              <p:pRg st="3" end="3"/>
                                            </p:txEl>
                                          </p:spTgt>
                                        </p:tgtEl>
                                        <p:attrNameLst>
                                          <p:attrName>style.visibility</p:attrName>
                                        </p:attrNameLst>
                                      </p:cBhvr>
                                      <p:to>
                                        <p:strVal val="visible"/>
                                      </p:to>
                                    </p:set>
                                    <p:animEffect transition="in" filter="blinds(horizontal)">
                                      <p:cBhvr>
                                        <p:cTn id="18" dur="500"/>
                                        <p:tgtEl>
                                          <p:spTgt spid="11335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463" indent="-271463" eaLnBrk="1" hangingPunct="1">
              <a:buFont typeface="Wingdings" pitchFamily="2" charset="2"/>
              <a:buNone/>
            </a:pPr>
            <a:r>
              <a:rPr lang="en-US" altLang="zh-CN" dirty="0" smtClean="0">
                <a:solidFill>
                  <a:srgbClr val="A3A3A3"/>
                </a:solidFill>
                <a:latin typeface="Times New Roman" pitchFamily="18" charset="0"/>
                <a:cs typeface="Times New Roman" pitchFamily="18" charset="0"/>
              </a:rPr>
              <a:t>5.1  </a:t>
            </a:r>
            <a:r>
              <a:rPr lang="zh-CN" altLang="zh-CN" dirty="0" smtClean="0">
                <a:solidFill>
                  <a:srgbClr val="A3A3A3"/>
                </a:solidFill>
                <a:latin typeface="Times New Roman" pitchFamily="18" charset="0"/>
                <a:cs typeface="Times New Roman" pitchFamily="18" charset="0"/>
              </a:rPr>
              <a:t>二分图的最大匹配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5.2  </a:t>
            </a:r>
            <a:r>
              <a:rPr lang="zh-CN" altLang="zh-CN" dirty="0" smtClean="0">
                <a:solidFill>
                  <a:srgbClr val="B2B2B2"/>
                </a:solidFill>
                <a:latin typeface="Times New Roman" pitchFamily="18" charset="0"/>
                <a:cs typeface="Times New Roman" pitchFamily="18" charset="0"/>
              </a:rPr>
              <a:t>完全匹配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5.3  </a:t>
            </a:r>
            <a:r>
              <a:rPr lang="zh-CN" altLang="zh-CN" dirty="0" smtClean="0">
                <a:solidFill>
                  <a:srgbClr val="B2B2B2"/>
                </a:solidFill>
                <a:latin typeface="Times New Roman" pitchFamily="18" charset="0"/>
                <a:cs typeface="Times New Roman" pitchFamily="18" charset="0"/>
              </a:rPr>
              <a:t>最佳匹配算法</a:t>
            </a:r>
            <a:endParaRPr lang="zh-CN" altLang="en-US" dirty="0" smtClean="0">
              <a:solidFill>
                <a:srgbClr val="B2B2B2"/>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rgbClr val="FF3300"/>
                </a:solidFill>
                <a:latin typeface="Times New Roman" pitchFamily="18" charset="0"/>
                <a:cs typeface="Times New Roman" pitchFamily="18" charset="0"/>
              </a:rPr>
              <a:t>5.4  </a:t>
            </a:r>
            <a:r>
              <a:rPr lang="zh-CN" altLang="en-US" dirty="0" smtClean="0">
                <a:solidFill>
                  <a:srgbClr val="FF3300"/>
                </a:solidFill>
                <a:latin typeface="Times New Roman" pitchFamily="18" charset="0"/>
                <a:cs typeface="Times New Roman" pitchFamily="18" charset="0"/>
              </a:rPr>
              <a:t>匹配应用举例</a:t>
            </a:r>
            <a:endParaRPr lang="zh-CN" altLang="zh-CN" dirty="0" smtClean="0">
              <a:solidFill>
                <a:srgbClr val="FF3300"/>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5.5  </a:t>
            </a:r>
            <a:r>
              <a:rPr lang="zh-CN" altLang="zh-CN" dirty="0" smtClean="0">
                <a:latin typeface="Times New Roman" pitchFamily="18" charset="0"/>
                <a:cs typeface="Times New Roman" pitchFamily="18" charset="0"/>
              </a:rPr>
              <a:t>网络流图</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5.6  </a:t>
            </a:r>
            <a:r>
              <a:rPr lang="zh-CN" altLang="zh-CN" dirty="0" smtClean="0">
                <a:latin typeface="Times New Roman" pitchFamily="18" charset="0"/>
                <a:cs typeface="Times New Roman" pitchFamily="18" charset="0"/>
              </a:rPr>
              <a:t>Ford-Fulkerson最大流标号算法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5.7  </a:t>
            </a:r>
            <a:r>
              <a:rPr lang="zh-CN" altLang="zh-CN" dirty="0" smtClean="0">
                <a:latin typeface="Times New Roman" pitchFamily="18" charset="0"/>
                <a:cs typeface="Times New Roman" pitchFamily="18" charset="0"/>
              </a:rPr>
              <a:t>最大流的Edmonds-Karp算法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5.8  </a:t>
            </a:r>
            <a:r>
              <a:rPr lang="zh-CN" altLang="zh-CN" dirty="0" smtClean="0">
                <a:latin typeface="Times New Roman" pitchFamily="18" charset="0"/>
                <a:cs typeface="Times New Roman" pitchFamily="18" charset="0"/>
              </a:rPr>
              <a:t>最小费用流</a:t>
            </a:r>
          </a:p>
          <a:p>
            <a:pPr marL="271463" indent="-271463" eaLnBrk="1" hangingPunct="1"/>
            <a:endParaRPr lang="zh-CN"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1652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522513" y="1756933"/>
            <a:ext cx="8229600" cy="4227512"/>
          </a:xfrm>
        </p:spPr>
        <p:txBody>
          <a:bodyPr/>
          <a:lstStyle/>
          <a:p>
            <a:pPr eaLnBrk="1" hangingPunct="1">
              <a:lnSpc>
                <a:spcPct val="110000"/>
              </a:lnSpc>
              <a:buFont typeface="Wingdings" pitchFamily="2" charset="2"/>
              <a:buNone/>
            </a:pP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设简单二分图</a:t>
            </a:r>
            <a:r>
              <a:rPr lang="en-US" altLang="zh-CN" sz="2400" dirty="0" smtClean="0">
                <a:latin typeface="Times New Roman" panose="02020603050405020304" pitchFamily="18" charset="0"/>
                <a:cs typeface="Times New Roman" panose="02020603050405020304" pitchFamily="18" charset="0"/>
              </a:rPr>
              <a:t>G=(X,Y,E)</a:t>
            </a:r>
            <a:r>
              <a:rPr lang="zh-CN" altLang="en-US" sz="2400" dirty="0" smtClean="0">
                <a:latin typeface="Times New Roman" panose="02020603050405020304" pitchFamily="18" charset="0"/>
                <a:cs typeface="Times New Roman" panose="02020603050405020304" pitchFamily="18" charset="0"/>
              </a:rPr>
              <a:t>中，男孩集</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，女孩集</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，每边</a:t>
            </a:r>
            <a:r>
              <a:rPr lang="en-US" altLang="zh-CN" sz="2400" dirty="0" err="1" smtClean="0">
                <a:latin typeface="Times New Roman" panose="02020603050405020304" pitchFamily="18" charset="0"/>
                <a:cs typeface="Times New Roman" panose="02020603050405020304" pitchFamily="18" charset="0"/>
              </a:rPr>
              <a:t>xy</a:t>
            </a:r>
            <a:r>
              <a:rPr lang="zh-CN" altLang="en-US" sz="2400" dirty="0" smtClean="0">
                <a:latin typeface="Times New Roman" panose="02020603050405020304" pitchFamily="18" charset="0"/>
                <a:cs typeface="Times New Roman" panose="02020603050405020304" pitchFamily="18" charset="0"/>
              </a:rPr>
              <a:t>表示男孩</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与女孩</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彼此认识。今假设每个男孩</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对他所认识的所有女孩有一个倾向度排序，每个女孩</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对她所认识的所有男孩也有一个倾向度排序，对</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上任意给定的一个倾向度分派，称</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的一个匹配</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为</a:t>
            </a:r>
            <a:r>
              <a:rPr lang="zh-CN" altLang="en-US" sz="2400" dirty="0" smtClean="0">
                <a:solidFill>
                  <a:srgbClr val="FF3300"/>
                </a:solidFill>
                <a:latin typeface="Times New Roman" panose="02020603050405020304" pitchFamily="18" charset="0"/>
                <a:cs typeface="Times New Roman" panose="02020603050405020304" pitchFamily="18" charset="0"/>
              </a:rPr>
              <a:t>稳定匹配</a:t>
            </a:r>
            <a:r>
              <a:rPr lang="zh-CN" altLang="en-US" sz="2400" dirty="0" smtClean="0">
                <a:latin typeface="Times New Roman" panose="02020603050405020304" pitchFamily="18" charset="0"/>
                <a:cs typeface="Times New Roman" panose="02020603050405020304" pitchFamily="18" charset="0"/>
              </a:rPr>
              <a:t>，如果对</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中任一条非</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边</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以下两个条件至少有一个成立：</a:t>
            </a:r>
          </a:p>
          <a:p>
            <a:pPr eaLnBrk="1" hangingPunct="1">
              <a:lnSpc>
                <a:spcPct val="110000"/>
              </a:lnSpc>
            </a:pP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中存在这样一条边</a:t>
            </a:r>
            <a:r>
              <a:rPr lang="en-US" altLang="zh-CN" sz="2400" dirty="0" err="1" smtClean="0">
                <a:latin typeface="Times New Roman" panose="02020603050405020304" pitchFamily="18" charset="0"/>
                <a:cs typeface="Times New Roman" panose="02020603050405020304" pitchFamily="18" charset="0"/>
              </a:rPr>
              <a:t>xy</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饱和的），使</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倾向于</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胜过</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a:t>
            </a:r>
          </a:p>
          <a:p>
            <a:pPr eaLnBrk="1" hangingPunct="1">
              <a:lnSpc>
                <a:spcPct val="110000"/>
              </a:lnSpc>
            </a:pP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中存在这样一条边</a:t>
            </a:r>
            <a:r>
              <a:rPr lang="en-US" altLang="zh-CN" sz="2400" dirty="0" err="1" smtClean="0">
                <a:latin typeface="Times New Roman" panose="02020603050405020304" pitchFamily="18" charset="0"/>
                <a:cs typeface="Times New Roman" panose="02020603050405020304" pitchFamily="18" charset="0"/>
              </a:rPr>
              <a:t>x’y</a:t>
            </a:r>
            <a:r>
              <a:rPr lang="zh-CN" altLang="en-US" sz="2400" dirty="0" smtClean="0">
                <a:latin typeface="Times New Roman" panose="02020603050405020304" pitchFamily="18" charset="0"/>
                <a:cs typeface="Times New Roman" panose="02020603050405020304" pitchFamily="18" charset="0"/>
              </a:rPr>
              <a:t>（即</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是</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饱和的），使</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倾向于</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胜过</a:t>
            </a:r>
            <a:r>
              <a:rPr lang="en-US" altLang="zh-CN" sz="2400"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400" dirty="0">
                <a:solidFill>
                  <a:srgbClr val="C00000"/>
                </a:solidFill>
                <a:latin typeface="Times New Roman" panose="02020603050405020304" pitchFamily="18" charset="0"/>
                <a:cs typeface="Times New Roman" panose="02020603050405020304" pitchFamily="18" charset="0"/>
              </a:rPr>
              <a:t>基本假设：与其独身，不如和一个认识的人结婚</a:t>
            </a:r>
          </a:p>
          <a:p>
            <a:pPr marL="0" indent="0" eaLnBrk="1" hangingPunct="1">
              <a:lnSpc>
                <a:spcPct val="110000"/>
              </a:lnSpc>
              <a:buNone/>
            </a:pPr>
            <a:endParaRPr lang="zh-CN" altLang="en-US" sz="2400" dirty="0" smtClean="0">
              <a:solidFill>
                <a:srgbClr val="C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itchFamily="2" charset="-122"/>
              </a:rPr>
              <a:t>(1)</a:t>
            </a:r>
            <a:r>
              <a:rPr lang="zh-CN" altLang="en-US" sz="2800" dirty="0" smtClean="0">
                <a:solidFill>
                  <a:srgbClr val="00297A"/>
                </a:solidFill>
                <a:latin typeface="宋体" pitchFamily="2" charset="-122"/>
              </a:rPr>
              <a:t>稳定匹配问题</a:t>
            </a:r>
            <a:endParaRPr lang="zh-CN" altLang="en-US" sz="2800" dirty="0">
              <a:solidFill>
                <a:srgbClr val="4D5B6B"/>
              </a:solidFill>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Tree>
    <p:extLst>
      <p:ext uri="{BB962C8B-B14F-4D97-AF65-F5344CB8AC3E}">
        <p14:creationId xmlns:p14="http://schemas.microsoft.com/office/powerpoint/2010/main" val="191259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4294967295"/>
          </p:nvPr>
        </p:nvSpPr>
        <p:spPr>
          <a:xfrm>
            <a:off x="566046" y="1943554"/>
            <a:ext cx="8229600" cy="4133850"/>
          </a:xfrm>
        </p:spPr>
        <p:txBody>
          <a:bodyPr/>
          <a:lstStyle/>
          <a:p>
            <a:pPr eaLnBrk="1" hangingPunct="1"/>
            <a:r>
              <a:rPr lang="zh-CN" altLang="en-US" sz="2800" dirty="0" smtClean="0">
                <a:latin typeface="Times New Roman" panose="02020603050405020304" pitchFamily="18" charset="0"/>
                <a:cs typeface="Times New Roman" panose="02020603050405020304" pitchFamily="18" charset="0"/>
              </a:rPr>
              <a:t>数学上可以证明</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在任给定的一个倾向度分派下，任一个二分图中，都可找到一稳定匹配，且为一</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－最优稳定匹配</a:t>
            </a:r>
            <a:r>
              <a:rPr lang="en-US" altLang="zh-CN" sz="2800" dirty="0" smtClean="0">
                <a:latin typeface="Times New Roman" panose="02020603050405020304" pitchFamily="18" charset="0"/>
                <a:cs typeface="Times New Roman" panose="02020603050405020304" pitchFamily="18" charset="0"/>
              </a:rPr>
              <a:t>M*</a:t>
            </a:r>
            <a:r>
              <a:rPr lang="zh-CN" altLang="en-US" sz="2800" dirty="0" smtClean="0">
                <a:latin typeface="Times New Roman" panose="02020603050405020304" pitchFamily="18" charset="0"/>
                <a:cs typeface="Times New Roman" panose="02020603050405020304" pitchFamily="18" charset="0"/>
              </a:rPr>
              <a:t>，即对</a:t>
            </a:r>
            <a:r>
              <a:rPr lang="en-US" altLang="zh-CN" sz="2800" dirty="0" smtClean="0">
                <a:latin typeface="Times New Roman" panose="02020603050405020304" pitchFamily="18" charset="0"/>
                <a:cs typeface="Times New Roman" panose="02020603050405020304" pitchFamily="18" charset="0"/>
              </a:rPr>
              <a:t>G</a:t>
            </a:r>
            <a:r>
              <a:rPr lang="zh-CN" altLang="en-US" sz="2800" dirty="0" smtClean="0">
                <a:latin typeface="Times New Roman" panose="02020603050405020304" pitchFamily="18" charset="0"/>
                <a:cs typeface="Times New Roman" panose="02020603050405020304" pitchFamily="18" charset="0"/>
              </a:rPr>
              <a:t>中的任一稳定匹配</a:t>
            </a:r>
            <a:r>
              <a:rPr lang="en-US" altLang="zh-CN" sz="2800" dirty="0" smtClean="0">
                <a:latin typeface="Times New Roman" panose="02020603050405020304" pitchFamily="18" charset="0"/>
                <a:cs typeface="Times New Roman" panose="02020603050405020304" pitchFamily="18" charset="0"/>
              </a:rPr>
              <a:t>M</a:t>
            </a:r>
            <a:r>
              <a:rPr lang="zh-CN" altLang="en-US" sz="2800" dirty="0" smtClean="0">
                <a:latin typeface="Times New Roman" panose="02020603050405020304" pitchFamily="18" charset="0"/>
                <a:cs typeface="Times New Roman" panose="02020603050405020304" pitchFamily="18" charset="0"/>
              </a:rPr>
              <a:t>及任一顶点</a:t>
            </a:r>
            <a:r>
              <a:rPr lang="en-US" altLang="zh-CN" sz="2800" dirty="0" smtClean="0">
                <a:latin typeface="Times New Roman" panose="02020603050405020304" pitchFamily="18" charset="0"/>
                <a:cs typeface="Times New Roman" panose="02020603050405020304" pitchFamily="18" charset="0"/>
              </a:rPr>
              <a:t>x </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X</a:t>
            </a:r>
            <a:r>
              <a:rPr lang="zh-CN" altLang="en-US" sz="2800" dirty="0" smtClean="0">
                <a:latin typeface="Times New Roman" panose="02020603050405020304" pitchFamily="18" charset="0"/>
                <a:cs typeface="Times New Roman" panose="02020603050405020304" pitchFamily="18" charset="0"/>
              </a:rPr>
              <a:t>，若</a:t>
            </a:r>
            <a:r>
              <a:rPr lang="en-US" altLang="zh-CN" sz="2800" dirty="0" err="1" smtClean="0">
                <a:latin typeface="Times New Roman" panose="02020603050405020304" pitchFamily="18" charset="0"/>
                <a:cs typeface="Times New Roman" panose="02020603050405020304" pitchFamily="18" charset="0"/>
              </a:rPr>
              <a:t>xy</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M</a:t>
            </a:r>
            <a:r>
              <a:rPr lang="zh-CN" altLang="en-US" sz="2800" dirty="0" smtClean="0">
                <a:latin typeface="Times New Roman" panose="02020603050405020304" pitchFamily="18" charset="0"/>
                <a:cs typeface="Times New Roman" panose="02020603050405020304" pitchFamily="18" charset="0"/>
              </a:rPr>
              <a:t>，则存在</a:t>
            </a:r>
            <a:r>
              <a:rPr lang="en-US" altLang="zh-CN" sz="2800" dirty="0" err="1" smtClean="0">
                <a:latin typeface="Times New Roman" panose="02020603050405020304" pitchFamily="18" charset="0"/>
                <a:cs typeface="Times New Roman" panose="02020603050405020304" pitchFamily="18" charset="0"/>
              </a:rPr>
              <a:t>xy</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sym typeface="Symbol" pitchFamily="18" charset="2"/>
              </a:rPr>
              <a:t></a:t>
            </a:r>
            <a:r>
              <a:rPr lang="en-US" altLang="zh-CN" sz="2800" dirty="0" smtClean="0">
                <a:latin typeface="Times New Roman" panose="02020603050405020304" pitchFamily="18" charset="0"/>
                <a:cs typeface="Times New Roman" panose="02020603050405020304" pitchFamily="18" charset="0"/>
              </a:rPr>
              <a:t> M*</a:t>
            </a:r>
            <a:r>
              <a:rPr lang="zh-CN" altLang="en-US" sz="2800" dirty="0" smtClean="0">
                <a:latin typeface="Times New Roman" panose="02020603050405020304" pitchFamily="18" charset="0"/>
                <a:cs typeface="Times New Roman" panose="02020603050405020304" pitchFamily="18" charset="0"/>
              </a:rPr>
              <a:t>，使</a:t>
            </a:r>
            <a:r>
              <a:rPr lang="en-US" altLang="zh-CN" sz="2800" dirty="0" smtClean="0">
                <a:latin typeface="Times New Roman" panose="02020603050405020304" pitchFamily="18" charset="0"/>
                <a:cs typeface="Times New Roman" panose="02020603050405020304" pitchFamily="18" charset="0"/>
              </a:rPr>
              <a:t>y=y*</a:t>
            </a:r>
            <a:r>
              <a:rPr lang="zh-CN" altLang="en-US" sz="2800" dirty="0" smtClean="0">
                <a:latin typeface="Times New Roman" panose="02020603050405020304" pitchFamily="18" charset="0"/>
                <a:cs typeface="Times New Roman" panose="02020603050405020304" pitchFamily="18" charset="0"/>
              </a:rPr>
              <a:t>或</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倾向于</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胜过</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a:t>
            </a:r>
          </a:p>
          <a:p>
            <a:pPr eaLnBrk="1" hangingPunct="1"/>
            <a:r>
              <a:rPr lang="zh-CN" altLang="en-US" sz="2800" dirty="0" smtClean="0">
                <a:latin typeface="Times New Roman" panose="02020603050405020304" pitchFamily="18" charset="0"/>
                <a:cs typeface="Times New Roman" panose="02020603050405020304" pitchFamily="18" charset="0"/>
              </a:rPr>
              <a:t>如果</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最优稳定匹配存在，它一定是唯一的。 </a:t>
            </a:r>
          </a:p>
          <a:p>
            <a:pPr eaLnBrk="1" hangingPunct="1"/>
            <a:r>
              <a:rPr lang="zh-CN" altLang="en-US" sz="2800" dirty="0" smtClean="0">
                <a:latin typeface="Times New Roman" panose="02020603050405020304" pitchFamily="18" charset="0"/>
                <a:cs typeface="Times New Roman" panose="02020603050405020304" pitchFamily="18" charset="0"/>
              </a:rPr>
              <a:t>在所有稳定匹配中，</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最优稳定匹配对每个男孩来说是最好的稳定匹配，对每个女孩却是最糟的稳定匹配。</a:t>
            </a: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8" name="TextBox 7"/>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itchFamily="2" charset="-122"/>
              </a:rPr>
              <a:t>(1)</a:t>
            </a:r>
            <a:r>
              <a:rPr lang="zh-CN" altLang="en-US" sz="2800" dirty="0" smtClean="0">
                <a:solidFill>
                  <a:srgbClr val="00297A"/>
                </a:solidFill>
                <a:latin typeface="宋体" pitchFamily="2" charset="-122"/>
              </a:rPr>
              <a:t>稳定匹配问题</a:t>
            </a:r>
            <a:endParaRPr lang="zh-CN" altLang="en-US" sz="2800" dirty="0">
              <a:solidFill>
                <a:srgbClr val="4D5B6B"/>
              </a:solidFill>
            </a:endParaRPr>
          </a:p>
        </p:txBody>
      </p:sp>
    </p:spTree>
    <p:extLst>
      <p:ext uri="{BB962C8B-B14F-4D97-AF65-F5344CB8AC3E}">
        <p14:creationId xmlns:p14="http://schemas.microsoft.com/office/powerpoint/2010/main" val="1669816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580571" y="1960132"/>
            <a:ext cx="8505764" cy="3340100"/>
          </a:xfrm>
        </p:spPr>
        <p:txBody>
          <a:bodyPr/>
          <a:lstStyle/>
          <a:p>
            <a:pPr eaLnBrk="1" hangingPunct="1"/>
            <a:r>
              <a:rPr lang="zh-CN" altLang="en-US" sz="2800" dirty="0" smtClean="0"/>
              <a:t>基本算法</a:t>
            </a:r>
            <a:r>
              <a:rPr lang="en-US" altLang="zh-CN" sz="2800" dirty="0" smtClean="0"/>
              <a:t>: </a:t>
            </a:r>
            <a:r>
              <a:rPr lang="zh-CN" altLang="en-US" sz="2800" dirty="0" smtClean="0"/>
              <a:t>迭代过程</a:t>
            </a:r>
          </a:p>
          <a:p>
            <a:pPr eaLnBrk="1" hangingPunct="1">
              <a:buFont typeface="Wingdings" pitchFamily="2" charset="2"/>
              <a:buNone/>
            </a:pPr>
            <a:r>
              <a:rPr lang="zh-CN" altLang="en-US" sz="2800" dirty="0" smtClean="0"/>
              <a:t>   </a:t>
            </a:r>
            <a:r>
              <a:rPr lang="en-US" altLang="zh-CN" sz="2800" dirty="0" smtClean="0"/>
              <a:t>1</a:t>
            </a:r>
            <a:r>
              <a:rPr lang="zh-CN" altLang="en-US" sz="2800" dirty="0" smtClean="0"/>
              <a:t>）每个男孩（在开始和被拒绝后）每次都向至今未曾拒绝过他的女孩中他最倾向的一个女孩求婚</a:t>
            </a:r>
          </a:p>
          <a:p>
            <a:pPr eaLnBrk="1" hangingPunct="1">
              <a:buFont typeface="Wingdings" pitchFamily="2" charset="2"/>
              <a:buNone/>
            </a:pPr>
            <a:r>
              <a:rPr lang="zh-CN" altLang="en-US" sz="2800" dirty="0" smtClean="0"/>
              <a:t>   </a:t>
            </a:r>
            <a:r>
              <a:rPr lang="en-US" altLang="zh-CN" sz="2800" dirty="0" smtClean="0"/>
              <a:t>2</a:t>
            </a:r>
            <a:r>
              <a:rPr lang="zh-CN" altLang="en-US" sz="2800" dirty="0" smtClean="0"/>
              <a:t>）每个女孩每次都保留当前她的求婚者中她最倾向的一个男孩，并拒绝其他的求婚者。</a:t>
            </a:r>
          </a:p>
          <a:p>
            <a:pPr eaLnBrk="1" hangingPunct="1">
              <a:buFont typeface="Wingdings" pitchFamily="2" charset="2"/>
              <a:buNone/>
            </a:pPr>
            <a:r>
              <a:rPr lang="zh-CN" altLang="en-US" sz="2800" dirty="0" smtClean="0"/>
              <a:t>   直到这个过程一直到不再变化为止。</a:t>
            </a:r>
            <a:endParaRPr lang="en-US" altLang="zh-CN" sz="2800" dirty="0" smtClean="0"/>
          </a:p>
          <a:p>
            <a:pPr eaLnBrk="1" hangingPunct="1">
              <a:buFont typeface="Wingdings" pitchFamily="2" charset="2"/>
              <a:buNone/>
            </a:pPr>
            <a:endParaRPr lang="en-US" altLang="zh-CN" sz="2800" dirty="0" smtClean="0"/>
          </a:p>
          <a:p>
            <a:pPr eaLnBrk="1" hangingPunct="1">
              <a:buNone/>
            </a:pPr>
            <a:r>
              <a:rPr lang="zh-CN" altLang="en-US" dirty="0" smtClean="0">
                <a:solidFill>
                  <a:srgbClr val="C00000"/>
                </a:solidFill>
                <a:latin typeface="Times New Roman" panose="02020603050405020304" pitchFamily="18" charset="0"/>
                <a:cs typeface="Times New Roman" panose="02020603050405020304" pitchFamily="18" charset="0"/>
              </a:rPr>
              <a:t>基本假设</a:t>
            </a:r>
            <a:r>
              <a:rPr lang="zh-CN" altLang="en-US" dirty="0">
                <a:solidFill>
                  <a:srgbClr val="C00000"/>
                </a:solidFill>
                <a:latin typeface="Times New Roman" panose="02020603050405020304" pitchFamily="18" charset="0"/>
                <a:cs typeface="Times New Roman" panose="02020603050405020304" pitchFamily="18" charset="0"/>
              </a:rPr>
              <a:t>：与其独身，不如和一个认识的人结婚</a:t>
            </a:r>
          </a:p>
          <a:p>
            <a:pPr eaLnBrk="1" hangingPunct="1">
              <a:buFont typeface="Wingdings" pitchFamily="2" charset="2"/>
              <a:buNone/>
            </a:pPr>
            <a:r>
              <a:rPr lang="zh-CN" altLang="en-US" sz="2800" dirty="0" smtClean="0"/>
              <a:t> </a:t>
            </a:r>
          </a:p>
        </p:txBody>
      </p:sp>
      <p:sp>
        <p:nvSpPr>
          <p:cNvPr id="5" name="TextBox 4"/>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itchFamily="2" charset="-122"/>
              </a:rPr>
              <a:t>(1)</a:t>
            </a:r>
            <a:r>
              <a:rPr lang="zh-CN" altLang="en-US" sz="2800" dirty="0" smtClean="0">
                <a:solidFill>
                  <a:srgbClr val="00297A"/>
                </a:solidFill>
                <a:latin typeface="宋体" pitchFamily="2" charset="-122"/>
              </a:rPr>
              <a:t>稳定匹配问题</a:t>
            </a:r>
            <a:endParaRPr lang="zh-CN" altLang="en-US" sz="2800" dirty="0">
              <a:solidFill>
                <a:srgbClr val="4D5B6B"/>
              </a:solidFill>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Tree>
    <p:extLst>
      <p:ext uri="{BB962C8B-B14F-4D97-AF65-F5344CB8AC3E}">
        <p14:creationId xmlns:p14="http://schemas.microsoft.com/office/powerpoint/2010/main" val="3373140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ChangeArrowheads="1"/>
          </p:cNvSpPr>
          <p:nvPr/>
        </p:nvSpPr>
        <p:spPr bwMode="auto">
          <a:xfrm>
            <a:off x="1126440" y="1851025"/>
            <a:ext cx="7625674" cy="4114800"/>
          </a:xfrm>
          <a:prstGeom prst="rect">
            <a:avLst/>
          </a:prstGeom>
          <a:noFill/>
          <a:ln w="9525">
            <a:noFill/>
            <a:miter lim="800000"/>
            <a:headEnd/>
            <a:tailEnd/>
          </a:ln>
        </p:spPr>
        <p:txBody>
          <a:bodyPr/>
          <a:lstStyle/>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5.1.1</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令</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的边子集，若</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中任意两</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条边都没有共同顶点，则称</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的一个</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匹配</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其中与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的边相关联的结点称为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饱和点</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，否则</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称为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非饱和点</a:t>
            </a:r>
            <a:endParaRPr kumimoji="1" lang="en-US" altLang="zh-CN"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endParaRP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5.1.2 </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G=(V,E)</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中的一个匹配，若在</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中加入任意一条边所得集合都不是匹配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极大匹配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如果对</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的任意匹配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都有</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，则称</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为一个</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最大匹配</a:t>
            </a:r>
          </a:p>
          <a:p>
            <a:pPr marL="623888" marR="0" lvl="0" indent="-623888"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endParaRPr>
          </a:p>
        </p:txBody>
      </p:sp>
      <p:sp>
        <p:nvSpPr>
          <p:cNvPr id="43012" name="矩形 4"/>
          <p:cNvSpPr>
            <a:spLocks noChangeArrowheads="1"/>
          </p:cNvSpPr>
          <p:nvPr/>
        </p:nvSpPr>
        <p:spPr bwMode="auto">
          <a:xfrm>
            <a:off x="481915" y="1265238"/>
            <a:ext cx="4978400" cy="480131"/>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8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(3) </a:t>
            </a:r>
            <a:r>
              <a:rPr kumimoji="1" lang="zh-CN" altLang="en-US" sz="28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匹配的基本概念</a:t>
            </a:r>
            <a:endParaRPr kumimoji="1" lang="en-US" altLang="zh-CN" sz="28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6" name="标题 6"/>
          <p:cNvSpPr>
            <a:spLocks noGrp="1"/>
          </p:cNvSpPr>
          <p:nvPr>
            <p:ph type="title"/>
          </p:nvPr>
        </p:nvSpPr>
        <p:spPr>
          <a:xfrm>
            <a:off x="662340" y="0"/>
            <a:ext cx="8055429" cy="1030514"/>
          </a:xfrm>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spTree>
    <p:extLst>
      <p:ext uri="{BB962C8B-B14F-4D97-AF65-F5344CB8AC3E}">
        <p14:creationId xmlns:p14="http://schemas.microsoft.com/office/powerpoint/2010/main" val="3931411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4294967295"/>
          </p:nvPr>
        </p:nvSpPr>
        <p:spPr>
          <a:xfrm>
            <a:off x="609599" y="1870668"/>
            <a:ext cx="8229600" cy="4132263"/>
          </a:xfrm>
        </p:spPr>
        <p:txBody>
          <a:bodyPr/>
          <a:lstStyle/>
          <a:p>
            <a:pPr eaLnBrk="1" hangingPunct="1">
              <a:lnSpc>
                <a:spcPct val="110000"/>
              </a:lnSpc>
            </a:pPr>
            <a:r>
              <a:rPr lang="zh-CN" altLang="en-US" sz="2600" dirty="0" smtClean="0">
                <a:latin typeface="Times New Roman" panose="02020603050405020304" pitchFamily="18" charset="0"/>
                <a:cs typeface="Times New Roman" panose="02020603050405020304" pitchFamily="18" charset="0"/>
              </a:rPr>
              <a:t>第一</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这个过程会中止</a:t>
            </a:r>
            <a:r>
              <a:rPr lang="en-US" altLang="zh-CN" sz="2600" dirty="0" smtClean="0">
                <a:latin typeface="Times New Roman" panose="02020603050405020304" pitchFamily="18" charset="0"/>
                <a:cs typeface="Times New Roman" panose="02020603050405020304" pitchFamily="18" charset="0"/>
              </a:rPr>
              <a:t>.</a:t>
            </a:r>
          </a:p>
          <a:p>
            <a:pPr eaLnBrk="1" hangingPunct="1">
              <a:lnSpc>
                <a:spcPct val="110000"/>
              </a:lnSpc>
            </a:pPr>
            <a:r>
              <a:rPr lang="zh-CN" altLang="en-US" sz="2600" dirty="0" smtClean="0">
                <a:latin typeface="Times New Roman" panose="02020603050405020304" pitchFamily="18" charset="0"/>
                <a:cs typeface="Times New Roman" panose="02020603050405020304" pitchFamily="18" charset="0"/>
              </a:rPr>
              <a:t>第二</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中止后所有的婚姻是稳定婚姻</a:t>
            </a:r>
            <a:r>
              <a:rPr lang="en-US" altLang="zh-CN" sz="2600" dirty="0" smtClean="0">
                <a:latin typeface="Times New Roman" panose="02020603050405020304" pitchFamily="18" charset="0"/>
                <a:cs typeface="Times New Roman" panose="02020603050405020304" pitchFamily="18" charset="0"/>
              </a:rPr>
              <a:t>. </a:t>
            </a:r>
          </a:p>
          <a:p>
            <a:pPr marL="0" indent="0" eaLnBrk="1" hangingPunct="1">
              <a:lnSpc>
                <a:spcPct val="110000"/>
              </a:lnSpc>
              <a:buNone/>
            </a:pPr>
            <a:r>
              <a:rPr lang="zh-CN" altLang="en-US" sz="2600" dirty="0" smtClean="0">
                <a:latin typeface="Times New Roman" panose="02020603050405020304" pitchFamily="18" charset="0"/>
                <a:cs typeface="Times New Roman" panose="02020603050405020304" pitchFamily="18" charset="0"/>
              </a:rPr>
              <a:t>不稳定婚姻</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Ex</a:t>
            </a:r>
            <a:r>
              <a:rPr lang="zh-CN" altLang="en-US" sz="2600" dirty="0" smtClean="0">
                <a:latin typeface="Times New Roman" panose="02020603050405020304" pitchFamily="18" charset="0"/>
                <a:cs typeface="Times New Roman" panose="02020603050405020304" pitchFamily="18" charset="0"/>
              </a:rPr>
              <a:t>：两对夫妇</a:t>
            </a:r>
            <a:r>
              <a:rPr lang="en-US" altLang="zh-CN" sz="2600" dirty="0" smtClean="0">
                <a:latin typeface="Times New Roman" panose="02020603050405020304" pitchFamily="18" charset="0"/>
                <a:cs typeface="Times New Roman" panose="02020603050405020304" pitchFamily="18" charset="0"/>
              </a:rPr>
              <a:t>M1, F1</a:t>
            </a:r>
            <a:r>
              <a:rPr lang="zh-CN" altLang="en-US" sz="2600" dirty="0" smtClean="0">
                <a:latin typeface="Times New Roman" panose="02020603050405020304" pitchFamily="18" charset="0"/>
                <a:cs typeface="Times New Roman" panose="02020603050405020304" pitchFamily="18" charset="0"/>
              </a:rPr>
              <a:t>和</a:t>
            </a:r>
            <a:r>
              <a:rPr lang="en-US" altLang="zh-CN" sz="2600" dirty="0" smtClean="0">
                <a:latin typeface="Times New Roman" panose="02020603050405020304" pitchFamily="18" charset="0"/>
                <a:cs typeface="Times New Roman" panose="02020603050405020304" pitchFamily="18" charset="0"/>
              </a:rPr>
              <a:t>M2, F2, </a:t>
            </a: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M1</a:t>
            </a:r>
            <a:r>
              <a:rPr lang="zh-CN" altLang="en-US" sz="2600" dirty="0" smtClean="0">
                <a:latin typeface="Times New Roman" panose="02020603050405020304" pitchFamily="18" charset="0"/>
                <a:cs typeface="Times New Roman" panose="02020603050405020304" pitchFamily="18" charset="0"/>
              </a:rPr>
              <a:t>的妻子是</a:t>
            </a:r>
            <a:r>
              <a:rPr lang="en-US" altLang="zh-CN" sz="2600" dirty="0" smtClean="0">
                <a:latin typeface="Times New Roman" panose="02020603050405020304" pitchFamily="18" charset="0"/>
                <a:cs typeface="Times New Roman" panose="02020603050405020304" pitchFamily="18" charset="0"/>
              </a:rPr>
              <a:t>F1, </a:t>
            </a:r>
            <a:r>
              <a:rPr lang="zh-CN" altLang="en-US" sz="2600" dirty="0" smtClean="0">
                <a:latin typeface="Times New Roman" panose="02020603050405020304" pitchFamily="18" charset="0"/>
                <a:cs typeface="Times New Roman" panose="02020603050405020304" pitchFamily="18" charset="0"/>
              </a:rPr>
              <a:t>但他更爱</a:t>
            </a:r>
            <a:r>
              <a:rPr lang="en-US" altLang="zh-CN" sz="2600" dirty="0" smtClean="0">
                <a:latin typeface="Times New Roman" panose="02020603050405020304" pitchFamily="18" charset="0"/>
                <a:cs typeface="Times New Roman" panose="02020603050405020304" pitchFamily="18" charset="0"/>
              </a:rPr>
              <a:t>F2;</a:t>
            </a: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F2</a:t>
            </a:r>
            <a:r>
              <a:rPr lang="zh-CN" altLang="en-US" sz="2600" dirty="0" smtClean="0">
                <a:latin typeface="Times New Roman" panose="02020603050405020304" pitchFamily="18" charset="0"/>
                <a:cs typeface="Times New Roman" panose="02020603050405020304" pitchFamily="18" charset="0"/>
              </a:rPr>
              <a:t>的丈夫虽说是</a:t>
            </a:r>
            <a:r>
              <a:rPr lang="en-US" altLang="zh-CN" sz="2600" dirty="0" smtClean="0">
                <a:latin typeface="Times New Roman" panose="02020603050405020304" pitchFamily="18" charset="0"/>
                <a:cs typeface="Times New Roman" panose="02020603050405020304" pitchFamily="18" charset="0"/>
              </a:rPr>
              <a:t>M2. </a:t>
            </a:r>
            <a:r>
              <a:rPr lang="zh-CN" altLang="en-US" sz="2600" dirty="0" smtClean="0">
                <a:latin typeface="Times New Roman" panose="02020603050405020304" pitchFamily="18" charset="0"/>
                <a:cs typeface="Times New Roman" panose="02020603050405020304" pitchFamily="18" charset="0"/>
              </a:rPr>
              <a:t>但她更爱</a:t>
            </a:r>
            <a:r>
              <a:rPr lang="en-US" altLang="zh-CN" sz="2600" dirty="0" smtClean="0">
                <a:latin typeface="Times New Roman" panose="02020603050405020304" pitchFamily="18" charset="0"/>
                <a:cs typeface="Times New Roman" panose="02020603050405020304" pitchFamily="18" charset="0"/>
              </a:rPr>
              <a:t>M1</a:t>
            </a:r>
          </a:p>
          <a:p>
            <a:pPr marL="0" indent="0" eaLnBrk="1" hangingPunct="1">
              <a:lnSpc>
                <a:spcPct val="110000"/>
              </a:lnSpc>
              <a:buNone/>
            </a:pPr>
            <a:r>
              <a:rPr lang="en-US" altLang="zh-CN" sz="2600" dirty="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注意是更爱</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不是最爱）</a:t>
            </a:r>
            <a:endParaRPr lang="en-US" altLang="zh-CN" sz="2600" dirty="0" smtClean="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能证明</a:t>
            </a:r>
            <a:r>
              <a:rPr lang="zh-CN" altLang="en-US" sz="2600" dirty="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通过上面那个求婚过程</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所有的婚姻都是稳定的</a:t>
            </a: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Times New Roman" panose="02020603050405020304" pitchFamily="18" charset="0"/>
                <a:cs typeface="Times New Roman" panose="02020603050405020304" pitchFamily="18" charset="0"/>
              </a:rPr>
              <a:t>没有人犯错误</a:t>
            </a:r>
            <a:r>
              <a:rPr lang="en-US" altLang="zh-CN" sz="2600" dirty="0" smtClean="0">
                <a:latin typeface="Times New Roman" panose="02020603050405020304" pitchFamily="18" charset="0"/>
                <a:cs typeface="Times New Roman" panose="02020603050405020304" pitchFamily="18" charset="0"/>
              </a:rPr>
              <a:t>.</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endParaRPr lang="en-US" altLang="zh-CN" sz="2600" dirty="0" smtClean="0">
              <a:latin typeface="Times New Roman" panose="02020603050405020304" pitchFamily="18" charset="0"/>
              <a:cs typeface="Times New Roman" panose="02020603050405020304" pitchFamily="18" charset="0"/>
            </a:endParaRP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7" name="TextBox 6"/>
          <p:cNvSpPr txBox="1"/>
          <p:nvPr/>
        </p:nvSpPr>
        <p:spPr>
          <a:xfrm>
            <a:off x="580571" y="1233713"/>
            <a:ext cx="2892138" cy="523220"/>
          </a:xfrm>
          <a:prstGeom prst="rect">
            <a:avLst/>
          </a:prstGeom>
          <a:noFill/>
        </p:spPr>
        <p:txBody>
          <a:bodyPr wrap="none" rtlCol="0">
            <a:spAutoFit/>
          </a:bodyPr>
          <a:lstStyle/>
          <a:p>
            <a:r>
              <a:rPr lang="en-US" altLang="zh-CN" sz="2800" dirty="0" smtClean="0">
                <a:solidFill>
                  <a:srgbClr val="00297A"/>
                </a:solidFill>
                <a:latin typeface="宋体" pitchFamily="2" charset="-122"/>
              </a:rPr>
              <a:t>(1)</a:t>
            </a:r>
            <a:r>
              <a:rPr lang="zh-CN" altLang="en-US" sz="2800" dirty="0" smtClean="0">
                <a:solidFill>
                  <a:srgbClr val="00297A"/>
                </a:solidFill>
                <a:latin typeface="宋体" pitchFamily="2" charset="-122"/>
              </a:rPr>
              <a:t>稳定匹配问题</a:t>
            </a:r>
            <a:endParaRPr lang="zh-CN" altLang="en-US" sz="2800" dirty="0">
              <a:solidFill>
                <a:srgbClr val="4D5B6B"/>
              </a:solidFill>
            </a:endParaRPr>
          </a:p>
        </p:txBody>
      </p:sp>
    </p:spTree>
    <p:extLst>
      <p:ext uri="{BB962C8B-B14F-4D97-AF65-F5344CB8AC3E}">
        <p14:creationId xmlns:p14="http://schemas.microsoft.com/office/powerpoint/2010/main" val="2805704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type="body" idx="4294967295"/>
          </p:nvPr>
        </p:nvSpPr>
        <p:spPr>
          <a:xfrm>
            <a:off x="631594" y="1833563"/>
            <a:ext cx="8425317" cy="3744912"/>
          </a:xfrm>
        </p:spPr>
        <p:txBody>
          <a:bodyPr/>
          <a:lstStyle/>
          <a:p>
            <a:pPr eaLnBrk="1" hangingPunct="1"/>
            <a:r>
              <a:rPr lang="zh-CN" altLang="en-US" sz="2800" dirty="0" smtClean="0">
                <a:latin typeface="Times New Roman" panose="02020603050405020304" pitchFamily="18" charset="0"/>
                <a:cs typeface="Times New Roman" panose="02020603050405020304" pitchFamily="18" charset="0"/>
              </a:rPr>
              <a:t>猎人要在</a:t>
            </a:r>
            <a:r>
              <a:rPr lang="en-US" altLang="zh-CN" sz="2800" dirty="0" smtClean="0">
                <a:latin typeface="Times New Roman" panose="02020603050405020304" pitchFamily="18" charset="0"/>
                <a:cs typeface="Times New Roman" panose="02020603050405020304" pitchFamily="18" charset="0"/>
              </a:rPr>
              <a:t>n*n</a:t>
            </a:r>
            <a:r>
              <a:rPr lang="zh-CN" altLang="en-US" sz="2800" dirty="0" smtClean="0">
                <a:latin typeface="Times New Roman" panose="02020603050405020304" pitchFamily="18" charset="0"/>
                <a:cs typeface="Times New Roman" panose="02020603050405020304" pitchFamily="18" charset="0"/>
              </a:rPr>
              <a:t>的格子里打鸟，他可以在某一行中打一枪，这样此行中的所有鸟都被打掉，也可以在某一列中打，这样此列中的所有鸟都打掉。问至少打几枪，才能打光所有的鸟？</a:t>
            </a:r>
          </a:p>
          <a:p>
            <a:pPr eaLnBrk="1" hangingPunct="1"/>
            <a:r>
              <a:rPr lang="zh-CN" altLang="en-US" sz="2800" dirty="0" smtClean="0">
                <a:latin typeface="Times New Roman" panose="02020603050405020304" pitchFamily="18" charset="0"/>
                <a:cs typeface="Times New Roman" panose="02020603050405020304" pitchFamily="18" charset="0"/>
              </a:rPr>
              <a:t>建图：二分图的</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部为每一行，</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部为每一列，如果</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i,j</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有一只鸟，那么连接</a:t>
            </a:r>
            <a:r>
              <a:rPr lang="en-US" altLang="zh-CN" sz="2800" dirty="0" smtClean="0">
                <a:latin typeface="Times New Roman" panose="02020603050405020304" pitchFamily="18" charset="0"/>
                <a:cs typeface="Times New Roman" panose="02020603050405020304" pitchFamily="18" charset="0"/>
              </a:rPr>
              <a:t>X</a:t>
            </a:r>
            <a:r>
              <a:rPr lang="zh-CN" altLang="en-US" sz="2800" dirty="0" smtClean="0">
                <a:latin typeface="Times New Roman" panose="02020603050405020304" pitchFamily="18" charset="0"/>
                <a:cs typeface="Times New Roman" panose="02020603050405020304" pitchFamily="18" charset="0"/>
              </a:rPr>
              <a:t>部的</a:t>
            </a:r>
            <a:r>
              <a:rPr lang="en-US" altLang="zh-CN" sz="2800" dirty="0" err="1" smtClean="0">
                <a:latin typeface="Times New Roman" panose="02020603050405020304" pitchFamily="18" charset="0"/>
                <a:cs typeface="Times New Roman" panose="02020603050405020304" pitchFamily="18" charset="0"/>
              </a:rPr>
              <a:t>i</a:t>
            </a:r>
            <a:r>
              <a:rPr lang="zh-CN" altLang="en-US" sz="2800" dirty="0" smtClean="0">
                <a:latin typeface="Times New Roman" panose="02020603050405020304" pitchFamily="18" charset="0"/>
                <a:cs typeface="Times New Roman" panose="02020603050405020304" pitchFamily="18" charset="0"/>
              </a:rPr>
              <a:t>与</a:t>
            </a:r>
            <a:r>
              <a:rPr lang="en-US" altLang="zh-CN" sz="2800"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部的</a:t>
            </a:r>
            <a:r>
              <a:rPr lang="en-US" altLang="zh-CN" sz="2800" dirty="0" smtClean="0">
                <a:latin typeface="Times New Roman" panose="02020603050405020304" pitchFamily="18" charset="0"/>
                <a:cs typeface="Times New Roman" panose="02020603050405020304" pitchFamily="18" charset="0"/>
              </a:rPr>
              <a:t>j</a:t>
            </a:r>
            <a:r>
              <a:rPr lang="zh-CN" altLang="en-US" sz="2800" dirty="0" smtClean="0">
                <a:latin typeface="Times New Roman" panose="02020603050405020304" pitchFamily="18" charset="0"/>
                <a:cs typeface="Times New Roman" panose="02020603050405020304" pitchFamily="18" charset="0"/>
              </a:rPr>
              <a:t>。</a:t>
            </a:r>
          </a:p>
          <a:p>
            <a:pPr eaLnBrk="1" hangingPunct="1"/>
            <a:r>
              <a:rPr lang="zh-CN" altLang="en-US" sz="2800" dirty="0" smtClean="0">
                <a:latin typeface="Times New Roman" panose="02020603050405020304" pitchFamily="18" charset="0"/>
                <a:cs typeface="Times New Roman" panose="02020603050405020304" pitchFamily="18" charset="0"/>
              </a:rPr>
              <a:t>该二分图的最大匹配数则是最少要打的枪数。</a:t>
            </a: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7" name="TextBox 6"/>
          <p:cNvSpPr txBox="1"/>
          <p:nvPr/>
        </p:nvSpPr>
        <p:spPr>
          <a:xfrm>
            <a:off x="391885" y="1233713"/>
            <a:ext cx="2710999" cy="523220"/>
          </a:xfrm>
          <a:prstGeom prst="rect">
            <a:avLst/>
          </a:prstGeom>
          <a:noFill/>
        </p:spPr>
        <p:txBody>
          <a:bodyPr wrap="none" rtlCol="0">
            <a:spAutoFit/>
          </a:bodyPr>
          <a:lstStyle/>
          <a:p>
            <a:r>
              <a:rPr lang="zh-CN" altLang="en-US" sz="2800" dirty="0" smtClean="0">
                <a:solidFill>
                  <a:srgbClr val="00297A"/>
                </a:solidFill>
                <a:latin typeface="Times New Roman" panose="02020603050405020304" pitchFamily="18" charset="0"/>
                <a:cs typeface="Times New Roman" panose="02020603050405020304" pitchFamily="18" charset="0"/>
              </a:rPr>
              <a:t>（</a:t>
            </a:r>
            <a:r>
              <a:rPr lang="en-US" altLang="zh-CN" sz="2800" dirty="0" smtClean="0">
                <a:solidFill>
                  <a:srgbClr val="00297A"/>
                </a:solidFill>
                <a:latin typeface="Times New Roman" panose="02020603050405020304" pitchFamily="18" charset="0"/>
                <a:cs typeface="Times New Roman" panose="02020603050405020304" pitchFamily="18" charset="0"/>
              </a:rPr>
              <a:t>2</a:t>
            </a:r>
            <a:r>
              <a:rPr lang="zh-CN" altLang="en-US" sz="2800" dirty="0" smtClean="0">
                <a:solidFill>
                  <a:srgbClr val="00297A"/>
                </a:solidFill>
                <a:latin typeface="Times New Roman" panose="02020603050405020304" pitchFamily="18" charset="0"/>
                <a:cs typeface="Times New Roman" panose="02020603050405020304" pitchFamily="18" charset="0"/>
              </a:rPr>
              <a:t>） 猎人打鸟</a:t>
            </a:r>
          </a:p>
        </p:txBody>
      </p:sp>
    </p:spTree>
    <p:extLst>
      <p:ext uri="{BB962C8B-B14F-4D97-AF65-F5344CB8AC3E}">
        <p14:creationId xmlns:p14="http://schemas.microsoft.com/office/powerpoint/2010/main" val="3731302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6819">
                                            <p:txEl>
                                              <p:pRg st="1" end="1"/>
                                            </p:txEl>
                                          </p:spTgt>
                                        </p:tgtEl>
                                        <p:attrNameLst>
                                          <p:attrName>style.visibility</p:attrName>
                                        </p:attrNameLst>
                                      </p:cBhvr>
                                      <p:to>
                                        <p:strVal val="visible"/>
                                      </p:to>
                                    </p:set>
                                    <p:animEffect transition="in" filter="blinds(horizontal)">
                                      <p:cBhvr>
                                        <p:cTn id="7" dur="500"/>
                                        <p:tgtEl>
                                          <p:spTgt spid="11868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6819">
                                            <p:txEl>
                                              <p:pRg st="2" end="2"/>
                                            </p:txEl>
                                          </p:spTgt>
                                        </p:tgtEl>
                                        <p:attrNameLst>
                                          <p:attrName>style.visibility</p:attrName>
                                        </p:attrNameLst>
                                      </p:cBhvr>
                                      <p:to>
                                        <p:strVal val="visible"/>
                                      </p:to>
                                    </p:set>
                                    <p:animEffect transition="in" filter="blinds(horizontal)">
                                      <p:cBhvr>
                                        <p:cTn id="12" dur="500"/>
                                        <p:tgtEl>
                                          <p:spTgt spid="1186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7" name="Rectangle 3"/>
          <p:cNvSpPr>
            <a:spLocks noGrp="1" noChangeArrowheads="1"/>
          </p:cNvSpPr>
          <p:nvPr>
            <p:ph type="body" sz="half" idx="4294967295"/>
          </p:nvPr>
        </p:nvSpPr>
        <p:spPr>
          <a:xfrm>
            <a:off x="725714" y="1952625"/>
            <a:ext cx="4679950" cy="3933825"/>
          </a:xfrm>
          <a:noFill/>
        </p:spPr>
        <p:txBody>
          <a:bodyPr/>
          <a:lstStyle/>
          <a:p>
            <a:pPr marL="0" indent="0" eaLnBrk="1" hangingPunct="1">
              <a:buFont typeface="Wingdings" pitchFamily="2" charset="2"/>
              <a:buNone/>
            </a:pPr>
            <a:r>
              <a:rPr lang="zh-CN" altLang="en-US" dirty="0" smtClean="0">
                <a:latin typeface="Times New Roman" panose="02020603050405020304" pitchFamily="18" charset="0"/>
                <a:cs typeface="Times New Roman" panose="02020603050405020304" pitchFamily="18" charset="0"/>
              </a:rPr>
              <a:t>问题描述</a:t>
            </a:r>
          </a:p>
          <a:p>
            <a:pPr marL="0" indent="0" eaLnBrk="1" hangingPunct="1">
              <a:buFont typeface="Wingdings" pitchFamily="2" charset="2"/>
              <a:buNone/>
            </a:pPr>
            <a:r>
              <a:rPr lang="zh-CN" altLang="en-US" sz="2400" dirty="0" smtClean="0">
                <a:latin typeface="Times New Roman" panose="02020603050405020304" pitchFamily="18" charset="0"/>
                <a:cs typeface="Times New Roman" panose="02020603050405020304" pitchFamily="18" charset="0"/>
              </a:rPr>
              <a:t>有一个</a:t>
            </a:r>
            <a:r>
              <a:rPr lang="en-US" altLang="zh-CN" sz="2400" dirty="0" smtClean="0">
                <a:latin typeface="Times New Roman" panose="02020603050405020304" pitchFamily="18" charset="0"/>
                <a:cs typeface="Times New Roman" panose="02020603050405020304" pitchFamily="18" charset="0"/>
              </a:rPr>
              <a:t>N*M(N,M&lt;=50)</a:t>
            </a:r>
            <a:r>
              <a:rPr lang="zh-CN" altLang="en-US" sz="2400" dirty="0" smtClean="0">
                <a:latin typeface="Times New Roman" panose="02020603050405020304" pitchFamily="18" charset="0"/>
                <a:cs typeface="Times New Roman" panose="02020603050405020304" pitchFamily="18" charset="0"/>
              </a:rPr>
              <a:t>的棋盘，棋盘的每一格是三种类型之一：空地、草地、墙。机器人只能放在空地上。在同一行或同一列的两个机器人，若它们之间没有墙，则它们可以互相攻击。问给定的棋盘，最多可以放置多少个机器人，使它们不能互相攻击。</a:t>
            </a:r>
          </a:p>
        </p:txBody>
      </p:sp>
      <p:grpSp>
        <p:nvGrpSpPr>
          <p:cNvPr id="2" name="Group 4"/>
          <p:cNvGrpSpPr>
            <a:grpSpLocks/>
          </p:cNvGrpSpPr>
          <p:nvPr/>
        </p:nvGrpSpPr>
        <p:grpSpPr bwMode="auto">
          <a:xfrm>
            <a:off x="5580063" y="1665288"/>
            <a:ext cx="2876550" cy="2676525"/>
            <a:chOff x="3515" y="1049"/>
            <a:chExt cx="1812" cy="1686"/>
          </a:xfrm>
        </p:grpSpPr>
        <p:sp>
          <p:nvSpPr>
            <p:cNvPr id="83993" name="Rectangle 5"/>
            <p:cNvSpPr>
              <a:spLocks noChangeArrowheads="1"/>
            </p:cNvSpPr>
            <p:nvPr/>
          </p:nvSpPr>
          <p:spPr bwMode="auto">
            <a:xfrm>
              <a:off x="4965" y="2398"/>
              <a:ext cx="362" cy="337"/>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4" name="Rectangle 6"/>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5" name="Rectangle 7"/>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6" name="Rectangle 8"/>
            <p:cNvSpPr>
              <a:spLocks noChangeArrowheads="1"/>
            </p:cNvSpPr>
            <p:nvPr/>
          </p:nvSpPr>
          <p:spPr bwMode="auto">
            <a:xfrm>
              <a:off x="3877" y="2398"/>
              <a:ext cx="363" cy="337"/>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7" name="Rectangle 9"/>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8" name="Rectangle 10"/>
            <p:cNvSpPr>
              <a:spLocks noChangeArrowheads="1"/>
            </p:cNvSpPr>
            <p:nvPr/>
          </p:nvSpPr>
          <p:spPr bwMode="auto">
            <a:xfrm>
              <a:off x="4965" y="2061"/>
              <a:ext cx="362" cy="337"/>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99" name="Rectangle 11"/>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0" name="Rectangle 12"/>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1" name="Rectangle 13"/>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2" name="Rectangle 14"/>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3" name="Rectangle 15"/>
            <p:cNvSpPr>
              <a:spLocks noChangeArrowheads="1"/>
            </p:cNvSpPr>
            <p:nvPr/>
          </p:nvSpPr>
          <p:spPr bwMode="auto">
            <a:xfrm>
              <a:off x="4965" y="1723"/>
              <a:ext cx="362" cy="338"/>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4" name="Rectangle 16"/>
            <p:cNvSpPr>
              <a:spLocks noChangeArrowheads="1"/>
            </p:cNvSpPr>
            <p:nvPr/>
          </p:nvSpPr>
          <p:spPr bwMode="auto">
            <a:xfrm>
              <a:off x="4602" y="1723"/>
              <a:ext cx="363" cy="338"/>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5" name="Rectangle 17"/>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6" name="Rectangle 18"/>
            <p:cNvSpPr>
              <a:spLocks noChangeArrowheads="1"/>
            </p:cNvSpPr>
            <p:nvPr/>
          </p:nvSpPr>
          <p:spPr bwMode="auto">
            <a:xfrm>
              <a:off x="3877" y="1723"/>
              <a:ext cx="363" cy="338"/>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7" name="Rectangle 19"/>
            <p:cNvSpPr>
              <a:spLocks noChangeArrowheads="1"/>
            </p:cNvSpPr>
            <p:nvPr/>
          </p:nvSpPr>
          <p:spPr bwMode="auto">
            <a:xfrm>
              <a:off x="3515" y="1723"/>
              <a:ext cx="362" cy="338"/>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08" name="Rectangle 20"/>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CC3300"/>
                </a:solidFill>
                <a:latin typeface="Times New Roman" panose="02020603050405020304" pitchFamily="18" charset="0"/>
                <a:cs typeface="Times New Roman" panose="02020603050405020304" pitchFamily="18" charset="0"/>
              </a:endParaRPr>
            </a:p>
          </p:txBody>
        </p:sp>
        <p:sp>
          <p:nvSpPr>
            <p:cNvPr id="84009" name="Rectangle 21"/>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0" name="Rectangle 22"/>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1" name="Rectangle 23"/>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2" name="Rectangle 24"/>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3" name="Rectangle 25"/>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4" name="Rectangle 26"/>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5" name="Rectangle 27"/>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6" name="Rectangle 28"/>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7" name="Rectangle 29"/>
            <p:cNvSpPr>
              <a:spLocks noChangeArrowheads="1"/>
            </p:cNvSpPr>
            <p:nvPr/>
          </p:nvSpPr>
          <p:spPr bwMode="auto">
            <a:xfrm>
              <a:off x="3515" y="1049"/>
              <a:ext cx="362" cy="337"/>
            </a:xfrm>
            <a:prstGeom prst="rect">
              <a:avLst/>
            </a:prstGeom>
            <a:solidFill>
              <a:srgbClr val="CCECFF"/>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4018" name="Line 30"/>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sp>
          <p:nvSpPr>
            <p:cNvPr id="84019" name="Line 31"/>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sp>
          <p:nvSpPr>
            <p:cNvPr id="84020" name="Line 32"/>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sp>
          <p:nvSpPr>
            <p:cNvPr id="84021" name="Line 33"/>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4D5B6B"/>
                </a:solidFill>
                <a:latin typeface="Times New Roman" panose="02020603050405020304" pitchFamily="18" charset="0"/>
                <a:cs typeface="Times New Roman" panose="02020603050405020304" pitchFamily="18" charset="0"/>
              </a:endParaRPr>
            </a:p>
          </p:txBody>
        </p:sp>
      </p:grpSp>
      <p:grpSp>
        <p:nvGrpSpPr>
          <p:cNvPr id="3" name="Group 34"/>
          <p:cNvGrpSpPr>
            <a:grpSpLocks/>
          </p:cNvGrpSpPr>
          <p:nvPr/>
        </p:nvGrpSpPr>
        <p:grpSpPr bwMode="auto">
          <a:xfrm>
            <a:off x="5580063" y="4581526"/>
            <a:ext cx="1825753" cy="1481524"/>
            <a:chOff x="3515" y="2886"/>
            <a:chExt cx="1021" cy="978"/>
          </a:xfrm>
        </p:grpSpPr>
        <p:sp>
          <p:nvSpPr>
            <p:cNvPr id="83975" name="Rectangle 35"/>
            <p:cNvSpPr>
              <a:spLocks noChangeArrowheads="1"/>
            </p:cNvSpPr>
            <p:nvPr/>
          </p:nvSpPr>
          <p:spPr bwMode="auto">
            <a:xfrm>
              <a:off x="3855" y="3538"/>
              <a:ext cx="681" cy="326"/>
            </a:xfrm>
            <a:prstGeom prst="rect">
              <a:avLst/>
            </a:prstGeom>
            <a:noFill/>
            <a:ln w="9525">
              <a:noFill/>
              <a:miter lim="800000"/>
              <a:headEnd/>
              <a:tailEnd/>
            </a:ln>
          </p:spPr>
          <p:txBody>
            <a:bodyPr lIns="90000" tIns="46800" rIns="90000" bIns="46800"/>
            <a:lstStyle/>
            <a:p>
              <a:pPr>
                <a:spcBef>
                  <a:spcPct val="20000"/>
                </a:spcBef>
                <a:buClr>
                  <a:srgbClr val="89AAD3"/>
                </a:buClr>
                <a:buSzPct val="70000"/>
                <a:buFont typeface="Wingdings" pitchFamily="2" charset="2"/>
                <a:buNone/>
              </a:pPr>
              <a:r>
                <a:rPr lang="en-US" altLang="zh-CN">
                  <a:solidFill>
                    <a:srgbClr val="000000"/>
                  </a:solidFill>
                  <a:latin typeface="Times New Roman" panose="02020603050405020304" pitchFamily="18" charset="0"/>
                  <a:cs typeface="Times New Roman" panose="02020603050405020304" pitchFamily="18" charset="0"/>
                </a:rPr>
                <a:t>  Wall</a:t>
              </a:r>
            </a:p>
          </p:txBody>
        </p:sp>
        <p:sp>
          <p:nvSpPr>
            <p:cNvPr id="83976" name="Rectangle 36"/>
            <p:cNvSpPr>
              <a:spLocks noChangeArrowheads="1"/>
            </p:cNvSpPr>
            <p:nvPr/>
          </p:nvSpPr>
          <p:spPr bwMode="auto">
            <a:xfrm>
              <a:off x="3515" y="3538"/>
              <a:ext cx="340" cy="326"/>
            </a:xfrm>
            <a:prstGeom prst="rect">
              <a:avLst/>
            </a:prstGeom>
            <a:solidFill>
              <a:srgbClr val="000000"/>
            </a:solidFill>
            <a:ln w="9525">
              <a:solidFill>
                <a:schemeClr val="tx1"/>
              </a:solidFill>
              <a:miter lim="800000"/>
              <a:headEnd/>
              <a:tailEnd/>
            </a:ln>
          </p:spPr>
          <p:txBody>
            <a:bodyPr/>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77" name="Rectangle 37"/>
            <p:cNvSpPr>
              <a:spLocks noChangeArrowheads="1"/>
            </p:cNvSpPr>
            <p:nvPr/>
          </p:nvSpPr>
          <p:spPr bwMode="auto">
            <a:xfrm>
              <a:off x="3855" y="3212"/>
              <a:ext cx="681" cy="326"/>
            </a:xfrm>
            <a:prstGeom prst="rect">
              <a:avLst/>
            </a:prstGeom>
            <a:noFill/>
            <a:ln w="9525">
              <a:noFill/>
              <a:miter lim="800000"/>
              <a:headEnd/>
              <a:tailEnd/>
            </a:ln>
          </p:spPr>
          <p:txBody>
            <a:bodyPr lIns="90000" tIns="46800" rIns="90000" bIns="46800"/>
            <a:lstStyle/>
            <a:p>
              <a:pPr>
                <a:spcBef>
                  <a:spcPct val="20000"/>
                </a:spcBef>
                <a:buClr>
                  <a:srgbClr val="89AAD3"/>
                </a:buClr>
                <a:buSzPct val="70000"/>
                <a:buFont typeface="Wingdings" pitchFamily="2" charset="2"/>
                <a:buNone/>
              </a:pPr>
              <a:r>
                <a:rPr lang="en-US" altLang="zh-CN" dirty="0">
                  <a:solidFill>
                    <a:srgbClr val="000000"/>
                  </a:solidFill>
                  <a:latin typeface="Times New Roman" panose="02020603050405020304" pitchFamily="18" charset="0"/>
                  <a:cs typeface="Times New Roman" panose="02020603050405020304" pitchFamily="18" charset="0"/>
                </a:rPr>
                <a:t>  Grass</a:t>
              </a:r>
            </a:p>
          </p:txBody>
        </p:sp>
        <p:sp>
          <p:nvSpPr>
            <p:cNvPr id="83978" name="Rectangle 38"/>
            <p:cNvSpPr>
              <a:spLocks noChangeArrowheads="1"/>
            </p:cNvSpPr>
            <p:nvPr/>
          </p:nvSpPr>
          <p:spPr bwMode="auto">
            <a:xfrm>
              <a:off x="3515" y="3212"/>
              <a:ext cx="340" cy="326"/>
            </a:xfrm>
            <a:prstGeom prst="rect">
              <a:avLst/>
            </a:prstGeom>
            <a:solidFill>
              <a:srgbClr val="339933"/>
            </a:solidFill>
            <a:ln w="9525">
              <a:solidFill>
                <a:schemeClr val="tx1"/>
              </a:solidFill>
              <a:miter lim="800000"/>
              <a:headEnd/>
              <a:tailEnd/>
            </a:ln>
          </p:spPr>
          <p:txBody>
            <a:bodyPr/>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79" name="Rectangle 39"/>
            <p:cNvSpPr>
              <a:spLocks noChangeArrowheads="1"/>
            </p:cNvSpPr>
            <p:nvPr/>
          </p:nvSpPr>
          <p:spPr bwMode="auto">
            <a:xfrm>
              <a:off x="3855" y="2886"/>
              <a:ext cx="681" cy="326"/>
            </a:xfrm>
            <a:prstGeom prst="rect">
              <a:avLst/>
            </a:prstGeom>
            <a:noFill/>
            <a:ln w="9525">
              <a:noFill/>
              <a:miter lim="800000"/>
              <a:headEnd/>
              <a:tailEnd/>
            </a:ln>
          </p:spPr>
          <p:txBody>
            <a:bodyPr lIns="90000" tIns="46800" rIns="90000" bIns="46800"/>
            <a:lstStyle/>
            <a:p>
              <a:pPr>
                <a:spcBef>
                  <a:spcPct val="20000"/>
                </a:spcBef>
                <a:buClr>
                  <a:srgbClr val="89AAD3"/>
                </a:buClr>
                <a:buSzPct val="70000"/>
                <a:buFont typeface="Wingdings" pitchFamily="2" charset="2"/>
                <a:buNone/>
              </a:pPr>
              <a:r>
                <a:rPr lang="en-US" altLang="zh-CN">
                  <a:solidFill>
                    <a:srgbClr val="000000"/>
                  </a:solidFill>
                  <a:latin typeface="Times New Roman" panose="02020603050405020304" pitchFamily="18" charset="0"/>
                  <a:cs typeface="Times New Roman" panose="02020603050405020304" pitchFamily="18" charset="0"/>
                </a:rPr>
                <a:t>  Empty</a:t>
              </a:r>
            </a:p>
          </p:txBody>
        </p:sp>
        <p:sp>
          <p:nvSpPr>
            <p:cNvPr id="83980" name="Rectangle 40"/>
            <p:cNvSpPr>
              <a:spLocks noChangeArrowheads="1"/>
            </p:cNvSpPr>
            <p:nvPr/>
          </p:nvSpPr>
          <p:spPr bwMode="auto">
            <a:xfrm>
              <a:off x="3515" y="2886"/>
              <a:ext cx="340" cy="326"/>
            </a:xfrm>
            <a:prstGeom prst="rect">
              <a:avLst/>
            </a:prstGeom>
            <a:solidFill>
              <a:srgbClr val="CCECFF"/>
            </a:solidFill>
            <a:ln w="9525">
              <a:solidFill>
                <a:schemeClr val="tx1"/>
              </a:solidFill>
              <a:miter lim="800000"/>
              <a:headEnd/>
              <a:tailEnd/>
            </a:ln>
          </p:spPr>
          <p:txBody>
            <a:bodyPr/>
            <a:lstStyle/>
            <a:p>
              <a:pPr>
                <a:spcBef>
                  <a:spcPct val="20000"/>
                </a:spcBef>
                <a:buClr>
                  <a:srgbClr val="89AAD3"/>
                </a:buClr>
                <a:buSzPct val="70000"/>
                <a:buFont typeface="Wingdings" pitchFamily="2" charset="2"/>
                <a:buNone/>
              </a:pPr>
              <a:endParaRPr lang="zh-CN" altLang="zh-CN">
                <a:solidFill>
                  <a:srgbClr val="000000"/>
                </a:solidFill>
                <a:latin typeface="Times New Roman" panose="02020603050405020304" pitchFamily="18" charset="0"/>
                <a:cs typeface="Times New Roman" panose="02020603050405020304" pitchFamily="18" charset="0"/>
              </a:endParaRPr>
            </a:p>
          </p:txBody>
        </p:sp>
        <p:sp>
          <p:nvSpPr>
            <p:cNvPr id="83981" name="Line 41"/>
            <p:cNvSpPr>
              <a:spLocks noChangeShapeType="1"/>
            </p:cNvSpPr>
            <p:nvPr/>
          </p:nvSpPr>
          <p:spPr bwMode="auto">
            <a:xfrm>
              <a:off x="3515" y="2886"/>
              <a:ext cx="340" cy="0"/>
            </a:xfrm>
            <a:prstGeom prst="line">
              <a:avLst/>
            </a:prstGeom>
            <a:noFill/>
            <a:ln w="12700" cap="sq">
              <a:solidFill>
                <a:schemeClr val="tx1"/>
              </a:solid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2" name="Line 42"/>
            <p:cNvSpPr>
              <a:spLocks noChangeShapeType="1"/>
            </p:cNvSpPr>
            <p:nvPr/>
          </p:nvSpPr>
          <p:spPr bwMode="auto">
            <a:xfrm>
              <a:off x="3515" y="3212"/>
              <a:ext cx="340" cy="0"/>
            </a:xfrm>
            <a:prstGeom prst="line">
              <a:avLst/>
            </a:prstGeom>
            <a:noFill/>
            <a:ln w="12700">
              <a:solidFill>
                <a:schemeClr val="tx1"/>
              </a:solid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3" name="Line 43"/>
            <p:cNvSpPr>
              <a:spLocks noChangeShapeType="1"/>
            </p:cNvSpPr>
            <p:nvPr/>
          </p:nvSpPr>
          <p:spPr bwMode="auto">
            <a:xfrm>
              <a:off x="3515" y="3864"/>
              <a:ext cx="340" cy="0"/>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4" name="Line 44"/>
            <p:cNvSpPr>
              <a:spLocks noChangeShapeType="1"/>
            </p:cNvSpPr>
            <p:nvPr/>
          </p:nvSpPr>
          <p:spPr bwMode="auto">
            <a:xfrm>
              <a:off x="3515" y="2886"/>
              <a:ext cx="0" cy="326"/>
            </a:xfrm>
            <a:prstGeom prst="line">
              <a:avLst/>
            </a:prstGeom>
            <a:noFill/>
            <a:ln w="12700" cap="sq">
              <a:solidFill>
                <a:schemeClr val="tx1"/>
              </a:solid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5" name="Line 45"/>
            <p:cNvSpPr>
              <a:spLocks noChangeShapeType="1"/>
            </p:cNvSpPr>
            <p:nvPr/>
          </p:nvSpPr>
          <p:spPr bwMode="auto">
            <a:xfrm>
              <a:off x="4536" y="2886"/>
              <a:ext cx="0" cy="326"/>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6" name="Line 46"/>
            <p:cNvSpPr>
              <a:spLocks noChangeShapeType="1"/>
            </p:cNvSpPr>
            <p:nvPr/>
          </p:nvSpPr>
          <p:spPr bwMode="auto">
            <a:xfrm>
              <a:off x="4536" y="3212"/>
              <a:ext cx="0" cy="326"/>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7" name="Line 47"/>
            <p:cNvSpPr>
              <a:spLocks noChangeShapeType="1"/>
            </p:cNvSpPr>
            <p:nvPr/>
          </p:nvSpPr>
          <p:spPr bwMode="auto">
            <a:xfrm>
              <a:off x="4536" y="3538"/>
              <a:ext cx="0" cy="326"/>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8" name="Line 48"/>
            <p:cNvSpPr>
              <a:spLocks noChangeShapeType="1"/>
            </p:cNvSpPr>
            <p:nvPr/>
          </p:nvSpPr>
          <p:spPr bwMode="auto">
            <a:xfrm>
              <a:off x="3855" y="3864"/>
              <a:ext cx="681" cy="0"/>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89" name="Line 49"/>
            <p:cNvSpPr>
              <a:spLocks noChangeShapeType="1"/>
            </p:cNvSpPr>
            <p:nvPr/>
          </p:nvSpPr>
          <p:spPr bwMode="auto">
            <a:xfrm>
              <a:off x="3855" y="2886"/>
              <a:ext cx="681" cy="0"/>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90" name="Line 50"/>
            <p:cNvSpPr>
              <a:spLocks noChangeShapeType="1"/>
            </p:cNvSpPr>
            <p:nvPr/>
          </p:nvSpPr>
          <p:spPr bwMode="auto">
            <a:xfrm>
              <a:off x="3515" y="3212"/>
              <a:ext cx="0" cy="326"/>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91" name="Line 51"/>
            <p:cNvSpPr>
              <a:spLocks noChangeShapeType="1"/>
            </p:cNvSpPr>
            <p:nvPr/>
          </p:nvSpPr>
          <p:spPr bwMode="auto">
            <a:xfrm>
              <a:off x="3855" y="2886"/>
              <a:ext cx="0" cy="326"/>
            </a:xfrm>
            <a:prstGeom prst="line">
              <a:avLst/>
            </a:prstGeom>
            <a:noFill/>
            <a:ln w="12700" cap="sq">
              <a:solidFill>
                <a:schemeClr val="tx1"/>
              </a:solid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sp>
          <p:nvSpPr>
            <p:cNvPr id="83992" name="Line 52"/>
            <p:cNvSpPr>
              <a:spLocks noChangeShapeType="1"/>
            </p:cNvSpPr>
            <p:nvPr/>
          </p:nvSpPr>
          <p:spPr bwMode="auto">
            <a:xfrm>
              <a:off x="3515" y="3538"/>
              <a:ext cx="0" cy="326"/>
            </a:xfrm>
            <a:prstGeom prst="line">
              <a:avLst/>
            </a:prstGeom>
            <a:noFill/>
            <a:ln w="28575" cap="sq">
              <a:noFill/>
              <a:round/>
              <a:headEnd/>
              <a:tailEnd/>
            </a:ln>
          </p:spPr>
          <p:txBody>
            <a:bodyPr/>
            <a:lstStyle/>
            <a:p>
              <a:endParaRPr lang="zh-CN" altLang="en-US">
                <a:solidFill>
                  <a:srgbClr val="000000"/>
                </a:solidFill>
                <a:latin typeface="Times New Roman" panose="02020603050405020304" pitchFamily="18" charset="0"/>
                <a:cs typeface="Times New Roman" panose="02020603050405020304" pitchFamily="18" charset="0"/>
              </a:endParaRPr>
            </a:p>
          </p:txBody>
        </p:sp>
      </p:grpSp>
      <p:sp>
        <p:nvSpPr>
          <p:cNvPr id="55"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56" name="TextBox 55"/>
          <p:cNvSpPr txBox="1"/>
          <p:nvPr/>
        </p:nvSpPr>
        <p:spPr>
          <a:xfrm>
            <a:off x="508000"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Tree>
    <p:extLst>
      <p:ext uri="{BB962C8B-B14F-4D97-AF65-F5344CB8AC3E}">
        <p14:creationId xmlns:p14="http://schemas.microsoft.com/office/powerpoint/2010/main" val="3761299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78627">
                                            <p:txEl>
                                              <p:pRg st="0" end="0"/>
                                            </p:txEl>
                                          </p:spTgt>
                                        </p:tgtEl>
                                        <p:attrNameLst>
                                          <p:attrName>style.visibility</p:attrName>
                                        </p:attrNameLst>
                                      </p:cBhvr>
                                      <p:to>
                                        <p:strVal val="visible"/>
                                      </p:to>
                                    </p:set>
                                    <p:animEffect transition="in" filter="dissolve">
                                      <p:cBhvr>
                                        <p:cTn id="15" dur="500"/>
                                        <p:tgtEl>
                                          <p:spTgt spid="1178627">
                                            <p:txEl>
                                              <p:pRg st="0" end="0"/>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78627">
                                            <p:txEl>
                                              <p:pRg st="1" end="1"/>
                                            </p:txEl>
                                          </p:spTgt>
                                        </p:tgtEl>
                                        <p:attrNameLst>
                                          <p:attrName>style.visibility</p:attrName>
                                        </p:attrNameLst>
                                      </p:cBhvr>
                                      <p:to>
                                        <p:strVal val="visible"/>
                                      </p:to>
                                    </p:set>
                                    <p:animEffect transition="in" filter="dissolve">
                                      <p:cBhvr>
                                        <p:cTn id="19" dur="500"/>
                                        <p:tgtEl>
                                          <p:spTgt spid="1178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9651" name="Rectangle 3"/>
          <p:cNvSpPr>
            <a:spLocks noGrp="1" noChangeArrowheads="1"/>
          </p:cNvSpPr>
          <p:nvPr>
            <p:ph type="body" sz="half" idx="4294967295"/>
          </p:nvPr>
        </p:nvSpPr>
        <p:spPr>
          <a:xfrm>
            <a:off x="653144" y="1716088"/>
            <a:ext cx="4429125" cy="523220"/>
          </a:xfrm>
          <a:noFill/>
        </p:spPr>
        <p:txBody>
          <a:bodyPr>
            <a:spAutoFit/>
          </a:bodyPr>
          <a:lstStyle/>
          <a:p>
            <a:pPr marL="0" indent="0" eaLnBrk="1" hangingPunct="1">
              <a:buFont typeface="Wingdings" pitchFamily="2" charset="2"/>
              <a:buNone/>
            </a:pPr>
            <a:r>
              <a:rPr lang="zh-CN" altLang="en-US" dirty="0" smtClean="0">
                <a:solidFill>
                  <a:srgbClr val="1001D5"/>
                </a:solidFill>
                <a:latin typeface="Arial" panose="020B0604020202020204" pitchFamily="34" charset="0"/>
                <a:cs typeface="Arial" panose="020B0604020202020204" pitchFamily="34" charset="0"/>
              </a:rPr>
              <a:t>模型一</a:t>
            </a:r>
          </a:p>
        </p:txBody>
      </p:sp>
      <p:grpSp>
        <p:nvGrpSpPr>
          <p:cNvPr id="2" name="Group 4"/>
          <p:cNvGrpSpPr>
            <a:grpSpLocks/>
          </p:cNvGrpSpPr>
          <p:nvPr/>
        </p:nvGrpSpPr>
        <p:grpSpPr bwMode="auto">
          <a:xfrm>
            <a:off x="5940425" y="1520825"/>
            <a:ext cx="2339975" cy="2178050"/>
            <a:chOff x="3515" y="1049"/>
            <a:chExt cx="1812" cy="1686"/>
          </a:xfrm>
        </p:grpSpPr>
        <p:sp>
          <p:nvSpPr>
            <p:cNvPr id="85035" name="Rectangle 5"/>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5</a:t>
              </a:r>
            </a:p>
          </p:txBody>
        </p:sp>
        <p:sp>
          <p:nvSpPr>
            <p:cNvPr id="85036" name="Rectangle 6"/>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37" name="Rectangle 7"/>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38" name="Rectangle 8"/>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4</a:t>
              </a:r>
            </a:p>
          </p:txBody>
        </p:sp>
        <p:sp>
          <p:nvSpPr>
            <p:cNvPr id="85039" name="Rectangle 9"/>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40" name="Rectangle 10"/>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6</a:t>
              </a:r>
            </a:p>
          </p:txBody>
        </p:sp>
        <p:sp>
          <p:nvSpPr>
            <p:cNvPr id="85041" name="Rectangle 11"/>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42" name="Rectangle 12"/>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43" name="Rectangle 13"/>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44" name="Rectangle 14"/>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45" name="Rectangle 15"/>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7</a:t>
              </a:r>
            </a:p>
          </p:txBody>
        </p:sp>
        <p:sp>
          <p:nvSpPr>
            <p:cNvPr id="85046" name="Rectangle 16"/>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8</a:t>
              </a:r>
            </a:p>
          </p:txBody>
        </p:sp>
        <p:sp>
          <p:nvSpPr>
            <p:cNvPr id="85047" name="Rectangle 17"/>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48" name="Rectangle 18"/>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3</a:t>
              </a:r>
            </a:p>
          </p:txBody>
        </p:sp>
        <p:sp>
          <p:nvSpPr>
            <p:cNvPr id="85049" name="Rectangle 19"/>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2</a:t>
              </a:r>
            </a:p>
          </p:txBody>
        </p:sp>
        <p:sp>
          <p:nvSpPr>
            <p:cNvPr id="85050" name="Rectangle 20"/>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CC3300"/>
                </a:solidFill>
                <a:cs typeface="Arial" panose="020B0604020202020204" pitchFamily="34" charset="0"/>
              </a:endParaRPr>
            </a:p>
          </p:txBody>
        </p:sp>
        <p:sp>
          <p:nvSpPr>
            <p:cNvPr id="85051" name="Rectangle 21"/>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2" name="Rectangle 22"/>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3" name="Rectangle 23"/>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4" name="Rectangle 24"/>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5" name="Rectangle 25"/>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6" name="Rectangle 26"/>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7" name="Rectangle 27"/>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8" name="Rectangle 28"/>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5059" name="Rectangle 29"/>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r>
                <a:rPr lang="en-US" altLang="zh-CN">
                  <a:solidFill>
                    <a:srgbClr val="000000"/>
                  </a:solidFill>
                  <a:cs typeface="Arial" panose="020B0604020202020204" pitchFamily="34" charset="0"/>
                </a:rPr>
                <a:t>1</a:t>
              </a:r>
            </a:p>
          </p:txBody>
        </p:sp>
        <p:sp>
          <p:nvSpPr>
            <p:cNvPr id="85060" name="Line 30"/>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4D5B6B"/>
                </a:solidFill>
                <a:cs typeface="Arial" panose="020B0604020202020204" pitchFamily="34" charset="0"/>
              </a:endParaRPr>
            </a:p>
          </p:txBody>
        </p:sp>
        <p:sp>
          <p:nvSpPr>
            <p:cNvPr id="85061" name="Line 31"/>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4D5B6B"/>
                </a:solidFill>
                <a:cs typeface="Arial" panose="020B0604020202020204" pitchFamily="34" charset="0"/>
              </a:endParaRPr>
            </a:p>
          </p:txBody>
        </p:sp>
        <p:sp>
          <p:nvSpPr>
            <p:cNvPr id="85062" name="Line 32"/>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4D5B6B"/>
                </a:solidFill>
                <a:cs typeface="Arial" panose="020B0604020202020204" pitchFamily="34" charset="0"/>
              </a:endParaRPr>
            </a:p>
          </p:txBody>
        </p:sp>
        <p:sp>
          <p:nvSpPr>
            <p:cNvPr id="85063" name="Line 33"/>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4D5B6B"/>
                </a:solidFill>
                <a:cs typeface="Arial" panose="020B0604020202020204" pitchFamily="34" charset="0"/>
              </a:endParaRPr>
            </a:p>
          </p:txBody>
        </p:sp>
      </p:grpSp>
      <p:sp>
        <p:nvSpPr>
          <p:cNvPr id="1179699" name="Text Box 51"/>
          <p:cNvSpPr txBox="1">
            <a:spLocks noChangeArrowheads="1"/>
          </p:cNvSpPr>
          <p:nvPr/>
        </p:nvSpPr>
        <p:spPr bwMode="auto">
          <a:xfrm>
            <a:off x="776968" y="4749800"/>
            <a:ext cx="4789488" cy="461665"/>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于是，问题转化为求图</a:t>
            </a:r>
            <a:r>
              <a:rPr lang="zh-CN" altLang="en-US" b="0" dirty="0" smtClean="0">
                <a:solidFill>
                  <a:srgbClr val="000000"/>
                </a:solidFill>
                <a:ea typeface="华文中宋" pitchFamily="2" charset="-122"/>
                <a:cs typeface="Arial" panose="020B0604020202020204" pitchFamily="34" charset="0"/>
              </a:rPr>
              <a:t>的</a:t>
            </a:r>
            <a:r>
              <a:rPr lang="zh-CN" altLang="en-US" b="0" dirty="0">
                <a:solidFill>
                  <a:srgbClr val="000000"/>
                </a:solidFill>
                <a:ea typeface="华文中宋" pitchFamily="2" charset="-122"/>
                <a:cs typeface="Arial" panose="020B0604020202020204" pitchFamily="34" charset="0"/>
              </a:rPr>
              <a:t>着色</a:t>
            </a:r>
            <a:r>
              <a:rPr lang="zh-CN" altLang="en-US" b="0" dirty="0" smtClean="0">
                <a:solidFill>
                  <a:srgbClr val="000000"/>
                </a:solidFill>
                <a:ea typeface="华文中宋" pitchFamily="2" charset="-122"/>
                <a:cs typeface="Arial" panose="020B0604020202020204" pitchFamily="34" charset="0"/>
              </a:rPr>
              <a:t>问题</a:t>
            </a:r>
            <a:r>
              <a:rPr lang="zh-CN" altLang="en-US" b="0" dirty="0">
                <a:solidFill>
                  <a:srgbClr val="000000"/>
                </a:solidFill>
                <a:ea typeface="华文中宋" pitchFamily="2" charset="-122"/>
                <a:cs typeface="Arial" panose="020B0604020202020204" pitchFamily="34" charset="0"/>
              </a:rPr>
              <a:t>。</a:t>
            </a:r>
          </a:p>
        </p:txBody>
      </p:sp>
      <p:sp>
        <p:nvSpPr>
          <p:cNvPr id="1179700" name="Text Box 52"/>
          <p:cNvSpPr txBox="1">
            <a:spLocks noChangeArrowheads="1"/>
          </p:cNvSpPr>
          <p:nvPr/>
        </p:nvSpPr>
        <p:spPr bwMode="auto">
          <a:xfrm>
            <a:off x="729570" y="2241550"/>
            <a:ext cx="5151437" cy="2492375"/>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在问题的原型中，草地，墙这些信息不是我们所关心的，我们关心的只是空地和空地之间的联系。因此，我们很自然想到了下面这种简单的模型：</a:t>
            </a:r>
          </a:p>
          <a:p>
            <a:pPr>
              <a:spcBef>
                <a:spcPct val="50000"/>
              </a:spcBef>
            </a:pPr>
            <a:r>
              <a:rPr lang="zh-CN" altLang="en-US" b="0" dirty="0">
                <a:solidFill>
                  <a:srgbClr val="000000"/>
                </a:solidFill>
                <a:ea typeface="华文中宋" pitchFamily="2" charset="-122"/>
                <a:cs typeface="Arial" panose="020B0604020202020204" pitchFamily="34" charset="0"/>
              </a:rPr>
              <a:t>以空地为顶点，有冲突的空地间连边，我们可以得到右边的这个图：</a:t>
            </a:r>
          </a:p>
        </p:txBody>
      </p:sp>
      <p:grpSp>
        <p:nvGrpSpPr>
          <p:cNvPr id="4" name="Group 55"/>
          <p:cNvGrpSpPr>
            <a:grpSpLocks/>
          </p:cNvGrpSpPr>
          <p:nvPr/>
        </p:nvGrpSpPr>
        <p:grpSpPr bwMode="auto">
          <a:xfrm>
            <a:off x="6244318" y="3940403"/>
            <a:ext cx="1835150" cy="2233612"/>
            <a:chOff x="3969" y="2520"/>
            <a:chExt cx="1156" cy="1407"/>
          </a:xfrm>
        </p:grpSpPr>
        <p:sp>
          <p:nvSpPr>
            <p:cNvPr id="85003" name="Line 56"/>
            <p:cNvSpPr>
              <a:spLocks noChangeShapeType="1"/>
            </p:cNvSpPr>
            <p:nvPr/>
          </p:nvSpPr>
          <p:spPr bwMode="auto">
            <a:xfrm>
              <a:off x="4115" y="2614"/>
              <a:ext cx="483" cy="0"/>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04" name="Line 57"/>
            <p:cNvSpPr>
              <a:spLocks noChangeShapeType="1"/>
            </p:cNvSpPr>
            <p:nvPr/>
          </p:nvSpPr>
          <p:spPr bwMode="auto">
            <a:xfrm>
              <a:off x="4598" y="2614"/>
              <a:ext cx="0" cy="396"/>
            </a:xfrm>
            <a:prstGeom prst="line">
              <a:avLst/>
            </a:prstGeom>
            <a:noFill/>
            <a:ln w="9525">
              <a:solidFill>
                <a:schemeClr val="accent1"/>
              </a:solidFill>
              <a:round/>
              <a:headEnd/>
              <a:tailEnd/>
            </a:ln>
          </p:spPr>
          <p:txBody>
            <a:bodyPr/>
            <a:lstStyle/>
            <a:p>
              <a:endParaRPr lang="zh-CN" altLang="en-US">
                <a:solidFill>
                  <a:srgbClr val="000000"/>
                </a:solidFill>
                <a:cs typeface="Arial" panose="020B0604020202020204" pitchFamily="34" charset="0"/>
              </a:endParaRPr>
            </a:p>
          </p:txBody>
        </p:sp>
        <p:sp>
          <p:nvSpPr>
            <p:cNvPr id="85005" name="Line 58"/>
            <p:cNvSpPr>
              <a:spLocks noChangeShapeType="1"/>
            </p:cNvSpPr>
            <p:nvPr/>
          </p:nvSpPr>
          <p:spPr bwMode="auto">
            <a:xfrm>
              <a:off x="4598" y="3010"/>
              <a:ext cx="368" cy="0"/>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06" name="Line 59"/>
            <p:cNvSpPr>
              <a:spLocks noChangeShapeType="1"/>
            </p:cNvSpPr>
            <p:nvPr/>
          </p:nvSpPr>
          <p:spPr bwMode="auto">
            <a:xfrm flipH="1">
              <a:off x="4625" y="3010"/>
              <a:ext cx="341" cy="451"/>
            </a:xfrm>
            <a:prstGeom prst="line">
              <a:avLst/>
            </a:prstGeom>
            <a:noFill/>
            <a:ln w="9525">
              <a:solidFill>
                <a:schemeClr val="accent1"/>
              </a:solidFill>
              <a:round/>
              <a:headEnd/>
              <a:tailEnd/>
            </a:ln>
          </p:spPr>
          <p:txBody>
            <a:bodyPr/>
            <a:lstStyle/>
            <a:p>
              <a:endParaRPr lang="zh-CN" altLang="en-US">
                <a:solidFill>
                  <a:srgbClr val="000000"/>
                </a:solidFill>
                <a:cs typeface="Arial" panose="020B0604020202020204" pitchFamily="34" charset="0"/>
              </a:endParaRPr>
            </a:p>
          </p:txBody>
        </p:sp>
        <p:sp>
          <p:nvSpPr>
            <p:cNvPr id="85007" name="Line 60"/>
            <p:cNvSpPr>
              <a:spLocks noChangeShapeType="1"/>
            </p:cNvSpPr>
            <p:nvPr/>
          </p:nvSpPr>
          <p:spPr bwMode="auto">
            <a:xfrm flipH="1">
              <a:off x="4314" y="3461"/>
              <a:ext cx="311" cy="396"/>
            </a:xfrm>
            <a:prstGeom prst="line">
              <a:avLst/>
            </a:prstGeom>
            <a:noFill/>
            <a:ln w="9525">
              <a:solidFill>
                <a:schemeClr val="accent1"/>
              </a:solidFill>
              <a:round/>
              <a:headEnd/>
              <a:tailEnd/>
            </a:ln>
          </p:spPr>
          <p:txBody>
            <a:bodyPr/>
            <a:lstStyle/>
            <a:p>
              <a:endParaRPr lang="zh-CN" altLang="en-US">
                <a:solidFill>
                  <a:srgbClr val="000000"/>
                </a:solidFill>
                <a:cs typeface="Arial" panose="020B0604020202020204" pitchFamily="34" charset="0"/>
              </a:endParaRPr>
            </a:p>
          </p:txBody>
        </p:sp>
        <p:sp>
          <p:nvSpPr>
            <p:cNvPr id="85008" name="Line 61"/>
            <p:cNvSpPr>
              <a:spLocks noChangeShapeType="1"/>
            </p:cNvSpPr>
            <p:nvPr/>
          </p:nvSpPr>
          <p:spPr bwMode="auto">
            <a:xfrm>
              <a:off x="4625" y="3461"/>
              <a:ext cx="285" cy="396"/>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09" name="Freeform 62"/>
            <p:cNvSpPr>
              <a:spLocks/>
            </p:cNvSpPr>
            <p:nvPr/>
          </p:nvSpPr>
          <p:spPr bwMode="auto">
            <a:xfrm>
              <a:off x="4310" y="3857"/>
              <a:ext cx="601" cy="4"/>
            </a:xfrm>
            <a:custGeom>
              <a:avLst/>
              <a:gdLst>
                <a:gd name="T0" fmla="*/ 1181 w 480"/>
                <a:gd name="T1" fmla="*/ 0 h 3"/>
                <a:gd name="T2" fmla="*/ 0 w 480"/>
                <a:gd name="T3" fmla="*/ 9 h 3"/>
                <a:gd name="T4" fmla="*/ 0 60000 65536"/>
                <a:gd name="T5" fmla="*/ 0 60000 65536"/>
                <a:gd name="T6" fmla="*/ 0 w 480"/>
                <a:gd name="T7" fmla="*/ 0 h 3"/>
                <a:gd name="T8" fmla="*/ 480 w 480"/>
                <a:gd name="T9" fmla="*/ 3 h 3"/>
              </a:gdLst>
              <a:ahLst/>
              <a:cxnLst>
                <a:cxn ang="T4">
                  <a:pos x="T0" y="T1"/>
                </a:cxn>
                <a:cxn ang="T5">
                  <a:pos x="T2" y="T3"/>
                </a:cxn>
              </a:cxnLst>
              <a:rect l="T6" t="T7" r="T8" b="T9"/>
              <a:pathLst>
                <a:path w="480" h="3">
                  <a:moveTo>
                    <a:pt x="480" y="0"/>
                  </a:moveTo>
                  <a:lnTo>
                    <a:pt x="0" y="3"/>
                  </a:lnTo>
                </a:path>
              </a:pathLst>
            </a:custGeom>
            <a:noFill/>
            <a:ln w="9525">
              <a:solidFill>
                <a:schemeClr val="accent1"/>
              </a:solidFill>
              <a:round/>
              <a:headEnd/>
              <a:tailEnd/>
            </a:ln>
          </p:spPr>
          <p:txBody>
            <a:bodyPr/>
            <a:lstStyle/>
            <a:p>
              <a:endParaRPr lang="zh-CN" altLang="en-US">
                <a:solidFill>
                  <a:srgbClr val="000000"/>
                </a:solidFill>
                <a:cs typeface="Arial" panose="020B0604020202020204" pitchFamily="34" charset="0"/>
              </a:endParaRPr>
            </a:p>
          </p:txBody>
        </p:sp>
        <p:sp>
          <p:nvSpPr>
            <p:cNvPr id="85010" name="Line 63"/>
            <p:cNvSpPr>
              <a:spLocks noChangeShapeType="1"/>
            </p:cNvSpPr>
            <p:nvPr/>
          </p:nvSpPr>
          <p:spPr bwMode="auto">
            <a:xfrm flipH="1" flipV="1">
              <a:off x="4059" y="3381"/>
              <a:ext cx="255" cy="476"/>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5011" name="Text Box 64"/>
            <p:cNvSpPr txBox="1">
              <a:spLocks noChangeArrowheads="1"/>
            </p:cNvSpPr>
            <p:nvPr/>
          </p:nvSpPr>
          <p:spPr bwMode="auto">
            <a:xfrm>
              <a:off x="3969" y="2523"/>
              <a:ext cx="90" cy="160"/>
            </a:xfrm>
            <a:prstGeom prst="rect">
              <a:avLst/>
            </a:prstGeom>
            <a:noFill/>
            <a:ln w="9525">
              <a:solidFill>
                <a:schemeClr val="accent1"/>
              </a:solidFill>
              <a:miter lim="800000"/>
              <a:headEnd/>
              <a:tailEnd/>
            </a:ln>
          </p:spPr>
          <p:txBody>
            <a:bodyPr lIns="0" tIns="0" rIns="0" bIns="0">
              <a:spAutoFit/>
            </a:bodyPr>
            <a:lstStyle/>
            <a:p>
              <a:pPr>
                <a:spcBef>
                  <a:spcPct val="50000"/>
                </a:spcBef>
              </a:pPr>
              <a:r>
                <a:rPr lang="en-US" altLang="zh-CN" sz="1600" b="0">
                  <a:solidFill>
                    <a:srgbClr val="000000"/>
                  </a:solidFill>
                  <a:cs typeface="Arial" panose="020B0604020202020204" pitchFamily="34" charset="0"/>
                </a:rPr>
                <a:t>1</a:t>
              </a:r>
            </a:p>
          </p:txBody>
        </p:sp>
        <p:sp>
          <p:nvSpPr>
            <p:cNvPr id="85012" name="Text Box 65"/>
            <p:cNvSpPr txBox="1">
              <a:spLocks noChangeArrowheads="1"/>
            </p:cNvSpPr>
            <p:nvPr/>
          </p:nvSpPr>
          <p:spPr bwMode="auto">
            <a:xfrm>
              <a:off x="4672" y="2520"/>
              <a:ext cx="68"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2</a:t>
              </a:r>
            </a:p>
          </p:txBody>
        </p:sp>
        <p:sp>
          <p:nvSpPr>
            <p:cNvPr id="85013" name="Text Box 66"/>
            <p:cNvSpPr txBox="1">
              <a:spLocks noChangeArrowheads="1"/>
            </p:cNvSpPr>
            <p:nvPr/>
          </p:nvSpPr>
          <p:spPr bwMode="auto">
            <a:xfrm>
              <a:off x="4445" y="2928"/>
              <a:ext cx="91"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3</a:t>
              </a:r>
            </a:p>
          </p:txBody>
        </p:sp>
        <p:sp>
          <p:nvSpPr>
            <p:cNvPr id="85014" name="Text Box 67"/>
            <p:cNvSpPr txBox="1">
              <a:spLocks noChangeArrowheads="1"/>
            </p:cNvSpPr>
            <p:nvPr/>
          </p:nvSpPr>
          <p:spPr bwMode="auto">
            <a:xfrm>
              <a:off x="5035" y="2928"/>
              <a:ext cx="90"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4</a:t>
              </a:r>
            </a:p>
          </p:txBody>
        </p:sp>
        <p:sp>
          <p:nvSpPr>
            <p:cNvPr id="85015" name="Text Box 68"/>
            <p:cNvSpPr txBox="1">
              <a:spLocks noChangeArrowheads="1"/>
            </p:cNvSpPr>
            <p:nvPr/>
          </p:nvSpPr>
          <p:spPr bwMode="auto">
            <a:xfrm>
              <a:off x="4967" y="3766"/>
              <a:ext cx="91"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6</a:t>
              </a:r>
            </a:p>
          </p:txBody>
        </p:sp>
        <p:sp>
          <p:nvSpPr>
            <p:cNvPr id="85016" name="Text Box 69"/>
            <p:cNvSpPr txBox="1">
              <a:spLocks noChangeArrowheads="1"/>
            </p:cNvSpPr>
            <p:nvPr/>
          </p:nvSpPr>
          <p:spPr bwMode="auto">
            <a:xfrm>
              <a:off x="4468" y="3359"/>
              <a:ext cx="68"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5</a:t>
              </a:r>
            </a:p>
          </p:txBody>
        </p:sp>
        <p:sp>
          <p:nvSpPr>
            <p:cNvPr id="85017" name="Text Box 70"/>
            <p:cNvSpPr txBox="1">
              <a:spLocks noChangeArrowheads="1"/>
            </p:cNvSpPr>
            <p:nvPr/>
          </p:nvSpPr>
          <p:spPr bwMode="auto">
            <a:xfrm>
              <a:off x="4173" y="3767"/>
              <a:ext cx="90"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7</a:t>
              </a:r>
            </a:p>
          </p:txBody>
        </p:sp>
        <p:sp>
          <p:nvSpPr>
            <p:cNvPr id="85018" name="Text Box 71"/>
            <p:cNvSpPr txBox="1">
              <a:spLocks noChangeArrowheads="1"/>
            </p:cNvSpPr>
            <p:nvPr/>
          </p:nvSpPr>
          <p:spPr bwMode="auto">
            <a:xfrm>
              <a:off x="4014" y="3178"/>
              <a:ext cx="90" cy="160"/>
            </a:xfrm>
            <a:prstGeom prst="rect">
              <a:avLst/>
            </a:prstGeom>
            <a:noFill/>
            <a:ln w="9525">
              <a:solidFill>
                <a:schemeClr val="accent1"/>
              </a:solidFill>
              <a:miter lim="800000"/>
              <a:headEnd/>
              <a:tailEnd/>
            </a:ln>
          </p:spPr>
          <p:txBody>
            <a:bodyPr lIns="0" tIns="0" rIns="0" bIns="0" anchor="ctr" anchorCtr="1">
              <a:spAutoFit/>
            </a:bodyPr>
            <a:lstStyle/>
            <a:p>
              <a:pPr>
                <a:spcBef>
                  <a:spcPct val="50000"/>
                </a:spcBef>
              </a:pPr>
              <a:r>
                <a:rPr lang="en-US" altLang="zh-CN" sz="1600" b="0">
                  <a:solidFill>
                    <a:srgbClr val="000000"/>
                  </a:solidFill>
                  <a:cs typeface="Arial" panose="020B0604020202020204" pitchFamily="34" charset="0"/>
                </a:rPr>
                <a:t>8</a:t>
              </a:r>
            </a:p>
          </p:txBody>
        </p:sp>
      </p:grpSp>
      <p:sp>
        <p:nvSpPr>
          <p:cNvPr id="72" name="Text Box 52"/>
          <p:cNvSpPr txBox="1">
            <a:spLocks noChangeArrowheads="1"/>
          </p:cNvSpPr>
          <p:nvPr/>
        </p:nvSpPr>
        <p:spPr bwMode="auto">
          <a:xfrm>
            <a:off x="2209800" y="5470525"/>
            <a:ext cx="3349625" cy="641350"/>
          </a:xfrm>
          <a:prstGeom prst="rect">
            <a:avLst/>
          </a:prstGeom>
          <a:noFill/>
          <a:ln w="9525">
            <a:noFill/>
            <a:miter lim="800000"/>
            <a:headEnd/>
            <a:tailEnd/>
          </a:ln>
        </p:spPr>
        <p:txBody>
          <a:bodyPr>
            <a:spAutoFit/>
          </a:bodyPr>
          <a:lstStyle/>
          <a:p>
            <a:pPr>
              <a:spcBef>
                <a:spcPct val="50000"/>
              </a:spcBef>
            </a:pPr>
            <a:r>
              <a:rPr lang="zh-CN" altLang="en-US" sz="3600" dirty="0">
                <a:solidFill>
                  <a:srgbClr val="CC3300"/>
                </a:solidFill>
                <a:cs typeface="Arial" panose="020B0604020202020204" pitchFamily="34" charset="0"/>
              </a:rPr>
              <a:t>这是</a:t>
            </a:r>
            <a:r>
              <a:rPr lang="en-US" altLang="zh-CN" sz="3600" dirty="0">
                <a:solidFill>
                  <a:srgbClr val="CC3300"/>
                </a:solidFill>
                <a:cs typeface="Arial" panose="020B0604020202020204" pitchFamily="34" charset="0"/>
              </a:rPr>
              <a:t>NP</a:t>
            </a:r>
            <a:r>
              <a:rPr lang="zh-CN" altLang="en-US" sz="3600" dirty="0">
                <a:solidFill>
                  <a:srgbClr val="CC3300"/>
                </a:solidFill>
                <a:cs typeface="Arial" panose="020B0604020202020204" pitchFamily="34" charset="0"/>
              </a:rPr>
              <a:t>问题！</a:t>
            </a:r>
          </a:p>
        </p:txBody>
      </p:sp>
      <p:sp>
        <p:nvSpPr>
          <p:cNvPr id="73" name="TextBox 72"/>
          <p:cNvSpPr txBox="1"/>
          <p:nvPr/>
        </p:nvSpPr>
        <p:spPr>
          <a:xfrm>
            <a:off x="391885"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
        <p:nvSpPr>
          <p:cNvPr id="75"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Tree>
    <p:extLst>
      <p:ext uri="{BB962C8B-B14F-4D97-AF65-F5344CB8AC3E}">
        <p14:creationId xmlns:p14="http://schemas.microsoft.com/office/powerpoint/2010/main" val="10557214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79651"/>
                                        </p:tgtEl>
                                        <p:attrNameLst>
                                          <p:attrName>style.visibility</p:attrName>
                                        </p:attrNameLst>
                                      </p:cBhvr>
                                      <p:to>
                                        <p:strVal val="visible"/>
                                      </p:to>
                                    </p:set>
                                    <p:animEffect transition="in" filter="dissolve">
                                      <p:cBhvr>
                                        <p:cTn id="11" dur="500"/>
                                        <p:tgtEl>
                                          <p:spTgt spid="117965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79700"/>
                                        </p:tgtEl>
                                        <p:attrNameLst>
                                          <p:attrName>style.visibility</p:attrName>
                                        </p:attrNameLst>
                                      </p:cBhvr>
                                      <p:to>
                                        <p:strVal val="visible"/>
                                      </p:to>
                                    </p:set>
                                    <p:animEffect transition="in" filter="dissolve">
                                      <p:cBhvr>
                                        <p:cTn id="15" dur="500"/>
                                        <p:tgtEl>
                                          <p:spTgt spid="117970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79699"/>
                                        </p:tgtEl>
                                        <p:attrNameLst>
                                          <p:attrName>style.visibility</p:attrName>
                                        </p:attrNameLst>
                                      </p:cBhvr>
                                      <p:to>
                                        <p:strVal val="visible"/>
                                      </p:to>
                                    </p:set>
                                    <p:animEffect transition="in" filter="dissolve">
                                      <p:cBhvr>
                                        <p:cTn id="20" dur="500"/>
                                        <p:tgtEl>
                                          <p:spTgt spid="117969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additive="base">
                                        <p:cTn id="25" dur="500" fill="hold"/>
                                        <p:tgtEl>
                                          <p:spTgt spid="72"/>
                                        </p:tgtEl>
                                        <p:attrNameLst>
                                          <p:attrName>ppt_x</p:attrName>
                                        </p:attrNameLst>
                                      </p:cBhvr>
                                      <p:tavLst>
                                        <p:tav tm="0">
                                          <p:val>
                                            <p:strVal val="#ppt_x"/>
                                          </p:val>
                                        </p:tav>
                                        <p:tav tm="100000">
                                          <p:val>
                                            <p:strVal val="#ppt_x"/>
                                          </p:val>
                                        </p:tav>
                                      </p:tavLst>
                                    </p:anim>
                                    <p:anim calcmode="lin" valueType="num">
                                      <p:cBhvr additive="base">
                                        <p:cTn id="2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651" grpId="0" autoUpdateAnimBg="0"/>
      <p:bldP spid="1179699" grpId="0" autoUpdateAnimBg="0"/>
      <p:bldP spid="1179700" grpId="0" autoUpdateAnimBg="0"/>
      <p:bldP spid="7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1520825"/>
            <a:ext cx="2339975" cy="2178050"/>
            <a:chOff x="3515" y="1049"/>
            <a:chExt cx="1812" cy="1686"/>
          </a:xfrm>
        </p:grpSpPr>
        <p:sp>
          <p:nvSpPr>
            <p:cNvPr id="86064" name="Rectangle 3"/>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65" name="Rectangle 4"/>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66" name="Rectangle 5"/>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67" name="Rectangle 6"/>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68" name="Rectangle 7"/>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69" name="Rectangle 8"/>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0" name="Rectangle 9"/>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1" name="Rectangle 10"/>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2" name="Rectangle 11"/>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3" name="Rectangle 12"/>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4" name="Rectangle 13"/>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5" name="Rectangle 14"/>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6" name="Rectangle 15"/>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7" name="Rectangle 16"/>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8" name="Rectangle 17"/>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79" name="Rectangle 18"/>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0" name="Rectangle 19"/>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1" name="Rectangle 20"/>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2" name="Rectangle 21"/>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3" name="Rectangle 22"/>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4" name="Rectangle 23"/>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5" name="Rectangle 24"/>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6" name="Rectangle 25"/>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7" name="Rectangle 26"/>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8" name="Rectangle 27"/>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89" name="Line 28"/>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6090" name="Line 29"/>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6091" name="Line 30"/>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6092" name="Line 31"/>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grpSp>
      <p:sp>
        <p:nvSpPr>
          <p:cNvPr id="1181728" name="Text Box 32"/>
          <p:cNvSpPr txBox="1">
            <a:spLocks noChangeArrowheads="1"/>
          </p:cNvSpPr>
          <p:nvPr/>
        </p:nvSpPr>
        <p:spPr bwMode="auto">
          <a:xfrm>
            <a:off x="709613" y="2494424"/>
            <a:ext cx="4500562" cy="1938337"/>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我们将每一行，每一列被墙隔开，且包含空地的连续区域称作“块”。显然，在一个块之中，最多只能放一个机器人。我们把这些块编上号。</a:t>
            </a:r>
          </a:p>
        </p:txBody>
      </p:sp>
      <p:sp>
        <p:nvSpPr>
          <p:cNvPr id="1181729" name="Text Box 33"/>
          <p:cNvSpPr txBox="1">
            <a:spLocks noChangeArrowheads="1"/>
          </p:cNvSpPr>
          <p:nvPr/>
        </p:nvSpPr>
        <p:spPr bwMode="auto">
          <a:xfrm>
            <a:off x="709613" y="5123324"/>
            <a:ext cx="4824412" cy="457200"/>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同样，把竖直方向的块也编上号。</a:t>
            </a:r>
          </a:p>
        </p:txBody>
      </p:sp>
      <p:sp>
        <p:nvSpPr>
          <p:cNvPr id="1181731" name="Rectangle 35"/>
          <p:cNvSpPr>
            <a:spLocks noGrp="1" noRot="1" noChangeArrowheads="1"/>
          </p:cNvSpPr>
          <p:nvPr>
            <p:ph type="body" sz="half" idx="4294967295"/>
          </p:nvPr>
        </p:nvSpPr>
        <p:spPr>
          <a:xfrm>
            <a:off x="609600" y="1781628"/>
            <a:ext cx="4194175" cy="523220"/>
          </a:xfrm>
          <a:noFill/>
        </p:spPr>
        <p:txBody>
          <a:bodyPr>
            <a:spAutoFit/>
          </a:bodyPr>
          <a:lstStyle/>
          <a:p>
            <a:pPr marL="0" indent="0" eaLnBrk="1" hangingPunct="1">
              <a:buFont typeface="Wingdings" pitchFamily="2" charset="2"/>
              <a:buNone/>
            </a:pPr>
            <a:r>
              <a:rPr lang="zh-CN" altLang="en-US" dirty="0" smtClean="0">
                <a:solidFill>
                  <a:srgbClr val="1001D5"/>
                </a:solidFill>
                <a:latin typeface="Arial" panose="020B0604020202020204" pitchFamily="34" charset="0"/>
                <a:cs typeface="Arial" panose="020B0604020202020204" pitchFamily="34" charset="0"/>
              </a:rPr>
              <a:t>模型二</a:t>
            </a:r>
          </a:p>
        </p:txBody>
      </p:sp>
      <p:sp>
        <p:nvSpPr>
          <p:cNvPr id="1181732" name="Text Box 36"/>
          <p:cNvSpPr txBox="1">
            <a:spLocks noChangeArrowheads="1"/>
          </p:cNvSpPr>
          <p:nvPr/>
        </p:nvSpPr>
        <p:spPr bwMode="auto">
          <a:xfrm>
            <a:off x="5940425" y="1520825"/>
            <a:ext cx="1871663"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dirty="0">
                <a:solidFill>
                  <a:srgbClr val="000000"/>
                </a:solidFill>
                <a:cs typeface="Arial" panose="020B0604020202020204" pitchFamily="34" charset="0"/>
              </a:rPr>
              <a:t>1</a:t>
            </a:r>
          </a:p>
        </p:txBody>
      </p:sp>
      <p:sp>
        <p:nvSpPr>
          <p:cNvPr id="1181733" name="Text Box 37"/>
          <p:cNvSpPr txBox="1">
            <a:spLocks noChangeArrowheads="1"/>
          </p:cNvSpPr>
          <p:nvPr/>
        </p:nvSpPr>
        <p:spPr bwMode="auto">
          <a:xfrm>
            <a:off x="5940425" y="2392363"/>
            <a:ext cx="936625" cy="434975"/>
          </a:xfrm>
          <a:prstGeom prst="rect">
            <a:avLst/>
          </a:prstGeom>
          <a:solidFill>
            <a:srgbClr val="CCECFF">
              <a:alpha val="50195"/>
            </a:srgbClr>
          </a:solidFill>
          <a:ln w="9525">
            <a:noFill/>
            <a:miter lim="800000"/>
            <a:headEnd type="none" w="lg" len="lg"/>
            <a:tailEnd type="none" w="lg" len="lg"/>
          </a:ln>
        </p:spPr>
        <p:txBody>
          <a:bodyPr lIns="90000" tIns="46800" rIns="90000" bIns="46800" anchor="ctr" anchorCtr="1"/>
          <a:lstStyle/>
          <a:p>
            <a:pPr>
              <a:spcBef>
                <a:spcPct val="50000"/>
              </a:spcBef>
            </a:pPr>
            <a:r>
              <a:rPr lang="en-US" altLang="zh-CN" b="0">
                <a:solidFill>
                  <a:srgbClr val="000000"/>
                </a:solidFill>
                <a:cs typeface="Arial" panose="020B0604020202020204" pitchFamily="34" charset="0"/>
              </a:rPr>
              <a:t>2</a:t>
            </a:r>
          </a:p>
        </p:txBody>
      </p:sp>
      <p:sp>
        <p:nvSpPr>
          <p:cNvPr id="1181734" name="Text Box 38"/>
          <p:cNvSpPr txBox="1">
            <a:spLocks noChangeArrowheads="1"/>
          </p:cNvSpPr>
          <p:nvPr/>
        </p:nvSpPr>
        <p:spPr bwMode="auto">
          <a:xfrm>
            <a:off x="7343775" y="2392363"/>
            <a:ext cx="935038"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p>
        </p:txBody>
      </p:sp>
      <p:sp>
        <p:nvSpPr>
          <p:cNvPr id="1181735" name="Text Box 39"/>
          <p:cNvSpPr txBox="1">
            <a:spLocks noChangeArrowheads="1"/>
          </p:cNvSpPr>
          <p:nvPr/>
        </p:nvSpPr>
        <p:spPr bwMode="auto">
          <a:xfrm>
            <a:off x="7812088" y="2824163"/>
            <a:ext cx="46831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p>
        </p:txBody>
      </p:sp>
      <p:sp>
        <p:nvSpPr>
          <p:cNvPr id="1181736" name="Text Box 40"/>
          <p:cNvSpPr txBox="1">
            <a:spLocks noChangeArrowheads="1"/>
          </p:cNvSpPr>
          <p:nvPr/>
        </p:nvSpPr>
        <p:spPr bwMode="auto">
          <a:xfrm>
            <a:off x="6408738" y="3267075"/>
            <a:ext cx="187166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5</a:t>
            </a:r>
          </a:p>
        </p:txBody>
      </p:sp>
      <p:grpSp>
        <p:nvGrpSpPr>
          <p:cNvPr id="3" name="Group 41"/>
          <p:cNvGrpSpPr>
            <a:grpSpLocks/>
          </p:cNvGrpSpPr>
          <p:nvPr/>
        </p:nvGrpSpPr>
        <p:grpSpPr bwMode="auto">
          <a:xfrm>
            <a:off x="5940425" y="3933825"/>
            <a:ext cx="2339975" cy="2179638"/>
            <a:chOff x="3742" y="2478"/>
            <a:chExt cx="1474" cy="1373"/>
          </a:xfrm>
        </p:grpSpPr>
        <p:grpSp>
          <p:nvGrpSpPr>
            <p:cNvPr id="4" name="Group 42"/>
            <p:cNvGrpSpPr>
              <a:grpSpLocks/>
            </p:cNvGrpSpPr>
            <p:nvPr/>
          </p:nvGrpSpPr>
          <p:grpSpPr bwMode="auto">
            <a:xfrm>
              <a:off x="3742" y="2478"/>
              <a:ext cx="1474" cy="1372"/>
              <a:chOff x="3515" y="1049"/>
              <a:chExt cx="1812" cy="1686"/>
            </a:xfrm>
          </p:grpSpPr>
          <p:sp>
            <p:nvSpPr>
              <p:cNvPr id="86035" name="Rectangle 43"/>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36" name="Rectangle 44"/>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37" name="Rectangle 45"/>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38" name="Rectangle 46"/>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39" name="Rectangle 47"/>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0" name="Rectangle 48"/>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1" name="Rectangle 49"/>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2" name="Rectangle 50"/>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3" name="Rectangle 51"/>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4" name="Rectangle 52"/>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5" name="Rectangle 53"/>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6" name="Rectangle 54"/>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7" name="Rectangle 55"/>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8" name="Rectangle 56"/>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49" name="Rectangle 57"/>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0" name="Rectangle 58"/>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1" name="Rectangle 59"/>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2" name="Rectangle 60"/>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3" name="Rectangle 61"/>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4" name="Rectangle 62"/>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5" name="Rectangle 63"/>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6" name="Rectangle 64"/>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7" name="Rectangle 65"/>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8" name="Rectangle 66"/>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59" name="Rectangle 67"/>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6060" name="Line 68"/>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6061" name="Line 69"/>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6062" name="Line 70"/>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6063" name="Line 71"/>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grpSp>
        <p:sp>
          <p:nvSpPr>
            <p:cNvPr id="86031" name="Text Box 72"/>
            <p:cNvSpPr txBox="1">
              <a:spLocks noChangeArrowheads="1"/>
            </p:cNvSpPr>
            <p:nvPr/>
          </p:nvSpPr>
          <p:spPr bwMode="auto">
            <a:xfrm>
              <a:off x="3742" y="2482"/>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p>
          </p:txBody>
        </p:sp>
        <p:sp>
          <p:nvSpPr>
            <p:cNvPr id="86032" name="Text Box 73"/>
            <p:cNvSpPr txBox="1">
              <a:spLocks noChangeArrowheads="1"/>
            </p:cNvSpPr>
            <p:nvPr/>
          </p:nvSpPr>
          <p:spPr bwMode="auto">
            <a:xfrm>
              <a:off x="4037" y="3026"/>
              <a:ext cx="295" cy="823"/>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ea typeface="华文中宋" pitchFamily="2" charset="-122"/>
                  <a:cs typeface="Arial" panose="020B0604020202020204" pitchFamily="34" charset="0"/>
                </a:rPr>
                <a:t>2</a:t>
              </a:r>
            </a:p>
          </p:txBody>
        </p:sp>
        <p:sp>
          <p:nvSpPr>
            <p:cNvPr id="86033" name="Text Box 74"/>
            <p:cNvSpPr txBox="1">
              <a:spLocks noChangeArrowheads="1"/>
            </p:cNvSpPr>
            <p:nvPr/>
          </p:nvSpPr>
          <p:spPr bwMode="auto">
            <a:xfrm>
              <a:off x="4626" y="3026"/>
              <a:ext cx="295" cy="274"/>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dirty="0">
                  <a:solidFill>
                    <a:srgbClr val="000000"/>
                  </a:solidFill>
                  <a:cs typeface="Arial" panose="020B0604020202020204" pitchFamily="34" charset="0"/>
                </a:rPr>
                <a:t>3</a:t>
              </a:r>
            </a:p>
          </p:txBody>
        </p:sp>
        <p:sp>
          <p:nvSpPr>
            <p:cNvPr id="86034" name="Text Box 75"/>
            <p:cNvSpPr txBox="1">
              <a:spLocks noChangeArrowheads="1"/>
            </p:cNvSpPr>
            <p:nvPr/>
          </p:nvSpPr>
          <p:spPr bwMode="auto">
            <a:xfrm>
              <a:off x="4921" y="2754"/>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p>
          </p:txBody>
        </p:sp>
      </p:grpSp>
      <p:sp>
        <p:nvSpPr>
          <p:cNvPr id="78"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79" name="TextBox 78"/>
          <p:cNvSpPr txBox="1"/>
          <p:nvPr/>
        </p:nvSpPr>
        <p:spPr>
          <a:xfrm>
            <a:off x="391885" y="1217384"/>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Tree>
    <p:extLst>
      <p:ext uri="{BB962C8B-B14F-4D97-AF65-F5344CB8AC3E}">
        <p14:creationId xmlns:p14="http://schemas.microsoft.com/office/powerpoint/2010/main" val="27906981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81731">
                                            <p:txEl>
                                              <p:pRg st="0" end="0"/>
                                            </p:txEl>
                                          </p:spTgt>
                                        </p:tgtEl>
                                        <p:attrNameLst>
                                          <p:attrName>style.visibility</p:attrName>
                                        </p:attrNameLst>
                                      </p:cBhvr>
                                      <p:to>
                                        <p:strVal val="visible"/>
                                      </p:to>
                                    </p:set>
                                    <p:animEffect transition="in" filter="dissolve">
                                      <p:cBhvr>
                                        <p:cTn id="7" dur="500"/>
                                        <p:tgtEl>
                                          <p:spTgt spid="1181731">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81728"/>
                                        </p:tgtEl>
                                        <p:attrNameLst>
                                          <p:attrName>style.visibility</p:attrName>
                                        </p:attrNameLst>
                                      </p:cBhvr>
                                      <p:to>
                                        <p:strVal val="visible"/>
                                      </p:to>
                                    </p:set>
                                    <p:animEffect transition="in" filter="dissolve">
                                      <p:cBhvr>
                                        <p:cTn id="11" dur="500"/>
                                        <p:tgtEl>
                                          <p:spTgt spid="1181728"/>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181732"/>
                                        </p:tgtEl>
                                        <p:attrNameLst>
                                          <p:attrName>style.visibility</p:attrName>
                                        </p:attrNameLst>
                                      </p:cBhvr>
                                      <p:to>
                                        <p:strVal val="visible"/>
                                      </p:to>
                                    </p:set>
                                    <p:animEffect transition="in" filter="barn(outVertical)">
                                      <p:cBhvr>
                                        <p:cTn id="15" dur="500"/>
                                        <p:tgtEl>
                                          <p:spTgt spid="1181732"/>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181733"/>
                                        </p:tgtEl>
                                        <p:attrNameLst>
                                          <p:attrName>style.visibility</p:attrName>
                                        </p:attrNameLst>
                                      </p:cBhvr>
                                      <p:to>
                                        <p:strVal val="visible"/>
                                      </p:to>
                                    </p:set>
                                    <p:animEffect transition="in" filter="barn(outVertical)">
                                      <p:cBhvr>
                                        <p:cTn id="19" dur="500"/>
                                        <p:tgtEl>
                                          <p:spTgt spid="1181733"/>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1181734"/>
                                        </p:tgtEl>
                                        <p:attrNameLst>
                                          <p:attrName>style.visibility</p:attrName>
                                        </p:attrNameLst>
                                      </p:cBhvr>
                                      <p:to>
                                        <p:strVal val="visible"/>
                                      </p:to>
                                    </p:set>
                                    <p:animEffect transition="in" filter="barn(outVertical)">
                                      <p:cBhvr>
                                        <p:cTn id="23" dur="500"/>
                                        <p:tgtEl>
                                          <p:spTgt spid="1181734"/>
                                        </p:tgtEl>
                                      </p:cBhvr>
                                    </p:animEffect>
                                  </p:childTnLst>
                                </p:cTn>
                              </p:par>
                            </p:childTnLst>
                          </p:cTn>
                        </p:par>
                        <p:par>
                          <p:cTn id="24" fill="hold">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1181735"/>
                                        </p:tgtEl>
                                        <p:attrNameLst>
                                          <p:attrName>style.visibility</p:attrName>
                                        </p:attrNameLst>
                                      </p:cBhvr>
                                      <p:to>
                                        <p:strVal val="visible"/>
                                      </p:to>
                                    </p:set>
                                    <p:animEffect transition="in" filter="barn(outVertical)">
                                      <p:cBhvr>
                                        <p:cTn id="27" dur="500"/>
                                        <p:tgtEl>
                                          <p:spTgt spid="1181735"/>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181736"/>
                                        </p:tgtEl>
                                        <p:attrNameLst>
                                          <p:attrName>style.visibility</p:attrName>
                                        </p:attrNameLst>
                                      </p:cBhvr>
                                      <p:to>
                                        <p:strVal val="visible"/>
                                      </p:to>
                                    </p:set>
                                    <p:animEffect transition="in" filter="barn(outVertical)">
                                      <p:cBhvr>
                                        <p:cTn id="31" dur="500"/>
                                        <p:tgtEl>
                                          <p:spTgt spid="118173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81729"/>
                                        </p:tgtEl>
                                        <p:attrNameLst>
                                          <p:attrName>style.visibility</p:attrName>
                                        </p:attrNameLst>
                                      </p:cBhvr>
                                      <p:to>
                                        <p:strVal val="visible"/>
                                      </p:to>
                                    </p:set>
                                    <p:animEffect transition="in" filter="dissolve">
                                      <p:cBhvr>
                                        <p:cTn id="36" dur="500"/>
                                        <p:tgtEl>
                                          <p:spTgt spid="1181729"/>
                                        </p:tgtEl>
                                      </p:cBhvr>
                                    </p:animEffect>
                                  </p:childTnLst>
                                </p:cTn>
                              </p:par>
                            </p:childTnLst>
                          </p:cTn>
                        </p:par>
                        <p:par>
                          <p:cTn id="37" fill="hold">
                            <p:stCondLst>
                              <p:cond delay="500"/>
                            </p:stCondLst>
                            <p:childTnLst>
                              <p:par>
                                <p:cTn id="38" presetID="5" presetClass="entr" presetSubtype="1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28" grpId="0" autoUpdateAnimBg="0"/>
      <p:bldP spid="1181729" grpId="0" autoUpdateAnimBg="0"/>
      <p:bldP spid="1181731" grpId="0" build="p" autoUpdateAnimBg="0" advAuto="0"/>
      <p:bldP spid="1181732" grpId="0" animBg="1" autoUpdateAnimBg="0"/>
      <p:bldP spid="1181733" grpId="0" animBg="1" autoUpdateAnimBg="0"/>
      <p:bldP spid="1181734" grpId="0" animBg="1" autoUpdateAnimBg="0"/>
      <p:bldP spid="1181735" grpId="0" animBg="1" autoUpdateAnimBg="0"/>
      <p:bldP spid="1181736"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1520825"/>
            <a:ext cx="2339975" cy="2178050"/>
            <a:chOff x="3515" y="1049"/>
            <a:chExt cx="1812" cy="1686"/>
          </a:xfrm>
        </p:grpSpPr>
        <p:sp>
          <p:nvSpPr>
            <p:cNvPr id="87106" name="Rectangle 3"/>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07" name="Rectangle 4"/>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08" name="Rectangle 5"/>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09" name="Rectangle 6"/>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0" name="Rectangle 7"/>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1" name="Rectangle 8"/>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2" name="Rectangle 9"/>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3" name="Rectangle 10"/>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4" name="Rectangle 11"/>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5" name="Rectangle 12"/>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6" name="Rectangle 13"/>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7" name="Rectangle 14"/>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8" name="Rectangle 15"/>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19" name="Rectangle 16"/>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0" name="Rectangle 17"/>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1" name="Rectangle 18"/>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2" name="Rectangle 19"/>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3" name="Rectangle 20"/>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4" name="Rectangle 21"/>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5" name="Rectangle 22"/>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6" name="Rectangle 23"/>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7" name="Rectangle 24"/>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8" name="Rectangle 25"/>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29" name="Rectangle 26"/>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30" name="Rectangle 27"/>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31" name="Line 28"/>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7132" name="Line 29"/>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7133" name="Line 30"/>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7134" name="Line 31"/>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grpSp>
      <p:sp>
        <p:nvSpPr>
          <p:cNvPr id="87044" name="Text Box 34"/>
          <p:cNvSpPr txBox="1">
            <a:spLocks noChangeArrowheads="1"/>
          </p:cNvSpPr>
          <p:nvPr/>
        </p:nvSpPr>
        <p:spPr bwMode="auto">
          <a:xfrm>
            <a:off x="5940425" y="1520825"/>
            <a:ext cx="1871663"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p>
        </p:txBody>
      </p:sp>
      <p:sp>
        <p:nvSpPr>
          <p:cNvPr id="87045" name="Text Box 35"/>
          <p:cNvSpPr txBox="1">
            <a:spLocks noChangeArrowheads="1"/>
          </p:cNvSpPr>
          <p:nvPr/>
        </p:nvSpPr>
        <p:spPr bwMode="auto">
          <a:xfrm>
            <a:off x="5940425" y="2392363"/>
            <a:ext cx="936625" cy="434975"/>
          </a:xfrm>
          <a:prstGeom prst="rect">
            <a:avLst/>
          </a:prstGeom>
          <a:solidFill>
            <a:srgbClr val="CCECFF">
              <a:alpha val="50195"/>
            </a:srgbClr>
          </a:solidFill>
          <a:ln w="9525">
            <a:noFill/>
            <a:miter lim="800000"/>
            <a:headEnd type="none" w="lg" len="lg"/>
            <a:tailEnd type="none" w="lg" len="lg"/>
          </a:ln>
        </p:spPr>
        <p:txBody>
          <a:bodyPr lIns="90000" tIns="46800" rIns="90000" bIns="46800" anchor="ctr" anchorCtr="1"/>
          <a:lstStyle/>
          <a:p>
            <a:pPr>
              <a:spcBef>
                <a:spcPct val="50000"/>
              </a:spcBef>
            </a:pPr>
            <a:r>
              <a:rPr lang="en-US" altLang="zh-CN" b="0">
                <a:solidFill>
                  <a:srgbClr val="000000"/>
                </a:solidFill>
                <a:cs typeface="Arial" panose="020B0604020202020204" pitchFamily="34" charset="0"/>
              </a:rPr>
              <a:t>2</a:t>
            </a:r>
          </a:p>
        </p:txBody>
      </p:sp>
      <p:sp>
        <p:nvSpPr>
          <p:cNvPr id="87046" name="Text Box 36"/>
          <p:cNvSpPr txBox="1">
            <a:spLocks noChangeArrowheads="1"/>
          </p:cNvSpPr>
          <p:nvPr/>
        </p:nvSpPr>
        <p:spPr bwMode="auto">
          <a:xfrm>
            <a:off x="7343775" y="2392363"/>
            <a:ext cx="935038"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p>
        </p:txBody>
      </p:sp>
      <p:sp>
        <p:nvSpPr>
          <p:cNvPr id="87047" name="Text Box 37"/>
          <p:cNvSpPr txBox="1">
            <a:spLocks noChangeArrowheads="1"/>
          </p:cNvSpPr>
          <p:nvPr/>
        </p:nvSpPr>
        <p:spPr bwMode="auto">
          <a:xfrm>
            <a:off x="7812088" y="2824163"/>
            <a:ext cx="46831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p>
        </p:txBody>
      </p:sp>
      <p:sp>
        <p:nvSpPr>
          <p:cNvPr id="87048" name="Text Box 38"/>
          <p:cNvSpPr txBox="1">
            <a:spLocks noChangeArrowheads="1"/>
          </p:cNvSpPr>
          <p:nvPr/>
        </p:nvSpPr>
        <p:spPr bwMode="auto">
          <a:xfrm>
            <a:off x="6408738" y="3267075"/>
            <a:ext cx="187166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5</a:t>
            </a:r>
          </a:p>
        </p:txBody>
      </p:sp>
      <p:grpSp>
        <p:nvGrpSpPr>
          <p:cNvPr id="3" name="Group 39"/>
          <p:cNvGrpSpPr>
            <a:grpSpLocks/>
          </p:cNvGrpSpPr>
          <p:nvPr/>
        </p:nvGrpSpPr>
        <p:grpSpPr bwMode="auto">
          <a:xfrm>
            <a:off x="5940425" y="3933825"/>
            <a:ext cx="2339975" cy="2179638"/>
            <a:chOff x="3742" y="2478"/>
            <a:chExt cx="1474" cy="1373"/>
          </a:xfrm>
        </p:grpSpPr>
        <p:grpSp>
          <p:nvGrpSpPr>
            <p:cNvPr id="4" name="Group 40"/>
            <p:cNvGrpSpPr>
              <a:grpSpLocks/>
            </p:cNvGrpSpPr>
            <p:nvPr/>
          </p:nvGrpSpPr>
          <p:grpSpPr bwMode="auto">
            <a:xfrm>
              <a:off x="3742" y="2478"/>
              <a:ext cx="1474" cy="1372"/>
              <a:chOff x="3515" y="1049"/>
              <a:chExt cx="1812" cy="1686"/>
            </a:xfrm>
          </p:grpSpPr>
          <p:sp>
            <p:nvSpPr>
              <p:cNvPr id="87077" name="Rectangle 41"/>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78" name="Rectangle 42"/>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79" name="Rectangle 43"/>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0" name="Rectangle 44"/>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1" name="Rectangle 45"/>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2" name="Rectangle 46"/>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3" name="Rectangle 47"/>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4" name="Rectangle 48"/>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5" name="Rectangle 49"/>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6" name="Rectangle 50"/>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7" name="Rectangle 51"/>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8" name="Rectangle 52"/>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89" name="Rectangle 53"/>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0" name="Rectangle 54"/>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1" name="Rectangle 55"/>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2" name="Rectangle 56"/>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3" name="Rectangle 57"/>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4" name="Rectangle 58"/>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5" name="Rectangle 59"/>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6" name="Rectangle 60"/>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7" name="Rectangle 61"/>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8" name="Rectangle 62"/>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099" name="Rectangle 63"/>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00" name="Rectangle 64"/>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01" name="Rectangle 65"/>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7102" name="Line 66"/>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7103" name="Line 67"/>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7104" name="Line 68"/>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7105" name="Line 69"/>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grpSp>
        <p:sp>
          <p:nvSpPr>
            <p:cNvPr id="87073" name="Text Box 70"/>
            <p:cNvSpPr txBox="1">
              <a:spLocks noChangeArrowheads="1"/>
            </p:cNvSpPr>
            <p:nvPr/>
          </p:nvSpPr>
          <p:spPr bwMode="auto">
            <a:xfrm>
              <a:off x="3742" y="2482"/>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p>
          </p:txBody>
        </p:sp>
        <p:sp>
          <p:nvSpPr>
            <p:cNvPr id="87074" name="Text Box 71"/>
            <p:cNvSpPr txBox="1">
              <a:spLocks noChangeArrowheads="1"/>
            </p:cNvSpPr>
            <p:nvPr/>
          </p:nvSpPr>
          <p:spPr bwMode="auto">
            <a:xfrm>
              <a:off x="4037" y="3026"/>
              <a:ext cx="295" cy="823"/>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ea typeface="华文中宋" pitchFamily="2" charset="-122"/>
                  <a:cs typeface="Arial" panose="020B0604020202020204" pitchFamily="34" charset="0"/>
                </a:rPr>
                <a:t>2</a:t>
              </a:r>
            </a:p>
          </p:txBody>
        </p:sp>
        <p:sp>
          <p:nvSpPr>
            <p:cNvPr id="87075" name="Text Box 72"/>
            <p:cNvSpPr txBox="1">
              <a:spLocks noChangeArrowheads="1"/>
            </p:cNvSpPr>
            <p:nvPr/>
          </p:nvSpPr>
          <p:spPr bwMode="auto">
            <a:xfrm>
              <a:off x="4626" y="3026"/>
              <a:ext cx="295" cy="274"/>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p>
          </p:txBody>
        </p:sp>
        <p:sp>
          <p:nvSpPr>
            <p:cNvPr id="87076" name="Text Box 73"/>
            <p:cNvSpPr txBox="1">
              <a:spLocks noChangeArrowheads="1"/>
            </p:cNvSpPr>
            <p:nvPr/>
          </p:nvSpPr>
          <p:spPr bwMode="auto">
            <a:xfrm>
              <a:off x="4921" y="2754"/>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dirty="0">
                  <a:solidFill>
                    <a:srgbClr val="000000"/>
                  </a:solidFill>
                  <a:cs typeface="Arial" panose="020B0604020202020204" pitchFamily="34" charset="0"/>
                </a:rPr>
                <a:t>4</a:t>
              </a:r>
            </a:p>
          </p:txBody>
        </p:sp>
      </p:grpSp>
      <p:sp>
        <p:nvSpPr>
          <p:cNvPr id="1182794" name="Text Box 74"/>
          <p:cNvSpPr txBox="1">
            <a:spLocks noChangeArrowheads="1"/>
          </p:cNvSpPr>
          <p:nvPr/>
        </p:nvSpPr>
        <p:spPr bwMode="auto">
          <a:xfrm>
            <a:off x="676957" y="2213200"/>
            <a:ext cx="4679950" cy="1200150"/>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把每个横向块看作</a:t>
            </a:r>
            <a:r>
              <a:rPr lang="en-US" altLang="zh-CN" b="0" dirty="0">
                <a:solidFill>
                  <a:srgbClr val="000000"/>
                </a:solidFill>
                <a:ea typeface="华文中宋" pitchFamily="2" charset="-122"/>
                <a:cs typeface="Arial" panose="020B0604020202020204" pitchFamily="34" charset="0"/>
              </a:rPr>
              <a:t>X</a:t>
            </a:r>
            <a:r>
              <a:rPr lang="zh-CN" altLang="en-US" b="0" dirty="0">
                <a:solidFill>
                  <a:srgbClr val="000000"/>
                </a:solidFill>
                <a:ea typeface="华文中宋" pitchFamily="2" charset="-122"/>
                <a:cs typeface="Arial" panose="020B0604020202020204" pitchFamily="34" charset="0"/>
              </a:rPr>
              <a:t>部的点，竖向块看作</a:t>
            </a:r>
            <a:r>
              <a:rPr lang="en-US" altLang="zh-CN" b="0" dirty="0">
                <a:solidFill>
                  <a:srgbClr val="000000"/>
                </a:solidFill>
                <a:ea typeface="华文中宋" pitchFamily="2" charset="-122"/>
                <a:cs typeface="Arial" panose="020B0604020202020204" pitchFamily="34" charset="0"/>
              </a:rPr>
              <a:t>Y</a:t>
            </a:r>
            <a:r>
              <a:rPr lang="zh-CN" altLang="en-US" b="0" dirty="0">
                <a:solidFill>
                  <a:srgbClr val="000000"/>
                </a:solidFill>
                <a:ea typeface="华文中宋" pitchFamily="2" charset="-122"/>
                <a:cs typeface="Arial" panose="020B0604020202020204" pitchFamily="34" charset="0"/>
              </a:rPr>
              <a:t>部的点，若两个块有公共的空地，则在它们之间连边。</a:t>
            </a:r>
          </a:p>
        </p:txBody>
      </p:sp>
      <p:sp>
        <p:nvSpPr>
          <p:cNvPr id="1182795" name="Text Box 75"/>
          <p:cNvSpPr txBox="1">
            <a:spLocks noChangeArrowheads="1"/>
          </p:cNvSpPr>
          <p:nvPr/>
        </p:nvSpPr>
        <p:spPr bwMode="auto">
          <a:xfrm>
            <a:off x="676957" y="3473675"/>
            <a:ext cx="4500562" cy="830262"/>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于是，问题转化成这样的一个二分图：</a:t>
            </a:r>
          </a:p>
        </p:txBody>
      </p:sp>
      <p:grpSp>
        <p:nvGrpSpPr>
          <p:cNvPr id="5" name="Group 76"/>
          <p:cNvGrpSpPr>
            <a:grpSpLocks/>
          </p:cNvGrpSpPr>
          <p:nvPr/>
        </p:nvGrpSpPr>
        <p:grpSpPr bwMode="auto">
          <a:xfrm>
            <a:off x="1253218" y="4555446"/>
            <a:ext cx="3311525" cy="1781175"/>
            <a:chOff x="657" y="1820"/>
            <a:chExt cx="2041" cy="1122"/>
          </a:xfrm>
        </p:grpSpPr>
        <p:sp>
          <p:nvSpPr>
            <p:cNvPr id="87055" name="Line 77"/>
            <p:cNvSpPr>
              <a:spLocks noChangeShapeType="1"/>
            </p:cNvSpPr>
            <p:nvPr/>
          </p:nvSpPr>
          <p:spPr bwMode="auto">
            <a:xfrm>
              <a:off x="725"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6" name="Line 78"/>
            <p:cNvSpPr>
              <a:spLocks noChangeShapeType="1"/>
            </p:cNvSpPr>
            <p:nvPr/>
          </p:nvSpPr>
          <p:spPr bwMode="auto">
            <a:xfrm flipH="1">
              <a:off x="975"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7" name="Line 79"/>
            <p:cNvSpPr>
              <a:spLocks noChangeShapeType="1"/>
            </p:cNvSpPr>
            <p:nvPr/>
          </p:nvSpPr>
          <p:spPr bwMode="auto">
            <a:xfrm>
              <a:off x="1202"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8" name="Line 80"/>
            <p:cNvSpPr>
              <a:spLocks noChangeShapeType="1"/>
            </p:cNvSpPr>
            <p:nvPr/>
          </p:nvSpPr>
          <p:spPr bwMode="auto">
            <a:xfrm>
              <a:off x="1678"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59" name="Line 81"/>
            <p:cNvSpPr>
              <a:spLocks noChangeShapeType="1"/>
            </p:cNvSpPr>
            <p:nvPr/>
          </p:nvSpPr>
          <p:spPr bwMode="auto">
            <a:xfrm>
              <a:off x="2154"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0" name="Line 82"/>
            <p:cNvSpPr>
              <a:spLocks noChangeShapeType="1"/>
            </p:cNvSpPr>
            <p:nvPr/>
          </p:nvSpPr>
          <p:spPr bwMode="auto">
            <a:xfrm>
              <a:off x="1678" y="2024"/>
              <a:ext cx="726"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1" name="Line 83"/>
            <p:cNvSpPr>
              <a:spLocks noChangeShapeType="1"/>
            </p:cNvSpPr>
            <p:nvPr/>
          </p:nvSpPr>
          <p:spPr bwMode="auto">
            <a:xfrm flipH="1">
              <a:off x="1450" y="2024"/>
              <a:ext cx="1181"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2" name="Line 84"/>
            <p:cNvSpPr>
              <a:spLocks noChangeShapeType="1"/>
            </p:cNvSpPr>
            <p:nvPr/>
          </p:nvSpPr>
          <p:spPr bwMode="auto">
            <a:xfrm flipH="1">
              <a:off x="2403"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7063" name="Text Box 85"/>
            <p:cNvSpPr txBox="1">
              <a:spLocks noChangeArrowheads="1"/>
            </p:cNvSpPr>
            <p:nvPr/>
          </p:nvSpPr>
          <p:spPr bwMode="auto">
            <a:xfrm>
              <a:off x="657"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p>
          </p:txBody>
        </p:sp>
        <p:sp>
          <p:nvSpPr>
            <p:cNvPr id="87064" name="Text Box 86"/>
            <p:cNvSpPr txBox="1">
              <a:spLocks noChangeArrowheads="1"/>
            </p:cNvSpPr>
            <p:nvPr/>
          </p:nvSpPr>
          <p:spPr bwMode="auto">
            <a:xfrm>
              <a:off x="907"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p>
          </p:txBody>
        </p:sp>
        <p:sp>
          <p:nvSpPr>
            <p:cNvPr id="87065" name="Text Box 87"/>
            <p:cNvSpPr txBox="1">
              <a:spLocks noChangeArrowheads="1"/>
            </p:cNvSpPr>
            <p:nvPr/>
          </p:nvSpPr>
          <p:spPr bwMode="auto">
            <a:xfrm>
              <a:off x="1134"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2</a:t>
              </a:r>
            </a:p>
          </p:txBody>
        </p:sp>
        <p:sp>
          <p:nvSpPr>
            <p:cNvPr id="87066" name="Text Box 88"/>
            <p:cNvSpPr txBox="1">
              <a:spLocks noChangeArrowheads="1"/>
            </p:cNvSpPr>
            <p:nvPr/>
          </p:nvSpPr>
          <p:spPr bwMode="auto">
            <a:xfrm>
              <a:off x="1383"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dirty="0">
                  <a:solidFill>
                    <a:srgbClr val="000000"/>
                  </a:solidFill>
                  <a:cs typeface="Arial" panose="020B0604020202020204" pitchFamily="34" charset="0"/>
                </a:rPr>
                <a:t>2</a:t>
              </a:r>
            </a:p>
          </p:txBody>
        </p:sp>
        <p:sp>
          <p:nvSpPr>
            <p:cNvPr id="87067" name="Text Box 89"/>
            <p:cNvSpPr txBox="1">
              <a:spLocks noChangeArrowheads="1"/>
            </p:cNvSpPr>
            <p:nvPr/>
          </p:nvSpPr>
          <p:spPr bwMode="auto">
            <a:xfrm>
              <a:off x="1610"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p>
          </p:txBody>
        </p:sp>
        <p:sp>
          <p:nvSpPr>
            <p:cNvPr id="87068" name="Text Box 90"/>
            <p:cNvSpPr txBox="1">
              <a:spLocks noChangeArrowheads="1"/>
            </p:cNvSpPr>
            <p:nvPr/>
          </p:nvSpPr>
          <p:spPr bwMode="auto">
            <a:xfrm>
              <a:off x="1859"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p>
          </p:txBody>
        </p:sp>
        <p:sp>
          <p:nvSpPr>
            <p:cNvPr id="87069" name="Text Box 91"/>
            <p:cNvSpPr txBox="1">
              <a:spLocks noChangeArrowheads="1"/>
            </p:cNvSpPr>
            <p:nvPr/>
          </p:nvSpPr>
          <p:spPr bwMode="auto">
            <a:xfrm>
              <a:off x="2086"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4</a:t>
              </a:r>
            </a:p>
          </p:txBody>
        </p:sp>
        <p:sp>
          <p:nvSpPr>
            <p:cNvPr id="87070" name="Text Box 92"/>
            <p:cNvSpPr txBox="1">
              <a:spLocks noChangeArrowheads="1"/>
            </p:cNvSpPr>
            <p:nvPr/>
          </p:nvSpPr>
          <p:spPr bwMode="auto">
            <a:xfrm>
              <a:off x="2336"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4</a:t>
              </a:r>
            </a:p>
          </p:txBody>
        </p:sp>
        <p:sp>
          <p:nvSpPr>
            <p:cNvPr id="87071" name="Text Box 93"/>
            <p:cNvSpPr txBox="1">
              <a:spLocks noChangeArrowheads="1"/>
            </p:cNvSpPr>
            <p:nvPr/>
          </p:nvSpPr>
          <p:spPr bwMode="auto">
            <a:xfrm>
              <a:off x="2562"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5</a:t>
              </a:r>
            </a:p>
          </p:txBody>
        </p:sp>
      </p:grpSp>
      <p:sp>
        <p:nvSpPr>
          <p:cNvPr id="9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97" name="TextBox 96"/>
          <p:cNvSpPr txBox="1"/>
          <p:nvPr/>
        </p:nvSpPr>
        <p:spPr>
          <a:xfrm>
            <a:off x="391885"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
        <p:nvSpPr>
          <p:cNvPr id="98" name="Rectangle 35"/>
          <p:cNvSpPr txBox="1">
            <a:spLocks noRot="1" noChangeArrowheads="1"/>
          </p:cNvSpPr>
          <p:nvPr/>
        </p:nvSpPr>
        <p:spPr bwMode="auto">
          <a:xfrm>
            <a:off x="609600" y="1781628"/>
            <a:ext cx="4194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spcBef>
                <a:spcPct val="20000"/>
              </a:spcBef>
              <a:buFont typeface="Wingdings" pitchFamily="2" charset="2"/>
              <a:buNone/>
              <a:defRPr/>
            </a:pPr>
            <a:r>
              <a:rPr kumimoji="0" lang="zh-CN" altLang="en-US" sz="2800" dirty="0" smtClean="0">
                <a:solidFill>
                  <a:srgbClr val="1001D5"/>
                </a:solidFill>
                <a:cs typeface="Arial" panose="020B0604020202020204" pitchFamily="34" charset="0"/>
              </a:rPr>
              <a:t>模型二</a:t>
            </a:r>
          </a:p>
        </p:txBody>
      </p:sp>
    </p:spTree>
    <p:extLst>
      <p:ext uri="{BB962C8B-B14F-4D97-AF65-F5344CB8AC3E}">
        <p14:creationId xmlns:p14="http://schemas.microsoft.com/office/powerpoint/2010/main" val="4153157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82794"/>
                                        </p:tgtEl>
                                        <p:attrNameLst>
                                          <p:attrName>style.visibility</p:attrName>
                                        </p:attrNameLst>
                                      </p:cBhvr>
                                      <p:to>
                                        <p:strVal val="visible"/>
                                      </p:to>
                                    </p:set>
                                    <p:animEffect transition="in" filter="dissolve">
                                      <p:cBhvr>
                                        <p:cTn id="7" dur="500"/>
                                        <p:tgtEl>
                                          <p:spTgt spid="11827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82795"/>
                                        </p:tgtEl>
                                        <p:attrNameLst>
                                          <p:attrName>style.visibility</p:attrName>
                                        </p:attrNameLst>
                                      </p:cBhvr>
                                      <p:to>
                                        <p:strVal val="visible"/>
                                      </p:to>
                                    </p:set>
                                    <p:animEffect transition="in" filter="dissolve">
                                      <p:cBhvr>
                                        <p:cTn id="12" dur="500"/>
                                        <p:tgtEl>
                                          <p:spTgt spid="1182795"/>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To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182794"/>
                                        </p:tgtEl>
                                      </p:cBhvr>
                                    </p:animEffect>
                                    <p:set>
                                      <p:cBhvr>
                                        <p:cTn id="21" dur="1" fill="hold">
                                          <p:stCondLst>
                                            <p:cond delay="499"/>
                                          </p:stCondLst>
                                        </p:cTn>
                                        <p:tgtEl>
                                          <p:spTgt spid="1182794"/>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1182795"/>
                                        </p:tgtEl>
                                      </p:cBhvr>
                                    </p:animEffect>
                                    <p:set>
                                      <p:cBhvr>
                                        <p:cTn id="24" dur="1" fill="hold">
                                          <p:stCondLst>
                                            <p:cond delay="499"/>
                                          </p:stCondLst>
                                        </p:cTn>
                                        <p:tgtEl>
                                          <p:spTgt spid="1182795"/>
                                        </p:tgtEl>
                                        <p:attrNameLst>
                                          <p:attrName>style.visibility</p:attrName>
                                        </p:attrNameLst>
                                      </p:cBhvr>
                                      <p:to>
                                        <p:strVal val="hidden"/>
                                      </p:to>
                                    </p:set>
                                  </p:childTnLst>
                                </p:cTn>
                              </p:par>
                            </p:childTnLst>
                          </p:cTn>
                        </p:par>
                        <p:par>
                          <p:cTn id="25" fill="hold">
                            <p:stCondLst>
                              <p:cond delay="500"/>
                            </p:stCondLst>
                            <p:childTnLst>
                              <p:par>
                                <p:cTn id="26" presetID="64" presetClass="path" presetSubtype="0" accel="50000" decel="50000" fill="hold" nodeType="afterEffect">
                                  <p:stCondLst>
                                    <p:cond delay="0"/>
                                  </p:stCondLst>
                                  <p:childTnLst>
                                    <p:animMotion origin="layout" path="M -5.55556E-7 -3.7037E-6 L -5.55556E-7 -0.31898 " pathEditMode="relative" rAng="0" ptsTypes="AA">
                                      <p:cBhvr>
                                        <p:cTn id="27" dur="500" fill="hold"/>
                                        <p:tgtEl>
                                          <p:spTgt spid="5"/>
                                        </p:tgtEl>
                                        <p:attrNameLst>
                                          <p:attrName>ppt_x</p:attrName>
                                          <p:attrName>ppt_y</p:attrName>
                                        </p:attrNameLst>
                                      </p:cBhvr>
                                      <p:rCtr x="0" y="-159"/>
                                    </p:animMotion>
                                  </p:childTnLst>
                                </p:cTn>
                              </p:par>
                            </p:childTnLst>
                          </p:cTn>
                        </p:par>
                        <p:par>
                          <p:cTn id="28" fill="hold">
                            <p:stCondLst>
                              <p:cond delay="1000"/>
                            </p:stCondLst>
                            <p:childTnLst>
                              <p:par>
                                <p:cTn id="29" presetID="9" presetClass="entr" presetSubtype="0" fill="hold" grpId="0" nodeType="afterEffect">
                                  <p:stCondLst>
                                    <p:cond delay="0"/>
                                  </p:stCondLst>
                                  <p:childTnLst>
                                    <p:set>
                                      <p:cBhvr>
                                        <p:cTn id="30" dur="1" fill="hold">
                                          <p:stCondLst>
                                            <p:cond delay="0"/>
                                          </p:stCondLst>
                                        </p:cTn>
                                        <p:tgtEl>
                                          <p:spTgt spid="98">
                                            <p:txEl>
                                              <p:pRg st="0" end="0"/>
                                            </p:txEl>
                                          </p:spTgt>
                                        </p:tgtEl>
                                        <p:attrNameLst>
                                          <p:attrName>style.visibility</p:attrName>
                                        </p:attrNameLst>
                                      </p:cBhvr>
                                      <p:to>
                                        <p:strVal val="visible"/>
                                      </p:to>
                                    </p:set>
                                    <p:animEffect transition="in" filter="dissolve">
                                      <p:cBhvr>
                                        <p:cTn id="3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94" grpId="0" autoUpdateAnimBg="0"/>
      <p:bldP spid="1182794" grpId="1"/>
      <p:bldP spid="1182795" grpId="0" autoUpdateAnimBg="0"/>
      <p:bldP spid="1182795" grpId="1"/>
      <p:bldP spid="98"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Text Box 2"/>
          <p:cNvSpPr txBox="1">
            <a:spLocks noChangeArrowheads="1"/>
          </p:cNvSpPr>
          <p:nvPr/>
        </p:nvSpPr>
        <p:spPr bwMode="auto">
          <a:xfrm>
            <a:off x="647700" y="4522788"/>
            <a:ext cx="4535488" cy="1570037"/>
          </a:xfrm>
          <a:prstGeom prst="rect">
            <a:avLst/>
          </a:prstGeom>
          <a:noFill/>
          <a:ln w="9525">
            <a:noFill/>
            <a:miter lim="800000"/>
            <a:headEnd/>
            <a:tailEnd/>
          </a:ln>
        </p:spPr>
        <p:txBody>
          <a:bodyPr>
            <a:spAutoFit/>
          </a:bodyPr>
          <a:lstStyle/>
          <a:p>
            <a:pPr>
              <a:spcBef>
                <a:spcPct val="50000"/>
              </a:spcBef>
            </a:pPr>
            <a:r>
              <a:rPr lang="zh-CN" altLang="en-US" b="0" dirty="0">
                <a:solidFill>
                  <a:srgbClr val="000000"/>
                </a:solidFill>
                <a:ea typeface="华文中宋" pitchFamily="2" charset="-122"/>
                <a:cs typeface="Arial" panose="020B0604020202020204" pitchFamily="34" charset="0"/>
              </a:rPr>
              <a:t>由于每条边表示一个空地，有冲突的空地之间必有公共顶点，所以问题转化为二分图的最大匹配问题。</a:t>
            </a:r>
          </a:p>
        </p:txBody>
      </p:sp>
      <p:grpSp>
        <p:nvGrpSpPr>
          <p:cNvPr id="2" name="Group 5"/>
          <p:cNvGrpSpPr>
            <a:grpSpLocks/>
          </p:cNvGrpSpPr>
          <p:nvPr/>
        </p:nvGrpSpPr>
        <p:grpSpPr bwMode="auto">
          <a:xfrm>
            <a:off x="5940425" y="3933825"/>
            <a:ext cx="2339975" cy="2179638"/>
            <a:chOff x="3742" y="2478"/>
            <a:chExt cx="1474" cy="1373"/>
          </a:xfrm>
        </p:grpSpPr>
        <p:grpSp>
          <p:nvGrpSpPr>
            <p:cNvPr id="3" name="Group 6"/>
            <p:cNvGrpSpPr>
              <a:grpSpLocks/>
            </p:cNvGrpSpPr>
            <p:nvPr/>
          </p:nvGrpSpPr>
          <p:grpSpPr bwMode="auto">
            <a:xfrm>
              <a:off x="3742" y="2478"/>
              <a:ext cx="1474" cy="1372"/>
              <a:chOff x="3515" y="1049"/>
              <a:chExt cx="1812" cy="1686"/>
            </a:xfrm>
          </p:grpSpPr>
          <p:sp>
            <p:nvSpPr>
              <p:cNvPr id="88129" name="Rectangle 7"/>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0" name="Rectangle 8"/>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1" name="Rectangle 9"/>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2" name="Rectangle 10"/>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3" name="Rectangle 11"/>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4" name="Rectangle 12"/>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5" name="Rectangle 13"/>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6" name="Rectangle 14"/>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7" name="Rectangle 15"/>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8" name="Rectangle 16"/>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39" name="Rectangle 17"/>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0" name="Rectangle 18"/>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1" name="Rectangle 19"/>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2" name="Rectangle 20"/>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3" name="Rectangle 21"/>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4" name="Rectangle 22"/>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5" name="Rectangle 23"/>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6" name="Rectangle 24"/>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7" name="Rectangle 25"/>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8" name="Rectangle 26"/>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49" name="Rectangle 27"/>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50" name="Rectangle 28"/>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51" name="Rectangle 29"/>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52" name="Rectangle 30"/>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53" name="Rectangle 31"/>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54" name="Line 32"/>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8155" name="Line 33"/>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8156" name="Line 34"/>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8157" name="Line 35"/>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grpSp>
        <p:sp>
          <p:nvSpPr>
            <p:cNvPr id="88125" name="Text Box 36"/>
            <p:cNvSpPr txBox="1">
              <a:spLocks noChangeArrowheads="1"/>
            </p:cNvSpPr>
            <p:nvPr/>
          </p:nvSpPr>
          <p:spPr bwMode="auto">
            <a:xfrm>
              <a:off x="3742" y="2482"/>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p>
          </p:txBody>
        </p:sp>
        <p:sp>
          <p:nvSpPr>
            <p:cNvPr id="88126" name="Text Box 37"/>
            <p:cNvSpPr txBox="1">
              <a:spLocks noChangeArrowheads="1"/>
            </p:cNvSpPr>
            <p:nvPr/>
          </p:nvSpPr>
          <p:spPr bwMode="auto">
            <a:xfrm>
              <a:off x="4037" y="3026"/>
              <a:ext cx="295" cy="823"/>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ea typeface="华文中宋" pitchFamily="2" charset="-122"/>
                  <a:cs typeface="Arial" panose="020B0604020202020204" pitchFamily="34" charset="0"/>
                </a:rPr>
                <a:t>2</a:t>
              </a:r>
            </a:p>
          </p:txBody>
        </p:sp>
        <p:sp>
          <p:nvSpPr>
            <p:cNvPr id="88127" name="Text Box 38"/>
            <p:cNvSpPr txBox="1">
              <a:spLocks noChangeArrowheads="1"/>
            </p:cNvSpPr>
            <p:nvPr/>
          </p:nvSpPr>
          <p:spPr bwMode="auto">
            <a:xfrm>
              <a:off x="4626" y="3026"/>
              <a:ext cx="295" cy="274"/>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p>
          </p:txBody>
        </p:sp>
        <p:sp>
          <p:nvSpPr>
            <p:cNvPr id="88128" name="Text Box 39"/>
            <p:cNvSpPr txBox="1">
              <a:spLocks noChangeArrowheads="1"/>
            </p:cNvSpPr>
            <p:nvPr/>
          </p:nvSpPr>
          <p:spPr bwMode="auto">
            <a:xfrm>
              <a:off x="4921" y="2754"/>
              <a:ext cx="295" cy="1097"/>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p>
          </p:txBody>
        </p:sp>
      </p:grpSp>
      <p:grpSp>
        <p:nvGrpSpPr>
          <p:cNvPr id="4" name="Group 40"/>
          <p:cNvGrpSpPr>
            <a:grpSpLocks/>
          </p:cNvGrpSpPr>
          <p:nvPr/>
        </p:nvGrpSpPr>
        <p:grpSpPr bwMode="auto">
          <a:xfrm>
            <a:off x="5940425" y="1520825"/>
            <a:ext cx="2339975" cy="2178050"/>
            <a:chOff x="3515" y="1049"/>
            <a:chExt cx="1812" cy="1686"/>
          </a:xfrm>
        </p:grpSpPr>
        <p:sp>
          <p:nvSpPr>
            <p:cNvPr id="88095" name="Rectangle 41"/>
            <p:cNvSpPr>
              <a:spLocks noChangeArrowheads="1"/>
            </p:cNvSpPr>
            <p:nvPr/>
          </p:nvSpPr>
          <p:spPr bwMode="auto">
            <a:xfrm>
              <a:off x="4965" y="2398"/>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096" name="Rectangle 42"/>
            <p:cNvSpPr>
              <a:spLocks noChangeArrowheads="1"/>
            </p:cNvSpPr>
            <p:nvPr/>
          </p:nvSpPr>
          <p:spPr bwMode="auto">
            <a:xfrm>
              <a:off x="4602" y="2398"/>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097" name="Rectangle 43"/>
            <p:cNvSpPr>
              <a:spLocks noChangeArrowheads="1"/>
            </p:cNvSpPr>
            <p:nvPr/>
          </p:nvSpPr>
          <p:spPr bwMode="auto">
            <a:xfrm>
              <a:off x="4240" y="2398"/>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098" name="Rectangle 44"/>
            <p:cNvSpPr>
              <a:spLocks noChangeArrowheads="1"/>
            </p:cNvSpPr>
            <p:nvPr/>
          </p:nvSpPr>
          <p:spPr bwMode="auto">
            <a:xfrm>
              <a:off x="3877" y="2398"/>
              <a:ext cx="363"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099" name="Rectangle 45"/>
            <p:cNvSpPr>
              <a:spLocks noChangeArrowheads="1"/>
            </p:cNvSpPr>
            <p:nvPr/>
          </p:nvSpPr>
          <p:spPr bwMode="auto">
            <a:xfrm>
              <a:off x="3515" y="2398"/>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0" name="Rectangle 46"/>
            <p:cNvSpPr>
              <a:spLocks noChangeArrowheads="1"/>
            </p:cNvSpPr>
            <p:nvPr/>
          </p:nvSpPr>
          <p:spPr bwMode="auto">
            <a:xfrm>
              <a:off x="4965" y="2061"/>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1" name="Rectangle 47"/>
            <p:cNvSpPr>
              <a:spLocks noChangeArrowheads="1"/>
            </p:cNvSpPr>
            <p:nvPr/>
          </p:nvSpPr>
          <p:spPr bwMode="auto">
            <a:xfrm>
              <a:off x="4602" y="2061"/>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2" name="Rectangle 48"/>
            <p:cNvSpPr>
              <a:spLocks noChangeArrowheads="1"/>
            </p:cNvSpPr>
            <p:nvPr/>
          </p:nvSpPr>
          <p:spPr bwMode="auto">
            <a:xfrm>
              <a:off x="4240"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3" name="Rectangle 49"/>
            <p:cNvSpPr>
              <a:spLocks noChangeArrowheads="1"/>
            </p:cNvSpPr>
            <p:nvPr/>
          </p:nvSpPr>
          <p:spPr bwMode="auto">
            <a:xfrm>
              <a:off x="3877" y="2061"/>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4" name="Rectangle 50"/>
            <p:cNvSpPr>
              <a:spLocks noChangeArrowheads="1"/>
            </p:cNvSpPr>
            <p:nvPr/>
          </p:nvSpPr>
          <p:spPr bwMode="auto">
            <a:xfrm>
              <a:off x="3515" y="2061"/>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5" name="Rectangle 51"/>
            <p:cNvSpPr>
              <a:spLocks noChangeArrowheads="1"/>
            </p:cNvSpPr>
            <p:nvPr/>
          </p:nvSpPr>
          <p:spPr bwMode="auto">
            <a:xfrm>
              <a:off x="496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6" name="Rectangle 52"/>
            <p:cNvSpPr>
              <a:spLocks noChangeArrowheads="1"/>
            </p:cNvSpPr>
            <p:nvPr/>
          </p:nvSpPr>
          <p:spPr bwMode="auto">
            <a:xfrm>
              <a:off x="4602"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7" name="Rectangle 53"/>
            <p:cNvSpPr>
              <a:spLocks noChangeArrowheads="1"/>
            </p:cNvSpPr>
            <p:nvPr/>
          </p:nvSpPr>
          <p:spPr bwMode="auto">
            <a:xfrm>
              <a:off x="4240" y="1723"/>
              <a:ext cx="362" cy="338"/>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8" name="Rectangle 54"/>
            <p:cNvSpPr>
              <a:spLocks noChangeArrowheads="1"/>
            </p:cNvSpPr>
            <p:nvPr/>
          </p:nvSpPr>
          <p:spPr bwMode="auto">
            <a:xfrm>
              <a:off x="3877" y="1723"/>
              <a:ext cx="363"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09" name="Rectangle 55"/>
            <p:cNvSpPr>
              <a:spLocks noChangeArrowheads="1"/>
            </p:cNvSpPr>
            <p:nvPr/>
          </p:nvSpPr>
          <p:spPr bwMode="auto">
            <a:xfrm>
              <a:off x="3515" y="1723"/>
              <a:ext cx="362" cy="338"/>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0" name="Rectangle 56"/>
            <p:cNvSpPr>
              <a:spLocks noChangeArrowheads="1"/>
            </p:cNvSpPr>
            <p:nvPr/>
          </p:nvSpPr>
          <p:spPr bwMode="auto">
            <a:xfrm>
              <a:off x="496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1" name="Rectangle 57"/>
            <p:cNvSpPr>
              <a:spLocks noChangeArrowheads="1"/>
            </p:cNvSpPr>
            <p:nvPr/>
          </p:nvSpPr>
          <p:spPr bwMode="auto">
            <a:xfrm>
              <a:off x="4602"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2" name="Rectangle 58"/>
            <p:cNvSpPr>
              <a:spLocks noChangeArrowheads="1"/>
            </p:cNvSpPr>
            <p:nvPr/>
          </p:nvSpPr>
          <p:spPr bwMode="auto">
            <a:xfrm>
              <a:off x="4240" y="1386"/>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3" name="Rectangle 59"/>
            <p:cNvSpPr>
              <a:spLocks noChangeArrowheads="1"/>
            </p:cNvSpPr>
            <p:nvPr/>
          </p:nvSpPr>
          <p:spPr bwMode="auto">
            <a:xfrm>
              <a:off x="3877" y="1386"/>
              <a:ext cx="363"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4" name="Rectangle 60"/>
            <p:cNvSpPr>
              <a:spLocks noChangeArrowheads="1"/>
            </p:cNvSpPr>
            <p:nvPr/>
          </p:nvSpPr>
          <p:spPr bwMode="auto">
            <a:xfrm>
              <a:off x="3515" y="1386"/>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5" name="Rectangle 61"/>
            <p:cNvSpPr>
              <a:spLocks noChangeArrowheads="1"/>
            </p:cNvSpPr>
            <p:nvPr/>
          </p:nvSpPr>
          <p:spPr bwMode="auto">
            <a:xfrm>
              <a:off x="4965" y="1049"/>
              <a:ext cx="362" cy="337"/>
            </a:xfrm>
            <a:prstGeom prst="rect">
              <a:avLst/>
            </a:prstGeom>
            <a:solidFill>
              <a:srgbClr val="000000"/>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6" name="Rectangle 62"/>
            <p:cNvSpPr>
              <a:spLocks noChangeArrowheads="1"/>
            </p:cNvSpPr>
            <p:nvPr/>
          </p:nvSpPr>
          <p:spPr bwMode="auto">
            <a:xfrm>
              <a:off x="4602"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7" name="Rectangle 63"/>
            <p:cNvSpPr>
              <a:spLocks noChangeArrowheads="1"/>
            </p:cNvSpPr>
            <p:nvPr/>
          </p:nvSpPr>
          <p:spPr bwMode="auto">
            <a:xfrm>
              <a:off x="4240" y="1049"/>
              <a:ext cx="362"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8" name="Rectangle 64"/>
            <p:cNvSpPr>
              <a:spLocks noChangeArrowheads="1"/>
            </p:cNvSpPr>
            <p:nvPr/>
          </p:nvSpPr>
          <p:spPr bwMode="auto">
            <a:xfrm>
              <a:off x="3877" y="1049"/>
              <a:ext cx="363" cy="337"/>
            </a:xfrm>
            <a:prstGeom prst="rect">
              <a:avLst/>
            </a:prstGeom>
            <a:solidFill>
              <a:srgbClr val="339933"/>
            </a:solidFill>
            <a:ln w="9525">
              <a:solidFill>
                <a:schemeClr val="tx1"/>
              </a:solidFill>
              <a:miter lim="800000"/>
              <a:headEnd/>
              <a:tailEnd/>
            </a:ln>
          </p:spPr>
          <p:txBody>
            <a:bodyPr lIns="0" tIns="0" rIns="0" bIns="0"/>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19" name="Rectangle 65"/>
            <p:cNvSpPr>
              <a:spLocks noChangeArrowheads="1"/>
            </p:cNvSpPr>
            <p:nvPr/>
          </p:nvSpPr>
          <p:spPr bwMode="auto">
            <a:xfrm>
              <a:off x="3515" y="1049"/>
              <a:ext cx="362" cy="337"/>
            </a:xfrm>
            <a:prstGeom prst="rect">
              <a:avLst/>
            </a:prstGeom>
            <a:noFill/>
            <a:ln w="9525">
              <a:solidFill>
                <a:schemeClr val="tx1"/>
              </a:solidFill>
              <a:miter lim="800000"/>
              <a:headEnd/>
              <a:tailEnd/>
            </a:ln>
          </p:spPr>
          <p:txBody>
            <a:bodyPr lIns="0" tIns="0" rIns="0" bIns="0" anchor="ctr" anchorCtr="1"/>
            <a:lstStyle/>
            <a:p>
              <a:pPr>
                <a:spcBef>
                  <a:spcPct val="20000"/>
                </a:spcBef>
                <a:buClr>
                  <a:srgbClr val="89AAD3"/>
                </a:buClr>
                <a:buSzPct val="70000"/>
                <a:buFont typeface="Wingdings" pitchFamily="2" charset="2"/>
                <a:buNone/>
              </a:pPr>
              <a:endParaRPr lang="zh-CN" altLang="zh-CN">
                <a:solidFill>
                  <a:srgbClr val="000000"/>
                </a:solidFill>
                <a:cs typeface="Arial" panose="020B0604020202020204" pitchFamily="34" charset="0"/>
              </a:endParaRPr>
            </a:p>
          </p:txBody>
        </p:sp>
        <p:sp>
          <p:nvSpPr>
            <p:cNvPr id="88120" name="Line 66"/>
            <p:cNvSpPr>
              <a:spLocks noChangeShapeType="1"/>
            </p:cNvSpPr>
            <p:nvPr/>
          </p:nvSpPr>
          <p:spPr bwMode="auto">
            <a:xfrm>
              <a:off x="3515" y="1049"/>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8121" name="Line 67"/>
            <p:cNvSpPr>
              <a:spLocks noChangeShapeType="1"/>
            </p:cNvSpPr>
            <p:nvPr/>
          </p:nvSpPr>
          <p:spPr bwMode="auto">
            <a:xfrm>
              <a:off x="3515" y="2735"/>
              <a:ext cx="1812" cy="0"/>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8122" name="Line 68"/>
            <p:cNvSpPr>
              <a:spLocks noChangeShapeType="1"/>
            </p:cNvSpPr>
            <p:nvPr/>
          </p:nvSpPr>
          <p:spPr bwMode="auto">
            <a:xfrm>
              <a:off x="3515"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sp>
          <p:nvSpPr>
            <p:cNvPr id="88123" name="Line 69"/>
            <p:cNvSpPr>
              <a:spLocks noChangeShapeType="1"/>
            </p:cNvSpPr>
            <p:nvPr/>
          </p:nvSpPr>
          <p:spPr bwMode="auto">
            <a:xfrm>
              <a:off x="5327" y="1049"/>
              <a:ext cx="0" cy="1686"/>
            </a:xfrm>
            <a:prstGeom prst="line">
              <a:avLst/>
            </a:prstGeom>
            <a:noFill/>
            <a:ln w="28575" cap="sq">
              <a:solidFill>
                <a:schemeClr val="tx1"/>
              </a:solidFill>
              <a:round/>
              <a:headEnd/>
              <a:tailEnd/>
            </a:ln>
          </p:spPr>
          <p:txBody>
            <a:bodyPr lIns="0" tIns="0" rIns="0" bIns="0"/>
            <a:lstStyle/>
            <a:p>
              <a:endParaRPr lang="zh-CN" altLang="en-US">
                <a:solidFill>
                  <a:srgbClr val="000000"/>
                </a:solidFill>
                <a:cs typeface="Arial" panose="020B0604020202020204" pitchFamily="34" charset="0"/>
              </a:endParaRPr>
            </a:p>
          </p:txBody>
        </p:sp>
      </p:grpSp>
      <p:sp>
        <p:nvSpPr>
          <p:cNvPr id="88070" name="Text Box 70"/>
          <p:cNvSpPr txBox="1">
            <a:spLocks noChangeArrowheads="1"/>
          </p:cNvSpPr>
          <p:nvPr/>
        </p:nvSpPr>
        <p:spPr bwMode="auto">
          <a:xfrm>
            <a:off x="5940425" y="1520825"/>
            <a:ext cx="1871663"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1</a:t>
            </a:r>
          </a:p>
        </p:txBody>
      </p:sp>
      <p:sp>
        <p:nvSpPr>
          <p:cNvPr id="88071" name="Text Box 71"/>
          <p:cNvSpPr txBox="1">
            <a:spLocks noChangeArrowheads="1"/>
          </p:cNvSpPr>
          <p:nvPr/>
        </p:nvSpPr>
        <p:spPr bwMode="auto">
          <a:xfrm>
            <a:off x="5940425" y="2392363"/>
            <a:ext cx="936625" cy="434975"/>
          </a:xfrm>
          <a:prstGeom prst="rect">
            <a:avLst/>
          </a:prstGeom>
          <a:solidFill>
            <a:srgbClr val="CCECFF">
              <a:alpha val="50195"/>
            </a:srgbClr>
          </a:solidFill>
          <a:ln w="9525">
            <a:noFill/>
            <a:miter lim="800000"/>
            <a:headEnd type="none" w="lg" len="lg"/>
            <a:tailEnd type="none" w="lg" len="lg"/>
          </a:ln>
        </p:spPr>
        <p:txBody>
          <a:bodyPr lIns="90000" tIns="46800" rIns="90000" bIns="46800" anchor="ctr" anchorCtr="1"/>
          <a:lstStyle/>
          <a:p>
            <a:pPr>
              <a:spcBef>
                <a:spcPct val="50000"/>
              </a:spcBef>
            </a:pPr>
            <a:r>
              <a:rPr lang="en-US" altLang="zh-CN" b="0">
                <a:solidFill>
                  <a:srgbClr val="000000"/>
                </a:solidFill>
                <a:cs typeface="Arial" panose="020B0604020202020204" pitchFamily="34" charset="0"/>
              </a:rPr>
              <a:t>2</a:t>
            </a:r>
          </a:p>
        </p:txBody>
      </p:sp>
      <p:sp>
        <p:nvSpPr>
          <p:cNvPr id="88072" name="Text Box 72"/>
          <p:cNvSpPr txBox="1">
            <a:spLocks noChangeArrowheads="1"/>
          </p:cNvSpPr>
          <p:nvPr/>
        </p:nvSpPr>
        <p:spPr bwMode="auto">
          <a:xfrm>
            <a:off x="7343775" y="2392363"/>
            <a:ext cx="935038"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3</a:t>
            </a:r>
          </a:p>
        </p:txBody>
      </p:sp>
      <p:sp>
        <p:nvSpPr>
          <p:cNvPr id="88073" name="Text Box 73"/>
          <p:cNvSpPr txBox="1">
            <a:spLocks noChangeArrowheads="1"/>
          </p:cNvSpPr>
          <p:nvPr/>
        </p:nvSpPr>
        <p:spPr bwMode="auto">
          <a:xfrm>
            <a:off x="6408738" y="3267075"/>
            <a:ext cx="187166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5</a:t>
            </a:r>
          </a:p>
        </p:txBody>
      </p:sp>
      <p:sp>
        <p:nvSpPr>
          <p:cNvPr id="88074" name="Text Box 74"/>
          <p:cNvSpPr txBox="1">
            <a:spLocks noChangeArrowheads="1"/>
          </p:cNvSpPr>
          <p:nvPr/>
        </p:nvSpPr>
        <p:spPr bwMode="auto">
          <a:xfrm>
            <a:off x="7812088" y="2824163"/>
            <a:ext cx="468312" cy="434975"/>
          </a:xfrm>
          <a:prstGeom prst="rect">
            <a:avLst/>
          </a:prstGeom>
          <a:solidFill>
            <a:srgbClr val="CCECFF">
              <a:alpha val="50195"/>
            </a:srgbClr>
          </a:solidFill>
          <a:ln w="9525">
            <a:noFill/>
            <a:miter lim="800000"/>
            <a:headEnd type="none" w="lg" len="lg"/>
            <a:tailEnd type="none" w="lg" len="lg"/>
          </a:ln>
        </p:spPr>
        <p:txBody>
          <a:bodyPr anchor="ctr" anchorCtr="1"/>
          <a:lstStyle/>
          <a:p>
            <a:pPr>
              <a:spcBef>
                <a:spcPct val="50000"/>
              </a:spcBef>
            </a:pPr>
            <a:r>
              <a:rPr lang="en-US" altLang="zh-CN" b="0">
                <a:solidFill>
                  <a:srgbClr val="000000"/>
                </a:solidFill>
                <a:cs typeface="Arial" panose="020B0604020202020204" pitchFamily="34" charset="0"/>
              </a:rPr>
              <a:t>4</a:t>
            </a:r>
          </a:p>
        </p:txBody>
      </p:sp>
      <p:grpSp>
        <p:nvGrpSpPr>
          <p:cNvPr id="5" name="Group 75"/>
          <p:cNvGrpSpPr>
            <a:grpSpLocks/>
          </p:cNvGrpSpPr>
          <p:nvPr/>
        </p:nvGrpSpPr>
        <p:grpSpPr bwMode="auto">
          <a:xfrm>
            <a:off x="1223963" y="2517775"/>
            <a:ext cx="3311525" cy="1781175"/>
            <a:chOff x="657" y="1820"/>
            <a:chExt cx="2041" cy="1122"/>
          </a:xfrm>
        </p:grpSpPr>
        <p:sp>
          <p:nvSpPr>
            <p:cNvPr id="88078" name="Line 76"/>
            <p:cNvSpPr>
              <a:spLocks noChangeShapeType="1"/>
            </p:cNvSpPr>
            <p:nvPr/>
          </p:nvSpPr>
          <p:spPr bwMode="auto">
            <a:xfrm>
              <a:off x="725"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79" name="Line 77"/>
            <p:cNvSpPr>
              <a:spLocks noChangeShapeType="1"/>
            </p:cNvSpPr>
            <p:nvPr/>
          </p:nvSpPr>
          <p:spPr bwMode="auto">
            <a:xfrm flipH="1">
              <a:off x="975"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0" name="Line 78"/>
            <p:cNvSpPr>
              <a:spLocks noChangeShapeType="1"/>
            </p:cNvSpPr>
            <p:nvPr/>
          </p:nvSpPr>
          <p:spPr bwMode="auto">
            <a:xfrm>
              <a:off x="1202"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1" name="Line 79"/>
            <p:cNvSpPr>
              <a:spLocks noChangeShapeType="1"/>
            </p:cNvSpPr>
            <p:nvPr/>
          </p:nvSpPr>
          <p:spPr bwMode="auto">
            <a:xfrm>
              <a:off x="1678" y="2024"/>
              <a:ext cx="249"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2" name="Line 80"/>
            <p:cNvSpPr>
              <a:spLocks noChangeShapeType="1"/>
            </p:cNvSpPr>
            <p:nvPr/>
          </p:nvSpPr>
          <p:spPr bwMode="auto">
            <a:xfrm>
              <a:off x="2154" y="2024"/>
              <a:ext cx="250"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3" name="Line 81"/>
            <p:cNvSpPr>
              <a:spLocks noChangeShapeType="1"/>
            </p:cNvSpPr>
            <p:nvPr/>
          </p:nvSpPr>
          <p:spPr bwMode="auto">
            <a:xfrm>
              <a:off x="1678" y="2024"/>
              <a:ext cx="726"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4" name="Line 82"/>
            <p:cNvSpPr>
              <a:spLocks noChangeShapeType="1"/>
            </p:cNvSpPr>
            <p:nvPr/>
          </p:nvSpPr>
          <p:spPr bwMode="auto">
            <a:xfrm flipH="1">
              <a:off x="1450" y="2024"/>
              <a:ext cx="1181"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5" name="Line 83"/>
            <p:cNvSpPr>
              <a:spLocks noChangeShapeType="1"/>
            </p:cNvSpPr>
            <p:nvPr/>
          </p:nvSpPr>
          <p:spPr bwMode="auto">
            <a:xfrm flipH="1">
              <a:off x="2403" y="2024"/>
              <a:ext cx="227" cy="703"/>
            </a:xfrm>
            <a:prstGeom prst="line">
              <a:avLst/>
            </a:prstGeom>
            <a:noFill/>
            <a:ln w="9525">
              <a:solidFill>
                <a:schemeClr val="accent1"/>
              </a:solidFill>
              <a:round/>
              <a:headEnd type="oval" w="lg" len="lg"/>
              <a:tailEnd type="oval" w="lg" len="lg"/>
            </a:ln>
          </p:spPr>
          <p:txBody>
            <a:bodyPr/>
            <a:lstStyle/>
            <a:p>
              <a:endParaRPr lang="zh-CN" altLang="en-US">
                <a:solidFill>
                  <a:srgbClr val="000000"/>
                </a:solidFill>
                <a:cs typeface="Arial" panose="020B0604020202020204" pitchFamily="34" charset="0"/>
              </a:endParaRPr>
            </a:p>
          </p:txBody>
        </p:sp>
        <p:sp>
          <p:nvSpPr>
            <p:cNvPr id="88086" name="Text Box 84"/>
            <p:cNvSpPr txBox="1">
              <a:spLocks noChangeArrowheads="1"/>
            </p:cNvSpPr>
            <p:nvPr/>
          </p:nvSpPr>
          <p:spPr bwMode="auto">
            <a:xfrm>
              <a:off x="657"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p>
          </p:txBody>
        </p:sp>
        <p:sp>
          <p:nvSpPr>
            <p:cNvPr id="88087" name="Text Box 85"/>
            <p:cNvSpPr txBox="1">
              <a:spLocks noChangeArrowheads="1"/>
            </p:cNvSpPr>
            <p:nvPr/>
          </p:nvSpPr>
          <p:spPr bwMode="auto">
            <a:xfrm>
              <a:off x="907"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1</a:t>
              </a:r>
            </a:p>
          </p:txBody>
        </p:sp>
        <p:sp>
          <p:nvSpPr>
            <p:cNvPr id="88088" name="Text Box 86"/>
            <p:cNvSpPr txBox="1">
              <a:spLocks noChangeArrowheads="1"/>
            </p:cNvSpPr>
            <p:nvPr/>
          </p:nvSpPr>
          <p:spPr bwMode="auto">
            <a:xfrm>
              <a:off x="1134"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2</a:t>
              </a:r>
            </a:p>
          </p:txBody>
        </p:sp>
        <p:sp>
          <p:nvSpPr>
            <p:cNvPr id="88089" name="Text Box 87"/>
            <p:cNvSpPr txBox="1">
              <a:spLocks noChangeArrowheads="1"/>
            </p:cNvSpPr>
            <p:nvPr/>
          </p:nvSpPr>
          <p:spPr bwMode="auto">
            <a:xfrm>
              <a:off x="1383"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2</a:t>
              </a:r>
            </a:p>
          </p:txBody>
        </p:sp>
        <p:sp>
          <p:nvSpPr>
            <p:cNvPr id="88090" name="Text Box 88"/>
            <p:cNvSpPr txBox="1">
              <a:spLocks noChangeArrowheads="1"/>
            </p:cNvSpPr>
            <p:nvPr/>
          </p:nvSpPr>
          <p:spPr bwMode="auto">
            <a:xfrm>
              <a:off x="1610"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p>
          </p:txBody>
        </p:sp>
        <p:sp>
          <p:nvSpPr>
            <p:cNvPr id="88091" name="Text Box 89"/>
            <p:cNvSpPr txBox="1">
              <a:spLocks noChangeArrowheads="1"/>
            </p:cNvSpPr>
            <p:nvPr/>
          </p:nvSpPr>
          <p:spPr bwMode="auto">
            <a:xfrm>
              <a:off x="1859"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3</a:t>
              </a:r>
            </a:p>
          </p:txBody>
        </p:sp>
        <p:sp>
          <p:nvSpPr>
            <p:cNvPr id="88092" name="Text Box 90"/>
            <p:cNvSpPr txBox="1">
              <a:spLocks noChangeArrowheads="1"/>
            </p:cNvSpPr>
            <p:nvPr/>
          </p:nvSpPr>
          <p:spPr bwMode="auto">
            <a:xfrm>
              <a:off x="2086"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4</a:t>
              </a:r>
            </a:p>
          </p:txBody>
        </p:sp>
        <p:sp>
          <p:nvSpPr>
            <p:cNvPr id="88093" name="Text Box 91"/>
            <p:cNvSpPr txBox="1">
              <a:spLocks noChangeArrowheads="1"/>
            </p:cNvSpPr>
            <p:nvPr/>
          </p:nvSpPr>
          <p:spPr bwMode="auto">
            <a:xfrm>
              <a:off x="2336" y="2772"/>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dirty="0">
                  <a:solidFill>
                    <a:srgbClr val="000000"/>
                  </a:solidFill>
                  <a:cs typeface="Arial" panose="020B0604020202020204" pitchFamily="34" charset="0"/>
                </a:rPr>
                <a:t>4</a:t>
              </a:r>
            </a:p>
          </p:txBody>
        </p:sp>
        <p:sp>
          <p:nvSpPr>
            <p:cNvPr id="88094" name="Text Box 92"/>
            <p:cNvSpPr txBox="1">
              <a:spLocks noChangeArrowheads="1"/>
            </p:cNvSpPr>
            <p:nvPr/>
          </p:nvSpPr>
          <p:spPr bwMode="auto">
            <a:xfrm>
              <a:off x="2562" y="1820"/>
              <a:ext cx="136" cy="170"/>
            </a:xfrm>
            <a:prstGeom prst="rect">
              <a:avLst/>
            </a:prstGeom>
            <a:noFill/>
            <a:ln w="9525">
              <a:solidFill>
                <a:schemeClr val="accent1"/>
              </a:solidFill>
              <a:miter lim="800000"/>
              <a:headEnd type="none" w="lg" len="lg"/>
              <a:tailEnd type="none" w="lg" len="lg"/>
            </a:ln>
          </p:spPr>
          <p:txBody>
            <a:bodyPr anchor="ctr" anchorCtr="1"/>
            <a:lstStyle/>
            <a:p>
              <a:pPr>
                <a:spcBef>
                  <a:spcPct val="50000"/>
                </a:spcBef>
              </a:pPr>
              <a:r>
                <a:rPr lang="en-US" altLang="zh-CN" sz="1600" b="0">
                  <a:solidFill>
                    <a:srgbClr val="000000"/>
                  </a:solidFill>
                  <a:cs typeface="Arial" panose="020B0604020202020204" pitchFamily="34" charset="0"/>
                </a:rPr>
                <a:t>5</a:t>
              </a:r>
            </a:p>
          </p:txBody>
        </p:sp>
      </p:grpSp>
      <p:sp>
        <p:nvSpPr>
          <p:cNvPr id="95"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96" name="TextBox 95"/>
          <p:cNvSpPr txBox="1"/>
          <p:nvPr/>
        </p:nvSpPr>
        <p:spPr>
          <a:xfrm>
            <a:off x="391885" y="1233713"/>
            <a:ext cx="4003019" cy="523220"/>
          </a:xfrm>
          <a:prstGeom prst="rect">
            <a:avLst/>
          </a:prstGeom>
          <a:noFill/>
        </p:spPr>
        <p:txBody>
          <a:bodyPr wrap="none" rtlCol="0">
            <a:spAutoFit/>
          </a:bodyPr>
          <a:lstStyle/>
          <a:p>
            <a:r>
              <a:rPr lang="zh-CN" altLang="en-US" sz="2800" dirty="0" smtClean="0">
                <a:solidFill>
                  <a:srgbClr val="00297A"/>
                </a:solidFill>
                <a:cs typeface="Arial" panose="020B0604020202020204" pitchFamily="34" charset="0"/>
              </a:rPr>
              <a:t>（</a:t>
            </a:r>
            <a:r>
              <a:rPr lang="en-US" altLang="zh-CN" sz="2800" dirty="0" smtClean="0">
                <a:solidFill>
                  <a:srgbClr val="00297A"/>
                </a:solidFill>
                <a:cs typeface="Arial" panose="020B0604020202020204" pitchFamily="34" charset="0"/>
              </a:rPr>
              <a:t>3</a:t>
            </a:r>
            <a:r>
              <a:rPr lang="zh-CN" altLang="en-US" sz="2800" dirty="0" smtClean="0">
                <a:solidFill>
                  <a:srgbClr val="00297A"/>
                </a:solidFill>
                <a:cs typeface="Arial" panose="020B0604020202020204" pitchFamily="34" charset="0"/>
              </a:rPr>
              <a:t>） </a:t>
            </a:r>
            <a:r>
              <a:rPr lang="en-US" altLang="zh-CN" sz="2800" dirty="0" smtClean="0">
                <a:solidFill>
                  <a:srgbClr val="00297A"/>
                </a:solidFill>
                <a:cs typeface="Arial" panose="020B0604020202020204" pitchFamily="34" charset="0"/>
              </a:rPr>
              <a:t>Place the robots</a:t>
            </a:r>
            <a:endParaRPr lang="zh-CN" altLang="en-US" sz="2800" dirty="0" smtClean="0">
              <a:solidFill>
                <a:srgbClr val="00297A"/>
              </a:solidFill>
              <a:cs typeface="Arial" panose="020B0604020202020204" pitchFamily="34" charset="0"/>
            </a:endParaRPr>
          </a:p>
        </p:txBody>
      </p:sp>
      <p:sp>
        <p:nvSpPr>
          <p:cNvPr id="97" name="Rectangle 35"/>
          <p:cNvSpPr txBox="1">
            <a:spLocks noRot="1" noChangeArrowheads="1"/>
          </p:cNvSpPr>
          <p:nvPr/>
        </p:nvSpPr>
        <p:spPr bwMode="auto">
          <a:xfrm>
            <a:off x="609600" y="1781628"/>
            <a:ext cx="4194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spcBef>
                <a:spcPct val="20000"/>
              </a:spcBef>
              <a:buFont typeface="Wingdings" pitchFamily="2" charset="2"/>
              <a:buNone/>
              <a:defRPr/>
            </a:pPr>
            <a:r>
              <a:rPr kumimoji="0" lang="zh-CN" altLang="en-US" sz="2800" dirty="0" smtClean="0">
                <a:solidFill>
                  <a:srgbClr val="1001D5"/>
                </a:solidFill>
                <a:cs typeface="Arial" panose="020B0604020202020204" pitchFamily="34" charset="0"/>
              </a:rPr>
              <a:t>模型二</a:t>
            </a:r>
          </a:p>
        </p:txBody>
      </p:sp>
    </p:spTree>
    <p:extLst>
      <p:ext uri="{BB962C8B-B14F-4D97-AF65-F5344CB8AC3E}">
        <p14:creationId xmlns:p14="http://schemas.microsoft.com/office/powerpoint/2010/main" val="2473004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83746"/>
                                        </p:tgtEl>
                                        <p:attrNameLst>
                                          <p:attrName>style.visibility</p:attrName>
                                        </p:attrNameLst>
                                      </p:cBhvr>
                                      <p:to>
                                        <p:strVal val="visible"/>
                                      </p:to>
                                    </p:set>
                                    <p:animEffect transition="in" filter="dissolve">
                                      <p:cBhvr>
                                        <p:cTn id="7" dur="500"/>
                                        <p:tgtEl>
                                          <p:spTgt spid="11837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dissolve">
                                      <p:cBhvr>
                                        <p:cTn id="11" dur="500"/>
                                        <p:tgtEl>
                                          <p:spTgt spid="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6" grpId="0"/>
      <p:bldP spid="97"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4294967295"/>
          </p:nvPr>
        </p:nvSpPr>
        <p:spPr>
          <a:xfrm>
            <a:off x="188686" y="2050369"/>
            <a:ext cx="8229600" cy="3849687"/>
          </a:xfrm>
        </p:spPr>
        <p:txBody>
          <a:bodyPr/>
          <a:lstStyle/>
          <a:p>
            <a:pPr eaLnBrk="1" hangingPunct="1"/>
            <a:r>
              <a:rPr lang="en-US" altLang="zh-CN" sz="2800" dirty="0" smtClean="0"/>
              <a:t>G</a:t>
            </a:r>
            <a:r>
              <a:rPr lang="zh-CN" altLang="en-US" sz="2800" dirty="0" smtClean="0"/>
              <a:t>的一个路径覆盖是在图中找一些路经，使之覆盖了图中的所有顶点，且任何一个顶点有且只有一条路径与之关联。路径可以从任意结点开始和结束，且长度也为任意值，包括</a:t>
            </a:r>
            <a:r>
              <a:rPr lang="en-US" altLang="zh-CN" sz="2800" dirty="0" smtClean="0"/>
              <a:t>0</a:t>
            </a:r>
            <a:r>
              <a:rPr lang="zh-CN" altLang="en-US" sz="2800" dirty="0" smtClean="0"/>
              <a:t>。求任意一个不含圈的有向图</a:t>
            </a:r>
            <a:r>
              <a:rPr lang="en-US" altLang="zh-CN" sz="2800" dirty="0" smtClean="0"/>
              <a:t>G</a:t>
            </a:r>
            <a:r>
              <a:rPr lang="zh-CN" altLang="en-US" sz="2800" dirty="0" smtClean="0"/>
              <a:t>的最小路径覆盖数，即找出最小的路径条数，使之成为Ｐ的一个路径覆盖</a:t>
            </a:r>
          </a:p>
        </p:txBody>
      </p:sp>
      <p:pic>
        <p:nvPicPr>
          <p:cNvPr id="91139" name="Picture 4" descr="03-1219-06"/>
          <p:cNvPicPr>
            <a:picLocks noChangeAspect="1" noChangeArrowheads="1"/>
          </p:cNvPicPr>
          <p:nvPr/>
        </p:nvPicPr>
        <p:blipFill>
          <a:blip r:embed="rId2" cstate="print"/>
          <a:srcRect/>
          <a:stretch>
            <a:fillRect/>
          </a:stretch>
        </p:blipFill>
        <p:spPr bwMode="auto">
          <a:xfrm>
            <a:off x="6633028" y="4196668"/>
            <a:ext cx="2510971" cy="1703388"/>
          </a:xfrm>
          <a:prstGeom prst="rect">
            <a:avLst/>
          </a:prstGeom>
          <a:noFill/>
          <a:ln w="9525">
            <a:noFill/>
            <a:miter lim="800000"/>
            <a:headEnd/>
            <a:tailEnd/>
          </a:ln>
        </p:spPr>
      </p:pic>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8" name="TextBox 7"/>
          <p:cNvSpPr txBox="1"/>
          <p:nvPr/>
        </p:nvSpPr>
        <p:spPr>
          <a:xfrm>
            <a:off x="409471" y="1248054"/>
            <a:ext cx="3894015" cy="584775"/>
          </a:xfrm>
          <a:prstGeom prst="rect">
            <a:avLst/>
          </a:prstGeom>
          <a:noFill/>
        </p:spPr>
        <p:txBody>
          <a:bodyPr wrap="none" rtlCol="0">
            <a:spAutoFit/>
          </a:bodyPr>
          <a:lstStyle/>
          <a:p>
            <a:r>
              <a:rPr lang="zh-CN" altLang="en-US" sz="3200" dirty="0" smtClean="0">
                <a:solidFill>
                  <a:srgbClr val="00297A"/>
                </a:solidFill>
                <a:latin typeface="+mj-ea"/>
                <a:ea typeface="+mj-ea"/>
              </a:rPr>
              <a:t>（</a:t>
            </a:r>
            <a:r>
              <a:rPr lang="en-US" altLang="zh-CN" sz="3200" dirty="0" smtClean="0">
                <a:solidFill>
                  <a:srgbClr val="00297A"/>
                </a:solidFill>
                <a:latin typeface="+mj-ea"/>
                <a:ea typeface="+mj-ea"/>
              </a:rPr>
              <a:t>4</a:t>
            </a:r>
            <a:r>
              <a:rPr lang="zh-CN" altLang="en-US" sz="3200" dirty="0" smtClean="0">
                <a:solidFill>
                  <a:srgbClr val="00297A"/>
                </a:solidFill>
                <a:latin typeface="+mj-ea"/>
                <a:ea typeface="+mj-ea"/>
              </a:rPr>
              <a:t>） 最小路径覆盖</a:t>
            </a:r>
          </a:p>
        </p:txBody>
      </p:sp>
    </p:spTree>
    <p:extLst>
      <p:ext uri="{BB962C8B-B14F-4D97-AF65-F5344CB8AC3E}">
        <p14:creationId xmlns:p14="http://schemas.microsoft.com/office/powerpoint/2010/main" val="278617478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4294967295"/>
          </p:nvPr>
        </p:nvSpPr>
        <p:spPr>
          <a:xfrm>
            <a:off x="420906" y="1868939"/>
            <a:ext cx="8229600" cy="4090990"/>
          </a:xfrm>
        </p:spPr>
        <p:txBody>
          <a:bodyPr/>
          <a:lstStyle/>
          <a:p>
            <a:pPr marL="0" indent="0" eaLnBrk="1" hangingPunct="1">
              <a:buNone/>
            </a:pPr>
            <a:r>
              <a:rPr lang="zh-CN" altLang="en-US" sz="2400" dirty="0"/>
              <a:t>解题</a:t>
            </a:r>
            <a:r>
              <a:rPr lang="zh-CN" altLang="en-US" sz="2400" dirty="0" smtClean="0"/>
              <a:t>思路：</a:t>
            </a:r>
            <a:endParaRPr lang="en-US" altLang="zh-CN" sz="2400" dirty="0" smtClean="0"/>
          </a:p>
          <a:p>
            <a:pPr eaLnBrk="1" hangingPunct="1"/>
            <a:r>
              <a:rPr lang="zh-CN" altLang="en-US" sz="2400" dirty="0" smtClean="0"/>
              <a:t>最小</a:t>
            </a:r>
            <a:r>
              <a:rPr lang="zh-CN" altLang="en-US" sz="2400" dirty="0"/>
              <a:t>路径覆盖数</a:t>
            </a:r>
            <a:r>
              <a:rPr lang="zh-CN" altLang="en-US" sz="2400" dirty="0" smtClean="0"/>
              <a:t>＝</a:t>
            </a:r>
            <a:r>
              <a:rPr lang="en-US" altLang="zh-CN" sz="2400" dirty="0" smtClean="0"/>
              <a:t>G</a:t>
            </a:r>
            <a:r>
              <a:rPr lang="zh-CN" altLang="en-US" sz="2400" dirty="0"/>
              <a:t>的顶点数－最小路径覆盖中的边数</a:t>
            </a:r>
          </a:p>
          <a:p>
            <a:pPr eaLnBrk="1" hangingPunct="1"/>
            <a:r>
              <a:rPr lang="zh-CN" altLang="en-US" sz="2400" dirty="0" smtClean="0"/>
              <a:t>试想我们应该使得最小路径覆盖中的边数尽量多，但是又不能让两条边在同一个顶点相交。</a:t>
            </a:r>
          </a:p>
          <a:p>
            <a:pPr eaLnBrk="1" hangingPunct="1"/>
            <a:r>
              <a:rPr lang="zh-CN" altLang="en-US" sz="2400" dirty="0" smtClean="0"/>
              <a:t>拆点：将每一个顶点</a:t>
            </a:r>
            <a:r>
              <a:rPr lang="en-US" altLang="zh-CN" sz="2400" dirty="0" err="1" smtClean="0"/>
              <a:t>i</a:t>
            </a:r>
            <a:r>
              <a:rPr lang="zh-CN" altLang="en-US" sz="2400" dirty="0" smtClean="0"/>
              <a:t>拆成两个顶点</a:t>
            </a:r>
            <a:r>
              <a:rPr lang="en-US" altLang="zh-CN" sz="2400" dirty="0" smtClean="0"/>
              <a:t>X</a:t>
            </a:r>
            <a:r>
              <a:rPr lang="en-US" altLang="zh-CN" sz="2400" baseline="-25000" dirty="0" smtClean="0"/>
              <a:t>i</a:t>
            </a:r>
            <a:r>
              <a:rPr lang="zh-CN" altLang="en-US" sz="2400" dirty="0" smtClean="0"/>
              <a:t>和</a:t>
            </a:r>
            <a:r>
              <a:rPr lang="en-US" altLang="zh-CN" sz="2400" dirty="0" smtClean="0"/>
              <a:t>Y</a:t>
            </a:r>
            <a:r>
              <a:rPr lang="en-US" altLang="zh-CN" sz="2400" baseline="-25000" dirty="0" smtClean="0"/>
              <a:t>i</a:t>
            </a:r>
            <a:r>
              <a:rPr lang="zh-CN" altLang="en-US" sz="2400" dirty="0" smtClean="0"/>
              <a:t>。然后根据原图中边的信息，从</a:t>
            </a:r>
            <a:r>
              <a:rPr lang="en-US" altLang="zh-CN" sz="2400" dirty="0" smtClean="0"/>
              <a:t>X</a:t>
            </a:r>
            <a:r>
              <a:rPr lang="zh-CN" altLang="en-US" sz="2400" dirty="0" smtClean="0"/>
              <a:t>部往</a:t>
            </a:r>
            <a:r>
              <a:rPr lang="en-US" altLang="zh-CN" sz="2400" dirty="0" smtClean="0"/>
              <a:t>Y</a:t>
            </a:r>
            <a:r>
              <a:rPr lang="zh-CN" altLang="en-US" sz="2400" dirty="0" smtClean="0"/>
              <a:t>部引边。所有边的方向都是由</a:t>
            </a:r>
            <a:r>
              <a:rPr lang="en-US" altLang="zh-CN" sz="2400" dirty="0" smtClean="0"/>
              <a:t>X</a:t>
            </a:r>
            <a:r>
              <a:rPr lang="zh-CN" altLang="en-US" sz="2400" dirty="0" smtClean="0"/>
              <a:t>部到</a:t>
            </a:r>
            <a:r>
              <a:rPr lang="en-US" altLang="zh-CN" sz="2400" dirty="0" smtClean="0"/>
              <a:t>Y</a:t>
            </a:r>
            <a:r>
              <a:rPr lang="zh-CN" altLang="en-US" sz="2400" dirty="0" smtClean="0"/>
              <a:t>部。</a:t>
            </a:r>
          </a:p>
        </p:txBody>
      </p:sp>
      <p:sp>
        <p:nvSpPr>
          <p:cNvPr id="75783" name="Rectangle 3"/>
          <p:cNvSpPr>
            <a:spLocks noChangeArrowheads="1"/>
          </p:cNvSpPr>
          <p:nvPr/>
        </p:nvSpPr>
        <p:spPr bwMode="auto">
          <a:xfrm>
            <a:off x="391885" y="4843390"/>
            <a:ext cx="8229600" cy="1901825"/>
          </a:xfrm>
          <a:prstGeom prst="rect">
            <a:avLst/>
          </a:prstGeom>
          <a:noFill/>
          <a:ln w="9525">
            <a:noFill/>
            <a:miter lim="800000"/>
            <a:headEnd/>
            <a:tailEnd/>
          </a:ln>
        </p:spPr>
        <p:txBody>
          <a:bodyPr/>
          <a:lstStyle/>
          <a:p>
            <a:pPr marL="342900" indent="-342900" eaLnBrk="0" hangingPunct="0">
              <a:spcBef>
                <a:spcPct val="20000"/>
              </a:spcBef>
              <a:buClr>
                <a:srgbClr val="89AAD3"/>
              </a:buClr>
              <a:buSzPct val="70000"/>
              <a:buFont typeface="Wingdings" pitchFamily="2" charset="2"/>
              <a:buChar char="n"/>
            </a:pPr>
            <a:r>
              <a:rPr lang="zh-CN" altLang="en-US" dirty="0" smtClean="0">
                <a:solidFill>
                  <a:srgbClr val="000000"/>
                </a:solidFill>
                <a:latin typeface="Garamond" pitchFamily="18" charset="0"/>
              </a:rPr>
              <a:t>所</a:t>
            </a:r>
            <a:r>
              <a:rPr lang="zh-CN" altLang="en-US" dirty="0">
                <a:solidFill>
                  <a:srgbClr val="000000"/>
                </a:solidFill>
                <a:latin typeface="Garamond" pitchFamily="18" charset="0"/>
              </a:rPr>
              <a:t>转化出的二分图的最大匹配数则是原图</a:t>
            </a:r>
            <a:r>
              <a:rPr lang="en-US" altLang="zh-CN" dirty="0">
                <a:solidFill>
                  <a:srgbClr val="000000"/>
                </a:solidFill>
                <a:latin typeface="Garamond" pitchFamily="18" charset="0"/>
              </a:rPr>
              <a:t>G</a:t>
            </a:r>
            <a:r>
              <a:rPr lang="zh-CN" altLang="en-US" dirty="0">
                <a:solidFill>
                  <a:srgbClr val="000000"/>
                </a:solidFill>
                <a:latin typeface="Garamond" pitchFamily="18" charset="0"/>
              </a:rPr>
              <a:t>中最小路径覆盖上的边数</a:t>
            </a:r>
            <a:r>
              <a:rPr lang="zh-CN" altLang="en-US" dirty="0" smtClean="0">
                <a:solidFill>
                  <a:srgbClr val="000000"/>
                </a:solidFill>
                <a:latin typeface="Garamond" pitchFamily="18" charset="0"/>
              </a:rPr>
              <a:t>。</a:t>
            </a:r>
            <a:endParaRPr lang="en-US" altLang="zh-CN" dirty="0" smtClean="0">
              <a:solidFill>
                <a:srgbClr val="000000"/>
              </a:solidFill>
              <a:latin typeface="Garamond" pitchFamily="18" charset="0"/>
            </a:endParaRPr>
          </a:p>
          <a:p>
            <a:pPr marL="342900" indent="-342900" eaLnBrk="0" hangingPunct="0">
              <a:spcBef>
                <a:spcPct val="20000"/>
              </a:spcBef>
              <a:buClr>
                <a:srgbClr val="89AAD3"/>
              </a:buClr>
              <a:buSzPct val="70000"/>
              <a:buFont typeface="Wingdings" pitchFamily="2" charset="2"/>
              <a:buChar char="n"/>
            </a:pPr>
            <a:r>
              <a:rPr lang="zh-CN" altLang="en-US" dirty="0" smtClean="0">
                <a:solidFill>
                  <a:srgbClr val="000000"/>
                </a:solidFill>
                <a:latin typeface="Garamond" pitchFamily="18" charset="0"/>
              </a:rPr>
              <a:t>最小</a:t>
            </a:r>
            <a:r>
              <a:rPr lang="zh-CN" altLang="en-US" dirty="0">
                <a:solidFill>
                  <a:srgbClr val="000000"/>
                </a:solidFill>
                <a:latin typeface="Garamond" pitchFamily="18" charset="0"/>
              </a:rPr>
              <a:t>路径覆盖数</a:t>
            </a:r>
            <a:r>
              <a:rPr lang="zh-CN" altLang="en-US" dirty="0" smtClean="0">
                <a:solidFill>
                  <a:srgbClr val="000000"/>
                </a:solidFill>
                <a:latin typeface="Garamond" pitchFamily="18" charset="0"/>
              </a:rPr>
              <a:t>＝（原图</a:t>
            </a:r>
            <a:r>
              <a:rPr lang="en-US" altLang="zh-CN" dirty="0">
                <a:solidFill>
                  <a:srgbClr val="000000"/>
                </a:solidFill>
                <a:latin typeface="Garamond" pitchFamily="18" charset="0"/>
              </a:rPr>
              <a:t>G</a:t>
            </a:r>
            <a:r>
              <a:rPr lang="zh-CN" altLang="en-US" dirty="0">
                <a:solidFill>
                  <a:srgbClr val="000000"/>
                </a:solidFill>
                <a:latin typeface="Garamond" pitchFamily="18" charset="0"/>
              </a:rPr>
              <a:t>的顶点数</a:t>
            </a:r>
            <a:r>
              <a:rPr lang="zh-CN" altLang="en-US" dirty="0" smtClean="0">
                <a:solidFill>
                  <a:srgbClr val="000000"/>
                </a:solidFill>
                <a:latin typeface="Garamond" pitchFamily="18" charset="0"/>
              </a:rPr>
              <a:t>）－（二</a:t>
            </a:r>
            <a:r>
              <a:rPr lang="zh-CN" altLang="en-US" dirty="0">
                <a:solidFill>
                  <a:srgbClr val="000000"/>
                </a:solidFill>
                <a:latin typeface="Garamond" pitchFamily="18" charset="0"/>
              </a:rPr>
              <a:t>分图的最大匹配数</a:t>
            </a:r>
            <a:r>
              <a:rPr lang="zh-CN" altLang="en-US" dirty="0" smtClean="0">
                <a:solidFill>
                  <a:srgbClr val="000000"/>
                </a:solidFill>
                <a:latin typeface="Garamond" pitchFamily="18" charset="0"/>
              </a:rPr>
              <a:t>）。</a:t>
            </a:r>
            <a:endParaRPr lang="zh-CN" altLang="en-US" dirty="0">
              <a:solidFill>
                <a:srgbClr val="000000"/>
              </a:solidFill>
              <a:latin typeface="Garamond" pitchFamily="18" charset="0"/>
            </a:endParaRP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a:t>
            </a:r>
            <a:r>
              <a:rPr lang="en-US" altLang="zh-CN" dirty="0" smtClean="0"/>
              <a:t> </a:t>
            </a:r>
            <a:r>
              <a:rPr lang="zh-CN" altLang="en-US" dirty="0" smtClean="0"/>
              <a:t>匹配应用举例</a:t>
            </a:r>
            <a:endParaRPr lang="zh-CN" altLang="en-US" dirty="0"/>
          </a:p>
        </p:txBody>
      </p:sp>
      <p:sp>
        <p:nvSpPr>
          <p:cNvPr id="8" name="TextBox 7"/>
          <p:cNvSpPr txBox="1"/>
          <p:nvPr/>
        </p:nvSpPr>
        <p:spPr>
          <a:xfrm>
            <a:off x="391885" y="1233713"/>
            <a:ext cx="3894015" cy="584775"/>
          </a:xfrm>
          <a:prstGeom prst="rect">
            <a:avLst/>
          </a:prstGeom>
          <a:noFill/>
        </p:spPr>
        <p:txBody>
          <a:bodyPr wrap="none" rtlCol="0">
            <a:spAutoFit/>
          </a:bodyPr>
          <a:lstStyle/>
          <a:p>
            <a:r>
              <a:rPr lang="zh-CN" altLang="en-US" sz="3200" dirty="0" smtClean="0">
                <a:solidFill>
                  <a:srgbClr val="00297A"/>
                </a:solidFill>
                <a:latin typeface="宋体" pitchFamily="2" charset="-122"/>
              </a:rPr>
              <a:t>（</a:t>
            </a:r>
            <a:r>
              <a:rPr lang="en-US" altLang="zh-CN" sz="3200" dirty="0" smtClean="0">
                <a:solidFill>
                  <a:srgbClr val="00297A"/>
                </a:solidFill>
                <a:latin typeface="宋体" pitchFamily="2" charset="-122"/>
              </a:rPr>
              <a:t>4</a:t>
            </a:r>
            <a:r>
              <a:rPr lang="zh-CN" altLang="en-US" sz="3200" dirty="0" smtClean="0">
                <a:solidFill>
                  <a:srgbClr val="00297A"/>
                </a:solidFill>
                <a:latin typeface="宋体" pitchFamily="2" charset="-122"/>
              </a:rPr>
              <a:t>） 最小路径覆盖</a:t>
            </a:r>
          </a:p>
        </p:txBody>
      </p:sp>
    </p:spTree>
    <p:extLst>
      <p:ext uri="{BB962C8B-B14F-4D97-AF65-F5344CB8AC3E}">
        <p14:creationId xmlns:p14="http://schemas.microsoft.com/office/powerpoint/2010/main" val="180264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8">
                                            <p:txEl>
                                              <p:pRg st="1" end="1"/>
                                            </p:txEl>
                                          </p:spTgt>
                                        </p:tgtEl>
                                        <p:attrNameLst>
                                          <p:attrName>style.visibility</p:attrName>
                                        </p:attrNameLst>
                                      </p:cBhvr>
                                      <p:to>
                                        <p:strVal val="visible"/>
                                      </p:to>
                                    </p:set>
                                    <p:animEffect transition="in" filter="blinds(horizontal)">
                                      <p:cBhvr>
                                        <p:cTn id="7" dur="500"/>
                                        <p:tgtEl>
                                          <p:spTgt spid="757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8">
                                            <p:txEl>
                                              <p:pRg st="0" end="0"/>
                                            </p:txEl>
                                          </p:spTgt>
                                        </p:tgtEl>
                                        <p:attrNameLst>
                                          <p:attrName>style.visibility</p:attrName>
                                        </p:attrNameLst>
                                      </p:cBhvr>
                                      <p:to>
                                        <p:strVal val="visible"/>
                                      </p:to>
                                    </p:set>
                                    <p:animEffect transition="in" filter="blinds(horizontal)">
                                      <p:cBhvr>
                                        <p:cTn id="12" dur="500"/>
                                        <p:tgtEl>
                                          <p:spTgt spid="757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blinds(horizontal)">
                                      <p:cBhvr>
                                        <p:cTn id="17" dur="500"/>
                                        <p:tgtEl>
                                          <p:spTgt spid="757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blinds(horizontal)">
                                      <p:cBhvr>
                                        <p:cTn id="22" dur="500"/>
                                        <p:tgtEl>
                                          <p:spTgt spid="757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783">
                                            <p:txEl>
                                              <p:pRg st="0" end="0"/>
                                            </p:txEl>
                                          </p:spTgt>
                                        </p:tgtEl>
                                        <p:attrNameLst>
                                          <p:attrName>style.visibility</p:attrName>
                                        </p:attrNameLst>
                                      </p:cBhvr>
                                      <p:to>
                                        <p:strVal val="visible"/>
                                      </p:to>
                                    </p:set>
                                    <p:animEffect transition="in" filter="blinds(horizontal)">
                                      <p:cBhvr>
                                        <p:cTn id="27" dur="500"/>
                                        <p:tgtEl>
                                          <p:spTgt spid="7578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783">
                                            <p:txEl>
                                              <p:pRg st="1" end="1"/>
                                            </p:txEl>
                                          </p:spTgt>
                                        </p:tgtEl>
                                        <p:attrNameLst>
                                          <p:attrName>style.visibility</p:attrName>
                                        </p:attrNameLst>
                                      </p:cBhvr>
                                      <p:to>
                                        <p:strVal val="visible"/>
                                      </p:to>
                                    </p:set>
                                    <p:animEffect transition="in" filter="blinds(horizontal)">
                                      <p:cBhvr>
                                        <p:cTn id="32" dur="500"/>
                                        <p:tgtEl>
                                          <p:spTgt spid="757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4294967295"/>
          </p:nvPr>
        </p:nvSpPr>
        <p:spPr>
          <a:xfrm>
            <a:off x="450850" y="1889819"/>
            <a:ext cx="8229600" cy="3317875"/>
          </a:xfrm>
        </p:spPr>
        <p:txBody>
          <a:bodyPr/>
          <a:lstStyle/>
          <a:p>
            <a:pPr eaLnBrk="1" hangingPunct="1">
              <a:lnSpc>
                <a:spcPct val="90000"/>
              </a:lnSpc>
            </a:pPr>
            <a:r>
              <a:rPr lang="zh-CN" altLang="en-US" sz="2600" dirty="0" smtClean="0">
                <a:latin typeface="Times New Roman" panose="02020603050405020304" pitchFamily="18" charset="0"/>
                <a:cs typeface="Times New Roman" panose="02020603050405020304" pitchFamily="18" charset="0"/>
              </a:rPr>
              <a:t>出租车公司接到</a:t>
            </a:r>
            <a:r>
              <a:rPr lang="en-US" altLang="zh-CN" sz="2600" dirty="0" smtClean="0">
                <a:latin typeface="Times New Roman" panose="02020603050405020304" pitchFamily="18" charset="0"/>
                <a:cs typeface="Times New Roman" panose="02020603050405020304" pitchFamily="18" charset="0"/>
              </a:rPr>
              <a:t>N</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N&lt;500</a:t>
            </a:r>
            <a:r>
              <a:rPr lang="zh-CN" altLang="en-US" sz="2600" dirty="0" smtClean="0">
                <a:latin typeface="Times New Roman" panose="02020603050405020304" pitchFamily="18" charset="0"/>
                <a:cs typeface="Times New Roman" panose="02020603050405020304" pitchFamily="18" charset="0"/>
              </a:rPr>
              <a:t>）个订单，每个订单的描述是：</a:t>
            </a:r>
            <a:r>
              <a:rPr lang="en-US" altLang="zh-CN" sz="2600" dirty="0" smtClean="0">
                <a:latin typeface="Times New Roman" panose="02020603050405020304" pitchFamily="18" charset="0"/>
                <a:cs typeface="Times New Roman" panose="02020603050405020304" pitchFamily="18" charset="0"/>
              </a:rPr>
              <a:t>t</a:t>
            </a:r>
            <a:r>
              <a:rPr lang="zh-CN" altLang="en-US" sz="2600" dirty="0" smtClean="0">
                <a:latin typeface="Times New Roman" panose="02020603050405020304" pitchFamily="18" charset="0"/>
                <a:cs typeface="Times New Roman" panose="02020603050405020304" pitchFamily="18" charset="0"/>
              </a:rPr>
              <a:t>时刻需要从</a:t>
            </a:r>
            <a:r>
              <a:rPr lang="en-US" altLang="zh-CN" sz="2600" dirty="0" smtClean="0">
                <a:latin typeface="Times New Roman" panose="02020603050405020304" pitchFamily="18" charset="0"/>
                <a:cs typeface="Times New Roman" panose="02020603050405020304" pitchFamily="18" charset="0"/>
              </a:rPr>
              <a:t>[</a:t>
            </a:r>
            <a:r>
              <a:rPr lang="en-US" altLang="zh-CN" sz="2600" dirty="0" err="1" smtClean="0">
                <a:latin typeface="Times New Roman" panose="02020603050405020304" pitchFamily="18" charset="0"/>
                <a:cs typeface="Times New Roman" panose="02020603050405020304" pitchFamily="18" charset="0"/>
              </a:rPr>
              <a:t>x,y</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坐标出发去</a:t>
            </a:r>
            <a:r>
              <a:rPr lang="en-US" altLang="zh-CN" sz="2600" dirty="0" smtClean="0">
                <a:latin typeface="Times New Roman" panose="02020603050405020304" pitchFamily="18" charset="0"/>
                <a:cs typeface="Times New Roman" panose="02020603050405020304" pitchFamily="18" charset="0"/>
              </a:rPr>
              <a:t>[</a:t>
            </a:r>
            <a:r>
              <a:rPr lang="en-US" altLang="zh-CN" sz="2600" dirty="0" err="1" smtClean="0">
                <a:latin typeface="Times New Roman" panose="02020603050405020304" pitchFamily="18" charset="0"/>
                <a:cs typeface="Times New Roman" panose="02020603050405020304" pitchFamily="18" charset="0"/>
              </a:rPr>
              <a:t>tx,ty</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坐标。出租车公司希望派出最少的车完成所有的订单。派出一个出租车，它可以去接任何一个订单；若一个出租车在完成了一个订单之后，能在下一个订单的时刻之前赶到出发地点，那么它可以继续接下一个订单。输出最少需要多少出租车。 </a:t>
            </a:r>
          </a:p>
        </p:txBody>
      </p:sp>
      <p:sp>
        <p:nvSpPr>
          <p:cNvPr id="76807" name="Rectangle 7"/>
          <p:cNvSpPr>
            <a:spLocks noChangeArrowheads="1"/>
          </p:cNvSpPr>
          <p:nvPr/>
        </p:nvSpPr>
        <p:spPr bwMode="auto">
          <a:xfrm>
            <a:off x="704850" y="4776788"/>
            <a:ext cx="7975600" cy="1282700"/>
          </a:xfrm>
          <a:prstGeom prst="rect">
            <a:avLst/>
          </a:prstGeom>
          <a:noFill/>
          <a:ln w="9525">
            <a:noFill/>
            <a:miter lim="800000"/>
            <a:headEnd/>
            <a:tailEnd/>
          </a:ln>
        </p:spPr>
        <p:txBody>
          <a:bodyPr anchor="ctr">
            <a:spAutoFit/>
          </a:bodyPr>
          <a:lstStyle/>
          <a:p>
            <a:pPr eaLnBrk="0" hangingPunct="0"/>
            <a:r>
              <a:rPr lang="zh-CN" altLang="en-US" sz="2600" dirty="0">
                <a:solidFill>
                  <a:srgbClr val="000000"/>
                </a:solidFill>
                <a:latin typeface="Times New Roman" panose="02020603050405020304" pitchFamily="18" charset="0"/>
                <a:cs typeface="Times New Roman" panose="02020603050405020304" pitchFamily="18" charset="0"/>
              </a:rPr>
              <a:t>建模</a:t>
            </a:r>
            <a:r>
              <a:rPr lang="en-US" altLang="zh-CN" sz="2600" dirty="0">
                <a:solidFill>
                  <a:srgbClr val="000000"/>
                </a:solidFill>
                <a:latin typeface="Times New Roman" panose="02020603050405020304" pitchFamily="18" charset="0"/>
                <a:cs typeface="Times New Roman" panose="02020603050405020304" pitchFamily="18" charset="0"/>
              </a:rPr>
              <a:t>: </a:t>
            </a:r>
            <a:r>
              <a:rPr lang="zh-CN" altLang="en-US" sz="2600" dirty="0">
                <a:solidFill>
                  <a:srgbClr val="000000"/>
                </a:solidFill>
                <a:latin typeface="Times New Roman" panose="02020603050405020304" pitchFamily="18" charset="0"/>
                <a:cs typeface="Times New Roman" panose="02020603050405020304" pitchFamily="18" charset="0"/>
              </a:rPr>
              <a:t>将一个订单作为有向无环图的一个节点，若订单</a:t>
            </a:r>
            <a:r>
              <a:rPr lang="en-US" altLang="zh-CN" sz="2600" dirty="0" err="1">
                <a:solidFill>
                  <a:srgbClr val="000000"/>
                </a:solidFill>
                <a:latin typeface="Times New Roman" panose="02020603050405020304" pitchFamily="18" charset="0"/>
                <a:cs typeface="Times New Roman" panose="02020603050405020304" pitchFamily="18" charset="0"/>
              </a:rPr>
              <a:t>i</a:t>
            </a:r>
            <a:r>
              <a:rPr lang="zh-CN" altLang="en-US" sz="2600" dirty="0">
                <a:solidFill>
                  <a:srgbClr val="000000"/>
                </a:solidFill>
                <a:latin typeface="Times New Roman" panose="02020603050405020304" pitchFamily="18" charset="0"/>
                <a:cs typeface="Times New Roman" panose="02020603050405020304" pitchFamily="18" charset="0"/>
              </a:rPr>
              <a:t>完成后能够赶到订单</a:t>
            </a:r>
            <a:r>
              <a:rPr lang="en-US" altLang="zh-CN" sz="2600" dirty="0">
                <a:solidFill>
                  <a:srgbClr val="000000"/>
                </a:solidFill>
                <a:latin typeface="Times New Roman" panose="02020603050405020304" pitchFamily="18" charset="0"/>
                <a:cs typeface="Times New Roman" panose="02020603050405020304" pitchFamily="18" charset="0"/>
              </a:rPr>
              <a:t>j</a:t>
            </a:r>
            <a:r>
              <a:rPr lang="zh-CN" altLang="en-US" sz="2600" dirty="0">
                <a:solidFill>
                  <a:srgbClr val="000000"/>
                </a:solidFill>
                <a:latin typeface="Times New Roman" panose="02020603050405020304" pitchFamily="18" charset="0"/>
                <a:cs typeface="Times New Roman" panose="02020603050405020304" pitchFamily="18" charset="0"/>
              </a:rPr>
              <a:t>，那么在有向图</a:t>
            </a:r>
            <a:r>
              <a:rPr lang="en-US" altLang="zh-CN" sz="2600" dirty="0" err="1">
                <a:solidFill>
                  <a:srgbClr val="000000"/>
                </a:solidFill>
                <a:latin typeface="Times New Roman" panose="02020603050405020304" pitchFamily="18" charset="0"/>
                <a:cs typeface="Times New Roman" panose="02020603050405020304" pitchFamily="18" charset="0"/>
              </a:rPr>
              <a:t>i</a:t>
            </a:r>
            <a:r>
              <a:rPr lang="zh-CN" altLang="en-US" sz="2600" dirty="0">
                <a:solidFill>
                  <a:srgbClr val="000000"/>
                </a:solidFill>
                <a:latin typeface="Times New Roman" panose="02020603050405020304" pitchFamily="18" charset="0"/>
                <a:cs typeface="Times New Roman" panose="02020603050405020304" pitchFamily="18" charset="0"/>
              </a:rPr>
              <a:t>到</a:t>
            </a:r>
            <a:r>
              <a:rPr lang="en-US" altLang="zh-CN" sz="2600" dirty="0">
                <a:solidFill>
                  <a:srgbClr val="000000"/>
                </a:solidFill>
                <a:latin typeface="Times New Roman" panose="02020603050405020304" pitchFamily="18" charset="0"/>
                <a:cs typeface="Times New Roman" panose="02020603050405020304" pitchFamily="18" charset="0"/>
              </a:rPr>
              <a:t>j</a:t>
            </a:r>
            <a:r>
              <a:rPr lang="zh-CN" altLang="en-US" sz="2600" dirty="0">
                <a:solidFill>
                  <a:srgbClr val="000000"/>
                </a:solidFill>
                <a:latin typeface="Times New Roman" panose="02020603050405020304" pitchFamily="18" charset="0"/>
                <a:cs typeface="Times New Roman" panose="02020603050405020304" pitchFamily="18" charset="0"/>
              </a:rPr>
              <a:t>之间连有向边。然后求这个有向图的最小路径覆盖。 </a:t>
            </a:r>
          </a:p>
        </p:txBody>
      </p:sp>
      <p:sp>
        <p:nvSpPr>
          <p:cNvPr id="7" name="标题 6"/>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5.4  </a:t>
            </a:r>
            <a:r>
              <a:rPr lang="zh-CN" altLang="en-US" dirty="0" smtClean="0">
                <a:latin typeface="Times New Roman" panose="02020603050405020304" pitchFamily="18" charset="0"/>
                <a:cs typeface="Times New Roman" panose="02020603050405020304" pitchFamily="18" charset="0"/>
              </a:rPr>
              <a:t>匹配应用举例</a:t>
            </a:r>
            <a:endParaRPr lang="zh-CN" alt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91885" y="1233713"/>
            <a:ext cx="3894015" cy="584775"/>
          </a:xfrm>
          <a:prstGeom prst="rect">
            <a:avLst/>
          </a:prstGeom>
          <a:noFill/>
        </p:spPr>
        <p:txBody>
          <a:bodyPr wrap="none" rtlCol="0">
            <a:spAutoFit/>
          </a:bodyPr>
          <a:lstStyle/>
          <a:p>
            <a:r>
              <a:rPr lang="zh-CN" altLang="en-US" sz="3200" dirty="0" smtClean="0">
                <a:solidFill>
                  <a:srgbClr val="00297A"/>
                </a:solidFill>
                <a:latin typeface="宋体" pitchFamily="2" charset="-122"/>
              </a:rPr>
              <a:t>（</a:t>
            </a:r>
            <a:r>
              <a:rPr lang="en-US" altLang="zh-CN" sz="3200" dirty="0" smtClean="0">
                <a:solidFill>
                  <a:srgbClr val="00297A"/>
                </a:solidFill>
                <a:latin typeface="宋体" pitchFamily="2" charset="-122"/>
              </a:rPr>
              <a:t>4</a:t>
            </a:r>
            <a:r>
              <a:rPr lang="zh-CN" altLang="en-US" sz="3200" dirty="0" smtClean="0">
                <a:solidFill>
                  <a:srgbClr val="00297A"/>
                </a:solidFill>
                <a:latin typeface="宋体" pitchFamily="2" charset="-122"/>
              </a:rPr>
              <a:t>） 最小路径覆盖</a:t>
            </a:r>
          </a:p>
        </p:txBody>
      </p:sp>
    </p:spTree>
    <p:extLst>
      <p:ext uri="{BB962C8B-B14F-4D97-AF65-F5344CB8AC3E}">
        <p14:creationId xmlns:p14="http://schemas.microsoft.com/office/powerpoint/2010/main" val="4209066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ChangeArrowheads="1"/>
          </p:cNvSpPr>
          <p:nvPr/>
        </p:nvSpPr>
        <p:spPr bwMode="auto">
          <a:xfrm>
            <a:off x="622068" y="2314575"/>
            <a:ext cx="8280400" cy="1571625"/>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smtClean="0">
                <a:ln>
                  <a:noFill/>
                </a:ln>
                <a:solidFill>
                  <a:srgbClr val="FF0000"/>
                </a:solidFill>
                <a:effectLst/>
                <a:uLnTx/>
                <a:uFillTx/>
                <a:latin typeface="Arial" pitchFamily="34" charset="0"/>
                <a:ea typeface="楷体_GB2312" pitchFamily="49" charset="-122"/>
                <a:cs typeface="+mn-cs"/>
              </a:rPr>
              <a:t>5.1.4  </a:t>
            </a:r>
            <a:r>
              <a:rPr kumimoji="1" lang="zh-CN" altLang="en-US" sz="2600" b="1" i="0" u="none" strike="noStrike" kern="1200" cap="none" spc="0" normalizeH="0" baseline="0" noProof="0" dirty="0" smtClean="0">
                <a:ln>
                  <a:noFill/>
                </a:ln>
                <a:solidFill>
                  <a:srgbClr val="000514"/>
                </a:solidFill>
                <a:effectLst/>
                <a:uLnTx/>
                <a:uFillTx/>
                <a:latin typeface="Arial" pitchFamily="34" charset="0"/>
                <a:ea typeface="楷体_GB2312" pitchFamily="49" charset="-122"/>
                <a:cs typeface="+mn-cs"/>
              </a:rPr>
              <a:t>设</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是</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中关于匹配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的一条交互道路，</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如果</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P</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的两个端点是关于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的非饱和点，那么它就称为</a:t>
            </a: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可增广道路</a:t>
            </a: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CC00"/>
              </a:buClr>
              <a:buSzPct val="70000"/>
              <a:buFont typeface="Wingdings" pitchFamily="2" charset="2"/>
              <a:buNone/>
              <a:tabLst/>
              <a:defRPr/>
            </a:pPr>
            <a:endPar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endParaRPr>
          </a:p>
        </p:txBody>
      </p:sp>
      <p:sp>
        <p:nvSpPr>
          <p:cNvPr id="45059" name="Rectangle 5"/>
          <p:cNvSpPr>
            <a:spLocks noChangeArrowheads="1"/>
          </p:cNvSpPr>
          <p:nvPr/>
        </p:nvSpPr>
        <p:spPr bwMode="auto">
          <a:xfrm>
            <a:off x="618893" y="1211263"/>
            <a:ext cx="7867650" cy="89255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定义</a:t>
            </a:r>
            <a:r>
              <a:rPr kumimoji="1" lang="en-US" altLang="zh-CN" sz="2600" b="1" i="0" u="none" strike="noStrike" kern="1200" cap="none" spc="0" normalizeH="0" baseline="0" noProof="0" dirty="0" smtClean="0">
                <a:ln>
                  <a:noFill/>
                </a:ln>
                <a:solidFill>
                  <a:srgbClr val="FF0000"/>
                </a:solidFill>
                <a:effectLst/>
                <a:uLnTx/>
                <a:uFillTx/>
                <a:latin typeface="Arial" pitchFamily="34" charset="0"/>
                <a:ea typeface="楷体_GB2312" pitchFamily="49" charset="-122"/>
                <a:cs typeface="+mn-cs"/>
              </a:rPr>
              <a:t>5.1.3  </a:t>
            </a:r>
            <a:r>
              <a:rPr kumimoji="1" lang="zh-CN" altLang="en-US" sz="2600" b="1" i="0" u="none" strike="noStrike" kern="1200" cap="none" spc="0" normalizeH="0" baseline="0" noProof="0" dirty="0" smtClean="0">
                <a:ln>
                  <a:noFill/>
                </a:ln>
                <a:solidFill>
                  <a:srgbClr val="000514"/>
                </a:solidFill>
                <a:effectLst/>
                <a:uLnTx/>
                <a:uFillTx/>
                <a:latin typeface="Arial" pitchFamily="34" charset="0"/>
                <a:ea typeface="楷体_GB2312" pitchFamily="49" charset="-122"/>
                <a:cs typeface="+mn-cs"/>
              </a:rPr>
              <a:t>给定</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了</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的一个匹配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中属于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与不属于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的边交替出现的道路称为</a:t>
            </a:r>
            <a:r>
              <a:rPr kumimoji="1" lang="zh-CN" altLang="en-US" sz="26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交互道路</a:t>
            </a: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a:t>二分图的最大匹配</a:t>
            </a:r>
          </a:p>
        </p:txBody>
      </p:sp>
      <p:cxnSp>
        <p:nvCxnSpPr>
          <p:cNvPr id="3" name="直接连接符 2"/>
          <p:cNvCxnSpPr/>
          <p:nvPr/>
        </p:nvCxnSpPr>
        <p:spPr>
          <a:xfrm>
            <a:off x="2070759" y="5176157"/>
            <a:ext cx="1012372" cy="5715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083131" y="5747657"/>
            <a:ext cx="12573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288491" y="5170261"/>
            <a:ext cx="1221922" cy="57739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4288491" y="5008418"/>
            <a:ext cx="1509636" cy="7392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798127" y="5008417"/>
            <a:ext cx="1371600" cy="55443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609599" y="5207371"/>
            <a:ext cx="1461160" cy="757011"/>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2"/>
          <p:cNvSpPr>
            <a:spLocks noChangeArrowheads="1"/>
          </p:cNvSpPr>
          <p:nvPr/>
        </p:nvSpPr>
        <p:spPr bwMode="auto">
          <a:xfrm>
            <a:off x="717852" y="3748148"/>
            <a:ext cx="8166100" cy="960263"/>
          </a:xfrm>
          <a:prstGeom prst="rect">
            <a:avLst/>
          </a:prstGeom>
          <a:noFill/>
          <a:ln w="9525">
            <a:noFill/>
            <a:miter lim="800000"/>
            <a:headEnd/>
            <a:tailEnd/>
          </a:ln>
        </p:spPr>
        <p:txBody>
          <a:bodyPr lIns="0" tIns="0" rIns="0" bIns="0">
            <a:spAutoFit/>
          </a:bodyPr>
          <a:lstStyle/>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5.1.1</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M</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为</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的最大匹配</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当且仅当</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G</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不含关于</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M</a:t>
            </a:r>
          </a:p>
          <a:p>
            <a:pPr marL="0" marR="0" lvl="0" indent="0" algn="l" defTabSz="914400" rtl="0" eaLnBrk="1" fontAlgn="base" latinLnBrk="0" hangingPunct="1">
              <a:lnSpc>
                <a:spcPct val="120000"/>
              </a:lnSpc>
              <a:spcBef>
                <a:spcPct val="0"/>
              </a:spcBef>
              <a:spcAft>
                <a:spcPct val="0"/>
              </a:spcAft>
              <a:buClr>
                <a:srgbClr val="FFCC00"/>
              </a:buClr>
              <a:buSzPct val="70000"/>
              <a:buFont typeface="Wingdings" pitchFamily="2" charset="2"/>
              <a:buNone/>
              <a:tabLst/>
              <a:defRPr/>
            </a:pP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                 </a:t>
            </a:r>
            <a:r>
              <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的可增广路径。（</a:t>
            </a:r>
            <a:r>
              <a:rPr kumimoji="1" lang="en-US" altLang="zh-CN"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mn-cs"/>
              </a:rPr>
              <a:t>Berge 1957)</a:t>
            </a:r>
          </a:p>
        </p:txBody>
      </p:sp>
    </p:spTree>
    <p:extLst>
      <p:ext uri="{BB962C8B-B14F-4D97-AF65-F5344CB8AC3E}">
        <p14:creationId xmlns:p14="http://schemas.microsoft.com/office/powerpoint/2010/main" val="1333874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 </a:t>
            </a:r>
            <a:endParaRPr lang="zh-CN" altLang="en-US" dirty="0"/>
          </a:p>
        </p:txBody>
      </p:sp>
      <p:sp>
        <p:nvSpPr>
          <p:cNvPr id="95234" name="Rectangle 2"/>
          <p:cNvSpPr>
            <a:spLocks noGrp="1" noChangeArrowheads="1"/>
          </p:cNvSpPr>
          <p:nvPr>
            <p:ph type="body" idx="4294967295"/>
          </p:nvPr>
        </p:nvSpPr>
        <p:spPr>
          <a:xfrm>
            <a:off x="609600" y="1314450"/>
            <a:ext cx="7632700" cy="4572000"/>
          </a:xfrm>
        </p:spPr>
        <p:txBody>
          <a:bodyPr/>
          <a:lstStyle/>
          <a:p>
            <a:pPr marL="271463" indent="-271463" eaLnBrk="1" hangingPunct="1">
              <a:buFont typeface="Wingdings" pitchFamily="2" charset="2"/>
              <a:buNone/>
            </a:pPr>
            <a:r>
              <a:rPr lang="en-US" altLang="zh-CN" dirty="0" smtClean="0">
                <a:solidFill>
                  <a:srgbClr val="A3A3A3"/>
                </a:solidFill>
                <a:latin typeface="Times New Roman" pitchFamily="18" charset="0"/>
                <a:cs typeface="Times New Roman" pitchFamily="18" charset="0"/>
              </a:rPr>
              <a:t>5.1  </a:t>
            </a:r>
            <a:r>
              <a:rPr lang="zh-CN" altLang="zh-CN" dirty="0" smtClean="0">
                <a:solidFill>
                  <a:srgbClr val="A3A3A3"/>
                </a:solidFill>
                <a:latin typeface="Times New Roman" pitchFamily="18" charset="0"/>
                <a:cs typeface="Times New Roman" pitchFamily="18" charset="0"/>
              </a:rPr>
              <a:t>二分图的最大匹配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5.2  </a:t>
            </a:r>
            <a:r>
              <a:rPr lang="zh-CN" altLang="zh-CN" dirty="0" smtClean="0">
                <a:solidFill>
                  <a:srgbClr val="B2B2B2"/>
                </a:solidFill>
                <a:latin typeface="Times New Roman" pitchFamily="18" charset="0"/>
                <a:cs typeface="Times New Roman" pitchFamily="18" charset="0"/>
              </a:rPr>
              <a:t>完全匹配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5.3  </a:t>
            </a:r>
            <a:r>
              <a:rPr lang="zh-CN" altLang="zh-CN" dirty="0" smtClean="0">
                <a:solidFill>
                  <a:srgbClr val="B2B2B2"/>
                </a:solidFill>
                <a:latin typeface="Times New Roman" pitchFamily="18" charset="0"/>
                <a:cs typeface="Times New Roman" pitchFamily="18" charset="0"/>
              </a:rPr>
              <a:t>最佳匹配算法</a:t>
            </a:r>
            <a:endParaRPr lang="zh-CN" altLang="en-US" dirty="0" smtClean="0">
              <a:solidFill>
                <a:srgbClr val="B2B2B2"/>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5.4  </a:t>
            </a:r>
            <a:r>
              <a:rPr lang="zh-CN" altLang="en-US" dirty="0" smtClean="0">
                <a:solidFill>
                  <a:srgbClr val="B2B2B2"/>
                </a:solidFill>
                <a:latin typeface="Times New Roman" pitchFamily="18" charset="0"/>
                <a:cs typeface="Times New Roman" pitchFamily="18" charset="0"/>
              </a:rPr>
              <a:t>匹配应用举例</a:t>
            </a:r>
            <a:endParaRPr lang="zh-CN" altLang="zh-CN" dirty="0" smtClean="0">
              <a:solidFill>
                <a:srgbClr val="B2B2B2"/>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rgbClr val="FF3300"/>
                </a:solidFill>
                <a:latin typeface="Times New Roman" pitchFamily="18" charset="0"/>
                <a:cs typeface="Times New Roman" pitchFamily="18" charset="0"/>
              </a:rPr>
              <a:t>5.5  </a:t>
            </a:r>
            <a:r>
              <a:rPr lang="zh-CN" altLang="zh-CN" dirty="0" smtClean="0">
                <a:solidFill>
                  <a:srgbClr val="FF3300"/>
                </a:solidFill>
                <a:latin typeface="Times New Roman" pitchFamily="18" charset="0"/>
                <a:cs typeface="Times New Roman" pitchFamily="18" charset="0"/>
              </a:rPr>
              <a:t>网络流图</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5.6  </a:t>
            </a:r>
            <a:r>
              <a:rPr lang="zh-CN" altLang="zh-CN" dirty="0" smtClean="0">
                <a:latin typeface="Times New Roman" pitchFamily="18" charset="0"/>
                <a:cs typeface="Times New Roman" pitchFamily="18" charset="0"/>
              </a:rPr>
              <a:t>Ford-Fulkerson最大流标号算法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5.7  </a:t>
            </a:r>
            <a:r>
              <a:rPr lang="zh-CN" altLang="zh-CN" dirty="0" smtClean="0">
                <a:latin typeface="Times New Roman" pitchFamily="18" charset="0"/>
                <a:cs typeface="Times New Roman" pitchFamily="18" charset="0"/>
              </a:rPr>
              <a:t>最大流的Edmonds-Karp算法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5.8  </a:t>
            </a:r>
            <a:r>
              <a:rPr lang="zh-CN" altLang="zh-CN" dirty="0" smtClean="0">
                <a:latin typeface="Times New Roman" pitchFamily="18" charset="0"/>
                <a:cs typeface="Times New Roman" pitchFamily="18" charset="0"/>
              </a:rPr>
              <a:t>最小费用流</a:t>
            </a:r>
          </a:p>
          <a:p>
            <a:pPr marL="271463" indent="-271463" eaLnBrk="1" hangingPunct="1"/>
            <a:endParaRPr lang="zh-CN"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45011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96259" name="Rectangle 3"/>
          <p:cNvSpPr>
            <a:spLocks noGrp="1" noChangeArrowheads="1"/>
          </p:cNvSpPr>
          <p:nvPr>
            <p:ph type="body" sz="half" idx="4294967295"/>
          </p:nvPr>
        </p:nvSpPr>
        <p:spPr>
          <a:xfrm>
            <a:off x="377371" y="1781175"/>
            <a:ext cx="7996238" cy="2705100"/>
          </a:xfrm>
        </p:spPr>
        <p:txBody>
          <a:bodyPr/>
          <a:lstStyle/>
          <a:p>
            <a:pPr eaLnBrk="1" hangingPunct="1">
              <a:lnSpc>
                <a:spcPct val="90000"/>
              </a:lnSpc>
            </a:pPr>
            <a:r>
              <a:rPr lang="zh-CN" altLang="en-US" sz="2800" dirty="0" smtClean="0">
                <a:latin typeface="宋体" pitchFamily="2" charset="-122"/>
              </a:rPr>
              <a:t>如何制定一个运输计划使生产地到销售地的产品输送量最大。这就是一个网络最大流问题。</a:t>
            </a:r>
            <a:r>
              <a:rPr lang="zh-CN" altLang="en-US" sz="2400" dirty="0" smtClean="0"/>
              <a:t> </a:t>
            </a:r>
          </a:p>
        </p:txBody>
      </p:sp>
      <p:pic>
        <p:nvPicPr>
          <p:cNvPr id="96264" name="Picture 8" descr="j0343727"/>
          <p:cNvPicPr>
            <a:picLocks noGrp="1" noChangeAspect="1" noChangeArrowheads="1"/>
          </p:cNvPicPr>
          <p:nvPr>
            <p:ph type="clipArt" sz="half" idx="4294967295"/>
          </p:nvPr>
        </p:nvPicPr>
        <p:blipFill>
          <a:blip r:embed="rId2" cstate="print"/>
          <a:srcRect/>
          <a:stretch>
            <a:fillRect/>
          </a:stretch>
        </p:blipFill>
        <p:spPr>
          <a:xfrm>
            <a:off x="6637338" y="3106738"/>
            <a:ext cx="727075" cy="793750"/>
          </a:xfrm>
          <a:noFill/>
        </p:spPr>
      </p:pic>
      <p:pic>
        <p:nvPicPr>
          <p:cNvPr id="96260" name="Picture 4" descr="BL00589_"/>
          <p:cNvPicPr>
            <a:picLocks noChangeAspect="1" noChangeArrowheads="1"/>
          </p:cNvPicPr>
          <p:nvPr/>
        </p:nvPicPr>
        <p:blipFill>
          <a:blip r:embed="rId3" cstate="print"/>
          <a:srcRect/>
          <a:stretch>
            <a:fillRect/>
          </a:stretch>
        </p:blipFill>
        <p:spPr bwMode="auto">
          <a:xfrm>
            <a:off x="3478213" y="5027613"/>
            <a:ext cx="654050" cy="838200"/>
          </a:xfrm>
          <a:prstGeom prst="rect">
            <a:avLst/>
          </a:prstGeom>
          <a:noFill/>
          <a:ln w="28575">
            <a:noFill/>
            <a:miter lim="800000"/>
            <a:headEnd/>
            <a:tailEnd/>
          </a:ln>
        </p:spPr>
      </p:pic>
      <p:pic>
        <p:nvPicPr>
          <p:cNvPr id="96261" name="Picture 5" descr="BL00589_"/>
          <p:cNvPicPr>
            <a:picLocks noChangeAspect="1" noChangeArrowheads="1"/>
          </p:cNvPicPr>
          <p:nvPr/>
        </p:nvPicPr>
        <p:blipFill>
          <a:blip r:embed="rId3" cstate="print"/>
          <a:srcRect/>
          <a:stretch>
            <a:fillRect/>
          </a:stretch>
        </p:blipFill>
        <p:spPr bwMode="auto">
          <a:xfrm>
            <a:off x="3478213" y="3275013"/>
            <a:ext cx="654050" cy="838200"/>
          </a:xfrm>
          <a:prstGeom prst="rect">
            <a:avLst/>
          </a:prstGeom>
          <a:noFill/>
          <a:ln w="28575">
            <a:noFill/>
            <a:miter lim="800000"/>
            <a:headEnd/>
            <a:tailEnd/>
          </a:ln>
        </p:spPr>
      </p:pic>
      <p:pic>
        <p:nvPicPr>
          <p:cNvPr id="96262" name="Picture 6" descr="j0343727"/>
          <p:cNvPicPr>
            <a:picLocks noChangeAspect="1" noChangeArrowheads="1"/>
          </p:cNvPicPr>
          <p:nvPr/>
        </p:nvPicPr>
        <p:blipFill>
          <a:blip r:embed="rId2" cstate="print"/>
          <a:srcRect/>
          <a:stretch>
            <a:fillRect/>
          </a:stretch>
        </p:blipFill>
        <p:spPr bwMode="auto">
          <a:xfrm>
            <a:off x="7364413" y="4791075"/>
            <a:ext cx="835025" cy="808038"/>
          </a:xfrm>
          <a:prstGeom prst="rect">
            <a:avLst/>
          </a:prstGeom>
          <a:noFill/>
          <a:ln w="28575">
            <a:noFill/>
            <a:miter lim="800000"/>
            <a:headEnd/>
            <a:tailEnd/>
          </a:ln>
        </p:spPr>
      </p:pic>
      <p:pic>
        <p:nvPicPr>
          <p:cNvPr id="96263" name="Picture 7" descr="j0343727"/>
          <p:cNvPicPr>
            <a:picLocks noChangeAspect="1" noChangeArrowheads="1"/>
          </p:cNvPicPr>
          <p:nvPr/>
        </p:nvPicPr>
        <p:blipFill>
          <a:blip r:embed="rId2" cstate="print"/>
          <a:srcRect/>
          <a:stretch>
            <a:fillRect/>
          </a:stretch>
        </p:blipFill>
        <p:spPr bwMode="auto">
          <a:xfrm>
            <a:off x="5840413" y="4189413"/>
            <a:ext cx="685800" cy="663575"/>
          </a:xfrm>
          <a:prstGeom prst="rect">
            <a:avLst/>
          </a:prstGeom>
          <a:noFill/>
          <a:ln w="28575">
            <a:noFill/>
            <a:miter lim="800000"/>
            <a:headEnd/>
            <a:tailEnd/>
          </a:ln>
        </p:spPr>
      </p:pic>
      <p:sp>
        <p:nvSpPr>
          <p:cNvPr id="96265" name="Rectangle 9"/>
          <p:cNvSpPr>
            <a:spLocks noChangeArrowheads="1"/>
          </p:cNvSpPr>
          <p:nvPr/>
        </p:nvSpPr>
        <p:spPr bwMode="auto">
          <a:xfrm>
            <a:off x="2335213" y="4646613"/>
            <a:ext cx="25400" cy="14287"/>
          </a:xfrm>
          <a:prstGeom prst="rect">
            <a:avLst/>
          </a:prstGeom>
          <a:solidFill>
            <a:srgbClr val="FFFFFF"/>
          </a:solidFill>
          <a:ln w="28575">
            <a:solidFill>
              <a:schemeClr val="accent1"/>
            </a:solid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pic>
        <p:nvPicPr>
          <p:cNvPr id="96266" name="Picture 10" descr="j0079072"/>
          <p:cNvPicPr>
            <a:picLocks noChangeAspect="1" noChangeArrowheads="1"/>
          </p:cNvPicPr>
          <p:nvPr/>
        </p:nvPicPr>
        <p:blipFill>
          <a:blip r:embed="rId4" cstate="print"/>
          <a:srcRect/>
          <a:stretch>
            <a:fillRect/>
          </a:stretch>
        </p:blipFill>
        <p:spPr bwMode="auto">
          <a:xfrm>
            <a:off x="1039813" y="4265613"/>
            <a:ext cx="1300162" cy="733425"/>
          </a:xfrm>
          <a:prstGeom prst="rect">
            <a:avLst/>
          </a:prstGeom>
          <a:noFill/>
          <a:ln w="28575">
            <a:noFill/>
            <a:miter lim="800000"/>
            <a:headEnd/>
            <a:tailEnd/>
          </a:ln>
        </p:spPr>
      </p:pic>
      <p:sp>
        <p:nvSpPr>
          <p:cNvPr id="96267" name="Line 11"/>
          <p:cNvSpPr>
            <a:spLocks noChangeShapeType="1"/>
          </p:cNvSpPr>
          <p:nvPr/>
        </p:nvSpPr>
        <p:spPr bwMode="auto">
          <a:xfrm flipV="1">
            <a:off x="2030413" y="3808413"/>
            <a:ext cx="1295400" cy="4572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6268" name="Line 12"/>
          <p:cNvSpPr>
            <a:spLocks noChangeShapeType="1"/>
          </p:cNvSpPr>
          <p:nvPr/>
        </p:nvSpPr>
        <p:spPr bwMode="auto">
          <a:xfrm>
            <a:off x="2259013" y="5027613"/>
            <a:ext cx="1066800" cy="4572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6269" name="Line 13"/>
          <p:cNvSpPr>
            <a:spLocks noChangeShapeType="1"/>
          </p:cNvSpPr>
          <p:nvPr/>
        </p:nvSpPr>
        <p:spPr bwMode="auto">
          <a:xfrm flipV="1">
            <a:off x="4240213" y="3614981"/>
            <a:ext cx="2133600" cy="1524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6270" name="Line 14"/>
          <p:cNvSpPr>
            <a:spLocks noChangeShapeType="1"/>
          </p:cNvSpPr>
          <p:nvPr/>
        </p:nvSpPr>
        <p:spPr bwMode="auto">
          <a:xfrm>
            <a:off x="4164013" y="3884613"/>
            <a:ext cx="1600200" cy="6096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6271" name="Line 15"/>
          <p:cNvSpPr>
            <a:spLocks noChangeShapeType="1"/>
          </p:cNvSpPr>
          <p:nvPr/>
        </p:nvSpPr>
        <p:spPr bwMode="auto">
          <a:xfrm flipV="1">
            <a:off x="4240213" y="5408613"/>
            <a:ext cx="3124200" cy="1524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6272" name="Line 16"/>
          <p:cNvSpPr>
            <a:spLocks noChangeShapeType="1"/>
          </p:cNvSpPr>
          <p:nvPr/>
        </p:nvSpPr>
        <p:spPr bwMode="auto">
          <a:xfrm flipV="1">
            <a:off x="4240213" y="3732213"/>
            <a:ext cx="2133600" cy="16764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6273" name="Line 17"/>
          <p:cNvSpPr>
            <a:spLocks noChangeShapeType="1"/>
          </p:cNvSpPr>
          <p:nvPr/>
        </p:nvSpPr>
        <p:spPr bwMode="auto">
          <a:xfrm flipV="1">
            <a:off x="4392613" y="4799013"/>
            <a:ext cx="1295400" cy="685800"/>
          </a:xfrm>
          <a:prstGeom prst="line">
            <a:avLst/>
          </a:prstGeom>
          <a:noFill/>
          <a:ln w="28575">
            <a:solidFill>
              <a:schemeClr val="accent1"/>
            </a:solidFill>
            <a:round/>
            <a:headEnd/>
            <a:tailEnd type="triangle" w="med" len="me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pic>
        <p:nvPicPr>
          <p:cNvPr id="96274" name="Picture 18" descr="j0079002"/>
          <p:cNvPicPr>
            <a:picLocks noChangeAspect="1" noChangeArrowheads="1"/>
          </p:cNvPicPr>
          <p:nvPr/>
        </p:nvPicPr>
        <p:blipFill>
          <a:blip r:embed="rId5" cstate="print"/>
          <a:srcRect/>
          <a:stretch>
            <a:fillRect/>
          </a:stretch>
        </p:blipFill>
        <p:spPr bwMode="auto">
          <a:xfrm>
            <a:off x="4773613" y="3386381"/>
            <a:ext cx="723900" cy="506412"/>
          </a:xfrm>
          <a:prstGeom prst="rect">
            <a:avLst/>
          </a:prstGeom>
          <a:noFill/>
          <a:ln w="28575">
            <a:noFill/>
            <a:miter lim="800000"/>
            <a:headEnd/>
            <a:tailEnd/>
          </a:ln>
        </p:spPr>
      </p:pic>
      <p:pic>
        <p:nvPicPr>
          <p:cNvPr id="96275" name="Picture 19" descr="j0079002"/>
          <p:cNvPicPr>
            <a:picLocks noChangeAspect="1" noChangeArrowheads="1"/>
          </p:cNvPicPr>
          <p:nvPr/>
        </p:nvPicPr>
        <p:blipFill>
          <a:blip r:embed="rId5" cstate="print"/>
          <a:srcRect/>
          <a:stretch>
            <a:fillRect/>
          </a:stretch>
        </p:blipFill>
        <p:spPr bwMode="auto">
          <a:xfrm>
            <a:off x="4849813" y="4799013"/>
            <a:ext cx="723900" cy="506412"/>
          </a:xfrm>
          <a:prstGeom prst="rect">
            <a:avLst/>
          </a:prstGeom>
          <a:noFill/>
          <a:ln w="28575">
            <a:noFill/>
            <a:miter lim="800000"/>
            <a:headEnd/>
            <a:tailEnd/>
          </a:ln>
        </p:spPr>
      </p:pic>
      <p:pic>
        <p:nvPicPr>
          <p:cNvPr id="96276" name="Picture 20" descr="j0239043"/>
          <p:cNvPicPr>
            <a:picLocks noChangeAspect="1" noChangeArrowheads="1"/>
          </p:cNvPicPr>
          <p:nvPr/>
        </p:nvPicPr>
        <p:blipFill>
          <a:blip r:embed="rId6" cstate="print"/>
          <a:srcRect/>
          <a:stretch>
            <a:fillRect/>
          </a:stretch>
        </p:blipFill>
        <p:spPr bwMode="auto">
          <a:xfrm>
            <a:off x="1801813" y="3503613"/>
            <a:ext cx="990600" cy="466725"/>
          </a:xfrm>
          <a:prstGeom prst="rect">
            <a:avLst/>
          </a:prstGeom>
          <a:noFill/>
          <a:ln w="28575">
            <a:noFill/>
            <a:miter lim="800000"/>
            <a:headEnd/>
            <a:tailEnd/>
          </a:ln>
        </p:spPr>
      </p:pic>
      <p:sp>
        <p:nvSpPr>
          <p:cNvPr id="96277" name="矩形 6"/>
          <p:cNvSpPr>
            <a:spLocks noChangeArrowheads="1"/>
          </p:cNvSpPr>
          <p:nvPr/>
        </p:nvSpPr>
        <p:spPr bwMode="auto">
          <a:xfrm>
            <a:off x="260350" y="1248018"/>
            <a:ext cx="4979988" cy="449263"/>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应用背景</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Tree>
    <p:extLst>
      <p:ext uri="{BB962C8B-B14F-4D97-AF65-F5344CB8AC3E}">
        <p14:creationId xmlns:p14="http://schemas.microsoft.com/office/powerpoint/2010/main" val="93978882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Text Box 2"/>
          <p:cNvSpPr txBox="1">
            <a:spLocks noChangeArrowheads="1"/>
          </p:cNvSpPr>
          <p:nvPr/>
        </p:nvSpPr>
        <p:spPr bwMode="auto">
          <a:xfrm>
            <a:off x="454021" y="1703388"/>
            <a:ext cx="8610600" cy="946150"/>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从甲地到乙地的公路网纵横交错，每天每条路上的通车量有上限</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从甲地到乙地的每天最多能通车多少辆</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p>
        </p:txBody>
      </p:sp>
      <p:sp>
        <p:nvSpPr>
          <p:cNvPr id="1203203" name="Text Box 3"/>
          <p:cNvSpPr txBox="1">
            <a:spLocks noChangeArrowheads="1"/>
          </p:cNvSpPr>
          <p:nvPr/>
        </p:nvSpPr>
        <p:spPr bwMode="auto">
          <a:xfrm>
            <a:off x="500059" y="5049838"/>
            <a:ext cx="8610600" cy="946150"/>
          </a:xfrm>
          <a:prstGeom prst="rect">
            <a:avLst/>
          </a:prstGeom>
          <a:noFill/>
          <a:ln w="9525">
            <a:noFill/>
            <a:miter lim="800000"/>
            <a:headEnd/>
            <a:tailEn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考虑每条路上的通行成本</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如何确定某个车队的具体行车路线</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使总成本最小</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p>
        </p:txBody>
      </p:sp>
      <p:grpSp>
        <p:nvGrpSpPr>
          <p:cNvPr id="2" name="Group 4"/>
          <p:cNvGrpSpPr>
            <a:grpSpLocks/>
          </p:cNvGrpSpPr>
          <p:nvPr/>
        </p:nvGrpSpPr>
        <p:grpSpPr bwMode="auto">
          <a:xfrm>
            <a:off x="822321" y="2516188"/>
            <a:ext cx="7905750" cy="2576512"/>
            <a:chOff x="290" y="2208"/>
            <a:chExt cx="4980" cy="1623"/>
          </a:xfrm>
        </p:grpSpPr>
        <p:grpSp>
          <p:nvGrpSpPr>
            <p:cNvPr id="3" name="Group 5"/>
            <p:cNvGrpSpPr>
              <a:grpSpLocks/>
            </p:cNvGrpSpPr>
            <p:nvPr/>
          </p:nvGrpSpPr>
          <p:grpSpPr bwMode="auto">
            <a:xfrm>
              <a:off x="1182" y="2434"/>
              <a:ext cx="3330" cy="1262"/>
              <a:chOff x="1182" y="2434"/>
              <a:chExt cx="2304" cy="687"/>
            </a:xfrm>
          </p:grpSpPr>
          <p:sp>
            <p:nvSpPr>
              <p:cNvPr id="97305" name="Oval 6"/>
              <p:cNvSpPr>
                <a:spLocks noChangeArrowheads="1"/>
              </p:cNvSpPr>
              <p:nvPr/>
            </p:nvSpPr>
            <p:spPr bwMode="auto">
              <a:xfrm>
                <a:off x="1182" y="2684"/>
                <a:ext cx="144" cy="125"/>
              </a:xfrm>
              <a:prstGeom prst="ellips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06" name="Oval 7"/>
              <p:cNvSpPr>
                <a:spLocks noChangeArrowheads="1"/>
              </p:cNvSpPr>
              <p:nvPr/>
            </p:nvSpPr>
            <p:spPr bwMode="auto">
              <a:xfrm>
                <a:off x="1830" y="2434"/>
                <a:ext cx="144" cy="125"/>
              </a:xfrm>
              <a:prstGeom prst="ellips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07" name="Oval 8"/>
              <p:cNvSpPr>
                <a:spLocks noChangeArrowheads="1"/>
              </p:cNvSpPr>
              <p:nvPr/>
            </p:nvSpPr>
            <p:spPr bwMode="auto">
              <a:xfrm>
                <a:off x="1830" y="2996"/>
                <a:ext cx="144" cy="125"/>
              </a:xfrm>
              <a:prstGeom prst="ellips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08" name="Oval 9"/>
              <p:cNvSpPr>
                <a:spLocks noChangeArrowheads="1"/>
              </p:cNvSpPr>
              <p:nvPr/>
            </p:nvSpPr>
            <p:spPr bwMode="auto">
              <a:xfrm>
                <a:off x="2622" y="2434"/>
                <a:ext cx="144" cy="125"/>
              </a:xfrm>
              <a:prstGeom prst="ellips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09" name="Oval 10"/>
              <p:cNvSpPr>
                <a:spLocks noChangeArrowheads="1"/>
              </p:cNvSpPr>
              <p:nvPr/>
            </p:nvSpPr>
            <p:spPr bwMode="auto">
              <a:xfrm>
                <a:off x="2622" y="2996"/>
                <a:ext cx="144" cy="125"/>
              </a:xfrm>
              <a:prstGeom prst="ellips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0" name="Oval 11"/>
              <p:cNvSpPr>
                <a:spLocks noChangeArrowheads="1"/>
              </p:cNvSpPr>
              <p:nvPr/>
            </p:nvSpPr>
            <p:spPr bwMode="auto">
              <a:xfrm>
                <a:off x="3342" y="2746"/>
                <a:ext cx="144" cy="125"/>
              </a:xfrm>
              <a:prstGeom prst="ellips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1" name="Line 12"/>
              <p:cNvSpPr>
                <a:spLocks noChangeShapeType="1"/>
              </p:cNvSpPr>
              <p:nvPr/>
            </p:nvSpPr>
            <p:spPr bwMode="auto">
              <a:xfrm flipV="1">
                <a:off x="1296" y="2496"/>
                <a:ext cx="504" cy="187"/>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2" name="Line 13"/>
              <p:cNvSpPr>
                <a:spLocks noChangeShapeType="1"/>
              </p:cNvSpPr>
              <p:nvPr/>
            </p:nvSpPr>
            <p:spPr bwMode="auto">
              <a:xfrm>
                <a:off x="1296" y="2808"/>
                <a:ext cx="546" cy="250"/>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3" name="Line 14"/>
              <p:cNvSpPr>
                <a:spLocks noChangeShapeType="1"/>
              </p:cNvSpPr>
              <p:nvPr/>
            </p:nvSpPr>
            <p:spPr bwMode="auto">
              <a:xfrm>
                <a:off x="1968" y="2496"/>
                <a:ext cx="630" cy="0"/>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4" name="Line 15"/>
              <p:cNvSpPr>
                <a:spLocks noChangeShapeType="1"/>
              </p:cNvSpPr>
              <p:nvPr/>
            </p:nvSpPr>
            <p:spPr bwMode="auto">
              <a:xfrm>
                <a:off x="1884" y="2558"/>
                <a:ext cx="0" cy="437"/>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5" name="Line 16"/>
              <p:cNvSpPr>
                <a:spLocks noChangeShapeType="1"/>
              </p:cNvSpPr>
              <p:nvPr/>
            </p:nvSpPr>
            <p:spPr bwMode="auto">
              <a:xfrm>
                <a:off x="1968" y="3058"/>
                <a:ext cx="672" cy="0"/>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6" name="Line 17"/>
              <p:cNvSpPr>
                <a:spLocks noChangeShapeType="1"/>
              </p:cNvSpPr>
              <p:nvPr/>
            </p:nvSpPr>
            <p:spPr bwMode="auto">
              <a:xfrm flipV="1">
                <a:off x="1968" y="2558"/>
                <a:ext cx="714" cy="437"/>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7" name="Line 18"/>
              <p:cNvSpPr>
                <a:spLocks noChangeShapeType="1"/>
              </p:cNvSpPr>
              <p:nvPr/>
            </p:nvSpPr>
            <p:spPr bwMode="auto">
              <a:xfrm>
                <a:off x="1926" y="2558"/>
                <a:ext cx="714" cy="437"/>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8" name="Line 19"/>
              <p:cNvSpPr>
                <a:spLocks noChangeShapeType="1"/>
              </p:cNvSpPr>
              <p:nvPr/>
            </p:nvSpPr>
            <p:spPr bwMode="auto">
              <a:xfrm flipV="1">
                <a:off x="2766" y="2808"/>
                <a:ext cx="588" cy="250"/>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97319" name="Line 20"/>
              <p:cNvSpPr>
                <a:spLocks noChangeShapeType="1"/>
              </p:cNvSpPr>
              <p:nvPr/>
            </p:nvSpPr>
            <p:spPr bwMode="auto">
              <a:xfrm>
                <a:off x="2766" y="2496"/>
                <a:ext cx="588" cy="250"/>
              </a:xfrm>
              <a:prstGeom prst="line">
                <a:avLst/>
              </a:prstGeom>
              <a:noFill/>
              <a:ln w="9525">
                <a:solidFill>
                  <a:srgbClr val="00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97288" name="Text Box 21"/>
            <p:cNvSpPr txBox="1">
              <a:spLocks noChangeArrowheads="1"/>
            </p:cNvSpPr>
            <p:nvPr/>
          </p:nvSpPr>
          <p:spPr bwMode="auto">
            <a:xfrm>
              <a:off x="290" y="2832"/>
              <a:ext cx="1200"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甲</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 </a:t>
              </a:r>
            </a:p>
          </p:txBody>
        </p:sp>
        <p:sp>
          <p:nvSpPr>
            <p:cNvPr id="97289" name="Text Box 22"/>
            <p:cNvSpPr txBox="1">
              <a:spLocks noChangeArrowheads="1"/>
            </p:cNvSpPr>
            <p:nvPr/>
          </p:nvSpPr>
          <p:spPr bwMode="auto">
            <a:xfrm>
              <a:off x="4166" y="2968"/>
              <a:ext cx="110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F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乙</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p>
          </p:txBody>
        </p:sp>
        <p:sp>
          <p:nvSpPr>
            <p:cNvPr id="97290" name="Text Box 23"/>
            <p:cNvSpPr txBox="1">
              <a:spLocks noChangeArrowheads="1"/>
            </p:cNvSpPr>
            <p:nvPr/>
          </p:nvSpPr>
          <p:spPr bwMode="auto">
            <a:xfrm>
              <a:off x="1296" y="2496"/>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5 </a:t>
              </a:r>
            </a:p>
          </p:txBody>
        </p:sp>
        <p:sp>
          <p:nvSpPr>
            <p:cNvPr id="97291" name="Text Box 24"/>
            <p:cNvSpPr txBox="1">
              <a:spLocks noChangeArrowheads="1"/>
            </p:cNvSpPr>
            <p:nvPr/>
          </p:nvSpPr>
          <p:spPr bwMode="auto">
            <a:xfrm>
              <a:off x="2544" y="2256"/>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6 </a:t>
              </a:r>
            </a:p>
          </p:txBody>
        </p:sp>
        <p:sp>
          <p:nvSpPr>
            <p:cNvPr id="97292" name="Text Box 25"/>
            <p:cNvSpPr txBox="1">
              <a:spLocks noChangeArrowheads="1"/>
            </p:cNvSpPr>
            <p:nvPr/>
          </p:nvSpPr>
          <p:spPr bwMode="auto">
            <a:xfrm>
              <a:off x="3744" y="244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6 </a:t>
              </a:r>
            </a:p>
          </p:txBody>
        </p:sp>
        <p:sp>
          <p:nvSpPr>
            <p:cNvPr id="97293" name="Text Box 26"/>
            <p:cNvSpPr txBox="1">
              <a:spLocks noChangeArrowheads="1"/>
            </p:cNvSpPr>
            <p:nvPr/>
          </p:nvSpPr>
          <p:spPr bwMode="auto">
            <a:xfrm>
              <a:off x="1296" y="316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7 </a:t>
              </a:r>
            </a:p>
          </p:txBody>
        </p:sp>
        <p:sp>
          <p:nvSpPr>
            <p:cNvPr id="97294" name="Text Box 27"/>
            <p:cNvSpPr txBox="1">
              <a:spLocks noChangeArrowheads="1"/>
            </p:cNvSpPr>
            <p:nvPr/>
          </p:nvSpPr>
          <p:spPr bwMode="auto">
            <a:xfrm>
              <a:off x="1776" y="2880"/>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4 </a:t>
              </a:r>
            </a:p>
          </p:txBody>
        </p:sp>
        <p:sp>
          <p:nvSpPr>
            <p:cNvPr id="97295" name="Text Box 28"/>
            <p:cNvSpPr txBox="1">
              <a:spLocks noChangeArrowheads="1"/>
            </p:cNvSpPr>
            <p:nvPr/>
          </p:nvSpPr>
          <p:spPr bwMode="auto">
            <a:xfrm>
              <a:off x="2448" y="268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4 </a:t>
              </a:r>
            </a:p>
          </p:txBody>
        </p:sp>
        <p:sp>
          <p:nvSpPr>
            <p:cNvPr id="97296" name="Text Box 29"/>
            <p:cNvSpPr txBox="1">
              <a:spLocks noChangeArrowheads="1"/>
            </p:cNvSpPr>
            <p:nvPr/>
          </p:nvSpPr>
          <p:spPr bwMode="auto">
            <a:xfrm>
              <a:off x="2400" y="316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5 </a:t>
              </a:r>
            </a:p>
          </p:txBody>
        </p:sp>
        <p:sp>
          <p:nvSpPr>
            <p:cNvPr id="97297" name="Text Box 30"/>
            <p:cNvSpPr txBox="1">
              <a:spLocks noChangeArrowheads="1"/>
            </p:cNvSpPr>
            <p:nvPr/>
          </p:nvSpPr>
          <p:spPr bwMode="auto">
            <a:xfrm>
              <a:off x="3840" y="3264"/>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1 </a:t>
              </a:r>
            </a:p>
          </p:txBody>
        </p:sp>
        <p:sp>
          <p:nvSpPr>
            <p:cNvPr id="97298" name="Text Box 31"/>
            <p:cNvSpPr txBox="1">
              <a:spLocks noChangeArrowheads="1"/>
            </p:cNvSpPr>
            <p:nvPr/>
          </p:nvSpPr>
          <p:spPr bwMode="auto">
            <a:xfrm>
              <a:off x="2592" y="3504"/>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3 </a:t>
              </a:r>
            </a:p>
          </p:txBody>
        </p:sp>
        <p:sp>
          <p:nvSpPr>
            <p:cNvPr id="97299" name="Text Box 32"/>
            <p:cNvSpPr txBox="1">
              <a:spLocks noChangeArrowheads="1"/>
            </p:cNvSpPr>
            <p:nvPr/>
          </p:nvSpPr>
          <p:spPr bwMode="auto">
            <a:xfrm>
              <a:off x="1968" y="2382"/>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B </a:t>
              </a:r>
            </a:p>
          </p:txBody>
        </p:sp>
        <p:sp>
          <p:nvSpPr>
            <p:cNvPr id="97300" name="Text Box 33"/>
            <p:cNvSpPr txBox="1">
              <a:spLocks noChangeArrowheads="1"/>
            </p:cNvSpPr>
            <p:nvPr/>
          </p:nvSpPr>
          <p:spPr bwMode="auto">
            <a:xfrm>
              <a:off x="3312" y="220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a:t>
              </a:r>
            </a:p>
          </p:txBody>
        </p:sp>
        <p:sp>
          <p:nvSpPr>
            <p:cNvPr id="97301" name="Text Box 34"/>
            <p:cNvSpPr txBox="1">
              <a:spLocks noChangeArrowheads="1"/>
            </p:cNvSpPr>
            <p:nvPr/>
          </p:nvSpPr>
          <p:spPr bwMode="auto">
            <a:xfrm>
              <a:off x="1776" y="3456"/>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a:t>
              </a:r>
            </a:p>
          </p:txBody>
        </p:sp>
        <p:sp>
          <p:nvSpPr>
            <p:cNvPr id="97302" name="Text Box 35"/>
            <p:cNvSpPr txBox="1">
              <a:spLocks noChangeArrowheads="1"/>
            </p:cNvSpPr>
            <p:nvPr/>
          </p:nvSpPr>
          <p:spPr bwMode="auto">
            <a:xfrm>
              <a:off x="3120" y="340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E </a:t>
              </a:r>
            </a:p>
          </p:txBody>
        </p:sp>
        <p:sp>
          <p:nvSpPr>
            <p:cNvPr id="97303" name="Text Box 36"/>
            <p:cNvSpPr txBox="1">
              <a:spLocks noChangeArrowheads="1"/>
            </p:cNvSpPr>
            <p:nvPr/>
          </p:nvSpPr>
          <p:spPr bwMode="auto">
            <a:xfrm>
              <a:off x="3120" y="2392"/>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D </a:t>
              </a:r>
            </a:p>
          </p:txBody>
        </p:sp>
        <p:sp>
          <p:nvSpPr>
            <p:cNvPr id="97304" name="Text Box 37"/>
            <p:cNvSpPr txBox="1">
              <a:spLocks noChangeArrowheads="1"/>
            </p:cNvSpPr>
            <p:nvPr/>
          </p:nvSpPr>
          <p:spPr bwMode="auto">
            <a:xfrm>
              <a:off x="1968" y="3408"/>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C </a:t>
              </a:r>
            </a:p>
          </p:txBody>
        </p:sp>
      </p:grpSp>
      <p:sp>
        <p:nvSpPr>
          <p:cNvPr id="97285" name="矩形 6"/>
          <p:cNvSpPr>
            <a:spLocks noChangeArrowheads="1"/>
          </p:cNvSpPr>
          <p:nvPr/>
        </p:nvSpPr>
        <p:spPr bwMode="auto">
          <a:xfrm>
            <a:off x="463546" y="1212850"/>
            <a:ext cx="4979988" cy="449263"/>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应用背景</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41"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324213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03202"/>
                                        </p:tgtEl>
                                        <p:attrNameLst>
                                          <p:attrName>style.visibility</p:attrName>
                                        </p:attrNameLst>
                                      </p:cBhvr>
                                      <p:to>
                                        <p:strVal val="visible"/>
                                      </p:to>
                                    </p:set>
                                    <p:animEffect transition="in" filter="blinds(vertical)">
                                      <p:cBhvr>
                                        <p:cTn id="7" dur="500"/>
                                        <p:tgtEl>
                                          <p:spTgt spid="12032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03203"/>
                                        </p:tgtEl>
                                        <p:attrNameLst>
                                          <p:attrName>style.visibility</p:attrName>
                                        </p:attrNameLst>
                                      </p:cBhvr>
                                      <p:to>
                                        <p:strVal val="visible"/>
                                      </p:to>
                                    </p:set>
                                    <p:animEffect transition="in" filter="blinds(vertical)">
                                      <p:cBhvr>
                                        <p:cTn id="17" dur="500"/>
                                        <p:tgtEl>
                                          <p:spTgt spid="120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2" grpId="0"/>
      <p:bldP spid="12032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ChangeArrowheads="1"/>
          </p:cNvSpPr>
          <p:nvPr/>
        </p:nvSpPr>
        <p:spPr bwMode="auto">
          <a:xfrm>
            <a:off x="409575" y="1592263"/>
            <a:ext cx="8505825" cy="475048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Char char="n"/>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网络流问题是一类应用极为广泛的问题，例如在交通运输网络中有人流、车流、货物流，供水网络中有水流，金融系统中有现金流，通讯系统中有信息流，等等。</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50</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年代福特（</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Ford</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）、富克逊（</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Fulkerson</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）建立的</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网络流理论</a:t>
            </a:r>
            <a:r>
              <a:rPr kumimoji="1" lang="zh-CN" altLang="en-US" sz="26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，是网络应用的重要组成部分。</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   是</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图论与组合最优化中内容丰富、应用广泛的一个问题。</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例如：</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产销</a:t>
            </a:r>
            <a:r>
              <a:rPr kumimoji="1" lang="zh-CN"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网络流图可以看作某种产品从产地s通过不同的道路可达销地，边的容量表示沿这条边最多通过的量。</a:t>
            </a:r>
            <a:endPar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endPar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p:txBody>
      </p:sp>
      <p:sp>
        <p:nvSpPr>
          <p:cNvPr id="98307" name="矩形 6"/>
          <p:cNvSpPr>
            <a:spLocks noChangeArrowheads="1"/>
          </p:cNvSpPr>
          <p:nvPr/>
        </p:nvSpPr>
        <p:spPr bwMode="auto">
          <a:xfrm>
            <a:off x="260350" y="1212850"/>
            <a:ext cx="4979988" cy="449263"/>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(1)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应用背景</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6"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99623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4226">
                                            <p:txEl>
                                              <p:pRg st="0" end="0"/>
                                            </p:txEl>
                                          </p:spTgt>
                                        </p:tgtEl>
                                        <p:attrNameLst>
                                          <p:attrName>style.visibility</p:attrName>
                                        </p:attrNameLst>
                                      </p:cBhvr>
                                      <p:to>
                                        <p:strVal val="visible"/>
                                      </p:to>
                                    </p:set>
                                    <p:animEffect transition="in" filter="blinds(horizontal)">
                                      <p:cBhvr>
                                        <p:cTn id="7" dur="500"/>
                                        <p:tgtEl>
                                          <p:spTgt spid="1204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4226">
                                            <p:txEl>
                                              <p:pRg st="1" end="1"/>
                                            </p:txEl>
                                          </p:spTgt>
                                        </p:tgtEl>
                                        <p:attrNameLst>
                                          <p:attrName>style.visibility</p:attrName>
                                        </p:attrNameLst>
                                      </p:cBhvr>
                                      <p:to>
                                        <p:strVal val="visible"/>
                                      </p:to>
                                    </p:set>
                                    <p:animEffect transition="in" filter="blinds(horizontal)">
                                      <p:cBhvr>
                                        <p:cTn id="12" dur="500"/>
                                        <p:tgtEl>
                                          <p:spTgt spid="1204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4226">
                                            <p:txEl>
                                              <p:pRg st="2" end="2"/>
                                            </p:txEl>
                                          </p:spTgt>
                                        </p:tgtEl>
                                        <p:attrNameLst>
                                          <p:attrName>style.visibility</p:attrName>
                                        </p:attrNameLst>
                                      </p:cBhvr>
                                      <p:to>
                                        <p:strVal val="visible"/>
                                      </p:to>
                                    </p:set>
                                    <p:animEffect transition="in" filter="blinds(horizontal)">
                                      <p:cBhvr>
                                        <p:cTn id="17" dur="500"/>
                                        <p:tgtEl>
                                          <p:spTgt spid="1204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4226">
                                            <p:txEl>
                                              <p:pRg st="3" end="3"/>
                                            </p:txEl>
                                          </p:spTgt>
                                        </p:tgtEl>
                                        <p:attrNameLst>
                                          <p:attrName>style.visibility</p:attrName>
                                        </p:attrNameLst>
                                      </p:cBhvr>
                                      <p:to>
                                        <p:strVal val="visible"/>
                                      </p:to>
                                    </p:set>
                                    <p:animEffect transition="in" filter="blinds(horizontal)">
                                      <p:cBhvr>
                                        <p:cTn id="22" dur="500"/>
                                        <p:tgtEl>
                                          <p:spTgt spid="1204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4226">
                                            <p:txEl>
                                              <p:pRg st="4" end="4"/>
                                            </p:txEl>
                                          </p:spTgt>
                                        </p:tgtEl>
                                        <p:attrNameLst>
                                          <p:attrName>style.visibility</p:attrName>
                                        </p:attrNameLst>
                                      </p:cBhvr>
                                      <p:to>
                                        <p:strVal val="visible"/>
                                      </p:to>
                                    </p:set>
                                    <p:animEffect transition="in" filter="blinds(horizontal)">
                                      <p:cBhvr>
                                        <p:cTn id="27" dur="500"/>
                                        <p:tgtEl>
                                          <p:spTgt spid="1204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04226">
                                            <p:txEl>
                                              <p:pRg st="5" end="5"/>
                                            </p:txEl>
                                          </p:spTgt>
                                        </p:tgtEl>
                                        <p:attrNameLst>
                                          <p:attrName>style.visibility</p:attrName>
                                        </p:attrNameLst>
                                      </p:cBhvr>
                                      <p:to>
                                        <p:strVal val="visible"/>
                                      </p:to>
                                    </p:set>
                                    <p:animEffect transition="in" filter="blinds(horizontal)">
                                      <p:cBhvr>
                                        <p:cTn id="32" dur="500"/>
                                        <p:tgtEl>
                                          <p:spTgt spid="12042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Rectangle 2"/>
          <p:cNvSpPr>
            <a:spLocks noChangeArrowheads="1"/>
          </p:cNvSpPr>
          <p:nvPr/>
        </p:nvSpPr>
        <p:spPr bwMode="auto">
          <a:xfrm>
            <a:off x="391202" y="1716315"/>
            <a:ext cx="5581650" cy="41148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Char char="n"/>
              <a:tabLst/>
              <a:defRPr/>
            </a:pPr>
            <a:r>
              <a:rPr kumimoji="1" lang="zh-CN" altLang="zh-CN"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定义</a:t>
            </a:r>
            <a:r>
              <a:rPr kumimoji="1" lang="en-US" altLang="zh-CN"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5.5.1</a:t>
            </a: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一个网络</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是一</a:t>
            </a:r>
            <a:r>
              <a:rPr kumimoji="1" lang="zh-CN" altLang="en-US" sz="26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个无自环</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的有向连通图</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满足</a:t>
            </a: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① 只有一个入度为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0</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的点</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源</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②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只有一个出度为</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0</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的点</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汇</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③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每条边（或弧）</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都有一个非负实数权</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称为该边的</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容量</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如果结点</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i</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到</a:t>
            </a:r>
            <a:r>
              <a:rPr kumimoji="1" lang="en-US" altLang="zh-CN" sz="26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j</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没有边，则</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=0.</a:t>
            </a:r>
          </a:p>
          <a:p>
            <a:pPr marL="342900" marR="0" lvl="0" indent="-34290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既非源</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又非汇的顶点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称为</a:t>
            </a:r>
            <a:r>
              <a:rPr kumimoji="1" lang="zh-CN" altLang="en-US" sz="2600" b="1" i="0" u="none" strike="noStrike" kern="1200" cap="none" spc="0" normalizeH="0" baseline="0" noProof="0" dirty="0">
                <a:ln>
                  <a:noFill/>
                </a:ln>
                <a:solidFill>
                  <a:srgbClr val="FF0066"/>
                </a:solidFill>
                <a:effectLst/>
                <a:uLnTx/>
                <a:uFillTx/>
                <a:latin typeface="Times New Roman" panose="02020603050405020304" pitchFamily="18" charset="0"/>
                <a:cs typeface="Times New Roman" panose="02020603050405020304" pitchFamily="18" charset="0"/>
              </a:rPr>
              <a:t>中间点</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一般地</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Symbol" pitchFamily="18" charset="2"/>
              </a:rPr>
              <a:t></a:t>
            </a:r>
            <a:r>
              <a:rPr kumimoji="1"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6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ji</a:t>
            </a:r>
            <a:r>
              <a:rPr kumimoji="1"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p:txBody>
      </p:sp>
      <p:sp>
        <p:nvSpPr>
          <p:cNvPr id="99332" name="矩形 6"/>
          <p:cNvSpPr>
            <a:spLocks noChangeArrowheads="1"/>
          </p:cNvSpPr>
          <p:nvPr/>
        </p:nvSpPr>
        <p:spPr bwMode="auto">
          <a:xfrm>
            <a:off x="455835" y="1201738"/>
            <a:ext cx="4979988"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基本概念</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7" name="标题 21"/>
          <p:cNvSpPr>
            <a:spLocks noGrp="1"/>
          </p:cNvSpPr>
          <p:nvPr>
            <p:ph type="title"/>
          </p:nvPr>
        </p:nvSpPr>
        <p:spPr/>
        <p:txBody>
          <a:bodyPr/>
          <a:lstStyle/>
          <a:p>
            <a:r>
              <a:rPr lang="en-US" altLang="zh-CN" dirty="0"/>
              <a:t>5.5 </a:t>
            </a:r>
            <a:r>
              <a:rPr lang="zh-CN" altLang="en-US" dirty="0"/>
              <a:t>网络流问题</a:t>
            </a:r>
          </a:p>
        </p:txBody>
      </p:sp>
      <p:sp>
        <p:nvSpPr>
          <p:cNvPr id="6" name="Oval 5">
            <a:extLst>
              <a:ext uri="{FF2B5EF4-FFF2-40B4-BE49-F238E27FC236}">
                <a16:creationId xmlns:a16="http://schemas.microsoft.com/office/drawing/2014/main" id="{06E17B84-AB8C-4C95-9997-0D2A92F33388}"/>
              </a:ext>
            </a:extLst>
          </p:cNvPr>
          <p:cNvSpPr/>
          <p:nvPr/>
        </p:nvSpPr>
        <p:spPr>
          <a:xfrm>
            <a:off x="6945080" y="2262256"/>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D86B6A24-9760-4F62-9D71-9ECFFE699B71}"/>
              </a:ext>
            </a:extLst>
          </p:cNvPr>
          <p:cNvSpPr/>
          <p:nvPr/>
        </p:nvSpPr>
        <p:spPr>
          <a:xfrm>
            <a:off x="7824646" y="225805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a:extLst>
              <a:ext uri="{FF2B5EF4-FFF2-40B4-BE49-F238E27FC236}">
                <a16:creationId xmlns:a16="http://schemas.microsoft.com/office/drawing/2014/main" id="{D550D358-97F8-4B7B-8757-B5FE5F08B078}"/>
              </a:ext>
            </a:extLst>
          </p:cNvPr>
          <p:cNvSpPr/>
          <p:nvPr/>
        </p:nvSpPr>
        <p:spPr>
          <a:xfrm>
            <a:off x="6400795" y="3080863"/>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996DB1CF-E3B3-4D06-A45F-2E1AE80AC790}"/>
              </a:ext>
            </a:extLst>
          </p:cNvPr>
          <p:cNvSpPr/>
          <p:nvPr/>
        </p:nvSpPr>
        <p:spPr>
          <a:xfrm>
            <a:off x="7406634" y="307650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38734B64-E518-4478-A956-917B4626C6AB}"/>
              </a:ext>
            </a:extLst>
          </p:cNvPr>
          <p:cNvSpPr/>
          <p:nvPr/>
        </p:nvSpPr>
        <p:spPr>
          <a:xfrm>
            <a:off x="7463238" y="378044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952BB460-FCB4-43F2-A83B-9FFA607FBE6F}"/>
              </a:ext>
            </a:extLst>
          </p:cNvPr>
          <p:cNvSpPr/>
          <p:nvPr/>
        </p:nvSpPr>
        <p:spPr>
          <a:xfrm>
            <a:off x="8656314" y="307650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Straight Arrow Connector 12">
            <a:extLst>
              <a:ext uri="{FF2B5EF4-FFF2-40B4-BE49-F238E27FC236}">
                <a16:creationId xmlns:a16="http://schemas.microsoft.com/office/drawing/2014/main" id="{2D92A8A2-8A44-4118-AE35-76D8F35DB582}"/>
              </a:ext>
            </a:extLst>
          </p:cNvPr>
          <p:cNvCxnSpPr>
            <a:stCxn id="9" idx="0"/>
            <a:endCxn id="6" idx="3"/>
          </p:cNvCxnSpPr>
          <p:nvPr/>
        </p:nvCxnSpPr>
        <p:spPr>
          <a:xfrm flipV="1">
            <a:off x="6461755" y="2366321"/>
            <a:ext cx="501180" cy="7145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5B84-F04F-4C12-9AAE-03EE16FEE90C}"/>
              </a:ext>
            </a:extLst>
          </p:cNvPr>
          <p:cNvCxnSpPr>
            <a:cxnSpLocks/>
            <a:endCxn id="12" idx="1"/>
          </p:cNvCxnSpPr>
          <p:nvPr/>
        </p:nvCxnSpPr>
        <p:spPr>
          <a:xfrm>
            <a:off x="7946566" y="2366321"/>
            <a:ext cx="727603" cy="7280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ED2934-822A-47B0-BB98-B6A91CD28CED}"/>
              </a:ext>
            </a:extLst>
          </p:cNvPr>
          <p:cNvCxnSpPr>
            <a:cxnSpLocks/>
            <a:stCxn id="9" idx="6"/>
          </p:cNvCxnSpPr>
          <p:nvPr/>
        </p:nvCxnSpPr>
        <p:spPr>
          <a:xfrm flipV="1">
            <a:off x="6522715" y="3128321"/>
            <a:ext cx="853440" cy="1350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0518173-5372-4421-AD8A-9927BAC43F13}"/>
              </a:ext>
            </a:extLst>
          </p:cNvPr>
          <p:cNvCxnSpPr>
            <a:cxnSpLocks/>
            <a:stCxn id="9" idx="5"/>
            <a:endCxn id="11" idx="2"/>
          </p:cNvCxnSpPr>
          <p:nvPr/>
        </p:nvCxnSpPr>
        <p:spPr>
          <a:xfrm>
            <a:off x="6504860" y="3184928"/>
            <a:ext cx="958378" cy="65648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EFE77C-AE0A-435B-964A-238FF35304B6}"/>
              </a:ext>
            </a:extLst>
          </p:cNvPr>
          <p:cNvCxnSpPr>
            <a:cxnSpLocks/>
            <a:endCxn id="12" idx="3"/>
          </p:cNvCxnSpPr>
          <p:nvPr/>
        </p:nvCxnSpPr>
        <p:spPr>
          <a:xfrm flipV="1">
            <a:off x="7559034" y="3180573"/>
            <a:ext cx="1115135" cy="60572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014D8C-02A6-4123-AF78-A96F4DF657B4}"/>
              </a:ext>
            </a:extLst>
          </p:cNvPr>
          <p:cNvCxnSpPr>
            <a:cxnSpLocks/>
            <a:endCxn id="10" idx="1"/>
          </p:cNvCxnSpPr>
          <p:nvPr/>
        </p:nvCxnSpPr>
        <p:spPr>
          <a:xfrm>
            <a:off x="6998851" y="2398978"/>
            <a:ext cx="425638" cy="69538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CDC1F8C-83B7-4DD1-B9F6-76A7D2049D2A}"/>
              </a:ext>
            </a:extLst>
          </p:cNvPr>
          <p:cNvCxnSpPr>
            <a:cxnSpLocks/>
          </p:cNvCxnSpPr>
          <p:nvPr/>
        </p:nvCxnSpPr>
        <p:spPr>
          <a:xfrm flipH="1" flipV="1">
            <a:off x="7051760" y="2356087"/>
            <a:ext cx="433252" cy="6884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3B2CF09-8973-4467-81E4-9312437A1FAC}"/>
              </a:ext>
            </a:extLst>
          </p:cNvPr>
          <p:cNvCxnSpPr>
            <a:cxnSpLocks/>
          </p:cNvCxnSpPr>
          <p:nvPr/>
        </p:nvCxnSpPr>
        <p:spPr>
          <a:xfrm flipV="1">
            <a:off x="7530077" y="2398978"/>
            <a:ext cx="401468" cy="71910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424AEB-F86C-4D92-AB3A-0DCD043D47C1}"/>
              </a:ext>
            </a:extLst>
          </p:cNvPr>
          <p:cNvCxnSpPr>
            <a:cxnSpLocks/>
          </p:cNvCxnSpPr>
          <p:nvPr/>
        </p:nvCxnSpPr>
        <p:spPr>
          <a:xfrm flipH="1">
            <a:off x="7463238" y="2379898"/>
            <a:ext cx="359889" cy="68460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66DA841-4D2A-41C8-9E31-72623C78B70E}"/>
              </a:ext>
            </a:extLst>
          </p:cNvPr>
          <p:cNvCxnSpPr>
            <a:cxnSpLocks/>
            <a:endCxn id="11" idx="1"/>
          </p:cNvCxnSpPr>
          <p:nvPr/>
        </p:nvCxnSpPr>
        <p:spPr>
          <a:xfrm>
            <a:off x="7432326" y="3224116"/>
            <a:ext cx="48767" cy="57418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D4E7AC-4485-4D0C-B495-D4156730F389}"/>
              </a:ext>
            </a:extLst>
          </p:cNvPr>
          <p:cNvCxnSpPr>
            <a:cxnSpLocks/>
            <a:endCxn id="10" idx="5"/>
          </p:cNvCxnSpPr>
          <p:nvPr/>
        </p:nvCxnSpPr>
        <p:spPr>
          <a:xfrm flipH="1" flipV="1">
            <a:off x="7510699" y="3180573"/>
            <a:ext cx="32876" cy="6132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E810CC2-B7A6-4E45-B780-70041B9370B5}"/>
              </a:ext>
            </a:extLst>
          </p:cNvPr>
          <p:cNvCxnSpPr>
            <a:cxnSpLocks/>
          </p:cNvCxnSpPr>
          <p:nvPr/>
        </p:nvCxnSpPr>
        <p:spPr>
          <a:xfrm flipV="1">
            <a:off x="7521803" y="3130096"/>
            <a:ext cx="1104031" cy="247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29593A-8795-44BD-A77D-99BBE73A5A7C}"/>
              </a:ext>
            </a:extLst>
          </p:cNvPr>
          <p:cNvSpPr txBox="1"/>
          <p:nvPr/>
        </p:nvSpPr>
        <p:spPr>
          <a:xfrm>
            <a:off x="6036878" y="2875918"/>
            <a:ext cx="356188" cy="461665"/>
          </a:xfrm>
          <a:prstGeom prst="rect">
            <a:avLst/>
          </a:prstGeom>
          <a:noFill/>
        </p:spPr>
        <p:txBody>
          <a:bodyPr wrap="none" rtlCol="0">
            <a:spAutoFit/>
          </a:bodyPr>
          <a:lstStyle/>
          <a:p>
            <a:r>
              <a:rPr lang="en-US" altLang="zh-CN" dirty="0"/>
              <a:t>s</a:t>
            </a:r>
            <a:endParaRPr lang="zh-CN" altLang="en-US" dirty="0"/>
          </a:p>
        </p:txBody>
      </p:sp>
      <p:sp>
        <p:nvSpPr>
          <p:cNvPr id="27" name="TextBox 26">
            <a:extLst>
              <a:ext uri="{FF2B5EF4-FFF2-40B4-BE49-F238E27FC236}">
                <a16:creationId xmlns:a16="http://schemas.microsoft.com/office/drawing/2014/main" id="{6ADD9F25-6F6F-4FA7-BC15-BB987B924637}"/>
              </a:ext>
            </a:extLst>
          </p:cNvPr>
          <p:cNvSpPr txBox="1"/>
          <p:nvPr/>
        </p:nvSpPr>
        <p:spPr>
          <a:xfrm>
            <a:off x="8792715" y="2883902"/>
            <a:ext cx="287258" cy="461665"/>
          </a:xfrm>
          <a:prstGeom prst="rect">
            <a:avLst/>
          </a:prstGeom>
          <a:noFill/>
        </p:spPr>
        <p:txBody>
          <a:bodyPr wrap="none" rtlCol="0">
            <a:spAutoFit/>
          </a:bodyPr>
          <a:lstStyle/>
          <a:p>
            <a:r>
              <a:rPr lang="en-US" altLang="zh-CN" dirty="0"/>
              <a:t>t</a:t>
            </a:r>
            <a:endParaRPr lang="zh-CN" altLang="en-US" dirty="0"/>
          </a:p>
        </p:txBody>
      </p:sp>
      <p:sp>
        <p:nvSpPr>
          <p:cNvPr id="28" name="TextBox 27">
            <a:extLst>
              <a:ext uri="{FF2B5EF4-FFF2-40B4-BE49-F238E27FC236}">
                <a16:creationId xmlns:a16="http://schemas.microsoft.com/office/drawing/2014/main" id="{2FB7E485-BD45-45F1-84D5-CB1A12E948CF}"/>
              </a:ext>
            </a:extLst>
          </p:cNvPr>
          <p:cNvSpPr txBox="1"/>
          <p:nvPr/>
        </p:nvSpPr>
        <p:spPr>
          <a:xfrm>
            <a:off x="7729894" y="1898651"/>
            <a:ext cx="372218" cy="461665"/>
          </a:xfrm>
          <a:prstGeom prst="rect">
            <a:avLst/>
          </a:prstGeom>
          <a:noFill/>
        </p:spPr>
        <p:txBody>
          <a:bodyPr wrap="none" rtlCol="0">
            <a:spAutoFit/>
          </a:bodyPr>
          <a:lstStyle/>
          <a:p>
            <a:r>
              <a:rPr lang="en-US" altLang="zh-CN" dirty="0"/>
              <a:t>b</a:t>
            </a:r>
            <a:endParaRPr lang="zh-CN" altLang="en-US" dirty="0"/>
          </a:p>
        </p:txBody>
      </p:sp>
      <p:sp>
        <p:nvSpPr>
          <p:cNvPr id="29" name="TextBox 28">
            <a:extLst>
              <a:ext uri="{FF2B5EF4-FFF2-40B4-BE49-F238E27FC236}">
                <a16:creationId xmlns:a16="http://schemas.microsoft.com/office/drawing/2014/main" id="{AC28555A-C3B5-4E36-A443-245D1A1693D6}"/>
              </a:ext>
            </a:extLst>
          </p:cNvPr>
          <p:cNvSpPr txBox="1"/>
          <p:nvPr/>
        </p:nvSpPr>
        <p:spPr>
          <a:xfrm>
            <a:off x="6830349" y="1898650"/>
            <a:ext cx="356188" cy="461665"/>
          </a:xfrm>
          <a:prstGeom prst="rect">
            <a:avLst/>
          </a:prstGeom>
          <a:noFill/>
        </p:spPr>
        <p:txBody>
          <a:bodyPr wrap="none" rtlCol="0">
            <a:spAutoFit/>
          </a:bodyPr>
          <a:lstStyle/>
          <a:p>
            <a:r>
              <a:rPr lang="en-US" altLang="zh-CN" dirty="0"/>
              <a:t>a</a:t>
            </a:r>
            <a:endParaRPr lang="zh-CN" altLang="en-US" dirty="0"/>
          </a:p>
        </p:txBody>
      </p:sp>
      <p:sp>
        <p:nvSpPr>
          <p:cNvPr id="30" name="TextBox 29">
            <a:extLst>
              <a:ext uri="{FF2B5EF4-FFF2-40B4-BE49-F238E27FC236}">
                <a16:creationId xmlns:a16="http://schemas.microsoft.com/office/drawing/2014/main" id="{B0547315-CBCC-4B1B-94EF-5AC9597E3BE0}"/>
              </a:ext>
            </a:extLst>
          </p:cNvPr>
          <p:cNvSpPr txBox="1"/>
          <p:nvPr/>
        </p:nvSpPr>
        <p:spPr>
          <a:xfrm>
            <a:off x="7242988" y="1967701"/>
            <a:ext cx="356188" cy="461665"/>
          </a:xfrm>
          <a:prstGeom prst="rect">
            <a:avLst/>
          </a:prstGeom>
          <a:noFill/>
        </p:spPr>
        <p:txBody>
          <a:bodyPr wrap="none" rtlCol="0">
            <a:spAutoFit/>
          </a:bodyPr>
          <a:lstStyle/>
          <a:p>
            <a:r>
              <a:rPr lang="en-US" altLang="zh-CN" dirty="0"/>
              <a:t>1</a:t>
            </a:r>
            <a:endParaRPr lang="zh-CN" altLang="en-US" dirty="0"/>
          </a:p>
        </p:txBody>
      </p:sp>
      <p:sp>
        <p:nvSpPr>
          <p:cNvPr id="31" name="TextBox 30">
            <a:extLst>
              <a:ext uri="{FF2B5EF4-FFF2-40B4-BE49-F238E27FC236}">
                <a16:creationId xmlns:a16="http://schemas.microsoft.com/office/drawing/2014/main" id="{D65504E4-38F6-47D9-BFBA-9A3C3F956BFC}"/>
              </a:ext>
            </a:extLst>
          </p:cNvPr>
          <p:cNvSpPr txBox="1"/>
          <p:nvPr/>
        </p:nvSpPr>
        <p:spPr>
          <a:xfrm>
            <a:off x="7357676" y="3819489"/>
            <a:ext cx="372218" cy="461665"/>
          </a:xfrm>
          <a:prstGeom prst="rect">
            <a:avLst/>
          </a:prstGeom>
          <a:noFill/>
        </p:spPr>
        <p:txBody>
          <a:bodyPr wrap="none" rtlCol="0">
            <a:spAutoFit/>
          </a:bodyPr>
          <a:lstStyle/>
          <a:p>
            <a:r>
              <a:rPr lang="en-US" altLang="zh-CN" dirty="0"/>
              <a:t>d</a:t>
            </a:r>
            <a:endParaRPr lang="zh-CN" altLang="en-US" dirty="0"/>
          </a:p>
        </p:txBody>
      </p:sp>
      <p:sp>
        <p:nvSpPr>
          <p:cNvPr id="32" name="TextBox 31">
            <a:extLst>
              <a:ext uri="{FF2B5EF4-FFF2-40B4-BE49-F238E27FC236}">
                <a16:creationId xmlns:a16="http://schemas.microsoft.com/office/drawing/2014/main" id="{B82000D0-F341-4E49-A20E-6713245DDAB8}"/>
              </a:ext>
            </a:extLst>
          </p:cNvPr>
          <p:cNvSpPr txBox="1"/>
          <p:nvPr/>
        </p:nvSpPr>
        <p:spPr>
          <a:xfrm>
            <a:off x="8211473" y="2373776"/>
            <a:ext cx="356188" cy="461665"/>
          </a:xfrm>
          <a:prstGeom prst="rect">
            <a:avLst/>
          </a:prstGeom>
          <a:noFill/>
        </p:spPr>
        <p:txBody>
          <a:bodyPr wrap="none" rtlCol="0">
            <a:spAutoFit/>
          </a:bodyPr>
          <a:lstStyle/>
          <a:p>
            <a:r>
              <a:rPr lang="en-US" altLang="zh-CN" dirty="0"/>
              <a:t>1</a:t>
            </a:r>
            <a:endParaRPr lang="zh-CN" altLang="en-US" dirty="0"/>
          </a:p>
        </p:txBody>
      </p:sp>
      <p:sp>
        <p:nvSpPr>
          <p:cNvPr id="33" name="TextBox 32">
            <a:extLst>
              <a:ext uri="{FF2B5EF4-FFF2-40B4-BE49-F238E27FC236}">
                <a16:creationId xmlns:a16="http://schemas.microsoft.com/office/drawing/2014/main" id="{38B54503-175C-4C96-AA8B-D16F01F806B2}"/>
              </a:ext>
            </a:extLst>
          </p:cNvPr>
          <p:cNvSpPr txBox="1"/>
          <p:nvPr/>
        </p:nvSpPr>
        <p:spPr>
          <a:xfrm>
            <a:off x="6429413" y="2403031"/>
            <a:ext cx="356188" cy="461665"/>
          </a:xfrm>
          <a:prstGeom prst="rect">
            <a:avLst/>
          </a:prstGeom>
          <a:noFill/>
        </p:spPr>
        <p:txBody>
          <a:bodyPr wrap="square" rtlCol="0">
            <a:spAutoFit/>
          </a:bodyPr>
          <a:lstStyle/>
          <a:p>
            <a:r>
              <a:rPr lang="en-US" altLang="zh-CN" dirty="0"/>
              <a:t>2</a:t>
            </a:r>
            <a:endParaRPr lang="zh-CN" altLang="en-US" dirty="0"/>
          </a:p>
        </p:txBody>
      </p:sp>
      <p:sp>
        <p:nvSpPr>
          <p:cNvPr id="34" name="TextBox 33">
            <a:extLst>
              <a:ext uri="{FF2B5EF4-FFF2-40B4-BE49-F238E27FC236}">
                <a16:creationId xmlns:a16="http://schemas.microsoft.com/office/drawing/2014/main" id="{E4109D56-6DF9-4D7E-8E2C-D1796554854A}"/>
              </a:ext>
            </a:extLst>
          </p:cNvPr>
          <p:cNvSpPr txBox="1"/>
          <p:nvPr/>
        </p:nvSpPr>
        <p:spPr>
          <a:xfrm>
            <a:off x="6692658" y="2767659"/>
            <a:ext cx="356188" cy="461665"/>
          </a:xfrm>
          <a:prstGeom prst="rect">
            <a:avLst/>
          </a:prstGeom>
          <a:noFill/>
        </p:spPr>
        <p:txBody>
          <a:bodyPr wrap="none" rtlCol="0">
            <a:spAutoFit/>
          </a:bodyPr>
          <a:lstStyle/>
          <a:p>
            <a:r>
              <a:rPr lang="en-US" altLang="zh-CN" dirty="0"/>
              <a:t>3</a:t>
            </a:r>
            <a:endParaRPr lang="zh-CN" altLang="en-US" dirty="0"/>
          </a:p>
        </p:txBody>
      </p:sp>
      <p:sp>
        <p:nvSpPr>
          <p:cNvPr id="35" name="TextBox 34">
            <a:extLst>
              <a:ext uri="{FF2B5EF4-FFF2-40B4-BE49-F238E27FC236}">
                <a16:creationId xmlns:a16="http://schemas.microsoft.com/office/drawing/2014/main" id="{DAAAA982-2FB7-4423-86E9-47C7D92754A9}"/>
              </a:ext>
            </a:extLst>
          </p:cNvPr>
          <p:cNvSpPr txBox="1"/>
          <p:nvPr/>
        </p:nvSpPr>
        <p:spPr>
          <a:xfrm>
            <a:off x="6915132" y="2541292"/>
            <a:ext cx="356188" cy="461665"/>
          </a:xfrm>
          <a:prstGeom prst="rect">
            <a:avLst/>
          </a:prstGeom>
          <a:noFill/>
        </p:spPr>
        <p:txBody>
          <a:bodyPr wrap="none" rtlCol="0">
            <a:spAutoFit/>
          </a:bodyPr>
          <a:lstStyle/>
          <a:p>
            <a:r>
              <a:rPr lang="en-US" altLang="zh-CN" dirty="0"/>
              <a:t>2</a:t>
            </a:r>
            <a:endParaRPr lang="zh-CN" altLang="en-US" dirty="0"/>
          </a:p>
        </p:txBody>
      </p:sp>
      <p:sp>
        <p:nvSpPr>
          <p:cNvPr id="36" name="TextBox 35">
            <a:extLst>
              <a:ext uri="{FF2B5EF4-FFF2-40B4-BE49-F238E27FC236}">
                <a16:creationId xmlns:a16="http://schemas.microsoft.com/office/drawing/2014/main" id="{986BA6C5-090A-4332-8A7D-3F55733BBBFB}"/>
              </a:ext>
            </a:extLst>
          </p:cNvPr>
          <p:cNvSpPr txBox="1"/>
          <p:nvPr/>
        </p:nvSpPr>
        <p:spPr>
          <a:xfrm>
            <a:off x="7137497" y="2344478"/>
            <a:ext cx="356188" cy="461665"/>
          </a:xfrm>
          <a:prstGeom prst="rect">
            <a:avLst/>
          </a:prstGeom>
          <a:noFill/>
        </p:spPr>
        <p:txBody>
          <a:bodyPr wrap="none" rtlCol="0">
            <a:spAutoFit/>
          </a:bodyPr>
          <a:lstStyle/>
          <a:p>
            <a:r>
              <a:rPr lang="en-US" altLang="zh-CN" dirty="0"/>
              <a:t>4</a:t>
            </a:r>
            <a:endParaRPr lang="zh-CN" altLang="en-US" dirty="0"/>
          </a:p>
        </p:txBody>
      </p:sp>
      <p:sp>
        <p:nvSpPr>
          <p:cNvPr id="37" name="TextBox 36">
            <a:extLst>
              <a:ext uri="{FF2B5EF4-FFF2-40B4-BE49-F238E27FC236}">
                <a16:creationId xmlns:a16="http://schemas.microsoft.com/office/drawing/2014/main" id="{7FBD125A-FD47-4840-A4F8-CA1B5B59A954}"/>
              </a:ext>
            </a:extLst>
          </p:cNvPr>
          <p:cNvSpPr txBox="1"/>
          <p:nvPr/>
        </p:nvSpPr>
        <p:spPr>
          <a:xfrm>
            <a:off x="7402404" y="2350947"/>
            <a:ext cx="356188" cy="461665"/>
          </a:xfrm>
          <a:prstGeom prst="rect">
            <a:avLst/>
          </a:prstGeom>
          <a:noFill/>
        </p:spPr>
        <p:txBody>
          <a:bodyPr wrap="none" rtlCol="0">
            <a:spAutoFit/>
          </a:bodyPr>
          <a:lstStyle/>
          <a:p>
            <a:r>
              <a:rPr lang="en-US" altLang="zh-CN" dirty="0"/>
              <a:t>2</a:t>
            </a:r>
            <a:endParaRPr lang="zh-CN" altLang="en-US" dirty="0"/>
          </a:p>
        </p:txBody>
      </p:sp>
      <p:sp>
        <p:nvSpPr>
          <p:cNvPr id="38" name="TextBox 37">
            <a:extLst>
              <a:ext uri="{FF2B5EF4-FFF2-40B4-BE49-F238E27FC236}">
                <a16:creationId xmlns:a16="http://schemas.microsoft.com/office/drawing/2014/main" id="{4B3034A2-D43F-4A20-892A-B1D002737930}"/>
              </a:ext>
            </a:extLst>
          </p:cNvPr>
          <p:cNvSpPr txBox="1"/>
          <p:nvPr/>
        </p:nvSpPr>
        <p:spPr>
          <a:xfrm>
            <a:off x="7667460" y="2588733"/>
            <a:ext cx="356188" cy="461665"/>
          </a:xfrm>
          <a:prstGeom prst="rect">
            <a:avLst/>
          </a:prstGeom>
          <a:noFill/>
        </p:spPr>
        <p:txBody>
          <a:bodyPr wrap="none" rtlCol="0">
            <a:spAutoFit/>
          </a:bodyPr>
          <a:lstStyle/>
          <a:p>
            <a:r>
              <a:rPr lang="en-US" altLang="zh-CN" dirty="0"/>
              <a:t>3</a:t>
            </a:r>
            <a:endParaRPr lang="zh-CN" altLang="en-US" dirty="0"/>
          </a:p>
        </p:txBody>
      </p:sp>
      <p:sp>
        <p:nvSpPr>
          <p:cNvPr id="39" name="TextBox 38">
            <a:extLst>
              <a:ext uri="{FF2B5EF4-FFF2-40B4-BE49-F238E27FC236}">
                <a16:creationId xmlns:a16="http://schemas.microsoft.com/office/drawing/2014/main" id="{9B642996-9B18-42F5-A82D-6C9868EF5E0E}"/>
              </a:ext>
            </a:extLst>
          </p:cNvPr>
          <p:cNvSpPr txBox="1"/>
          <p:nvPr/>
        </p:nvSpPr>
        <p:spPr>
          <a:xfrm>
            <a:off x="6663640" y="3352707"/>
            <a:ext cx="356188" cy="461665"/>
          </a:xfrm>
          <a:prstGeom prst="rect">
            <a:avLst/>
          </a:prstGeom>
          <a:noFill/>
        </p:spPr>
        <p:txBody>
          <a:bodyPr wrap="none" rtlCol="0">
            <a:spAutoFit/>
          </a:bodyPr>
          <a:lstStyle/>
          <a:p>
            <a:r>
              <a:rPr lang="en-US" altLang="zh-CN" dirty="0"/>
              <a:t>1</a:t>
            </a:r>
            <a:endParaRPr lang="zh-CN" altLang="en-US" dirty="0"/>
          </a:p>
        </p:txBody>
      </p:sp>
      <p:sp>
        <p:nvSpPr>
          <p:cNvPr id="40" name="TextBox 39">
            <a:extLst>
              <a:ext uri="{FF2B5EF4-FFF2-40B4-BE49-F238E27FC236}">
                <a16:creationId xmlns:a16="http://schemas.microsoft.com/office/drawing/2014/main" id="{653DCF87-6745-41C3-8833-0B3EF2B9BDE7}"/>
              </a:ext>
            </a:extLst>
          </p:cNvPr>
          <p:cNvSpPr txBox="1"/>
          <p:nvPr/>
        </p:nvSpPr>
        <p:spPr>
          <a:xfrm>
            <a:off x="7852733" y="3028324"/>
            <a:ext cx="356188" cy="461665"/>
          </a:xfrm>
          <a:prstGeom prst="rect">
            <a:avLst/>
          </a:prstGeom>
          <a:noFill/>
        </p:spPr>
        <p:txBody>
          <a:bodyPr wrap="none" rtlCol="0">
            <a:spAutoFit/>
          </a:bodyPr>
          <a:lstStyle/>
          <a:p>
            <a:r>
              <a:rPr lang="en-US" altLang="zh-CN" dirty="0"/>
              <a:t>3</a:t>
            </a:r>
            <a:endParaRPr lang="zh-CN" altLang="en-US" dirty="0"/>
          </a:p>
        </p:txBody>
      </p:sp>
      <p:sp>
        <p:nvSpPr>
          <p:cNvPr id="41" name="TextBox 40">
            <a:extLst>
              <a:ext uri="{FF2B5EF4-FFF2-40B4-BE49-F238E27FC236}">
                <a16:creationId xmlns:a16="http://schemas.microsoft.com/office/drawing/2014/main" id="{A1153E1C-7DBB-4C3A-8F1A-BCE1F4C8C487}"/>
              </a:ext>
            </a:extLst>
          </p:cNvPr>
          <p:cNvSpPr txBox="1"/>
          <p:nvPr/>
        </p:nvSpPr>
        <p:spPr>
          <a:xfrm>
            <a:off x="8057862" y="3363917"/>
            <a:ext cx="356188" cy="461665"/>
          </a:xfrm>
          <a:prstGeom prst="rect">
            <a:avLst/>
          </a:prstGeom>
          <a:noFill/>
        </p:spPr>
        <p:txBody>
          <a:bodyPr wrap="none" rtlCol="0">
            <a:spAutoFit/>
          </a:bodyPr>
          <a:lstStyle/>
          <a:p>
            <a:r>
              <a:rPr lang="en-US" altLang="zh-CN" dirty="0"/>
              <a:t>2</a:t>
            </a:r>
            <a:endParaRPr lang="zh-CN" altLang="en-US" dirty="0"/>
          </a:p>
        </p:txBody>
      </p:sp>
      <p:sp>
        <p:nvSpPr>
          <p:cNvPr id="42" name="TextBox 41">
            <a:extLst>
              <a:ext uri="{FF2B5EF4-FFF2-40B4-BE49-F238E27FC236}">
                <a16:creationId xmlns:a16="http://schemas.microsoft.com/office/drawing/2014/main" id="{491D582C-4DEA-4353-908D-B6B1BC03B992}"/>
              </a:ext>
            </a:extLst>
          </p:cNvPr>
          <p:cNvSpPr txBox="1"/>
          <p:nvPr/>
        </p:nvSpPr>
        <p:spPr>
          <a:xfrm>
            <a:off x="7437544" y="3219613"/>
            <a:ext cx="356188" cy="461665"/>
          </a:xfrm>
          <a:prstGeom prst="rect">
            <a:avLst/>
          </a:prstGeom>
          <a:noFill/>
        </p:spPr>
        <p:txBody>
          <a:bodyPr wrap="none" rtlCol="0">
            <a:spAutoFit/>
          </a:bodyPr>
          <a:lstStyle/>
          <a:p>
            <a:r>
              <a:rPr lang="en-US" altLang="zh-CN" dirty="0"/>
              <a:t>3</a:t>
            </a:r>
            <a:endParaRPr lang="zh-CN" altLang="en-US" dirty="0"/>
          </a:p>
        </p:txBody>
      </p:sp>
      <p:sp>
        <p:nvSpPr>
          <p:cNvPr id="43" name="TextBox 42">
            <a:extLst>
              <a:ext uri="{FF2B5EF4-FFF2-40B4-BE49-F238E27FC236}">
                <a16:creationId xmlns:a16="http://schemas.microsoft.com/office/drawing/2014/main" id="{7DA5D761-5A50-4FE0-84DF-01F62BD50A48}"/>
              </a:ext>
            </a:extLst>
          </p:cNvPr>
          <p:cNvSpPr txBox="1"/>
          <p:nvPr/>
        </p:nvSpPr>
        <p:spPr>
          <a:xfrm>
            <a:off x="7169928" y="3216340"/>
            <a:ext cx="356188" cy="461665"/>
          </a:xfrm>
          <a:prstGeom prst="rect">
            <a:avLst/>
          </a:prstGeom>
          <a:noFill/>
        </p:spPr>
        <p:txBody>
          <a:bodyPr wrap="none" rtlCol="0">
            <a:spAutoFit/>
          </a:bodyPr>
          <a:lstStyle/>
          <a:p>
            <a:r>
              <a:rPr lang="en-US" altLang="zh-CN" dirty="0"/>
              <a:t>3</a:t>
            </a:r>
            <a:endParaRPr lang="zh-CN" altLang="en-US" dirty="0"/>
          </a:p>
        </p:txBody>
      </p:sp>
      <p:cxnSp>
        <p:nvCxnSpPr>
          <p:cNvPr id="44" name="Straight Arrow Connector 43">
            <a:extLst>
              <a:ext uri="{FF2B5EF4-FFF2-40B4-BE49-F238E27FC236}">
                <a16:creationId xmlns:a16="http://schemas.microsoft.com/office/drawing/2014/main" id="{97F4A969-E93A-4E25-960B-DCE7EA6D0536}"/>
              </a:ext>
            </a:extLst>
          </p:cNvPr>
          <p:cNvCxnSpPr>
            <a:cxnSpLocks/>
          </p:cNvCxnSpPr>
          <p:nvPr/>
        </p:nvCxnSpPr>
        <p:spPr>
          <a:xfrm>
            <a:off x="7053468" y="2319014"/>
            <a:ext cx="76965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58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5250">
                                            <p:txEl>
                                              <p:pRg st="0" end="0"/>
                                            </p:txEl>
                                          </p:spTgt>
                                        </p:tgtEl>
                                        <p:attrNameLst>
                                          <p:attrName>style.visibility</p:attrName>
                                        </p:attrNameLst>
                                      </p:cBhvr>
                                      <p:to>
                                        <p:strVal val="visible"/>
                                      </p:to>
                                    </p:set>
                                    <p:animEffect transition="in" filter="blinds(horizontal)">
                                      <p:cBhvr>
                                        <p:cTn id="7" dur="500"/>
                                        <p:tgtEl>
                                          <p:spTgt spid="1205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5250">
                                            <p:txEl>
                                              <p:pRg st="1" end="1"/>
                                            </p:txEl>
                                          </p:spTgt>
                                        </p:tgtEl>
                                        <p:attrNameLst>
                                          <p:attrName>style.visibility</p:attrName>
                                        </p:attrNameLst>
                                      </p:cBhvr>
                                      <p:to>
                                        <p:strVal val="visible"/>
                                      </p:to>
                                    </p:set>
                                    <p:animEffect transition="in" filter="blinds(horizontal)">
                                      <p:cBhvr>
                                        <p:cTn id="12" dur="500"/>
                                        <p:tgtEl>
                                          <p:spTgt spid="1205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5250">
                                            <p:txEl>
                                              <p:pRg st="2" end="2"/>
                                            </p:txEl>
                                          </p:spTgt>
                                        </p:tgtEl>
                                        <p:attrNameLst>
                                          <p:attrName>style.visibility</p:attrName>
                                        </p:attrNameLst>
                                      </p:cBhvr>
                                      <p:to>
                                        <p:strVal val="visible"/>
                                      </p:to>
                                    </p:set>
                                    <p:animEffect transition="in" filter="blinds(horizontal)">
                                      <p:cBhvr>
                                        <p:cTn id="17" dur="500"/>
                                        <p:tgtEl>
                                          <p:spTgt spid="1205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5250">
                                            <p:txEl>
                                              <p:pRg st="3" end="3"/>
                                            </p:txEl>
                                          </p:spTgt>
                                        </p:tgtEl>
                                        <p:attrNameLst>
                                          <p:attrName>style.visibility</p:attrName>
                                        </p:attrNameLst>
                                      </p:cBhvr>
                                      <p:to>
                                        <p:strVal val="visible"/>
                                      </p:to>
                                    </p:set>
                                    <p:animEffect transition="in" filter="blinds(horizontal)">
                                      <p:cBhvr>
                                        <p:cTn id="22" dur="500"/>
                                        <p:tgtEl>
                                          <p:spTgt spid="12052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05250">
                                            <p:txEl>
                                              <p:pRg st="4" end="4"/>
                                            </p:txEl>
                                          </p:spTgt>
                                        </p:tgtEl>
                                        <p:attrNameLst>
                                          <p:attrName>style.visibility</p:attrName>
                                        </p:attrNameLst>
                                      </p:cBhvr>
                                      <p:to>
                                        <p:strVal val="visible"/>
                                      </p:to>
                                    </p:set>
                                    <p:animEffect transition="in" filter="blinds(horizontal)">
                                      <p:cBhvr>
                                        <p:cTn id="27" dur="500"/>
                                        <p:tgtEl>
                                          <p:spTgt spid="12052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05250">
                                            <p:txEl>
                                              <p:pRg st="5" end="5"/>
                                            </p:txEl>
                                          </p:spTgt>
                                        </p:tgtEl>
                                        <p:attrNameLst>
                                          <p:attrName>style.visibility</p:attrName>
                                        </p:attrNameLst>
                                      </p:cBhvr>
                                      <p:to>
                                        <p:strVal val="visible"/>
                                      </p:to>
                                    </p:set>
                                    <p:animEffect transition="in" filter="blinds(horizontal)">
                                      <p:cBhvr>
                                        <p:cTn id="32" dur="500"/>
                                        <p:tgtEl>
                                          <p:spTgt spid="120525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05250">
                                            <p:txEl>
                                              <p:pRg st="6" end="6"/>
                                            </p:txEl>
                                          </p:spTgt>
                                        </p:tgtEl>
                                        <p:attrNameLst>
                                          <p:attrName>style.visibility</p:attrName>
                                        </p:attrNameLst>
                                      </p:cBhvr>
                                      <p:to>
                                        <p:strVal val="visible"/>
                                      </p:to>
                                    </p:set>
                                    <p:animEffect transition="in" filter="blinds(horizontal)">
                                      <p:cBhvr>
                                        <p:cTn id="37" dur="500"/>
                                        <p:tgtEl>
                                          <p:spTgt spid="12052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Rectangle 2"/>
          <p:cNvSpPr>
            <a:spLocks noChangeArrowheads="1"/>
          </p:cNvSpPr>
          <p:nvPr/>
        </p:nvSpPr>
        <p:spPr bwMode="auto">
          <a:xfrm>
            <a:off x="561727" y="1638283"/>
            <a:ext cx="8505825" cy="4816475"/>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4500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FFFFFF"/>
                </a:solidFill>
                <a:effectLst/>
                <a:uLnTx/>
                <a:uFillTx/>
                <a:latin typeface="Garamond" pitchFamily="18" charset="0"/>
                <a:ea typeface="宋体" pitchFamily="2" charset="-122"/>
                <a:cs typeface="+mn-cs"/>
              </a:rPr>
              <a:t>多产地多销地的网络（多源多汇）</a:t>
            </a:r>
          </a:p>
          <a:p>
            <a:pPr marL="342900" marR="0" lvl="0" indent="-342900" algn="l" defTabSz="914400" rtl="0" eaLnBrk="1" fontAlgn="base" latinLnBrk="0" hangingPunct="1">
              <a:lnSpc>
                <a:spcPct val="100000"/>
              </a:lnSpc>
              <a:spcBef>
                <a:spcPct val="20000"/>
              </a:spcBef>
              <a:spcAft>
                <a:spcPct val="4500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可以增加一个</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超发点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，一个</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超收点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，增加若干边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和</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其中</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分别是每个产地和销地</a:t>
            </a:r>
          </a:p>
          <a:p>
            <a:pPr marL="342900" marR="0" lvl="0" indent="-342900" algn="l" defTabSz="914400" rtl="0" eaLnBrk="1" fontAlgn="base" latinLnBrk="0" hangingPunct="1">
              <a:lnSpc>
                <a:spcPct val="95000"/>
              </a:lnSpc>
              <a:spcBef>
                <a:spcPct val="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同时边</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i</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的容量是</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s</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的生产能力，</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j</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容量是</a:t>
            </a:r>
            <a:r>
              <a:rPr kumimoji="1" lang="en-US" altLang="zh-CN" sz="24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t</a:t>
            </a:r>
            <a:r>
              <a:rPr kumimoji="1" lang="en-US" altLang="zh-CN" sz="24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的销售能力，这样就得到一个网络流图，即单源单汇的图。</a:t>
            </a:r>
          </a:p>
        </p:txBody>
      </p:sp>
      <p:sp>
        <p:nvSpPr>
          <p:cNvPr id="100357" name="矩形 6"/>
          <p:cNvSpPr>
            <a:spLocks noChangeArrowheads="1"/>
          </p:cNvSpPr>
          <p:nvPr/>
        </p:nvSpPr>
        <p:spPr bwMode="auto">
          <a:xfrm>
            <a:off x="557434" y="1433966"/>
            <a:ext cx="4979988"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基本概念</a:t>
            </a:r>
            <a:endPar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7" name="标题 21"/>
          <p:cNvSpPr>
            <a:spLocks noGrp="1"/>
          </p:cNvSpPr>
          <p:nvPr>
            <p:ph type="title"/>
          </p:nvPr>
        </p:nvSpPr>
        <p:spPr/>
        <p:txBody>
          <a:bodyPr/>
          <a:lstStyle/>
          <a:p>
            <a:r>
              <a:rPr lang="en-US" altLang="zh-CN" dirty="0"/>
              <a:t>5.5 </a:t>
            </a:r>
            <a:r>
              <a:rPr lang="zh-CN" altLang="en-US" dirty="0"/>
              <a:t>网络流问题</a:t>
            </a:r>
          </a:p>
        </p:txBody>
      </p:sp>
      <p:sp>
        <p:nvSpPr>
          <p:cNvPr id="6" name="Oval 5">
            <a:extLst>
              <a:ext uri="{FF2B5EF4-FFF2-40B4-BE49-F238E27FC236}">
                <a16:creationId xmlns:a16="http://schemas.microsoft.com/office/drawing/2014/main" id="{E85FD8BA-7493-4604-BD96-FFC4EE2F7DB5}"/>
              </a:ext>
            </a:extLst>
          </p:cNvPr>
          <p:cNvSpPr/>
          <p:nvPr/>
        </p:nvSpPr>
        <p:spPr>
          <a:xfrm>
            <a:off x="3828293" y="440621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Oval 7">
            <a:extLst>
              <a:ext uri="{FF2B5EF4-FFF2-40B4-BE49-F238E27FC236}">
                <a16:creationId xmlns:a16="http://schemas.microsoft.com/office/drawing/2014/main" id="{BEA80AFA-77E5-45B2-8522-46622B90E7CF}"/>
              </a:ext>
            </a:extLst>
          </p:cNvPr>
          <p:cNvSpPr/>
          <p:nvPr/>
        </p:nvSpPr>
        <p:spPr>
          <a:xfrm>
            <a:off x="5583747" y="486545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Oval 8">
            <a:extLst>
              <a:ext uri="{FF2B5EF4-FFF2-40B4-BE49-F238E27FC236}">
                <a16:creationId xmlns:a16="http://schemas.microsoft.com/office/drawing/2014/main" id="{AF40D947-F25A-4D77-B8F0-E1E2EFF262BF}"/>
              </a:ext>
            </a:extLst>
          </p:cNvPr>
          <p:cNvSpPr/>
          <p:nvPr/>
        </p:nvSpPr>
        <p:spPr>
          <a:xfrm>
            <a:off x="2997582" y="531212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 name="Oval 9">
            <a:extLst>
              <a:ext uri="{FF2B5EF4-FFF2-40B4-BE49-F238E27FC236}">
                <a16:creationId xmlns:a16="http://schemas.microsoft.com/office/drawing/2014/main" id="{DA91F4BC-B921-4AE4-8EFD-A1DAAD0C5AE0}"/>
              </a:ext>
            </a:extLst>
          </p:cNvPr>
          <p:cNvSpPr/>
          <p:nvPr/>
        </p:nvSpPr>
        <p:spPr>
          <a:xfrm>
            <a:off x="5578602" y="570916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Oval 10">
            <a:extLst>
              <a:ext uri="{FF2B5EF4-FFF2-40B4-BE49-F238E27FC236}">
                <a16:creationId xmlns:a16="http://schemas.microsoft.com/office/drawing/2014/main" id="{CBF5733B-C689-4D03-9C1E-E43BAE4BC2DC}"/>
              </a:ext>
            </a:extLst>
          </p:cNvPr>
          <p:cNvSpPr/>
          <p:nvPr/>
        </p:nvSpPr>
        <p:spPr>
          <a:xfrm>
            <a:off x="3927374" y="6265500"/>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2" name="Oval 11">
            <a:extLst>
              <a:ext uri="{FF2B5EF4-FFF2-40B4-BE49-F238E27FC236}">
                <a16:creationId xmlns:a16="http://schemas.microsoft.com/office/drawing/2014/main" id="{347BD98C-DBFC-462F-BC55-EDD9C27A6EDC}"/>
              </a:ext>
            </a:extLst>
          </p:cNvPr>
          <p:cNvSpPr/>
          <p:nvPr/>
        </p:nvSpPr>
        <p:spPr>
          <a:xfrm>
            <a:off x="6288350" y="531949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13" name="Straight Arrow Connector 12">
            <a:extLst>
              <a:ext uri="{FF2B5EF4-FFF2-40B4-BE49-F238E27FC236}">
                <a16:creationId xmlns:a16="http://schemas.microsoft.com/office/drawing/2014/main" id="{0086C86C-9B00-493C-AF7C-95231457D376}"/>
              </a:ext>
            </a:extLst>
          </p:cNvPr>
          <p:cNvCxnSpPr>
            <a:stCxn id="9" idx="0"/>
            <a:endCxn id="6" idx="3"/>
          </p:cNvCxnSpPr>
          <p:nvPr/>
        </p:nvCxnSpPr>
        <p:spPr>
          <a:xfrm flipV="1">
            <a:off x="3058542" y="4510277"/>
            <a:ext cx="787606" cy="801850"/>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3476932-A3B0-435F-A047-FFBD15B8F074}"/>
              </a:ext>
            </a:extLst>
          </p:cNvPr>
          <p:cNvCxnSpPr>
            <a:cxnSpLocks/>
            <a:stCxn id="8" idx="6"/>
            <a:endCxn id="12" idx="1"/>
          </p:cNvCxnSpPr>
          <p:nvPr/>
        </p:nvCxnSpPr>
        <p:spPr>
          <a:xfrm>
            <a:off x="5705667" y="4926411"/>
            <a:ext cx="600538" cy="410943"/>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A92C54-9A67-4E19-B989-C1463206BF02}"/>
              </a:ext>
            </a:extLst>
          </p:cNvPr>
          <p:cNvCxnSpPr>
            <a:cxnSpLocks/>
            <a:stCxn id="9" idx="6"/>
          </p:cNvCxnSpPr>
          <p:nvPr/>
        </p:nvCxnSpPr>
        <p:spPr>
          <a:xfrm flipV="1">
            <a:off x="3119502" y="5359585"/>
            <a:ext cx="853440" cy="13502"/>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8CD33E-1B14-4B19-B749-DEA1FF56C97E}"/>
              </a:ext>
            </a:extLst>
          </p:cNvPr>
          <p:cNvCxnSpPr>
            <a:cxnSpLocks/>
            <a:stCxn id="9" idx="5"/>
            <a:endCxn id="11" idx="1"/>
          </p:cNvCxnSpPr>
          <p:nvPr/>
        </p:nvCxnSpPr>
        <p:spPr>
          <a:xfrm>
            <a:off x="3101647" y="5416192"/>
            <a:ext cx="843582" cy="867163"/>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6AC979-056D-40FF-BEC9-E7EC039FD48A}"/>
              </a:ext>
            </a:extLst>
          </p:cNvPr>
          <p:cNvCxnSpPr>
            <a:cxnSpLocks/>
            <a:stCxn id="10" idx="7"/>
            <a:endCxn id="12" idx="3"/>
          </p:cNvCxnSpPr>
          <p:nvPr/>
        </p:nvCxnSpPr>
        <p:spPr>
          <a:xfrm flipV="1">
            <a:off x="5682667" y="5423564"/>
            <a:ext cx="623538" cy="303458"/>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600B9D0-1763-48CA-8C5C-33D731CCF0C7}"/>
              </a:ext>
            </a:extLst>
          </p:cNvPr>
          <p:cNvSpPr txBox="1"/>
          <p:nvPr/>
        </p:nvSpPr>
        <p:spPr>
          <a:xfrm>
            <a:off x="2561093" y="5168839"/>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0</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19" name="TextBox 18">
            <a:extLst>
              <a:ext uri="{FF2B5EF4-FFF2-40B4-BE49-F238E27FC236}">
                <a16:creationId xmlns:a16="http://schemas.microsoft.com/office/drawing/2014/main" id="{E0A1ECAF-4827-469B-9938-8BB5E3F945E0}"/>
              </a:ext>
            </a:extLst>
          </p:cNvPr>
          <p:cNvSpPr txBox="1"/>
          <p:nvPr/>
        </p:nvSpPr>
        <p:spPr>
          <a:xfrm>
            <a:off x="6401687" y="5179670"/>
            <a:ext cx="34657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t</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0</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20" name="Oval 19">
            <a:extLst>
              <a:ext uri="{FF2B5EF4-FFF2-40B4-BE49-F238E27FC236}">
                <a16:creationId xmlns:a16="http://schemas.microsoft.com/office/drawing/2014/main" id="{63FE56E7-60C5-4700-824D-E832DE6936B8}"/>
              </a:ext>
            </a:extLst>
          </p:cNvPr>
          <p:cNvSpPr/>
          <p:nvPr/>
        </p:nvSpPr>
        <p:spPr>
          <a:xfrm>
            <a:off x="3945229" y="5296765"/>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1" name="Oval 20">
            <a:extLst>
              <a:ext uri="{FF2B5EF4-FFF2-40B4-BE49-F238E27FC236}">
                <a16:creationId xmlns:a16="http://schemas.microsoft.com/office/drawing/2014/main" id="{94AF02DD-5465-49EA-9206-A3CCA0527E02}"/>
              </a:ext>
            </a:extLst>
          </p:cNvPr>
          <p:cNvSpPr/>
          <p:nvPr/>
        </p:nvSpPr>
        <p:spPr>
          <a:xfrm>
            <a:off x="4855568" y="440621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2" name="Oval 21">
            <a:extLst>
              <a:ext uri="{FF2B5EF4-FFF2-40B4-BE49-F238E27FC236}">
                <a16:creationId xmlns:a16="http://schemas.microsoft.com/office/drawing/2014/main" id="{CEA536DA-65E8-472E-AC90-F6BE0312A008}"/>
              </a:ext>
            </a:extLst>
          </p:cNvPr>
          <p:cNvSpPr/>
          <p:nvPr/>
        </p:nvSpPr>
        <p:spPr>
          <a:xfrm>
            <a:off x="4915353" y="529861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3" name="Oval 22">
            <a:extLst>
              <a:ext uri="{FF2B5EF4-FFF2-40B4-BE49-F238E27FC236}">
                <a16:creationId xmlns:a16="http://schemas.microsoft.com/office/drawing/2014/main" id="{243DD83D-2702-4C36-AA13-D5C2007775D5}"/>
              </a:ext>
            </a:extLst>
          </p:cNvPr>
          <p:cNvSpPr/>
          <p:nvPr/>
        </p:nvSpPr>
        <p:spPr>
          <a:xfrm>
            <a:off x="4994869" y="629008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18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24" name="Straight Arrow Connector 23">
            <a:extLst>
              <a:ext uri="{FF2B5EF4-FFF2-40B4-BE49-F238E27FC236}">
                <a16:creationId xmlns:a16="http://schemas.microsoft.com/office/drawing/2014/main" id="{BB4B0BA4-7D61-4A21-BF07-168DA0BC372B}"/>
              </a:ext>
            </a:extLst>
          </p:cNvPr>
          <p:cNvCxnSpPr>
            <a:cxnSpLocks/>
            <a:endCxn id="23" idx="1"/>
          </p:cNvCxnSpPr>
          <p:nvPr/>
        </p:nvCxnSpPr>
        <p:spPr>
          <a:xfrm>
            <a:off x="3923452" y="4493713"/>
            <a:ext cx="1089272" cy="181422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BC697C-DAB1-46B8-8034-29EDEBA402E3}"/>
              </a:ext>
            </a:extLst>
          </p:cNvPr>
          <p:cNvCxnSpPr>
            <a:cxnSpLocks/>
            <a:endCxn id="22" idx="2"/>
          </p:cNvCxnSpPr>
          <p:nvPr/>
        </p:nvCxnSpPr>
        <p:spPr>
          <a:xfrm>
            <a:off x="4059048" y="5357725"/>
            <a:ext cx="856305" cy="185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6AC0F3E-EE96-484E-875C-851A32E6FC36}"/>
              </a:ext>
            </a:extLst>
          </p:cNvPr>
          <p:cNvCxnSpPr>
            <a:cxnSpLocks/>
            <a:stCxn id="6" idx="6"/>
            <a:endCxn id="21" idx="2"/>
          </p:cNvCxnSpPr>
          <p:nvPr/>
        </p:nvCxnSpPr>
        <p:spPr>
          <a:xfrm>
            <a:off x="3950213" y="4467172"/>
            <a:ext cx="905355"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F2BBE4-A66C-4D31-8D1E-371886C72F66}"/>
              </a:ext>
            </a:extLst>
          </p:cNvPr>
          <p:cNvCxnSpPr>
            <a:cxnSpLocks/>
            <a:endCxn id="22" idx="3"/>
          </p:cNvCxnSpPr>
          <p:nvPr/>
        </p:nvCxnSpPr>
        <p:spPr>
          <a:xfrm flipV="1">
            <a:off x="4039512" y="5402683"/>
            <a:ext cx="893696" cy="91487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73A0AF7-C42B-44BC-9089-7854AE4FD9A1}"/>
              </a:ext>
            </a:extLst>
          </p:cNvPr>
          <p:cNvCxnSpPr>
            <a:cxnSpLocks/>
            <a:endCxn id="23" idx="2"/>
          </p:cNvCxnSpPr>
          <p:nvPr/>
        </p:nvCxnSpPr>
        <p:spPr>
          <a:xfrm>
            <a:off x="4066489" y="5387380"/>
            <a:ext cx="928380" cy="96366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9F1AD7B-DFA9-4DE0-825A-A8EF83618D65}"/>
              </a:ext>
            </a:extLst>
          </p:cNvPr>
          <p:cNvCxnSpPr>
            <a:cxnSpLocks/>
            <a:endCxn id="8" idx="1"/>
          </p:cNvCxnSpPr>
          <p:nvPr/>
        </p:nvCxnSpPr>
        <p:spPr>
          <a:xfrm>
            <a:off x="4949192" y="4486266"/>
            <a:ext cx="652410" cy="39704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574F3FD-979C-458E-B734-CF882875A7A4}"/>
              </a:ext>
            </a:extLst>
          </p:cNvPr>
          <p:cNvCxnSpPr>
            <a:cxnSpLocks/>
            <a:endCxn id="21" idx="3"/>
          </p:cNvCxnSpPr>
          <p:nvPr/>
        </p:nvCxnSpPr>
        <p:spPr>
          <a:xfrm flipV="1">
            <a:off x="4012577" y="4510277"/>
            <a:ext cx="860846" cy="175848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3917-00B6-4707-BEE3-A9EB79900F78}"/>
              </a:ext>
            </a:extLst>
          </p:cNvPr>
          <p:cNvCxnSpPr>
            <a:cxnSpLocks/>
            <a:endCxn id="10" idx="3"/>
          </p:cNvCxnSpPr>
          <p:nvPr/>
        </p:nvCxnSpPr>
        <p:spPr>
          <a:xfrm flipV="1">
            <a:off x="5114507" y="5813232"/>
            <a:ext cx="481950" cy="52337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49C2713-5455-4E9F-9B1F-90127A37E95A}"/>
              </a:ext>
            </a:extLst>
          </p:cNvPr>
          <p:cNvCxnSpPr>
            <a:cxnSpLocks/>
            <a:endCxn id="8" idx="2"/>
          </p:cNvCxnSpPr>
          <p:nvPr/>
        </p:nvCxnSpPr>
        <p:spPr>
          <a:xfrm flipV="1">
            <a:off x="5029522" y="4926411"/>
            <a:ext cx="554225" cy="43659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370376-3D34-44D9-B98B-4CF0CB0F517B}"/>
              </a:ext>
            </a:extLst>
          </p:cNvPr>
          <p:cNvCxnSpPr>
            <a:cxnSpLocks/>
            <a:endCxn id="10" idx="2"/>
          </p:cNvCxnSpPr>
          <p:nvPr/>
        </p:nvCxnSpPr>
        <p:spPr>
          <a:xfrm>
            <a:off x="5012179" y="5388956"/>
            <a:ext cx="566423" cy="38117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17A062-609D-4406-97E8-0764D22C0206}"/>
              </a:ext>
            </a:extLst>
          </p:cNvPr>
          <p:cNvCxnSpPr>
            <a:cxnSpLocks/>
            <a:endCxn id="8" idx="3"/>
          </p:cNvCxnSpPr>
          <p:nvPr/>
        </p:nvCxnSpPr>
        <p:spPr>
          <a:xfrm flipV="1">
            <a:off x="5059919" y="4969516"/>
            <a:ext cx="541683" cy="132056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B854A73-0F26-4DE5-A8BA-BB348F52E0F3}"/>
              </a:ext>
            </a:extLst>
          </p:cNvPr>
          <p:cNvSpPr txBox="1"/>
          <p:nvPr/>
        </p:nvSpPr>
        <p:spPr>
          <a:xfrm>
            <a:off x="4795936" y="4942325"/>
            <a:ext cx="32573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b</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36" name="TextBox 35">
            <a:extLst>
              <a:ext uri="{FF2B5EF4-FFF2-40B4-BE49-F238E27FC236}">
                <a16:creationId xmlns:a16="http://schemas.microsoft.com/office/drawing/2014/main" id="{D5405143-2B72-4677-9B16-B1E77FC5DDA4}"/>
              </a:ext>
            </a:extLst>
          </p:cNvPr>
          <p:cNvSpPr txBox="1"/>
          <p:nvPr/>
        </p:nvSpPr>
        <p:spPr>
          <a:xfrm>
            <a:off x="3775824" y="6332862"/>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3</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37" name="TextBox 36">
            <a:extLst>
              <a:ext uri="{FF2B5EF4-FFF2-40B4-BE49-F238E27FC236}">
                <a16:creationId xmlns:a16="http://schemas.microsoft.com/office/drawing/2014/main" id="{94A8EF03-20D8-413D-BFA0-0C3F9A72D686}"/>
              </a:ext>
            </a:extLst>
          </p:cNvPr>
          <p:cNvSpPr txBox="1"/>
          <p:nvPr/>
        </p:nvSpPr>
        <p:spPr>
          <a:xfrm>
            <a:off x="4909804" y="6417503"/>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c</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38" name="TextBox 37">
            <a:extLst>
              <a:ext uri="{FF2B5EF4-FFF2-40B4-BE49-F238E27FC236}">
                <a16:creationId xmlns:a16="http://schemas.microsoft.com/office/drawing/2014/main" id="{20E18FAD-3894-4EE6-B752-3EA03BEEA662}"/>
              </a:ext>
            </a:extLst>
          </p:cNvPr>
          <p:cNvSpPr txBox="1"/>
          <p:nvPr/>
        </p:nvSpPr>
        <p:spPr>
          <a:xfrm>
            <a:off x="3789189" y="5309742"/>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2</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39" name="TextBox 38">
            <a:extLst>
              <a:ext uri="{FF2B5EF4-FFF2-40B4-BE49-F238E27FC236}">
                <a16:creationId xmlns:a16="http://schemas.microsoft.com/office/drawing/2014/main" id="{2E490270-915E-4ECD-B59A-03CEBC81EE1A}"/>
              </a:ext>
            </a:extLst>
          </p:cNvPr>
          <p:cNvSpPr txBox="1"/>
          <p:nvPr/>
        </p:nvSpPr>
        <p:spPr>
          <a:xfrm>
            <a:off x="4678626" y="4046521"/>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a</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0" name="TextBox 39">
            <a:extLst>
              <a:ext uri="{FF2B5EF4-FFF2-40B4-BE49-F238E27FC236}">
                <a16:creationId xmlns:a16="http://schemas.microsoft.com/office/drawing/2014/main" id="{5A0512A2-7DE9-46B5-AB2F-F4949CFD14B9}"/>
              </a:ext>
            </a:extLst>
          </p:cNvPr>
          <p:cNvSpPr txBox="1"/>
          <p:nvPr/>
        </p:nvSpPr>
        <p:spPr>
          <a:xfrm>
            <a:off x="3668623" y="4013151"/>
            <a:ext cx="39786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s</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1</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1" name="TextBox 40">
            <a:extLst>
              <a:ext uri="{FF2B5EF4-FFF2-40B4-BE49-F238E27FC236}">
                <a16:creationId xmlns:a16="http://schemas.microsoft.com/office/drawing/2014/main" id="{27DD37EB-8C27-46C1-AECC-48243D4C07D3}"/>
              </a:ext>
            </a:extLst>
          </p:cNvPr>
          <p:cNvSpPr txBox="1"/>
          <p:nvPr/>
        </p:nvSpPr>
        <p:spPr>
          <a:xfrm>
            <a:off x="5538979" y="5731137"/>
            <a:ext cx="34657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t</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2</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2" name="TextBox 41">
            <a:extLst>
              <a:ext uri="{FF2B5EF4-FFF2-40B4-BE49-F238E27FC236}">
                <a16:creationId xmlns:a16="http://schemas.microsoft.com/office/drawing/2014/main" id="{E7FB9EFA-4269-4F69-8FEC-1693C8448684}"/>
              </a:ext>
            </a:extLst>
          </p:cNvPr>
          <p:cNvSpPr txBox="1"/>
          <p:nvPr/>
        </p:nvSpPr>
        <p:spPr>
          <a:xfrm>
            <a:off x="5558192" y="4515468"/>
            <a:ext cx="34657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t</a:t>
            </a:r>
            <a:r>
              <a:rPr kumimoji="1" lang="en-US" altLang="zh-CN" sz="1800" b="1" i="0" u="none" strike="noStrike" kern="1200" cap="none" spc="0" normalizeH="0" baseline="-25000" noProof="0" dirty="0">
                <a:ln>
                  <a:noFill/>
                </a:ln>
                <a:solidFill>
                  <a:srgbClr val="4D5B6B"/>
                </a:solidFill>
                <a:effectLst/>
                <a:uLnTx/>
                <a:uFillTx/>
                <a:latin typeface="Arial" pitchFamily="34" charset="0"/>
                <a:ea typeface="宋体" pitchFamily="2" charset="-122"/>
                <a:cs typeface="+mn-cs"/>
              </a:rPr>
              <a:t>1</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3" name="TextBox 42">
            <a:extLst>
              <a:ext uri="{FF2B5EF4-FFF2-40B4-BE49-F238E27FC236}">
                <a16:creationId xmlns:a16="http://schemas.microsoft.com/office/drawing/2014/main" id="{454A73C9-15B9-411A-9BD6-8B468C229E54}"/>
              </a:ext>
            </a:extLst>
          </p:cNvPr>
          <p:cNvSpPr txBox="1"/>
          <p:nvPr/>
        </p:nvSpPr>
        <p:spPr>
          <a:xfrm>
            <a:off x="5124627" y="4863815"/>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8</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4" name="TextBox 43">
            <a:extLst>
              <a:ext uri="{FF2B5EF4-FFF2-40B4-BE49-F238E27FC236}">
                <a16:creationId xmlns:a16="http://schemas.microsoft.com/office/drawing/2014/main" id="{1605EED8-9872-4973-811B-FDC14AD7761A}"/>
              </a:ext>
            </a:extLst>
          </p:cNvPr>
          <p:cNvSpPr txBox="1"/>
          <p:nvPr/>
        </p:nvSpPr>
        <p:spPr>
          <a:xfrm>
            <a:off x="3372218" y="5304066"/>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8</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5" name="TextBox 44">
            <a:extLst>
              <a:ext uri="{FF2B5EF4-FFF2-40B4-BE49-F238E27FC236}">
                <a16:creationId xmlns:a16="http://schemas.microsoft.com/office/drawing/2014/main" id="{FF673C17-BE07-4421-B3F8-806F97CAE3A9}"/>
              </a:ext>
            </a:extLst>
          </p:cNvPr>
          <p:cNvSpPr txBox="1"/>
          <p:nvPr/>
        </p:nvSpPr>
        <p:spPr>
          <a:xfrm>
            <a:off x="3241857" y="5741648"/>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8</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6" name="TextBox 45">
            <a:extLst>
              <a:ext uri="{FF2B5EF4-FFF2-40B4-BE49-F238E27FC236}">
                <a16:creationId xmlns:a16="http://schemas.microsoft.com/office/drawing/2014/main" id="{FB7BEE37-9AC4-412B-A5F7-A63859895178}"/>
              </a:ext>
            </a:extLst>
          </p:cNvPr>
          <p:cNvSpPr txBox="1"/>
          <p:nvPr/>
        </p:nvSpPr>
        <p:spPr>
          <a:xfrm>
            <a:off x="3087525" y="4617971"/>
            <a:ext cx="44114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10</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7" name="TextBox 46">
            <a:extLst>
              <a:ext uri="{FF2B5EF4-FFF2-40B4-BE49-F238E27FC236}">
                <a16:creationId xmlns:a16="http://schemas.microsoft.com/office/drawing/2014/main" id="{708DFDB2-80CE-43C5-BB83-CB3B20FA8595}"/>
              </a:ext>
            </a:extLst>
          </p:cNvPr>
          <p:cNvSpPr txBox="1"/>
          <p:nvPr/>
        </p:nvSpPr>
        <p:spPr>
          <a:xfrm>
            <a:off x="4560092" y="5064715"/>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4</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8" name="TextBox 47">
            <a:extLst>
              <a:ext uri="{FF2B5EF4-FFF2-40B4-BE49-F238E27FC236}">
                <a16:creationId xmlns:a16="http://schemas.microsoft.com/office/drawing/2014/main" id="{DF53401E-24DE-499B-A824-EB742A8C0806}"/>
              </a:ext>
            </a:extLst>
          </p:cNvPr>
          <p:cNvSpPr txBox="1"/>
          <p:nvPr/>
        </p:nvSpPr>
        <p:spPr>
          <a:xfrm>
            <a:off x="3814194" y="4661219"/>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4</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9" name="TextBox 48">
            <a:extLst>
              <a:ext uri="{FF2B5EF4-FFF2-40B4-BE49-F238E27FC236}">
                <a16:creationId xmlns:a16="http://schemas.microsoft.com/office/drawing/2014/main" id="{7C8D1241-9C79-4729-878E-19F245E8FEF6}"/>
              </a:ext>
            </a:extLst>
          </p:cNvPr>
          <p:cNvSpPr txBox="1"/>
          <p:nvPr/>
        </p:nvSpPr>
        <p:spPr>
          <a:xfrm>
            <a:off x="4994869" y="5624163"/>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5</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0" name="TextBox 49">
            <a:extLst>
              <a:ext uri="{FF2B5EF4-FFF2-40B4-BE49-F238E27FC236}">
                <a16:creationId xmlns:a16="http://schemas.microsoft.com/office/drawing/2014/main" id="{B71498C0-09DF-408F-90F2-04F0D3BB1651}"/>
              </a:ext>
            </a:extLst>
          </p:cNvPr>
          <p:cNvSpPr txBox="1"/>
          <p:nvPr/>
        </p:nvSpPr>
        <p:spPr>
          <a:xfrm>
            <a:off x="4261655" y="4161832"/>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5</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1" name="TextBox 50">
            <a:extLst>
              <a:ext uri="{FF2B5EF4-FFF2-40B4-BE49-F238E27FC236}">
                <a16:creationId xmlns:a16="http://schemas.microsoft.com/office/drawing/2014/main" id="{CAD07976-3B0A-450B-9D93-F5969D767C08}"/>
              </a:ext>
            </a:extLst>
          </p:cNvPr>
          <p:cNvSpPr txBox="1"/>
          <p:nvPr/>
        </p:nvSpPr>
        <p:spPr>
          <a:xfrm>
            <a:off x="5055829" y="5231526"/>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3</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2" name="TextBox 51">
            <a:extLst>
              <a:ext uri="{FF2B5EF4-FFF2-40B4-BE49-F238E27FC236}">
                <a16:creationId xmlns:a16="http://schemas.microsoft.com/office/drawing/2014/main" id="{107E8675-D150-448F-93FD-20914B9AED41}"/>
              </a:ext>
            </a:extLst>
          </p:cNvPr>
          <p:cNvSpPr txBox="1"/>
          <p:nvPr/>
        </p:nvSpPr>
        <p:spPr>
          <a:xfrm>
            <a:off x="4406726" y="4712708"/>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3</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3" name="TextBox 52">
            <a:extLst>
              <a:ext uri="{FF2B5EF4-FFF2-40B4-BE49-F238E27FC236}">
                <a16:creationId xmlns:a16="http://schemas.microsoft.com/office/drawing/2014/main" id="{16049C62-BC2E-4BB7-B854-5C31A8233763}"/>
              </a:ext>
            </a:extLst>
          </p:cNvPr>
          <p:cNvSpPr txBox="1"/>
          <p:nvPr/>
        </p:nvSpPr>
        <p:spPr>
          <a:xfrm>
            <a:off x="5291269" y="5953499"/>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6</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4" name="TextBox 53">
            <a:extLst>
              <a:ext uri="{FF2B5EF4-FFF2-40B4-BE49-F238E27FC236}">
                <a16:creationId xmlns:a16="http://schemas.microsoft.com/office/drawing/2014/main" id="{A62A4BF1-5778-4146-B399-96A4CEBB03D9}"/>
              </a:ext>
            </a:extLst>
          </p:cNvPr>
          <p:cNvSpPr txBox="1"/>
          <p:nvPr/>
        </p:nvSpPr>
        <p:spPr>
          <a:xfrm>
            <a:off x="4501734" y="5937435"/>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2</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5" name="TextBox 54">
            <a:extLst>
              <a:ext uri="{FF2B5EF4-FFF2-40B4-BE49-F238E27FC236}">
                <a16:creationId xmlns:a16="http://schemas.microsoft.com/office/drawing/2014/main" id="{44F36931-FC15-4FEA-ABF0-98C9E61E2684}"/>
              </a:ext>
            </a:extLst>
          </p:cNvPr>
          <p:cNvSpPr txBox="1"/>
          <p:nvPr/>
        </p:nvSpPr>
        <p:spPr>
          <a:xfrm>
            <a:off x="4155182" y="6012189"/>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6</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6" name="TextBox 55">
            <a:extLst>
              <a:ext uri="{FF2B5EF4-FFF2-40B4-BE49-F238E27FC236}">
                <a16:creationId xmlns:a16="http://schemas.microsoft.com/office/drawing/2014/main" id="{BB4B85BB-E893-4601-9EAF-2BBBD64375AF}"/>
              </a:ext>
            </a:extLst>
          </p:cNvPr>
          <p:cNvSpPr txBox="1"/>
          <p:nvPr/>
        </p:nvSpPr>
        <p:spPr>
          <a:xfrm>
            <a:off x="5174955" y="4376880"/>
            <a:ext cx="312906"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rPr>
              <a:t>7</a:t>
            </a:r>
            <a:endParaRPr kumimoji="1" lang="zh-CN" altLang="zh-CN" sz="18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5013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06274">
                                            <p:txEl>
                                              <p:pRg st="1" end="1"/>
                                            </p:txEl>
                                          </p:spTgt>
                                        </p:tgtEl>
                                        <p:attrNameLst>
                                          <p:attrName>style.visibility</p:attrName>
                                        </p:attrNameLst>
                                      </p:cBhvr>
                                      <p:to>
                                        <p:strVal val="visible"/>
                                      </p:to>
                                    </p:set>
                                    <p:animEffect transition="in" filter="blinds(horizontal)">
                                      <p:cBhvr>
                                        <p:cTn id="48" dur="500"/>
                                        <p:tgtEl>
                                          <p:spTgt spid="120627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06274">
                                            <p:txEl>
                                              <p:pRg st="2" end="2"/>
                                            </p:txEl>
                                          </p:spTgt>
                                        </p:tgtEl>
                                        <p:attrNameLst>
                                          <p:attrName>style.visibility</p:attrName>
                                        </p:attrNameLst>
                                      </p:cBhvr>
                                      <p:to>
                                        <p:strVal val="visible"/>
                                      </p:to>
                                    </p:set>
                                    <p:animEffect transition="in" filter="blinds(horizontal)">
                                      <p:cBhvr>
                                        <p:cTn id="53" dur="500"/>
                                        <p:tgtEl>
                                          <p:spTgt spid="1206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8" grpId="0"/>
      <p:bldP spid="19" grpId="0"/>
      <p:bldP spid="44" grpId="0"/>
      <p:bldP spid="45" grpId="0"/>
      <p:bldP spid="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Rectangle 2"/>
          <p:cNvSpPr>
            <a:spLocks noChangeArrowheads="1"/>
          </p:cNvSpPr>
          <p:nvPr/>
        </p:nvSpPr>
        <p:spPr bwMode="auto">
          <a:xfrm>
            <a:off x="404129" y="1883137"/>
            <a:ext cx="8531225" cy="4597626"/>
          </a:xfrm>
          <a:prstGeom prst="rect">
            <a:avLst/>
          </a:prstGeom>
          <a:noFill/>
          <a:ln w="9525">
            <a:noFill/>
            <a:miter lim="800000"/>
            <a:headEnd/>
            <a:tailEnd/>
          </a:ln>
        </p:spPr>
        <p:txBody>
          <a:bodyPr/>
          <a:lstStyle/>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流的定义：</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在网络</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中</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如果每条边</a:t>
            </a:r>
            <a:r>
              <a:rPr kumimoji="1" lang="en-US" altLang="zh-CN" sz="2400" b="1" i="1"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e</a:t>
            </a:r>
            <a:r>
              <a:rPr kumimoji="1" lang="en-US" altLang="zh-CN" sz="2400" b="1" i="1"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ij</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都给定一个    </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非负实数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f</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e</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ij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满足</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① </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② </a:t>
            </a:r>
            <a:endParaRPr kumimoji="1" lang="en-US" altLang="zh-CN"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endPar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55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为该网络的</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流</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，又称为</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可行流</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①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称为</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容量约束</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一条弧的流量不能够超过这条</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弧的容量</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342900" lvl="0" indent="-342900">
              <a:lnSpc>
                <a:spcPct val="80000"/>
              </a:lnSpc>
              <a:spcBef>
                <a:spcPct val="20000"/>
              </a:spcBef>
              <a:buClr>
                <a:srgbClr val="89AAD3"/>
              </a:buClr>
              <a:buSzPct val="70000"/>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②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称为</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守恒条件</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对于任何中间点</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v</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物资</a:t>
            </a:r>
            <a:r>
              <a:rPr kumimoji="1" lang="zh-CN" altLang="en-US"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输入</a:t>
            </a:r>
            <a:r>
              <a:rPr lang="en-US" altLang="zh-CN" i="1" dirty="0">
                <a:solidFill>
                  <a:srgbClr val="000000"/>
                </a:solidFill>
                <a:latin typeface="Times New Roman" panose="02020603050405020304" pitchFamily="18" charset="0"/>
                <a:cs typeface="Times New Roman" panose="02020603050405020304" pitchFamily="18" charset="0"/>
              </a:rPr>
              <a:t>v</a:t>
            </a:r>
            <a:endPar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endParaRPr>
          </a:p>
          <a:p>
            <a:pPr marL="342900" lvl="0" indent="-342900">
              <a:lnSpc>
                <a:spcPct val="80000"/>
              </a:lnSpc>
              <a:spcBef>
                <a:spcPct val="20000"/>
              </a:spcBef>
              <a:buClr>
                <a:srgbClr val="89AAD3"/>
              </a:buClr>
              <a:buSzPct val="70000"/>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的流量等于</a:t>
            </a:r>
            <a:r>
              <a:rPr kumimoji="1" lang="zh-CN" altLang="en-US"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输出</a:t>
            </a:r>
            <a:r>
              <a:rPr lang="en-US" altLang="zh-CN" i="1" dirty="0">
                <a:solidFill>
                  <a:srgbClr val="000000"/>
                </a:solidFill>
                <a:latin typeface="Times New Roman" panose="02020603050405020304" pitchFamily="18" charset="0"/>
                <a:cs typeface="Times New Roman" panose="02020603050405020304" pitchFamily="18" charset="0"/>
              </a:rPr>
              <a:t>v</a:t>
            </a:r>
            <a:r>
              <a:rPr kumimoji="1" lang="zh-CN" altLang="en-US"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的</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流量</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注：可行流总是存在的</a:t>
            </a:r>
            <a:r>
              <a:rPr kumimoji="1" lang="en-US" altLang="zh-CN"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a:t>
            </a:r>
            <a:r>
              <a:rPr kumimoji="1" lang="zh-CN" altLang="en-US"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例如</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所有</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f</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0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称为零流</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p:txBody>
      </p:sp>
      <p:graphicFrame>
        <p:nvGraphicFramePr>
          <p:cNvPr id="4098" name="Object 2"/>
          <p:cNvGraphicFramePr>
            <a:graphicFrameLocks noChangeAspect="1"/>
          </p:cNvGraphicFramePr>
          <p:nvPr>
            <p:extLst/>
          </p:nvPr>
        </p:nvGraphicFramePr>
        <p:xfrm>
          <a:off x="1473200" y="2640373"/>
          <a:ext cx="3413125" cy="476250"/>
        </p:xfrm>
        <a:graphic>
          <a:graphicData uri="http://schemas.openxmlformats.org/presentationml/2006/ole">
            <mc:AlternateContent xmlns:mc="http://schemas.openxmlformats.org/markup-compatibility/2006">
              <mc:Choice xmlns:v="urn:schemas-microsoft-com:vml" Requires="v">
                <p:oleObj spid="_x0000_s369837" name="公式" r:id="rId3" imgW="1701800" imgH="241300" progId="Equation.3">
                  <p:embed/>
                </p:oleObj>
              </mc:Choice>
              <mc:Fallback>
                <p:oleObj name="公式" r:id="rId3" imgW="1701800" imgH="241300" progId="Equation.3">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200" y="2640373"/>
                        <a:ext cx="34131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extLst/>
          </p:nvPr>
        </p:nvGraphicFramePr>
        <p:xfrm>
          <a:off x="1477963" y="3256323"/>
          <a:ext cx="3538537" cy="622300"/>
        </p:xfrm>
        <a:graphic>
          <a:graphicData uri="http://schemas.openxmlformats.org/presentationml/2006/ole">
            <mc:AlternateContent xmlns:mc="http://schemas.openxmlformats.org/markup-compatibility/2006">
              <mc:Choice xmlns:v="urn:schemas-microsoft-com:vml" Requires="v">
                <p:oleObj spid="_x0000_s369838" name="公式" r:id="rId5" imgW="2005729" imgH="355446" progId="Equation.3">
                  <p:embed/>
                </p:oleObj>
              </mc:Choice>
              <mc:Fallback>
                <p:oleObj name="公式" r:id="rId5" imgW="2005729" imgH="355446" progId="Equation.3">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7963" y="3256323"/>
                        <a:ext cx="3538537"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extLst/>
          </p:nvPr>
        </p:nvGraphicFramePr>
        <p:xfrm>
          <a:off x="5614988" y="1984736"/>
          <a:ext cx="3529012" cy="2041525"/>
        </p:xfrm>
        <a:graphic>
          <a:graphicData uri="http://schemas.openxmlformats.org/presentationml/2006/ole">
            <mc:AlternateContent xmlns:mc="http://schemas.openxmlformats.org/markup-compatibility/2006">
              <mc:Choice xmlns:v="urn:schemas-microsoft-com:vml" Requires="v">
                <p:oleObj spid="_x0000_s369839" name="Visio" r:id="rId7" imgW="2074164" imgH="1150010" progId="Visio.Drawing.11">
                  <p:embed/>
                </p:oleObj>
              </mc:Choice>
              <mc:Fallback>
                <p:oleObj name="Visio" r:id="rId7" imgW="2074164" imgH="1150010" progId="Visio.Drawing.11">
                  <p:embed/>
                  <p:pic>
                    <p:nvPicPr>
                      <p:cNvPr id="410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4988" y="1984736"/>
                        <a:ext cx="3529012"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Text Box 7"/>
          <p:cNvSpPr txBox="1">
            <a:spLocks noChangeArrowheads="1"/>
          </p:cNvSpPr>
          <p:nvPr/>
        </p:nvSpPr>
        <p:spPr bwMode="auto">
          <a:xfrm>
            <a:off x="8828088" y="2978511"/>
            <a:ext cx="315912" cy="396875"/>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t</a:t>
            </a:r>
          </a:p>
        </p:txBody>
      </p:sp>
      <p:sp>
        <p:nvSpPr>
          <p:cNvPr id="4104" name="矩形 6"/>
          <p:cNvSpPr>
            <a:spLocks noChangeArrowheads="1"/>
          </p:cNvSpPr>
          <p:nvPr/>
        </p:nvSpPr>
        <p:spPr bwMode="auto">
          <a:xfrm>
            <a:off x="289829" y="1289662"/>
            <a:ext cx="4979988"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dirty="0">
                <a:ln>
                  <a:noFill/>
                </a:ln>
                <a:solidFill>
                  <a:srgbClr val="003399"/>
                </a:solidFill>
                <a:effectLst/>
                <a:uLnTx/>
                <a:uFillTx/>
                <a:latin typeface="Arial" pitchFamily="34" charset="0"/>
                <a:ea typeface="楷体_GB2312" pitchFamily="49" charset="-122"/>
                <a:cs typeface="Times New Roman" pitchFamily="18" charset="0"/>
              </a:rPr>
              <a:t>基本概念</a:t>
            </a:r>
            <a:endParaRPr kumimoji="1" lang="zh-CN" altLang="en-US" sz="2600" b="1" i="0" u="none" strike="noStrike" kern="1200" cap="none" spc="0" normalizeH="0" baseline="0" noProof="0" dirty="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10"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28164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7298">
                                            <p:txEl>
                                              <p:pRg st="7" end="7"/>
                                            </p:txEl>
                                          </p:spTgt>
                                        </p:tgtEl>
                                        <p:attrNameLst>
                                          <p:attrName>style.visibility</p:attrName>
                                        </p:attrNameLst>
                                      </p:cBhvr>
                                      <p:to>
                                        <p:strVal val="visible"/>
                                      </p:to>
                                    </p:set>
                                    <p:animEffect transition="in" filter="blinds(horizontal)">
                                      <p:cBhvr>
                                        <p:cTn id="7" dur="500"/>
                                        <p:tgtEl>
                                          <p:spTgt spid="1207298">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07298">
                                            <p:txEl>
                                              <p:pRg st="8" end="8"/>
                                            </p:txEl>
                                          </p:spTgt>
                                        </p:tgtEl>
                                        <p:attrNameLst>
                                          <p:attrName>style.visibility</p:attrName>
                                        </p:attrNameLst>
                                      </p:cBhvr>
                                      <p:to>
                                        <p:strVal val="visible"/>
                                      </p:to>
                                    </p:set>
                                    <p:animEffect transition="in" filter="blinds(horizontal)">
                                      <p:cBhvr>
                                        <p:cTn id="10" dur="500"/>
                                        <p:tgtEl>
                                          <p:spTgt spid="1207298">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07298">
                                            <p:txEl>
                                              <p:pRg st="9" end="9"/>
                                            </p:txEl>
                                          </p:spTgt>
                                        </p:tgtEl>
                                        <p:attrNameLst>
                                          <p:attrName>style.visibility</p:attrName>
                                        </p:attrNameLst>
                                      </p:cBhvr>
                                      <p:to>
                                        <p:strVal val="visible"/>
                                      </p:to>
                                    </p:set>
                                    <p:animEffect transition="in" filter="blinds(horizontal)">
                                      <p:cBhvr>
                                        <p:cTn id="15" dur="500"/>
                                        <p:tgtEl>
                                          <p:spTgt spid="1207298">
                                            <p:txEl>
                                              <p:pRg st="9" end="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07298">
                                            <p:txEl>
                                              <p:pRg st="10" end="10"/>
                                            </p:txEl>
                                          </p:spTgt>
                                        </p:tgtEl>
                                        <p:attrNameLst>
                                          <p:attrName>style.visibility</p:attrName>
                                        </p:attrNameLst>
                                      </p:cBhvr>
                                      <p:to>
                                        <p:strVal val="visible"/>
                                      </p:to>
                                    </p:set>
                                    <p:animEffect transition="in" filter="blinds(horizontal)">
                                      <p:cBhvr>
                                        <p:cTn id="18" dur="500"/>
                                        <p:tgtEl>
                                          <p:spTgt spid="1207298">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07298">
                                            <p:txEl>
                                              <p:pRg st="11" end="11"/>
                                            </p:txEl>
                                          </p:spTgt>
                                        </p:tgtEl>
                                        <p:attrNameLst>
                                          <p:attrName>style.visibility</p:attrName>
                                        </p:attrNameLst>
                                      </p:cBhvr>
                                      <p:to>
                                        <p:strVal val="visible"/>
                                      </p:to>
                                    </p:set>
                                    <p:animEffect transition="in" filter="blinds(horizontal)">
                                      <p:cBhvr>
                                        <p:cTn id="23" dur="500"/>
                                        <p:tgtEl>
                                          <p:spTgt spid="12072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ChangeArrowheads="1"/>
          </p:cNvSpPr>
          <p:nvPr/>
        </p:nvSpPr>
        <p:spPr bwMode="auto">
          <a:xfrm>
            <a:off x="261252" y="1831975"/>
            <a:ext cx="8505825" cy="4525282"/>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4500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在网络</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的一个容许流分布</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里，满足</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的边称为</a:t>
            </a:r>
            <a:r>
              <a:rPr kumimoji="1" lang="zh-CN" altLang="en-US" sz="24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rPr>
              <a:t>饱和边</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，否则为</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非饱和边</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对收、发点          有</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（即从   点发出的物资总量等于   点输入量）</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W</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为网络流的</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总流量</a:t>
            </a:r>
            <a:r>
              <a:rPr kumimoji="1" lang="zh-CN" altLang="en-US"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如果一个容许流分布使得网络的</a:t>
            </a:r>
          </a:p>
          <a:p>
            <a:pPr marL="342900" marR="0" lvl="0" indent="-34290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流量</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w</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zh-CN" altLang="en-US" sz="2400" b="1" i="0" u="none" strike="noStrike" kern="1200" cap="none" spc="0" normalizeH="0" baseline="0" noProof="0" dirty="0" smtClean="0">
                <a:ln>
                  <a:noFill/>
                </a:ln>
                <a:solidFill>
                  <a:srgbClr val="000000"/>
                </a:solidFill>
                <a:effectLst/>
                <a:uLnTx/>
                <a:uFillTx/>
                <a:latin typeface="Garamond" pitchFamily="18" charset="0"/>
                <a:ea typeface="宋体" pitchFamily="2" charset="-122"/>
                <a:cs typeface="+mn-cs"/>
              </a:rPr>
              <a:t>为最大</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100000"/>
              </a:lnSpc>
              <a:spcBef>
                <a:spcPct val="20000"/>
              </a:spcBef>
              <a:spcAft>
                <a:spcPct val="2500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即</a:t>
            </a:r>
          </a:p>
          <a:p>
            <a:pPr marL="342900" marR="0" lvl="0" indent="-342900" algn="l" defTabSz="914400" rtl="0" eaLnBrk="1" fontAlgn="base" latinLnBrk="0" hangingPunct="1">
              <a:lnSpc>
                <a:spcPct val="100000"/>
              </a:lnSpc>
              <a:spcBef>
                <a:spcPct val="20000"/>
              </a:spcBef>
              <a:spcAft>
                <a:spcPct val="2500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就说</a:t>
            </a: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w</a:t>
            </a:r>
            <a:r>
              <a:rPr kumimoji="1" lang="en-US" altLang="zh-CN" sz="24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0</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是网络的</a:t>
            </a:r>
            <a:r>
              <a:rPr kumimoji="1" lang="zh-CN" altLang="en-US" sz="2400" b="1" i="0" u="none" strike="noStrike" kern="1200" cap="none" spc="0" normalizeH="0" baseline="0" noProof="0" dirty="0">
                <a:ln>
                  <a:noFill/>
                </a:ln>
                <a:solidFill>
                  <a:srgbClr val="FF0066"/>
                </a:solidFill>
                <a:effectLst/>
                <a:uLnTx/>
                <a:uFillTx/>
                <a:latin typeface="Garamond" pitchFamily="18" charset="0"/>
                <a:ea typeface="宋体" pitchFamily="2" charset="-122"/>
                <a:cs typeface="+mn-cs"/>
              </a:rPr>
              <a:t>最大流</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5000"/>
              </a:lnSpc>
              <a:spcBef>
                <a:spcPct val="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E8DED8"/>
              </a:solidFill>
              <a:effectLst/>
              <a:uLnTx/>
              <a:uFillTx/>
              <a:latin typeface="Garamond" pitchFamily="18" charset="0"/>
              <a:ea typeface="宋体" pitchFamily="2" charset="-122"/>
              <a:cs typeface="+mn-cs"/>
            </a:endParaRPr>
          </a:p>
        </p:txBody>
      </p:sp>
      <p:graphicFrame>
        <p:nvGraphicFramePr>
          <p:cNvPr id="1208323" name="Object 2"/>
          <p:cNvGraphicFramePr>
            <a:graphicFrameLocks noChangeAspect="1"/>
          </p:cNvGraphicFramePr>
          <p:nvPr/>
        </p:nvGraphicFramePr>
        <p:xfrm>
          <a:off x="2051050" y="4994275"/>
          <a:ext cx="1825625" cy="650875"/>
        </p:xfrm>
        <a:graphic>
          <a:graphicData uri="http://schemas.openxmlformats.org/presentationml/2006/ole">
            <mc:AlternateContent xmlns:mc="http://schemas.openxmlformats.org/markup-compatibility/2006">
              <mc:Choice xmlns:v="urn:schemas-microsoft-com:vml" Requires="v">
                <p:oleObj spid="_x0000_s371038" name="公式" r:id="rId3" imgW="990170" imgH="355446" progId="Equation.3">
                  <p:embed/>
                </p:oleObj>
              </mc:Choice>
              <mc:Fallback>
                <p:oleObj name="公式" r:id="rId3" imgW="990170" imgH="355446" progId="Equation.3">
                  <p:embed/>
                  <p:pic>
                    <p:nvPicPr>
                      <p:cNvPr id="120832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994275"/>
                        <a:ext cx="18256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5246688" y="4194175"/>
          <a:ext cx="3529012" cy="2041525"/>
        </p:xfrm>
        <a:graphic>
          <a:graphicData uri="http://schemas.openxmlformats.org/presentationml/2006/ole">
            <mc:AlternateContent xmlns:mc="http://schemas.openxmlformats.org/markup-compatibility/2006">
              <mc:Choice xmlns:v="urn:schemas-microsoft-com:vml" Requires="v">
                <p:oleObj spid="_x0000_s371039" name="Visio" r:id="rId5" imgW="2074164" imgH="1150010" progId="Visio.Drawing.11">
                  <p:embed/>
                </p:oleObj>
              </mc:Choice>
              <mc:Fallback>
                <p:oleObj name="Visio" r:id="rId5" imgW="2074164" imgH="1150010" progId="Visio.Drawing.11">
                  <p:embed/>
                  <p:pic>
                    <p:nvPicPr>
                      <p:cNvPr id="51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6688" y="4194175"/>
                        <a:ext cx="3529012" cy="2041525"/>
                      </a:xfrm>
                      <a:prstGeom prst="rect">
                        <a:avLst/>
                      </a:prstGeom>
                      <a:noFill/>
                      <a:extLst/>
                    </p:spPr>
                  </p:pic>
                </p:oleObj>
              </mc:Fallback>
            </mc:AlternateContent>
          </a:graphicData>
        </a:graphic>
      </p:graphicFrame>
      <p:sp>
        <p:nvSpPr>
          <p:cNvPr id="5130" name="矩形 6"/>
          <p:cNvSpPr>
            <a:spLocks noChangeArrowheads="1"/>
          </p:cNvSpPr>
          <p:nvPr/>
        </p:nvSpPr>
        <p:spPr bwMode="auto">
          <a:xfrm>
            <a:off x="499377" y="1201738"/>
            <a:ext cx="4979988"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(2)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基本概念</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12" name="标题 21"/>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graphicFrame>
        <p:nvGraphicFramePr>
          <p:cNvPr id="13" name="对象 12"/>
          <p:cNvGraphicFramePr>
            <a:graphicFrameLocks noChangeAspect="1"/>
          </p:cNvGraphicFramePr>
          <p:nvPr/>
        </p:nvGraphicFramePr>
        <p:xfrm>
          <a:off x="2223406" y="2748643"/>
          <a:ext cx="732065" cy="488044"/>
        </p:xfrm>
        <a:graphic>
          <a:graphicData uri="http://schemas.openxmlformats.org/presentationml/2006/ole">
            <mc:AlternateContent xmlns:mc="http://schemas.openxmlformats.org/markup-compatibility/2006">
              <mc:Choice xmlns:v="urn:schemas-microsoft-com:vml" Requires="v">
                <p:oleObj spid="_x0000_s371040" name="公式" r:id="rId7" imgW="342751" imgH="228501" progId="Equation.3">
                  <p:embed/>
                </p:oleObj>
              </mc:Choice>
              <mc:Fallback>
                <p:oleObj name="公式" r:id="rId7" imgW="342751" imgH="228501" progId="Equation.3">
                  <p:embed/>
                  <p:pic>
                    <p:nvPicPr>
                      <p:cNvPr id="13"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3406" y="2748643"/>
                        <a:ext cx="732065" cy="488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0" name="Object 10"/>
          <p:cNvGraphicFramePr>
            <a:graphicFrameLocks noChangeAspect="1"/>
          </p:cNvGraphicFramePr>
          <p:nvPr>
            <p:extLst/>
          </p:nvPr>
        </p:nvGraphicFramePr>
        <p:xfrm>
          <a:off x="3455377" y="2729818"/>
          <a:ext cx="2023988" cy="611382"/>
        </p:xfrm>
        <a:graphic>
          <a:graphicData uri="http://schemas.openxmlformats.org/presentationml/2006/ole">
            <mc:AlternateContent xmlns:mc="http://schemas.openxmlformats.org/markup-compatibility/2006">
              <mc:Choice xmlns:v="urn:schemas-microsoft-com:vml" Requires="v">
                <p:oleObj spid="_x0000_s371041" name="公式" r:id="rId9" imgW="1180588" imgH="355446" progId="Equation.3">
                  <p:embed/>
                </p:oleObj>
              </mc:Choice>
              <mc:Fallback>
                <p:oleObj name="公式" r:id="rId9" imgW="1180588" imgH="355446" progId="Equation.3">
                  <p:embed/>
                  <p:pic>
                    <p:nvPicPr>
                      <p:cNvPr id="43521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5377" y="2729818"/>
                        <a:ext cx="2023988" cy="611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1" name="Object 11"/>
          <p:cNvGraphicFramePr>
            <a:graphicFrameLocks noChangeAspect="1"/>
          </p:cNvGraphicFramePr>
          <p:nvPr/>
        </p:nvGraphicFramePr>
        <p:xfrm>
          <a:off x="1293586" y="3210607"/>
          <a:ext cx="352425" cy="488950"/>
        </p:xfrm>
        <a:graphic>
          <a:graphicData uri="http://schemas.openxmlformats.org/presentationml/2006/ole">
            <mc:AlternateContent xmlns:mc="http://schemas.openxmlformats.org/markup-compatibility/2006">
              <mc:Choice xmlns:v="urn:schemas-microsoft-com:vml" Requires="v">
                <p:oleObj spid="_x0000_s371042" name="公式" r:id="rId11" imgW="165028" imgH="228501" progId="Equation.3">
                  <p:embed/>
                </p:oleObj>
              </mc:Choice>
              <mc:Fallback>
                <p:oleObj name="公式" r:id="rId11" imgW="165028" imgH="228501" progId="Equation.3">
                  <p:embed/>
                  <p:pic>
                    <p:nvPicPr>
                      <p:cNvPr id="435211"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3586" y="3210607"/>
                        <a:ext cx="3524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5212" name="Object 12"/>
          <p:cNvGraphicFramePr>
            <a:graphicFrameLocks noChangeAspect="1"/>
          </p:cNvGraphicFramePr>
          <p:nvPr/>
        </p:nvGraphicFramePr>
        <p:xfrm>
          <a:off x="4603297" y="3196773"/>
          <a:ext cx="325438" cy="488950"/>
        </p:xfrm>
        <a:graphic>
          <a:graphicData uri="http://schemas.openxmlformats.org/presentationml/2006/ole">
            <mc:AlternateContent xmlns:mc="http://schemas.openxmlformats.org/markup-compatibility/2006">
              <mc:Choice xmlns:v="urn:schemas-microsoft-com:vml" Requires="v">
                <p:oleObj spid="_x0000_s371043" name="公式" r:id="rId13" imgW="152334" imgH="228501" progId="Equation.3">
                  <p:embed/>
                </p:oleObj>
              </mc:Choice>
              <mc:Fallback>
                <p:oleObj name="公式" r:id="rId13" imgW="152334" imgH="228501" progId="Equation.3">
                  <p:embed/>
                  <p:pic>
                    <p:nvPicPr>
                      <p:cNvPr id="43521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3297" y="3196773"/>
                        <a:ext cx="3254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2115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8322">
                                            <p:txEl>
                                              <p:pRg st="1" end="1"/>
                                            </p:txEl>
                                          </p:spTgt>
                                        </p:tgtEl>
                                        <p:attrNameLst>
                                          <p:attrName>style.visibility</p:attrName>
                                        </p:attrNameLst>
                                      </p:cBhvr>
                                      <p:to>
                                        <p:strVal val="visible"/>
                                      </p:to>
                                    </p:set>
                                    <p:animEffect transition="in" filter="blinds(horizontal)">
                                      <p:cBhvr>
                                        <p:cTn id="7" dur="500"/>
                                        <p:tgtEl>
                                          <p:spTgt spid="120832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08322">
                                            <p:txEl>
                                              <p:pRg st="2" end="2"/>
                                            </p:txEl>
                                          </p:spTgt>
                                        </p:tgtEl>
                                        <p:attrNameLst>
                                          <p:attrName>style.visibility</p:attrName>
                                        </p:attrNameLst>
                                      </p:cBhvr>
                                      <p:to>
                                        <p:strVal val="visible"/>
                                      </p:to>
                                    </p:set>
                                    <p:animEffect transition="in" filter="blinds(horizontal)">
                                      <p:cBhvr>
                                        <p:cTn id="10" dur="500"/>
                                        <p:tgtEl>
                                          <p:spTgt spid="120832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08322">
                                            <p:txEl>
                                              <p:pRg st="3" end="3"/>
                                            </p:txEl>
                                          </p:spTgt>
                                        </p:tgtEl>
                                        <p:attrNameLst>
                                          <p:attrName>style.visibility</p:attrName>
                                        </p:attrNameLst>
                                      </p:cBhvr>
                                      <p:to>
                                        <p:strVal val="visible"/>
                                      </p:to>
                                    </p:set>
                                    <p:animEffect transition="in" filter="blinds(horizontal)">
                                      <p:cBhvr>
                                        <p:cTn id="13" dur="500"/>
                                        <p:tgtEl>
                                          <p:spTgt spid="120832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08322">
                                            <p:txEl>
                                              <p:pRg st="4" end="4"/>
                                            </p:txEl>
                                          </p:spTgt>
                                        </p:tgtEl>
                                        <p:attrNameLst>
                                          <p:attrName>style.visibility</p:attrName>
                                        </p:attrNameLst>
                                      </p:cBhvr>
                                      <p:to>
                                        <p:strVal val="visible"/>
                                      </p:to>
                                    </p:set>
                                    <p:animEffect transition="in" filter="blinds(horizontal)">
                                      <p:cBhvr>
                                        <p:cTn id="18" dur="500"/>
                                        <p:tgtEl>
                                          <p:spTgt spid="120832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08322">
                                            <p:txEl>
                                              <p:pRg st="5" end="5"/>
                                            </p:txEl>
                                          </p:spTgt>
                                        </p:tgtEl>
                                        <p:attrNameLst>
                                          <p:attrName>style.visibility</p:attrName>
                                        </p:attrNameLst>
                                      </p:cBhvr>
                                      <p:to>
                                        <p:strVal val="visible"/>
                                      </p:to>
                                    </p:set>
                                    <p:animEffect transition="in" filter="blinds(horizontal)">
                                      <p:cBhvr>
                                        <p:cTn id="23" dur="500"/>
                                        <p:tgtEl>
                                          <p:spTgt spid="1208322">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08322">
                                            <p:txEl>
                                              <p:pRg st="6" end="6"/>
                                            </p:txEl>
                                          </p:spTgt>
                                        </p:tgtEl>
                                        <p:attrNameLst>
                                          <p:attrName>style.visibility</p:attrName>
                                        </p:attrNameLst>
                                      </p:cBhvr>
                                      <p:to>
                                        <p:strVal val="visible"/>
                                      </p:to>
                                    </p:set>
                                    <p:animEffect transition="in" filter="blinds(horizontal)">
                                      <p:cBhvr>
                                        <p:cTn id="26" dur="500"/>
                                        <p:tgtEl>
                                          <p:spTgt spid="1208322">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08322">
                                            <p:txEl>
                                              <p:pRg st="7" end="7"/>
                                            </p:txEl>
                                          </p:spTgt>
                                        </p:tgtEl>
                                        <p:attrNameLst>
                                          <p:attrName>style.visibility</p:attrName>
                                        </p:attrNameLst>
                                      </p:cBhvr>
                                      <p:to>
                                        <p:strVal val="visible"/>
                                      </p:to>
                                    </p:set>
                                    <p:animEffect transition="in" filter="blinds(horizontal)">
                                      <p:cBhvr>
                                        <p:cTn id="29" dur="500"/>
                                        <p:tgtEl>
                                          <p:spTgt spid="1208322">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08323"/>
                                        </p:tgtEl>
                                        <p:attrNameLst>
                                          <p:attrName>style.visibility</p:attrName>
                                        </p:attrNameLst>
                                      </p:cBhvr>
                                      <p:to>
                                        <p:strVal val="visible"/>
                                      </p:to>
                                    </p:set>
                                    <p:animEffect transition="in" filter="blinds(horizontal)">
                                      <p:cBhvr>
                                        <p:cTn id="32" dur="500"/>
                                        <p:tgtEl>
                                          <p:spTgt spid="1208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7" name="Rectangle 3"/>
          <p:cNvSpPr>
            <a:spLocks noChangeArrowheads="1"/>
          </p:cNvSpPr>
          <p:nvPr/>
        </p:nvSpPr>
        <p:spPr bwMode="auto">
          <a:xfrm>
            <a:off x="511171" y="1974850"/>
            <a:ext cx="8191500" cy="1421928"/>
          </a:xfrm>
          <a:prstGeom prst="rect">
            <a:avLst/>
          </a:prstGeom>
          <a:noFill/>
          <a:ln w="9525">
            <a:noFill/>
            <a:miter lim="800000"/>
            <a:headEnd/>
            <a:tailEnd/>
          </a:ln>
        </p:spPr>
        <p:txBody>
          <a:bodyPr>
            <a:spAutoFit/>
          </a:bodyPr>
          <a:lstStyle/>
          <a:p>
            <a:pPr>
              <a:spcBef>
                <a:spcPct val="50000"/>
              </a:spcBef>
              <a:spcAft>
                <a:spcPct val="40000"/>
              </a:spcAft>
            </a:pP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等价于线性规划问题：</a:t>
            </a:r>
          </a:p>
          <a:p>
            <a:pPr>
              <a:spcBef>
                <a:spcPct val="10000"/>
              </a:spcBef>
            </a:pPr>
            <a:r>
              <a:rPr lang="zh-CN" altLang="en-US" sz="2400" dirty="0">
                <a:solidFill>
                  <a:srgbClr val="000000"/>
                </a:solidFill>
                <a:ea typeface="楷体_GB2312" pitchFamily="49" charset="-122"/>
              </a:rPr>
              <a:t>   求同时满足以下条件的</a:t>
            </a:r>
            <a:r>
              <a:rPr lang="en-US" altLang="zh-CN" sz="2400" dirty="0">
                <a:solidFill>
                  <a:srgbClr val="000000"/>
                </a:solidFill>
                <a:ea typeface="楷体_GB2312" pitchFamily="49" charset="-122"/>
              </a:rPr>
              <a:t>max </a:t>
            </a:r>
            <a:r>
              <a:rPr lang="en-US" altLang="zh-CN" sz="2400" i="1" dirty="0">
                <a:solidFill>
                  <a:srgbClr val="000000"/>
                </a:solidFill>
                <a:ea typeface="楷体_GB2312" pitchFamily="49" charset="-122"/>
              </a:rPr>
              <a:t>w</a:t>
            </a:r>
          </a:p>
          <a:p>
            <a:pPr>
              <a:spcBef>
                <a:spcPct val="10000"/>
              </a:spcBef>
            </a:pPr>
            <a:r>
              <a:rPr lang="en-US" altLang="zh-CN" sz="2400" dirty="0">
                <a:solidFill>
                  <a:srgbClr val="000000"/>
                </a:solidFill>
                <a:ea typeface="楷体_GB2312" pitchFamily="49" charset="-122"/>
              </a:rPr>
              <a:t>   </a:t>
            </a:r>
          </a:p>
        </p:txBody>
      </p:sp>
      <p:graphicFrame>
        <p:nvGraphicFramePr>
          <p:cNvPr id="1209348" name="Object 2"/>
          <p:cNvGraphicFramePr>
            <a:graphicFrameLocks noChangeAspect="1"/>
          </p:cNvGraphicFramePr>
          <p:nvPr/>
        </p:nvGraphicFramePr>
        <p:xfrm>
          <a:off x="1354134" y="3227388"/>
          <a:ext cx="3314700" cy="1909762"/>
        </p:xfrm>
        <a:graphic>
          <a:graphicData uri="http://schemas.openxmlformats.org/presentationml/2006/ole">
            <mc:AlternateContent xmlns:mc="http://schemas.openxmlformats.org/markup-compatibility/2006">
              <mc:Choice xmlns:v="urn:schemas-microsoft-com:vml" Requires="v">
                <p:oleObj spid="_x0000_s396326" name="公式" r:id="rId3" imgW="1790700" imgH="1041400" progId="Equation.3">
                  <p:embed/>
                </p:oleObj>
              </mc:Choice>
              <mc:Fallback>
                <p:oleObj name="公式" r:id="rId3" imgW="1790700" imgH="1041400" progId="Equation.3">
                  <p:embed/>
                  <p:pic>
                    <p:nvPicPr>
                      <p:cNvPr id="120934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4" y="3227388"/>
                        <a:ext cx="3314700" cy="190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9349" name="Rectangle 5"/>
          <p:cNvSpPr>
            <a:spLocks noChangeArrowheads="1"/>
          </p:cNvSpPr>
          <p:nvPr/>
        </p:nvSpPr>
        <p:spPr bwMode="auto">
          <a:xfrm>
            <a:off x="634996" y="5138738"/>
            <a:ext cx="8442325" cy="830997"/>
          </a:xfrm>
          <a:prstGeom prst="rect">
            <a:avLst/>
          </a:prstGeom>
          <a:noFill/>
          <a:ln w="9525">
            <a:noFill/>
            <a:miter lim="800000"/>
            <a:headEnd/>
            <a:tailEnd/>
          </a:ln>
        </p:spPr>
        <p:txBody>
          <a:bodyPr>
            <a:spAutoFit/>
          </a:bodyPr>
          <a:lstStyle/>
          <a:p>
            <a:pPr>
              <a:spcBef>
                <a:spcPct val="10000"/>
              </a:spcBef>
            </a:pPr>
            <a:r>
              <a:rPr lang="zh-CN" altLang="en-US" sz="2400" dirty="0">
                <a:solidFill>
                  <a:srgbClr val="000000"/>
                </a:solidFill>
                <a:ea typeface="楷体_GB2312" pitchFamily="49" charset="-122"/>
              </a:rPr>
              <a:t>因此最大流问题可以通过单纯形法或其他线性规划的方法解决，但我们可以利用图论得到更简单的方法。</a:t>
            </a:r>
            <a:endParaRPr lang="zh-CN" altLang="en-US" sz="2400" i="1" dirty="0">
              <a:solidFill>
                <a:srgbClr val="000000"/>
              </a:solidFill>
              <a:ea typeface="楷体_GB2312" pitchFamily="49" charset="-122"/>
            </a:endParaRPr>
          </a:p>
        </p:txBody>
      </p:sp>
      <p:sp>
        <p:nvSpPr>
          <p:cNvPr id="6150" name="矩形 6"/>
          <p:cNvSpPr>
            <a:spLocks noChangeArrowheads="1"/>
          </p:cNvSpPr>
          <p:nvPr/>
        </p:nvSpPr>
        <p:spPr bwMode="auto">
          <a:xfrm>
            <a:off x="430209" y="1277938"/>
            <a:ext cx="4979987" cy="449262"/>
          </a:xfrm>
          <a:prstGeom prst="rect">
            <a:avLst/>
          </a:prstGeom>
          <a:noFill/>
          <a:ln w="9525">
            <a:noFill/>
            <a:miter lim="800000"/>
            <a:headEnd/>
            <a:tailEnd/>
          </a:ln>
        </p:spPr>
        <p:txBody>
          <a:bodyPr>
            <a:spAutoFit/>
          </a:bodyPr>
          <a:lstStyle/>
          <a:p>
            <a:pPr marL="355600" indent="-268288">
              <a:lnSpc>
                <a:spcPct val="90000"/>
              </a:lnSpc>
              <a:spcBef>
                <a:spcPct val="20000"/>
              </a:spcBef>
              <a:buClr>
                <a:srgbClr val="FFFFCC"/>
              </a:buClr>
              <a:buSzPct val="60000"/>
            </a:pPr>
            <a:r>
              <a:rPr lang="en-US" altLang="zh-CN" sz="2600">
                <a:solidFill>
                  <a:srgbClr val="003399"/>
                </a:solidFill>
                <a:ea typeface="楷体_GB2312" pitchFamily="49" charset="-122"/>
                <a:cs typeface="Times New Roman" pitchFamily="18" charset="0"/>
              </a:rPr>
              <a:t>(3) </a:t>
            </a:r>
            <a:r>
              <a:rPr lang="zh-CN" altLang="en-US" sz="2600">
                <a:solidFill>
                  <a:srgbClr val="003399"/>
                </a:solidFill>
                <a:ea typeface="楷体_GB2312" pitchFamily="49" charset="-122"/>
                <a:cs typeface="Times New Roman" pitchFamily="18" charset="0"/>
              </a:rPr>
              <a:t>最大流问题</a:t>
            </a:r>
            <a:endParaRPr lang="zh-CN" altLang="en-US" sz="2600">
              <a:solidFill>
                <a:srgbClr val="000514"/>
              </a:solidFill>
              <a:ea typeface="楷体_GB2312" pitchFamily="49" charset="-122"/>
              <a:cs typeface="Times New Roman" pitchFamily="18" charset="0"/>
            </a:endParaRPr>
          </a:p>
        </p:txBody>
      </p:sp>
      <p:sp>
        <p:nvSpPr>
          <p:cNvPr id="7" name="标题 6"/>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344294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animEffect transition="in" filter="blinds(horizontal)">
                                      <p:cBhvr>
                                        <p:cTn id="7" dur="500"/>
                                        <p:tgtEl>
                                          <p:spTgt spid="1209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9347">
                                            <p:txEl>
                                              <p:pRg st="1" end="1"/>
                                            </p:txEl>
                                          </p:spTgt>
                                        </p:tgtEl>
                                        <p:attrNameLst>
                                          <p:attrName>style.visibility</p:attrName>
                                        </p:attrNameLst>
                                      </p:cBhvr>
                                      <p:to>
                                        <p:strVal val="visible"/>
                                      </p:to>
                                    </p:set>
                                    <p:animEffect transition="in" filter="blinds(horizontal)">
                                      <p:cBhvr>
                                        <p:cTn id="12" dur="500"/>
                                        <p:tgtEl>
                                          <p:spTgt spid="1209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09347">
                                            <p:txEl>
                                              <p:pRg st="2" end="2"/>
                                            </p:txEl>
                                          </p:spTgt>
                                        </p:tgtEl>
                                        <p:attrNameLst>
                                          <p:attrName>style.visibility</p:attrName>
                                        </p:attrNameLst>
                                      </p:cBhvr>
                                      <p:to>
                                        <p:strVal val="visible"/>
                                      </p:to>
                                    </p:set>
                                    <p:animEffect transition="in" filter="blinds(horizontal)">
                                      <p:cBhvr>
                                        <p:cTn id="17" dur="500"/>
                                        <p:tgtEl>
                                          <p:spTgt spid="12093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09348"/>
                                        </p:tgtEl>
                                        <p:attrNameLst>
                                          <p:attrName>style.visibility</p:attrName>
                                        </p:attrNameLst>
                                      </p:cBhvr>
                                      <p:to>
                                        <p:strVal val="visible"/>
                                      </p:to>
                                    </p:set>
                                    <p:animEffect transition="in" filter="blinds(horizontal)">
                                      <p:cBhvr>
                                        <p:cTn id="20" dur="500"/>
                                        <p:tgtEl>
                                          <p:spTgt spid="120934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09349"/>
                                        </p:tgtEl>
                                        <p:attrNameLst>
                                          <p:attrName>style.visibility</p:attrName>
                                        </p:attrNameLst>
                                      </p:cBhvr>
                                      <p:to>
                                        <p:strVal val="visible"/>
                                      </p:to>
                                    </p:set>
                                    <p:animEffect transition="in" filter="blinds(horizontal)">
                                      <p:cBhvr>
                                        <p:cTn id="25" dur="500"/>
                                        <p:tgtEl>
                                          <p:spTgt spid="120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Rectangle 2"/>
          <p:cNvSpPr>
            <a:spLocks noChangeArrowheads="1"/>
          </p:cNvSpPr>
          <p:nvPr/>
        </p:nvSpPr>
        <p:spPr bwMode="auto">
          <a:xfrm>
            <a:off x="588959" y="1822450"/>
            <a:ext cx="8191500" cy="465358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Arial" pitchFamily="34" charset="0"/>
                <a:ea typeface="宋体" pitchFamily="2" charset="-122"/>
                <a:cs typeface="+mn-cs"/>
              </a:rPr>
              <a:t>定义</a:t>
            </a:r>
            <a:r>
              <a:rPr kumimoji="1" lang="en-US" altLang="zh-CN" sz="2400" b="1" i="0" u="none" strike="noStrike" kern="1200" cap="none" spc="0" normalizeH="0" baseline="0" noProof="0" dirty="0">
                <a:ln>
                  <a:noFill/>
                </a:ln>
                <a:solidFill>
                  <a:srgbClr val="FF0066"/>
                </a:solidFill>
                <a:effectLst/>
                <a:uLnTx/>
                <a:uFillTx/>
                <a:latin typeface="Arial" pitchFamily="34" charset="0"/>
                <a:ea typeface="宋体" pitchFamily="2" charset="-122"/>
                <a:cs typeface="+mn-cs"/>
              </a:rPr>
              <a:t>5.5.2</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p>
          <a:p>
            <a:pPr marL="0" marR="0" lvl="0" indent="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设</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是网络流图</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N=(V,E) </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中的一个结点集，满足</a:t>
            </a:r>
          </a:p>
          <a:p>
            <a:pPr marL="0" marR="0" lvl="0" indent="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(1) </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新宋体" pitchFamily="49" charset="-122"/>
                <a:cs typeface="+mn-cs"/>
              </a:rPr>
              <a:t>s</a:t>
            </a:r>
            <a:r>
              <a:rPr kumimoji="1" lang="en-US" altLang="zh-CN" sz="2400" b="1" i="0" u="none" strike="noStrike" kern="1200" cap="none" spc="0" normalizeH="0" baseline="0" noProof="0" dirty="0" err="1">
                <a:ln>
                  <a:noFill/>
                </a:ln>
                <a:solidFill>
                  <a:srgbClr val="000000"/>
                </a:solidFill>
                <a:effectLst/>
                <a:uLnTx/>
                <a:uFillTx/>
                <a:latin typeface="宋体" pitchFamily="2" charset="-122"/>
                <a:ea typeface="宋体"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S</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(2) t </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=V-S</a:t>
            </a:r>
          </a:p>
          <a:p>
            <a:pPr marL="0" marR="0" lvl="0" indent="0" algn="l" defTabSz="914400" rtl="0" eaLnBrk="1" fontAlgn="base" latinLnBrk="0" hangingPunct="1">
              <a:lnSpc>
                <a:spcPct val="100000"/>
              </a:lnSpc>
              <a:spcBef>
                <a:spcPct val="1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则全部有向边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新宋体" pitchFamily="49"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新宋体" pitchFamily="49" charset="-122"/>
                <a:cs typeface="+mn-cs"/>
              </a:rPr>
              <a:t>i</a:t>
            </a:r>
            <a:r>
              <a:rPr kumimoji="1" lang="en-US" altLang="zh-CN" sz="2400" b="1" i="1"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∈S, j∈</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的集合称为</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的一个</a:t>
            </a:r>
            <a:r>
              <a:rPr kumimoji="1" lang="zh-CN" altLang="en-US" sz="2400" b="1" i="0" u="none" strike="noStrike" kern="1200" cap="none" spc="0" normalizeH="0" baseline="0" noProof="0" dirty="0">
                <a:ln>
                  <a:noFill/>
                </a:ln>
                <a:solidFill>
                  <a:srgbClr val="FF0066"/>
                </a:solidFill>
                <a:effectLst/>
                <a:uLnTx/>
                <a:uFillTx/>
                <a:latin typeface="新宋体" pitchFamily="49" charset="-122"/>
                <a:ea typeface="新宋体" pitchFamily="49" charset="-122"/>
                <a:cs typeface="+mn-cs"/>
              </a:rPr>
              <a:t>割切</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，记为       </a:t>
            </a:r>
            <a:endParaRPr kumimoji="1" lang="en-US" altLang="zh-CN" sz="2400" b="1" i="0" u="none" strike="noStrike" kern="1200" cap="none" spc="0" normalizeH="0" baseline="0" noProof="0" dirty="0" smtClean="0">
              <a:ln>
                <a:noFill/>
              </a:ln>
              <a:solidFill>
                <a:srgbClr val="000000"/>
              </a:solidFill>
              <a:effectLst/>
              <a:uLnTx/>
              <a:uFillTx/>
              <a:latin typeface="新宋体" pitchFamily="49" charset="-122"/>
              <a:ea typeface="新宋体" pitchFamily="49"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中的各边的容量之和称为该割切的</a:t>
            </a:r>
            <a:r>
              <a:rPr kumimoji="1" lang="zh-CN" altLang="en-US" sz="2400" b="1" i="0" u="none" strike="noStrike" kern="1200" cap="none" spc="0" normalizeH="0" baseline="0" noProof="0" dirty="0">
                <a:ln>
                  <a:noFill/>
                </a:ln>
                <a:solidFill>
                  <a:srgbClr val="C00000"/>
                </a:solidFill>
                <a:effectLst/>
                <a:uLnTx/>
                <a:uFillTx/>
                <a:latin typeface="新宋体" pitchFamily="49" charset="-122"/>
                <a:ea typeface="新宋体" pitchFamily="49" charset="-122"/>
                <a:cs typeface="+mn-cs"/>
              </a:rPr>
              <a:t>容量</a:t>
            </a:r>
            <a:r>
              <a:rPr kumimoji="1" lang="zh-CN" altLang="en-US" sz="2400" b="1" i="0" u="none" strike="noStrike" kern="1200" cap="none" spc="0" normalizeH="0" baseline="0" noProof="0" dirty="0">
                <a:ln>
                  <a:noFill/>
                </a:ln>
                <a:solidFill>
                  <a:srgbClr val="000000"/>
                </a:solidFill>
                <a:effectLst/>
                <a:uLnTx/>
                <a:uFillTx/>
                <a:latin typeface="新宋体" pitchFamily="49" charset="-122"/>
                <a:ea typeface="新宋体" pitchFamily="49" charset="-122"/>
                <a:cs typeface="+mn-cs"/>
              </a:rPr>
              <a:t>，记为</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新宋体" pitchFamily="49" charset="-122"/>
                <a:cs typeface="+mn-cs"/>
              </a:rPr>
              <a:t>C</a:t>
            </a:r>
          </a:p>
          <a:p>
            <a:pPr marL="0" marR="0" lvl="0" indent="0" algn="l" defTabSz="914400" rtl="0" eaLnBrk="1" fontAlgn="base" latinLnBrk="0" hangingPunct="1">
              <a:lnSpc>
                <a:spcPct val="100000"/>
              </a:lnSpc>
              <a:spcBef>
                <a:spcPct val="15000"/>
              </a:spcBef>
              <a:spcAft>
                <a:spcPct val="0"/>
              </a:spcAft>
              <a:buClrTx/>
              <a:buSzTx/>
              <a:buFontTx/>
              <a:buNone/>
              <a:tabLst/>
              <a:defRPr/>
            </a:pPr>
            <a:endParaRPr lang="en-US" altLang="zh-CN" dirty="0">
              <a:solidFill>
                <a:srgbClr val="000000"/>
              </a:solidFill>
              <a:ea typeface="新宋体" pitchFamily="49" charset="-122"/>
            </a:endParaRPr>
          </a:p>
          <a:p>
            <a:pPr marL="0" marR="0" lvl="0" indent="0" algn="l" defTabSz="914400" rtl="0" eaLnBrk="1" fontAlgn="base" latinLnBrk="0" hangingPunct="1">
              <a:lnSpc>
                <a:spcPct val="100000"/>
              </a:lnSpc>
              <a:spcBef>
                <a:spcPct val="15000"/>
              </a:spcBef>
              <a:spcAft>
                <a:spcPct val="0"/>
              </a:spcAft>
              <a:buClrTx/>
              <a:buSzTx/>
              <a:buFontTx/>
              <a:buNone/>
              <a:tabLst/>
              <a:defRPr/>
            </a:pPr>
            <a:endPar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新宋体" pitchFamily="49" charset="-122"/>
              <a:cs typeface="+mn-cs"/>
            </a:endParaRPr>
          </a:p>
          <a:p>
            <a:pPr marL="0" marR="0" lvl="0" indent="0" algn="l" defTabSz="914400" rtl="0" eaLnBrk="1" fontAlgn="base" latinLnBrk="0" hangingPunct="1">
              <a:lnSpc>
                <a:spcPct val="100000"/>
              </a:lnSpc>
              <a:spcBef>
                <a:spcPct val="15000"/>
              </a:spcBef>
              <a:spcAft>
                <a:spcPct val="0"/>
              </a:spcAft>
              <a:buClrTx/>
              <a:buSzTx/>
              <a:buFontTx/>
              <a:buNone/>
              <a:tabLst/>
              <a:defRPr/>
            </a:pPr>
            <a:r>
              <a:rPr lang="zh-CN" altLang="en-US" dirty="0" smtClean="0">
                <a:solidFill>
                  <a:srgbClr val="000000"/>
                </a:solidFill>
                <a:ea typeface="新宋体" pitchFamily="49" charset="-122"/>
              </a:rPr>
              <a:t>注意：计算时应是正向边的容量之和</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新宋体" pitchFamily="49" charset="-122"/>
              <a:cs typeface="+mn-cs"/>
            </a:endParaRPr>
          </a:p>
        </p:txBody>
      </p:sp>
      <p:graphicFrame>
        <p:nvGraphicFramePr>
          <p:cNvPr id="7170" name="Object 2"/>
          <p:cNvGraphicFramePr>
            <a:graphicFrameLocks noChangeAspect="1"/>
          </p:cNvGraphicFramePr>
          <p:nvPr/>
        </p:nvGraphicFramePr>
        <p:xfrm>
          <a:off x="1797046" y="3127375"/>
          <a:ext cx="333375" cy="406400"/>
        </p:xfrm>
        <a:graphic>
          <a:graphicData uri="http://schemas.openxmlformats.org/presentationml/2006/ole">
            <mc:AlternateContent xmlns:mc="http://schemas.openxmlformats.org/markup-compatibility/2006">
              <mc:Choice xmlns:v="urn:schemas-microsoft-com:vml" Requires="v">
                <p:oleObj spid="_x0000_s372113" name="公式" r:id="rId3" imgW="164957" imgH="203024" progId="Equation.3">
                  <p:embed/>
                </p:oleObj>
              </mc:Choice>
              <mc:Fallback>
                <p:oleObj name="公式" r:id="rId3" imgW="164957" imgH="203024" progId="Equation.3">
                  <p:embed/>
                  <p:pic>
                    <p:nvPicPr>
                      <p:cNvPr id="71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46" y="3127375"/>
                        <a:ext cx="3333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2570159" y="3127375"/>
          <a:ext cx="342900" cy="417513"/>
        </p:xfrm>
        <a:graphic>
          <a:graphicData uri="http://schemas.openxmlformats.org/presentationml/2006/ole">
            <mc:AlternateContent xmlns:mc="http://schemas.openxmlformats.org/markup-compatibility/2006">
              <mc:Choice xmlns:v="urn:schemas-microsoft-com:vml" Requires="v">
                <p:oleObj spid="_x0000_s372114" name="公式" r:id="rId5" imgW="164957" imgH="203024" progId="Equation.3">
                  <p:embed/>
                </p:oleObj>
              </mc:Choice>
              <mc:Fallback>
                <p:oleObj name="公式" r:id="rId5" imgW="164957" imgH="203024" progId="Equation.3">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59" y="3127375"/>
                        <a:ext cx="34290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4505321" y="3533775"/>
          <a:ext cx="304800" cy="371475"/>
        </p:xfrm>
        <a:graphic>
          <a:graphicData uri="http://schemas.openxmlformats.org/presentationml/2006/ole">
            <mc:AlternateContent xmlns:mc="http://schemas.openxmlformats.org/markup-compatibility/2006">
              <mc:Choice xmlns:v="urn:schemas-microsoft-com:vml" Requires="v">
                <p:oleObj spid="_x0000_s372115" name="公式" r:id="rId6" imgW="164957" imgH="203024" progId="Equation.3">
                  <p:embed/>
                </p:oleObj>
              </mc:Choice>
              <mc:Fallback>
                <p:oleObj name="公式" r:id="rId6" imgW="164957" imgH="203024" progId="Equation.3">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1" y="3533775"/>
                        <a:ext cx="3048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5"/>
          <p:cNvGraphicFramePr>
            <a:graphicFrameLocks noChangeAspect="1"/>
          </p:cNvGraphicFramePr>
          <p:nvPr/>
        </p:nvGraphicFramePr>
        <p:xfrm>
          <a:off x="1417181" y="3921578"/>
          <a:ext cx="846137" cy="457200"/>
        </p:xfrm>
        <a:graphic>
          <a:graphicData uri="http://schemas.openxmlformats.org/presentationml/2006/ole">
            <mc:AlternateContent xmlns:mc="http://schemas.openxmlformats.org/markup-compatibility/2006">
              <mc:Choice xmlns:v="urn:schemas-microsoft-com:vml" Requires="v">
                <p:oleObj spid="_x0000_s372116" name="公式" r:id="rId7" imgW="419100" imgH="228600" progId="Equation.3">
                  <p:embed/>
                </p:oleObj>
              </mc:Choice>
              <mc:Fallback>
                <p:oleObj name="公式" r:id="rId7" imgW="419100" imgH="228600" progId="Equation.3">
                  <p:embed/>
                  <p:pic>
                    <p:nvPicPr>
                      <p:cNvPr id="71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181" y="3921578"/>
                        <a:ext cx="8461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6"/>
          <p:cNvGraphicFramePr>
            <a:graphicFrameLocks noChangeAspect="1"/>
          </p:cNvGraphicFramePr>
          <p:nvPr>
            <p:extLst>
              <p:ext uri="{D42A27DB-BD31-4B8C-83A1-F6EECF244321}">
                <p14:modId xmlns:p14="http://schemas.microsoft.com/office/powerpoint/2010/main" val="2880218379"/>
              </p:ext>
            </p:extLst>
          </p:nvPr>
        </p:nvGraphicFramePr>
        <p:xfrm>
          <a:off x="588959" y="4744304"/>
          <a:ext cx="846137" cy="457200"/>
        </p:xfrm>
        <a:graphic>
          <a:graphicData uri="http://schemas.openxmlformats.org/presentationml/2006/ole">
            <mc:AlternateContent xmlns:mc="http://schemas.openxmlformats.org/markup-compatibility/2006">
              <mc:Choice xmlns:v="urn:schemas-microsoft-com:vml" Requires="v">
                <p:oleObj spid="_x0000_s372117" name="公式" r:id="rId9" imgW="419100" imgH="228600" progId="Equation.3">
                  <p:embed/>
                </p:oleObj>
              </mc:Choice>
              <mc:Fallback>
                <p:oleObj name="公式" r:id="rId9" imgW="419100" imgH="228600" progId="Equation.3">
                  <p:embed/>
                  <p:pic>
                    <p:nvPicPr>
                      <p:cNvPr id="71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59" y="4744304"/>
                        <a:ext cx="8461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7"/>
          <p:cNvGraphicFramePr>
            <a:graphicFrameLocks noChangeAspect="1"/>
          </p:cNvGraphicFramePr>
          <p:nvPr/>
        </p:nvGraphicFramePr>
        <p:xfrm>
          <a:off x="7924796" y="4297363"/>
          <a:ext cx="846138" cy="457200"/>
        </p:xfrm>
        <a:graphic>
          <a:graphicData uri="http://schemas.openxmlformats.org/presentationml/2006/ole">
            <mc:AlternateContent xmlns:mc="http://schemas.openxmlformats.org/markup-compatibility/2006">
              <mc:Choice xmlns:v="urn:schemas-microsoft-com:vml" Requires="v">
                <p:oleObj spid="_x0000_s372118" name="公式" r:id="rId10" imgW="419100" imgH="228600" progId="Equation.3">
                  <p:embed/>
                </p:oleObj>
              </mc:Choice>
              <mc:Fallback>
                <p:oleObj name="公式" r:id="rId10" imgW="419100" imgH="228600" progId="Equation.3">
                  <p:embed/>
                  <p:pic>
                    <p:nvPicPr>
                      <p:cNvPr id="717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796" y="4297363"/>
                        <a:ext cx="8461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8"/>
          <p:cNvGraphicFramePr>
            <a:graphicFrameLocks noChangeAspect="1"/>
          </p:cNvGraphicFramePr>
          <p:nvPr>
            <p:extLst>
              <p:ext uri="{D42A27DB-BD31-4B8C-83A1-F6EECF244321}">
                <p14:modId xmlns:p14="http://schemas.microsoft.com/office/powerpoint/2010/main" val="2163121286"/>
              </p:ext>
            </p:extLst>
          </p:nvPr>
        </p:nvGraphicFramePr>
        <p:xfrm>
          <a:off x="2476496" y="5289777"/>
          <a:ext cx="2333625" cy="711200"/>
        </p:xfrm>
        <a:graphic>
          <a:graphicData uri="http://schemas.openxmlformats.org/presentationml/2006/ole">
            <mc:AlternateContent xmlns:mc="http://schemas.openxmlformats.org/markup-compatibility/2006">
              <mc:Choice xmlns:v="urn:schemas-microsoft-com:vml" Requires="v">
                <p:oleObj spid="_x0000_s372119" name="公式" r:id="rId11" imgW="1155199" imgH="355446" progId="Equation.3">
                  <p:embed/>
                </p:oleObj>
              </mc:Choice>
              <mc:Fallback>
                <p:oleObj name="公式" r:id="rId11" imgW="1155199" imgH="355446" progId="Equation.3">
                  <p:embed/>
                  <p:pic>
                    <p:nvPicPr>
                      <p:cNvPr id="717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6496" y="5289777"/>
                        <a:ext cx="2333625"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0379" name="Rectangle 11"/>
          <p:cNvSpPr>
            <a:spLocks noChangeArrowheads="1"/>
          </p:cNvSpPr>
          <p:nvPr/>
        </p:nvSpPr>
        <p:spPr bwMode="auto">
          <a:xfrm>
            <a:off x="609599" y="4260850"/>
            <a:ext cx="8551862"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C00000"/>
                </a:solidFill>
                <a:effectLst/>
                <a:uLnTx/>
                <a:uFillTx/>
                <a:latin typeface="Tahoma" pitchFamily="34" charset="0"/>
                <a:ea typeface="宋体" pitchFamily="2" charset="-122"/>
                <a:cs typeface="+mn-cs"/>
              </a:rPr>
              <a:t>割切</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把割切的全部边集去掉后</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由</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到</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t</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无任何有向路</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p>
        </p:txBody>
      </p:sp>
      <p:sp>
        <p:nvSpPr>
          <p:cNvPr id="1210381" name="AutoShape 13"/>
          <p:cNvSpPr>
            <a:spLocks noChangeArrowheads="1"/>
          </p:cNvSpPr>
          <p:nvPr/>
        </p:nvSpPr>
        <p:spPr bwMode="auto">
          <a:xfrm rot="10800000">
            <a:off x="5775321" y="3024188"/>
            <a:ext cx="3375025" cy="358775"/>
          </a:xfrm>
          <a:prstGeom prst="wedgeRectCallout">
            <a:avLst>
              <a:gd name="adj1" fmla="val 61426"/>
              <a:gd name="adj2" fmla="val 155306"/>
            </a:avLst>
          </a:prstGeom>
          <a:solidFill>
            <a:schemeClr val="accent1"/>
          </a:solidFill>
          <a:ln w="9525">
            <a:solidFill>
              <a:schemeClr val="tx1"/>
            </a:solidFill>
            <a:miter lim="800000"/>
            <a:headEnd/>
            <a:tailEnd/>
          </a:ln>
        </p:spPr>
        <p:txBody>
          <a:bodyPr rot="10800000" lIns="18000" tIns="0" rIns="18000" bIns="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FFFFF"/>
                </a:solidFill>
                <a:effectLst/>
                <a:uLnTx/>
                <a:uFillTx/>
                <a:latin typeface="Arial" pitchFamily="34" charset="0"/>
                <a:ea typeface="宋体" pitchFamily="2" charset="-122"/>
                <a:cs typeface="+mn-cs"/>
              </a:rPr>
              <a:t>针对单一发点和收点的网络</a:t>
            </a:r>
          </a:p>
        </p:txBody>
      </p:sp>
      <p:sp>
        <p:nvSpPr>
          <p:cNvPr id="7180" name="矩形 6"/>
          <p:cNvSpPr>
            <a:spLocks noChangeArrowheads="1"/>
          </p:cNvSpPr>
          <p:nvPr/>
        </p:nvSpPr>
        <p:spPr bwMode="auto">
          <a:xfrm>
            <a:off x="430209"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(3)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最大流问题</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15" name="标题 6"/>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22448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0381"/>
                                        </p:tgtEl>
                                        <p:attrNameLst>
                                          <p:attrName>style.visibility</p:attrName>
                                        </p:attrNameLst>
                                      </p:cBhvr>
                                      <p:to>
                                        <p:strVal val="visible"/>
                                      </p:to>
                                    </p:set>
                                    <p:animEffect transition="in" filter="blinds(horizontal)">
                                      <p:cBhvr>
                                        <p:cTn id="7" dur="500"/>
                                        <p:tgtEl>
                                          <p:spTgt spid="1210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0379">
                                            <p:txEl>
                                              <p:pRg st="0" end="0"/>
                                            </p:txEl>
                                          </p:spTgt>
                                        </p:tgtEl>
                                        <p:attrNameLst>
                                          <p:attrName>style.visibility</p:attrName>
                                        </p:attrNameLst>
                                      </p:cBhvr>
                                      <p:to>
                                        <p:strVal val="visible"/>
                                      </p:to>
                                    </p:set>
                                    <p:animEffect transition="in" filter="blinds(horizontal)">
                                      <p:cBhvr>
                                        <p:cTn id="12" dur="500"/>
                                        <p:tgtEl>
                                          <p:spTgt spid="1210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ChangeArrowheads="1"/>
          </p:cNvSpPr>
          <p:nvPr/>
        </p:nvSpPr>
        <p:spPr bwMode="auto">
          <a:xfrm>
            <a:off x="476250" y="1268413"/>
            <a:ext cx="8199438" cy="4897437"/>
          </a:xfrm>
          <a:prstGeom prst="rect">
            <a:avLst/>
          </a:prstGeom>
          <a:noFill/>
          <a:ln w="9525">
            <a:noFill/>
            <a:miter lim="800000"/>
            <a:headEnd/>
            <a:tailEnd/>
          </a:ln>
        </p:spPr>
        <p:txBody>
          <a:bodyPr/>
          <a:lstStyle/>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输入二分图</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G=(X, Y, E), </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点标记为</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    0: </a:t>
            </a: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表示尚未搜索；   </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1: </a:t>
            </a: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表示饱和点；</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2: </a:t>
            </a:r>
            <a:r>
              <a:rPr kumimoji="1" lang="zh-CN" altLang="en-US"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表示是无法扩大匹配的顶点</a:t>
            </a:r>
            <a:r>
              <a:rPr kumimoji="1" lang="en-US" altLang="zh-CN" sz="22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Step1.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任给一初始匹配</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给饱和点</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Step2.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判断</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中各顶点是否都已有非零标记</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若是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结束</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M</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为最大 </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匹配</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否则</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找一</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标记点</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令</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V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Step3.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判断集合</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的邻点集</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(U)=V?</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3.1.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无法扩大匹配</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给</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2</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step2.</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3.2.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在</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(U)-V</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中找一点</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判断</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是否标</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3.2.1.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则有边</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z)</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M.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令</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U</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{z}, V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V</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step3.</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3.2.2.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否</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存在从</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到</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的可增广路</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P</a:t>
            </a:r>
          </a:p>
          <a:p>
            <a:pPr marL="342900" marR="0" lvl="0" indent="-342900" algn="l" defTabSz="914400" rtl="0" eaLnBrk="1" fontAlgn="base" latinLnBrk="0" hangingPunct="1">
              <a:lnSpc>
                <a:spcPct val="90000"/>
              </a:lnSpc>
              <a:spcBef>
                <a:spcPct val="20000"/>
              </a:spcBef>
              <a:spcAft>
                <a:spcPct val="0"/>
              </a:spcAft>
              <a:buClr>
                <a:srgbClr val="FFCC00"/>
              </a:buClr>
              <a:buSzPct val="70000"/>
              <a:buFont typeface="Wingdings" pitchFamily="2" charset="2"/>
              <a:buNone/>
              <a:tabLst/>
              <a:defRPr/>
            </a:pP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令</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M </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M</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sym typeface="Symbol" pitchFamily="18" charset="2"/>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P,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给</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x</a:t>
            </a:r>
            <a:r>
              <a:rPr kumimoji="1" lang="en-US" altLang="zh-CN" sz="2200" b="1" i="0" u="none" strike="noStrike" kern="1200" cap="none" spc="0" normalizeH="0" baseline="-25000" noProof="0" dirty="0">
                <a:ln>
                  <a:noFill/>
                </a:ln>
                <a:solidFill>
                  <a:srgbClr val="000514"/>
                </a:solidFill>
                <a:effectLst/>
                <a:uLnTx/>
                <a:uFillTx/>
                <a:latin typeface="Garamond" pitchFamily="18" charset="0"/>
                <a:ea typeface="宋体" pitchFamily="2" charset="-122"/>
                <a:cs typeface="+mn-cs"/>
              </a:rPr>
              <a:t>0</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en-US" altLang="zh-CN" sz="2200" b="1" i="0" u="none" strike="noStrike" kern="1200" cap="none" spc="0" normalizeH="0" baseline="0" noProof="0" dirty="0" err="1">
                <a:ln>
                  <a:noFill/>
                </a:ln>
                <a:solidFill>
                  <a:srgbClr val="000514"/>
                </a:solidFill>
                <a:effectLst/>
                <a:uLnTx/>
                <a:uFillTx/>
                <a:latin typeface="Garamond" pitchFamily="18" charset="0"/>
                <a:ea typeface="宋体" pitchFamily="2" charset="-122"/>
                <a:cs typeface="+mn-cs"/>
              </a:rPr>
              <a:t>y</a:t>
            </a:r>
            <a:r>
              <a:rPr kumimoji="1" lang="en-US" altLang="zh-CN" sz="2200" b="1" i="0" u="none" strike="noStrike" kern="1200" cap="none" spc="0" normalizeH="0" baseline="-25000" noProof="0" dirty="0" err="1">
                <a:ln>
                  <a:noFill/>
                </a:ln>
                <a:solidFill>
                  <a:srgbClr val="000514"/>
                </a:solidFill>
                <a:effectLst/>
                <a:uLnTx/>
                <a:uFillTx/>
                <a:latin typeface="Garamond" pitchFamily="18" charset="0"/>
                <a:ea typeface="宋体" pitchFamily="2" charset="-122"/>
                <a:cs typeface="+mn-cs"/>
              </a:rPr>
              <a:t>i</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标记</a:t>
            </a:r>
            <a:r>
              <a:rPr kumimoji="1" lang="zh-CN" altLang="en-US"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1</a:t>
            </a:r>
            <a:r>
              <a:rPr kumimoji="1" lang="en-US" altLang="zh-CN" sz="2200" b="1" i="0" u="none" strike="noStrike" kern="1200" cap="none" spc="0" normalizeH="0" baseline="0" noProof="0" dirty="0">
                <a:ln>
                  <a:noFill/>
                </a:ln>
                <a:solidFill>
                  <a:srgbClr val="000514"/>
                </a:solidFill>
                <a:effectLst/>
                <a:uLnTx/>
                <a:uFillTx/>
                <a:latin typeface="Arial" pitchFamily="34" charset="0"/>
                <a:ea typeface="宋体" pitchFamily="2" charset="-122"/>
                <a:cs typeface="+mn-cs"/>
              </a:rPr>
              <a:t>”</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 </a:t>
            </a:r>
            <a:r>
              <a:rPr kumimoji="1" lang="zh-CN" altLang="en-US"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转</a:t>
            </a:r>
            <a:r>
              <a:rPr kumimoji="1" lang="en-US" altLang="zh-CN" sz="2200" b="1" i="0" u="none" strike="noStrike" kern="1200" cap="none" spc="0" normalizeH="0" baseline="0" noProof="0" dirty="0">
                <a:ln>
                  <a:noFill/>
                </a:ln>
                <a:solidFill>
                  <a:srgbClr val="000514"/>
                </a:solidFill>
                <a:effectLst/>
                <a:uLnTx/>
                <a:uFillTx/>
                <a:latin typeface="Garamond" pitchFamily="18" charset="0"/>
                <a:ea typeface="宋体" pitchFamily="2" charset="-122"/>
                <a:cs typeface="+mn-cs"/>
              </a:rPr>
              <a:t>step2.</a:t>
            </a:r>
          </a:p>
        </p:txBody>
      </p:sp>
      <p:sp>
        <p:nvSpPr>
          <p:cNvPr id="49155" name="Text Box 4"/>
          <p:cNvSpPr txBox="1">
            <a:spLocks noChangeArrowheads="1"/>
          </p:cNvSpPr>
          <p:nvPr/>
        </p:nvSpPr>
        <p:spPr bwMode="auto">
          <a:xfrm>
            <a:off x="7812088" y="3249613"/>
            <a:ext cx="585787" cy="2528887"/>
          </a:xfrm>
          <a:prstGeom prst="rect">
            <a:avLst/>
          </a:prstGeom>
          <a:solidFill>
            <a:schemeClr val="accent1"/>
          </a:solid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Arial" pitchFamily="34" charset="0"/>
                <a:ea typeface="宋体" pitchFamily="2" charset="-122"/>
                <a:cs typeface="+mn-cs"/>
              </a:rPr>
              <a:t>匈牙利算法</a:t>
            </a:r>
          </a:p>
        </p:txBody>
      </p:sp>
      <p:sp>
        <p:nvSpPr>
          <p:cNvPr id="49156" name="Text Box 5"/>
          <p:cNvSpPr txBox="1">
            <a:spLocks noChangeArrowheads="1"/>
          </p:cNvSpPr>
          <p:nvPr/>
        </p:nvSpPr>
        <p:spPr bwMode="auto">
          <a:xfrm>
            <a:off x="6831467" y="1393372"/>
            <a:ext cx="1992312" cy="9159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hlinkClick r:id="rId2"/>
              </a:rPr>
              <a:t>匈牙利</a:t>
            </a: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hlinkClick r:id="rId3"/>
              </a:rPr>
              <a:t>数学家</a:t>
            </a:r>
            <a:r>
              <a:rPr kumimoji="1" lang="en-US" altLang="zh-CN"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Edmonds</a:t>
            </a: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于</a:t>
            </a:r>
            <a:r>
              <a:rPr kumimoji="1" lang="en-US" altLang="zh-CN"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1965</a:t>
            </a:r>
            <a:r>
              <a:rPr kumimoji="1" lang="zh-CN" altLang="en-US" sz="1800" b="1" i="0" u="none" strike="noStrike" kern="1200" cap="none" spc="0" normalizeH="0" baseline="0" noProof="0" dirty="0">
                <a:ln>
                  <a:noFill/>
                </a:ln>
                <a:solidFill>
                  <a:srgbClr val="FF3300"/>
                </a:solidFill>
                <a:effectLst/>
                <a:uLnTx/>
                <a:uFillTx/>
                <a:latin typeface="Arial" pitchFamily="34" charset="0"/>
                <a:ea typeface="宋体" pitchFamily="2" charset="-122"/>
                <a:cs typeface="+mn-cs"/>
              </a:rPr>
              <a:t>年提出 </a:t>
            </a:r>
          </a:p>
        </p:txBody>
      </p:sp>
      <p:sp>
        <p:nvSpPr>
          <p:cNvPr id="7"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spTree>
    <p:extLst>
      <p:ext uri="{BB962C8B-B14F-4D97-AF65-F5344CB8AC3E}">
        <p14:creationId xmlns:p14="http://schemas.microsoft.com/office/powerpoint/2010/main" val="895441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7970">
                                            <p:txEl>
                                              <p:pRg st="0" end="0"/>
                                            </p:txEl>
                                          </p:spTgt>
                                        </p:tgtEl>
                                        <p:attrNameLst>
                                          <p:attrName>style.visibility</p:attrName>
                                        </p:attrNameLst>
                                      </p:cBhvr>
                                      <p:to>
                                        <p:strVal val="visible"/>
                                      </p:to>
                                    </p:set>
                                    <p:animEffect transition="in" filter="blinds(horizontal)">
                                      <p:cBhvr>
                                        <p:cTn id="7" dur="500"/>
                                        <p:tgtEl>
                                          <p:spTgt spid="1107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7970">
                                            <p:txEl>
                                              <p:pRg st="1" end="1"/>
                                            </p:txEl>
                                          </p:spTgt>
                                        </p:tgtEl>
                                        <p:attrNameLst>
                                          <p:attrName>style.visibility</p:attrName>
                                        </p:attrNameLst>
                                      </p:cBhvr>
                                      <p:to>
                                        <p:strVal val="visible"/>
                                      </p:to>
                                    </p:set>
                                    <p:animEffect transition="in" filter="blinds(horizontal)">
                                      <p:cBhvr>
                                        <p:cTn id="12" dur="500"/>
                                        <p:tgtEl>
                                          <p:spTgt spid="11079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07970">
                                            <p:txEl>
                                              <p:pRg st="2" end="2"/>
                                            </p:txEl>
                                          </p:spTgt>
                                        </p:tgtEl>
                                        <p:attrNameLst>
                                          <p:attrName>style.visibility</p:attrName>
                                        </p:attrNameLst>
                                      </p:cBhvr>
                                      <p:to>
                                        <p:strVal val="visible"/>
                                      </p:to>
                                    </p:set>
                                    <p:animEffect transition="in" filter="blinds(horizontal)">
                                      <p:cBhvr>
                                        <p:cTn id="17" dur="500"/>
                                        <p:tgtEl>
                                          <p:spTgt spid="11079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07970">
                                            <p:txEl>
                                              <p:pRg st="3" end="3"/>
                                            </p:txEl>
                                          </p:spTgt>
                                        </p:tgtEl>
                                        <p:attrNameLst>
                                          <p:attrName>style.visibility</p:attrName>
                                        </p:attrNameLst>
                                      </p:cBhvr>
                                      <p:to>
                                        <p:strVal val="visible"/>
                                      </p:to>
                                    </p:set>
                                    <p:animEffect transition="in" filter="blinds(horizontal)">
                                      <p:cBhvr>
                                        <p:cTn id="22" dur="500"/>
                                        <p:tgtEl>
                                          <p:spTgt spid="11079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07970">
                                            <p:txEl>
                                              <p:pRg st="4" end="4"/>
                                            </p:txEl>
                                          </p:spTgt>
                                        </p:tgtEl>
                                        <p:attrNameLst>
                                          <p:attrName>style.visibility</p:attrName>
                                        </p:attrNameLst>
                                      </p:cBhvr>
                                      <p:to>
                                        <p:strVal val="visible"/>
                                      </p:to>
                                    </p:set>
                                    <p:animEffect transition="in" filter="blinds(horizontal)">
                                      <p:cBhvr>
                                        <p:cTn id="27" dur="500"/>
                                        <p:tgtEl>
                                          <p:spTgt spid="11079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07970">
                                            <p:txEl>
                                              <p:pRg st="5" end="5"/>
                                            </p:txEl>
                                          </p:spTgt>
                                        </p:tgtEl>
                                        <p:attrNameLst>
                                          <p:attrName>style.visibility</p:attrName>
                                        </p:attrNameLst>
                                      </p:cBhvr>
                                      <p:to>
                                        <p:strVal val="visible"/>
                                      </p:to>
                                    </p:set>
                                    <p:animEffect transition="in" filter="blinds(horizontal)">
                                      <p:cBhvr>
                                        <p:cTn id="32" dur="500"/>
                                        <p:tgtEl>
                                          <p:spTgt spid="11079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07970">
                                            <p:txEl>
                                              <p:pRg st="6" end="6"/>
                                            </p:txEl>
                                          </p:spTgt>
                                        </p:tgtEl>
                                        <p:attrNameLst>
                                          <p:attrName>style.visibility</p:attrName>
                                        </p:attrNameLst>
                                      </p:cBhvr>
                                      <p:to>
                                        <p:strVal val="visible"/>
                                      </p:to>
                                    </p:set>
                                    <p:animEffect transition="in" filter="blinds(horizontal)">
                                      <p:cBhvr>
                                        <p:cTn id="37" dur="500"/>
                                        <p:tgtEl>
                                          <p:spTgt spid="11079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07970">
                                            <p:txEl>
                                              <p:pRg st="7" end="7"/>
                                            </p:txEl>
                                          </p:spTgt>
                                        </p:tgtEl>
                                        <p:attrNameLst>
                                          <p:attrName>style.visibility</p:attrName>
                                        </p:attrNameLst>
                                      </p:cBhvr>
                                      <p:to>
                                        <p:strVal val="visible"/>
                                      </p:to>
                                    </p:set>
                                    <p:animEffect transition="in" filter="blinds(horizontal)">
                                      <p:cBhvr>
                                        <p:cTn id="42" dur="500"/>
                                        <p:tgtEl>
                                          <p:spTgt spid="11079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07970">
                                            <p:txEl>
                                              <p:pRg st="8" end="8"/>
                                            </p:txEl>
                                          </p:spTgt>
                                        </p:tgtEl>
                                        <p:attrNameLst>
                                          <p:attrName>style.visibility</p:attrName>
                                        </p:attrNameLst>
                                      </p:cBhvr>
                                      <p:to>
                                        <p:strVal val="visible"/>
                                      </p:to>
                                    </p:set>
                                    <p:animEffect transition="in" filter="blinds(horizontal)">
                                      <p:cBhvr>
                                        <p:cTn id="47" dur="500"/>
                                        <p:tgtEl>
                                          <p:spTgt spid="11079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07970">
                                            <p:txEl>
                                              <p:pRg st="9" end="9"/>
                                            </p:txEl>
                                          </p:spTgt>
                                        </p:tgtEl>
                                        <p:attrNameLst>
                                          <p:attrName>style.visibility</p:attrName>
                                        </p:attrNameLst>
                                      </p:cBhvr>
                                      <p:to>
                                        <p:strVal val="visible"/>
                                      </p:to>
                                    </p:set>
                                    <p:animEffect transition="in" filter="blinds(horizontal)">
                                      <p:cBhvr>
                                        <p:cTn id="52" dur="500"/>
                                        <p:tgtEl>
                                          <p:spTgt spid="110797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7970">
                                            <p:txEl>
                                              <p:pRg st="10" end="10"/>
                                            </p:txEl>
                                          </p:spTgt>
                                        </p:tgtEl>
                                        <p:attrNameLst>
                                          <p:attrName>style.visibility</p:attrName>
                                        </p:attrNameLst>
                                      </p:cBhvr>
                                      <p:to>
                                        <p:strVal val="visible"/>
                                      </p:to>
                                    </p:set>
                                    <p:animEffect transition="in" filter="blinds(horizontal)">
                                      <p:cBhvr>
                                        <p:cTn id="57" dur="500"/>
                                        <p:tgtEl>
                                          <p:spTgt spid="110797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107970">
                                            <p:txEl>
                                              <p:pRg st="11" end="11"/>
                                            </p:txEl>
                                          </p:spTgt>
                                        </p:tgtEl>
                                        <p:attrNameLst>
                                          <p:attrName>style.visibility</p:attrName>
                                        </p:attrNameLst>
                                      </p:cBhvr>
                                      <p:to>
                                        <p:strVal val="visible"/>
                                      </p:to>
                                    </p:set>
                                    <p:animEffect transition="in" filter="blinds(horizontal)">
                                      <p:cBhvr>
                                        <p:cTn id="62" dur="500"/>
                                        <p:tgtEl>
                                          <p:spTgt spid="110797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07970">
                                            <p:txEl>
                                              <p:pRg st="12" end="12"/>
                                            </p:txEl>
                                          </p:spTgt>
                                        </p:tgtEl>
                                        <p:attrNameLst>
                                          <p:attrName>style.visibility</p:attrName>
                                        </p:attrNameLst>
                                      </p:cBhvr>
                                      <p:to>
                                        <p:strVal val="visible"/>
                                      </p:to>
                                    </p:set>
                                    <p:animEffect transition="in" filter="blinds(horizontal)">
                                      <p:cBhvr>
                                        <p:cTn id="67" dur="500"/>
                                        <p:tgtEl>
                                          <p:spTgt spid="110797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107970">
                                            <p:txEl>
                                              <p:pRg st="13" end="13"/>
                                            </p:txEl>
                                          </p:spTgt>
                                        </p:tgtEl>
                                        <p:attrNameLst>
                                          <p:attrName>style.visibility</p:attrName>
                                        </p:attrNameLst>
                                      </p:cBhvr>
                                      <p:to>
                                        <p:strVal val="visible"/>
                                      </p:to>
                                    </p:set>
                                    <p:animEffect transition="in" filter="blinds(horizontal)">
                                      <p:cBhvr>
                                        <p:cTn id="72" dur="500"/>
                                        <p:tgtEl>
                                          <p:spTgt spid="11079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81EE-4C8C-4C8A-BAA8-C4E42EC3F337}"/>
              </a:ext>
            </a:extLst>
          </p:cNvPr>
          <p:cNvSpPr>
            <a:spLocks noGrp="1"/>
          </p:cNvSpPr>
          <p:nvPr>
            <p:ph type="title"/>
          </p:nvPr>
        </p:nvSpPr>
        <p:spPr/>
        <p:txBody>
          <a:bodyPr/>
          <a:lstStyle/>
          <a:p>
            <a:r>
              <a:rPr lang="en-US" altLang="zh-CN" dirty="0">
                <a:ln w="12700">
                  <a:solidFill>
                    <a:srgbClr val="675D59"/>
                  </a:solidFill>
                </a:ln>
                <a:solidFill>
                  <a:srgbClr val="675D59">
                    <a:lumMod val="75000"/>
                  </a:srgbClr>
                </a:solidFill>
                <a:latin typeface="Times New Roman" pitchFamily="18" charset="0"/>
                <a:cs typeface="Times New Roman" pitchFamily="18" charset="0"/>
              </a:rPr>
              <a:t>5.5</a:t>
            </a:r>
            <a:r>
              <a:rPr lang="en-US" altLang="zh-CN" dirty="0" smtClean="0"/>
              <a:t> </a:t>
            </a:r>
            <a:r>
              <a:rPr lang="zh-CN" altLang="en-US" dirty="0"/>
              <a:t>网络流问题</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9A8B-30C8-43A3-91C4-3F9420FDEAC8}"/>
                  </a:ext>
                </a:extLst>
              </p:cNvPr>
              <p:cNvSpPr>
                <a:spLocks noGrp="1"/>
              </p:cNvSpPr>
              <p:nvPr>
                <p:ph idx="1"/>
              </p:nvPr>
            </p:nvSpPr>
            <p:spPr/>
            <p:txBody>
              <a:bodyPr/>
              <a:lstStyle/>
              <a:p>
                <a:pPr marL="0" indent="0">
                  <a:buNone/>
                </a:pPr>
                <a:r>
                  <a:rPr kumimoji="1" lang="en-US" altLang="zh-CN" dirty="0">
                    <a:solidFill>
                      <a:srgbClr val="003399"/>
                    </a:solidFill>
                    <a:latin typeface="Times New Roman" panose="02020603050405020304" pitchFamily="18" charset="0"/>
                    <a:ea typeface="楷体_GB2312" pitchFamily="49" charset="-122"/>
                    <a:cs typeface="Times New Roman" panose="02020603050405020304" pitchFamily="18" charset="0"/>
                  </a:rPr>
                  <a:t>(3) </a:t>
                </a:r>
                <a:r>
                  <a:rPr kumimoji="1" lang="zh-CN" altLang="en-US" dirty="0">
                    <a:solidFill>
                      <a:srgbClr val="003399"/>
                    </a:solidFill>
                    <a:latin typeface="Times New Roman" panose="02020603050405020304" pitchFamily="18" charset="0"/>
                    <a:ea typeface="楷体_GB2312" pitchFamily="49" charset="-122"/>
                    <a:cs typeface="Times New Roman" panose="02020603050405020304" pitchFamily="18" charset="0"/>
                  </a:rPr>
                  <a:t>最大流问题</a:t>
                </a:r>
                <a:endParaRPr kumimoji="1" lang="en-US" altLang="zh-CN" dirty="0">
                  <a:solidFill>
                    <a:srgbClr val="003399"/>
                  </a:solidFill>
                  <a:latin typeface="Times New Roman" panose="02020603050405020304" pitchFamily="18" charset="0"/>
                  <a:ea typeface="楷体_GB2312" pitchFamily="49" charset="-122"/>
                  <a:cs typeface="Times New Roman" panose="02020603050405020304" pitchFamily="18" charset="0"/>
                </a:endParaRPr>
              </a:p>
              <a:p>
                <a:pPr>
                  <a:buFont typeface="Wingdings" panose="05000000000000000000" pitchFamily="2" charset="2"/>
                  <a:buChar char="l"/>
                </a:pPr>
                <a:r>
                  <a:rPr kumimoji="1" lang="zh-CN" altLang="en-US" dirty="0">
                    <a:latin typeface="Times New Roman" panose="02020603050405020304" pitchFamily="18" charset="0"/>
                    <a:ea typeface="楷体_GB2312" pitchFamily="49" charset="-122"/>
                    <a:cs typeface="Times New Roman" panose="02020603050405020304" pitchFamily="18" charset="0"/>
                  </a:rPr>
                  <a:t>例</a:t>
                </a:r>
                <a:r>
                  <a:rPr kumimoji="1" lang="en-US" altLang="zh-CN" dirty="0">
                    <a:latin typeface="Times New Roman" panose="02020603050405020304" pitchFamily="18" charset="0"/>
                    <a:ea typeface="楷体_GB2312" pitchFamily="49" charset="-122"/>
                    <a:cs typeface="Times New Roman" panose="02020603050405020304" pitchFamily="18" charset="0"/>
                  </a:rPr>
                  <a:t>5.5.1</a:t>
                </a:r>
              </a:p>
              <a:p>
                <a:pPr marL="457200" lvl="1" indent="0">
                  <a:buNone/>
                </a:pPr>
                <a:r>
                  <a:rPr kumimoji="1" lang="zh-CN" altLang="en-US" sz="2000" dirty="0" smtClean="0">
                    <a:latin typeface="Times New Roman" panose="02020603050405020304" pitchFamily="18" charset="0"/>
                    <a:ea typeface="楷体_GB2312" pitchFamily="49" charset="-122"/>
                    <a:cs typeface="Times New Roman" panose="02020603050405020304" pitchFamily="18" charset="0"/>
                  </a:rPr>
                  <a:t>图中</a:t>
                </a:r>
                <a:r>
                  <a:rPr kumimoji="1" lang="zh-CN" altLang="en-US" sz="2000" dirty="0">
                    <a:latin typeface="Times New Roman" panose="02020603050405020304" pitchFamily="18" charset="0"/>
                    <a:ea typeface="楷体_GB2312" pitchFamily="49" charset="-122"/>
                    <a:cs typeface="Times New Roman" panose="02020603050405020304" pitchFamily="18" charset="0"/>
                  </a:rPr>
                  <a:t>令</a:t>
                </a:r>
                <a:r>
                  <a:rPr kumimoji="1" lang="en-US" altLang="zh-CN" sz="2000" dirty="0">
                    <a:latin typeface="Times New Roman" panose="02020603050405020304" pitchFamily="18" charset="0"/>
                    <a:ea typeface="楷体_GB2312" pitchFamily="49" charset="-122"/>
                    <a:cs typeface="Times New Roman" panose="02020603050405020304" pitchFamily="18" charset="0"/>
                  </a:rPr>
                  <a:t>S={s}</a:t>
                </a:r>
              </a:p>
              <a:p>
                <a:pPr marL="457200" lvl="1" indent="0">
                  <a:buNone/>
                </a:pPr>
                <a:r>
                  <a:rPr kumimoji="1" lang="zh-CN" altLang="en-US" sz="2000" dirty="0">
                    <a:latin typeface="Times New Roman" panose="02020603050405020304" pitchFamily="18" charset="0"/>
                    <a:ea typeface="楷体_GB2312" pitchFamily="49" charset="-122"/>
                    <a:cs typeface="Times New Roman" panose="02020603050405020304" pitchFamily="18" charset="0"/>
                  </a:rPr>
                  <a:t>则（</a:t>
                </a:r>
                <a:r>
                  <a:rPr kumimoji="1" lang="en-US" altLang="zh-CN" sz="2000" dirty="0">
                    <a:latin typeface="Times New Roman" panose="02020603050405020304" pitchFamily="18" charset="0"/>
                    <a:ea typeface="楷体_GB2312" pitchFamily="49" charset="-122"/>
                    <a:cs typeface="Times New Roman" panose="02020603050405020304" pitchFamily="18" charset="0"/>
                  </a:rPr>
                  <a:t>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smtClean="0">
                            <a:latin typeface="Cambria Math" panose="02040503050406030204" pitchFamily="18" charset="0"/>
                          </a:rPr>
                          <m:t>𝐒</m:t>
                        </m:r>
                      </m:e>
                    </m:acc>
                  </m:oMath>
                </a14:m>
                <a:r>
                  <a:rPr kumimoji="1" lang="zh-CN" altLang="en-US"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s,a</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s,c</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s,d</a:t>
                </a:r>
                <a:r>
                  <a:rPr kumimoji="1" lang="en-US" altLang="zh-CN" sz="2000" dirty="0">
                    <a:latin typeface="Times New Roman" panose="02020603050405020304" pitchFamily="18" charset="0"/>
                    <a:ea typeface="楷体_GB2312" pitchFamily="49" charset="-122"/>
                    <a:cs typeface="Times New Roman" panose="02020603050405020304" pitchFamily="18" charset="0"/>
                  </a:rPr>
                  <a:t>)}, C(S,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smtClean="0">
                            <a:latin typeface="Cambria Math" panose="02040503050406030204" pitchFamily="18" charset="0"/>
                          </a:rPr>
                          <m:t>𝐒</m:t>
                        </m:r>
                      </m:e>
                    </m:acc>
                  </m:oMath>
                </a14:m>
                <a:r>
                  <a:rPr kumimoji="1" lang="en-US" altLang="zh-CN" sz="2000" dirty="0">
                    <a:latin typeface="Times New Roman" panose="02020603050405020304" pitchFamily="18" charset="0"/>
                    <a:ea typeface="楷体_GB2312" pitchFamily="49" charset="-122"/>
                    <a:cs typeface="Times New Roman" panose="02020603050405020304" pitchFamily="18" charset="0"/>
                  </a:rPr>
                  <a:t>)=6</a:t>
                </a:r>
              </a:p>
              <a:p>
                <a:pPr marL="457200" lvl="1" indent="0">
                  <a:buNone/>
                </a:pPr>
                <a:r>
                  <a:rPr kumimoji="1" lang="zh-CN" altLang="en-US" sz="2000" dirty="0">
                    <a:latin typeface="Times New Roman" panose="02020603050405020304" pitchFamily="18" charset="0"/>
                    <a:ea typeface="楷体_GB2312" pitchFamily="49" charset="-122"/>
                    <a:cs typeface="Times New Roman" panose="02020603050405020304" pitchFamily="18" charset="0"/>
                  </a:rPr>
                  <a:t>令</a:t>
                </a:r>
                <a:r>
                  <a:rPr kumimoji="1" lang="en-US" altLang="zh-CN" sz="2000" dirty="0">
                    <a:latin typeface="Times New Roman" panose="02020603050405020304" pitchFamily="18" charset="0"/>
                    <a:ea typeface="楷体_GB2312" pitchFamily="49" charset="-122"/>
                    <a:cs typeface="Times New Roman" panose="02020603050405020304" pitchFamily="18" charset="0"/>
                  </a:rPr>
                  <a:t>S={</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s,a,c</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p>
              <a:p>
                <a:pPr marL="457200" lvl="1" indent="0">
                  <a:buNone/>
                </a:pPr>
                <a:r>
                  <a:rPr kumimoji="1" lang="zh-CN" altLang="en-US" sz="2000" dirty="0">
                    <a:latin typeface="Times New Roman" panose="02020603050405020304" pitchFamily="18" charset="0"/>
                    <a:ea typeface="楷体_GB2312" pitchFamily="49" charset="-122"/>
                    <a:cs typeface="Times New Roman" panose="02020603050405020304" pitchFamily="18" charset="0"/>
                  </a:rPr>
                  <a:t>则</a:t>
                </a:r>
                <a:r>
                  <a:rPr kumimoji="1" lang="en-US" altLang="zh-CN" sz="2000" dirty="0">
                    <a:latin typeface="Times New Roman" panose="02020603050405020304" pitchFamily="18" charset="0"/>
                    <a:ea typeface="楷体_GB2312" pitchFamily="49" charset="-122"/>
                    <a:cs typeface="Times New Roman" panose="02020603050405020304" pitchFamily="18" charset="0"/>
                  </a:rPr>
                  <a:t>(S,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smtClean="0">
                            <a:latin typeface="Cambria Math" panose="02040503050406030204" pitchFamily="18" charset="0"/>
                          </a:rPr>
                          <m:t>𝐒</m:t>
                        </m:r>
                      </m:e>
                    </m:acc>
                  </m:oMath>
                </a14:m>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a,b</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c,b</a:t>
                </a:r>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smtClean="0">
                    <a:latin typeface="Times New Roman" panose="02020603050405020304" pitchFamily="18" charset="0"/>
                    <a:ea typeface="楷体_GB2312" pitchFamily="49" charset="-122"/>
                    <a:cs typeface="Times New Roman" panose="02020603050405020304" pitchFamily="18" charset="0"/>
                  </a:rPr>
                  <a:t>c,t</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smtClean="0">
                    <a:latin typeface="Times New Roman" panose="02020603050405020304" pitchFamily="18" charset="0"/>
                    <a:ea typeface="楷体_GB2312" pitchFamily="49" charset="-122"/>
                    <a:cs typeface="Times New Roman" panose="02020603050405020304" pitchFamily="18" charset="0"/>
                  </a:rPr>
                  <a:t>c,d</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a:t>
                </a:r>
                <a:r>
                  <a:rPr kumimoji="1" lang="en-US" altLang="zh-CN" sz="2000" dirty="0" err="1">
                    <a:latin typeface="Times New Roman" panose="02020603050405020304" pitchFamily="18" charset="0"/>
                    <a:ea typeface="楷体_GB2312" pitchFamily="49" charset="-122"/>
                    <a:cs typeface="Times New Roman" panose="02020603050405020304" pitchFamily="18" charset="0"/>
                  </a:rPr>
                  <a:t>s,d</a:t>
                </a:r>
                <a:r>
                  <a:rPr kumimoji="1" lang="en-US" altLang="zh-CN" sz="2000" dirty="0">
                    <a:latin typeface="Times New Roman" panose="02020603050405020304" pitchFamily="18" charset="0"/>
                    <a:ea typeface="楷体_GB2312" pitchFamily="49" charset="-122"/>
                    <a:cs typeface="Times New Roman" panose="02020603050405020304" pitchFamily="18" charset="0"/>
                  </a:rPr>
                  <a:t>)}, C(S,</a:t>
                </a:r>
                <a:r>
                  <a:rPr lang="zh-CN" altLang="zh-CN" sz="2000" cap="all"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zh-CN" altLang="zh-CN" sz="2000" i="1" cap="all">
                            <a:latin typeface="Cambria Math" panose="02040503050406030204" pitchFamily="18" charset="0"/>
                          </a:rPr>
                        </m:ctrlPr>
                      </m:accPr>
                      <m:e>
                        <m:r>
                          <a:rPr lang="en-US" altLang="zh-CN" sz="2000" b="1" i="1" cap="all">
                            <a:latin typeface="Cambria Math" panose="02040503050406030204" pitchFamily="18" charset="0"/>
                          </a:rPr>
                          <m:t>𝐒</m:t>
                        </m:r>
                      </m:e>
                    </m:acc>
                  </m:oMath>
                </a14:m>
                <a:r>
                  <a:rPr kumimoji="1" lang="en-US" altLang="zh-CN" sz="2000" dirty="0">
                    <a:latin typeface="Times New Roman" panose="02020603050405020304" pitchFamily="18" charset="0"/>
                    <a:ea typeface="楷体_GB2312" pitchFamily="49" charset="-122"/>
                    <a:cs typeface="Times New Roman" panose="02020603050405020304" pitchFamily="18" charset="0"/>
                  </a:rPr>
                  <a:t>)=</a:t>
                </a:r>
                <a:r>
                  <a:rPr kumimoji="1" lang="en-US" altLang="zh-CN" sz="2000" dirty="0" smtClean="0">
                    <a:latin typeface="Times New Roman" panose="02020603050405020304" pitchFamily="18" charset="0"/>
                    <a:ea typeface="楷体_GB2312" pitchFamily="49" charset="-122"/>
                    <a:cs typeface="Times New Roman" panose="02020603050405020304" pitchFamily="18" charset="0"/>
                  </a:rPr>
                  <a:t>11</a:t>
                </a:r>
              </a:p>
              <a:p>
                <a:pPr lvl="1">
                  <a:buFont typeface="Wingdings" panose="05000000000000000000" pitchFamily="2" charset="2"/>
                  <a:buChar char="l"/>
                </a:pPr>
                <a:endParaRPr kumimoji="1" lang="en-US" altLang="zh-CN" dirty="0">
                  <a:latin typeface="Times New Roman" panose="02020603050405020304" pitchFamily="18" charset="0"/>
                  <a:ea typeface="楷体_GB2312" pitchFamily="49" charset="-122"/>
                  <a:cs typeface="Times New Roman" panose="02020603050405020304" pitchFamily="18" charset="0"/>
                </a:endParaRPr>
              </a:p>
              <a:p>
                <a:pPr>
                  <a:buFont typeface="Wingdings" panose="05000000000000000000" pitchFamily="2" charset="2"/>
                  <a:buChar char="l"/>
                </a:pPr>
                <a:r>
                  <a:rPr kumimoji="1" lang="zh-CN" altLang="en-US" dirty="0">
                    <a:latin typeface="Times New Roman" panose="02020603050405020304" pitchFamily="18" charset="0"/>
                    <a:ea typeface="楷体_GB2312" pitchFamily="49" charset="-122"/>
                    <a:cs typeface="Times New Roman" panose="02020603050405020304" pitchFamily="18" charset="0"/>
                  </a:rPr>
                  <a:t>定理</a:t>
                </a:r>
                <a:r>
                  <a:rPr kumimoji="1" lang="en-US" altLang="zh-CN" dirty="0">
                    <a:latin typeface="Times New Roman" panose="02020603050405020304" pitchFamily="18" charset="0"/>
                    <a:ea typeface="楷体_GB2312" pitchFamily="49" charset="-122"/>
                    <a:cs typeface="Times New Roman" panose="02020603050405020304" pitchFamily="18" charset="0"/>
                  </a:rPr>
                  <a:t>5.5.1</a:t>
                </a:r>
              </a:p>
              <a:p>
                <a:pPr marL="457200" lvl="1" indent="0">
                  <a:buNone/>
                </a:pPr>
                <a:r>
                  <a:rPr kumimoji="1" lang="zh-CN" altLang="en-US" sz="2400" dirty="0">
                    <a:latin typeface="Times New Roman" panose="02020603050405020304" pitchFamily="18" charset="0"/>
                    <a:ea typeface="楷体_GB2312" pitchFamily="49" charset="-122"/>
                    <a:cs typeface="Times New Roman" panose="02020603050405020304" pitchFamily="18" charset="0"/>
                  </a:rPr>
                  <a:t>网络的最大流量小于等于最小的切割容量，即</a:t>
                </a:r>
                <a:endParaRPr kumimoji="1" lang="en-US" altLang="zh-CN" sz="2400" dirty="0">
                  <a:latin typeface="Times New Roman" panose="02020603050405020304" pitchFamily="18" charset="0"/>
                  <a:ea typeface="楷体_GB2312" pitchFamily="49" charset="-122"/>
                  <a:cs typeface="Times New Roman" panose="02020603050405020304" pitchFamily="18" charset="0"/>
                </a:endParaRPr>
              </a:p>
              <a:p>
                <a:pPr marL="457200" lvl="1" indent="0">
                  <a:buNone/>
                </a:pPr>
                <a:r>
                  <a:rPr kumimoji="1" lang="en-US" altLang="zh-CN" sz="2400" dirty="0" err="1">
                    <a:latin typeface="Times New Roman" panose="02020603050405020304" pitchFamily="18" charset="0"/>
                    <a:ea typeface="楷体_GB2312" pitchFamily="49" charset="-122"/>
                    <a:cs typeface="Times New Roman" panose="02020603050405020304" pitchFamily="18" charset="0"/>
                  </a:rPr>
                  <a:t>maxw</a:t>
                </a:r>
                <a14:m>
                  <m:oMath xmlns:m="http://schemas.openxmlformats.org/officeDocument/2006/math">
                    <m:r>
                      <a:rPr lang="en-US" altLang="zh-CN" sz="2400" b="1">
                        <a:latin typeface="Cambria Math" panose="02040503050406030204" pitchFamily="18" charset="0"/>
                      </a:rPr>
                      <m:t>≤</m:t>
                    </m:r>
                  </m:oMath>
                </a14:m>
                <a:r>
                  <a:rPr kumimoji="1" lang="en-US" altLang="zh-CN" sz="2400" dirty="0">
                    <a:latin typeface="Times New Roman" panose="02020603050405020304" pitchFamily="18" charset="0"/>
                    <a:ea typeface="楷体_GB2312" pitchFamily="49" charset="-122"/>
                    <a:cs typeface="Times New Roman" panose="02020603050405020304" pitchFamily="18" charset="0"/>
                  </a:rPr>
                  <a:t>minC</a:t>
                </a:r>
                <a:endParaRPr kumimoji="1" lang="zh-CN" altLang="en-US" sz="2400" dirty="0">
                  <a:latin typeface="Times New Roman" panose="02020603050405020304" pitchFamily="18" charset="0"/>
                  <a:ea typeface="楷体_GB2312" pitchFamily="49"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1F09A8B-30C8-43A3-91C4-3F9420FDEAC8}"/>
                  </a:ext>
                </a:extLst>
              </p:cNvPr>
              <p:cNvSpPr>
                <a:spLocks noGrp="1" noRot="1" noChangeAspect="1" noMove="1" noResize="1" noEditPoints="1" noAdjustHandles="1" noChangeArrowheads="1" noChangeShapeType="1" noTextEdit="1"/>
              </p:cNvSpPr>
              <p:nvPr>
                <p:ph idx="1"/>
              </p:nvPr>
            </p:nvSpPr>
            <p:spPr>
              <a:blipFill>
                <a:blip r:embed="rId2"/>
                <a:stretch>
                  <a:fillRect l="-1596" t="-1637"/>
                </a:stretch>
              </a:blipFill>
            </p:spPr>
            <p:txBody>
              <a:bodyPr/>
              <a:lstStyle/>
              <a:p>
                <a:r>
                  <a:rPr lang="zh-CN" altLang="en-US">
                    <a:noFill/>
                  </a:rPr>
                  <a:t> </a:t>
                </a:r>
              </a:p>
            </p:txBody>
          </p:sp>
        </mc:Fallback>
      </mc:AlternateContent>
      <p:sp>
        <p:nvSpPr>
          <p:cNvPr id="77" name="Oval 76">
            <a:extLst>
              <a:ext uri="{FF2B5EF4-FFF2-40B4-BE49-F238E27FC236}">
                <a16:creationId xmlns:a16="http://schemas.microsoft.com/office/drawing/2014/main" id="{2E4081F7-5DAD-4751-B44F-D92307F65F43}"/>
              </a:ext>
            </a:extLst>
          </p:cNvPr>
          <p:cNvSpPr/>
          <p:nvPr/>
        </p:nvSpPr>
        <p:spPr>
          <a:xfrm>
            <a:off x="6849491" y="178488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8" name="Oval 77">
            <a:extLst>
              <a:ext uri="{FF2B5EF4-FFF2-40B4-BE49-F238E27FC236}">
                <a16:creationId xmlns:a16="http://schemas.microsoft.com/office/drawing/2014/main" id="{4DF90E91-34CE-40A8-BFB1-30B71230C397}"/>
              </a:ext>
            </a:extLst>
          </p:cNvPr>
          <p:cNvSpPr/>
          <p:nvPr/>
        </p:nvSpPr>
        <p:spPr>
          <a:xfrm>
            <a:off x="7729057" y="1780680"/>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9" name="Oval 78">
            <a:extLst>
              <a:ext uri="{FF2B5EF4-FFF2-40B4-BE49-F238E27FC236}">
                <a16:creationId xmlns:a16="http://schemas.microsoft.com/office/drawing/2014/main" id="{0B33E527-E998-463D-BA9A-02B8F9222193}"/>
              </a:ext>
            </a:extLst>
          </p:cNvPr>
          <p:cNvSpPr/>
          <p:nvPr/>
        </p:nvSpPr>
        <p:spPr>
          <a:xfrm>
            <a:off x="6305206" y="260348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0" name="Oval 79">
            <a:extLst>
              <a:ext uri="{FF2B5EF4-FFF2-40B4-BE49-F238E27FC236}">
                <a16:creationId xmlns:a16="http://schemas.microsoft.com/office/drawing/2014/main" id="{E537D530-A7DC-4E3B-A080-9790CCC01DAE}"/>
              </a:ext>
            </a:extLst>
          </p:cNvPr>
          <p:cNvSpPr/>
          <p:nvPr/>
        </p:nvSpPr>
        <p:spPr>
          <a:xfrm>
            <a:off x="7311045" y="259913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1" name="Oval 80">
            <a:extLst>
              <a:ext uri="{FF2B5EF4-FFF2-40B4-BE49-F238E27FC236}">
                <a16:creationId xmlns:a16="http://schemas.microsoft.com/office/drawing/2014/main" id="{9AFB1521-73D2-4AFE-B826-B259174D14D2}"/>
              </a:ext>
            </a:extLst>
          </p:cNvPr>
          <p:cNvSpPr/>
          <p:nvPr/>
        </p:nvSpPr>
        <p:spPr>
          <a:xfrm>
            <a:off x="7367649" y="3303075"/>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2" name="Oval 81">
            <a:extLst>
              <a:ext uri="{FF2B5EF4-FFF2-40B4-BE49-F238E27FC236}">
                <a16:creationId xmlns:a16="http://schemas.microsoft.com/office/drawing/2014/main" id="{B42B4766-85A2-4008-82FB-163D9E416867}"/>
              </a:ext>
            </a:extLst>
          </p:cNvPr>
          <p:cNvSpPr/>
          <p:nvPr/>
        </p:nvSpPr>
        <p:spPr>
          <a:xfrm>
            <a:off x="8560725" y="259913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83" name="Straight Arrow Connector 82">
            <a:extLst>
              <a:ext uri="{FF2B5EF4-FFF2-40B4-BE49-F238E27FC236}">
                <a16:creationId xmlns:a16="http://schemas.microsoft.com/office/drawing/2014/main" id="{8B164207-AF71-4E57-A069-0BCC5C06ACA5}"/>
              </a:ext>
            </a:extLst>
          </p:cNvPr>
          <p:cNvCxnSpPr>
            <a:stCxn id="79" idx="0"/>
            <a:endCxn id="77" idx="3"/>
          </p:cNvCxnSpPr>
          <p:nvPr/>
        </p:nvCxnSpPr>
        <p:spPr>
          <a:xfrm flipV="1">
            <a:off x="6366166" y="1888947"/>
            <a:ext cx="501180" cy="7145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1753CFF-0110-4B55-9E49-6FB5A16F3A2F}"/>
              </a:ext>
            </a:extLst>
          </p:cNvPr>
          <p:cNvCxnSpPr>
            <a:cxnSpLocks/>
            <a:endCxn id="82" idx="1"/>
          </p:cNvCxnSpPr>
          <p:nvPr/>
        </p:nvCxnSpPr>
        <p:spPr>
          <a:xfrm>
            <a:off x="7850977" y="1888947"/>
            <a:ext cx="727603" cy="7280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BAB70F7-E0F0-4C0F-8B80-911860A37A6B}"/>
              </a:ext>
            </a:extLst>
          </p:cNvPr>
          <p:cNvCxnSpPr>
            <a:cxnSpLocks/>
            <a:stCxn id="79" idx="6"/>
          </p:cNvCxnSpPr>
          <p:nvPr/>
        </p:nvCxnSpPr>
        <p:spPr>
          <a:xfrm flipV="1">
            <a:off x="6427126" y="2650947"/>
            <a:ext cx="853440" cy="1350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E401C0F-1B12-44B3-94B5-AD91699F18AD}"/>
              </a:ext>
            </a:extLst>
          </p:cNvPr>
          <p:cNvCxnSpPr>
            <a:cxnSpLocks/>
            <a:stCxn id="79" idx="5"/>
            <a:endCxn id="81" idx="2"/>
          </p:cNvCxnSpPr>
          <p:nvPr/>
        </p:nvCxnSpPr>
        <p:spPr>
          <a:xfrm>
            <a:off x="6409271" y="2707554"/>
            <a:ext cx="958378" cy="65648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8A6DE3E-41A6-4C03-B45D-BEAF29473BAD}"/>
              </a:ext>
            </a:extLst>
          </p:cNvPr>
          <p:cNvCxnSpPr>
            <a:cxnSpLocks/>
            <a:endCxn id="82" idx="3"/>
          </p:cNvCxnSpPr>
          <p:nvPr/>
        </p:nvCxnSpPr>
        <p:spPr>
          <a:xfrm flipV="1">
            <a:off x="7463445" y="2703199"/>
            <a:ext cx="1115135" cy="60572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D8602E0-E2C2-4943-800C-1BE687E77593}"/>
              </a:ext>
            </a:extLst>
          </p:cNvPr>
          <p:cNvCxnSpPr>
            <a:cxnSpLocks/>
            <a:endCxn id="80" idx="1"/>
          </p:cNvCxnSpPr>
          <p:nvPr/>
        </p:nvCxnSpPr>
        <p:spPr>
          <a:xfrm>
            <a:off x="6903262" y="1921604"/>
            <a:ext cx="425638" cy="69538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476412A-67AA-4065-945B-C4756313895F}"/>
              </a:ext>
            </a:extLst>
          </p:cNvPr>
          <p:cNvCxnSpPr>
            <a:cxnSpLocks/>
          </p:cNvCxnSpPr>
          <p:nvPr/>
        </p:nvCxnSpPr>
        <p:spPr>
          <a:xfrm flipH="1" flipV="1">
            <a:off x="6956171" y="1878713"/>
            <a:ext cx="433252" cy="6884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D75D8C4-8A74-43E2-971C-E8620E5CC514}"/>
              </a:ext>
            </a:extLst>
          </p:cNvPr>
          <p:cNvCxnSpPr>
            <a:cxnSpLocks/>
          </p:cNvCxnSpPr>
          <p:nvPr/>
        </p:nvCxnSpPr>
        <p:spPr>
          <a:xfrm flipV="1">
            <a:off x="7434488" y="1921604"/>
            <a:ext cx="401468" cy="71910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FF6BB00-509B-4C7C-AF19-AD4574E6BD1E}"/>
              </a:ext>
            </a:extLst>
          </p:cNvPr>
          <p:cNvCxnSpPr>
            <a:cxnSpLocks/>
          </p:cNvCxnSpPr>
          <p:nvPr/>
        </p:nvCxnSpPr>
        <p:spPr>
          <a:xfrm flipH="1">
            <a:off x="7367649" y="1902524"/>
            <a:ext cx="359889" cy="68460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2A153F5-1184-4881-BE9E-B1A01C2418A0}"/>
              </a:ext>
            </a:extLst>
          </p:cNvPr>
          <p:cNvCxnSpPr>
            <a:cxnSpLocks/>
            <a:endCxn id="81" idx="1"/>
          </p:cNvCxnSpPr>
          <p:nvPr/>
        </p:nvCxnSpPr>
        <p:spPr>
          <a:xfrm>
            <a:off x="7336737" y="2746742"/>
            <a:ext cx="48767" cy="57418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3113E9B-C961-4D40-BD91-224EA243B8D4}"/>
              </a:ext>
            </a:extLst>
          </p:cNvPr>
          <p:cNvCxnSpPr>
            <a:cxnSpLocks/>
            <a:endCxn id="80" idx="5"/>
          </p:cNvCxnSpPr>
          <p:nvPr/>
        </p:nvCxnSpPr>
        <p:spPr>
          <a:xfrm flipH="1" flipV="1">
            <a:off x="7415110" y="2703199"/>
            <a:ext cx="32876" cy="6132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72A81F1-DED1-4316-AD6F-AFBA47231BF2}"/>
              </a:ext>
            </a:extLst>
          </p:cNvPr>
          <p:cNvCxnSpPr>
            <a:cxnSpLocks/>
          </p:cNvCxnSpPr>
          <p:nvPr/>
        </p:nvCxnSpPr>
        <p:spPr>
          <a:xfrm flipV="1">
            <a:off x="7426214" y="2652722"/>
            <a:ext cx="1104031" cy="2478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5B7565D-6808-4E7C-A19F-CB45C99A0706}"/>
              </a:ext>
            </a:extLst>
          </p:cNvPr>
          <p:cNvSpPr txBox="1"/>
          <p:nvPr/>
        </p:nvSpPr>
        <p:spPr>
          <a:xfrm>
            <a:off x="5941289" y="2398544"/>
            <a:ext cx="356188" cy="461665"/>
          </a:xfrm>
          <a:prstGeom prst="rect">
            <a:avLst/>
          </a:prstGeom>
          <a:noFill/>
        </p:spPr>
        <p:txBody>
          <a:bodyPr wrap="none" rtlCol="0">
            <a:spAutoFit/>
          </a:bodyPr>
          <a:lstStyle/>
          <a:p>
            <a:r>
              <a:rPr lang="en-US" altLang="zh-CN" dirty="0">
                <a:solidFill>
                  <a:srgbClr val="4D5B6B"/>
                </a:solidFill>
              </a:rPr>
              <a:t>s</a:t>
            </a:r>
            <a:endParaRPr lang="zh-CN" altLang="en-US" dirty="0">
              <a:solidFill>
                <a:srgbClr val="4D5B6B"/>
              </a:solidFill>
            </a:endParaRPr>
          </a:p>
        </p:txBody>
      </p:sp>
      <p:sp>
        <p:nvSpPr>
          <p:cNvPr id="96" name="TextBox 95">
            <a:extLst>
              <a:ext uri="{FF2B5EF4-FFF2-40B4-BE49-F238E27FC236}">
                <a16:creationId xmlns:a16="http://schemas.microsoft.com/office/drawing/2014/main" id="{8F0054E3-DCE6-4094-AA25-5FD2C2BEF55B}"/>
              </a:ext>
            </a:extLst>
          </p:cNvPr>
          <p:cNvSpPr txBox="1"/>
          <p:nvPr/>
        </p:nvSpPr>
        <p:spPr>
          <a:xfrm>
            <a:off x="8697126" y="2406528"/>
            <a:ext cx="287258" cy="461665"/>
          </a:xfrm>
          <a:prstGeom prst="rect">
            <a:avLst/>
          </a:prstGeom>
          <a:noFill/>
        </p:spPr>
        <p:txBody>
          <a:bodyPr wrap="none" rtlCol="0">
            <a:spAutoFit/>
          </a:bodyPr>
          <a:lstStyle/>
          <a:p>
            <a:r>
              <a:rPr lang="en-US" altLang="zh-CN" dirty="0">
                <a:solidFill>
                  <a:srgbClr val="4D5B6B"/>
                </a:solidFill>
              </a:rPr>
              <a:t>t</a:t>
            </a:r>
            <a:endParaRPr lang="zh-CN" altLang="en-US" dirty="0">
              <a:solidFill>
                <a:srgbClr val="4D5B6B"/>
              </a:solidFill>
            </a:endParaRPr>
          </a:p>
        </p:txBody>
      </p:sp>
      <p:sp>
        <p:nvSpPr>
          <p:cNvPr id="97" name="TextBox 96">
            <a:extLst>
              <a:ext uri="{FF2B5EF4-FFF2-40B4-BE49-F238E27FC236}">
                <a16:creationId xmlns:a16="http://schemas.microsoft.com/office/drawing/2014/main" id="{F6241ADB-CD3B-4CD9-9A73-A7155F61C0A6}"/>
              </a:ext>
            </a:extLst>
          </p:cNvPr>
          <p:cNvSpPr txBox="1"/>
          <p:nvPr/>
        </p:nvSpPr>
        <p:spPr>
          <a:xfrm>
            <a:off x="7634305" y="1421277"/>
            <a:ext cx="372218" cy="461665"/>
          </a:xfrm>
          <a:prstGeom prst="rect">
            <a:avLst/>
          </a:prstGeom>
          <a:noFill/>
        </p:spPr>
        <p:txBody>
          <a:bodyPr wrap="none" rtlCol="0">
            <a:spAutoFit/>
          </a:bodyPr>
          <a:lstStyle/>
          <a:p>
            <a:r>
              <a:rPr lang="en-US" altLang="zh-CN" dirty="0">
                <a:solidFill>
                  <a:srgbClr val="4D5B6B"/>
                </a:solidFill>
              </a:rPr>
              <a:t>b</a:t>
            </a:r>
            <a:endParaRPr lang="zh-CN" altLang="en-US" dirty="0">
              <a:solidFill>
                <a:srgbClr val="4D5B6B"/>
              </a:solidFill>
            </a:endParaRPr>
          </a:p>
        </p:txBody>
      </p:sp>
      <p:sp>
        <p:nvSpPr>
          <p:cNvPr id="98" name="TextBox 97">
            <a:extLst>
              <a:ext uri="{FF2B5EF4-FFF2-40B4-BE49-F238E27FC236}">
                <a16:creationId xmlns:a16="http://schemas.microsoft.com/office/drawing/2014/main" id="{2BF565B2-CF08-40F4-8910-E9047CF5F7EA}"/>
              </a:ext>
            </a:extLst>
          </p:cNvPr>
          <p:cNvSpPr txBox="1"/>
          <p:nvPr/>
        </p:nvSpPr>
        <p:spPr>
          <a:xfrm>
            <a:off x="6734760" y="1421276"/>
            <a:ext cx="356188" cy="461665"/>
          </a:xfrm>
          <a:prstGeom prst="rect">
            <a:avLst/>
          </a:prstGeom>
          <a:noFill/>
        </p:spPr>
        <p:txBody>
          <a:bodyPr wrap="none" rtlCol="0">
            <a:spAutoFit/>
          </a:bodyPr>
          <a:lstStyle/>
          <a:p>
            <a:r>
              <a:rPr lang="en-US" altLang="zh-CN" dirty="0">
                <a:solidFill>
                  <a:srgbClr val="4D5B6B"/>
                </a:solidFill>
              </a:rPr>
              <a:t>a</a:t>
            </a:r>
            <a:endParaRPr lang="zh-CN" altLang="en-US" dirty="0">
              <a:solidFill>
                <a:srgbClr val="4D5B6B"/>
              </a:solidFill>
            </a:endParaRPr>
          </a:p>
        </p:txBody>
      </p:sp>
      <p:sp>
        <p:nvSpPr>
          <p:cNvPr id="99" name="TextBox 98">
            <a:extLst>
              <a:ext uri="{FF2B5EF4-FFF2-40B4-BE49-F238E27FC236}">
                <a16:creationId xmlns:a16="http://schemas.microsoft.com/office/drawing/2014/main" id="{9B09855A-E527-41C2-B122-4E05E539A470}"/>
              </a:ext>
            </a:extLst>
          </p:cNvPr>
          <p:cNvSpPr txBox="1"/>
          <p:nvPr/>
        </p:nvSpPr>
        <p:spPr>
          <a:xfrm>
            <a:off x="7147399" y="1490327"/>
            <a:ext cx="356188" cy="461665"/>
          </a:xfrm>
          <a:prstGeom prst="rect">
            <a:avLst/>
          </a:prstGeom>
          <a:noFill/>
        </p:spPr>
        <p:txBody>
          <a:bodyPr wrap="none" rtlCol="0">
            <a:spAutoFit/>
          </a:bodyPr>
          <a:lstStyle/>
          <a:p>
            <a:r>
              <a:rPr lang="en-US" altLang="zh-CN" dirty="0">
                <a:solidFill>
                  <a:srgbClr val="4D5B6B"/>
                </a:solidFill>
              </a:rPr>
              <a:t>1</a:t>
            </a:r>
            <a:endParaRPr lang="zh-CN" altLang="en-US" dirty="0">
              <a:solidFill>
                <a:srgbClr val="4D5B6B"/>
              </a:solidFill>
            </a:endParaRPr>
          </a:p>
        </p:txBody>
      </p:sp>
      <p:sp>
        <p:nvSpPr>
          <p:cNvPr id="100" name="TextBox 99">
            <a:extLst>
              <a:ext uri="{FF2B5EF4-FFF2-40B4-BE49-F238E27FC236}">
                <a16:creationId xmlns:a16="http://schemas.microsoft.com/office/drawing/2014/main" id="{52382208-3080-4372-9474-C3B946BE5CBC}"/>
              </a:ext>
            </a:extLst>
          </p:cNvPr>
          <p:cNvSpPr txBox="1"/>
          <p:nvPr/>
        </p:nvSpPr>
        <p:spPr>
          <a:xfrm>
            <a:off x="7262087" y="3342115"/>
            <a:ext cx="372218" cy="461665"/>
          </a:xfrm>
          <a:prstGeom prst="rect">
            <a:avLst/>
          </a:prstGeom>
          <a:noFill/>
        </p:spPr>
        <p:txBody>
          <a:bodyPr wrap="none" rtlCol="0">
            <a:spAutoFit/>
          </a:bodyPr>
          <a:lstStyle/>
          <a:p>
            <a:r>
              <a:rPr lang="en-US" altLang="zh-CN" dirty="0">
                <a:solidFill>
                  <a:srgbClr val="4D5B6B"/>
                </a:solidFill>
              </a:rPr>
              <a:t>d</a:t>
            </a:r>
            <a:endParaRPr lang="zh-CN" altLang="en-US" dirty="0">
              <a:solidFill>
                <a:srgbClr val="4D5B6B"/>
              </a:solidFill>
            </a:endParaRPr>
          </a:p>
        </p:txBody>
      </p:sp>
      <p:sp>
        <p:nvSpPr>
          <p:cNvPr id="101" name="TextBox 100">
            <a:extLst>
              <a:ext uri="{FF2B5EF4-FFF2-40B4-BE49-F238E27FC236}">
                <a16:creationId xmlns:a16="http://schemas.microsoft.com/office/drawing/2014/main" id="{E2647ED3-0078-461D-AB2E-F69F62EC8741}"/>
              </a:ext>
            </a:extLst>
          </p:cNvPr>
          <p:cNvSpPr txBox="1"/>
          <p:nvPr/>
        </p:nvSpPr>
        <p:spPr>
          <a:xfrm>
            <a:off x="8115884" y="1896402"/>
            <a:ext cx="356188" cy="461665"/>
          </a:xfrm>
          <a:prstGeom prst="rect">
            <a:avLst/>
          </a:prstGeom>
          <a:noFill/>
        </p:spPr>
        <p:txBody>
          <a:bodyPr wrap="none" rtlCol="0">
            <a:spAutoFit/>
          </a:bodyPr>
          <a:lstStyle/>
          <a:p>
            <a:r>
              <a:rPr lang="en-US" altLang="zh-CN" dirty="0">
                <a:solidFill>
                  <a:srgbClr val="4D5B6B"/>
                </a:solidFill>
              </a:rPr>
              <a:t>1</a:t>
            </a:r>
            <a:endParaRPr lang="zh-CN" altLang="en-US" dirty="0">
              <a:solidFill>
                <a:srgbClr val="4D5B6B"/>
              </a:solidFill>
            </a:endParaRPr>
          </a:p>
        </p:txBody>
      </p:sp>
      <p:sp>
        <p:nvSpPr>
          <p:cNvPr id="102" name="TextBox 101">
            <a:extLst>
              <a:ext uri="{FF2B5EF4-FFF2-40B4-BE49-F238E27FC236}">
                <a16:creationId xmlns:a16="http://schemas.microsoft.com/office/drawing/2014/main" id="{4C7B0A34-615A-443C-BCF2-00599209E513}"/>
              </a:ext>
            </a:extLst>
          </p:cNvPr>
          <p:cNvSpPr txBox="1"/>
          <p:nvPr/>
        </p:nvSpPr>
        <p:spPr>
          <a:xfrm>
            <a:off x="6333824" y="1925657"/>
            <a:ext cx="356188" cy="461665"/>
          </a:xfrm>
          <a:prstGeom prst="rect">
            <a:avLst/>
          </a:prstGeom>
          <a:noFill/>
        </p:spPr>
        <p:txBody>
          <a:bodyPr wrap="square" rtlCol="0">
            <a:spAutoFit/>
          </a:bodyPr>
          <a:lstStyle/>
          <a:p>
            <a:r>
              <a:rPr lang="en-US" altLang="zh-CN" dirty="0">
                <a:solidFill>
                  <a:srgbClr val="4D5B6B"/>
                </a:solidFill>
              </a:rPr>
              <a:t>2</a:t>
            </a:r>
            <a:endParaRPr lang="zh-CN" altLang="en-US" dirty="0">
              <a:solidFill>
                <a:srgbClr val="4D5B6B"/>
              </a:solidFill>
            </a:endParaRPr>
          </a:p>
        </p:txBody>
      </p:sp>
      <p:sp>
        <p:nvSpPr>
          <p:cNvPr id="103" name="TextBox 102">
            <a:extLst>
              <a:ext uri="{FF2B5EF4-FFF2-40B4-BE49-F238E27FC236}">
                <a16:creationId xmlns:a16="http://schemas.microsoft.com/office/drawing/2014/main" id="{30D447F6-2964-4BF8-B22D-4D3F4A12BF33}"/>
              </a:ext>
            </a:extLst>
          </p:cNvPr>
          <p:cNvSpPr txBox="1"/>
          <p:nvPr/>
        </p:nvSpPr>
        <p:spPr>
          <a:xfrm>
            <a:off x="6597069" y="2290285"/>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04" name="TextBox 103">
            <a:extLst>
              <a:ext uri="{FF2B5EF4-FFF2-40B4-BE49-F238E27FC236}">
                <a16:creationId xmlns:a16="http://schemas.microsoft.com/office/drawing/2014/main" id="{6DF088D0-E226-4D8D-B193-D5AC151F6F0A}"/>
              </a:ext>
            </a:extLst>
          </p:cNvPr>
          <p:cNvSpPr txBox="1"/>
          <p:nvPr/>
        </p:nvSpPr>
        <p:spPr>
          <a:xfrm>
            <a:off x="6819543" y="2063918"/>
            <a:ext cx="356188" cy="461665"/>
          </a:xfrm>
          <a:prstGeom prst="rect">
            <a:avLst/>
          </a:prstGeom>
          <a:noFill/>
        </p:spPr>
        <p:txBody>
          <a:bodyPr wrap="none" rtlCol="0">
            <a:spAutoFit/>
          </a:bodyPr>
          <a:lstStyle/>
          <a:p>
            <a:r>
              <a:rPr lang="en-US" altLang="zh-CN" dirty="0">
                <a:solidFill>
                  <a:srgbClr val="4D5B6B"/>
                </a:solidFill>
              </a:rPr>
              <a:t>2</a:t>
            </a:r>
            <a:endParaRPr lang="zh-CN" altLang="en-US" dirty="0">
              <a:solidFill>
                <a:srgbClr val="4D5B6B"/>
              </a:solidFill>
            </a:endParaRPr>
          </a:p>
        </p:txBody>
      </p:sp>
      <p:sp>
        <p:nvSpPr>
          <p:cNvPr id="105" name="TextBox 104">
            <a:extLst>
              <a:ext uri="{FF2B5EF4-FFF2-40B4-BE49-F238E27FC236}">
                <a16:creationId xmlns:a16="http://schemas.microsoft.com/office/drawing/2014/main" id="{4B58673B-5FC0-437F-82DA-8E96E66D1AF0}"/>
              </a:ext>
            </a:extLst>
          </p:cNvPr>
          <p:cNvSpPr txBox="1"/>
          <p:nvPr/>
        </p:nvSpPr>
        <p:spPr>
          <a:xfrm>
            <a:off x="7041908" y="1867104"/>
            <a:ext cx="356188" cy="461665"/>
          </a:xfrm>
          <a:prstGeom prst="rect">
            <a:avLst/>
          </a:prstGeom>
          <a:noFill/>
        </p:spPr>
        <p:txBody>
          <a:bodyPr wrap="none" rtlCol="0">
            <a:spAutoFit/>
          </a:bodyPr>
          <a:lstStyle/>
          <a:p>
            <a:r>
              <a:rPr lang="en-US" altLang="zh-CN" dirty="0">
                <a:solidFill>
                  <a:srgbClr val="4D5B6B"/>
                </a:solidFill>
              </a:rPr>
              <a:t>4</a:t>
            </a:r>
            <a:endParaRPr lang="zh-CN" altLang="en-US" dirty="0">
              <a:solidFill>
                <a:srgbClr val="4D5B6B"/>
              </a:solidFill>
            </a:endParaRPr>
          </a:p>
        </p:txBody>
      </p:sp>
      <p:sp>
        <p:nvSpPr>
          <p:cNvPr id="106" name="TextBox 105">
            <a:extLst>
              <a:ext uri="{FF2B5EF4-FFF2-40B4-BE49-F238E27FC236}">
                <a16:creationId xmlns:a16="http://schemas.microsoft.com/office/drawing/2014/main" id="{F5BB9108-544A-4322-80F8-54B0CAD70084}"/>
              </a:ext>
            </a:extLst>
          </p:cNvPr>
          <p:cNvSpPr txBox="1"/>
          <p:nvPr/>
        </p:nvSpPr>
        <p:spPr>
          <a:xfrm>
            <a:off x="7306815" y="1873573"/>
            <a:ext cx="356188" cy="461665"/>
          </a:xfrm>
          <a:prstGeom prst="rect">
            <a:avLst/>
          </a:prstGeom>
          <a:noFill/>
        </p:spPr>
        <p:txBody>
          <a:bodyPr wrap="none" rtlCol="0">
            <a:spAutoFit/>
          </a:bodyPr>
          <a:lstStyle/>
          <a:p>
            <a:r>
              <a:rPr lang="en-US" altLang="zh-CN" dirty="0">
                <a:solidFill>
                  <a:srgbClr val="4D5B6B"/>
                </a:solidFill>
              </a:rPr>
              <a:t>2</a:t>
            </a:r>
            <a:endParaRPr lang="zh-CN" altLang="en-US" dirty="0">
              <a:solidFill>
                <a:srgbClr val="4D5B6B"/>
              </a:solidFill>
            </a:endParaRPr>
          </a:p>
        </p:txBody>
      </p:sp>
      <p:sp>
        <p:nvSpPr>
          <p:cNvPr id="107" name="TextBox 106">
            <a:extLst>
              <a:ext uri="{FF2B5EF4-FFF2-40B4-BE49-F238E27FC236}">
                <a16:creationId xmlns:a16="http://schemas.microsoft.com/office/drawing/2014/main" id="{3BDD37EE-CB2E-4637-9D60-46507ADA2739}"/>
              </a:ext>
            </a:extLst>
          </p:cNvPr>
          <p:cNvSpPr txBox="1"/>
          <p:nvPr/>
        </p:nvSpPr>
        <p:spPr>
          <a:xfrm>
            <a:off x="7571871" y="2111359"/>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08" name="TextBox 107">
            <a:extLst>
              <a:ext uri="{FF2B5EF4-FFF2-40B4-BE49-F238E27FC236}">
                <a16:creationId xmlns:a16="http://schemas.microsoft.com/office/drawing/2014/main" id="{A0215FEF-E2F7-47CB-8610-68990CA59B69}"/>
              </a:ext>
            </a:extLst>
          </p:cNvPr>
          <p:cNvSpPr txBox="1"/>
          <p:nvPr/>
        </p:nvSpPr>
        <p:spPr>
          <a:xfrm>
            <a:off x="6568051" y="2875333"/>
            <a:ext cx="356188" cy="461665"/>
          </a:xfrm>
          <a:prstGeom prst="rect">
            <a:avLst/>
          </a:prstGeom>
          <a:noFill/>
        </p:spPr>
        <p:txBody>
          <a:bodyPr wrap="none" rtlCol="0">
            <a:spAutoFit/>
          </a:bodyPr>
          <a:lstStyle/>
          <a:p>
            <a:r>
              <a:rPr lang="en-US" altLang="zh-CN" dirty="0">
                <a:solidFill>
                  <a:srgbClr val="4D5B6B"/>
                </a:solidFill>
              </a:rPr>
              <a:t>1</a:t>
            </a:r>
            <a:endParaRPr lang="zh-CN" altLang="en-US" dirty="0">
              <a:solidFill>
                <a:srgbClr val="4D5B6B"/>
              </a:solidFill>
            </a:endParaRPr>
          </a:p>
        </p:txBody>
      </p:sp>
      <p:sp>
        <p:nvSpPr>
          <p:cNvPr id="109" name="TextBox 108">
            <a:extLst>
              <a:ext uri="{FF2B5EF4-FFF2-40B4-BE49-F238E27FC236}">
                <a16:creationId xmlns:a16="http://schemas.microsoft.com/office/drawing/2014/main" id="{AFA4A5E4-15AF-4A84-AA0F-38BA5310E925}"/>
              </a:ext>
            </a:extLst>
          </p:cNvPr>
          <p:cNvSpPr txBox="1"/>
          <p:nvPr/>
        </p:nvSpPr>
        <p:spPr>
          <a:xfrm>
            <a:off x="7757144" y="2550950"/>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10" name="TextBox 109">
            <a:extLst>
              <a:ext uri="{FF2B5EF4-FFF2-40B4-BE49-F238E27FC236}">
                <a16:creationId xmlns:a16="http://schemas.microsoft.com/office/drawing/2014/main" id="{DD046A59-810B-493E-B010-DBB09116C881}"/>
              </a:ext>
            </a:extLst>
          </p:cNvPr>
          <p:cNvSpPr txBox="1"/>
          <p:nvPr/>
        </p:nvSpPr>
        <p:spPr>
          <a:xfrm>
            <a:off x="7962273" y="2886543"/>
            <a:ext cx="356188" cy="461665"/>
          </a:xfrm>
          <a:prstGeom prst="rect">
            <a:avLst/>
          </a:prstGeom>
          <a:noFill/>
        </p:spPr>
        <p:txBody>
          <a:bodyPr wrap="none" rtlCol="0">
            <a:spAutoFit/>
          </a:bodyPr>
          <a:lstStyle/>
          <a:p>
            <a:r>
              <a:rPr lang="en-US" altLang="zh-CN" dirty="0">
                <a:solidFill>
                  <a:srgbClr val="4D5B6B"/>
                </a:solidFill>
              </a:rPr>
              <a:t>2</a:t>
            </a:r>
            <a:endParaRPr lang="zh-CN" altLang="en-US" dirty="0">
              <a:solidFill>
                <a:srgbClr val="4D5B6B"/>
              </a:solidFill>
            </a:endParaRPr>
          </a:p>
        </p:txBody>
      </p:sp>
      <p:sp>
        <p:nvSpPr>
          <p:cNvPr id="111" name="TextBox 110">
            <a:extLst>
              <a:ext uri="{FF2B5EF4-FFF2-40B4-BE49-F238E27FC236}">
                <a16:creationId xmlns:a16="http://schemas.microsoft.com/office/drawing/2014/main" id="{BF89306B-2BE3-40DA-8190-49778B76F904}"/>
              </a:ext>
            </a:extLst>
          </p:cNvPr>
          <p:cNvSpPr txBox="1"/>
          <p:nvPr/>
        </p:nvSpPr>
        <p:spPr>
          <a:xfrm>
            <a:off x="7341955" y="2742239"/>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sp>
        <p:nvSpPr>
          <p:cNvPr id="112" name="TextBox 111">
            <a:extLst>
              <a:ext uri="{FF2B5EF4-FFF2-40B4-BE49-F238E27FC236}">
                <a16:creationId xmlns:a16="http://schemas.microsoft.com/office/drawing/2014/main" id="{A7E28E5B-C34A-4955-AC1E-D8E8A9EE5B59}"/>
              </a:ext>
            </a:extLst>
          </p:cNvPr>
          <p:cNvSpPr txBox="1"/>
          <p:nvPr/>
        </p:nvSpPr>
        <p:spPr>
          <a:xfrm>
            <a:off x="7074339" y="2738966"/>
            <a:ext cx="356188" cy="461665"/>
          </a:xfrm>
          <a:prstGeom prst="rect">
            <a:avLst/>
          </a:prstGeom>
          <a:noFill/>
        </p:spPr>
        <p:txBody>
          <a:bodyPr wrap="none" rtlCol="0">
            <a:spAutoFit/>
          </a:bodyPr>
          <a:lstStyle/>
          <a:p>
            <a:r>
              <a:rPr lang="en-US" altLang="zh-CN" dirty="0">
                <a:solidFill>
                  <a:srgbClr val="4D5B6B"/>
                </a:solidFill>
              </a:rPr>
              <a:t>3</a:t>
            </a:r>
            <a:endParaRPr lang="zh-CN" altLang="en-US" dirty="0">
              <a:solidFill>
                <a:srgbClr val="4D5B6B"/>
              </a:solidFill>
            </a:endParaRPr>
          </a:p>
        </p:txBody>
      </p:sp>
      <p:cxnSp>
        <p:nvCxnSpPr>
          <p:cNvPr id="113" name="Straight Arrow Connector 112">
            <a:extLst>
              <a:ext uri="{FF2B5EF4-FFF2-40B4-BE49-F238E27FC236}">
                <a16:creationId xmlns:a16="http://schemas.microsoft.com/office/drawing/2014/main" id="{34114A28-1154-48BF-BC64-E1365BF1DECF}"/>
              </a:ext>
            </a:extLst>
          </p:cNvPr>
          <p:cNvCxnSpPr>
            <a:cxnSpLocks/>
          </p:cNvCxnSpPr>
          <p:nvPr/>
        </p:nvCxnSpPr>
        <p:spPr>
          <a:xfrm>
            <a:off x="6957879" y="1841640"/>
            <a:ext cx="769659"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97">
            <a:extLst>
              <a:ext uri="{FF2B5EF4-FFF2-40B4-BE49-F238E27FC236}">
                <a16:creationId xmlns:a16="http://schemas.microsoft.com/office/drawing/2014/main" id="{2BF565B2-CF08-40F4-8910-E9047CF5F7EA}"/>
              </a:ext>
            </a:extLst>
          </p:cNvPr>
          <p:cNvSpPr txBox="1"/>
          <p:nvPr/>
        </p:nvSpPr>
        <p:spPr>
          <a:xfrm>
            <a:off x="6967956" y="2290252"/>
            <a:ext cx="356188" cy="461665"/>
          </a:xfrm>
          <a:prstGeom prst="rect">
            <a:avLst/>
          </a:prstGeom>
          <a:noFill/>
        </p:spPr>
        <p:txBody>
          <a:bodyPr wrap="none" rtlCol="0">
            <a:spAutoFit/>
          </a:bodyPr>
          <a:lstStyle/>
          <a:p>
            <a:r>
              <a:rPr lang="en-US" altLang="zh-CN" dirty="0">
                <a:solidFill>
                  <a:srgbClr val="4D5B6B"/>
                </a:solidFill>
              </a:rPr>
              <a:t>c</a:t>
            </a:r>
            <a:endParaRPr lang="zh-CN" altLang="en-US" dirty="0">
              <a:solidFill>
                <a:srgbClr val="4D5B6B"/>
              </a:solidFill>
            </a:endParaRPr>
          </a:p>
        </p:txBody>
      </p:sp>
    </p:spTree>
    <p:extLst>
      <p:ext uri="{BB962C8B-B14F-4D97-AF65-F5344CB8AC3E}">
        <p14:creationId xmlns:p14="http://schemas.microsoft.com/office/powerpoint/2010/main" val="193673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19" name="Rectangle 3"/>
          <p:cNvSpPr>
            <a:spLocks noChangeArrowheads="1"/>
          </p:cNvSpPr>
          <p:nvPr/>
        </p:nvSpPr>
        <p:spPr bwMode="auto">
          <a:xfrm>
            <a:off x="509586" y="1779588"/>
            <a:ext cx="8191500" cy="449969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4000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rPr>
              <a:t>增流路径</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如果网络的容许流并不是最大流，就一定存在着从</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到</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t    </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rPr>
              <a:t>增流路径</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令</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s,i</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2</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k</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是一条从</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到</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初级路径</a:t>
            </a:r>
            <a:r>
              <a:rPr kumimoji="1" lang="en-US" altLang="zh-CN" sz="2400" b="1" i="0" u="none" strike="noStrike" kern="1200" cap="none" spc="0" normalizeH="0" baseline="0" noProof="0" dirty="0" err="1"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1" lang="en-US" altLang="zh-CN" sz="2400" b="1" i="1" u="none" strike="noStrike" kern="1200" cap="none" spc="0" normalizeH="0" baseline="-25000" noProof="0" dirty="0" err="1"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st</a:t>
            </a:r>
            <a:endParaRPr kumimoji="1" lang="en-US" altLang="zh-CN" sz="2400" b="1" i="1" u="none" strike="noStrike" kern="1200" cap="none" spc="0" normalizeH="0" baseline="-25000" noProof="0" dirty="0"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kumimoji="1" lang="en-US" altLang="zh-CN" sz="2400" b="1" i="1" u="none" strike="noStrike" kern="1200" cap="none" spc="0" normalizeH="0" baseline="-2500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FF66CC"/>
                </a:solidFill>
                <a:effectLst/>
                <a:uLnTx/>
                <a:uFillTx/>
                <a:latin typeface="Times New Roman" panose="02020603050405020304" pitchFamily="18" charset="0"/>
                <a:ea typeface="楷体_GB2312" pitchFamily="49" charset="-122"/>
                <a:cs typeface="Times New Roman" panose="02020603050405020304" pitchFamily="18" charset="0"/>
              </a:rPr>
              <a:t>a.</a:t>
            </a:r>
            <a:r>
              <a:rPr kumimoji="1" lang="en-US" altLang="zh-CN" sz="2400" b="1" i="0" u="none" strike="noStrike" kern="1200" cap="none" spc="0" normalizeH="0" baseline="0" noProof="0" dirty="0">
                <a:ln>
                  <a:noFill/>
                </a:ln>
                <a:solidFill>
                  <a:srgbClr val="E8DED8"/>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FF0066"/>
                </a:solidFill>
                <a:effectLst/>
                <a:uLnTx/>
                <a:uFillTx/>
                <a:latin typeface="Times New Roman" panose="02020603050405020304" pitchFamily="18" charset="0"/>
                <a:ea typeface="楷体_GB2312" pitchFamily="49" charset="-122"/>
                <a:cs typeface="Times New Roman" panose="02020603050405020304" pitchFamily="18" charset="0"/>
              </a:rPr>
              <a:t>前向边的情况：</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每条边的方向都是从</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到</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400" b="1" i="1" u="none" strike="noStrike" kern="1200" cap="none" spc="0" normalizeH="0" baseline="-25000" noProof="0" dirty="0" smtClean="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j+1</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如果这条路径上每条边</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e</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都有</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f</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ij</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&lt;</a:t>
            </a:r>
            <a:r>
              <a:rPr kumimoji="1"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c</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ij</a:t>
            </a:r>
            <a:endPar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那么令                               ，</a:t>
            </a:r>
          </a:p>
          <a:p>
            <a:pPr marL="0" marR="0" lvl="0" indent="0" algn="l" defTabSz="914400" rtl="0" eaLnBrk="1" fontAlgn="base" latinLnBrk="0" hangingPunct="1">
              <a:lnSpc>
                <a:spcPct val="100000"/>
              </a:lnSpc>
              <a:spcBef>
                <a:spcPct val="7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这时令</a:t>
            </a:r>
            <a:r>
              <a:rPr kumimoji="1"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1" lang="en-US" altLang="zh-CN" sz="2400" b="1" i="1" u="none" strike="noStrike" kern="1200" cap="none" spc="0" normalizeH="0" baseline="-2500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st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每条边的流都增加</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δ</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结果仍然是网络的容许流分布，但流量比先前增加了</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δ</a:t>
            </a:r>
          </a:p>
        </p:txBody>
      </p:sp>
      <p:graphicFrame>
        <p:nvGraphicFramePr>
          <p:cNvPr id="1212420" name="Object 2"/>
          <p:cNvGraphicFramePr>
            <a:graphicFrameLocks noChangeAspect="1"/>
          </p:cNvGraphicFramePr>
          <p:nvPr/>
        </p:nvGraphicFramePr>
        <p:xfrm>
          <a:off x="2401251" y="4704398"/>
          <a:ext cx="2154237" cy="609600"/>
        </p:xfrm>
        <a:graphic>
          <a:graphicData uri="http://schemas.openxmlformats.org/presentationml/2006/ole">
            <mc:AlternateContent xmlns:mc="http://schemas.openxmlformats.org/markup-compatibility/2006">
              <mc:Choice xmlns:v="urn:schemas-microsoft-com:vml" Requires="v">
                <p:oleObj spid="_x0000_s373818" name="公式" r:id="rId3" imgW="34108200" imgH="9740880" progId="Equation.3">
                  <p:embed/>
                </p:oleObj>
              </mc:Choice>
              <mc:Fallback>
                <p:oleObj name="公式" r:id="rId3" imgW="34108200" imgH="9740880" progId="Equation.3">
                  <p:embed/>
                  <p:pic>
                    <p:nvPicPr>
                      <p:cNvPr id="121242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251" y="4704398"/>
                        <a:ext cx="2154237"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矩形 6"/>
          <p:cNvSpPr>
            <a:spLocks noChangeArrowheads="1"/>
          </p:cNvSpPr>
          <p:nvPr/>
        </p:nvSpPr>
        <p:spPr bwMode="auto">
          <a:xfrm>
            <a:off x="328611"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(4)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6"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24676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2419">
                                            <p:txEl>
                                              <p:pRg st="1" end="1"/>
                                            </p:txEl>
                                          </p:spTgt>
                                        </p:tgtEl>
                                        <p:attrNameLst>
                                          <p:attrName>style.visibility</p:attrName>
                                        </p:attrNameLst>
                                      </p:cBhvr>
                                      <p:to>
                                        <p:strVal val="visible"/>
                                      </p:to>
                                    </p:set>
                                    <p:animEffect transition="in" filter="blinds(horizontal)">
                                      <p:cBhvr>
                                        <p:cTn id="7" dur="500"/>
                                        <p:tgtEl>
                                          <p:spTgt spid="1212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12419">
                                            <p:txEl>
                                              <p:pRg st="2" end="2"/>
                                            </p:txEl>
                                          </p:spTgt>
                                        </p:tgtEl>
                                        <p:attrNameLst>
                                          <p:attrName>style.visibility</p:attrName>
                                        </p:attrNameLst>
                                      </p:cBhvr>
                                      <p:to>
                                        <p:strVal val="visible"/>
                                      </p:to>
                                    </p:set>
                                    <p:animEffect transition="in" filter="blinds(horizontal)">
                                      <p:cBhvr>
                                        <p:cTn id="10" dur="500"/>
                                        <p:tgtEl>
                                          <p:spTgt spid="12124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12419">
                                            <p:txEl>
                                              <p:pRg st="3" end="3"/>
                                            </p:txEl>
                                          </p:spTgt>
                                        </p:tgtEl>
                                        <p:attrNameLst>
                                          <p:attrName>style.visibility</p:attrName>
                                        </p:attrNameLst>
                                      </p:cBhvr>
                                      <p:to>
                                        <p:strVal val="visible"/>
                                      </p:to>
                                    </p:set>
                                    <p:animEffect transition="in" filter="blinds(horizontal)">
                                      <p:cBhvr>
                                        <p:cTn id="15" dur="500"/>
                                        <p:tgtEl>
                                          <p:spTgt spid="121241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12419">
                                            <p:txEl>
                                              <p:pRg st="5" end="5"/>
                                            </p:txEl>
                                          </p:spTgt>
                                        </p:tgtEl>
                                        <p:attrNameLst>
                                          <p:attrName>style.visibility</p:attrName>
                                        </p:attrNameLst>
                                      </p:cBhvr>
                                      <p:to>
                                        <p:strVal val="visible"/>
                                      </p:to>
                                    </p:set>
                                    <p:animEffect transition="in" filter="blinds(horizontal)">
                                      <p:cBhvr>
                                        <p:cTn id="18" dur="500"/>
                                        <p:tgtEl>
                                          <p:spTgt spid="121241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12419">
                                            <p:txEl>
                                              <p:pRg st="6" end="6"/>
                                            </p:txEl>
                                          </p:spTgt>
                                        </p:tgtEl>
                                        <p:attrNameLst>
                                          <p:attrName>style.visibility</p:attrName>
                                        </p:attrNameLst>
                                      </p:cBhvr>
                                      <p:to>
                                        <p:strVal val="visible"/>
                                      </p:to>
                                    </p:set>
                                    <p:animEffect transition="in" filter="blinds(horizontal)">
                                      <p:cBhvr>
                                        <p:cTn id="23" dur="500"/>
                                        <p:tgtEl>
                                          <p:spTgt spid="1212419">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12419">
                                            <p:txEl>
                                              <p:pRg st="7" end="7"/>
                                            </p:txEl>
                                          </p:spTgt>
                                        </p:tgtEl>
                                        <p:attrNameLst>
                                          <p:attrName>style.visibility</p:attrName>
                                        </p:attrNameLst>
                                      </p:cBhvr>
                                      <p:to>
                                        <p:strVal val="visible"/>
                                      </p:to>
                                    </p:set>
                                    <p:animEffect transition="in" filter="blinds(horizontal)">
                                      <p:cBhvr>
                                        <p:cTn id="28" dur="500"/>
                                        <p:tgtEl>
                                          <p:spTgt spid="121241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12420"/>
                                        </p:tgtEl>
                                        <p:attrNameLst>
                                          <p:attrName>style.visibility</p:attrName>
                                        </p:attrNameLst>
                                      </p:cBhvr>
                                      <p:to>
                                        <p:strVal val="visible"/>
                                      </p:to>
                                    </p:set>
                                    <p:animEffect transition="in" filter="blinds(horizontal)">
                                      <p:cBhvr>
                                        <p:cTn id="31" dur="500"/>
                                        <p:tgtEl>
                                          <p:spTgt spid="12124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12419">
                                            <p:txEl>
                                              <p:pRg st="8" end="8"/>
                                            </p:txEl>
                                          </p:spTgt>
                                        </p:tgtEl>
                                        <p:attrNameLst>
                                          <p:attrName>style.visibility</p:attrName>
                                        </p:attrNameLst>
                                      </p:cBhvr>
                                      <p:to>
                                        <p:strVal val="visible"/>
                                      </p:to>
                                    </p:set>
                                    <p:animEffect transition="in" filter="blinds(horizontal)">
                                      <p:cBhvr>
                                        <p:cTn id="36" dur="500"/>
                                        <p:tgtEl>
                                          <p:spTgt spid="1212419">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212419">
                                            <p:txEl>
                                              <p:pRg st="9" end="9"/>
                                            </p:txEl>
                                          </p:spTgt>
                                        </p:tgtEl>
                                        <p:attrNameLst>
                                          <p:attrName>style.visibility</p:attrName>
                                        </p:attrNameLst>
                                      </p:cBhvr>
                                      <p:to>
                                        <p:strVal val="visible"/>
                                      </p:to>
                                    </p:set>
                                    <p:animEffect transition="in" filter="blinds(horizontal)">
                                      <p:cBhvr>
                                        <p:cTn id="39" dur="500"/>
                                        <p:tgtEl>
                                          <p:spTgt spid="12124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444" name="Rectangle 4"/>
          <p:cNvSpPr>
            <a:spLocks noChangeArrowheads="1"/>
          </p:cNvSpPr>
          <p:nvPr/>
        </p:nvSpPr>
        <p:spPr bwMode="auto">
          <a:xfrm>
            <a:off x="839102" y="3800475"/>
            <a:ext cx="7623175"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该道路上</a:t>
            </a:r>
            <a:r>
              <a:rPr kumimoji="1" lang="en-US" altLang="zh-CN"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δ=1</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，即沿这条</a:t>
            </a:r>
            <a:r>
              <a:rPr kumimoji="1" lang="en-US" altLang="zh-CN"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s-t</a:t>
            </a:r>
            <a:r>
              <a:rPr kumimoji="1" lang="zh-CN" altLang="en-US"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道路网络的流量最多可增加</a:t>
            </a:r>
            <a:r>
              <a:rPr kumimoji="1" lang="en-US" altLang="zh-CN" sz="2400" b="1" i="0" u="none" strike="noStrike" kern="1200" cap="none" spc="0" normalizeH="0" baseline="0" noProof="0" dirty="0">
                <a:ln>
                  <a:noFill/>
                </a:ln>
                <a:solidFill>
                  <a:srgbClr val="000000"/>
                </a:solidFill>
                <a:effectLst/>
                <a:uLnTx/>
                <a:uFillTx/>
                <a:latin typeface="华文细黑" pitchFamily="2" charset="-122"/>
                <a:ea typeface="华文细黑" pitchFamily="2" charset="-122"/>
                <a:cs typeface="+mn-cs"/>
              </a:rPr>
              <a:t>1</a:t>
            </a:r>
          </a:p>
        </p:txBody>
      </p:sp>
      <p:sp>
        <p:nvSpPr>
          <p:cNvPr id="1213445" name="Rectangle 5"/>
          <p:cNvSpPr>
            <a:spLocks noChangeArrowheads="1"/>
          </p:cNvSpPr>
          <p:nvPr/>
        </p:nvSpPr>
        <p:spPr bwMode="auto">
          <a:xfrm>
            <a:off x="839102" y="4429125"/>
            <a:ext cx="2622550" cy="82232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华文细黑" pitchFamily="2" charset="-122"/>
                <a:ea typeface="华文细黑" pitchFamily="2" charset="-122"/>
                <a:cs typeface="+mn-cs"/>
              </a:rPr>
              <a:t>有后向边怎么办？</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a:ln>
                <a:noFill/>
              </a:ln>
              <a:solidFill>
                <a:srgbClr val="000000"/>
              </a:solidFill>
              <a:effectLst/>
              <a:uLnTx/>
              <a:uFillTx/>
              <a:latin typeface="华文细黑" pitchFamily="2" charset="-122"/>
              <a:ea typeface="华文细黑" pitchFamily="2" charset="-122"/>
              <a:cs typeface="+mn-cs"/>
            </a:endParaRPr>
          </a:p>
        </p:txBody>
      </p:sp>
      <p:sp>
        <p:nvSpPr>
          <p:cNvPr id="102405" name="矩形 6"/>
          <p:cNvSpPr>
            <a:spLocks noChangeArrowheads="1"/>
          </p:cNvSpPr>
          <p:nvPr/>
        </p:nvSpPr>
        <p:spPr bwMode="auto">
          <a:xfrm>
            <a:off x="488265"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(4)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8"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7" name="Oval 6">
            <a:extLst>
              <a:ext uri="{FF2B5EF4-FFF2-40B4-BE49-F238E27FC236}">
                <a16:creationId xmlns:a16="http://schemas.microsoft.com/office/drawing/2014/main" id="{4E6A4C16-4455-4DFF-82D3-4C8429DCFC13}"/>
              </a:ext>
            </a:extLst>
          </p:cNvPr>
          <p:cNvSpPr/>
          <p:nvPr/>
        </p:nvSpPr>
        <p:spPr>
          <a:xfrm>
            <a:off x="3335862" y="2047465"/>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Oval 8">
            <a:extLst>
              <a:ext uri="{FF2B5EF4-FFF2-40B4-BE49-F238E27FC236}">
                <a16:creationId xmlns:a16="http://schemas.microsoft.com/office/drawing/2014/main" id="{867DC07E-EA50-49A5-9B21-D893C0FB912C}"/>
              </a:ext>
            </a:extLst>
          </p:cNvPr>
          <p:cNvSpPr/>
          <p:nvPr/>
        </p:nvSpPr>
        <p:spPr>
          <a:xfrm>
            <a:off x="6297799" y="272350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9">
            <a:extLst>
              <a:ext uri="{FF2B5EF4-FFF2-40B4-BE49-F238E27FC236}">
                <a16:creationId xmlns:a16="http://schemas.microsoft.com/office/drawing/2014/main" id="{B681027C-131F-4C13-8F06-55F54D045F5D}"/>
              </a:ext>
            </a:extLst>
          </p:cNvPr>
          <p:cNvSpPr/>
          <p:nvPr/>
        </p:nvSpPr>
        <p:spPr>
          <a:xfrm>
            <a:off x="2500610" y="296734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10">
            <a:extLst>
              <a:ext uri="{FF2B5EF4-FFF2-40B4-BE49-F238E27FC236}">
                <a16:creationId xmlns:a16="http://schemas.microsoft.com/office/drawing/2014/main" id="{50F056CE-8313-47C9-9574-9F957C1BECBB}"/>
              </a:ext>
            </a:extLst>
          </p:cNvPr>
          <p:cNvSpPr/>
          <p:nvPr/>
        </p:nvSpPr>
        <p:spPr>
          <a:xfrm>
            <a:off x="3976208" y="324666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Oval 11">
            <a:extLst>
              <a:ext uri="{FF2B5EF4-FFF2-40B4-BE49-F238E27FC236}">
                <a16:creationId xmlns:a16="http://schemas.microsoft.com/office/drawing/2014/main" id="{B10D3D13-FCF2-4CA5-9A17-D1E3D9419A73}"/>
              </a:ext>
            </a:extLst>
          </p:cNvPr>
          <p:cNvSpPr/>
          <p:nvPr/>
        </p:nvSpPr>
        <p:spPr>
          <a:xfrm>
            <a:off x="5454696" y="324121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3" name="Straight Arrow Connector 12">
            <a:extLst>
              <a:ext uri="{FF2B5EF4-FFF2-40B4-BE49-F238E27FC236}">
                <a16:creationId xmlns:a16="http://schemas.microsoft.com/office/drawing/2014/main" id="{C53FF0C9-8845-4091-A475-4022E9C70867}"/>
              </a:ext>
            </a:extLst>
          </p:cNvPr>
          <p:cNvCxnSpPr>
            <a:cxnSpLocks/>
            <a:endCxn id="11" idx="0"/>
          </p:cNvCxnSpPr>
          <p:nvPr/>
        </p:nvCxnSpPr>
        <p:spPr>
          <a:xfrm>
            <a:off x="3447163" y="2139226"/>
            <a:ext cx="590005" cy="11074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403145-EBE5-4784-9563-5ED9B9E39127}"/>
              </a:ext>
            </a:extLst>
          </p:cNvPr>
          <p:cNvCxnSpPr>
            <a:cxnSpLocks/>
            <a:stCxn id="12" idx="6"/>
            <a:endCxn id="9" idx="3"/>
          </p:cNvCxnSpPr>
          <p:nvPr/>
        </p:nvCxnSpPr>
        <p:spPr>
          <a:xfrm flipV="1">
            <a:off x="5576616" y="2827573"/>
            <a:ext cx="739038" cy="47460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CEB64E-F466-430A-8702-394A3401E329}"/>
              </a:ext>
            </a:extLst>
          </p:cNvPr>
          <p:cNvCxnSpPr>
            <a:cxnSpLocks/>
            <a:endCxn id="25" idx="3"/>
          </p:cNvCxnSpPr>
          <p:nvPr/>
        </p:nvCxnSpPr>
        <p:spPr>
          <a:xfrm flipV="1">
            <a:off x="4074900" y="2389778"/>
            <a:ext cx="768713" cy="87123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C01041-F019-4D16-B971-8551418E4A4A}"/>
              </a:ext>
            </a:extLst>
          </p:cNvPr>
          <p:cNvCxnSpPr>
            <a:cxnSpLocks/>
            <a:stCxn id="25" idx="5"/>
            <a:endCxn id="12" idx="1"/>
          </p:cNvCxnSpPr>
          <p:nvPr/>
        </p:nvCxnSpPr>
        <p:spPr>
          <a:xfrm>
            <a:off x="4929823" y="2389778"/>
            <a:ext cx="542728" cy="8692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D8A5F5-FB38-484C-B894-80D9EAC9BF8E}"/>
              </a:ext>
            </a:extLst>
          </p:cNvPr>
          <p:cNvCxnSpPr>
            <a:cxnSpLocks/>
            <a:stCxn id="10" idx="7"/>
            <a:endCxn id="7" idx="3"/>
          </p:cNvCxnSpPr>
          <p:nvPr/>
        </p:nvCxnSpPr>
        <p:spPr>
          <a:xfrm flipV="1">
            <a:off x="2604675" y="2151530"/>
            <a:ext cx="749042" cy="8336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55DD27E-A8FF-46A6-A484-3F6BA249928F}"/>
              </a:ext>
            </a:extLst>
          </p:cNvPr>
          <p:cNvSpPr txBox="1"/>
          <p:nvPr/>
        </p:nvSpPr>
        <p:spPr>
          <a:xfrm>
            <a:off x="2168838" y="2871000"/>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19" name="TextBox 18">
            <a:extLst>
              <a:ext uri="{FF2B5EF4-FFF2-40B4-BE49-F238E27FC236}">
                <a16:creationId xmlns:a16="http://schemas.microsoft.com/office/drawing/2014/main" id="{691EF0C2-9A81-425C-B7CA-7A241078E98C}"/>
              </a:ext>
            </a:extLst>
          </p:cNvPr>
          <p:cNvSpPr txBox="1"/>
          <p:nvPr/>
        </p:nvSpPr>
        <p:spPr>
          <a:xfrm flipH="1">
            <a:off x="6437574" y="2583027"/>
            <a:ext cx="232356" cy="369332"/>
          </a:xfrm>
          <a:prstGeom prst="rect">
            <a:avLst/>
          </a:prstGeom>
          <a:noFill/>
        </p:spPr>
        <p:txBody>
          <a:bodyPr wrap="square" rtlCol="0">
            <a:spAutoFit/>
          </a:bodyPr>
          <a:lstStyle/>
          <a:p>
            <a:r>
              <a:rPr lang="en-US" altLang="zh-CN" sz="1800" dirty="0"/>
              <a:t>t</a:t>
            </a:r>
            <a:endParaRPr lang="zh-CN" altLang="zh-CN" sz="1800" dirty="0"/>
          </a:p>
        </p:txBody>
      </p:sp>
      <p:sp>
        <p:nvSpPr>
          <p:cNvPr id="20" name="TextBox 19">
            <a:extLst>
              <a:ext uri="{FF2B5EF4-FFF2-40B4-BE49-F238E27FC236}">
                <a16:creationId xmlns:a16="http://schemas.microsoft.com/office/drawing/2014/main" id="{A41E9FA8-A976-446B-B59D-B66EAC714D23}"/>
              </a:ext>
            </a:extLst>
          </p:cNvPr>
          <p:cNvSpPr txBox="1"/>
          <p:nvPr/>
        </p:nvSpPr>
        <p:spPr>
          <a:xfrm>
            <a:off x="4705331" y="1923759"/>
            <a:ext cx="333746" cy="369332"/>
          </a:xfrm>
          <a:prstGeom prst="rect">
            <a:avLst/>
          </a:prstGeom>
          <a:noFill/>
        </p:spPr>
        <p:txBody>
          <a:bodyPr wrap="none" rtlCol="0">
            <a:spAutoFit/>
          </a:bodyPr>
          <a:lstStyle/>
          <a:p>
            <a:r>
              <a:rPr lang="en-US" altLang="zh-CN" sz="1800" dirty="0"/>
              <a:t>i</a:t>
            </a:r>
            <a:r>
              <a:rPr lang="en-US" altLang="zh-CN" sz="1800" baseline="-25000" dirty="0"/>
              <a:t>3</a:t>
            </a:r>
            <a:endParaRPr lang="zh-CN" altLang="zh-CN" sz="1800" dirty="0"/>
          </a:p>
        </p:txBody>
      </p:sp>
      <p:sp>
        <p:nvSpPr>
          <p:cNvPr id="21" name="TextBox 20">
            <a:extLst>
              <a:ext uri="{FF2B5EF4-FFF2-40B4-BE49-F238E27FC236}">
                <a16:creationId xmlns:a16="http://schemas.microsoft.com/office/drawing/2014/main" id="{61EA7E3C-DED6-493C-87AB-C4143F8EE21F}"/>
              </a:ext>
            </a:extLst>
          </p:cNvPr>
          <p:cNvSpPr txBox="1"/>
          <p:nvPr/>
        </p:nvSpPr>
        <p:spPr>
          <a:xfrm>
            <a:off x="5372011" y="3346491"/>
            <a:ext cx="333746" cy="369332"/>
          </a:xfrm>
          <a:prstGeom prst="rect">
            <a:avLst/>
          </a:prstGeom>
          <a:noFill/>
        </p:spPr>
        <p:txBody>
          <a:bodyPr wrap="none" rtlCol="0">
            <a:spAutoFit/>
          </a:bodyPr>
          <a:lstStyle/>
          <a:p>
            <a:r>
              <a:rPr lang="en-US" altLang="zh-CN" sz="1800" dirty="0"/>
              <a:t>i</a:t>
            </a:r>
            <a:r>
              <a:rPr lang="en-US" altLang="zh-CN" sz="1800" baseline="-25000" dirty="0"/>
              <a:t>4</a:t>
            </a:r>
            <a:endParaRPr lang="zh-CN" altLang="zh-CN" sz="1800" dirty="0"/>
          </a:p>
        </p:txBody>
      </p:sp>
      <p:sp>
        <p:nvSpPr>
          <p:cNvPr id="22" name="TextBox 21">
            <a:extLst>
              <a:ext uri="{FF2B5EF4-FFF2-40B4-BE49-F238E27FC236}">
                <a16:creationId xmlns:a16="http://schemas.microsoft.com/office/drawing/2014/main" id="{C78BA336-C940-49D9-9A87-DA16C7EE67C0}"/>
              </a:ext>
            </a:extLst>
          </p:cNvPr>
          <p:cNvSpPr txBox="1"/>
          <p:nvPr/>
        </p:nvSpPr>
        <p:spPr>
          <a:xfrm>
            <a:off x="3908027" y="3375370"/>
            <a:ext cx="333746" cy="369332"/>
          </a:xfrm>
          <a:prstGeom prst="rect">
            <a:avLst/>
          </a:prstGeom>
          <a:noFill/>
        </p:spPr>
        <p:txBody>
          <a:bodyPr wrap="none" rtlCol="0">
            <a:spAutoFit/>
          </a:bodyPr>
          <a:lstStyle/>
          <a:p>
            <a:r>
              <a:rPr lang="en-US" altLang="zh-CN" sz="1800" dirty="0"/>
              <a:t>i</a:t>
            </a:r>
            <a:r>
              <a:rPr lang="en-US" altLang="zh-CN" sz="1800" baseline="-25000" dirty="0"/>
              <a:t>2</a:t>
            </a:r>
            <a:endParaRPr lang="zh-CN" altLang="zh-CN" sz="1800" dirty="0"/>
          </a:p>
        </p:txBody>
      </p:sp>
      <p:sp>
        <p:nvSpPr>
          <p:cNvPr id="23" name="TextBox 22">
            <a:extLst>
              <a:ext uri="{FF2B5EF4-FFF2-40B4-BE49-F238E27FC236}">
                <a16:creationId xmlns:a16="http://schemas.microsoft.com/office/drawing/2014/main" id="{A0FFE4FB-AAF1-4B85-81E9-07A2A4383F46}"/>
              </a:ext>
            </a:extLst>
          </p:cNvPr>
          <p:cNvSpPr txBox="1"/>
          <p:nvPr/>
        </p:nvSpPr>
        <p:spPr>
          <a:xfrm>
            <a:off x="2284679" y="2293091"/>
            <a:ext cx="659155" cy="369332"/>
          </a:xfrm>
          <a:prstGeom prst="rect">
            <a:avLst/>
          </a:prstGeom>
          <a:noFill/>
        </p:spPr>
        <p:txBody>
          <a:bodyPr wrap="none" rtlCol="0">
            <a:spAutoFit/>
          </a:bodyPr>
          <a:lstStyle/>
          <a:p>
            <a:r>
              <a:rPr lang="en-US" altLang="zh-CN" sz="1800" dirty="0" smtClean="0"/>
              <a:t>(5,3)</a:t>
            </a:r>
            <a:endParaRPr lang="zh-CN" altLang="zh-CN" sz="1800" dirty="0"/>
          </a:p>
        </p:txBody>
      </p:sp>
      <p:sp>
        <p:nvSpPr>
          <p:cNvPr id="24" name="TextBox 23">
            <a:extLst>
              <a:ext uri="{FF2B5EF4-FFF2-40B4-BE49-F238E27FC236}">
                <a16:creationId xmlns:a16="http://schemas.microsoft.com/office/drawing/2014/main" id="{467D903D-C315-493F-9A8E-CBD4A32918C0}"/>
              </a:ext>
            </a:extLst>
          </p:cNvPr>
          <p:cNvSpPr txBox="1"/>
          <p:nvPr/>
        </p:nvSpPr>
        <p:spPr>
          <a:xfrm>
            <a:off x="3673083" y="2337613"/>
            <a:ext cx="771078" cy="369332"/>
          </a:xfrm>
          <a:prstGeom prst="rect">
            <a:avLst/>
          </a:prstGeom>
          <a:noFill/>
        </p:spPr>
        <p:txBody>
          <a:bodyPr wrap="square" rtlCol="0">
            <a:spAutoFit/>
          </a:bodyPr>
          <a:lstStyle/>
          <a:p>
            <a:r>
              <a:rPr lang="en-US" altLang="zh-CN" sz="1800" dirty="0" smtClean="0"/>
              <a:t>(2,1)</a:t>
            </a:r>
            <a:endParaRPr lang="zh-CN" altLang="zh-CN" sz="1800" dirty="0"/>
          </a:p>
        </p:txBody>
      </p:sp>
      <p:sp>
        <p:nvSpPr>
          <p:cNvPr id="25" name="Oval 24">
            <a:extLst>
              <a:ext uri="{FF2B5EF4-FFF2-40B4-BE49-F238E27FC236}">
                <a16:creationId xmlns:a16="http://schemas.microsoft.com/office/drawing/2014/main" id="{23991CA3-F4F2-40A9-9961-580E80EDE4E8}"/>
              </a:ext>
            </a:extLst>
          </p:cNvPr>
          <p:cNvSpPr/>
          <p:nvPr/>
        </p:nvSpPr>
        <p:spPr>
          <a:xfrm>
            <a:off x="4825758" y="2285713"/>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6" name="TextBox 25">
            <a:extLst>
              <a:ext uri="{FF2B5EF4-FFF2-40B4-BE49-F238E27FC236}">
                <a16:creationId xmlns:a16="http://schemas.microsoft.com/office/drawing/2014/main" id="{149D83B2-7A2D-4167-B4FA-6312AFE97FC5}"/>
              </a:ext>
            </a:extLst>
          </p:cNvPr>
          <p:cNvSpPr txBox="1"/>
          <p:nvPr/>
        </p:nvSpPr>
        <p:spPr>
          <a:xfrm>
            <a:off x="5127274" y="2569085"/>
            <a:ext cx="659155" cy="369332"/>
          </a:xfrm>
          <a:prstGeom prst="rect">
            <a:avLst/>
          </a:prstGeom>
          <a:noFill/>
        </p:spPr>
        <p:txBody>
          <a:bodyPr wrap="none" rtlCol="0">
            <a:spAutoFit/>
          </a:bodyPr>
          <a:lstStyle/>
          <a:p>
            <a:r>
              <a:rPr lang="en-US" altLang="zh-CN" sz="1800" dirty="0" smtClean="0"/>
              <a:t>(4,1)</a:t>
            </a:r>
            <a:endParaRPr lang="zh-CN" altLang="zh-CN" sz="1800" dirty="0"/>
          </a:p>
        </p:txBody>
      </p:sp>
      <p:sp>
        <p:nvSpPr>
          <p:cNvPr id="27" name="TextBox 26">
            <a:extLst>
              <a:ext uri="{FF2B5EF4-FFF2-40B4-BE49-F238E27FC236}">
                <a16:creationId xmlns:a16="http://schemas.microsoft.com/office/drawing/2014/main" id="{5EF81B2B-88F2-460A-9C8E-36EB52CC0B4B}"/>
              </a:ext>
            </a:extLst>
          </p:cNvPr>
          <p:cNvSpPr txBox="1"/>
          <p:nvPr/>
        </p:nvSpPr>
        <p:spPr>
          <a:xfrm>
            <a:off x="5871347" y="3023084"/>
            <a:ext cx="659155" cy="369332"/>
          </a:xfrm>
          <a:prstGeom prst="rect">
            <a:avLst/>
          </a:prstGeom>
          <a:noFill/>
        </p:spPr>
        <p:txBody>
          <a:bodyPr wrap="none" rtlCol="0">
            <a:spAutoFit/>
          </a:bodyPr>
          <a:lstStyle/>
          <a:p>
            <a:r>
              <a:rPr lang="en-US" altLang="zh-CN" sz="1800" dirty="0" smtClean="0"/>
              <a:t>(5,2)</a:t>
            </a:r>
            <a:endParaRPr lang="zh-CN" altLang="zh-CN" sz="1800" dirty="0"/>
          </a:p>
        </p:txBody>
      </p:sp>
      <p:sp>
        <p:nvSpPr>
          <p:cNvPr id="28" name="TextBox 27">
            <a:extLst>
              <a:ext uri="{FF2B5EF4-FFF2-40B4-BE49-F238E27FC236}">
                <a16:creationId xmlns:a16="http://schemas.microsoft.com/office/drawing/2014/main" id="{A5F87AF4-518C-4E61-BB68-FC9F542531C6}"/>
              </a:ext>
            </a:extLst>
          </p:cNvPr>
          <p:cNvSpPr txBox="1"/>
          <p:nvPr/>
        </p:nvSpPr>
        <p:spPr>
          <a:xfrm>
            <a:off x="4336934" y="2769612"/>
            <a:ext cx="702143" cy="369332"/>
          </a:xfrm>
          <a:prstGeom prst="rect">
            <a:avLst/>
          </a:prstGeom>
          <a:noFill/>
        </p:spPr>
        <p:txBody>
          <a:bodyPr wrap="square" rtlCol="0">
            <a:spAutoFit/>
          </a:bodyPr>
          <a:lstStyle/>
          <a:p>
            <a:r>
              <a:rPr lang="en-US" altLang="zh-CN" sz="1800" dirty="0" smtClean="0"/>
              <a:t>(6,2)</a:t>
            </a:r>
            <a:endParaRPr lang="zh-CN" altLang="zh-CN" sz="1800" dirty="0"/>
          </a:p>
        </p:txBody>
      </p:sp>
      <p:sp>
        <p:nvSpPr>
          <p:cNvPr id="29" name="TextBox 21">
            <a:extLst>
              <a:ext uri="{FF2B5EF4-FFF2-40B4-BE49-F238E27FC236}">
                <a16:creationId xmlns:a16="http://schemas.microsoft.com/office/drawing/2014/main" id="{C78BA336-C940-49D9-9A87-DA16C7EE67C0}"/>
              </a:ext>
            </a:extLst>
          </p:cNvPr>
          <p:cNvSpPr txBox="1"/>
          <p:nvPr/>
        </p:nvSpPr>
        <p:spPr>
          <a:xfrm>
            <a:off x="3353717" y="1518001"/>
            <a:ext cx="333746" cy="369332"/>
          </a:xfrm>
          <a:prstGeom prst="rect">
            <a:avLst/>
          </a:prstGeom>
          <a:noFill/>
        </p:spPr>
        <p:txBody>
          <a:bodyPr wrap="none" rtlCol="0">
            <a:spAutoFit/>
          </a:bodyPr>
          <a:lstStyle/>
          <a:p>
            <a:r>
              <a:rPr lang="en-US" altLang="zh-CN" sz="1800" dirty="0" smtClean="0"/>
              <a:t>i</a:t>
            </a:r>
            <a:r>
              <a:rPr lang="en-US" altLang="zh-CN" sz="1800" baseline="-25000" dirty="0"/>
              <a:t>1</a:t>
            </a:r>
            <a:endParaRPr lang="zh-CN" altLang="zh-CN" sz="1800" dirty="0"/>
          </a:p>
        </p:txBody>
      </p:sp>
    </p:spTree>
    <p:extLst>
      <p:ext uri="{BB962C8B-B14F-4D97-AF65-F5344CB8AC3E}">
        <p14:creationId xmlns:p14="http://schemas.microsoft.com/office/powerpoint/2010/main" val="101468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3444"/>
                                        </p:tgtEl>
                                        <p:attrNameLst>
                                          <p:attrName>style.visibility</p:attrName>
                                        </p:attrNameLst>
                                      </p:cBhvr>
                                      <p:to>
                                        <p:strVal val="visible"/>
                                      </p:to>
                                    </p:set>
                                    <p:animEffect transition="in" filter="blinds(horizontal)">
                                      <p:cBhvr>
                                        <p:cTn id="7" dur="500"/>
                                        <p:tgtEl>
                                          <p:spTgt spid="1213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3445"/>
                                        </p:tgtEl>
                                        <p:attrNameLst>
                                          <p:attrName>style.visibility</p:attrName>
                                        </p:attrNameLst>
                                      </p:cBhvr>
                                      <p:to>
                                        <p:strVal val="visible"/>
                                      </p:to>
                                    </p:set>
                                    <p:animEffect transition="in" filter="blinds(horizontal)">
                                      <p:cBhvr>
                                        <p:cTn id="12" dur="500"/>
                                        <p:tgtEl>
                                          <p:spTgt spid="121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4" grpId="0"/>
      <p:bldP spid="121344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67" name="Rectangle 3"/>
          <p:cNvSpPr>
            <a:spLocks noChangeArrowheads="1"/>
          </p:cNvSpPr>
          <p:nvPr/>
        </p:nvSpPr>
        <p:spPr bwMode="auto">
          <a:xfrm>
            <a:off x="511175" y="1743075"/>
            <a:ext cx="7426325" cy="249299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FF66CC"/>
                </a:solidFill>
                <a:effectLst/>
                <a:uLnTx/>
                <a:uFillTx/>
                <a:latin typeface="Arial" pitchFamily="34" charset="0"/>
                <a:ea typeface="楷体_GB2312" pitchFamily="49" charset="-122"/>
                <a:cs typeface="+mn-cs"/>
              </a:rPr>
              <a:t>b.</a:t>
            </a:r>
            <a:r>
              <a:rPr kumimoji="1" lang="en-US" altLang="zh-CN" sz="2400" b="1" i="0" u="none" strike="noStrike" kern="1200" cap="none" spc="0" normalizeH="0" baseline="0" noProof="0" dirty="0">
                <a:ln>
                  <a:noFill/>
                </a:ln>
                <a:solidFill>
                  <a:srgbClr val="E8DED8"/>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后向边的情况：</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下图的</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δ=1</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，在这条道路上的增流过程是</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汇点的流入量增加</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是从</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获得</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4</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要保持流的守恒，应使</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f</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34</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增加</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而</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3</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的守恒是由</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3</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少供应</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2</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个单位流而得到保证</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因此增流路径中的后向边</a:t>
            </a:r>
            <a:r>
              <a:rPr kumimoji="1" lang="en-US" altLang="zh-CN" sz="20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Arial" pitchFamily="34" charset="0"/>
                <a:ea typeface="宋体" pitchFamily="2" charset="-122"/>
                <a:cs typeface="+mn-cs"/>
              </a:rPr>
              <a:t>ji</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一定要</a:t>
            </a:r>
            <a:r>
              <a:rPr kumimoji="1" lang="en-US" altLang="zh-CN" sz="20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f</a:t>
            </a:r>
            <a:r>
              <a:rPr kumimoji="1" lang="en-US" altLang="zh-CN" sz="2000" b="1" i="0" u="none" strike="noStrike" kern="1200" cap="none" spc="0" normalizeH="0" baseline="-25000" noProof="0" dirty="0" err="1">
                <a:ln>
                  <a:noFill/>
                </a:ln>
                <a:solidFill>
                  <a:srgbClr val="000000"/>
                </a:solidFill>
                <a:effectLst/>
                <a:uLnTx/>
                <a:uFillTx/>
                <a:latin typeface="Arial" pitchFamily="34" charset="0"/>
                <a:ea typeface="宋体" pitchFamily="2" charset="-122"/>
                <a:cs typeface="+mn-cs"/>
              </a:rPr>
              <a:t>ji</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&gt;0,</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这时</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由于</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3</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少供应</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，只有从</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i</a:t>
            </a:r>
            <a:r>
              <a:rPr kumimoji="1" lang="en-US" altLang="zh-CN" sz="20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多索取</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r>
              <a:rPr kumimoji="1" lang="zh-CN" altLang="en-US"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才能保持守恒</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endPar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graphicFrame>
        <p:nvGraphicFramePr>
          <p:cNvPr id="1214469" name="Object 2"/>
          <p:cNvGraphicFramePr>
            <a:graphicFrameLocks noChangeAspect="1"/>
          </p:cNvGraphicFramePr>
          <p:nvPr/>
        </p:nvGraphicFramePr>
        <p:xfrm>
          <a:off x="1350963" y="3854450"/>
          <a:ext cx="1666875" cy="482600"/>
        </p:xfrm>
        <a:graphic>
          <a:graphicData uri="http://schemas.openxmlformats.org/presentationml/2006/ole">
            <mc:AlternateContent xmlns:mc="http://schemas.openxmlformats.org/markup-compatibility/2006">
              <mc:Choice xmlns:v="urn:schemas-microsoft-com:vml" Requires="v">
                <p:oleObj spid="_x0000_s374841" name="公式" r:id="rId3" imgW="26390160" imgH="7709040" progId="Equation.3">
                  <p:embed/>
                </p:oleObj>
              </mc:Choice>
              <mc:Fallback>
                <p:oleObj name="公式" r:id="rId3" imgW="26390160" imgH="7709040" progId="Equation.3">
                  <p:embed/>
                  <p:pic>
                    <p:nvPicPr>
                      <p:cNvPr id="121446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0963" y="3854450"/>
                        <a:ext cx="166687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矩形 6"/>
          <p:cNvSpPr>
            <a:spLocks noChangeArrowheads="1"/>
          </p:cNvSpPr>
          <p:nvPr/>
        </p:nvSpPr>
        <p:spPr bwMode="auto">
          <a:xfrm>
            <a:off x="227013"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(4)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8"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9" name="Oval 29">
            <a:extLst>
              <a:ext uri="{FF2B5EF4-FFF2-40B4-BE49-F238E27FC236}">
                <a16:creationId xmlns:a16="http://schemas.microsoft.com/office/drawing/2014/main" id="{C296361C-9E5D-4858-9789-C4789FBC2B99}"/>
              </a:ext>
            </a:extLst>
          </p:cNvPr>
          <p:cNvSpPr/>
          <p:nvPr/>
        </p:nvSpPr>
        <p:spPr>
          <a:xfrm>
            <a:off x="3496148" y="444848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30">
            <a:extLst>
              <a:ext uri="{FF2B5EF4-FFF2-40B4-BE49-F238E27FC236}">
                <a16:creationId xmlns:a16="http://schemas.microsoft.com/office/drawing/2014/main" id="{1169739F-4627-47AB-8A8F-F1952E8121F9}"/>
              </a:ext>
            </a:extLst>
          </p:cNvPr>
          <p:cNvSpPr/>
          <p:nvPr/>
        </p:nvSpPr>
        <p:spPr>
          <a:xfrm>
            <a:off x="6458085" y="512452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31">
            <a:extLst>
              <a:ext uri="{FF2B5EF4-FFF2-40B4-BE49-F238E27FC236}">
                <a16:creationId xmlns:a16="http://schemas.microsoft.com/office/drawing/2014/main" id="{84A522DF-690B-4501-9EC7-0ACFEA5968D5}"/>
              </a:ext>
            </a:extLst>
          </p:cNvPr>
          <p:cNvSpPr/>
          <p:nvPr/>
        </p:nvSpPr>
        <p:spPr>
          <a:xfrm>
            <a:off x="2660896" y="536836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Oval 32">
            <a:extLst>
              <a:ext uri="{FF2B5EF4-FFF2-40B4-BE49-F238E27FC236}">
                <a16:creationId xmlns:a16="http://schemas.microsoft.com/office/drawing/2014/main" id="{2E0A2972-A9D4-4CE5-AE2A-349905189C72}"/>
              </a:ext>
            </a:extLst>
          </p:cNvPr>
          <p:cNvSpPr/>
          <p:nvPr/>
        </p:nvSpPr>
        <p:spPr>
          <a:xfrm>
            <a:off x="4136494" y="564768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Oval 33">
            <a:extLst>
              <a:ext uri="{FF2B5EF4-FFF2-40B4-BE49-F238E27FC236}">
                <a16:creationId xmlns:a16="http://schemas.microsoft.com/office/drawing/2014/main" id="{2B2D2309-7170-4D4F-AAD7-02F12A9C9CE2}"/>
              </a:ext>
            </a:extLst>
          </p:cNvPr>
          <p:cNvSpPr/>
          <p:nvPr/>
        </p:nvSpPr>
        <p:spPr>
          <a:xfrm>
            <a:off x="5614982" y="564223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4" name="Straight Arrow Connector 34">
            <a:extLst>
              <a:ext uri="{FF2B5EF4-FFF2-40B4-BE49-F238E27FC236}">
                <a16:creationId xmlns:a16="http://schemas.microsoft.com/office/drawing/2014/main" id="{A42FD41A-1D02-4D58-83AC-CE16FBA670E4}"/>
              </a:ext>
            </a:extLst>
          </p:cNvPr>
          <p:cNvCxnSpPr>
            <a:cxnSpLocks/>
            <a:endCxn id="12" idx="0"/>
          </p:cNvCxnSpPr>
          <p:nvPr/>
        </p:nvCxnSpPr>
        <p:spPr>
          <a:xfrm>
            <a:off x="3607449" y="4540245"/>
            <a:ext cx="590005" cy="1107442"/>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35">
            <a:extLst>
              <a:ext uri="{FF2B5EF4-FFF2-40B4-BE49-F238E27FC236}">
                <a16:creationId xmlns:a16="http://schemas.microsoft.com/office/drawing/2014/main" id="{BEE5726E-654D-455D-8120-49602F9BE9B3}"/>
              </a:ext>
            </a:extLst>
          </p:cNvPr>
          <p:cNvCxnSpPr>
            <a:cxnSpLocks/>
            <a:stCxn id="13" idx="6"/>
            <a:endCxn id="10" idx="3"/>
          </p:cNvCxnSpPr>
          <p:nvPr/>
        </p:nvCxnSpPr>
        <p:spPr>
          <a:xfrm flipV="1">
            <a:off x="5736902" y="5228592"/>
            <a:ext cx="739038" cy="47460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36">
            <a:extLst>
              <a:ext uri="{FF2B5EF4-FFF2-40B4-BE49-F238E27FC236}">
                <a16:creationId xmlns:a16="http://schemas.microsoft.com/office/drawing/2014/main" id="{B6F43FD7-EDA4-4169-B7D6-3CF3CFC40290}"/>
              </a:ext>
            </a:extLst>
          </p:cNvPr>
          <p:cNvCxnSpPr>
            <a:cxnSpLocks/>
            <a:stCxn id="27" idx="3"/>
          </p:cNvCxnSpPr>
          <p:nvPr/>
        </p:nvCxnSpPr>
        <p:spPr>
          <a:xfrm flipH="1">
            <a:off x="4217025" y="4790797"/>
            <a:ext cx="786874" cy="854025"/>
          </a:xfrm>
          <a:prstGeom prst="straightConnector1">
            <a:avLst/>
          </a:prstGeom>
          <a:ln w="28575">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37">
            <a:extLst>
              <a:ext uri="{FF2B5EF4-FFF2-40B4-BE49-F238E27FC236}">
                <a16:creationId xmlns:a16="http://schemas.microsoft.com/office/drawing/2014/main" id="{7389AA35-B1C3-4910-9191-3BBFAA1B0822}"/>
              </a:ext>
            </a:extLst>
          </p:cNvPr>
          <p:cNvCxnSpPr>
            <a:cxnSpLocks/>
            <a:stCxn id="27" idx="5"/>
            <a:endCxn id="13" idx="1"/>
          </p:cNvCxnSpPr>
          <p:nvPr/>
        </p:nvCxnSpPr>
        <p:spPr>
          <a:xfrm>
            <a:off x="5090109" y="4790797"/>
            <a:ext cx="542728" cy="8692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38">
            <a:extLst>
              <a:ext uri="{FF2B5EF4-FFF2-40B4-BE49-F238E27FC236}">
                <a16:creationId xmlns:a16="http://schemas.microsoft.com/office/drawing/2014/main" id="{685D8C28-EBB7-48B0-94EA-C8E682B3A137}"/>
              </a:ext>
            </a:extLst>
          </p:cNvPr>
          <p:cNvCxnSpPr>
            <a:cxnSpLocks/>
            <a:stCxn id="11" idx="7"/>
            <a:endCxn id="9" idx="3"/>
          </p:cNvCxnSpPr>
          <p:nvPr/>
        </p:nvCxnSpPr>
        <p:spPr>
          <a:xfrm flipV="1">
            <a:off x="2764961" y="4552549"/>
            <a:ext cx="749042" cy="833667"/>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39">
            <a:extLst>
              <a:ext uri="{FF2B5EF4-FFF2-40B4-BE49-F238E27FC236}">
                <a16:creationId xmlns:a16="http://schemas.microsoft.com/office/drawing/2014/main" id="{27A3A6C6-1CCF-46DA-AB0A-9E0F84ABDAA3}"/>
              </a:ext>
            </a:extLst>
          </p:cNvPr>
          <p:cNvSpPr txBox="1"/>
          <p:nvPr/>
        </p:nvSpPr>
        <p:spPr>
          <a:xfrm>
            <a:off x="2329124" y="5272019"/>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20" name="TextBox 40">
            <a:extLst>
              <a:ext uri="{FF2B5EF4-FFF2-40B4-BE49-F238E27FC236}">
                <a16:creationId xmlns:a16="http://schemas.microsoft.com/office/drawing/2014/main" id="{D839E49E-EF60-4D6E-99E1-58EDA3557609}"/>
              </a:ext>
            </a:extLst>
          </p:cNvPr>
          <p:cNvSpPr txBox="1"/>
          <p:nvPr/>
        </p:nvSpPr>
        <p:spPr>
          <a:xfrm flipH="1">
            <a:off x="6597860" y="4984046"/>
            <a:ext cx="232356" cy="369332"/>
          </a:xfrm>
          <a:prstGeom prst="rect">
            <a:avLst/>
          </a:prstGeom>
          <a:noFill/>
        </p:spPr>
        <p:txBody>
          <a:bodyPr wrap="square" rtlCol="0">
            <a:spAutoFit/>
          </a:bodyPr>
          <a:lstStyle/>
          <a:p>
            <a:r>
              <a:rPr lang="en-US" altLang="zh-CN" sz="1800" dirty="0"/>
              <a:t>t</a:t>
            </a:r>
            <a:endParaRPr lang="zh-CN" altLang="zh-CN" sz="1800" dirty="0"/>
          </a:p>
        </p:txBody>
      </p:sp>
      <p:sp>
        <p:nvSpPr>
          <p:cNvPr id="21" name="TextBox 41">
            <a:extLst>
              <a:ext uri="{FF2B5EF4-FFF2-40B4-BE49-F238E27FC236}">
                <a16:creationId xmlns:a16="http://schemas.microsoft.com/office/drawing/2014/main" id="{4E0B96BB-3721-4BF5-93BA-ED59E2877119}"/>
              </a:ext>
            </a:extLst>
          </p:cNvPr>
          <p:cNvSpPr txBox="1"/>
          <p:nvPr/>
        </p:nvSpPr>
        <p:spPr>
          <a:xfrm>
            <a:off x="4865617" y="4324778"/>
            <a:ext cx="333746" cy="369332"/>
          </a:xfrm>
          <a:prstGeom prst="rect">
            <a:avLst/>
          </a:prstGeom>
          <a:noFill/>
        </p:spPr>
        <p:txBody>
          <a:bodyPr wrap="none" rtlCol="0">
            <a:spAutoFit/>
          </a:bodyPr>
          <a:lstStyle/>
          <a:p>
            <a:r>
              <a:rPr lang="en-US" altLang="zh-CN" sz="1800" dirty="0"/>
              <a:t>i</a:t>
            </a:r>
            <a:r>
              <a:rPr lang="en-US" altLang="zh-CN" sz="1800" baseline="-25000" dirty="0"/>
              <a:t>3</a:t>
            </a:r>
            <a:endParaRPr lang="zh-CN" altLang="zh-CN" sz="1800" dirty="0"/>
          </a:p>
        </p:txBody>
      </p:sp>
      <p:sp>
        <p:nvSpPr>
          <p:cNvPr id="22" name="TextBox 42">
            <a:extLst>
              <a:ext uri="{FF2B5EF4-FFF2-40B4-BE49-F238E27FC236}">
                <a16:creationId xmlns:a16="http://schemas.microsoft.com/office/drawing/2014/main" id="{296DF2EC-236C-4F58-AA1A-0F1372E2D72B}"/>
              </a:ext>
            </a:extLst>
          </p:cNvPr>
          <p:cNvSpPr txBox="1"/>
          <p:nvPr/>
        </p:nvSpPr>
        <p:spPr>
          <a:xfrm>
            <a:off x="5532297" y="5747510"/>
            <a:ext cx="333746" cy="369332"/>
          </a:xfrm>
          <a:prstGeom prst="rect">
            <a:avLst/>
          </a:prstGeom>
          <a:noFill/>
        </p:spPr>
        <p:txBody>
          <a:bodyPr wrap="none" rtlCol="0">
            <a:spAutoFit/>
          </a:bodyPr>
          <a:lstStyle/>
          <a:p>
            <a:r>
              <a:rPr lang="en-US" altLang="zh-CN" sz="1800" dirty="0"/>
              <a:t>i</a:t>
            </a:r>
            <a:r>
              <a:rPr lang="en-US" altLang="zh-CN" sz="1800" baseline="-25000" dirty="0"/>
              <a:t>4</a:t>
            </a:r>
            <a:endParaRPr lang="zh-CN" altLang="zh-CN" sz="1800" dirty="0"/>
          </a:p>
        </p:txBody>
      </p:sp>
      <p:sp>
        <p:nvSpPr>
          <p:cNvPr id="23" name="TextBox 43">
            <a:extLst>
              <a:ext uri="{FF2B5EF4-FFF2-40B4-BE49-F238E27FC236}">
                <a16:creationId xmlns:a16="http://schemas.microsoft.com/office/drawing/2014/main" id="{14D83AE6-42CE-46AF-9E45-B312A91FA0F5}"/>
              </a:ext>
            </a:extLst>
          </p:cNvPr>
          <p:cNvSpPr txBox="1"/>
          <p:nvPr/>
        </p:nvSpPr>
        <p:spPr>
          <a:xfrm>
            <a:off x="3390235" y="4042211"/>
            <a:ext cx="333746" cy="369332"/>
          </a:xfrm>
          <a:prstGeom prst="rect">
            <a:avLst/>
          </a:prstGeom>
          <a:noFill/>
        </p:spPr>
        <p:txBody>
          <a:bodyPr wrap="none" rtlCol="0">
            <a:spAutoFit/>
          </a:bodyPr>
          <a:lstStyle/>
          <a:p>
            <a:r>
              <a:rPr lang="en-US" altLang="zh-CN" sz="1800" dirty="0"/>
              <a:t>i</a:t>
            </a:r>
            <a:r>
              <a:rPr lang="en-US" altLang="zh-CN" sz="1800" baseline="-25000" dirty="0"/>
              <a:t>1</a:t>
            </a:r>
            <a:endParaRPr lang="zh-CN" altLang="zh-CN" sz="1800" dirty="0"/>
          </a:p>
        </p:txBody>
      </p:sp>
      <p:sp>
        <p:nvSpPr>
          <p:cNvPr id="24" name="TextBox 44">
            <a:extLst>
              <a:ext uri="{FF2B5EF4-FFF2-40B4-BE49-F238E27FC236}">
                <a16:creationId xmlns:a16="http://schemas.microsoft.com/office/drawing/2014/main" id="{CC5FF576-B087-4367-8FC5-3A5847DA58A6}"/>
              </a:ext>
            </a:extLst>
          </p:cNvPr>
          <p:cNvSpPr txBox="1"/>
          <p:nvPr/>
        </p:nvSpPr>
        <p:spPr>
          <a:xfrm>
            <a:off x="4068313" y="5776389"/>
            <a:ext cx="333746" cy="369332"/>
          </a:xfrm>
          <a:prstGeom prst="rect">
            <a:avLst/>
          </a:prstGeom>
          <a:noFill/>
        </p:spPr>
        <p:txBody>
          <a:bodyPr wrap="none" rtlCol="0">
            <a:spAutoFit/>
          </a:bodyPr>
          <a:lstStyle/>
          <a:p>
            <a:r>
              <a:rPr lang="en-US" altLang="zh-CN" sz="1800" dirty="0"/>
              <a:t>i</a:t>
            </a:r>
            <a:r>
              <a:rPr lang="en-US" altLang="zh-CN" sz="1800" baseline="-25000" dirty="0"/>
              <a:t>2</a:t>
            </a:r>
            <a:endParaRPr lang="zh-CN" altLang="zh-CN" sz="1800" dirty="0"/>
          </a:p>
        </p:txBody>
      </p:sp>
      <p:sp>
        <p:nvSpPr>
          <p:cNvPr id="25" name="TextBox 45">
            <a:extLst>
              <a:ext uri="{FF2B5EF4-FFF2-40B4-BE49-F238E27FC236}">
                <a16:creationId xmlns:a16="http://schemas.microsoft.com/office/drawing/2014/main" id="{3A3A89CE-AA25-4CD0-A45F-A291AC00C36D}"/>
              </a:ext>
            </a:extLst>
          </p:cNvPr>
          <p:cNvSpPr txBox="1"/>
          <p:nvPr/>
        </p:nvSpPr>
        <p:spPr>
          <a:xfrm>
            <a:off x="2535056" y="4682306"/>
            <a:ext cx="659155" cy="369332"/>
          </a:xfrm>
          <a:prstGeom prst="rect">
            <a:avLst/>
          </a:prstGeom>
          <a:noFill/>
        </p:spPr>
        <p:txBody>
          <a:bodyPr wrap="none" rtlCol="0">
            <a:spAutoFit/>
          </a:bodyPr>
          <a:lstStyle/>
          <a:p>
            <a:r>
              <a:rPr lang="en-US" altLang="zh-CN" sz="1800" dirty="0" smtClean="0"/>
              <a:t>(5,3)</a:t>
            </a:r>
            <a:endParaRPr lang="zh-CN" altLang="zh-CN" sz="1800" dirty="0"/>
          </a:p>
        </p:txBody>
      </p:sp>
      <p:sp>
        <p:nvSpPr>
          <p:cNvPr id="26" name="TextBox 46">
            <a:extLst>
              <a:ext uri="{FF2B5EF4-FFF2-40B4-BE49-F238E27FC236}">
                <a16:creationId xmlns:a16="http://schemas.microsoft.com/office/drawing/2014/main" id="{AA052808-94C7-42C7-9485-9CFB89E29EBF}"/>
              </a:ext>
            </a:extLst>
          </p:cNvPr>
          <p:cNvSpPr txBox="1"/>
          <p:nvPr/>
        </p:nvSpPr>
        <p:spPr>
          <a:xfrm>
            <a:off x="3833369" y="4738632"/>
            <a:ext cx="906056" cy="369332"/>
          </a:xfrm>
          <a:prstGeom prst="rect">
            <a:avLst/>
          </a:prstGeom>
          <a:noFill/>
        </p:spPr>
        <p:txBody>
          <a:bodyPr wrap="square" rtlCol="0">
            <a:spAutoFit/>
          </a:bodyPr>
          <a:lstStyle/>
          <a:p>
            <a:r>
              <a:rPr lang="en-US" altLang="zh-CN" sz="1800" dirty="0" smtClean="0"/>
              <a:t>(2,1)</a:t>
            </a:r>
            <a:endParaRPr lang="zh-CN" altLang="zh-CN" sz="1800" dirty="0"/>
          </a:p>
        </p:txBody>
      </p:sp>
      <p:sp>
        <p:nvSpPr>
          <p:cNvPr id="27" name="Oval 47">
            <a:extLst>
              <a:ext uri="{FF2B5EF4-FFF2-40B4-BE49-F238E27FC236}">
                <a16:creationId xmlns:a16="http://schemas.microsoft.com/office/drawing/2014/main" id="{6F36E17A-DE6A-4C39-89D6-EDBF76027E2A}"/>
              </a:ext>
            </a:extLst>
          </p:cNvPr>
          <p:cNvSpPr/>
          <p:nvPr/>
        </p:nvSpPr>
        <p:spPr>
          <a:xfrm>
            <a:off x="4986044" y="468673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TextBox 48">
            <a:extLst>
              <a:ext uri="{FF2B5EF4-FFF2-40B4-BE49-F238E27FC236}">
                <a16:creationId xmlns:a16="http://schemas.microsoft.com/office/drawing/2014/main" id="{AC2776C4-8CDF-4EDE-A372-4A24EB47A202}"/>
              </a:ext>
            </a:extLst>
          </p:cNvPr>
          <p:cNvSpPr txBox="1"/>
          <p:nvPr/>
        </p:nvSpPr>
        <p:spPr>
          <a:xfrm>
            <a:off x="5287560" y="4970104"/>
            <a:ext cx="659155" cy="369332"/>
          </a:xfrm>
          <a:prstGeom prst="rect">
            <a:avLst/>
          </a:prstGeom>
          <a:noFill/>
        </p:spPr>
        <p:txBody>
          <a:bodyPr wrap="none" rtlCol="0">
            <a:spAutoFit/>
          </a:bodyPr>
          <a:lstStyle/>
          <a:p>
            <a:r>
              <a:rPr lang="en-US" altLang="zh-CN" sz="1800" dirty="0" smtClean="0"/>
              <a:t>(4,1)</a:t>
            </a:r>
            <a:endParaRPr lang="zh-CN" altLang="zh-CN" sz="1800" dirty="0"/>
          </a:p>
        </p:txBody>
      </p:sp>
      <p:sp>
        <p:nvSpPr>
          <p:cNvPr id="29" name="TextBox 49">
            <a:extLst>
              <a:ext uri="{FF2B5EF4-FFF2-40B4-BE49-F238E27FC236}">
                <a16:creationId xmlns:a16="http://schemas.microsoft.com/office/drawing/2014/main" id="{FE8A5B9F-CCA5-46F1-80B7-87018ED74CB6}"/>
              </a:ext>
            </a:extLst>
          </p:cNvPr>
          <p:cNvSpPr txBox="1"/>
          <p:nvPr/>
        </p:nvSpPr>
        <p:spPr>
          <a:xfrm>
            <a:off x="6031633" y="5424103"/>
            <a:ext cx="659155" cy="369332"/>
          </a:xfrm>
          <a:prstGeom prst="rect">
            <a:avLst/>
          </a:prstGeom>
          <a:noFill/>
        </p:spPr>
        <p:txBody>
          <a:bodyPr wrap="none" rtlCol="0">
            <a:spAutoFit/>
          </a:bodyPr>
          <a:lstStyle/>
          <a:p>
            <a:r>
              <a:rPr lang="en-US" altLang="zh-CN" sz="1800" dirty="0" smtClean="0"/>
              <a:t>(5,2)</a:t>
            </a:r>
            <a:endParaRPr lang="zh-CN" altLang="zh-CN" sz="1800" dirty="0"/>
          </a:p>
        </p:txBody>
      </p:sp>
      <p:sp>
        <p:nvSpPr>
          <p:cNvPr id="30" name="TextBox 50">
            <a:extLst>
              <a:ext uri="{FF2B5EF4-FFF2-40B4-BE49-F238E27FC236}">
                <a16:creationId xmlns:a16="http://schemas.microsoft.com/office/drawing/2014/main" id="{F254C139-B155-42BB-97EE-95BEBB4C8B77}"/>
              </a:ext>
            </a:extLst>
          </p:cNvPr>
          <p:cNvSpPr txBox="1"/>
          <p:nvPr/>
        </p:nvSpPr>
        <p:spPr>
          <a:xfrm>
            <a:off x="4497220" y="5170631"/>
            <a:ext cx="659155" cy="369332"/>
          </a:xfrm>
          <a:prstGeom prst="rect">
            <a:avLst/>
          </a:prstGeom>
          <a:noFill/>
        </p:spPr>
        <p:txBody>
          <a:bodyPr wrap="none" rtlCol="0">
            <a:spAutoFit/>
          </a:bodyPr>
          <a:lstStyle/>
          <a:p>
            <a:r>
              <a:rPr lang="en-US" altLang="zh-CN" sz="1800" dirty="0" smtClean="0"/>
              <a:t>(6,2)</a:t>
            </a:r>
            <a:endParaRPr lang="zh-CN" altLang="zh-CN" sz="1800" dirty="0"/>
          </a:p>
        </p:txBody>
      </p:sp>
    </p:spTree>
    <p:extLst>
      <p:ext uri="{BB962C8B-B14F-4D97-AF65-F5344CB8AC3E}">
        <p14:creationId xmlns:p14="http://schemas.microsoft.com/office/powerpoint/2010/main" val="36361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animEffect transition="in" filter="blinds(horizontal)">
                                      <p:cBhvr>
                                        <p:cTn id="7" dur="500"/>
                                        <p:tgtEl>
                                          <p:spTgt spid="1214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4467">
                                            <p:txEl>
                                              <p:pRg st="1" end="1"/>
                                            </p:txEl>
                                          </p:spTgt>
                                        </p:tgtEl>
                                        <p:attrNameLst>
                                          <p:attrName>style.visibility</p:attrName>
                                        </p:attrNameLst>
                                      </p:cBhvr>
                                      <p:to>
                                        <p:strVal val="visible"/>
                                      </p:to>
                                    </p:set>
                                    <p:animEffect transition="in" filter="blinds(horizontal)">
                                      <p:cBhvr>
                                        <p:cTn id="12" dur="500"/>
                                        <p:tgtEl>
                                          <p:spTgt spid="1214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4467">
                                            <p:txEl>
                                              <p:pRg st="2" end="2"/>
                                            </p:txEl>
                                          </p:spTgt>
                                        </p:tgtEl>
                                        <p:attrNameLst>
                                          <p:attrName>style.visibility</p:attrName>
                                        </p:attrNameLst>
                                      </p:cBhvr>
                                      <p:to>
                                        <p:strVal val="visible"/>
                                      </p:to>
                                    </p:set>
                                    <p:animEffect transition="in" filter="blinds(horizontal)">
                                      <p:cBhvr>
                                        <p:cTn id="17" dur="500"/>
                                        <p:tgtEl>
                                          <p:spTgt spid="1214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4467">
                                            <p:txEl>
                                              <p:pRg st="3" end="3"/>
                                            </p:txEl>
                                          </p:spTgt>
                                        </p:tgtEl>
                                        <p:attrNameLst>
                                          <p:attrName>style.visibility</p:attrName>
                                        </p:attrNameLst>
                                      </p:cBhvr>
                                      <p:to>
                                        <p:strVal val="visible"/>
                                      </p:to>
                                    </p:set>
                                    <p:animEffect transition="in" filter="blinds(horizontal)">
                                      <p:cBhvr>
                                        <p:cTn id="22" dur="500"/>
                                        <p:tgtEl>
                                          <p:spTgt spid="1214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4467">
                                            <p:txEl>
                                              <p:pRg st="4" end="4"/>
                                            </p:txEl>
                                          </p:spTgt>
                                        </p:tgtEl>
                                        <p:attrNameLst>
                                          <p:attrName>style.visibility</p:attrName>
                                        </p:attrNameLst>
                                      </p:cBhvr>
                                      <p:to>
                                        <p:strVal val="visible"/>
                                      </p:to>
                                    </p:set>
                                    <p:animEffect transition="in" filter="blinds(horizontal)">
                                      <p:cBhvr>
                                        <p:cTn id="27" dur="500"/>
                                        <p:tgtEl>
                                          <p:spTgt spid="1214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4467">
                                            <p:txEl>
                                              <p:pRg st="5" end="5"/>
                                            </p:txEl>
                                          </p:spTgt>
                                        </p:tgtEl>
                                        <p:attrNameLst>
                                          <p:attrName>style.visibility</p:attrName>
                                        </p:attrNameLst>
                                      </p:cBhvr>
                                      <p:to>
                                        <p:strVal val="visible"/>
                                      </p:to>
                                    </p:set>
                                    <p:animEffect transition="in" filter="blinds(horizontal)">
                                      <p:cBhvr>
                                        <p:cTn id="32" dur="500"/>
                                        <p:tgtEl>
                                          <p:spTgt spid="1214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14467">
                                            <p:txEl>
                                              <p:pRg st="6" end="6"/>
                                            </p:txEl>
                                          </p:spTgt>
                                        </p:tgtEl>
                                        <p:attrNameLst>
                                          <p:attrName>style.visibility</p:attrName>
                                        </p:attrNameLst>
                                      </p:cBhvr>
                                      <p:to>
                                        <p:strVal val="visible"/>
                                      </p:to>
                                    </p:set>
                                    <p:animEffect transition="in" filter="blinds(horizontal)">
                                      <p:cBhvr>
                                        <p:cTn id="37" dur="500"/>
                                        <p:tgtEl>
                                          <p:spTgt spid="1214467">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14469"/>
                                        </p:tgtEl>
                                        <p:attrNameLst>
                                          <p:attrName>style.visibility</p:attrName>
                                        </p:attrNameLst>
                                      </p:cBhvr>
                                      <p:to>
                                        <p:strVal val="visible"/>
                                      </p:to>
                                    </p:set>
                                    <p:animEffect transition="in" filter="blinds(horizontal)">
                                      <p:cBhvr>
                                        <p:cTn id="40" dur="500"/>
                                        <p:tgtEl>
                                          <p:spTgt spid="121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490" name="Rectangle 2"/>
          <p:cNvSpPr>
            <a:spLocks noChangeArrowheads="1"/>
          </p:cNvSpPr>
          <p:nvPr/>
        </p:nvSpPr>
        <p:spPr bwMode="auto">
          <a:xfrm>
            <a:off x="449712" y="1733550"/>
            <a:ext cx="8712200" cy="19177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5.5.2</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图中，如果最初流量</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w=0,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第一条增流路径可以是 </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(s,c,b,t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它全部由前向边组成，</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δ=2</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，因此可增流</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这时边</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(s,c),(c,b),(b,t)</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的流都是</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，其余边均为</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0</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这是一个容许流分布</a:t>
            </a:r>
          </a:p>
        </p:txBody>
      </p:sp>
      <p:sp>
        <p:nvSpPr>
          <p:cNvPr id="103428" name="矩形 6"/>
          <p:cNvSpPr>
            <a:spLocks noChangeArrowheads="1"/>
          </p:cNvSpPr>
          <p:nvPr/>
        </p:nvSpPr>
        <p:spPr bwMode="auto">
          <a:xfrm>
            <a:off x="459237"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(4)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7"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
        <p:nvSpPr>
          <p:cNvPr id="6" name="Oval 5">
            <a:extLst>
              <a:ext uri="{FF2B5EF4-FFF2-40B4-BE49-F238E27FC236}">
                <a16:creationId xmlns:a16="http://schemas.microsoft.com/office/drawing/2014/main" id="{6F2BA130-D6F0-4509-8A95-BE47A7E72BA1}"/>
              </a:ext>
            </a:extLst>
          </p:cNvPr>
          <p:cNvSpPr/>
          <p:nvPr/>
        </p:nvSpPr>
        <p:spPr>
          <a:xfrm>
            <a:off x="3413764" y="415615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Oval 7">
            <a:extLst>
              <a:ext uri="{FF2B5EF4-FFF2-40B4-BE49-F238E27FC236}">
                <a16:creationId xmlns:a16="http://schemas.microsoft.com/office/drawing/2014/main" id="{B677AC83-DF4D-47B2-97B9-CFB5D738B4FD}"/>
              </a:ext>
            </a:extLst>
          </p:cNvPr>
          <p:cNvSpPr/>
          <p:nvPr/>
        </p:nvSpPr>
        <p:spPr>
          <a:xfrm>
            <a:off x="6861361" y="511139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Oval 8">
            <a:extLst>
              <a:ext uri="{FF2B5EF4-FFF2-40B4-BE49-F238E27FC236}">
                <a16:creationId xmlns:a16="http://schemas.microsoft.com/office/drawing/2014/main" id="{8DB0E7CC-7550-4B9F-BF6B-6CC4066058A3}"/>
              </a:ext>
            </a:extLst>
          </p:cNvPr>
          <p:cNvSpPr/>
          <p:nvPr/>
        </p:nvSpPr>
        <p:spPr>
          <a:xfrm>
            <a:off x="1856530" y="515450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9">
            <a:extLst>
              <a:ext uri="{FF2B5EF4-FFF2-40B4-BE49-F238E27FC236}">
                <a16:creationId xmlns:a16="http://schemas.microsoft.com/office/drawing/2014/main" id="{A6EBEFFE-4C80-4190-86FA-26ECA18519B0}"/>
              </a:ext>
            </a:extLst>
          </p:cNvPr>
          <p:cNvSpPr/>
          <p:nvPr/>
        </p:nvSpPr>
        <p:spPr>
          <a:xfrm>
            <a:off x="5421089" y="6148903"/>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10">
            <a:extLst>
              <a:ext uri="{FF2B5EF4-FFF2-40B4-BE49-F238E27FC236}">
                <a16:creationId xmlns:a16="http://schemas.microsoft.com/office/drawing/2014/main" id="{1BB7B3C5-14ED-42DC-AAFB-5C5A2479B06A}"/>
              </a:ext>
            </a:extLst>
          </p:cNvPr>
          <p:cNvSpPr/>
          <p:nvPr/>
        </p:nvSpPr>
        <p:spPr>
          <a:xfrm>
            <a:off x="5421369" y="5123051"/>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2" name="Straight Arrow Connector 11">
            <a:extLst>
              <a:ext uri="{FF2B5EF4-FFF2-40B4-BE49-F238E27FC236}">
                <a16:creationId xmlns:a16="http://schemas.microsoft.com/office/drawing/2014/main" id="{D48BF206-D99B-4123-B41A-F8CC5096A9C8}"/>
              </a:ext>
            </a:extLst>
          </p:cNvPr>
          <p:cNvCxnSpPr>
            <a:cxnSpLocks/>
            <a:stCxn id="23" idx="5"/>
            <a:endCxn id="10" idx="2"/>
          </p:cNvCxnSpPr>
          <p:nvPr/>
        </p:nvCxnSpPr>
        <p:spPr>
          <a:xfrm>
            <a:off x="3536589" y="5236739"/>
            <a:ext cx="1884500" cy="97312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75580D-AA9D-4C27-99A1-220F5D60DB0E}"/>
              </a:ext>
            </a:extLst>
          </p:cNvPr>
          <p:cNvCxnSpPr>
            <a:cxnSpLocks/>
            <a:stCxn id="11" idx="6"/>
            <a:endCxn id="8" idx="2"/>
          </p:cNvCxnSpPr>
          <p:nvPr/>
        </p:nvCxnSpPr>
        <p:spPr>
          <a:xfrm flipV="1">
            <a:off x="5543289" y="5172357"/>
            <a:ext cx="1318072" cy="1165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B838AA-58FD-44A2-8273-227AAE9D878E}"/>
              </a:ext>
            </a:extLst>
          </p:cNvPr>
          <p:cNvCxnSpPr>
            <a:cxnSpLocks/>
            <a:stCxn id="9" idx="6"/>
            <a:endCxn id="23" idx="2"/>
          </p:cNvCxnSpPr>
          <p:nvPr/>
        </p:nvCxnSpPr>
        <p:spPr>
          <a:xfrm flipV="1">
            <a:off x="1978450" y="5193634"/>
            <a:ext cx="1454074" cy="218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C6C53-ECC8-4932-B077-9DFB9F9E533C}"/>
              </a:ext>
            </a:extLst>
          </p:cNvPr>
          <p:cNvCxnSpPr>
            <a:cxnSpLocks/>
            <a:stCxn id="23" idx="6"/>
            <a:endCxn id="11" idx="2"/>
          </p:cNvCxnSpPr>
          <p:nvPr/>
        </p:nvCxnSpPr>
        <p:spPr>
          <a:xfrm flipV="1">
            <a:off x="3554444" y="5184011"/>
            <a:ext cx="1866925" cy="962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808FF6-D20D-45BD-B69A-764030F00849}"/>
              </a:ext>
            </a:extLst>
          </p:cNvPr>
          <p:cNvCxnSpPr>
            <a:cxnSpLocks/>
            <a:stCxn id="9" idx="7"/>
            <a:endCxn id="6" idx="3"/>
          </p:cNvCxnSpPr>
          <p:nvPr/>
        </p:nvCxnSpPr>
        <p:spPr>
          <a:xfrm flipV="1">
            <a:off x="1960595" y="4260216"/>
            <a:ext cx="1471024" cy="91214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E2FCF4-C8EB-401A-8B09-3AF52F9F01D4}"/>
              </a:ext>
            </a:extLst>
          </p:cNvPr>
          <p:cNvSpPr txBox="1"/>
          <p:nvPr/>
        </p:nvSpPr>
        <p:spPr>
          <a:xfrm>
            <a:off x="1565599" y="5030796"/>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18" name="TextBox 17">
            <a:extLst>
              <a:ext uri="{FF2B5EF4-FFF2-40B4-BE49-F238E27FC236}">
                <a16:creationId xmlns:a16="http://schemas.microsoft.com/office/drawing/2014/main" id="{4AADD41B-718A-4994-B2C8-50BC2C442A5D}"/>
              </a:ext>
            </a:extLst>
          </p:cNvPr>
          <p:cNvSpPr txBox="1"/>
          <p:nvPr/>
        </p:nvSpPr>
        <p:spPr>
          <a:xfrm flipH="1">
            <a:off x="7005423" y="4969836"/>
            <a:ext cx="183769" cy="369332"/>
          </a:xfrm>
          <a:prstGeom prst="rect">
            <a:avLst/>
          </a:prstGeom>
          <a:noFill/>
        </p:spPr>
        <p:txBody>
          <a:bodyPr wrap="square" rtlCol="0">
            <a:spAutoFit/>
          </a:bodyPr>
          <a:lstStyle/>
          <a:p>
            <a:r>
              <a:rPr lang="en-US" altLang="zh-CN" sz="1800" dirty="0"/>
              <a:t>t</a:t>
            </a:r>
            <a:endParaRPr lang="zh-CN" altLang="zh-CN" sz="1800" dirty="0"/>
          </a:p>
        </p:txBody>
      </p:sp>
      <p:sp>
        <p:nvSpPr>
          <p:cNvPr id="19" name="TextBox 18">
            <a:extLst>
              <a:ext uri="{FF2B5EF4-FFF2-40B4-BE49-F238E27FC236}">
                <a16:creationId xmlns:a16="http://schemas.microsoft.com/office/drawing/2014/main" id="{A6C6EA77-74CD-4430-8EC4-0B7E37FEDD02}"/>
              </a:ext>
            </a:extLst>
          </p:cNvPr>
          <p:cNvSpPr txBox="1"/>
          <p:nvPr/>
        </p:nvSpPr>
        <p:spPr>
          <a:xfrm>
            <a:off x="5358281" y="4769763"/>
            <a:ext cx="333746" cy="369332"/>
          </a:xfrm>
          <a:prstGeom prst="rect">
            <a:avLst/>
          </a:prstGeom>
          <a:noFill/>
        </p:spPr>
        <p:txBody>
          <a:bodyPr wrap="none" rtlCol="0">
            <a:spAutoFit/>
          </a:bodyPr>
          <a:lstStyle/>
          <a:p>
            <a:r>
              <a:rPr lang="en-US" altLang="zh-CN" sz="1800" dirty="0"/>
              <a:t>b</a:t>
            </a:r>
            <a:endParaRPr lang="zh-CN" altLang="zh-CN" sz="1800" dirty="0"/>
          </a:p>
        </p:txBody>
      </p:sp>
      <p:sp>
        <p:nvSpPr>
          <p:cNvPr id="20" name="TextBox 19">
            <a:extLst>
              <a:ext uri="{FF2B5EF4-FFF2-40B4-BE49-F238E27FC236}">
                <a16:creationId xmlns:a16="http://schemas.microsoft.com/office/drawing/2014/main" id="{B869CBEC-7640-424F-A26F-B245EBC837A3}"/>
              </a:ext>
            </a:extLst>
          </p:cNvPr>
          <p:cNvSpPr txBox="1"/>
          <p:nvPr/>
        </p:nvSpPr>
        <p:spPr>
          <a:xfrm>
            <a:off x="3318271" y="3786819"/>
            <a:ext cx="312906" cy="369332"/>
          </a:xfrm>
          <a:prstGeom prst="rect">
            <a:avLst/>
          </a:prstGeom>
          <a:noFill/>
        </p:spPr>
        <p:txBody>
          <a:bodyPr wrap="none" rtlCol="0">
            <a:spAutoFit/>
          </a:bodyPr>
          <a:lstStyle/>
          <a:p>
            <a:r>
              <a:rPr lang="en-US" altLang="zh-CN" sz="1800" dirty="0"/>
              <a:t>a</a:t>
            </a:r>
            <a:endParaRPr lang="zh-CN" altLang="zh-CN" sz="1800" dirty="0"/>
          </a:p>
        </p:txBody>
      </p:sp>
      <p:sp>
        <p:nvSpPr>
          <p:cNvPr id="21" name="TextBox 20">
            <a:extLst>
              <a:ext uri="{FF2B5EF4-FFF2-40B4-BE49-F238E27FC236}">
                <a16:creationId xmlns:a16="http://schemas.microsoft.com/office/drawing/2014/main" id="{91F96650-35AA-4853-883E-F19B7EDB8909}"/>
              </a:ext>
            </a:extLst>
          </p:cNvPr>
          <p:cNvSpPr txBox="1"/>
          <p:nvPr/>
        </p:nvSpPr>
        <p:spPr>
          <a:xfrm>
            <a:off x="3337031" y="5200530"/>
            <a:ext cx="312906" cy="369332"/>
          </a:xfrm>
          <a:prstGeom prst="rect">
            <a:avLst/>
          </a:prstGeom>
          <a:noFill/>
        </p:spPr>
        <p:txBody>
          <a:bodyPr wrap="none" rtlCol="0">
            <a:spAutoFit/>
          </a:bodyPr>
          <a:lstStyle/>
          <a:p>
            <a:r>
              <a:rPr lang="en-US" altLang="zh-CN" sz="1800" dirty="0"/>
              <a:t>c</a:t>
            </a:r>
            <a:endParaRPr lang="zh-CN" altLang="zh-CN" sz="1800" dirty="0"/>
          </a:p>
        </p:txBody>
      </p:sp>
      <p:sp>
        <p:nvSpPr>
          <p:cNvPr id="22" name="TextBox 21">
            <a:extLst>
              <a:ext uri="{FF2B5EF4-FFF2-40B4-BE49-F238E27FC236}">
                <a16:creationId xmlns:a16="http://schemas.microsoft.com/office/drawing/2014/main" id="{AB65760D-D736-40A2-BDFA-34AC7E0B73D6}"/>
              </a:ext>
            </a:extLst>
          </p:cNvPr>
          <p:cNvSpPr txBox="1"/>
          <p:nvPr/>
        </p:nvSpPr>
        <p:spPr>
          <a:xfrm>
            <a:off x="5524874" y="6065981"/>
            <a:ext cx="505267" cy="369332"/>
          </a:xfrm>
          <a:prstGeom prst="rect">
            <a:avLst/>
          </a:prstGeom>
          <a:noFill/>
        </p:spPr>
        <p:txBody>
          <a:bodyPr wrap="square" rtlCol="0">
            <a:spAutoFit/>
          </a:bodyPr>
          <a:lstStyle/>
          <a:p>
            <a:r>
              <a:rPr lang="en-US" altLang="zh-CN" sz="1800" dirty="0"/>
              <a:t>d</a:t>
            </a:r>
            <a:endParaRPr lang="zh-CN" altLang="zh-CN" sz="1800" dirty="0"/>
          </a:p>
        </p:txBody>
      </p:sp>
      <p:sp>
        <p:nvSpPr>
          <p:cNvPr id="23" name="Oval 22">
            <a:extLst>
              <a:ext uri="{FF2B5EF4-FFF2-40B4-BE49-F238E27FC236}">
                <a16:creationId xmlns:a16="http://schemas.microsoft.com/office/drawing/2014/main" id="{6D8DED97-5502-4E64-A023-E9F2593C3B7B}"/>
              </a:ext>
            </a:extLst>
          </p:cNvPr>
          <p:cNvSpPr/>
          <p:nvPr/>
        </p:nvSpPr>
        <p:spPr>
          <a:xfrm>
            <a:off x="3432524" y="5132674"/>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TextBox 23">
            <a:extLst>
              <a:ext uri="{FF2B5EF4-FFF2-40B4-BE49-F238E27FC236}">
                <a16:creationId xmlns:a16="http://schemas.microsoft.com/office/drawing/2014/main" id="{1B1D8A2D-E919-4EE2-BD76-4D623EFE3306}"/>
              </a:ext>
            </a:extLst>
          </p:cNvPr>
          <p:cNvSpPr txBox="1"/>
          <p:nvPr/>
        </p:nvSpPr>
        <p:spPr>
          <a:xfrm>
            <a:off x="4188102" y="4907090"/>
            <a:ext cx="312906" cy="369332"/>
          </a:xfrm>
          <a:prstGeom prst="rect">
            <a:avLst/>
          </a:prstGeom>
          <a:noFill/>
        </p:spPr>
        <p:txBody>
          <a:bodyPr wrap="none" rtlCol="0">
            <a:spAutoFit/>
          </a:bodyPr>
          <a:lstStyle/>
          <a:p>
            <a:r>
              <a:rPr lang="en-US" altLang="zh-CN" sz="1800" dirty="0"/>
              <a:t>2</a:t>
            </a:r>
            <a:endParaRPr lang="zh-CN" altLang="zh-CN" sz="1800" dirty="0"/>
          </a:p>
        </p:txBody>
      </p:sp>
      <p:sp>
        <p:nvSpPr>
          <p:cNvPr id="25" name="TextBox 24">
            <a:extLst>
              <a:ext uri="{FF2B5EF4-FFF2-40B4-BE49-F238E27FC236}">
                <a16:creationId xmlns:a16="http://schemas.microsoft.com/office/drawing/2014/main" id="{589F0AE7-0DBB-4213-B7D3-0D3E95842290}"/>
              </a:ext>
            </a:extLst>
          </p:cNvPr>
          <p:cNvSpPr txBox="1"/>
          <p:nvPr/>
        </p:nvSpPr>
        <p:spPr>
          <a:xfrm>
            <a:off x="4354750" y="4328142"/>
            <a:ext cx="312906" cy="369332"/>
          </a:xfrm>
          <a:prstGeom prst="rect">
            <a:avLst/>
          </a:prstGeom>
          <a:noFill/>
        </p:spPr>
        <p:txBody>
          <a:bodyPr wrap="none" rtlCol="0">
            <a:spAutoFit/>
          </a:bodyPr>
          <a:lstStyle/>
          <a:p>
            <a:r>
              <a:rPr lang="en-US" altLang="zh-CN" sz="1800" dirty="0"/>
              <a:t>1</a:t>
            </a:r>
            <a:endParaRPr lang="zh-CN" altLang="zh-CN" sz="1800" dirty="0"/>
          </a:p>
        </p:txBody>
      </p:sp>
      <p:cxnSp>
        <p:nvCxnSpPr>
          <p:cNvPr id="26" name="Straight Arrow Connector 25">
            <a:extLst>
              <a:ext uri="{FF2B5EF4-FFF2-40B4-BE49-F238E27FC236}">
                <a16:creationId xmlns:a16="http://schemas.microsoft.com/office/drawing/2014/main" id="{F5EF78FD-10A2-4995-8F8B-C0B1F3C5FEDB}"/>
              </a:ext>
            </a:extLst>
          </p:cNvPr>
          <p:cNvCxnSpPr>
            <a:cxnSpLocks/>
            <a:stCxn id="6" idx="6"/>
            <a:endCxn id="11" idx="1"/>
          </p:cNvCxnSpPr>
          <p:nvPr/>
        </p:nvCxnSpPr>
        <p:spPr>
          <a:xfrm>
            <a:off x="3535684" y="4217111"/>
            <a:ext cx="1903540" cy="9237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DC0AA64-AB51-4DB6-9DDA-263A8211E140}"/>
              </a:ext>
            </a:extLst>
          </p:cNvPr>
          <p:cNvCxnSpPr>
            <a:cxnSpLocks/>
            <a:stCxn id="10" idx="7"/>
            <a:endCxn id="8" idx="3"/>
          </p:cNvCxnSpPr>
          <p:nvPr/>
        </p:nvCxnSpPr>
        <p:spPr>
          <a:xfrm flipV="1">
            <a:off x="5525154" y="5215462"/>
            <a:ext cx="1354062" cy="951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7FB1877-BA77-462A-AFAA-552A86760BC0}"/>
              </a:ext>
            </a:extLst>
          </p:cNvPr>
          <p:cNvSpPr txBox="1"/>
          <p:nvPr/>
        </p:nvSpPr>
        <p:spPr>
          <a:xfrm>
            <a:off x="4322386" y="5723301"/>
            <a:ext cx="312906" cy="369332"/>
          </a:xfrm>
          <a:prstGeom prst="rect">
            <a:avLst/>
          </a:prstGeom>
          <a:noFill/>
        </p:spPr>
        <p:txBody>
          <a:bodyPr wrap="none" rtlCol="0">
            <a:spAutoFit/>
          </a:bodyPr>
          <a:lstStyle/>
          <a:p>
            <a:r>
              <a:rPr lang="en-US" altLang="zh-CN" sz="1800" dirty="0"/>
              <a:t>1</a:t>
            </a:r>
            <a:endParaRPr lang="zh-CN" altLang="zh-CN" sz="1800" dirty="0"/>
          </a:p>
        </p:txBody>
      </p:sp>
      <p:sp>
        <p:nvSpPr>
          <p:cNvPr id="29" name="TextBox 28">
            <a:extLst>
              <a:ext uri="{FF2B5EF4-FFF2-40B4-BE49-F238E27FC236}">
                <a16:creationId xmlns:a16="http://schemas.microsoft.com/office/drawing/2014/main" id="{31EF2C9E-E8CF-413A-9B45-E10B8DC2433D}"/>
              </a:ext>
            </a:extLst>
          </p:cNvPr>
          <p:cNvSpPr txBox="1"/>
          <p:nvPr/>
        </p:nvSpPr>
        <p:spPr>
          <a:xfrm>
            <a:off x="6051079" y="5664793"/>
            <a:ext cx="312906" cy="369332"/>
          </a:xfrm>
          <a:prstGeom prst="rect">
            <a:avLst/>
          </a:prstGeom>
          <a:noFill/>
        </p:spPr>
        <p:txBody>
          <a:bodyPr wrap="none" rtlCol="0">
            <a:spAutoFit/>
          </a:bodyPr>
          <a:lstStyle/>
          <a:p>
            <a:r>
              <a:rPr lang="en-US" altLang="zh-CN" sz="1800" dirty="0"/>
              <a:t>1</a:t>
            </a:r>
            <a:endParaRPr lang="zh-CN" altLang="zh-CN" sz="1800" dirty="0"/>
          </a:p>
        </p:txBody>
      </p:sp>
      <p:sp>
        <p:nvSpPr>
          <p:cNvPr id="30" name="TextBox 29">
            <a:extLst>
              <a:ext uri="{FF2B5EF4-FFF2-40B4-BE49-F238E27FC236}">
                <a16:creationId xmlns:a16="http://schemas.microsoft.com/office/drawing/2014/main" id="{4219CA99-9654-4F87-8691-E5C2B8BE7298}"/>
              </a:ext>
            </a:extLst>
          </p:cNvPr>
          <p:cNvSpPr txBox="1"/>
          <p:nvPr/>
        </p:nvSpPr>
        <p:spPr>
          <a:xfrm>
            <a:off x="2467933" y="4400431"/>
            <a:ext cx="312906" cy="369332"/>
          </a:xfrm>
          <a:prstGeom prst="rect">
            <a:avLst/>
          </a:prstGeom>
          <a:noFill/>
        </p:spPr>
        <p:txBody>
          <a:bodyPr wrap="none" rtlCol="0">
            <a:spAutoFit/>
          </a:bodyPr>
          <a:lstStyle/>
          <a:p>
            <a:r>
              <a:rPr lang="en-US" altLang="zh-CN" sz="1800" dirty="0"/>
              <a:t>1</a:t>
            </a:r>
            <a:endParaRPr lang="zh-CN" altLang="zh-CN" sz="1800" dirty="0"/>
          </a:p>
        </p:txBody>
      </p:sp>
      <p:sp>
        <p:nvSpPr>
          <p:cNvPr id="31" name="TextBox 30">
            <a:extLst>
              <a:ext uri="{FF2B5EF4-FFF2-40B4-BE49-F238E27FC236}">
                <a16:creationId xmlns:a16="http://schemas.microsoft.com/office/drawing/2014/main" id="{28F6BD86-4D7D-4C0B-914F-A666B6AB826A}"/>
              </a:ext>
            </a:extLst>
          </p:cNvPr>
          <p:cNvSpPr txBox="1"/>
          <p:nvPr/>
        </p:nvSpPr>
        <p:spPr>
          <a:xfrm>
            <a:off x="6010699" y="4907090"/>
            <a:ext cx="312906" cy="369332"/>
          </a:xfrm>
          <a:prstGeom prst="rect">
            <a:avLst/>
          </a:prstGeom>
          <a:noFill/>
        </p:spPr>
        <p:txBody>
          <a:bodyPr wrap="none" rtlCol="0">
            <a:spAutoFit/>
          </a:bodyPr>
          <a:lstStyle/>
          <a:p>
            <a:r>
              <a:rPr lang="en-US" altLang="zh-CN" sz="1800" dirty="0"/>
              <a:t>2</a:t>
            </a:r>
            <a:endParaRPr lang="zh-CN" altLang="zh-CN" sz="1800" dirty="0"/>
          </a:p>
        </p:txBody>
      </p:sp>
      <p:sp>
        <p:nvSpPr>
          <p:cNvPr id="32" name="TextBox 31">
            <a:extLst>
              <a:ext uri="{FF2B5EF4-FFF2-40B4-BE49-F238E27FC236}">
                <a16:creationId xmlns:a16="http://schemas.microsoft.com/office/drawing/2014/main" id="{72F1E3A4-F620-4E8E-9F0A-FCFFA6B9A018}"/>
              </a:ext>
            </a:extLst>
          </p:cNvPr>
          <p:cNvSpPr txBox="1"/>
          <p:nvPr/>
        </p:nvSpPr>
        <p:spPr>
          <a:xfrm>
            <a:off x="2734933" y="4926731"/>
            <a:ext cx="312906" cy="369332"/>
          </a:xfrm>
          <a:prstGeom prst="rect">
            <a:avLst/>
          </a:prstGeom>
          <a:noFill/>
        </p:spPr>
        <p:txBody>
          <a:bodyPr wrap="none" rtlCol="0">
            <a:spAutoFit/>
          </a:bodyPr>
          <a:lstStyle/>
          <a:p>
            <a:r>
              <a:rPr lang="en-US" altLang="zh-CN" sz="1800" dirty="0"/>
              <a:t>2</a:t>
            </a:r>
            <a:endParaRPr lang="zh-CN" altLang="zh-CN" sz="1800" dirty="0"/>
          </a:p>
        </p:txBody>
      </p:sp>
    </p:spTree>
    <p:extLst>
      <p:ext uri="{BB962C8B-B14F-4D97-AF65-F5344CB8AC3E}">
        <p14:creationId xmlns:p14="http://schemas.microsoft.com/office/powerpoint/2010/main" val="2070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5490">
                                            <p:txEl>
                                              <p:pRg st="1" end="1"/>
                                            </p:txEl>
                                          </p:spTgt>
                                        </p:tgtEl>
                                        <p:attrNameLst>
                                          <p:attrName>style.visibility</p:attrName>
                                        </p:attrNameLst>
                                      </p:cBhvr>
                                      <p:to>
                                        <p:strVal val="visible"/>
                                      </p:to>
                                    </p:set>
                                    <p:animEffect transition="in" filter="blinds(horizontal)">
                                      <p:cBhvr>
                                        <p:cTn id="7" dur="500"/>
                                        <p:tgtEl>
                                          <p:spTgt spid="12154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5490">
                                            <p:txEl>
                                              <p:pRg st="2" end="2"/>
                                            </p:txEl>
                                          </p:spTgt>
                                        </p:tgtEl>
                                        <p:attrNameLst>
                                          <p:attrName>style.visibility</p:attrName>
                                        </p:attrNameLst>
                                      </p:cBhvr>
                                      <p:to>
                                        <p:strVal val="visible"/>
                                      </p:to>
                                    </p:set>
                                    <p:animEffect transition="in" filter="blinds(horizontal)">
                                      <p:cBhvr>
                                        <p:cTn id="12" dur="500"/>
                                        <p:tgtEl>
                                          <p:spTgt spid="12154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5490">
                                            <p:txEl>
                                              <p:pRg st="3" end="3"/>
                                            </p:txEl>
                                          </p:spTgt>
                                        </p:tgtEl>
                                        <p:attrNameLst>
                                          <p:attrName>style.visibility</p:attrName>
                                        </p:attrNameLst>
                                      </p:cBhvr>
                                      <p:to>
                                        <p:strVal val="visible"/>
                                      </p:to>
                                    </p:set>
                                    <p:animEffect transition="in" filter="blinds(horizontal)">
                                      <p:cBhvr>
                                        <p:cTn id="17" dur="500"/>
                                        <p:tgtEl>
                                          <p:spTgt spid="12154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5490">
                                            <p:txEl>
                                              <p:pRg st="4" end="4"/>
                                            </p:txEl>
                                          </p:spTgt>
                                        </p:tgtEl>
                                        <p:attrNameLst>
                                          <p:attrName>style.visibility</p:attrName>
                                        </p:attrNameLst>
                                      </p:cBhvr>
                                      <p:to>
                                        <p:strVal val="visible"/>
                                      </p:to>
                                    </p:set>
                                    <p:animEffect transition="in" filter="blinds(horizontal)">
                                      <p:cBhvr>
                                        <p:cTn id="22" dur="500"/>
                                        <p:tgtEl>
                                          <p:spTgt spid="12154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991049" y="1763713"/>
            <a:ext cx="29178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5.5.2</a:t>
            </a: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（续）</a:t>
            </a:r>
          </a:p>
        </p:txBody>
      </p:sp>
      <p:sp>
        <p:nvSpPr>
          <p:cNvPr id="104452" name="矩形 6"/>
          <p:cNvSpPr>
            <a:spLocks noChangeArrowheads="1"/>
          </p:cNvSpPr>
          <p:nvPr/>
        </p:nvSpPr>
        <p:spPr bwMode="auto">
          <a:xfrm>
            <a:off x="459237"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(4)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7"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graphicFrame>
        <p:nvGraphicFramePr>
          <p:cNvPr id="6" name="Object 1">
            <a:extLst>
              <a:ext uri="{FF2B5EF4-FFF2-40B4-BE49-F238E27FC236}">
                <a16:creationId xmlns:a16="http://schemas.microsoft.com/office/drawing/2014/main" id="{E89E6DD3-47B6-4246-B62D-E2FFCA05718C}"/>
              </a:ext>
            </a:extLst>
          </p:cNvPr>
          <p:cNvGraphicFramePr>
            <a:graphicFrameLocks noChangeAspect="1"/>
          </p:cNvGraphicFramePr>
          <p:nvPr>
            <p:extLst>
              <p:ext uri="{D42A27DB-BD31-4B8C-83A1-F6EECF244321}">
                <p14:modId xmlns:p14="http://schemas.microsoft.com/office/powerpoint/2010/main" val="3225454614"/>
              </p:ext>
            </p:extLst>
          </p:nvPr>
        </p:nvGraphicFramePr>
        <p:xfrm>
          <a:off x="1248222" y="2211821"/>
          <a:ext cx="6046789" cy="1923924"/>
        </p:xfrm>
        <a:graphic>
          <a:graphicData uri="http://schemas.openxmlformats.org/presentationml/2006/ole">
            <mc:AlternateContent xmlns:mc="http://schemas.openxmlformats.org/markup-compatibility/2006">
              <mc:Choice xmlns:v="urn:schemas-microsoft-com:vml" Requires="v">
                <p:oleObj spid="_x0000_s395307" name="Image" r:id="rId3" imgW="8063280" imgH="2565000" progId="Photoshop.Image.13">
                  <p:embed/>
                </p:oleObj>
              </mc:Choice>
              <mc:Fallback>
                <p:oleObj name="Image" r:id="rId3" imgW="8063280" imgH="2565000" progId="Photoshop.Image.13">
                  <p:embed/>
                  <p:pic>
                    <p:nvPicPr>
                      <p:cNvPr id="0" name=""/>
                      <p:cNvPicPr/>
                      <p:nvPr/>
                    </p:nvPicPr>
                    <p:blipFill>
                      <a:blip r:embed="rId4"/>
                      <a:stretch>
                        <a:fillRect/>
                      </a:stretch>
                    </p:blipFill>
                    <p:spPr>
                      <a:xfrm>
                        <a:off x="1248222" y="2211821"/>
                        <a:ext cx="6046789" cy="1923924"/>
                      </a:xfrm>
                      <a:prstGeom prst="rect">
                        <a:avLst/>
                      </a:prstGeom>
                    </p:spPr>
                  </p:pic>
                </p:oleObj>
              </mc:Fallback>
            </mc:AlternateContent>
          </a:graphicData>
        </a:graphic>
      </p:graphicFrame>
      <p:sp>
        <p:nvSpPr>
          <p:cNvPr id="8" name="Oval 7">
            <a:extLst>
              <a:ext uri="{FF2B5EF4-FFF2-40B4-BE49-F238E27FC236}">
                <a16:creationId xmlns:a16="http://schemas.microsoft.com/office/drawing/2014/main" id="{EE4F3F5C-BC98-4FBE-B47B-D82CA0745B6F}"/>
              </a:ext>
            </a:extLst>
          </p:cNvPr>
          <p:cNvSpPr/>
          <p:nvPr/>
        </p:nvSpPr>
        <p:spPr>
          <a:xfrm>
            <a:off x="3413764" y="4198096"/>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Oval 8">
            <a:extLst>
              <a:ext uri="{FF2B5EF4-FFF2-40B4-BE49-F238E27FC236}">
                <a16:creationId xmlns:a16="http://schemas.microsoft.com/office/drawing/2014/main" id="{6745AD11-BE7F-4C95-845C-66A0779CA2E8}"/>
              </a:ext>
            </a:extLst>
          </p:cNvPr>
          <p:cNvSpPr/>
          <p:nvPr/>
        </p:nvSpPr>
        <p:spPr>
          <a:xfrm>
            <a:off x="6861361" y="5153342"/>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Oval 9">
            <a:extLst>
              <a:ext uri="{FF2B5EF4-FFF2-40B4-BE49-F238E27FC236}">
                <a16:creationId xmlns:a16="http://schemas.microsoft.com/office/drawing/2014/main" id="{0657BA8C-5F4F-4F83-8076-34B71146B855}"/>
              </a:ext>
            </a:extLst>
          </p:cNvPr>
          <p:cNvSpPr/>
          <p:nvPr/>
        </p:nvSpPr>
        <p:spPr>
          <a:xfrm>
            <a:off x="1856530" y="5196447"/>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Oval 10">
            <a:extLst>
              <a:ext uri="{FF2B5EF4-FFF2-40B4-BE49-F238E27FC236}">
                <a16:creationId xmlns:a16="http://schemas.microsoft.com/office/drawing/2014/main" id="{785642F1-99C4-472D-B7C8-B801018FC1F7}"/>
              </a:ext>
            </a:extLst>
          </p:cNvPr>
          <p:cNvSpPr/>
          <p:nvPr/>
        </p:nvSpPr>
        <p:spPr>
          <a:xfrm>
            <a:off x="5421089" y="6190848"/>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Oval 11">
            <a:extLst>
              <a:ext uri="{FF2B5EF4-FFF2-40B4-BE49-F238E27FC236}">
                <a16:creationId xmlns:a16="http://schemas.microsoft.com/office/drawing/2014/main" id="{305298B1-B593-415F-8183-03D35E12B493}"/>
              </a:ext>
            </a:extLst>
          </p:cNvPr>
          <p:cNvSpPr/>
          <p:nvPr/>
        </p:nvSpPr>
        <p:spPr>
          <a:xfrm>
            <a:off x="5421369" y="5164996"/>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3" name="Straight Arrow Connector 12">
            <a:extLst>
              <a:ext uri="{FF2B5EF4-FFF2-40B4-BE49-F238E27FC236}">
                <a16:creationId xmlns:a16="http://schemas.microsoft.com/office/drawing/2014/main" id="{9A0D5C7B-A8F7-45E5-864A-C22AE8564B0D}"/>
              </a:ext>
            </a:extLst>
          </p:cNvPr>
          <p:cNvCxnSpPr>
            <a:cxnSpLocks/>
            <a:stCxn id="23" idx="5"/>
            <a:endCxn id="11" idx="2"/>
          </p:cNvCxnSpPr>
          <p:nvPr/>
        </p:nvCxnSpPr>
        <p:spPr>
          <a:xfrm>
            <a:off x="3536589" y="5278684"/>
            <a:ext cx="1884500" cy="97312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847823E-33C6-4964-AE10-305E06DC7686}"/>
              </a:ext>
            </a:extLst>
          </p:cNvPr>
          <p:cNvCxnSpPr>
            <a:cxnSpLocks/>
            <a:stCxn id="12" idx="6"/>
            <a:endCxn id="9" idx="2"/>
          </p:cNvCxnSpPr>
          <p:nvPr/>
        </p:nvCxnSpPr>
        <p:spPr>
          <a:xfrm flipV="1">
            <a:off x="5543289" y="5214302"/>
            <a:ext cx="1318072" cy="1165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B4F276C-4393-488E-9F75-96E54FCDA44E}"/>
              </a:ext>
            </a:extLst>
          </p:cNvPr>
          <p:cNvCxnSpPr>
            <a:cxnSpLocks/>
            <a:stCxn id="10" idx="6"/>
            <a:endCxn id="23" idx="2"/>
          </p:cNvCxnSpPr>
          <p:nvPr/>
        </p:nvCxnSpPr>
        <p:spPr>
          <a:xfrm flipV="1">
            <a:off x="1978450" y="5235579"/>
            <a:ext cx="1454074" cy="2182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EE2704-1A2E-48D8-92AB-B2839AE9EB78}"/>
              </a:ext>
            </a:extLst>
          </p:cNvPr>
          <p:cNvCxnSpPr>
            <a:cxnSpLocks/>
            <a:stCxn id="23" idx="6"/>
            <a:endCxn id="12" idx="2"/>
          </p:cNvCxnSpPr>
          <p:nvPr/>
        </p:nvCxnSpPr>
        <p:spPr>
          <a:xfrm flipV="1">
            <a:off x="3554444" y="5225956"/>
            <a:ext cx="1866925" cy="962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B78E814-818A-45AF-9561-FCC8A8A2B632}"/>
              </a:ext>
            </a:extLst>
          </p:cNvPr>
          <p:cNvCxnSpPr>
            <a:cxnSpLocks/>
            <a:stCxn id="10" idx="7"/>
            <a:endCxn id="8" idx="3"/>
          </p:cNvCxnSpPr>
          <p:nvPr/>
        </p:nvCxnSpPr>
        <p:spPr>
          <a:xfrm flipV="1">
            <a:off x="1960595" y="4302161"/>
            <a:ext cx="1471024" cy="91214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5F727D3-93E7-42A3-80A8-EC9009DDB471}"/>
              </a:ext>
            </a:extLst>
          </p:cNvPr>
          <p:cNvSpPr txBox="1"/>
          <p:nvPr/>
        </p:nvSpPr>
        <p:spPr>
          <a:xfrm>
            <a:off x="1565599" y="5072741"/>
            <a:ext cx="312906" cy="369332"/>
          </a:xfrm>
          <a:prstGeom prst="rect">
            <a:avLst/>
          </a:prstGeom>
          <a:noFill/>
        </p:spPr>
        <p:txBody>
          <a:bodyPr wrap="none" rtlCol="0">
            <a:spAutoFit/>
          </a:bodyPr>
          <a:lstStyle/>
          <a:p>
            <a:r>
              <a:rPr lang="en-US" altLang="zh-CN" sz="1800" dirty="0"/>
              <a:t>s</a:t>
            </a:r>
            <a:endParaRPr lang="zh-CN" altLang="zh-CN" sz="1800" dirty="0"/>
          </a:p>
        </p:txBody>
      </p:sp>
      <p:sp>
        <p:nvSpPr>
          <p:cNvPr id="19" name="TextBox 18">
            <a:extLst>
              <a:ext uri="{FF2B5EF4-FFF2-40B4-BE49-F238E27FC236}">
                <a16:creationId xmlns:a16="http://schemas.microsoft.com/office/drawing/2014/main" id="{FF758273-D125-49D1-92C5-612AFFFB466D}"/>
              </a:ext>
            </a:extLst>
          </p:cNvPr>
          <p:cNvSpPr txBox="1"/>
          <p:nvPr/>
        </p:nvSpPr>
        <p:spPr>
          <a:xfrm flipH="1">
            <a:off x="7005423" y="5011781"/>
            <a:ext cx="183769" cy="369332"/>
          </a:xfrm>
          <a:prstGeom prst="rect">
            <a:avLst/>
          </a:prstGeom>
          <a:noFill/>
        </p:spPr>
        <p:txBody>
          <a:bodyPr wrap="square" rtlCol="0">
            <a:spAutoFit/>
          </a:bodyPr>
          <a:lstStyle/>
          <a:p>
            <a:r>
              <a:rPr lang="en-US" altLang="zh-CN" sz="1800" dirty="0"/>
              <a:t>t</a:t>
            </a:r>
            <a:endParaRPr lang="zh-CN" altLang="zh-CN" sz="1800" dirty="0"/>
          </a:p>
        </p:txBody>
      </p:sp>
      <p:sp>
        <p:nvSpPr>
          <p:cNvPr id="20" name="TextBox 19">
            <a:extLst>
              <a:ext uri="{FF2B5EF4-FFF2-40B4-BE49-F238E27FC236}">
                <a16:creationId xmlns:a16="http://schemas.microsoft.com/office/drawing/2014/main" id="{1D896643-A3D7-40D4-ACA8-1CB3BBA8082E}"/>
              </a:ext>
            </a:extLst>
          </p:cNvPr>
          <p:cNvSpPr txBox="1"/>
          <p:nvPr/>
        </p:nvSpPr>
        <p:spPr>
          <a:xfrm>
            <a:off x="5358281" y="4811708"/>
            <a:ext cx="333746" cy="369332"/>
          </a:xfrm>
          <a:prstGeom prst="rect">
            <a:avLst/>
          </a:prstGeom>
          <a:noFill/>
        </p:spPr>
        <p:txBody>
          <a:bodyPr wrap="none" rtlCol="0">
            <a:spAutoFit/>
          </a:bodyPr>
          <a:lstStyle/>
          <a:p>
            <a:r>
              <a:rPr lang="en-US" altLang="zh-CN" sz="1800" dirty="0"/>
              <a:t>b</a:t>
            </a:r>
            <a:endParaRPr lang="zh-CN" altLang="zh-CN" sz="1800" dirty="0"/>
          </a:p>
        </p:txBody>
      </p:sp>
      <p:sp>
        <p:nvSpPr>
          <p:cNvPr id="21" name="TextBox 20">
            <a:extLst>
              <a:ext uri="{FF2B5EF4-FFF2-40B4-BE49-F238E27FC236}">
                <a16:creationId xmlns:a16="http://schemas.microsoft.com/office/drawing/2014/main" id="{13106279-9BB8-41A2-945F-8BEB43B213A6}"/>
              </a:ext>
            </a:extLst>
          </p:cNvPr>
          <p:cNvSpPr txBox="1"/>
          <p:nvPr/>
        </p:nvSpPr>
        <p:spPr>
          <a:xfrm>
            <a:off x="3337031" y="5242475"/>
            <a:ext cx="312906" cy="369332"/>
          </a:xfrm>
          <a:prstGeom prst="rect">
            <a:avLst/>
          </a:prstGeom>
          <a:noFill/>
        </p:spPr>
        <p:txBody>
          <a:bodyPr wrap="none" rtlCol="0">
            <a:spAutoFit/>
          </a:bodyPr>
          <a:lstStyle/>
          <a:p>
            <a:r>
              <a:rPr lang="en-US" altLang="zh-CN" sz="1800" dirty="0"/>
              <a:t>c</a:t>
            </a:r>
            <a:endParaRPr lang="zh-CN" altLang="zh-CN" sz="1800" dirty="0"/>
          </a:p>
        </p:txBody>
      </p:sp>
      <p:sp>
        <p:nvSpPr>
          <p:cNvPr id="22" name="TextBox 21">
            <a:extLst>
              <a:ext uri="{FF2B5EF4-FFF2-40B4-BE49-F238E27FC236}">
                <a16:creationId xmlns:a16="http://schemas.microsoft.com/office/drawing/2014/main" id="{FFC62131-AFE0-4E52-8606-3C277EFFF892}"/>
              </a:ext>
            </a:extLst>
          </p:cNvPr>
          <p:cNvSpPr txBox="1"/>
          <p:nvPr/>
        </p:nvSpPr>
        <p:spPr>
          <a:xfrm>
            <a:off x="5524874" y="6107926"/>
            <a:ext cx="505267" cy="369332"/>
          </a:xfrm>
          <a:prstGeom prst="rect">
            <a:avLst/>
          </a:prstGeom>
          <a:noFill/>
        </p:spPr>
        <p:txBody>
          <a:bodyPr wrap="square" rtlCol="0">
            <a:spAutoFit/>
          </a:bodyPr>
          <a:lstStyle/>
          <a:p>
            <a:r>
              <a:rPr lang="en-US" altLang="zh-CN" sz="1800" dirty="0"/>
              <a:t>d</a:t>
            </a:r>
            <a:endParaRPr lang="zh-CN" altLang="zh-CN" sz="1800" dirty="0"/>
          </a:p>
        </p:txBody>
      </p:sp>
      <p:sp>
        <p:nvSpPr>
          <p:cNvPr id="23" name="Oval 22">
            <a:extLst>
              <a:ext uri="{FF2B5EF4-FFF2-40B4-BE49-F238E27FC236}">
                <a16:creationId xmlns:a16="http://schemas.microsoft.com/office/drawing/2014/main" id="{752D9562-E1F6-49A2-8A3D-7351DEDB84E8}"/>
              </a:ext>
            </a:extLst>
          </p:cNvPr>
          <p:cNvSpPr/>
          <p:nvPr/>
        </p:nvSpPr>
        <p:spPr>
          <a:xfrm>
            <a:off x="3432524" y="5174619"/>
            <a:ext cx="121920" cy="12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24" name="Straight Arrow Connector 23">
            <a:extLst>
              <a:ext uri="{FF2B5EF4-FFF2-40B4-BE49-F238E27FC236}">
                <a16:creationId xmlns:a16="http://schemas.microsoft.com/office/drawing/2014/main" id="{3579F245-F49F-42D9-9080-E7931B3E4283}"/>
              </a:ext>
            </a:extLst>
          </p:cNvPr>
          <p:cNvCxnSpPr>
            <a:cxnSpLocks/>
            <a:stCxn id="8" idx="6"/>
            <a:endCxn id="12" idx="1"/>
          </p:cNvCxnSpPr>
          <p:nvPr/>
        </p:nvCxnSpPr>
        <p:spPr>
          <a:xfrm>
            <a:off x="3535684" y="4259056"/>
            <a:ext cx="1903540" cy="923795"/>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DA1BC6-2635-4F89-919E-6ABD83506AFE}"/>
              </a:ext>
            </a:extLst>
          </p:cNvPr>
          <p:cNvCxnSpPr>
            <a:cxnSpLocks/>
            <a:stCxn id="11" idx="7"/>
            <a:endCxn id="9" idx="3"/>
          </p:cNvCxnSpPr>
          <p:nvPr/>
        </p:nvCxnSpPr>
        <p:spPr>
          <a:xfrm flipV="1">
            <a:off x="5525154" y="5257407"/>
            <a:ext cx="1354062" cy="951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CDFB241-535E-4443-9161-CC9A4D120845}"/>
              </a:ext>
            </a:extLst>
          </p:cNvPr>
          <p:cNvSpPr txBox="1"/>
          <p:nvPr/>
        </p:nvSpPr>
        <p:spPr>
          <a:xfrm>
            <a:off x="2232231" y="4408466"/>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27" name="TextBox 26">
            <a:extLst>
              <a:ext uri="{FF2B5EF4-FFF2-40B4-BE49-F238E27FC236}">
                <a16:creationId xmlns:a16="http://schemas.microsoft.com/office/drawing/2014/main" id="{26945C0D-7FC6-435D-8163-006CCA5A4298}"/>
              </a:ext>
            </a:extLst>
          </p:cNvPr>
          <p:cNvSpPr txBox="1"/>
          <p:nvPr/>
        </p:nvSpPr>
        <p:spPr>
          <a:xfrm>
            <a:off x="2484753" y="5214302"/>
            <a:ext cx="659155" cy="369332"/>
          </a:xfrm>
          <a:prstGeom prst="rect">
            <a:avLst/>
          </a:prstGeom>
          <a:noFill/>
        </p:spPr>
        <p:txBody>
          <a:bodyPr wrap="none" rtlCol="0">
            <a:spAutoFit/>
          </a:bodyPr>
          <a:lstStyle/>
          <a:p>
            <a:r>
              <a:rPr lang="en-US" altLang="zh-CN" sz="1800" dirty="0"/>
              <a:t>(2,2)</a:t>
            </a:r>
            <a:endParaRPr lang="zh-CN" altLang="zh-CN" sz="1800" dirty="0"/>
          </a:p>
        </p:txBody>
      </p:sp>
      <p:sp>
        <p:nvSpPr>
          <p:cNvPr id="28" name="TextBox 27">
            <a:extLst>
              <a:ext uri="{FF2B5EF4-FFF2-40B4-BE49-F238E27FC236}">
                <a16:creationId xmlns:a16="http://schemas.microsoft.com/office/drawing/2014/main" id="{1325C9CE-8CC1-4ED6-87BB-09F62C19C927}"/>
              </a:ext>
            </a:extLst>
          </p:cNvPr>
          <p:cNvSpPr txBox="1"/>
          <p:nvPr/>
        </p:nvSpPr>
        <p:spPr>
          <a:xfrm>
            <a:off x="4370994" y="4364557"/>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29" name="TextBox 28">
            <a:extLst>
              <a:ext uri="{FF2B5EF4-FFF2-40B4-BE49-F238E27FC236}">
                <a16:creationId xmlns:a16="http://schemas.microsoft.com/office/drawing/2014/main" id="{23B3FD49-9038-4F87-B2E4-A19249D55494}"/>
              </a:ext>
            </a:extLst>
          </p:cNvPr>
          <p:cNvSpPr txBox="1"/>
          <p:nvPr/>
        </p:nvSpPr>
        <p:spPr>
          <a:xfrm>
            <a:off x="5861558" y="4888075"/>
            <a:ext cx="659155" cy="369332"/>
          </a:xfrm>
          <a:prstGeom prst="rect">
            <a:avLst/>
          </a:prstGeom>
          <a:noFill/>
        </p:spPr>
        <p:txBody>
          <a:bodyPr wrap="none" rtlCol="0">
            <a:spAutoFit/>
          </a:bodyPr>
          <a:lstStyle/>
          <a:p>
            <a:r>
              <a:rPr lang="en-US" altLang="zh-CN" sz="1800" dirty="0"/>
              <a:t>(2,2)</a:t>
            </a:r>
            <a:endParaRPr lang="zh-CN" altLang="zh-CN" sz="1800" dirty="0"/>
          </a:p>
        </p:txBody>
      </p:sp>
      <p:sp>
        <p:nvSpPr>
          <p:cNvPr id="30" name="TextBox 29">
            <a:extLst>
              <a:ext uri="{FF2B5EF4-FFF2-40B4-BE49-F238E27FC236}">
                <a16:creationId xmlns:a16="http://schemas.microsoft.com/office/drawing/2014/main" id="{FB3BDEE4-DEEE-470C-9AEF-AC051D6DC3B7}"/>
              </a:ext>
            </a:extLst>
          </p:cNvPr>
          <p:cNvSpPr txBox="1"/>
          <p:nvPr/>
        </p:nvSpPr>
        <p:spPr>
          <a:xfrm>
            <a:off x="3934129" y="5765246"/>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31" name="TextBox 30">
            <a:extLst>
              <a:ext uri="{FF2B5EF4-FFF2-40B4-BE49-F238E27FC236}">
                <a16:creationId xmlns:a16="http://schemas.microsoft.com/office/drawing/2014/main" id="{0F34D415-2932-4AEA-8AC1-697897062796}"/>
              </a:ext>
            </a:extLst>
          </p:cNvPr>
          <p:cNvSpPr txBox="1"/>
          <p:nvPr/>
        </p:nvSpPr>
        <p:spPr>
          <a:xfrm>
            <a:off x="6064367" y="5706738"/>
            <a:ext cx="659155" cy="369332"/>
          </a:xfrm>
          <a:prstGeom prst="rect">
            <a:avLst/>
          </a:prstGeom>
          <a:noFill/>
        </p:spPr>
        <p:txBody>
          <a:bodyPr wrap="none" rtlCol="0">
            <a:spAutoFit/>
          </a:bodyPr>
          <a:lstStyle/>
          <a:p>
            <a:r>
              <a:rPr lang="en-US" altLang="zh-CN" sz="1800" dirty="0"/>
              <a:t>(1,1)</a:t>
            </a:r>
            <a:endParaRPr lang="zh-CN" altLang="zh-CN" sz="1800" dirty="0"/>
          </a:p>
        </p:txBody>
      </p:sp>
      <p:sp>
        <p:nvSpPr>
          <p:cNvPr id="32" name="TextBox 31">
            <a:extLst>
              <a:ext uri="{FF2B5EF4-FFF2-40B4-BE49-F238E27FC236}">
                <a16:creationId xmlns:a16="http://schemas.microsoft.com/office/drawing/2014/main" id="{FCEA70EB-4CDA-441E-8D1C-ED19676409D1}"/>
              </a:ext>
            </a:extLst>
          </p:cNvPr>
          <p:cNvSpPr txBox="1"/>
          <p:nvPr/>
        </p:nvSpPr>
        <p:spPr>
          <a:xfrm>
            <a:off x="4149261" y="5242475"/>
            <a:ext cx="659155" cy="369332"/>
          </a:xfrm>
          <a:prstGeom prst="rect">
            <a:avLst/>
          </a:prstGeom>
          <a:noFill/>
        </p:spPr>
        <p:txBody>
          <a:bodyPr wrap="none" rtlCol="0">
            <a:spAutoFit/>
          </a:bodyPr>
          <a:lstStyle/>
          <a:p>
            <a:r>
              <a:rPr lang="en-US" altLang="zh-CN" sz="1800" dirty="0"/>
              <a:t>(2,1)</a:t>
            </a:r>
            <a:endParaRPr lang="zh-CN" altLang="zh-CN" sz="1800" dirty="0"/>
          </a:p>
        </p:txBody>
      </p:sp>
    </p:spTree>
    <p:extLst>
      <p:ext uri="{BB962C8B-B14F-4D97-AF65-F5344CB8AC3E}">
        <p14:creationId xmlns:p14="http://schemas.microsoft.com/office/powerpoint/2010/main" val="4076423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9" name="Rectangle 3"/>
          <p:cNvSpPr>
            <a:spLocks noChangeArrowheads="1"/>
          </p:cNvSpPr>
          <p:nvPr/>
        </p:nvSpPr>
        <p:spPr bwMode="auto">
          <a:xfrm>
            <a:off x="635902" y="1757363"/>
            <a:ext cx="8191500" cy="264072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400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   </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对于</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前向边，如果</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ij</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，或者对于后退边</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ji</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0</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则为饱和边</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对于一条路径</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P</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st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上的所有边，如果前向边都有</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&lt;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ij</a:t>
            </a:r>
            <a:r>
              <a:rPr kumimoji="1" lang="zh-CN" altLang="en-US" sz="2400" b="1" i="1"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后向边都有</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ji</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&gt;0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则称这条道路为</a:t>
            </a:r>
            <a:r>
              <a:rPr kumimoji="1" lang="zh-CN" altLang="en-US" sz="2400" b="1" i="0" u="none" strike="noStrike" kern="1200" cap="none" spc="0" normalizeH="0" baseline="0" noProof="0" dirty="0">
                <a:ln>
                  <a:noFill/>
                </a:ln>
                <a:solidFill>
                  <a:srgbClr val="FF0000"/>
                </a:solidFill>
                <a:effectLst/>
                <a:uLnTx/>
                <a:uFillTx/>
                <a:latin typeface="Arial" pitchFamily="34" charset="0"/>
                <a:ea typeface="楷体_GB2312" pitchFamily="49" charset="-122"/>
                <a:cs typeface="+mn-cs"/>
              </a:rPr>
              <a:t>可增流路径</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，令</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p>
        </p:txBody>
      </p:sp>
      <p:graphicFrame>
        <p:nvGraphicFramePr>
          <p:cNvPr id="1217540" name="Object 2"/>
          <p:cNvGraphicFramePr>
            <a:graphicFrameLocks noChangeAspect="1"/>
          </p:cNvGraphicFramePr>
          <p:nvPr/>
        </p:nvGraphicFramePr>
        <p:xfrm>
          <a:off x="1805890" y="3698875"/>
          <a:ext cx="4252912" cy="1498600"/>
        </p:xfrm>
        <a:graphic>
          <a:graphicData uri="http://schemas.openxmlformats.org/presentationml/2006/ole">
            <mc:AlternateContent xmlns:mc="http://schemas.openxmlformats.org/markup-compatibility/2006">
              <mc:Choice xmlns:v="urn:schemas-microsoft-com:vml" Requires="v">
                <p:oleObj spid="_x0000_s375865" name="公式" r:id="rId3" imgW="67416480" imgH="23964840" progId="Equation.3">
                  <p:embed/>
                </p:oleObj>
              </mc:Choice>
              <mc:Fallback>
                <p:oleObj name="公式" r:id="rId3" imgW="67416480" imgH="23964840" progId="Equation.3">
                  <p:embed/>
                  <p:pic>
                    <p:nvPicPr>
                      <p:cNvPr id="121754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890" y="3698875"/>
                        <a:ext cx="4252912"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7541" name="Rectangle 5"/>
          <p:cNvSpPr>
            <a:spLocks noChangeArrowheads="1"/>
          </p:cNvSpPr>
          <p:nvPr/>
        </p:nvSpPr>
        <p:spPr bwMode="auto">
          <a:xfrm>
            <a:off x="872440" y="5273675"/>
            <a:ext cx="796607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只要可增流路径存在，便可使网络流量得到相应增加</a:t>
            </a:r>
          </a:p>
        </p:txBody>
      </p:sp>
      <p:sp>
        <p:nvSpPr>
          <p:cNvPr id="10245" name="矩形 6"/>
          <p:cNvSpPr>
            <a:spLocks noChangeArrowheads="1"/>
          </p:cNvSpPr>
          <p:nvPr/>
        </p:nvSpPr>
        <p:spPr bwMode="auto">
          <a:xfrm>
            <a:off x="488265"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(4)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增流路径</a:t>
            </a:r>
            <a:endParaRPr kumimoji="1" lang="zh-CN" altLang="en-US" sz="2600" b="1" i="0" u="none" strike="noStrike" kern="1200" cap="none" spc="0" normalizeH="0" baseline="0" noProof="0">
              <a:ln>
                <a:noFill/>
              </a:ln>
              <a:solidFill>
                <a:srgbClr val="000514"/>
              </a:solidFill>
              <a:effectLst/>
              <a:uLnTx/>
              <a:uFillTx/>
              <a:latin typeface="Arial" pitchFamily="34" charset="0"/>
              <a:ea typeface="楷体_GB2312" pitchFamily="49" charset="-122"/>
              <a:cs typeface="Times New Roman" pitchFamily="18" charset="0"/>
            </a:endParaRPr>
          </a:p>
        </p:txBody>
      </p:sp>
      <p:sp>
        <p:nvSpPr>
          <p:cNvPr id="7" name="标题 6"/>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409488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Effect transition="in" filter="blinds(horizontal)">
                                      <p:cBhvr>
                                        <p:cTn id="7" dur="500"/>
                                        <p:tgtEl>
                                          <p:spTgt spid="1217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7539">
                                            <p:txEl>
                                              <p:pRg st="1" end="1"/>
                                            </p:txEl>
                                          </p:spTgt>
                                        </p:tgtEl>
                                        <p:attrNameLst>
                                          <p:attrName>style.visibility</p:attrName>
                                        </p:attrNameLst>
                                      </p:cBhvr>
                                      <p:to>
                                        <p:strVal val="visible"/>
                                      </p:to>
                                    </p:set>
                                    <p:animEffect transition="in" filter="blinds(horizontal)">
                                      <p:cBhvr>
                                        <p:cTn id="12" dur="500"/>
                                        <p:tgtEl>
                                          <p:spTgt spid="1217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7539">
                                            <p:txEl>
                                              <p:pRg st="2" end="2"/>
                                            </p:txEl>
                                          </p:spTgt>
                                        </p:tgtEl>
                                        <p:attrNameLst>
                                          <p:attrName>style.visibility</p:attrName>
                                        </p:attrNameLst>
                                      </p:cBhvr>
                                      <p:to>
                                        <p:strVal val="visible"/>
                                      </p:to>
                                    </p:set>
                                    <p:animEffect transition="in" filter="blinds(horizontal)">
                                      <p:cBhvr>
                                        <p:cTn id="17" dur="500"/>
                                        <p:tgtEl>
                                          <p:spTgt spid="1217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7539">
                                            <p:txEl>
                                              <p:pRg st="3" end="3"/>
                                            </p:txEl>
                                          </p:spTgt>
                                        </p:tgtEl>
                                        <p:attrNameLst>
                                          <p:attrName>style.visibility</p:attrName>
                                        </p:attrNameLst>
                                      </p:cBhvr>
                                      <p:to>
                                        <p:strVal val="visible"/>
                                      </p:to>
                                    </p:set>
                                    <p:animEffect transition="in" filter="blinds(horizontal)">
                                      <p:cBhvr>
                                        <p:cTn id="22" dur="500"/>
                                        <p:tgtEl>
                                          <p:spTgt spid="1217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7539">
                                            <p:txEl>
                                              <p:pRg st="4" end="4"/>
                                            </p:txEl>
                                          </p:spTgt>
                                        </p:tgtEl>
                                        <p:attrNameLst>
                                          <p:attrName>style.visibility</p:attrName>
                                        </p:attrNameLst>
                                      </p:cBhvr>
                                      <p:to>
                                        <p:strVal val="visible"/>
                                      </p:to>
                                    </p:set>
                                    <p:animEffect transition="in" filter="blinds(horizontal)">
                                      <p:cBhvr>
                                        <p:cTn id="27" dur="500"/>
                                        <p:tgtEl>
                                          <p:spTgt spid="1217539">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217539">
                                            <p:txEl>
                                              <p:pRg st="5" end="5"/>
                                            </p:txEl>
                                          </p:spTgt>
                                        </p:tgtEl>
                                        <p:attrNameLst>
                                          <p:attrName>style.visibility</p:attrName>
                                        </p:attrNameLst>
                                      </p:cBhvr>
                                      <p:to>
                                        <p:strVal val="visible"/>
                                      </p:to>
                                    </p:set>
                                    <p:animEffect transition="in" filter="blinds(horizontal)">
                                      <p:cBhvr>
                                        <p:cTn id="30" dur="500"/>
                                        <p:tgtEl>
                                          <p:spTgt spid="1217539">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17540"/>
                                        </p:tgtEl>
                                        <p:attrNameLst>
                                          <p:attrName>style.visibility</p:attrName>
                                        </p:attrNameLst>
                                      </p:cBhvr>
                                      <p:to>
                                        <p:strVal val="visible"/>
                                      </p:to>
                                    </p:set>
                                    <p:animEffect transition="in" filter="blinds(horizontal)">
                                      <p:cBhvr>
                                        <p:cTn id="33" dur="500"/>
                                        <p:tgtEl>
                                          <p:spTgt spid="121754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17541"/>
                                        </p:tgtEl>
                                        <p:attrNameLst>
                                          <p:attrName>style.visibility</p:attrName>
                                        </p:attrNameLst>
                                      </p:cBhvr>
                                      <p:to>
                                        <p:strVal val="visible"/>
                                      </p:to>
                                    </p:set>
                                    <p:animEffect transition="in" filter="blinds(horizontal)">
                                      <p:cBhvr>
                                        <p:cTn id="38" dur="500"/>
                                        <p:tgtEl>
                                          <p:spTgt spid="1217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ChangeArrowheads="1"/>
          </p:cNvSpPr>
          <p:nvPr/>
        </p:nvSpPr>
        <p:spPr bwMode="auto">
          <a:xfrm>
            <a:off x="451709" y="1911241"/>
            <a:ext cx="8621713" cy="145891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定理</a:t>
            </a:r>
            <a:r>
              <a:rPr kumimoji="1" lang="en-US" altLang="zh-CN" sz="24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5.5.2  </a:t>
            </a:r>
            <a:r>
              <a:rPr kumimoji="1" lang="zh-CN" altLang="en-US" sz="2400" b="1" i="0" u="none" strike="noStrike" kern="1200" cap="none" spc="0" normalizeH="0" baseline="0" noProof="0" dirty="0">
                <a:ln>
                  <a:noFill/>
                </a:ln>
                <a:solidFill>
                  <a:srgbClr val="FF0066"/>
                </a:solidFill>
                <a:effectLst/>
                <a:uLnTx/>
                <a:uFillTx/>
                <a:latin typeface="Arial" pitchFamily="34" charset="0"/>
                <a:ea typeface="楷体_GB2312" pitchFamily="49" charset="-122"/>
                <a:cs typeface="+mn-cs"/>
              </a:rPr>
              <a:t>（最大流－最小割定理）</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网络流图</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中，其最大流量等于其最小割切的容量</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即：</a:t>
            </a:r>
          </a:p>
        </p:txBody>
      </p:sp>
      <p:graphicFrame>
        <p:nvGraphicFramePr>
          <p:cNvPr id="1218563" name="Object 2"/>
          <p:cNvGraphicFramePr>
            <a:graphicFrameLocks noChangeAspect="1"/>
          </p:cNvGraphicFramePr>
          <p:nvPr/>
        </p:nvGraphicFramePr>
        <p:xfrm>
          <a:off x="1496965" y="2799333"/>
          <a:ext cx="2716212" cy="457200"/>
        </p:xfrm>
        <a:graphic>
          <a:graphicData uri="http://schemas.openxmlformats.org/presentationml/2006/ole">
            <mc:AlternateContent xmlns:mc="http://schemas.openxmlformats.org/markup-compatibility/2006">
              <mc:Choice xmlns:v="urn:schemas-microsoft-com:vml" Requires="v">
                <p:oleObj spid="_x0000_s376999" name="公式" r:id="rId3" imgW="1346200" imgH="228600" progId="Equation.3">
                  <p:embed/>
                </p:oleObj>
              </mc:Choice>
              <mc:Fallback>
                <p:oleObj name="公式" r:id="rId3" imgW="1346200" imgH="228600" progId="Equation.3">
                  <p:embed/>
                  <p:pic>
                    <p:nvPicPr>
                      <p:cNvPr id="121856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6965" y="2799333"/>
                        <a:ext cx="2716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565" name="Rectangle 5"/>
          <p:cNvSpPr>
            <a:spLocks noChangeArrowheads="1"/>
          </p:cNvSpPr>
          <p:nvPr/>
        </p:nvSpPr>
        <p:spPr bwMode="auto">
          <a:xfrm>
            <a:off x="553309" y="3233629"/>
            <a:ext cx="8640763" cy="313932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证明： 设</a:t>
            </a:r>
            <a:r>
              <a:rPr kumimoji="1" lang="en-US" altLang="zh-CN" sz="24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f</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是一个最大流，流量为</a:t>
            </a:r>
            <a:r>
              <a:rPr kumimoji="1" lang="en-US" altLang="zh-CN" sz="2400" b="1" i="1"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w</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，用下面的方法定义点集   </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(1)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令 </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s∈S</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(2)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中的所有点，</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若</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x∈S</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是前向边且</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&lt;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，则令</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y∈S</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若</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x∈S</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是后向边且</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&gt;0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，则令</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y∈S</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则必有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否则存在</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s</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到</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的一条增流路径，与</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f</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是最大流矛盾。因此</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t</a:t>
            </a: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p>
        </p:txBody>
      </p:sp>
      <p:graphicFrame>
        <p:nvGraphicFramePr>
          <p:cNvPr id="1218566" name="Object 3"/>
          <p:cNvGraphicFramePr>
            <a:graphicFrameLocks noChangeAspect="1"/>
          </p:cNvGraphicFramePr>
          <p:nvPr/>
        </p:nvGraphicFramePr>
        <p:xfrm>
          <a:off x="2556734" y="5953924"/>
          <a:ext cx="333375" cy="406400"/>
        </p:xfrm>
        <a:graphic>
          <a:graphicData uri="http://schemas.openxmlformats.org/presentationml/2006/ole">
            <mc:AlternateContent xmlns:mc="http://schemas.openxmlformats.org/markup-compatibility/2006">
              <mc:Choice xmlns:v="urn:schemas-microsoft-com:vml" Requires="v">
                <p:oleObj spid="_x0000_s377000" name="公式" r:id="rId5" imgW="164957" imgH="203024" progId="Equation.3">
                  <p:embed/>
                </p:oleObj>
              </mc:Choice>
              <mc:Fallback>
                <p:oleObj name="公式" r:id="rId5" imgW="164957" imgH="203024" progId="Equation.3">
                  <p:embed/>
                  <p:pic>
                    <p:nvPicPr>
                      <p:cNvPr id="121856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6734" y="5953924"/>
                        <a:ext cx="3333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567" name="Object 4"/>
          <p:cNvGraphicFramePr>
            <a:graphicFrameLocks noChangeAspect="1"/>
          </p:cNvGraphicFramePr>
          <p:nvPr/>
        </p:nvGraphicFramePr>
        <p:xfrm>
          <a:off x="2083659" y="5578139"/>
          <a:ext cx="717550" cy="355600"/>
        </p:xfrm>
        <a:graphic>
          <a:graphicData uri="http://schemas.openxmlformats.org/presentationml/2006/ole">
            <mc:AlternateContent xmlns:mc="http://schemas.openxmlformats.org/markup-compatibility/2006">
              <mc:Choice xmlns:v="urn:schemas-microsoft-com:vml" Requires="v">
                <p:oleObj spid="_x0000_s377001" name="公式" r:id="rId7" imgW="355138" imgH="177569" progId="Equation.3">
                  <p:embed/>
                </p:oleObj>
              </mc:Choice>
              <mc:Fallback>
                <p:oleObj name="公式" r:id="rId7" imgW="355138" imgH="177569" progId="Equation.3">
                  <p:embed/>
                  <p:pic>
                    <p:nvPicPr>
                      <p:cNvPr id="121856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3659" y="5578139"/>
                        <a:ext cx="71755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矩形 6"/>
          <p:cNvSpPr>
            <a:spLocks noChangeArrowheads="1"/>
          </p:cNvSpPr>
          <p:nvPr/>
        </p:nvSpPr>
        <p:spPr bwMode="auto">
          <a:xfrm>
            <a:off x="444720"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(5)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最大流－最小割定理</a:t>
            </a:r>
          </a:p>
        </p:txBody>
      </p:sp>
      <p:sp>
        <p:nvSpPr>
          <p:cNvPr id="9" name="标题 8"/>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260661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18563"/>
                                        </p:tgtEl>
                                        <p:attrNameLst>
                                          <p:attrName>style.visibility</p:attrName>
                                        </p:attrNameLst>
                                      </p:cBhvr>
                                      <p:to>
                                        <p:strVal val="visible"/>
                                      </p:to>
                                    </p:set>
                                    <p:animEffect transition="in" filter="blinds(horizontal)">
                                      <p:cBhvr>
                                        <p:cTn id="7" dur="500"/>
                                        <p:tgtEl>
                                          <p:spTgt spid="12185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565">
                                            <p:txEl>
                                              <p:pRg st="0" end="0"/>
                                            </p:txEl>
                                          </p:spTgt>
                                        </p:tgtEl>
                                        <p:attrNameLst>
                                          <p:attrName>style.visibility</p:attrName>
                                        </p:attrNameLst>
                                      </p:cBhvr>
                                      <p:to>
                                        <p:strVal val="visible"/>
                                      </p:to>
                                    </p:set>
                                    <p:animEffect transition="in" filter="blinds(horizontal)">
                                      <p:cBhvr>
                                        <p:cTn id="12" dur="500"/>
                                        <p:tgtEl>
                                          <p:spTgt spid="12185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8565">
                                            <p:txEl>
                                              <p:pRg st="1" end="1"/>
                                            </p:txEl>
                                          </p:spTgt>
                                        </p:tgtEl>
                                        <p:attrNameLst>
                                          <p:attrName>style.visibility</p:attrName>
                                        </p:attrNameLst>
                                      </p:cBhvr>
                                      <p:to>
                                        <p:strVal val="visible"/>
                                      </p:to>
                                    </p:set>
                                    <p:animEffect transition="in" filter="blinds(horizontal)">
                                      <p:cBhvr>
                                        <p:cTn id="17" dur="500"/>
                                        <p:tgtEl>
                                          <p:spTgt spid="12185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8565">
                                            <p:txEl>
                                              <p:pRg st="2" end="2"/>
                                            </p:txEl>
                                          </p:spTgt>
                                        </p:tgtEl>
                                        <p:attrNameLst>
                                          <p:attrName>style.visibility</p:attrName>
                                        </p:attrNameLst>
                                      </p:cBhvr>
                                      <p:to>
                                        <p:strVal val="visible"/>
                                      </p:to>
                                    </p:set>
                                    <p:animEffect transition="in" filter="blinds(horizontal)">
                                      <p:cBhvr>
                                        <p:cTn id="22" dur="500"/>
                                        <p:tgtEl>
                                          <p:spTgt spid="121856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8565">
                                            <p:txEl>
                                              <p:pRg st="3" end="3"/>
                                            </p:txEl>
                                          </p:spTgt>
                                        </p:tgtEl>
                                        <p:attrNameLst>
                                          <p:attrName>style.visibility</p:attrName>
                                        </p:attrNameLst>
                                      </p:cBhvr>
                                      <p:to>
                                        <p:strVal val="visible"/>
                                      </p:to>
                                    </p:set>
                                    <p:animEffect transition="in" filter="blinds(horizontal)">
                                      <p:cBhvr>
                                        <p:cTn id="27" dur="500"/>
                                        <p:tgtEl>
                                          <p:spTgt spid="121856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8565">
                                            <p:txEl>
                                              <p:pRg st="4" end="4"/>
                                            </p:txEl>
                                          </p:spTgt>
                                        </p:tgtEl>
                                        <p:attrNameLst>
                                          <p:attrName>style.visibility</p:attrName>
                                        </p:attrNameLst>
                                      </p:cBhvr>
                                      <p:to>
                                        <p:strVal val="visible"/>
                                      </p:to>
                                    </p:set>
                                    <p:animEffect transition="in" filter="blinds(horizontal)">
                                      <p:cBhvr>
                                        <p:cTn id="32" dur="500"/>
                                        <p:tgtEl>
                                          <p:spTgt spid="121856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18565">
                                            <p:txEl>
                                              <p:pRg st="5" end="5"/>
                                            </p:txEl>
                                          </p:spTgt>
                                        </p:tgtEl>
                                        <p:attrNameLst>
                                          <p:attrName>style.visibility</p:attrName>
                                        </p:attrNameLst>
                                      </p:cBhvr>
                                      <p:to>
                                        <p:strVal val="visible"/>
                                      </p:to>
                                    </p:set>
                                    <p:animEffect transition="in" filter="blinds(horizontal)">
                                      <p:cBhvr>
                                        <p:cTn id="37" dur="500"/>
                                        <p:tgtEl>
                                          <p:spTgt spid="1218565">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18567"/>
                                        </p:tgtEl>
                                        <p:attrNameLst>
                                          <p:attrName>style.visibility</p:attrName>
                                        </p:attrNameLst>
                                      </p:cBhvr>
                                      <p:to>
                                        <p:strVal val="visible"/>
                                      </p:to>
                                    </p:set>
                                    <p:animEffect transition="in" filter="blinds(horizontal)">
                                      <p:cBhvr>
                                        <p:cTn id="40" dur="500"/>
                                        <p:tgtEl>
                                          <p:spTgt spid="1218567"/>
                                        </p:tgtEl>
                                      </p:cBhvr>
                                    </p:animEffect>
                                  </p:childTnLst>
                                </p:cTn>
                              </p:par>
                              <p:par>
                                <p:cTn id="41" presetID="3" presetClass="entr" presetSubtype="10" fill="hold" nodeType="withEffect">
                                  <p:stCondLst>
                                    <p:cond delay="0"/>
                                  </p:stCondLst>
                                  <p:childTnLst>
                                    <p:set>
                                      <p:cBhvr>
                                        <p:cTn id="42" dur="1" fill="hold">
                                          <p:stCondLst>
                                            <p:cond delay="0"/>
                                          </p:stCondLst>
                                        </p:cTn>
                                        <p:tgtEl>
                                          <p:spTgt spid="1218566"/>
                                        </p:tgtEl>
                                        <p:attrNameLst>
                                          <p:attrName>style.visibility</p:attrName>
                                        </p:attrNameLst>
                                      </p:cBhvr>
                                      <p:to>
                                        <p:strVal val="visible"/>
                                      </p:to>
                                    </p:set>
                                    <p:animEffect transition="in" filter="blinds(horizontal)">
                                      <p:cBhvr>
                                        <p:cTn id="43" dur="500"/>
                                        <p:tgtEl>
                                          <p:spTgt spid="1218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9586" name="Object 2"/>
          <p:cNvGraphicFramePr>
            <a:graphicFrameLocks noChangeAspect="1"/>
          </p:cNvGraphicFramePr>
          <p:nvPr/>
        </p:nvGraphicFramePr>
        <p:xfrm>
          <a:off x="2898998" y="4940300"/>
          <a:ext cx="2716212" cy="457200"/>
        </p:xfrm>
        <a:graphic>
          <a:graphicData uri="http://schemas.openxmlformats.org/presentationml/2006/ole">
            <mc:AlternateContent xmlns:mc="http://schemas.openxmlformats.org/markup-compatibility/2006">
              <mc:Choice xmlns:v="urn:schemas-microsoft-com:vml" Requires="v">
                <p:oleObj spid="_x0000_s378078" name="公式" r:id="rId3" imgW="1346200" imgH="228600" progId="Equation.3">
                  <p:embed/>
                </p:oleObj>
              </mc:Choice>
              <mc:Fallback>
                <p:oleObj name="公式" r:id="rId3" imgW="1346200" imgH="228600" progId="Equation.3">
                  <p:embed/>
                  <p:pic>
                    <p:nvPicPr>
                      <p:cNvPr id="12195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998" y="4940300"/>
                        <a:ext cx="2716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9588" name="Rectangle 4"/>
          <p:cNvSpPr>
            <a:spLocks noChangeArrowheads="1"/>
          </p:cNvSpPr>
          <p:nvPr/>
        </p:nvSpPr>
        <p:spPr bwMode="auto">
          <a:xfrm>
            <a:off x="559023" y="1881188"/>
            <a:ext cx="8640762" cy="18288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证明</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续</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根据前面</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S</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的生成定义，任意满足                    的边，</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若</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为前向边，只能是</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c</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xy</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若</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为后向边，只能是</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楷体_GB2312" pitchFamily="49" charset="-122"/>
                <a:cs typeface="+mn-cs"/>
              </a:rPr>
              <a:t>f</a:t>
            </a:r>
            <a:r>
              <a:rPr kumimoji="1" lang="en-US" altLang="zh-CN" sz="2400" b="1" i="1" u="none" strike="noStrike" kern="1200" cap="none" spc="0" normalizeH="0" baseline="-25000" noProof="0" dirty="0" err="1">
                <a:ln>
                  <a:noFill/>
                </a:ln>
                <a:solidFill>
                  <a:srgbClr val="000000"/>
                </a:solidFill>
                <a:effectLst/>
                <a:uLnTx/>
                <a:uFillTx/>
                <a:latin typeface="Arial" pitchFamily="34" charset="0"/>
                <a:ea typeface="楷体_GB2312" pitchFamily="49" charset="-122"/>
                <a:cs typeface="+mn-cs"/>
              </a:rPr>
              <a:t>yx</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=0</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25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代入</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w</a:t>
            </a: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的计算公式得：</a:t>
            </a:r>
          </a:p>
        </p:txBody>
      </p:sp>
      <p:graphicFrame>
        <p:nvGraphicFramePr>
          <p:cNvPr id="12291" name="Object 3"/>
          <p:cNvGraphicFramePr>
            <a:graphicFrameLocks noChangeAspect="1"/>
          </p:cNvGraphicFramePr>
          <p:nvPr/>
        </p:nvGraphicFramePr>
        <p:xfrm>
          <a:off x="6543898" y="1881188"/>
          <a:ext cx="1641475" cy="457200"/>
        </p:xfrm>
        <a:graphic>
          <a:graphicData uri="http://schemas.openxmlformats.org/presentationml/2006/ole">
            <mc:AlternateContent xmlns:mc="http://schemas.openxmlformats.org/markup-compatibility/2006">
              <mc:Choice xmlns:v="urn:schemas-microsoft-com:vml" Requires="v">
                <p:oleObj spid="_x0000_s378079" name="公式" r:id="rId5" imgW="812447" imgH="228501" progId="Equation.3">
                  <p:embed/>
                </p:oleObj>
              </mc:Choice>
              <mc:Fallback>
                <p:oleObj name="公式" r:id="rId5" imgW="812447" imgH="228501" progId="Equation.3">
                  <p:embed/>
                  <p:pic>
                    <p:nvPicPr>
                      <p:cNvPr id="1229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3898" y="1881188"/>
                        <a:ext cx="16414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9590" name="Object 4"/>
          <p:cNvGraphicFramePr>
            <a:graphicFrameLocks noChangeAspect="1"/>
          </p:cNvGraphicFramePr>
          <p:nvPr/>
        </p:nvGraphicFramePr>
        <p:xfrm>
          <a:off x="1908398" y="3816350"/>
          <a:ext cx="4638675" cy="914400"/>
        </p:xfrm>
        <a:graphic>
          <a:graphicData uri="http://schemas.openxmlformats.org/presentationml/2006/ole">
            <mc:AlternateContent xmlns:mc="http://schemas.openxmlformats.org/markup-compatibility/2006">
              <mc:Choice xmlns:v="urn:schemas-microsoft-com:vml" Requires="v">
                <p:oleObj spid="_x0000_s378080" name="公式" r:id="rId7" imgW="2298700" imgH="457200" progId="Equation.3">
                  <p:embed/>
                </p:oleObj>
              </mc:Choice>
              <mc:Fallback>
                <p:oleObj name="公式" r:id="rId7" imgW="2298700" imgH="457200" progId="Equation.3">
                  <p:embed/>
                  <p:pic>
                    <p:nvPicPr>
                      <p:cNvPr id="121959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398" y="3816350"/>
                        <a:ext cx="46386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9591" name="Object 5"/>
          <p:cNvGraphicFramePr>
            <a:graphicFrameLocks noChangeAspect="1"/>
          </p:cNvGraphicFramePr>
          <p:nvPr/>
        </p:nvGraphicFramePr>
        <p:xfrm>
          <a:off x="1594073" y="5570538"/>
          <a:ext cx="2716212" cy="457200"/>
        </p:xfrm>
        <a:graphic>
          <a:graphicData uri="http://schemas.openxmlformats.org/presentationml/2006/ole">
            <mc:AlternateContent xmlns:mc="http://schemas.openxmlformats.org/markup-compatibility/2006">
              <mc:Choice xmlns:v="urn:schemas-microsoft-com:vml" Requires="v">
                <p:oleObj spid="_x0000_s378081" name="公式" r:id="rId9" imgW="1346200" imgH="228600" progId="Equation.3">
                  <p:embed/>
                </p:oleObj>
              </mc:Choice>
              <mc:Fallback>
                <p:oleObj name="公式" r:id="rId9" imgW="1346200" imgH="228600" progId="Equation.3">
                  <p:embed/>
                  <p:pic>
                    <p:nvPicPr>
                      <p:cNvPr id="121959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94073" y="5570538"/>
                        <a:ext cx="27162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9592" name="Rectangle 8"/>
          <p:cNvSpPr>
            <a:spLocks noChangeArrowheads="1"/>
          </p:cNvSpPr>
          <p:nvPr/>
        </p:nvSpPr>
        <p:spPr bwMode="auto">
          <a:xfrm>
            <a:off x="873348" y="4895850"/>
            <a:ext cx="1967205"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由定理</a:t>
            </a:r>
            <a:r>
              <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5.5.1, </a:t>
            </a:r>
          </a:p>
        </p:txBody>
      </p:sp>
      <p:sp>
        <p:nvSpPr>
          <p:cNvPr id="1219593" name="Rectangle 9"/>
          <p:cNvSpPr>
            <a:spLocks noChangeArrowheads="1"/>
          </p:cNvSpPr>
          <p:nvPr/>
        </p:nvSpPr>
        <p:spPr bwMode="auto">
          <a:xfrm>
            <a:off x="828898" y="5616575"/>
            <a:ext cx="579005" cy="46166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故 </a:t>
            </a:r>
          </a:p>
        </p:txBody>
      </p:sp>
      <p:sp>
        <p:nvSpPr>
          <p:cNvPr id="12298" name="矩形 6"/>
          <p:cNvSpPr>
            <a:spLocks noChangeArrowheads="1"/>
          </p:cNvSpPr>
          <p:nvPr/>
        </p:nvSpPr>
        <p:spPr bwMode="auto">
          <a:xfrm>
            <a:off x="444723"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(5)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最大流－最小割定理</a:t>
            </a:r>
          </a:p>
        </p:txBody>
      </p:sp>
      <p:sp>
        <p:nvSpPr>
          <p:cNvPr id="11" name="标题 10"/>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353283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9588">
                                            <p:txEl>
                                              <p:pRg st="1" end="1"/>
                                            </p:txEl>
                                          </p:spTgt>
                                        </p:tgtEl>
                                        <p:attrNameLst>
                                          <p:attrName>style.visibility</p:attrName>
                                        </p:attrNameLst>
                                      </p:cBhvr>
                                      <p:to>
                                        <p:strVal val="visible"/>
                                      </p:to>
                                    </p:set>
                                    <p:animEffect transition="in" filter="blinds(horizontal)">
                                      <p:cBhvr>
                                        <p:cTn id="7" dur="500"/>
                                        <p:tgtEl>
                                          <p:spTgt spid="12195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9588">
                                            <p:txEl>
                                              <p:pRg st="2" end="2"/>
                                            </p:txEl>
                                          </p:spTgt>
                                        </p:tgtEl>
                                        <p:attrNameLst>
                                          <p:attrName>style.visibility</p:attrName>
                                        </p:attrNameLst>
                                      </p:cBhvr>
                                      <p:to>
                                        <p:strVal val="visible"/>
                                      </p:to>
                                    </p:set>
                                    <p:animEffect transition="in" filter="blinds(horizontal)">
                                      <p:cBhvr>
                                        <p:cTn id="12" dur="500"/>
                                        <p:tgtEl>
                                          <p:spTgt spid="12195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9588">
                                            <p:txEl>
                                              <p:pRg st="3" end="3"/>
                                            </p:txEl>
                                          </p:spTgt>
                                        </p:tgtEl>
                                        <p:attrNameLst>
                                          <p:attrName>style.visibility</p:attrName>
                                        </p:attrNameLst>
                                      </p:cBhvr>
                                      <p:to>
                                        <p:strVal val="visible"/>
                                      </p:to>
                                    </p:set>
                                    <p:animEffect transition="in" filter="blinds(horizontal)">
                                      <p:cBhvr>
                                        <p:cTn id="17" dur="500"/>
                                        <p:tgtEl>
                                          <p:spTgt spid="1219588">
                                            <p:txEl>
                                              <p:pRg st="3" end="3"/>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1219590"/>
                                        </p:tgtEl>
                                        <p:attrNameLst>
                                          <p:attrName>style.visibility</p:attrName>
                                        </p:attrNameLst>
                                      </p:cBhvr>
                                      <p:to>
                                        <p:strVal val="visible"/>
                                      </p:to>
                                    </p:set>
                                    <p:animEffect transition="in" filter="blinds(horizontal)">
                                      <p:cBhvr>
                                        <p:cTn id="21" dur="500"/>
                                        <p:tgtEl>
                                          <p:spTgt spid="121959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19592"/>
                                        </p:tgtEl>
                                        <p:attrNameLst>
                                          <p:attrName>style.visibility</p:attrName>
                                        </p:attrNameLst>
                                      </p:cBhvr>
                                      <p:to>
                                        <p:strVal val="visible"/>
                                      </p:to>
                                    </p:set>
                                    <p:animEffect transition="in" filter="blinds(horizontal)">
                                      <p:cBhvr>
                                        <p:cTn id="26" dur="500"/>
                                        <p:tgtEl>
                                          <p:spTgt spid="1219592"/>
                                        </p:tgtEl>
                                      </p:cBhvr>
                                    </p:animEffect>
                                  </p:childTnLst>
                                </p:cTn>
                              </p:par>
                              <p:par>
                                <p:cTn id="27" presetID="3" presetClass="entr" presetSubtype="10" fill="hold" nodeType="withEffect">
                                  <p:stCondLst>
                                    <p:cond delay="0"/>
                                  </p:stCondLst>
                                  <p:childTnLst>
                                    <p:set>
                                      <p:cBhvr>
                                        <p:cTn id="28" dur="1" fill="hold">
                                          <p:stCondLst>
                                            <p:cond delay="0"/>
                                          </p:stCondLst>
                                        </p:cTn>
                                        <p:tgtEl>
                                          <p:spTgt spid="1219586"/>
                                        </p:tgtEl>
                                        <p:attrNameLst>
                                          <p:attrName>style.visibility</p:attrName>
                                        </p:attrNameLst>
                                      </p:cBhvr>
                                      <p:to>
                                        <p:strVal val="visible"/>
                                      </p:to>
                                    </p:set>
                                    <p:animEffect transition="in" filter="blinds(horizontal)">
                                      <p:cBhvr>
                                        <p:cTn id="29" dur="500"/>
                                        <p:tgtEl>
                                          <p:spTgt spid="121958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19593"/>
                                        </p:tgtEl>
                                        <p:attrNameLst>
                                          <p:attrName>style.visibility</p:attrName>
                                        </p:attrNameLst>
                                      </p:cBhvr>
                                      <p:to>
                                        <p:strVal val="visible"/>
                                      </p:to>
                                    </p:set>
                                    <p:animEffect transition="in" filter="blinds(horizontal)">
                                      <p:cBhvr>
                                        <p:cTn id="32" dur="500"/>
                                        <p:tgtEl>
                                          <p:spTgt spid="1219593"/>
                                        </p:tgtEl>
                                      </p:cBhvr>
                                    </p:animEffect>
                                  </p:childTnLst>
                                </p:cTn>
                              </p:par>
                              <p:par>
                                <p:cTn id="33" presetID="3" presetClass="entr" presetSubtype="10" fill="hold" nodeType="withEffect">
                                  <p:stCondLst>
                                    <p:cond delay="0"/>
                                  </p:stCondLst>
                                  <p:childTnLst>
                                    <p:set>
                                      <p:cBhvr>
                                        <p:cTn id="34" dur="1" fill="hold">
                                          <p:stCondLst>
                                            <p:cond delay="0"/>
                                          </p:stCondLst>
                                        </p:cTn>
                                        <p:tgtEl>
                                          <p:spTgt spid="1219591"/>
                                        </p:tgtEl>
                                        <p:attrNameLst>
                                          <p:attrName>style.visibility</p:attrName>
                                        </p:attrNameLst>
                                      </p:cBhvr>
                                      <p:to>
                                        <p:strVal val="visible"/>
                                      </p:to>
                                    </p:set>
                                    <p:animEffect transition="in" filter="blinds(horizontal)">
                                      <p:cBhvr>
                                        <p:cTn id="35" dur="500"/>
                                        <p:tgtEl>
                                          <p:spTgt spid="121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92" grpId="0"/>
      <p:bldP spid="121959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757913" y="2878138"/>
            <a:ext cx="8415338" cy="15696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网络从发点到收点的各通路中，由容量决定其通过能力，最小割则是此路中的咽喉部分，或者叫瓶口，其容积最小，它决定了整个网络 的最大通过能力。要提高整个网络的运输能力，必须首先改造这个咽喉部份的通过能力。</a:t>
            </a:r>
          </a:p>
        </p:txBody>
      </p:sp>
      <p:sp>
        <p:nvSpPr>
          <p:cNvPr id="105475" name="Text Box 4"/>
          <p:cNvSpPr txBox="1">
            <a:spLocks noChangeArrowheads="1"/>
          </p:cNvSpPr>
          <p:nvPr/>
        </p:nvSpPr>
        <p:spPr bwMode="auto">
          <a:xfrm>
            <a:off x="543601" y="1903413"/>
            <a:ext cx="5040312" cy="57943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5E2CAE"/>
                </a:solidFill>
                <a:effectLst/>
                <a:uLnTx/>
                <a:uFillTx/>
                <a:latin typeface="Arial" pitchFamily="34" charset="0"/>
                <a:ea typeface="宋体" pitchFamily="2" charset="-122"/>
                <a:cs typeface="+mn-cs"/>
              </a:rPr>
              <a:t>最小割的物理意义</a:t>
            </a:r>
          </a:p>
        </p:txBody>
      </p:sp>
      <p:sp>
        <p:nvSpPr>
          <p:cNvPr id="105477" name="矩形 6"/>
          <p:cNvSpPr>
            <a:spLocks noChangeArrowheads="1"/>
          </p:cNvSpPr>
          <p:nvPr/>
        </p:nvSpPr>
        <p:spPr bwMode="auto">
          <a:xfrm>
            <a:off x="473751" y="1277938"/>
            <a:ext cx="4979987" cy="449262"/>
          </a:xfrm>
          <a:prstGeom prst="rect">
            <a:avLst/>
          </a:prstGeom>
          <a:noFill/>
          <a:ln w="9525">
            <a:noFill/>
            <a:miter lim="800000"/>
            <a:headEnd/>
            <a:tailEnd/>
          </a:ln>
        </p:spPr>
        <p:txBody>
          <a:bodyPr>
            <a:spAutoFit/>
          </a:bodyPr>
          <a:lstStyle/>
          <a:p>
            <a:pPr marL="355600" marR="0" lvl="0" indent="-268288" algn="l" defTabSz="914400" rtl="0" eaLnBrk="1" fontAlgn="base" latinLnBrk="0" hangingPunct="1">
              <a:lnSpc>
                <a:spcPct val="90000"/>
              </a:lnSpc>
              <a:spcBef>
                <a:spcPct val="20000"/>
              </a:spcBef>
              <a:spcAft>
                <a:spcPct val="0"/>
              </a:spcAft>
              <a:buClr>
                <a:srgbClr val="FFFFCC"/>
              </a:buClr>
              <a:buSzPct val="60000"/>
              <a:buFontTx/>
              <a:buNone/>
              <a:tabLst/>
              <a:defRPr/>
            </a:pPr>
            <a:r>
              <a:rPr kumimoji="1" lang="en-US" altLang="zh-CN"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(5) </a:t>
            </a:r>
            <a:r>
              <a:rPr kumimoji="1" lang="zh-CN" altLang="en-US" sz="2600" b="1" i="0" u="none" strike="noStrike" kern="1200" cap="none" spc="0" normalizeH="0" baseline="0" noProof="0">
                <a:ln>
                  <a:noFill/>
                </a:ln>
                <a:solidFill>
                  <a:srgbClr val="003399"/>
                </a:solidFill>
                <a:effectLst/>
                <a:uLnTx/>
                <a:uFillTx/>
                <a:latin typeface="Arial" pitchFamily="34" charset="0"/>
                <a:ea typeface="楷体_GB2312" pitchFamily="49" charset="-122"/>
                <a:cs typeface="Times New Roman" pitchFamily="18" charset="0"/>
              </a:rPr>
              <a:t>最大流－最小割定理</a:t>
            </a:r>
          </a:p>
        </p:txBody>
      </p:sp>
      <p:sp>
        <p:nvSpPr>
          <p:cNvPr id="6" name="标题 5"/>
          <p:cNvSpPr>
            <a:spLocks noGrp="1"/>
          </p:cNvSpPr>
          <p:nvPr>
            <p:ph type="title"/>
          </p:nvPr>
        </p:nvSpPr>
        <p:spPr/>
        <p:txBody>
          <a:bodyPr/>
          <a:lstStyle/>
          <a:p>
            <a:r>
              <a:rPr lang="en-US" altLang="zh-CN" dirty="0" smtClean="0"/>
              <a:t>5.5 </a:t>
            </a:r>
            <a:r>
              <a:rPr lang="zh-CN" altLang="en-US" dirty="0" smtClean="0"/>
              <a:t>网络流问题</a:t>
            </a:r>
            <a:endParaRPr lang="zh-CN" altLang="en-US" dirty="0"/>
          </a:p>
        </p:txBody>
      </p:sp>
    </p:spTree>
    <p:extLst>
      <p:ext uri="{BB962C8B-B14F-4D97-AF65-F5344CB8AC3E}">
        <p14:creationId xmlns:p14="http://schemas.microsoft.com/office/powerpoint/2010/main" val="40406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357257" y="1889972"/>
            <a:ext cx="1959430" cy="3547955"/>
            <a:chOff x="5000174" y="1738481"/>
            <a:chExt cx="1959430" cy="3547955"/>
          </a:xfrm>
        </p:grpSpPr>
        <p:grpSp>
          <p:nvGrpSpPr>
            <p:cNvPr id="22" name="组合 21"/>
            <p:cNvGrpSpPr/>
            <p:nvPr/>
          </p:nvGrpSpPr>
          <p:grpSpPr>
            <a:xfrm>
              <a:off x="5413829" y="1915887"/>
              <a:ext cx="1226438" cy="122460"/>
              <a:chOff x="5413829" y="1988457"/>
              <a:chExt cx="1226438" cy="122460"/>
            </a:xfrm>
          </p:grpSpPr>
          <p:sp>
            <p:nvSpPr>
              <p:cNvPr id="62" name="椭圆 61"/>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3" name="椭圆 62"/>
              <p:cNvSpPr/>
              <p:nvPr/>
            </p:nvSpPr>
            <p:spPr>
              <a:xfrm>
                <a:off x="6524153" y="199571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23" name="组合 22"/>
            <p:cNvGrpSpPr/>
            <p:nvPr/>
          </p:nvGrpSpPr>
          <p:grpSpPr>
            <a:xfrm>
              <a:off x="5413829" y="2590800"/>
              <a:ext cx="1226438" cy="136974"/>
              <a:chOff x="5413829" y="1988457"/>
              <a:chExt cx="1226438" cy="136974"/>
            </a:xfrm>
          </p:grpSpPr>
          <p:sp>
            <p:nvSpPr>
              <p:cNvPr id="60" name="椭圆 59"/>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1" name="椭圆 60"/>
              <p:cNvSpPr/>
              <p:nvPr/>
            </p:nvSpPr>
            <p:spPr>
              <a:xfrm>
                <a:off x="6524153" y="201023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24" name="组合 23"/>
            <p:cNvGrpSpPr/>
            <p:nvPr/>
          </p:nvGrpSpPr>
          <p:grpSpPr>
            <a:xfrm>
              <a:off x="5392058" y="3265716"/>
              <a:ext cx="1226438" cy="122454"/>
              <a:chOff x="5413829" y="1981203"/>
              <a:chExt cx="1226438" cy="122454"/>
            </a:xfrm>
          </p:grpSpPr>
          <p:sp>
            <p:nvSpPr>
              <p:cNvPr id="58" name="椭圆 57"/>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9" name="椭圆 58"/>
              <p:cNvSpPr/>
              <p:nvPr/>
            </p:nvSpPr>
            <p:spPr>
              <a:xfrm>
                <a:off x="6524153" y="198120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25" name="组合 24"/>
            <p:cNvGrpSpPr/>
            <p:nvPr/>
          </p:nvGrpSpPr>
          <p:grpSpPr>
            <a:xfrm>
              <a:off x="5399315" y="3897088"/>
              <a:ext cx="1226438" cy="136974"/>
              <a:chOff x="5413829" y="1988457"/>
              <a:chExt cx="1226438" cy="136974"/>
            </a:xfrm>
          </p:grpSpPr>
          <p:sp>
            <p:nvSpPr>
              <p:cNvPr id="56" name="椭圆 55"/>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7" name="椭圆 56"/>
              <p:cNvSpPr/>
              <p:nvPr/>
            </p:nvSpPr>
            <p:spPr>
              <a:xfrm>
                <a:off x="6524153" y="201023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26" name="组合 25"/>
            <p:cNvGrpSpPr/>
            <p:nvPr/>
          </p:nvGrpSpPr>
          <p:grpSpPr>
            <a:xfrm>
              <a:off x="5399315" y="4426857"/>
              <a:ext cx="1226438" cy="151488"/>
              <a:chOff x="5413829" y="1988457"/>
              <a:chExt cx="1226438" cy="151488"/>
            </a:xfrm>
          </p:grpSpPr>
          <p:sp>
            <p:nvSpPr>
              <p:cNvPr id="54" name="椭圆 53"/>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5" name="椭圆 54"/>
              <p:cNvSpPr/>
              <p:nvPr/>
            </p:nvSpPr>
            <p:spPr>
              <a:xfrm>
                <a:off x="6524153" y="202474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27" name="组合 26"/>
            <p:cNvGrpSpPr/>
            <p:nvPr/>
          </p:nvGrpSpPr>
          <p:grpSpPr>
            <a:xfrm>
              <a:off x="5392058" y="5043714"/>
              <a:ext cx="1226438" cy="136974"/>
              <a:chOff x="5413829" y="1988457"/>
              <a:chExt cx="1226438" cy="136974"/>
            </a:xfrm>
          </p:grpSpPr>
          <p:sp>
            <p:nvSpPr>
              <p:cNvPr id="52" name="椭圆 51"/>
              <p:cNvSpPr/>
              <p:nvPr/>
            </p:nvSpPr>
            <p:spPr>
              <a:xfrm>
                <a:off x="5413829" y="198845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3" name="椭圆 52"/>
              <p:cNvSpPr/>
              <p:nvPr/>
            </p:nvSpPr>
            <p:spPr>
              <a:xfrm>
                <a:off x="6524153" y="201023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28" name="组合 27"/>
            <p:cNvGrpSpPr/>
            <p:nvPr/>
          </p:nvGrpSpPr>
          <p:grpSpPr>
            <a:xfrm>
              <a:off x="5000174" y="1738481"/>
              <a:ext cx="341085" cy="3533441"/>
              <a:chOff x="5058230" y="1738481"/>
              <a:chExt cx="341085" cy="3533441"/>
            </a:xfrm>
          </p:grpSpPr>
          <mc:AlternateContent xmlns:mc="http://schemas.openxmlformats.org/markup-compatibility/2006" xmlns:a14="http://schemas.microsoft.com/office/drawing/2010/main">
            <mc:Choice Requires="a14">
              <p:sp>
                <p:nvSpPr>
                  <p:cNvPr id="46" name="TextBox 45"/>
                  <p:cNvSpPr txBox="1"/>
                  <p:nvPr/>
                </p:nvSpPr>
                <p:spPr>
                  <a:xfrm>
                    <a:off x="5058230" y="1738481"/>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5058230" y="1738481"/>
                    <a:ext cx="290286" cy="369332"/>
                  </a:xfrm>
                  <a:prstGeom prst="rect">
                    <a:avLst/>
                  </a:prstGeom>
                  <a:blipFill rotWithShape="0">
                    <a:blip r:embed="rId2"/>
                    <a:stretch>
                      <a:fillRect r="-36170"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065487" y="3110078"/>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065487" y="3110078"/>
                    <a:ext cx="290286" cy="369332"/>
                  </a:xfrm>
                  <a:prstGeom prst="rect">
                    <a:avLst/>
                  </a:prstGeom>
                  <a:blipFill rotWithShape="0">
                    <a:blip r:embed="rId3"/>
                    <a:stretch>
                      <a:fillRect r="-33333"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5065487" y="240613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5065487" y="2406134"/>
                    <a:ext cx="290286" cy="369332"/>
                  </a:xfrm>
                  <a:prstGeom prst="rect">
                    <a:avLst/>
                  </a:prstGeom>
                  <a:blipFill rotWithShape="0">
                    <a:blip r:embed="rId4"/>
                    <a:stretch>
                      <a:fillRect r="-33333"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109029" y="490259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109029" y="4902590"/>
                    <a:ext cx="290286" cy="369332"/>
                  </a:xfrm>
                  <a:prstGeom prst="rect">
                    <a:avLst/>
                  </a:prstGeom>
                  <a:blipFill rotWithShape="0">
                    <a:blip r:embed="rId5"/>
                    <a:stretch>
                      <a:fillRect r="-33333"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087258" y="427847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087258" y="4278479"/>
                    <a:ext cx="290286" cy="369332"/>
                  </a:xfrm>
                  <a:prstGeom prst="rect">
                    <a:avLst/>
                  </a:prstGeom>
                  <a:blipFill rotWithShape="0">
                    <a:blip r:embed="rId6"/>
                    <a:stretch>
                      <a:fillRect r="-36170"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065487" y="374702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065487" y="3747020"/>
                    <a:ext cx="290286" cy="369332"/>
                  </a:xfrm>
                  <a:prstGeom prst="rect">
                    <a:avLst/>
                  </a:prstGeom>
                  <a:blipFill rotWithShape="0">
                    <a:blip r:embed="rId7"/>
                    <a:stretch>
                      <a:fillRect r="-33333" b="-1667"/>
                    </a:stretch>
                  </a:blipFill>
                </p:spPr>
                <p:txBody>
                  <a:bodyPr/>
                  <a:lstStyle/>
                  <a:p>
                    <a:r>
                      <a:rPr lang="zh-CN" altLang="en-US">
                        <a:noFill/>
                      </a:rPr>
                      <a:t> </a:t>
                    </a:r>
                  </a:p>
                </p:txBody>
              </p:sp>
            </mc:Fallback>
          </mc:AlternateContent>
        </p:grpSp>
        <p:grpSp>
          <p:nvGrpSpPr>
            <p:cNvPr id="29" name="组合 28"/>
            <p:cNvGrpSpPr/>
            <p:nvPr/>
          </p:nvGrpSpPr>
          <p:grpSpPr>
            <a:xfrm>
              <a:off x="6618519" y="1752995"/>
              <a:ext cx="341085" cy="3533441"/>
              <a:chOff x="5058230" y="1738481"/>
              <a:chExt cx="341085" cy="3533441"/>
            </a:xfrm>
          </p:grpSpPr>
          <mc:AlternateContent xmlns:mc="http://schemas.openxmlformats.org/markup-compatibility/2006" xmlns:a14="http://schemas.microsoft.com/office/drawing/2010/main">
            <mc:Choice Requires="a14">
              <p:sp>
                <p:nvSpPr>
                  <p:cNvPr id="40" name="TextBox 39"/>
                  <p:cNvSpPr txBox="1"/>
                  <p:nvPr/>
                </p:nvSpPr>
                <p:spPr>
                  <a:xfrm>
                    <a:off x="5058230" y="1738481"/>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058230" y="1738481"/>
                    <a:ext cx="290286" cy="369332"/>
                  </a:xfrm>
                  <a:prstGeom prst="rect">
                    <a:avLst/>
                  </a:prstGeom>
                  <a:blipFill rotWithShape="0">
                    <a:blip r:embed="rId8"/>
                    <a:stretch>
                      <a:fillRect r="-35417"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065487" y="3110078"/>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065487" y="3110078"/>
                    <a:ext cx="290286" cy="369332"/>
                  </a:xfrm>
                  <a:prstGeom prst="rect">
                    <a:avLst/>
                  </a:prstGeom>
                  <a:blipFill rotWithShape="0">
                    <a:blip r:embed="rId9"/>
                    <a:stretch>
                      <a:fillRect r="-38298"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065487" y="240613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065487" y="2406134"/>
                    <a:ext cx="290286" cy="369332"/>
                  </a:xfrm>
                  <a:prstGeom prst="rect">
                    <a:avLst/>
                  </a:prstGeom>
                  <a:blipFill rotWithShape="0">
                    <a:blip r:embed="rId10"/>
                    <a:stretch>
                      <a:fillRect r="-38298"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5109029" y="490259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5109029" y="4902590"/>
                    <a:ext cx="290286" cy="369332"/>
                  </a:xfrm>
                  <a:prstGeom prst="rect">
                    <a:avLst/>
                  </a:prstGeom>
                  <a:blipFill rotWithShape="0">
                    <a:blip r:embed="rId11"/>
                    <a:stretch>
                      <a:fillRect r="-38298"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087258" y="427847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5087258" y="4278479"/>
                    <a:ext cx="290286" cy="369332"/>
                  </a:xfrm>
                  <a:prstGeom prst="rect">
                    <a:avLst/>
                  </a:prstGeom>
                  <a:blipFill rotWithShape="0">
                    <a:blip r:embed="rId12"/>
                    <a:stretch>
                      <a:fillRect r="-37500"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065487" y="374702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065487" y="3747020"/>
                    <a:ext cx="290286" cy="369332"/>
                  </a:xfrm>
                  <a:prstGeom prst="rect">
                    <a:avLst/>
                  </a:prstGeom>
                  <a:blipFill rotWithShape="0">
                    <a:blip r:embed="rId13"/>
                    <a:stretch>
                      <a:fillRect r="-38298" b="-8333"/>
                    </a:stretch>
                  </a:blipFill>
                </p:spPr>
                <p:txBody>
                  <a:bodyPr/>
                  <a:lstStyle/>
                  <a:p>
                    <a:r>
                      <a:rPr lang="zh-CN" altLang="en-US">
                        <a:noFill/>
                      </a:rPr>
                      <a:t> </a:t>
                    </a:r>
                  </a:p>
                </p:txBody>
              </p:sp>
            </mc:Fallback>
          </mc:AlternateContent>
        </p:grpSp>
        <p:cxnSp>
          <p:nvCxnSpPr>
            <p:cNvPr id="30" name="直接连接符 29"/>
            <p:cNvCxnSpPr>
              <a:stCxn id="62" idx="6"/>
              <a:endCxn id="63" idx="2"/>
            </p:cNvCxnSpPr>
            <p:nvPr/>
          </p:nvCxnSpPr>
          <p:spPr>
            <a:xfrm>
              <a:off x="5529943" y="1973487"/>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8" idx="6"/>
              <a:endCxn id="61" idx="3"/>
            </p:cNvCxnSpPr>
            <p:nvPr/>
          </p:nvCxnSpPr>
          <p:spPr>
            <a:xfrm flipV="1">
              <a:off x="5508172" y="2710903"/>
              <a:ext cx="1032986" cy="6196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2" idx="5"/>
              <a:endCxn id="59" idx="2"/>
            </p:cNvCxnSpPr>
            <p:nvPr/>
          </p:nvCxnSpPr>
          <p:spPr>
            <a:xfrm>
              <a:off x="5512938" y="2014216"/>
              <a:ext cx="989444" cy="1309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533562" y="4520745"/>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515429" y="5123088"/>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8" idx="5"/>
              <a:endCxn id="57" idx="2"/>
            </p:cNvCxnSpPr>
            <p:nvPr/>
          </p:nvCxnSpPr>
          <p:spPr>
            <a:xfrm>
              <a:off x="5491167" y="3371299"/>
              <a:ext cx="1018472" cy="6051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0" idx="5"/>
              <a:endCxn id="57" idx="1"/>
            </p:cNvCxnSpPr>
            <p:nvPr/>
          </p:nvCxnSpPr>
          <p:spPr>
            <a:xfrm>
              <a:off x="5512938" y="2689129"/>
              <a:ext cx="1013706" cy="124660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6" idx="5"/>
              <a:endCxn id="55" idx="2"/>
            </p:cNvCxnSpPr>
            <p:nvPr/>
          </p:nvCxnSpPr>
          <p:spPr>
            <a:xfrm>
              <a:off x="5498424" y="3995417"/>
              <a:ext cx="1011215" cy="5253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4" idx="5"/>
              <a:endCxn id="53" idx="2"/>
            </p:cNvCxnSpPr>
            <p:nvPr/>
          </p:nvCxnSpPr>
          <p:spPr>
            <a:xfrm>
              <a:off x="5498424" y="4525186"/>
              <a:ext cx="1003958" cy="5979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60" idx="4"/>
              <a:endCxn id="53" idx="2"/>
            </p:cNvCxnSpPr>
            <p:nvPr/>
          </p:nvCxnSpPr>
          <p:spPr>
            <a:xfrm>
              <a:off x="5471886" y="2706000"/>
              <a:ext cx="1030496" cy="24170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08995" name="Rectangle 3"/>
          <p:cNvSpPr>
            <a:spLocks noChangeArrowheads="1"/>
          </p:cNvSpPr>
          <p:nvPr/>
        </p:nvSpPr>
        <p:spPr bwMode="auto">
          <a:xfrm>
            <a:off x="566738" y="1268413"/>
            <a:ext cx="5130800" cy="431502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zh-CN" altLang="en-US" sz="2800" b="1" i="0" u="none" strike="noStrike" kern="1200" cap="none" spc="0" normalizeH="0" baseline="0" noProof="0" dirty="0">
                <a:ln>
                  <a:noFill/>
                </a:ln>
                <a:solidFill>
                  <a:srgbClr val="6600FF"/>
                </a:solidFill>
                <a:effectLst/>
                <a:uLnTx/>
                <a:uFillTx/>
                <a:latin typeface="Arial" pitchFamily="34" charset="0"/>
                <a:ea typeface="楷体_GB2312" pitchFamily="49" charset="-122"/>
                <a:cs typeface="+mn-cs"/>
              </a:rPr>
              <a:t>例</a:t>
            </a:r>
            <a:r>
              <a:rPr kumimoji="1" lang="en-US" altLang="zh-CN" sz="2800" b="1" i="0" u="none" strike="noStrike" kern="1200" cap="none" spc="0" normalizeH="0" baseline="0" noProof="0" dirty="0">
                <a:ln>
                  <a:noFill/>
                </a:ln>
                <a:solidFill>
                  <a:srgbClr val="6600FF"/>
                </a:solidFill>
                <a:effectLst/>
                <a:uLnTx/>
                <a:uFillTx/>
                <a:latin typeface="Arial" pitchFamily="34" charset="0"/>
                <a:ea typeface="楷体_GB2312" pitchFamily="49" charset="-122"/>
                <a:cs typeface="+mn-cs"/>
              </a:rPr>
              <a:t>5.1.3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图中，设初始匹配</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。用匈牙利算法求其最大匹配的过程如下：</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(1)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V= Φ</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且非饱和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∴增广路</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P=(x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M ={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cxnSp>
        <p:nvCxnSpPr>
          <p:cNvPr id="7" name="直接连接符 6"/>
          <p:cNvCxnSpPr/>
          <p:nvPr/>
        </p:nvCxnSpPr>
        <p:spPr>
          <a:xfrm flipV="1">
            <a:off x="6879771" y="2133600"/>
            <a:ext cx="1059543"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8" idx="5"/>
          </p:cNvCxnSpPr>
          <p:nvPr/>
        </p:nvCxnSpPr>
        <p:spPr>
          <a:xfrm>
            <a:off x="6848250" y="3522790"/>
            <a:ext cx="1105579" cy="6282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6" idx="5"/>
            <a:endCxn id="55" idx="2"/>
          </p:cNvCxnSpPr>
          <p:nvPr/>
        </p:nvCxnSpPr>
        <p:spPr>
          <a:xfrm>
            <a:off x="6855507" y="4146908"/>
            <a:ext cx="1011215" cy="52532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6792683" y="2743173"/>
            <a:ext cx="101600" cy="10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0" name="椭圆 9"/>
          <p:cNvSpPr/>
          <p:nvPr/>
        </p:nvSpPr>
        <p:spPr>
          <a:xfrm>
            <a:off x="7873979" y="5217813"/>
            <a:ext cx="101600" cy="10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椭圆 10"/>
          <p:cNvSpPr/>
          <p:nvPr/>
        </p:nvSpPr>
        <p:spPr>
          <a:xfrm>
            <a:off x="7910267" y="4078467"/>
            <a:ext cx="101600" cy="10273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cxnSp>
        <p:nvCxnSpPr>
          <p:cNvPr id="13" name="直接连接符 12"/>
          <p:cNvCxnSpPr>
            <a:endCxn id="53" idx="2"/>
          </p:cNvCxnSpPr>
          <p:nvPr/>
        </p:nvCxnSpPr>
        <p:spPr>
          <a:xfrm>
            <a:off x="6840993" y="2840620"/>
            <a:ext cx="1018472" cy="2433959"/>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843483" y="2857491"/>
            <a:ext cx="1030496" cy="241708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73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08995">
                                            <p:txEl>
                                              <p:pRg st="1" end="1"/>
                                            </p:txEl>
                                          </p:spTgt>
                                        </p:tgtEl>
                                        <p:attrNameLst>
                                          <p:attrName>style.visibility</p:attrName>
                                        </p:attrNameLst>
                                      </p:cBhvr>
                                      <p:to>
                                        <p:strVal val="visible"/>
                                      </p:to>
                                    </p:set>
                                    <p:animEffect transition="in" filter="blinds(horizontal)">
                                      <p:cBhvr>
                                        <p:cTn id="7" dur="500"/>
                                        <p:tgtEl>
                                          <p:spTgt spid="110899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08995">
                                            <p:txEl>
                                              <p:pRg st="2" end="2"/>
                                            </p:txEl>
                                          </p:spTgt>
                                        </p:tgtEl>
                                        <p:attrNameLst>
                                          <p:attrName>style.visibility</p:attrName>
                                        </p:attrNameLst>
                                      </p:cBhvr>
                                      <p:to>
                                        <p:strVal val="visible"/>
                                      </p:to>
                                    </p:set>
                                    <p:animEffect transition="in" filter="blinds(horizontal)">
                                      <p:cBhvr>
                                        <p:cTn id="15" dur="500"/>
                                        <p:tgtEl>
                                          <p:spTgt spid="110899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08995">
                                            <p:txEl>
                                              <p:pRg st="3" end="3"/>
                                            </p:txEl>
                                          </p:spTgt>
                                        </p:tgtEl>
                                        <p:attrNameLst>
                                          <p:attrName>style.visibility</p:attrName>
                                        </p:attrNameLst>
                                      </p:cBhvr>
                                      <p:to>
                                        <p:strVal val="visible"/>
                                      </p:to>
                                    </p:set>
                                    <p:animEffect transition="in" filter="blinds(horizontal)">
                                      <p:cBhvr>
                                        <p:cTn id="29" dur="500"/>
                                        <p:tgtEl>
                                          <p:spTgt spid="110899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08995">
                                            <p:txEl>
                                              <p:pRg st="4" end="4"/>
                                            </p:txEl>
                                          </p:spTgt>
                                        </p:tgtEl>
                                        <p:attrNameLst>
                                          <p:attrName>style.visibility</p:attrName>
                                        </p:attrNameLst>
                                      </p:cBhvr>
                                      <p:to>
                                        <p:strVal val="visible"/>
                                      </p:to>
                                    </p:set>
                                    <p:animEffect transition="in" filter="blinds(horizontal)">
                                      <p:cBhvr>
                                        <p:cTn id="39" dur="500"/>
                                        <p:tgtEl>
                                          <p:spTgt spid="1108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463" indent="-271463" eaLnBrk="1" hangingPunct="1">
              <a:buFont typeface="Wingdings" pitchFamily="2" charset="2"/>
              <a:buNone/>
            </a:pPr>
            <a:r>
              <a:rPr lang="en-US" altLang="zh-CN" dirty="0" smtClean="0">
                <a:solidFill>
                  <a:srgbClr val="A3A3A3"/>
                </a:solidFill>
                <a:latin typeface="Times New Roman" pitchFamily="18" charset="0"/>
                <a:cs typeface="Times New Roman" pitchFamily="18" charset="0"/>
              </a:rPr>
              <a:t>5.1  </a:t>
            </a:r>
            <a:r>
              <a:rPr lang="zh-CN" altLang="zh-CN" dirty="0" smtClean="0">
                <a:solidFill>
                  <a:srgbClr val="A3A3A3"/>
                </a:solidFill>
                <a:latin typeface="Times New Roman" pitchFamily="18" charset="0"/>
                <a:cs typeface="Times New Roman" pitchFamily="18" charset="0"/>
              </a:rPr>
              <a:t>二分图的最大匹配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5.2  </a:t>
            </a:r>
            <a:r>
              <a:rPr lang="zh-CN" altLang="zh-CN" dirty="0" smtClean="0">
                <a:solidFill>
                  <a:srgbClr val="B2B2B2"/>
                </a:solidFill>
                <a:latin typeface="Times New Roman" pitchFamily="18" charset="0"/>
                <a:cs typeface="Times New Roman" pitchFamily="18" charset="0"/>
              </a:rPr>
              <a:t>完全匹配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5.3  </a:t>
            </a:r>
            <a:r>
              <a:rPr lang="zh-CN" altLang="zh-CN" dirty="0" smtClean="0">
                <a:solidFill>
                  <a:srgbClr val="B2B2B2"/>
                </a:solidFill>
                <a:latin typeface="Times New Roman" pitchFamily="18" charset="0"/>
                <a:cs typeface="Times New Roman" pitchFamily="18" charset="0"/>
              </a:rPr>
              <a:t>最佳匹配算法</a:t>
            </a:r>
            <a:endParaRPr lang="zh-CN" altLang="en-US" dirty="0" smtClean="0">
              <a:solidFill>
                <a:srgbClr val="B2B2B2"/>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5.4  </a:t>
            </a:r>
            <a:r>
              <a:rPr lang="zh-CN" altLang="en-US" dirty="0" smtClean="0">
                <a:solidFill>
                  <a:schemeClr val="tx1">
                    <a:lumMod val="40000"/>
                    <a:lumOff val="60000"/>
                  </a:schemeClr>
                </a:solidFill>
                <a:latin typeface="Times New Roman" pitchFamily="18" charset="0"/>
                <a:cs typeface="Times New Roman" pitchFamily="18" charset="0"/>
              </a:rPr>
              <a:t>匹配应用举例</a:t>
            </a:r>
            <a:endParaRPr lang="zh-CN" altLang="zh-CN" dirty="0" smtClean="0">
              <a:solidFill>
                <a:schemeClr val="tx1">
                  <a:lumMod val="40000"/>
                  <a:lumOff val="60000"/>
                </a:schemeClr>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5.5  </a:t>
            </a:r>
            <a:r>
              <a:rPr lang="zh-CN" altLang="zh-CN" dirty="0" smtClean="0">
                <a:solidFill>
                  <a:schemeClr val="tx1">
                    <a:lumMod val="40000"/>
                    <a:lumOff val="60000"/>
                  </a:schemeClr>
                </a:solidFill>
                <a:latin typeface="Times New Roman" pitchFamily="18" charset="0"/>
                <a:cs typeface="Times New Roman" pitchFamily="18" charset="0"/>
              </a:rPr>
              <a:t>网络流图</a:t>
            </a:r>
          </a:p>
          <a:p>
            <a:pPr marL="271463" indent="-271463" eaLnBrk="1" hangingPunct="1">
              <a:buFont typeface="Wingdings" pitchFamily="2" charset="2"/>
              <a:buNone/>
            </a:pPr>
            <a:r>
              <a:rPr lang="en-US" altLang="zh-CN" dirty="0" smtClean="0">
                <a:solidFill>
                  <a:srgbClr val="FF0000"/>
                </a:solidFill>
                <a:latin typeface="Times New Roman" pitchFamily="18" charset="0"/>
                <a:cs typeface="Times New Roman" pitchFamily="18" charset="0"/>
              </a:rPr>
              <a:t>5.6  </a:t>
            </a:r>
            <a:r>
              <a:rPr lang="zh-CN" altLang="zh-CN" dirty="0" smtClean="0">
                <a:solidFill>
                  <a:srgbClr val="FF0000"/>
                </a:solidFill>
                <a:latin typeface="Times New Roman" pitchFamily="18" charset="0"/>
                <a:cs typeface="Times New Roman" pitchFamily="18" charset="0"/>
              </a:rPr>
              <a:t>Ford-Fulkerson最大流标号算法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5.7  </a:t>
            </a:r>
            <a:r>
              <a:rPr lang="zh-CN" altLang="zh-CN" dirty="0" smtClean="0">
                <a:latin typeface="Times New Roman" pitchFamily="18" charset="0"/>
                <a:cs typeface="Times New Roman" pitchFamily="18" charset="0"/>
              </a:rPr>
              <a:t>最大流的Edmonds-Karp算法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5.8  </a:t>
            </a:r>
            <a:r>
              <a:rPr lang="zh-CN" altLang="zh-CN" dirty="0" smtClean="0">
                <a:latin typeface="Times New Roman" pitchFamily="18" charset="0"/>
                <a:cs typeface="Times New Roman" pitchFamily="18" charset="0"/>
              </a:rPr>
              <a:t>最小费用流</a:t>
            </a:r>
          </a:p>
          <a:p>
            <a:pPr marL="271463" indent="-271463" eaLnBrk="1" hangingPunct="1"/>
            <a:endParaRPr lang="zh-CN"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302267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ChangeArrowheads="1"/>
          </p:cNvSpPr>
          <p:nvPr/>
        </p:nvSpPr>
        <p:spPr bwMode="auto">
          <a:xfrm>
            <a:off x="908273" y="2174649"/>
            <a:ext cx="7831137" cy="142192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90000"/>
              </a:lnSpc>
              <a:spcBef>
                <a:spcPct val="20000"/>
              </a:spcBef>
              <a:spcAft>
                <a:spcPct val="0"/>
              </a:spcAft>
              <a:buClr>
                <a:srgbClr val="89AAD3"/>
              </a:buClr>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从一个可行流开始，寻求关于这个可行流的可增流路径，若存在，则可以经过调整，得到一个新的可行流，其流量比原来的可行流要大，重复这个过程，直到不存在关于该流的可增增流路径时就得到了最大流。</a:t>
            </a:r>
          </a:p>
        </p:txBody>
      </p:sp>
      <p:sp>
        <p:nvSpPr>
          <p:cNvPr id="106499" name="Text Box 4"/>
          <p:cNvSpPr txBox="1">
            <a:spLocks noChangeArrowheads="1"/>
          </p:cNvSpPr>
          <p:nvPr/>
        </p:nvSpPr>
        <p:spPr bwMode="auto">
          <a:xfrm>
            <a:off x="547910" y="1409474"/>
            <a:ext cx="5040313" cy="52322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0000"/>
                </a:solidFill>
                <a:effectLst/>
                <a:uLnTx/>
                <a:uFillTx/>
                <a:latin typeface="Arial" pitchFamily="34" charset="0"/>
                <a:ea typeface="宋体" pitchFamily="2" charset="-122"/>
                <a:cs typeface="+mn-cs"/>
              </a:rPr>
              <a:t>增流路径算法</a:t>
            </a:r>
          </a:p>
        </p:txBody>
      </p:sp>
      <p:sp>
        <p:nvSpPr>
          <p:cNvPr id="1221637" name="AutoShape 5"/>
          <p:cNvSpPr>
            <a:spLocks noChangeArrowheads="1"/>
          </p:cNvSpPr>
          <p:nvPr/>
        </p:nvSpPr>
        <p:spPr bwMode="auto">
          <a:xfrm>
            <a:off x="2033810" y="4379686"/>
            <a:ext cx="5670550" cy="900113"/>
          </a:xfrm>
          <a:prstGeom prst="cloudCallout">
            <a:avLst>
              <a:gd name="adj1" fmla="val 28106"/>
              <a:gd name="adj2" fmla="val -261991"/>
            </a:avLst>
          </a:prstGeom>
          <a:solidFill>
            <a:schemeClr val="accent1"/>
          </a:solidFill>
          <a:ln w="9525">
            <a:solidFill>
              <a:schemeClr val="tx1"/>
            </a:solidFill>
            <a:round/>
            <a:headEnd/>
            <a:tailEn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FFFFF"/>
                </a:solidFill>
                <a:effectLst/>
                <a:uLnTx/>
                <a:uFillTx/>
                <a:latin typeface="Arial" pitchFamily="34" charset="0"/>
                <a:ea typeface="宋体" pitchFamily="2" charset="-122"/>
                <a:cs typeface="+mn-cs"/>
              </a:rPr>
              <a:t>如何寻找可增流路径？</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283178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1637"/>
                                        </p:tgtEl>
                                        <p:attrNameLst>
                                          <p:attrName>style.visibility</p:attrName>
                                        </p:attrNameLst>
                                      </p:cBhvr>
                                      <p:to>
                                        <p:strVal val="visible"/>
                                      </p:to>
                                    </p:set>
                                    <p:animEffect transition="in" filter="blinds(horizontal)">
                                      <p:cBhvr>
                                        <p:cTn id="7" dur="500"/>
                                        <p:tgtEl>
                                          <p:spTgt spid="122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3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p:cNvSpPr txBox="1">
            <a:spLocks noChangeArrowheads="1"/>
          </p:cNvSpPr>
          <p:nvPr/>
        </p:nvSpPr>
        <p:spPr bwMode="auto">
          <a:xfrm>
            <a:off x="515481" y="1314450"/>
            <a:ext cx="6886575" cy="51911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Ford-Fulkerson</a:t>
            </a:r>
            <a:r>
              <a:rPr kumimoji="1" lang="zh-CN" altLang="en-US"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算法    （</a:t>
            </a:r>
            <a:r>
              <a:rPr kumimoji="1" lang="en-US" altLang="zh-CN"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1957</a:t>
            </a:r>
            <a:r>
              <a:rPr kumimoji="1" lang="zh-CN" altLang="en-US" sz="2400" b="1" i="0" u="none" strike="noStrike" kern="1200" cap="none" spc="0" normalizeH="0" baseline="0" noProof="0">
                <a:ln>
                  <a:noFill/>
                </a:ln>
                <a:solidFill>
                  <a:srgbClr val="5E2CAE"/>
                </a:solidFill>
                <a:effectLst/>
                <a:uLnTx/>
                <a:uFillTx/>
                <a:latin typeface="Arial" pitchFamily="34" charset="0"/>
                <a:ea typeface="宋体" pitchFamily="2" charset="-122"/>
                <a:cs typeface="+mn-cs"/>
              </a:rPr>
              <a:t>）</a:t>
            </a:r>
          </a:p>
        </p:txBody>
      </p:sp>
      <p:sp>
        <p:nvSpPr>
          <p:cNvPr id="107524" name="Rectangle 4"/>
          <p:cNvSpPr>
            <a:spLocks noChangeArrowheads="1"/>
          </p:cNvSpPr>
          <p:nvPr/>
        </p:nvSpPr>
        <p:spPr bwMode="auto">
          <a:xfrm>
            <a:off x="559931" y="1989138"/>
            <a:ext cx="8551862" cy="407193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以网络最大流等于最小割切容量定理为基础，包含两个过程</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(1) </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标号过程</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检查网络中是否存在关于</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f</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的增流路径</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如果不存在，则由定理，此时的</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f</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是最大流分布，其流</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量为最大流</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否则在标号过程中最后能标到结点</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t,</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即存在</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s</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到</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t</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的增流</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路径，转过程（</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2</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(2) </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增流过程</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确定一条从</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s</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到</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t</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的增流路径并修正这条路上的流，得到新</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         的容许流分布</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f’,</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再转（</a:t>
            </a:r>
            <a:r>
              <a:rPr kumimoji="1" lang="en-US" altLang="zh-CN"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1</a:t>
            </a:r>
            <a:r>
              <a:rPr kumimoji="1" lang="zh-CN" altLang="en-US" sz="2400" b="1" i="0" u="none" strike="noStrike" kern="1200" cap="none" spc="0" normalizeH="0" baseline="0" noProof="0">
                <a:ln>
                  <a:noFill/>
                </a:ln>
                <a:solidFill>
                  <a:srgbClr val="000000"/>
                </a:solidFill>
                <a:effectLst/>
                <a:uLnTx/>
                <a:uFillTx/>
                <a:latin typeface="Arial" pitchFamily="34" charset="0"/>
                <a:ea typeface="楷体_GB2312" pitchFamily="49" charset="-122"/>
                <a:cs typeface="+mn-cs"/>
              </a:rPr>
              <a:t>）</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2030091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Rectangle 2"/>
          <p:cNvSpPr>
            <a:spLocks noChangeArrowheads="1"/>
          </p:cNvSpPr>
          <p:nvPr/>
        </p:nvSpPr>
        <p:spPr bwMode="auto">
          <a:xfrm>
            <a:off x="559931" y="1223963"/>
            <a:ext cx="8415337" cy="3933190"/>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FF0066"/>
                </a:solidFill>
                <a:effectLst/>
                <a:uLnTx/>
                <a:uFillTx/>
                <a:latin typeface="Tahoma" pitchFamily="34" charset="0"/>
                <a:ea typeface="宋体" pitchFamily="2" charset="-122"/>
                <a:cs typeface="+mn-cs"/>
              </a:rPr>
              <a:t>Ford-Fulkerson</a:t>
            </a:r>
            <a:r>
              <a:rPr kumimoji="1" lang="zh-CN" altLang="en-US" sz="2000" b="1" i="0" u="none" strike="noStrike" kern="1200" cap="none" spc="0" normalizeH="0" baseline="0" noProof="0" dirty="0">
                <a:ln>
                  <a:noFill/>
                </a:ln>
                <a:solidFill>
                  <a:srgbClr val="FF0066"/>
                </a:solidFill>
                <a:effectLst/>
                <a:uLnTx/>
                <a:uFillTx/>
                <a:latin typeface="Tahoma" pitchFamily="34" charset="0"/>
                <a:ea typeface="宋体" pitchFamily="2" charset="-122"/>
                <a:cs typeface="+mn-cs"/>
              </a:rPr>
              <a:t>算法</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Step0.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令</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是任意一个流</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例如</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f=0).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给</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一个永久标号</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sym typeface="Symbol" pitchFamily="18" charset="2"/>
              </a:rPr>
              <a:t></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endPar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Step1: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标号过程</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若</a:t>
            </a:r>
            <a:r>
              <a:rPr kumimoji="1" lang="en-US" altLang="zh-CN" sz="20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000" b="1" i="1" u="none" strike="noStrike" kern="1200" cap="none" spc="0" normalizeH="0" baseline="-25000" noProof="0" dirty="0" smtClean="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已标号</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如果可找到一个未标号结点</a:t>
            </a:r>
            <a:r>
              <a:rPr kumimoji="1" lang="en-US" altLang="zh-CN" sz="2000" b="1" i="1" u="none" strike="noStrike" kern="1200" cap="none" spc="0" normalizeH="0" baseline="0" noProof="0" dirty="0" err="1" smtClean="0">
                <a:ln>
                  <a:noFill/>
                </a:ln>
                <a:solidFill>
                  <a:srgbClr val="000000"/>
                </a:solidFill>
                <a:effectLst/>
                <a:uLnTx/>
                <a:uFillTx/>
                <a:latin typeface="Times New Roman" pitchFamily="18" charset="0"/>
                <a:ea typeface="宋体" pitchFamily="2" charset="-122"/>
                <a:cs typeface="Times New Roman" pitchFamily="18" charset="0"/>
                <a:sym typeface="+mn-ea"/>
              </a:rPr>
              <a:t>v</a:t>
            </a:r>
            <a:r>
              <a:rPr kumimoji="1" lang="en-US" altLang="zh-CN" sz="2000" b="1" i="1" u="none" strike="noStrike" kern="1200" cap="none" spc="0" normalizeH="0" baseline="-25000" noProof="0" dirty="0" err="1" smtClean="0">
                <a:ln>
                  <a:noFill/>
                </a:ln>
                <a:solidFill>
                  <a:srgbClr val="000000"/>
                </a:solidFill>
                <a:effectLst/>
                <a:uLnTx/>
                <a:uFillTx/>
                <a:latin typeface="Times New Roman" pitchFamily="18" charset="0"/>
                <a:ea typeface="宋体" pitchFamily="2" charset="-122"/>
                <a:cs typeface="Times New Roman" pitchFamily="18" charset="0"/>
                <a:sym typeface="+mn-ea"/>
              </a:rPr>
              <a:t>j</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n-ea"/>
              </a:rPr>
              <a:t>，则继续执行</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标记结点</a:t>
            </a:r>
            <a:r>
              <a:rPr kumimoji="1" lang="en-US" altLang="zh-CN" sz="2000" b="1" i="1" u="none" strike="noStrike" kern="1200" cap="none" spc="0" normalizeH="0" baseline="0" noProof="0" dirty="0" err="1" smtClean="0">
                <a:ln>
                  <a:noFill/>
                </a:ln>
                <a:solidFill>
                  <a:srgbClr val="000000"/>
                </a:solidFill>
                <a:effectLst/>
                <a:uLnTx/>
                <a:uFillTx/>
                <a:latin typeface="Times New Roman" pitchFamily="18" charset="0"/>
                <a:ea typeface="宋体" pitchFamily="2" charset="-122"/>
                <a:cs typeface="Times New Roman" pitchFamily="18" charset="0"/>
              </a:rPr>
              <a:t>v</a:t>
            </a:r>
            <a:r>
              <a:rPr kumimoji="1" lang="en-US" altLang="zh-CN" sz="2000" b="1" i="1" u="none" strike="noStrike" kern="1200" cap="none" spc="0" normalizeH="0" baseline="-25000" noProof="0" dirty="0" err="1" smtClean="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sym typeface="+mn-ea"/>
              </a:rPr>
              <a:t>，否则无法再找到可增流路径，结束</a:t>
            </a:r>
            <a:endParaRPr kumimoji="1" lang="en-US" altLang="zh-CN" sz="2000" b="1" i="1" u="none" strike="noStrike" kern="1200" cap="none" spc="0" normalizeH="0" baseline="-25000" noProof="0" dirty="0" smtClean="0">
              <a:ln>
                <a:noFill/>
              </a:ln>
              <a:solidFill>
                <a:srgbClr val="000000"/>
              </a:solidFill>
              <a:effectLst/>
              <a:uLnTx/>
              <a:uFillTx/>
              <a:latin typeface="Tahoma" pitchFamily="34" charset="0"/>
              <a:ea typeface="宋体" pitchFamily="2" charset="-122"/>
              <a:cs typeface="Times New Roman" pitchFamily="18" charset="0"/>
              <a:sym typeface="+mn-ea"/>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a.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若存在</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ahoma" pitchFamily="34" charset="0"/>
                <a:ea typeface="宋体"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ahoma" pitchFamily="34" charset="0"/>
                <a:ea typeface="宋体" pitchFamily="2" charset="-122"/>
                <a:cs typeface="+mn-cs"/>
              </a:rPr>
              <a:t>v</a:t>
            </a:r>
            <a:r>
              <a:rPr kumimoji="1" lang="en-US" altLang="zh-CN" sz="2000" b="1" i="0" u="none" strike="noStrike" kern="1200" cap="none" spc="0" normalizeH="0" baseline="-25000" noProof="0" dirty="0" err="1">
                <a:ln>
                  <a:noFill/>
                </a:ln>
                <a:solidFill>
                  <a:srgbClr val="000000"/>
                </a:solidFill>
                <a:effectLst/>
                <a:uLnTx/>
                <a:uFillTx/>
                <a:latin typeface="Tahoma" pitchFamily="34" charset="0"/>
                <a:ea typeface="宋体" pitchFamily="2" charset="-122"/>
                <a:cs typeface="+mn-cs"/>
              </a:rPr>
              <a:t>j</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a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且</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f(a</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)&lt;c(a</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则</a:t>
            </a:r>
            <a:r>
              <a:rPr kumimoji="1" lang="en-US" altLang="zh-CN" sz="2000" b="1" i="0" u="none" strike="noStrike" kern="1200" cap="none" spc="0" normalizeH="0" baseline="0" noProof="0" dirty="0" err="1" smtClean="0">
                <a:ln>
                  <a:noFill/>
                </a:ln>
                <a:solidFill>
                  <a:srgbClr val="000000"/>
                </a:solidFill>
                <a:effectLst/>
                <a:uLnTx/>
                <a:uFillTx/>
                <a:latin typeface="Tahoma" pitchFamily="34" charset="0"/>
                <a:ea typeface="宋体" pitchFamily="2" charset="-122"/>
                <a:cs typeface="+mn-cs"/>
              </a:rPr>
              <a:t>v</a:t>
            </a:r>
            <a:r>
              <a:rPr kumimoji="1" lang="en-US" altLang="zh-CN" sz="2000" b="1" i="0" u="none" strike="noStrike" kern="1200" cap="none" spc="0" normalizeH="0" baseline="-25000" noProof="0" dirty="0" err="1" smtClean="0">
                <a:ln>
                  <a:noFill/>
                </a:ln>
                <a:solidFill>
                  <a:srgbClr val="000000"/>
                </a:solidFill>
                <a:effectLst/>
                <a:uLnTx/>
                <a:uFillTx/>
                <a:latin typeface="Tahoma" pitchFamily="34"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标号          </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a:t>
            </a:r>
            <a:endPar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b.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若存在边</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en-US" altLang="zh-CN" sz="2000" b="1" i="0" u="none" strike="noStrike" kern="1200" cap="none" spc="0" normalizeH="0" baseline="0" noProof="0" dirty="0" err="1">
                <a:ln>
                  <a:noFill/>
                </a:ln>
                <a:solidFill>
                  <a:srgbClr val="000000"/>
                </a:solidFill>
                <a:effectLst/>
                <a:uLnTx/>
                <a:uFillTx/>
                <a:latin typeface="Tahoma" pitchFamily="34" charset="0"/>
                <a:ea typeface="宋体" pitchFamily="2" charset="-122"/>
                <a:cs typeface="+mn-cs"/>
              </a:rPr>
              <a:t>v</a:t>
            </a:r>
            <a:r>
              <a:rPr kumimoji="1" lang="en-US" altLang="zh-CN" sz="2000" b="1" i="0" u="none" strike="noStrike" kern="1200" cap="none" spc="0" normalizeH="0" baseline="-25000" noProof="0" dirty="0" err="1">
                <a:ln>
                  <a:noFill/>
                </a:ln>
                <a:solidFill>
                  <a:srgbClr val="000000"/>
                </a:solidFill>
                <a:effectLst/>
                <a:uLnTx/>
                <a:uFillTx/>
                <a:latin typeface="Tahoma" pitchFamily="34" charset="0"/>
                <a:ea typeface="宋体" pitchFamily="2" charset="-122"/>
                <a:cs typeface="+mn-cs"/>
              </a:rPr>
              <a:t>j</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v</a:t>
            </a:r>
            <a:r>
              <a:rPr kumimoji="1" lang="en-US" altLang="zh-CN" sz="2000" b="1" i="0" u="none" strike="noStrike" kern="1200" cap="none" spc="0" normalizeH="0" baseline="-25000" noProof="0" dirty="0">
                <a:ln>
                  <a:noFill/>
                </a:ln>
                <a:solidFill>
                  <a:srgbClr val="000000"/>
                </a:solidFill>
                <a:effectLst/>
                <a:uLnTx/>
                <a:uFillTx/>
                <a:latin typeface="Tahoma" pitchFamily="34" charset="0"/>
                <a:ea typeface="宋体"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且</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f(a</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)&gt;</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0,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则给</a:t>
            </a:r>
            <a:r>
              <a:rPr kumimoji="1" lang="en-US" altLang="zh-CN" sz="2000" b="1" i="0" u="none" strike="noStrike" kern="1200" cap="none" spc="0" normalizeH="0" baseline="0" noProof="0" dirty="0" err="1">
                <a:ln>
                  <a:noFill/>
                </a:ln>
                <a:solidFill>
                  <a:srgbClr val="000000"/>
                </a:solidFill>
                <a:effectLst/>
                <a:uLnTx/>
                <a:uFillTx/>
                <a:latin typeface="Tahoma" pitchFamily="34" charset="0"/>
                <a:ea typeface="宋体" pitchFamily="2" charset="-122"/>
                <a:cs typeface="+mn-cs"/>
              </a:rPr>
              <a:t>v</a:t>
            </a:r>
            <a:r>
              <a:rPr kumimoji="1" lang="en-US" altLang="zh-CN" sz="2000" b="1" i="0" u="none" strike="noStrike" kern="1200" cap="none" spc="0" normalizeH="0" baseline="-25000" noProof="0" dirty="0" err="1">
                <a:ln>
                  <a:noFill/>
                </a:ln>
                <a:solidFill>
                  <a:srgbClr val="000000"/>
                </a:solidFill>
                <a:effectLst/>
                <a:uLnTx/>
                <a:uFillTx/>
                <a:latin typeface="Tahoma" pitchFamily="34"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标号          </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a:t>
            </a:r>
            <a:endPar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Step2: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若</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t</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已被标号</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则找到了一条增流路径，转</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Step3, </a:t>
            </a: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否则迭代执行</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            </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step1</a:t>
            </a:r>
            <a:r>
              <a:rPr kumimoji="1" lang="zh-CN"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和</a:t>
            </a:r>
            <a:r>
              <a:rPr kumimoji="1" lang="en-US" altLang="zh-CN" sz="2000" b="1" i="0" u="none" strike="noStrike" kern="1200" cap="none" spc="0" normalizeH="0" baseline="0" noProof="0" dirty="0" smtClean="0">
                <a:ln>
                  <a:noFill/>
                </a:ln>
                <a:solidFill>
                  <a:srgbClr val="000000"/>
                </a:solidFill>
                <a:effectLst/>
                <a:uLnTx/>
                <a:uFillTx/>
                <a:latin typeface="Tahoma" pitchFamily="34" charset="0"/>
                <a:ea typeface="宋体" pitchFamily="2" charset="-122"/>
                <a:cs typeface="+mn-cs"/>
              </a:rPr>
              <a:t>2.</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Step3.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由点</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t</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开始</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使用标号的第一个元素构造一条</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增流路</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p.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修改</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得到新的流</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以</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a:t>
            </a:r>
            <a:r>
              <a:rPr kumimoji="1" lang="en-US" altLang="zh-CN" sz="20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代替</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去掉除</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外的所有点的</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f</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标号</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返回</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Step1.</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这里</a:t>
            </a:r>
          </a:p>
        </p:txBody>
      </p:sp>
      <p:graphicFrame>
        <p:nvGraphicFramePr>
          <p:cNvPr id="13314" name="Object 2"/>
          <p:cNvGraphicFramePr>
            <a:graphicFrameLocks noChangeAspect="1"/>
          </p:cNvGraphicFramePr>
          <p:nvPr/>
        </p:nvGraphicFramePr>
        <p:xfrm>
          <a:off x="5904230" y="2667000"/>
          <a:ext cx="687705" cy="320675"/>
        </p:xfrm>
        <a:graphic>
          <a:graphicData uri="http://schemas.openxmlformats.org/presentationml/2006/ole">
            <mc:AlternateContent xmlns:mc="http://schemas.openxmlformats.org/markup-compatibility/2006">
              <mc:Choice xmlns:v="urn:schemas-microsoft-com:vml" Requires="v">
                <p:oleObj spid="_x0000_s380181" name="公式" r:id="rId3" imgW="13716000" imgH="6400800" progId="Equation.3">
                  <p:embed/>
                </p:oleObj>
              </mc:Choice>
              <mc:Fallback>
                <p:oleObj name="公式" r:id="rId3" imgW="13716000" imgH="6400800" progId="Equation.3">
                  <p:embed/>
                  <p:pic>
                    <p:nvPicPr>
                      <p:cNvPr id="13314" name="Object 2"/>
                      <p:cNvPicPr>
                        <a:picLocks noChangeAspect="1"/>
                      </p:cNvPicPr>
                      <p:nvPr/>
                    </p:nvPicPr>
                    <p:blipFill>
                      <a:blip r:embed="rId4"/>
                      <a:srcRect/>
                      <a:stretch>
                        <a:fillRect/>
                      </a:stretch>
                    </p:blipFill>
                    <p:spPr>
                      <a:xfrm>
                        <a:off x="5904230" y="2667000"/>
                        <a:ext cx="687705" cy="320675"/>
                      </a:xfrm>
                      <a:prstGeom prst="rect">
                        <a:avLst/>
                      </a:prstGeom>
                      <a:noFill/>
                      <a:ln w="9525">
                        <a:noFill/>
                        <a:miter/>
                      </a:ln>
                    </p:spPr>
                  </p:pic>
                </p:oleObj>
              </mc:Fallback>
            </mc:AlternateContent>
          </a:graphicData>
        </a:graphic>
      </p:graphicFrame>
      <p:graphicFrame>
        <p:nvGraphicFramePr>
          <p:cNvPr id="13315" name="Object 3"/>
          <p:cNvGraphicFramePr>
            <a:graphicFrameLocks noChangeAspect="1"/>
          </p:cNvGraphicFramePr>
          <p:nvPr/>
        </p:nvGraphicFramePr>
        <p:xfrm>
          <a:off x="6788150" y="2683510"/>
          <a:ext cx="2219960" cy="332740"/>
        </p:xfrm>
        <a:graphic>
          <a:graphicData uri="http://schemas.openxmlformats.org/presentationml/2006/ole">
            <mc:AlternateContent xmlns:mc="http://schemas.openxmlformats.org/markup-compatibility/2006">
              <mc:Choice xmlns:v="urn:schemas-microsoft-com:vml" Requires="v">
                <p:oleObj spid="_x0000_s380182" name="公式" r:id="rId5" imgW="41148000" imgH="6096000" progId="Equation.3">
                  <p:embed/>
                </p:oleObj>
              </mc:Choice>
              <mc:Fallback>
                <p:oleObj name="公式" r:id="rId5" imgW="41148000" imgH="6096000" progId="Equation.3">
                  <p:embed/>
                  <p:pic>
                    <p:nvPicPr>
                      <p:cNvPr id="13315" name="Object 3"/>
                      <p:cNvPicPr>
                        <a:picLocks noChangeAspect="1"/>
                      </p:cNvPicPr>
                      <p:nvPr/>
                    </p:nvPicPr>
                    <p:blipFill>
                      <a:blip r:embed="rId6"/>
                      <a:srcRect/>
                      <a:stretch>
                        <a:fillRect/>
                      </a:stretch>
                    </p:blipFill>
                    <p:spPr>
                      <a:xfrm>
                        <a:off x="6788150" y="2683510"/>
                        <a:ext cx="2219960" cy="332740"/>
                      </a:xfrm>
                      <a:prstGeom prst="rect">
                        <a:avLst/>
                      </a:prstGeom>
                      <a:noFill/>
                      <a:ln w="9525">
                        <a:noFill/>
                        <a:miter/>
                      </a:ln>
                    </p:spPr>
                  </p:pic>
                </p:oleObj>
              </mc:Fallback>
            </mc:AlternateContent>
          </a:graphicData>
        </a:graphic>
      </p:graphicFrame>
      <p:graphicFrame>
        <p:nvGraphicFramePr>
          <p:cNvPr id="13316" name="Object 4"/>
          <p:cNvGraphicFramePr>
            <a:graphicFrameLocks noChangeAspect="1"/>
          </p:cNvGraphicFramePr>
          <p:nvPr/>
        </p:nvGraphicFramePr>
        <p:xfrm>
          <a:off x="5996940" y="3060700"/>
          <a:ext cx="607695" cy="283845"/>
        </p:xfrm>
        <a:graphic>
          <a:graphicData uri="http://schemas.openxmlformats.org/presentationml/2006/ole">
            <mc:AlternateContent xmlns:mc="http://schemas.openxmlformats.org/markup-compatibility/2006">
              <mc:Choice xmlns:v="urn:schemas-microsoft-com:vml" Requires="v">
                <p:oleObj spid="_x0000_s380183" name="公式" r:id="rId7" imgW="13716000" imgH="6400800" progId="Equation.3">
                  <p:embed/>
                </p:oleObj>
              </mc:Choice>
              <mc:Fallback>
                <p:oleObj name="公式" r:id="rId7" imgW="13716000" imgH="6400800" progId="Equation.3">
                  <p:embed/>
                  <p:pic>
                    <p:nvPicPr>
                      <p:cNvPr id="13316" name="Object 4"/>
                      <p:cNvPicPr>
                        <a:picLocks noChangeAspect="1"/>
                      </p:cNvPicPr>
                      <p:nvPr/>
                    </p:nvPicPr>
                    <p:blipFill>
                      <a:blip r:embed="rId8"/>
                      <a:srcRect/>
                      <a:stretch>
                        <a:fillRect/>
                      </a:stretch>
                    </p:blipFill>
                    <p:spPr>
                      <a:xfrm>
                        <a:off x="5996940" y="3060700"/>
                        <a:ext cx="607695" cy="283845"/>
                      </a:xfrm>
                      <a:prstGeom prst="rect">
                        <a:avLst/>
                      </a:prstGeom>
                      <a:noFill/>
                      <a:ln w="9525">
                        <a:noFill/>
                        <a:miter/>
                      </a:ln>
                    </p:spPr>
                  </p:pic>
                </p:oleObj>
              </mc:Fallback>
            </mc:AlternateContent>
          </a:graphicData>
        </a:graphic>
      </p:graphicFrame>
      <p:graphicFrame>
        <p:nvGraphicFramePr>
          <p:cNvPr id="13317" name="Object 5"/>
          <p:cNvGraphicFramePr>
            <a:graphicFrameLocks noChangeAspect="1"/>
          </p:cNvGraphicFramePr>
          <p:nvPr/>
        </p:nvGraphicFramePr>
        <p:xfrm>
          <a:off x="6917690" y="3063875"/>
          <a:ext cx="1693545" cy="330200"/>
        </p:xfrm>
        <a:graphic>
          <a:graphicData uri="http://schemas.openxmlformats.org/presentationml/2006/ole">
            <mc:AlternateContent xmlns:mc="http://schemas.openxmlformats.org/markup-compatibility/2006">
              <mc:Choice xmlns:v="urn:schemas-microsoft-com:vml" Requires="v">
                <p:oleObj spid="_x0000_s380184" name="公式" r:id="rId9" imgW="32004000" imgH="6096000" progId="Equation.3">
                  <p:embed/>
                </p:oleObj>
              </mc:Choice>
              <mc:Fallback>
                <p:oleObj name="公式" r:id="rId9" imgW="32004000" imgH="6096000" progId="Equation.3">
                  <p:embed/>
                  <p:pic>
                    <p:nvPicPr>
                      <p:cNvPr id="13317" name="Object 5"/>
                      <p:cNvPicPr>
                        <a:picLocks noChangeAspect="1"/>
                      </p:cNvPicPr>
                      <p:nvPr/>
                    </p:nvPicPr>
                    <p:blipFill>
                      <a:blip r:embed="rId10"/>
                      <a:srcRect/>
                      <a:stretch>
                        <a:fillRect/>
                      </a:stretch>
                    </p:blipFill>
                    <p:spPr>
                      <a:xfrm>
                        <a:off x="6917690" y="3063875"/>
                        <a:ext cx="1693545" cy="330200"/>
                      </a:xfrm>
                      <a:prstGeom prst="rect">
                        <a:avLst/>
                      </a:prstGeom>
                      <a:noFill/>
                      <a:ln w="9525">
                        <a:noFill/>
                        <a:miter/>
                      </a:ln>
                    </p:spPr>
                  </p:pic>
                </p:oleObj>
              </mc:Fallback>
            </mc:AlternateContent>
          </a:graphicData>
        </a:graphic>
      </p:graphicFrame>
      <p:graphicFrame>
        <p:nvGraphicFramePr>
          <p:cNvPr id="13318" name="Object 6"/>
          <p:cNvGraphicFramePr>
            <a:graphicFrameLocks noChangeAspect="1"/>
          </p:cNvGraphicFramePr>
          <p:nvPr/>
        </p:nvGraphicFramePr>
        <p:xfrm>
          <a:off x="2427288" y="4976223"/>
          <a:ext cx="3555386" cy="1124857"/>
        </p:xfrm>
        <a:graphic>
          <a:graphicData uri="http://schemas.openxmlformats.org/presentationml/2006/ole">
            <mc:AlternateContent xmlns:mc="http://schemas.openxmlformats.org/markup-compatibility/2006">
              <mc:Choice xmlns:v="urn:schemas-microsoft-com:vml" Requires="v">
                <p:oleObj spid="_x0000_s380185" name="公式" r:id="rId11" imgW="53949600" imgH="17068800" progId="Equation.3">
                  <p:embed/>
                </p:oleObj>
              </mc:Choice>
              <mc:Fallback>
                <p:oleObj name="公式" r:id="rId11" imgW="53949600" imgH="17068800" progId="Equation.3">
                  <p:embed/>
                  <p:pic>
                    <p:nvPicPr>
                      <p:cNvPr id="13318" name="Object 6"/>
                      <p:cNvPicPr>
                        <a:picLocks noChangeAspect="1"/>
                      </p:cNvPicPr>
                      <p:nvPr/>
                    </p:nvPicPr>
                    <p:blipFill>
                      <a:blip r:embed="rId12"/>
                      <a:srcRect/>
                      <a:stretch>
                        <a:fillRect/>
                      </a:stretch>
                    </p:blipFill>
                    <p:spPr>
                      <a:xfrm>
                        <a:off x="2427288" y="4976223"/>
                        <a:ext cx="3555386" cy="1124857"/>
                      </a:xfrm>
                      <a:prstGeom prst="rect">
                        <a:avLst/>
                      </a:prstGeom>
                      <a:noFill/>
                      <a:ln w="9525">
                        <a:noFill/>
                        <a:miter/>
                      </a:ln>
                    </p:spPr>
                  </p:pic>
                </p:oleObj>
              </mc:Fallback>
            </mc:AlternateContent>
          </a:graphicData>
        </a:graphic>
      </p:graphicFrame>
      <p:sp>
        <p:nvSpPr>
          <p:cNvPr id="10"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29077168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927100" y="1673225"/>
          <a:ext cx="6389688" cy="3695700"/>
        </p:xfrm>
        <a:graphic>
          <a:graphicData uri="http://schemas.openxmlformats.org/presentationml/2006/ole">
            <mc:AlternateContent xmlns:mc="http://schemas.openxmlformats.org/markup-compatibility/2006">
              <mc:Choice xmlns:v="urn:schemas-microsoft-com:vml" Requires="v">
                <p:oleObj spid="_x0000_s380985" name="Visio" r:id="rId3" imgW="2913418" imgH="1565272" progId="Visio.Drawing.11">
                  <p:embed/>
                </p:oleObj>
              </mc:Choice>
              <mc:Fallback>
                <p:oleObj name="Visio" r:id="rId3" imgW="2913418" imgH="1565272" progId="Visio.Drawing.11">
                  <p:embed/>
                  <p:pic>
                    <p:nvPicPr>
                      <p:cNvPr id="143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100" y="1673225"/>
                        <a:ext cx="6389688" cy="369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9" name="Rectangle 3"/>
          <p:cNvSpPr>
            <a:spLocks noChangeArrowheads="1"/>
          </p:cNvSpPr>
          <p:nvPr/>
        </p:nvSpPr>
        <p:spPr bwMode="auto">
          <a:xfrm>
            <a:off x="508000" y="1328738"/>
            <a:ext cx="29178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5.6.1</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5010794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val="1268907476"/>
              </p:ext>
            </p:extLst>
          </p:nvPr>
        </p:nvGraphicFramePr>
        <p:xfrm>
          <a:off x="304794" y="1240292"/>
          <a:ext cx="7966075" cy="4627562"/>
        </p:xfrm>
        <a:graphic>
          <a:graphicData uri="http://schemas.openxmlformats.org/presentationml/2006/ole">
            <mc:AlternateContent xmlns:mc="http://schemas.openxmlformats.org/markup-compatibility/2006">
              <mc:Choice xmlns:v="urn:schemas-microsoft-com:vml" Requires="v">
                <p:oleObj spid="_x0000_s382010" name="Visio" r:id="rId3" imgW="3646901" imgH="2011275" progId="Visio.Drawing.11">
                  <p:embed/>
                </p:oleObj>
              </mc:Choice>
              <mc:Fallback>
                <p:oleObj name="Visio" r:id="rId3" imgW="3646901" imgH="2011275" progId="Visio.Drawing.11">
                  <p:embed/>
                  <p:pic>
                    <p:nvPicPr>
                      <p:cNvPr id="1536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4" y="1240292"/>
                        <a:ext cx="7966075" cy="462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 name="Rectangle 3"/>
          <p:cNvSpPr>
            <a:spLocks noChangeArrowheads="1"/>
          </p:cNvSpPr>
          <p:nvPr/>
        </p:nvSpPr>
        <p:spPr bwMode="auto">
          <a:xfrm>
            <a:off x="812794" y="1328738"/>
            <a:ext cx="29178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5.6.1</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340394393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290280" y="1403350"/>
          <a:ext cx="7750175" cy="4492625"/>
        </p:xfrm>
        <a:graphic>
          <a:graphicData uri="http://schemas.openxmlformats.org/presentationml/2006/ole">
            <mc:AlternateContent xmlns:mc="http://schemas.openxmlformats.org/markup-compatibility/2006">
              <mc:Choice xmlns:v="urn:schemas-microsoft-com:vml" Requires="v">
                <p:oleObj spid="_x0000_s383033" name="Visio" r:id="rId3" imgW="3574827" imgH="2011275" progId="Visio.Drawing.11">
                  <p:embed/>
                </p:oleObj>
              </mc:Choice>
              <mc:Fallback>
                <p:oleObj name="Visio" r:id="rId3" imgW="3574827" imgH="2011275" progId="Visio.Drawing.11">
                  <p:embed/>
                  <p:pic>
                    <p:nvPicPr>
                      <p:cNvPr id="16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80" y="1403350"/>
                        <a:ext cx="7750175" cy="449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798280" y="1328738"/>
            <a:ext cx="29178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5.6.1</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25109812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290280" y="1403350"/>
          <a:ext cx="7750175" cy="4492625"/>
        </p:xfrm>
        <a:graphic>
          <a:graphicData uri="http://schemas.openxmlformats.org/presentationml/2006/ole">
            <mc:AlternateContent xmlns:mc="http://schemas.openxmlformats.org/markup-compatibility/2006">
              <mc:Choice xmlns:v="urn:schemas-microsoft-com:vml" Requires="v">
                <p:oleObj spid="_x0000_s384057" name="Visio" r:id="rId3" imgW="3026664" imgH="1702918" progId="Visio.Drawing.11">
                  <p:embed/>
                </p:oleObj>
              </mc:Choice>
              <mc:Fallback>
                <p:oleObj name="Visio" r:id="rId3" imgW="3026664" imgH="1702918" progId="Visio.Drawing.11">
                  <p:embed/>
                  <p:pic>
                    <p:nvPicPr>
                      <p:cNvPr id="16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80" y="1403350"/>
                        <a:ext cx="7750175" cy="449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798280" y="1328738"/>
            <a:ext cx="29178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5.6.1</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31185433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304794" y="1936750"/>
          <a:ext cx="7316788" cy="3686175"/>
        </p:xfrm>
        <a:graphic>
          <a:graphicData uri="http://schemas.openxmlformats.org/presentationml/2006/ole">
            <mc:AlternateContent xmlns:mc="http://schemas.openxmlformats.org/markup-compatibility/2006">
              <mc:Choice xmlns:v="urn:schemas-microsoft-com:vml" Requires="v">
                <p:oleObj spid="_x0000_s385081" name="Visio" r:id="rId3" imgW="2782824" imgH="1325270" progId="Visio.Drawing.11">
                  <p:embed/>
                </p:oleObj>
              </mc:Choice>
              <mc:Fallback>
                <p:oleObj name="Visio" r:id="rId3" imgW="2782824" imgH="1325270" progId="Visio.Drawing.11">
                  <p:embed/>
                  <p:pic>
                    <p:nvPicPr>
                      <p:cNvPr id="174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4" y="1936750"/>
                        <a:ext cx="7316788"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1" name="Rectangle 3"/>
          <p:cNvSpPr>
            <a:spLocks noChangeArrowheads="1"/>
          </p:cNvSpPr>
          <p:nvPr/>
        </p:nvSpPr>
        <p:spPr bwMode="auto">
          <a:xfrm>
            <a:off x="812794" y="1328738"/>
            <a:ext cx="29178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a:ln>
                  <a:noFill/>
                </a:ln>
                <a:solidFill>
                  <a:srgbClr val="6600FF"/>
                </a:solidFill>
                <a:effectLst/>
                <a:uLnTx/>
                <a:uFillTx/>
                <a:latin typeface="Arial" pitchFamily="34" charset="0"/>
                <a:ea typeface="宋体" pitchFamily="2" charset="-122"/>
                <a:cs typeface="+mn-cs"/>
              </a:rPr>
              <a:t>5.6.1</a:t>
            </a:r>
          </a:p>
        </p:txBody>
      </p:sp>
      <p:sp>
        <p:nvSpPr>
          <p:cNvPr id="6"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38522579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3"/>
          <p:cNvSpPr txBox="1">
            <a:spLocks noChangeArrowheads="1"/>
          </p:cNvSpPr>
          <p:nvPr/>
        </p:nvSpPr>
        <p:spPr bwMode="auto">
          <a:xfrm>
            <a:off x="704163" y="1314450"/>
            <a:ext cx="6886575" cy="57943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5E2CAE"/>
                </a:solidFill>
                <a:effectLst/>
                <a:uLnTx/>
                <a:uFillTx/>
                <a:latin typeface="Arial" pitchFamily="34" charset="0"/>
                <a:ea typeface="宋体" pitchFamily="2" charset="-122"/>
                <a:cs typeface="+mn-cs"/>
              </a:rPr>
              <a:t>存在问题</a:t>
            </a:r>
          </a:p>
        </p:txBody>
      </p:sp>
      <p:sp>
        <p:nvSpPr>
          <p:cNvPr id="108547" name="Rectangle 4"/>
          <p:cNvSpPr>
            <a:spLocks noChangeArrowheads="1"/>
          </p:cNvSpPr>
          <p:nvPr/>
        </p:nvSpPr>
        <p:spPr bwMode="auto">
          <a:xfrm>
            <a:off x="954988" y="1989138"/>
            <a:ext cx="8210550" cy="249299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 </a:t>
            </a:r>
            <a:r>
              <a:rPr kumimoji="1" lang="zh-CN"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在</a:t>
            </a:r>
            <a:r>
              <a:rPr kumimoji="1" lang="zh-CN"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rPr>
              <a:t>算法中，对结点的标号顺序是任意的</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rPr>
              <a:t>     </a:t>
            </a:r>
            <a:r>
              <a:rPr kumimoji="1" lang="zh-CN"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rPr>
              <a:t>即可以任选一条s到t的增流路径</a:t>
            </a:r>
            <a:endPar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rPr>
              <a:t>     每次所选的增流路径并不一定是最好的</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rPr>
              <a:t>     算法复杂性可能会依赖于任选的</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参数</a:t>
            </a:r>
            <a:endPar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a:t>
            </a: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Times New Roman" pitchFamily="18" charset="0"/>
              </a:rPr>
              <a:t>深度优先搜索可增流路径，导致算法复杂度不确定</a:t>
            </a:r>
            <a:endParaRPr kumimoji="1" lang="zh-CN" altLang="en-US"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endParaRPr>
          </a:p>
          <a:p>
            <a:pPr marL="0" marR="0" lvl="0" indent="0" algn="l" defTabSz="914400" rtl="0" eaLnBrk="1" fontAlgn="base" latinLnBrk="0" hangingPunct="1">
              <a:lnSpc>
                <a:spcPct val="100000"/>
              </a:lnSpc>
              <a:spcBef>
                <a:spcPct val="1000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Times New Roman" pitchFamily="18" charset="0"/>
            </a:endParaRPr>
          </a:p>
        </p:txBody>
      </p:sp>
      <p:grpSp>
        <p:nvGrpSpPr>
          <p:cNvPr id="25" name="组合 24"/>
          <p:cNvGrpSpPr/>
          <p:nvPr/>
        </p:nvGrpSpPr>
        <p:grpSpPr>
          <a:xfrm>
            <a:off x="6416675" y="4404801"/>
            <a:ext cx="2376488" cy="2122487"/>
            <a:chOff x="6416675" y="3608388"/>
            <a:chExt cx="2376488" cy="2122487"/>
          </a:xfrm>
        </p:grpSpPr>
        <p:sp>
          <p:nvSpPr>
            <p:cNvPr id="108548" name="Oval 5"/>
            <p:cNvSpPr>
              <a:spLocks noChangeArrowheads="1"/>
            </p:cNvSpPr>
            <p:nvPr/>
          </p:nvSpPr>
          <p:spPr bwMode="auto">
            <a:xfrm>
              <a:off x="7586663" y="3968750"/>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49" name="Oval 6"/>
            <p:cNvSpPr>
              <a:spLocks noChangeArrowheads="1"/>
            </p:cNvSpPr>
            <p:nvPr/>
          </p:nvSpPr>
          <p:spPr bwMode="auto">
            <a:xfrm>
              <a:off x="6686550" y="4598988"/>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0" name="Oval 7"/>
            <p:cNvSpPr>
              <a:spLocks noChangeArrowheads="1"/>
            </p:cNvSpPr>
            <p:nvPr/>
          </p:nvSpPr>
          <p:spPr bwMode="auto">
            <a:xfrm>
              <a:off x="7586663" y="5229225"/>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1" name="Oval 8"/>
            <p:cNvSpPr>
              <a:spLocks noChangeArrowheads="1"/>
            </p:cNvSpPr>
            <p:nvPr/>
          </p:nvSpPr>
          <p:spPr bwMode="auto">
            <a:xfrm>
              <a:off x="8442325" y="4643438"/>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2" name="Line 9"/>
            <p:cNvSpPr>
              <a:spLocks noChangeShapeType="1"/>
            </p:cNvSpPr>
            <p:nvPr/>
          </p:nvSpPr>
          <p:spPr bwMode="auto">
            <a:xfrm flipV="1">
              <a:off x="6777038" y="4103688"/>
              <a:ext cx="855662" cy="585787"/>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3" name="Line 10"/>
            <p:cNvSpPr>
              <a:spLocks noChangeShapeType="1"/>
            </p:cNvSpPr>
            <p:nvPr/>
          </p:nvSpPr>
          <p:spPr bwMode="auto">
            <a:xfrm>
              <a:off x="6777038" y="4689475"/>
              <a:ext cx="855662" cy="630238"/>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4" name="Line 11"/>
            <p:cNvSpPr>
              <a:spLocks noChangeShapeType="1"/>
            </p:cNvSpPr>
            <p:nvPr/>
          </p:nvSpPr>
          <p:spPr bwMode="auto">
            <a:xfrm>
              <a:off x="7677150" y="4059238"/>
              <a:ext cx="809625" cy="630237"/>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5" name="Line 12"/>
            <p:cNvSpPr>
              <a:spLocks noChangeShapeType="1"/>
            </p:cNvSpPr>
            <p:nvPr/>
          </p:nvSpPr>
          <p:spPr bwMode="auto">
            <a:xfrm flipV="1">
              <a:off x="7721600" y="4733925"/>
              <a:ext cx="765175" cy="539750"/>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6" name="Line 13"/>
            <p:cNvSpPr>
              <a:spLocks noChangeShapeType="1"/>
            </p:cNvSpPr>
            <p:nvPr/>
          </p:nvSpPr>
          <p:spPr bwMode="auto">
            <a:xfrm>
              <a:off x="7677150" y="4059238"/>
              <a:ext cx="0" cy="1169987"/>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557" name="Text Box 14"/>
            <p:cNvSpPr txBox="1">
              <a:spLocks noChangeArrowheads="1"/>
            </p:cNvSpPr>
            <p:nvPr/>
          </p:nvSpPr>
          <p:spPr bwMode="auto">
            <a:xfrm>
              <a:off x="6867525" y="4014788"/>
              <a:ext cx="449263" cy="3667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10</a:t>
              </a:r>
            </a:p>
          </p:txBody>
        </p:sp>
        <p:sp>
          <p:nvSpPr>
            <p:cNvPr id="108558" name="Rectangle 15"/>
            <p:cNvSpPr>
              <a:spLocks noChangeArrowheads="1"/>
            </p:cNvSpPr>
            <p:nvPr/>
          </p:nvSpPr>
          <p:spPr bwMode="auto">
            <a:xfrm>
              <a:off x="6911975" y="5003800"/>
              <a:ext cx="438150" cy="3667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10</a:t>
              </a:r>
            </a:p>
          </p:txBody>
        </p:sp>
        <p:sp>
          <p:nvSpPr>
            <p:cNvPr id="108559" name="Rectangle 16"/>
            <p:cNvSpPr>
              <a:spLocks noChangeArrowheads="1"/>
            </p:cNvSpPr>
            <p:nvPr/>
          </p:nvSpPr>
          <p:spPr bwMode="auto">
            <a:xfrm>
              <a:off x="7993063" y="4014788"/>
              <a:ext cx="438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10</a:t>
              </a:r>
            </a:p>
          </p:txBody>
        </p:sp>
        <p:sp>
          <p:nvSpPr>
            <p:cNvPr id="108560" name="Rectangle 17"/>
            <p:cNvSpPr>
              <a:spLocks noChangeArrowheads="1"/>
            </p:cNvSpPr>
            <p:nvPr/>
          </p:nvSpPr>
          <p:spPr bwMode="auto">
            <a:xfrm>
              <a:off x="8081963" y="4914900"/>
              <a:ext cx="438150" cy="3667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10</a:t>
              </a:r>
            </a:p>
          </p:txBody>
        </p:sp>
        <p:sp>
          <p:nvSpPr>
            <p:cNvPr id="108561" name="Rectangle 18"/>
            <p:cNvSpPr>
              <a:spLocks noChangeArrowheads="1"/>
            </p:cNvSpPr>
            <p:nvPr/>
          </p:nvSpPr>
          <p:spPr bwMode="auto">
            <a:xfrm>
              <a:off x="7677150" y="4464050"/>
              <a:ext cx="311150" cy="3667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108562" name="Rectangle 19"/>
            <p:cNvSpPr>
              <a:spLocks noChangeArrowheads="1"/>
            </p:cNvSpPr>
            <p:nvPr/>
          </p:nvSpPr>
          <p:spPr bwMode="auto">
            <a:xfrm>
              <a:off x="6416675" y="4554538"/>
              <a:ext cx="3746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s </a:t>
              </a:r>
            </a:p>
          </p:txBody>
        </p:sp>
        <p:sp>
          <p:nvSpPr>
            <p:cNvPr id="108563" name="Rectangle 20"/>
            <p:cNvSpPr>
              <a:spLocks noChangeArrowheads="1"/>
            </p:cNvSpPr>
            <p:nvPr/>
          </p:nvSpPr>
          <p:spPr bwMode="auto">
            <a:xfrm>
              <a:off x="8532813" y="4598988"/>
              <a:ext cx="2603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t</a:t>
              </a:r>
            </a:p>
          </p:txBody>
        </p:sp>
        <p:sp>
          <p:nvSpPr>
            <p:cNvPr id="108564" name="Rectangle 21"/>
            <p:cNvSpPr>
              <a:spLocks noChangeArrowheads="1"/>
            </p:cNvSpPr>
            <p:nvPr/>
          </p:nvSpPr>
          <p:spPr bwMode="auto">
            <a:xfrm>
              <a:off x="7542213" y="3608388"/>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a:t>
              </a:r>
            </a:p>
          </p:txBody>
        </p:sp>
        <p:sp>
          <p:nvSpPr>
            <p:cNvPr id="108565" name="Rectangle 22"/>
            <p:cNvSpPr>
              <a:spLocks noChangeArrowheads="1"/>
            </p:cNvSpPr>
            <p:nvPr/>
          </p:nvSpPr>
          <p:spPr bwMode="auto">
            <a:xfrm>
              <a:off x="7542213" y="5364163"/>
              <a:ext cx="3238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grpSp>
      <p:sp>
        <p:nvSpPr>
          <p:cNvPr id="24" name="标题 5"/>
          <p:cNvSpPr>
            <a:spLocks noGrp="1"/>
          </p:cNvSpPr>
          <p:nvPr>
            <p:ph type="title"/>
          </p:nvPr>
        </p:nvSpPr>
        <p:spPr/>
        <p:txBody>
          <a:bodyPr/>
          <a:lstStyle/>
          <a:p>
            <a:r>
              <a:rPr lang="en-US" altLang="zh-CN" sz="3600" dirty="0" smtClean="0"/>
              <a:t>5.6 Ford-Fulkerson</a:t>
            </a:r>
            <a:r>
              <a:rPr lang="zh-CN" altLang="en-US" sz="3600" dirty="0" smtClean="0"/>
              <a:t>最大流标号算法</a:t>
            </a:r>
            <a:endParaRPr lang="zh-CN" altLang="en-US" sz="3600" dirty="0"/>
          </a:p>
        </p:txBody>
      </p:sp>
    </p:spTree>
    <p:extLst>
      <p:ext uri="{BB962C8B-B14F-4D97-AF65-F5344CB8AC3E}">
        <p14:creationId xmlns:p14="http://schemas.microsoft.com/office/powerpoint/2010/main" val="4197575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flipV="1">
            <a:off x="6917862" y="2570036"/>
            <a:ext cx="1034135" cy="62163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6828968" y="1791612"/>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7" name="椭圆 96"/>
          <p:cNvSpPr/>
          <p:nvPr/>
        </p:nvSpPr>
        <p:spPr>
          <a:xfrm>
            <a:off x="7939292" y="1798872"/>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4" name="椭圆 93"/>
          <p:cNvSpPr/>
          <p:nvPr/>
        </p:nvSpPr>
        <p:spPr>
          <a:xfrm>
            <a:off x="6828968" y="246652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5" name="椭圆 94"/>
          <p:cNvSpPr/>
          <p:nvPr/>
        </p:nvSpPr>
        <p:spPr>
          <a:xfrm>
            <a:off x="7939292" y="248829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2" name="椭圆 91"/>
          <p:cNvSpPr/>
          <p:nvPr/>
        </p:nvSpPr>
        <p:spPr>
          <a:xfrm>
            <a:off x="6807197" y="314869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3" name="椭圆 92"/>
          <p:cNvSpPr/>
          <p:nvPr/>
        </p:nvSpPr>
        <p:spPr>
          <a:xfrm>
            <a:off x="7917521" y="314144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0" name="椭圆 89"/>
          <p:cNvSpPr/>
          <p:nvPr/>
        </p:nvSpPr>
        <p:spPr>
          <a:xfrm>
            <a:off x="6814454" y="377281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8" name="椭圆 87"/>
          <p:cNvSpPr/>
          <p:nvPr/>
        </p:nvSpPr>
        <p:spPr>
          <a:xfrm>
            <a:off x="6814454" y="4302582"/>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6" name="椭圆 85"/>
          <p:cNvSpPr/>
          <p:nvPr/>
        </p:nvSpPr>
        <p:spPr>
          <a:xfrm>
            <a:off x="6807197" y="491943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80" name="TextBox 79"/>
              <p:cNvSpPr txBox="1"/>
              <p:nvPr/>
            </p:nvSpPr>
            <p:spPr>
              <a:xfrm>
                <a:off x="6415313" y="1614206"/>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6415313" y="1614206"/>
                <a:ext cx="290286" cy="369332"/>
              </a:xfrm>
              <a:prstGeom prst="rect">
                <a:avLst/>
              </a:prstGeom>
              <a:blipFill rotWithShape="0">
                <a:blip r:embed="rId2"/>
                <a:stretch>
                  <a:fillRect r="-33333"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6422570" y="298580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6422570" y="2985803"/>
                <a:ext cx="290286" cy="369332"/>
              </a:xfrm>
              <a:prstGeom prst="rect">
                <a:avLst/>
              </a:prstGeom>
              <a:blipFill rotWithShape="0">
                <a:blip r:embed="rId3"/>
                <a:stretch>
                  <a:fillRect r="-36170"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6422570" y="228185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6422570" y="2281859"/>
                <a:ext cx="290286" cy="369332"/>
              </a:xfrm>
              <a:prstGeom prst="rect">
                <a:avLst/>
              </a:prstGeom>
              <a:blipFill rotWithShape="0">
                <a:blip r:embed="rId4"/>
                <a:stretch>
                  <a:fillRect r="-36170"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6466112" y="4778315"/>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6466112" y="4778315"/>
                <a:ext cx="290286" cy="369332"/>
              </a:xfrm>
              <a:prstGeom prst="rect">
                <a:avLst/>
              </a:prstGeom>
              <a:blipFill rotWithShape="0">
                <a:blip r:embed="rId5"/>
                <a:stretch>
                  <a:fillRect r="-36170"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6444341" y="415420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6444341" y="4154204"/>
                <a:ext cx="290286" cy="369332"/>
              </a:xfrm>
              <a:prstGeom prst="rect">
                <a:avLst/>
              </a:prstGeom>
              <a:blipFill rotWithShape="0">
                <a:blip r:embed="rId6"/>
                <a:stretch>
                  <a:fillRect r="-35417"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6422570" y="3622745"/>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6422570" y="3622745"/>
                <a:ext cx="290286" cy="369332"/>
              </a:xfrm>
              <a:prstGeom prst="rect">
                <a:avLst/>
              </a:prstGeom>
              <a:blipFill rotWithShape="0">
                <a:blip r:embed="rId7"/>
                <a:stretch>
                  <a:fillRect r="-36170"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8033657" y="1628720"/>
                <a:ext cx="34108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8033657" y="1628720"/>
                <a:ext cx="341085" cy="369332"/>
              </a:xfrm>
              <a:prstGeom prst="rect">
                <a:avLst/>
              </a:prstGeom>
              <a:blipFill rotWithShape="0">
                <a:blip r:embed="rId8"/>
                <a:stretch>
                  <a:fillRect r="-16071"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8040915" y="3000317"/>
                <a:ext cx="38691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8040915" y="3000317"/>
                <a:ext cx="386912" cy="369332"/>
              </a:xfrm>
              <a:prstGeom prst="rect">
                <a:avLst/>
              </a:prstGeom>
              <a:blipFill rotWithShape="0">
                <a:blip r:embed="rId9"/>
                <a:stretch>
                  <a:fillRect r="-1563"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8040915" y="2296373"/>
                <a:ext cx="38691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8040915" y="2296373"/>
                <a:ext cx="386912" cy="369332"/>
              </a:xfrm>
              <a:prstGeom prst="rect">
                <a:avLst/>
              </a:prstGeom>
              <a:blipFill rotWithShape="0">
                <a:blip r:embed="rId10"/>
                <a:stretch>
                  <a:fillRect r="-1563"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8084456" y="4792829"/>
                <a:ext cx="343369"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8084456" y="4792829"/>
                <a:ext cx="343369" cy="369332"/>
              </a:xfrm>
              <a:prstGeom prst="rect">
                <a:avLst/>
              </a:prstGeom>
              <a:blipFill rotWithShape="0">
                <a:blip r:embed="rId11"/>
                <a:stretch>
                  <a:fillRect r="-14035"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8062685" y="4168718"/>
                <a:ext cx="36514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8062685" y="4168718"/>
                <a:ext cx="365141" cy="369332"/>
              </a:xfrm>
              <a:prstGeom prst="rect">
                <a:avLst/>
              </a:prstGeom>
              <a:blipFill rotWithShape="0">
                <a:blip r:embed="rId12"/>
                <a:stretch>
                  <a:fillRect r="-8333"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8040915" y="3637259"/>
                <a:ext cx="38691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8040915" y="3637259"/>
                <a:ext cx="386912" cy="369332"/>
              </a:xfrm>
              <a:prstGeom prst="rect">
                <a:avLst/>
              </a:prstGeom>
              <a:blipFill rotWithShape="0">
                <a:blip r:embed="rId13"/>
                <a:stretch>
                  <a:fillRect r="-1563" b="-8333"/>
                </a:stretch>
              </a:blipFill>
            </p:spPr>
            <p:txBody>
              <a:bodyPr/>
              <a:lstStyle/>
              <a:p>
                <a:r>
                  <a:rPr lang="zh-CN" altLang="en-US">
                    <a:noFill/>
                  </a:rPr>
                  <a:t> </a:t>
                </a:r>
              </a:p>
            </p:txBody>
          </p:sp>
        </mc:Fallback>
      </mc:AlternateContent>
      <p:cxnSp>
        <p:nvCxnSpPr>
          <p:cNvPr id="64" name="直接连接符 63"/>
          <p:cNvCxnSpPr>
            <a:stCxn id="96" idx="6"/>
            <a:endCxn id="97" idx="2"/>
          </p:cNvCxnSpPr>
          <p:nvPr/>
        </p:nvCxnSpPr>
        <p:spPr>
          <a:xfrm>
            <a:off x="6945082" y="1849212"/>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92" idx="6"/>
            <a:endCxn id="95" idx="3"/>
          </p:cNvCxnSpPr>
          <p:nvPr/>
        </p:nvCxnSpPr>
        <p:spPr>
          <a:xfrm flipV="1">
            <a:off x="6923311" y="2586628"/>
            <a:ext cx="1032986" cy="6196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96" idx="5"/>
            <a:endCxn id="93" idx="2"/>
          </p:cNvCxnSpPr>
          <p:nvPr/>
        </p:nvCxnSpPr>
        <p:spPr>
          <a:xfrm>
            <a:off x="6928077" y="1889941"/>
            <a:ext cx="989444" cy="1309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948701" y="4396470"/>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930568" y="4998813"/>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2" idx="5"/>
            <a:endCxn id="91" idx="2"/>
          </p:cNvCxnSpPr>
          <p:nvPr/>
        </p:nvCxnSpPr>
        <p:spPr>
          <a:xfrm>
            <a:off x="6906306" y="3247024"/>
            <a:ext cx="1018472" cy="6051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4" idx="5"/>
            <a:endCxn id="91" idx="1"/>
          </p:cNvCxnSpPr>
          <p:nvPr/>
        </p:nvCxnSpPr>
        <p:spPr>
          <a:xfrm>
            <a:off x="6928077" y="2564854"/>
            <a:ext cx="1013706" cy="124660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90" idx="5"/>
            <a:endCxn id="89" idx="2"/>
          </p:cNvCxnSpPr>
          <p:nvPr/>
        </p:nvCxnSpPr>
        <p:spPr>
          <a:xfrm>
            <a:off x="6913563" y="3871142"/>
            <a:ext cx="1011215" cy="5253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88" idx="5"/>
            <a:endCxn id="87" idx="2"/>
          </p:cNvCxnSpPr>
          <p:nvPr/>
        </p:nvCxnSpPr>
        <p:spPr>
          <a:xfrm>
            <a:off x="6913563" y="4400911"/>
            <a:ext cx="1003958" cy="5979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94" idx="4"/>
            <a:endCxn id="87" idx="2"/>
          </p:cNvCxnSpPr>
          <p:nvPr/>
        </p:nvCxnSpPr>
        <p:spPr>
          <a:xfrm>
            <a:off x="6887025" y="2581725"/>
            <a:ext cx="1030496" cy="24170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110019" name="Rectangle 3"/>
          <p:cNvSpPr>
            <a:spLocks noChangeArrowheads="1"/>
          </p:cNvSpPr>
          <p:nvPr/>
        </p:nvSpPr>
        <p:spPr bwMode="auto">
          <a:xfrm>
            <a:off x="639284" y="1268413"/>
            <a:ext cx="6570662" cy="483209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(2)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},V=Φ</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    Γ(U</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 </a:t>
            </a:r>
            <a:r>
              <a:rPr kumimoji="1" lang="zh-CN" altLang="en-US"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且非饱和</a:t>
            </a:r>
            <a:endPar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∴增广路</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P=(x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cxnSp>
        <p:nvCxnSpPr>
          <p:cNvPr id="7" name="直接连接符 6"/>
          <p:cNvCxnSpPr>
            <a:endCxn id="87" idx="3"/>
          </p:cNvCxnSpPr>
          <p:nvPr/>
        </p:nvCxnSpPr>
        <p:spPr>
          <a:xfrm>
            <a:off x="6880138" y="2555102"/>
            <a:ext cx="1054388" cy="248444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923313" y="1857834"/>
            <a:ext cx="1059543"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01184" y="3244520"/>
            <a:ext cx="1089278" cy="63861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0" idx="5"/>
            <a:endCxn id="89" idx="2"/>
          </p:cNvCxnSpPr>
          <p:nvPr/>
        </p:nvCxnSpPr>
        <p:spPr>
          <a:xfrm>
            <a:off x="6913563" y="3871142"/>
            <a:ext cx="1011215" cy="5253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4" idx="5"/>
            <a:endCxn id="91" idx="1"/>
          </p:cNvCxnSpPr>
          <p:nvPr/>
        </p:nvCxnSpPr>
        <p:spPr>
          <a:xfrm>
            <a:off x="6928077" y="2564854"/>
            <a:ext cx="1013706" cy="1246604"/>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94" idx="5"/>
          </p:cNvCxnSpPr>
          <p:nvPr/>
        </p:nvCxnSpPr>
        <p:spPr>
          <a:xfrm>
            <a:off x="6928077" y="2564854"/>
            <a:ext cx="1047506" cy="12819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901184" y="4377968"/>
            <a:ext cx="1009089" cy="60043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0" idx="5"/>
            <a:endCxn id="89" idx="2"/>
          </p:cNvCxnSpPr>
          <p:nvPr/>
        </p:nvCxnSpPr>
        <p:spPr>
          <a:xfrm>
            <a:off x="6913563" y="3871142"/>
            <a:ext cx="1011215" cy="52532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88" idx="5"/>
            <a:endCxn id="87" idx="2"/>
          </p:cNvCxnSpPr>
          <p:nvPr/>
        </p:nvCxnSpPr>
        <p:spPr>
          <a:xfrm>
            <a:off x="6913563" y="4400911"/>
            <a:ext cx="1003958" cy="597902"/>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94" idx="5"/>
            <a:endCxn id="91" idx="1"/>
          </p:cNvCxnSpPr>
          <p:nvPr/>
        </p:nvCxnSpPr>
        <p:spPr>
          <a:xfrm>
            <a:off x="6928077" y="2564854"/>
            <a:ext cx="1013706" cy="1246604"/>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6901539" y="2581725"/>
            <a:ext cx="1030496" cy="24170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endCxn id="91" idx="2"/>
          </p:cNvCxnSpPr>
          <p:nvPr/>
        </p:nvCxnSpPr>
        <p:spPr>
          <a:xfrm>
            <a:off x="6906306" y="3261538"/>
            <a:ext cx="1018472" cy="590649"/>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7924778" y="379458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9" name="椭圆 88"/>
          <p:cNvSpPr/>
          <p:nvPr/>
        </p:nvSpPr>
        <p:spPr>
          <a:xfrm>
            <a:off x="7924778" y="4338870"/>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7" name="椭圆 86"/>
          <p:cNvSpPr/>
          <p:nvPr/>
        </p:nvSpPr>
        <p:spPr>
          <a:xfrm>
            <a:off x="7917521" y="494121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8203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0019">
                                            <p:txEl>
                                              <p:pRg st="0" end="0"/>
                                            </p:txEl>
                                          </p:spTgt>
                                        </p:tgtEl>
                                        <p:attrNameLst>
                                          <p:attrName>style.visibility</p:attrName>
                                        </p:attrNameLst>
                                      </p:cBhvr>
                                      <p:to>
                                        <p:strVal val="visible"/>
                                      </p:to>
                                    </p:set>
                                    <p:animEffect transition="in" filter="blinds(horizontal)">
                                      <p:cBhvr>
                                        <p:cTn id="7" dur="500"/>
                                        <p:tgtEl>
                                          <p:spTgt spid="1110019">
                                            <p:txEl>
                                              <p:pRg st="0" end="0"/>
                                            </p:txEl>
                                          </p:spTgt>
                                        </p:tgtEl>
                                      </p:cBhvr>
                                    </p:animEffect>
                                  </p:childTnLst>
                                </p:cTn>
                              </p:par>
                              <p:par>
                                <p:cTn id="8" presetID="7" presetClass="emph" presetSubtype="2" fill="hold" grpId="0" nodeType="withEffect">
                                  <p:stCondLst>
                                    <p:cond delay="0"/>
                                  </p:stCondLst>
                                  <p:childTnLst>
                                    <p:animClr clrSpc="rgb" dir="cw">
                                      <p:cBhvr>
                                        <p:cTn id="9" dur="700" fill="hold"/>
                                        <p:tgtEl>
                                          <p:spTgt spid="88"/>
                                        </p:tgtEl>
                                        <p:attrNameLst>
                                          <p:attrName>stroke.color</p:attrName>
                                        </p:attrNameLst>
                                      </p:cBhvr>
                                      <p:to>
                                        <a:srgbClr val="00B050"/>
                                      </p:to>
                                    </p:animClr>
                                    <p:set>
                                      <p:cBhvr>
                                        <p:cTn id="10" dur="700" fill="hold"/>
                                        <p:tgtEl>
                                          <p:spTgt spid="88"/>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p:cTn id="12" dur="700" fill="hold"/>
                                        <p:tgtEl>
                                          <p:spTgt spid="88"/>
                                        </p:tgtEl>
                                        <p:attrNameLst>
                                          <p:attrName>fillcolor</p:attrName>
                                        </p:attrNameLst>
                                      </p:cBhvr>
                                      <p:to>
                                        <a:srgbClr val="00B050"/>
                                      </p:to>
                                    </p:animClr>
                                    <p:set>
                                      <p:cBhvr>
                                        <p:cTn id="13" dur="700" fill="hold"/>
                                        <p:tgtEl>
                                          <p:spTgt spid="88"/>
                                        </p:tgtEl>
                                        <p:attrNameLst>
                                          <p:attrName>fill.type</p:attrName>
                                        </p:attrNameLst>
                                      </p:cBhvr>
                                      <p:to>
                                        <p:strVal val="solid"/>
                                      </p:to>
                                    </p:set>
                                    <p:set>
                                      <p:cBhvr>
                                        <p:cTn id="14" dur="700" fill="hold"/>
                                        <p:tgtEl>
                                          <p:spTgt spid="8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10019">
                                            <p:txEl>
                                              <p:pRg st="1" end="1"/>
                                            </p:txEl>
                                          </p:spTgt>
                                        </p:tgtEl>
                                        <p:attrNameLst>
                                          <p:attrName>style.visibility</p:attrName>
                                        </p:attrNameLst>
                                      </p:cBhvr>
                                      <p:to>
                                        <p:strVal val="visible"/>
                                      </p:to>
                                    </p:set>
                                    <p:animEffect transition="in" filter="blinds(horizontal)">
                                      <p:cBhvr>
                                        <p:cTn id="19" dur="500"/>
                                        <p:tgtEl>
                                          <p:spTgt spid="1110019">
                                            <p:txEl>
                                              <p:pRg st="1" end="1"/>
                                            </p:txEl>
                                          </p:spTgt>
                                        </p:tgtEl>
                                      </p:cBhvr>
                                    </p:animEffect>
                                  </p:childTnLst>
                                </p:cTn>
                              </p:par>
                              <p:par>
                                <p:cTn id="20" presetID="7" presetClass="emph" presetSubtype="2" fill="hold" nodeType="withEffect">
                                  <p:stCondLst>
                                    <p:cond delay="0"/>
                                  </p:stCondLst>
                                  <p:childTnLst>
                                    <p:animClr clrSpc="rgb" dir="cw">
                                      <p:cBhvr>
                                        <p:cTn id="21" dur="600" fill="hold"/>
                                        <p:tgtEl>
                                          <p:spTgt spid="67"/>
                                        </p:tgtEl>
                                        <p:attrNameLst>
                                          <p:attrName>stroke.color</p:attrName>
                                        </p:attrNameLst>
                                      </p:cBhvr>
                                      <p:to>
                                        <a:srgbClr val="0000CC"/>
                                      </p:to>
                                    </p:animClr>
                                    <p:set>
                                      <p:cBhvr>
                                        <p:cTn id="22" dur="600" fill="hold"/>
                                        <p:tgtEl>
                                          <p:spTgt spid="67"/>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600" fill="hold"/>
                                        <p:tgtEl>
                                          <p:spTgt spid="87"/>
                                        </p:tgtEl>
                                        <p:attrNameLst>
                                          <p:attrName>stroke.color</p:attrName>
                                        </p:attrNameLst>
                                      </p:cBhvr>
                                      <p:to>
                                        <a:srgbClr val="00B050"/>
                                      </p:to>
                                    </p:animClr>
                                    <p:set>
                                      <p:cBhvr>
                                        <p:cTn id="25" dur="600" fill="hold"/>
                                        <p:tgtEl>
                                          <p:spTgt spid="87"/>
                                        </p:tgtEl>
                                        <p:attrNameLst>
                                          <p:attrName>stroke.on</p:attrName>
                                        </p:attrNameLst>
                                      </p:cBhvr>
                                      <p:to>
                                        <p:strVal val="true"/>
                                      </p:to>
                                    </p:set>
                                  </p:childTnLst>
                                </p:cTn>
                              </p:par>
                              <p:par>
                                <p:cTn id="26" presetID="1" presetClass="emph" presetSubtype="2" fill="hold" nodeType="withEffect">
                                  <p:stCondLst>
                                    <p:cond delay="0"/>
                                  </p:stCondLst>
                                  <p:childTnLst>
                                    <p:animClr clrSpc="rgb" dir="cw">
                                      <p:cBhvr>
                                        <p:cTn id="27" dur="600" fill="hold"/>
                                        <p:tgtEl>
                                          <p:spTgt spid="87"/>
                                        </p:tgtEl>
                                        <p:attrNameLst>
                                          <p:attrName>fillcolor</p:attrName>
                                        </p:attrNameLst>
                                      </p:cBhvr>
                                      <p:to>
                                        <a:srgbClr val="00B050"/>
                                      </p:to>
                                    </p:animClr>
                                    <p:set>
                                      <p:cBhvr>
                                        <p:cTn id="28" dur="600" fill="hold"/>
                                        <p:tgtEl>
                                          <p:spTgt spid="87"/>
                                        </p:tgtEl>
                                        <p:attrNameLst>
                                          <p:attrName>fill.type</p:attrName>
                                        </p:attrNameLst>
                                      </p:cBhvr>
                                      <p:to>
                                        <p:strVal val="solid"/>
                                      </p:to>
                                    </p:set>
                                    <p:set>
                                      <p:cBhvr>
                                        <p:cTn id="29" dur="600" fill="hold"/>
                                        <p:tgtEl>
                                          <p:spTgt spid="87"/>
                                        </p:tgtEl>
                                        <p:attrNameLst>
                                          <p:attrName>fill.on</p:attrName>
                                        </p:attrNameLst>
                                      </p:cBhvr>
                                      <p:to>
                                        <p:strVal val="true"/>
                                      </p:to>
                                    </p:set>
                                  </p:childTnLst>
                                </p:cTn>
                              </p:par>
                              <p:par>
                                <p:cTn id="30" presetID="7" presetClass="emph" presetSubtype="2" fill="hold" nodeType="withEffect">
                                  <p:stCondLst>
                                    <p:cond delay="0"/>
                                  </p:stCondLst>
                                  <p:childTnLst>
                                    <p:animClr clrSpc="rgb" dir="cw">
                                      <p:cBhvr>
                                        <p:cTn id="31" dur="600" fill="hold"/>
                                        <p:tgtEl>
                                          <p:spTgt spid="89"/>
                                        </p:tgtEl>
                                        <p:attrNameLst>
                                          <p:attrName>stroke.color</p:attrName>
                                        </p:attrNameLst>
                                      </p:cBhvr>
                                      <p:to>
                                        <a:srgbClr val="00B050"/>
                                      </p:to>
                                    </p:animClr>
                                    <p:set>
                                      <p:cBhvr>
                                        <p:cTn id="32" dur="600" fill="hold"/>
                                        <p:tgtEl>
                                          <p:spTgt spid="89"/>
                                        </p:tgtEl>
                                        <p:attrNameLst>
                                          <p:attrName>stroke.on</p:attrName>
                                        </p:attrNameLst>
                                      </p:cBhvr>
                                      <p:to>
                                        <p:strVal val="true"/>
                                      </p:to>
                                    </p:set>
                                  </p:childTnLst>
                                </p:cTn>
                              </p:par>
                              <p:par>
                                <p:cTn id="33" presetID="1" presetClass="emph" presetSubtype="2" fill="hold" nodeType="withEffect">
                                  <p:stCondLst>
                                    <p:cond delay="0"/>
                                  </p:stCondLst>
                                  <p:childTnLst>
                                    <p:animClr clrSpc="rgb" dir="cw">
                                      <p:cBhvr>
                                        <p:cTn id="34" dur="600" fill="hold"/>
                                        <p:tgtEl>
                                          <p:spTgt spid="89"/>
                                        </p:tgtEl>
                                        <p:attrNameLst>
                                          <p:attrName>fillcolor</p:attrName>
                                        </p:attrNameLst>
                                      </p:cBhvr>
                                      <p:to>
                                        <a:srgbClr val="00B050"/>
                                      </p:to>
                                    </p:animClr>
                                    <p:set>
                                      <p:cBhvr>
                                        <p:cTn id="35" dur="600" fill="hold"/>
                                        <p:tgtEl>
                                          <p:spTgt spid="89"/>
                                        </p:tgtEl>
                                        <p:attrNameLst>
                                          <p:attrName>fill.type</p:attrName>
                                        </p:attrNameLst>
                                      </p:cBhvr>
                                      <p:to>
                                        <p:strVal val="solid"/>
                                      </p:to>
                                    </p:set>
                                    <p:set>
                                      <p:cBhvr>
                                        <p:cTn id="36" dur="600" fill="hold"/>
                                        <p:tgtEl>
                                          <p:spTgt spid="89"/>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10019">
                                            <p:txEl>
                                              <p:pRg st="2" end="2"/>
                                            </p:txEl>
                                          </p:spTgt>
                                        </p:tgtEl>
                                        <p:attrNameLst>
                                          <p:attrName>style.visibility</p:attrName>
                                        </p:attrNameLst>
                                      </p:cBhvr>
                                      <p:to>
                                        <p:strVal val="visible"/>
                                      </p:to>
                                    </p:set>
                                    <p:animEffect transition="in" filter="blinds(horizontal)">
                                      <p:cBhvr>
                                        <p:cTn id="41" dur="500"/>
                                        <p:tgtEl>
                                          <p:spTgt spid="111001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fade">
                                      <p:cBhvr>
                                        <p:cTn id="44" dur="500"/>
                                        <p:tgtEl>
                                          <p:spTgt spid="125"/>
                                        </p:tgtEl>
                                      </p:cBhvr>
                                    </p:animEffect>
                                  </p:childTnLst>
                                </p:cTn>
                              </p:par>
                              <p:par>
                                <p:cTn id="45" presetID="7" presetClass="emph" presetSubtype="2" fill="hold" nodeType="withEffect">
                                  <p:stCondLst>
                                    <p:cond delay="0"/>
                                  </p:stCondLst>
                                  <p:childTnLst>
                                    <p:animClr clrSpc="rgb" dir="cw">
                                      <p:cBhvr>
                                        <p:cTn id="46" dur="600" fill="hold"/>
                                        <p:tgtEl>
                                          <p:spTgt spid="90"/>
                                        </p:tgtEl>
                                        <p:attrNameLst>
                                          <p:attrName>stroke.color</p:attrName>
                                        </p:attrNameLst>
                                      </p:cBhvr>
                                      <p:to>
                                        <a:srgbClr val="00B050"/>
                                      </p:to>
                                    </p:animClr>
                                    <p:set>
                                      <p:cBhvr>
                                        <p:cTn id="47" dur="600" fill="hold"/>
                                        <p:tgtEl>
                                          <p:spTgt spid="90"/>
                                        </p:tgtEl>
                                        <p:attrNameLst>
                                          <p:attrName>stroke.on</p:attrName>
                                        </p:attrNameLst>
                                      </p:cBhvr>
                                      <p:to>
                                        <p:strVal val="true"/>
                                      </p:to>
                                    </p:set>
                                  </p:childTnLst>
                                </p:cTn>
                              </p:par>
                              <p:par>
                                <p:cTn id="48" presetID="1" presetClass="emph" presetSubtype="2" fill="hold" nodeType="withEffect">
                                  <p:stCondLst>
                                    <p:cond delay="0"/>
                                  </p:stCondLst>
                                  <p:childTnLst>
                                    <p:animClr clrSpc="rgb" dir="cw">
                                      <p:cBhvr>
                                        <p:cTn id="49" dur="600" fill="hold"/>
                                        <p:tgtEl>
                                          <p:spTgt spid="90"/>
                                        </p:tgtEl>
                                        <p:attrNameLst>
                                          <p:attrName>fillcolor</p:attrName>
                                        </p:attrNameLst>
                                      </p:cBhvr>
                                      <p:to>
                                        <a:srgbClr val="00B050"/>
                                      </p:to>
                                    </p:animClr>
                                    <p:set>
                                      <p:cBhvr>
                                        <p:cTn id="50" dur="600" fill="hold"/>
                                        <p:tgtEl>
                                          <p:spTgt spid="90"/>
                                        </p:tgtEl>
                                        <p:attrNameLst>
                                          <p:attrName>fill.type</p:attrName>
                                        </p:attrNameLst>
                                      </p:cBhvr>
                                      <p:to>
                                        <p:strVal val="solid"/>
                                      </p:to>
                                    </p:set>
                                    <p:set>
                                      <p:cBhvr>
                                        <p:cTn id="51" dur="600" fill="hold"/>
                                        <p:tgtEl>
                                          <p:spTgt spid="90"/>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110019">
                                            <p:txEl>
                                              <p:pRg st="3" end="3"/>
                                            </p:txEl>
                                          </p:spTgt>
                                        </p:tgtEl>
                                        <p:attrNameLst>
                                          <p:attrName>style.visibility</p:attrName>
                                        </p:attrNameLst>
                                      </p:cBhvr>
                                      <p:to>
                                        <p:strVal val="visible"/>
                                      </p:to>
                                    </p:set>
                                    <p:animEffect transition="in" filter="blinds(horizontal)">
                                      <p:cBhvr>
                                        <p:cTn id="56" dur="500"/>
                                        <p:tgtEl>
                                          <p:spTgt spid="1110019">
                                            <p:txEl>
                                              <p:pRg st="3" end="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28"/>
                                        </p:tgtEl>
                                        <p:attrNameLst>
                                          <p:attrName>style.visibility</p:attrName>
                                        </p:attrNameLst>
                                      </p:cBhvr>
                                      <p:to>
                                        <p:strVal val="visible"/>
                                      </p:to>
                                    </p:set>
                                    <p:animEffect transition="in" filter="fade">
                                      <p:cBhvr>
                                        <p:cTn id="59" dur="500"/>
                                        <p:tgtEl>
                                          <p:spTgt spid="12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10019">
                                            <p:txEl>
                                              <p:pRg st="4" end="4"/>
                                            </p:txEl>
                                          </p:spTgt>
                                        </p:tgtEl>
                                        <p:attrNameLst>
                                          <p:attrName>style.visibility</p:attrName>
                                        </p:attrNameLst>
                                      </p:cBhvr>
                                      <p:to>
                                        <p:strVal val="visible"/>
                                      </p:to>
                                    </p:set>
                                    <p:animEffect transition="in" filter="blinds(horizontal)">
                                      <p:cBhvr>
                                        <p:cTn id="64" dur="500"/>
                                        <p:tgtEl>
                                          <p:spTgt spid="1110019">
                                            <p:txEl>
                                              <p:pRg st="4" end="4"/>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gtEl>
                                        <p:attrNameLst>
                                          <p:attrName>style.visibility</p:attrName>
                                        </p:attrNameLst>
                                      </p:cBhvr>
                                      <p:to>
                                        <p:strVal val="visible"/>
                                      </p:to>
                                    </p:set>
                                    <p:animEffect transition="in" filter="fade">
                                      <p:cBhvr>
                                        <p:cTn id="67" dur="500"/>
                                        <p:tgtEl>
                                          <p:spTgt spid="134"/>
                                        </p:tgtEl>
                                      </p:cBhvr>
                                    </p:animEffect>
                                  </p:childTnLst>
                                </p:cTn>
                              </p:par>
                              <p:par>
                                <p:cTn id="68" presetID="7" presetClass="emph" presetSubtype="2" fill="hold" nodeType="withEffect">
                                  <p:stCondLst>
                                    <p:cond delay="0"/>
                                  </p:stCondLst>
                                  <p:childTnLst>
                                    <p:animClr clrSpc="rgb" dir="cw">
                                      <p:cBhvr>
                                        <p:cTn id="69" dur="600" fill="hold"/>
                                        <p:tgtEl>
                                          <p:spTgt spid="94"/>
                                        </p:tgtEl>
                                        <p:attrNameLst>
                                          <p:attrName>stroke.color</p:attrName>
                                        </p:attrNameLst>
                                      </p:cBhvr>
                                      <p:to>
                                        <a:srgbClr val="00B050"/>
                                      </p:to>
                                    </p:animClr>
                                    <p:set>
                                      <p:cBhvr>
                                        <p:cTn id="70" dur="600" fill="hold"/>
                                        <p:tgtEl>
                                          <p:spTgt spid="94"/>
                                        </p:tgtEl>
                                        <p:attrNameLst>
                                          <p:attrName>stroke.on</p:attrName>
                                        </p:attrNameLst>
                                      </p:cBhvr>
                                      <p:to>
                                        <p:strVal val="true"/>
                                      </p:to>
                                    </p:set>
                                  </p:childTnLst>
                                </p:cTn>
                              </p:par>
                              <p:par>
                                <p:cTn id="71" presetID="1" presetClass="emph" presetSubtype="2" fill="hold" nodeType="withEffect">
                                  <p:stCondLst>
                                    <p:cond delay="0"/>
                                  </p:stCondLst>
                                  <p:childTnLst>
                                    <p:animClr clrSpc="rgb" dir="cw">
                                      <p:cBhvr>
                                        <p:cTn id="72" dur="600" fill="hold"/>
                                        <p:tgtEl>
                                          <p:spTgt spid="94"/>
                                        </p:tgtEl>
                                        <p:attrNameLst>
                                          <p:attrName>fillcolor</p:attrName>
                                        </p:attrNameLst>
                                      </p:cBhvr>
                                      <p:to>
                                        <a:srgbClr val="00B050"/>
                                      </p:to>
                                    </p:animClr>
                                    <p:set>
                                      <p:cBhvr>
                                        <p:cTn id="73" dur="600" fill="hold"/>
                                        <p:tgtEl>
                                          <p:spTgt spid="94"/>
                                        </p:tgtEl>
                                        <p:attrNameLst>
                                          <p:attrName>fill.type</p:attrName>
                                        </p:attrNameLst>
                                      </p:cBhvr>
                                      <p:to>
                                        <p:strVal val="solid"/>
                                      </p:to>
                                    </p:set>
                                    <p:set>
                                      <p:cBhvr>
                                        <p:cTn id="74" dur="600" fill="hold"/>
                                        <p:tgtEl>
                                          <p:spTgt spid="9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1110019">
                                            <p:txEl>
                                              <p:pRg st="5" end="5"/>
                                            </p:txEl>
                                          </p:spTgt>
                                        </p:tgtEl>
                                        <p:attrNameLst>
                                          <p:attrName>style.visibility</p:attrName>
                                        </p:attrNameLst>
                                      </p:cBhvr>
                                      <p:to>
                                        <p:strVal val="visible"/>
                                      </p:to>
                                    </p:set>
                                    <p:animEffect transition="in" filter="blinds(horizontal)">
                                      <p:cBhvr>
                                        <p:cTn id="79" dur="500"/>
                                        <p:tgtEl>
                                          <p:spTgt spid="1110019">
                                            <p:txEl>
                                              <p:pRg st="5" end="5"/>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131"/>
                                        </p:tgtEl>
                                        <p:attrNameLst>
                                          <p:attrName>style.visibility</p:attrName>
                                        </p:attrNameLst>
                                      </p:cBhvr>
                                      <p:to>
                                        <p:strVal val="visible"/>
                                      </p:to>
                                    </p:set>
                                    <p:animEffect transition="in" filter="fade">
                                      <p:cBhvr>
                                        <p:cTn id="82" dur="500"/>
                                        <p:tgtEl>
                                          <p:spTgt spid="131"/>
                                        </p:tgtEl>
                                      </p:cBhvr>
                                    </p:animEffect>
                                  </p:childTnLst>
                                </p:cTn>
                              </p:par>
                              <p:par>
                                <p:cTn id="83" presetID="22" presetClass="entr" presetSubtype="8"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par>
                                <p:cTn id="86" presetID="7" presetClass="emph" presetSubtype="2" fill="hold" nodeType="withEffect">
                                  <p:stCondLst>
                                    <p:cond delay="0"/>
                                  </p:stCondLst>
                                  <p:childTnLst>
                                    <p:animClr clrSpc="rgb" dir="cw">
                                      <p:cBhvr>
                                        <p:cTn id="87" dur="600" fill="hold"/>
                                        <p:tgtEl>
                                          <p:spTgt spid="91"/>
                                        </p:tgtEl>
                                        <p:attrNameLst>
                                          <p:attrName>stroke.color</p:attrName>
                                        </p:attrNameLst>
                                      </p:cBhvr>
                                      <p:to>
                                        <a:srgbClr val="00B050"/>
                                      </p:to>
                                    </p:animClr>
                                    <p:set>
                                      <p:cBhvr>
                                        <p:cTn id="88" dur="600" fill="hold"/>
                                        <p:tgtEl>
                                          <p:spTgt spid="91"/>
                                        </p:tgtEl>
                                        <p:attrNameLst>
                                          <p:attrName>stroke.on</p:attrName>
                                        </p:attrNameLst>
                                      </p:cBhvr>
                                      <p:to>
                                        <p:strVal val="true"/>
                                      </p:to>
                                    </p:set>
                                  </p:childTnLst>
                                </p:cTn>
                              </p:par>
                              <p:par>
                                <p:cTn id="89" presetID="1" presetClass="emph" presetSubtype="2" fill="hold" nodeType="withEffect">
                                  <p:stCondLst>
                                    <p:cond delay="0"/>
                                  </p:stCondLst>
                                  <p:childTnLst>
                                    <p:animClr clrSpc="rgb" dir="cw">
                                      <p:cBhvr>
                                        <p:cTn id="90" dur="600" fill="hold"/>
                                        <p:tgtEl>
                                          <p:spTgt spid="91"/>
                                        </p:tgtEl>
                                        <p:attrNameLst>
                                          <p:attrName>fillcolor</p:attrName>
                                        </p:attrNameLst>
                                      </p:cBhvr>
                                      <p:to>
                                        <a:srgbClr val="00B050"/>
                                      </p:to>
                                    </p:animClr>
                                    <p:set>
                                      <p:cBhvr>
                                        <p:cTn id="91" dur="600" fill="hold"/>
                                        <p:tgtEl>
                                          <p:spTgt spid="91"/>
                                        </p:tgtEl>
                                        <p:attrNameLst>
                                          <p:attrName>fill.type</p:attrName>
                                        </p:attrNameLst>
                                      </p:cBhvr>
                                      <p:to>
                                        <p:strVal val="solid"/>
                                      </p:to>
                                    </p:set>
                                    <p:set>
                                      <p:cBhvr>
                                        <p:cTn id="92" dur="600" fill="hold"/>
                                        <p:tgtEl>
                                          <p:spTgt spid="91"/>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110019">
                                            <p:txEl>
                                              <p:pRg st="6" end="6"/>
                                            </p:txEl>
                                          </p:spTgt>
                                        </p:tgtEl>
                                        <p:attrNameLst>
                                          <p:attrName>style.visibility</p:attrName>
                                        </p:attrNameLst>
                                      </p:cBhvr>
                                      <p:to>
                                        <p:strVal val="visible"/>
                                      </p:to>
                                    </p:set>
                                    <p:animEffect transition="in" filter="blinds(horizontal)">
                                      <p:cBhvr>
                                        <p:cTn id="97" dur="500"/>
                                        <p:tgtEl>
                                          <p:spTgt spid="1110019">
                                            <p:txEl>
                                              <p:pRg st="6" end="6"/>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fade">
                                      <p:cBhvr>
                                        <p:cTn id="100" dur="500"/>
                                        <p:tgtEl>
                                          <p:spTgt spid="138"/>
                                        </p:tgtEl>
                                      </p:cBhvr>
                                    </p:animEffect>
                                  </p:childTnLst>
                                </p:cTn>
                              </p:par>
                              <p:par>
                                <p:cTn id="101" presetID="7" presetClass="emph" presetSubtype="2" fill="hold" nodeType="withEffect">
                                  <p:stCondLst>
                                    <p:cond delay="0"/>
                                  </p:stCondLst>
                                  <p:childTnLst>
                                    <p:animClr clrSpc="rgb" dir="cw">
                                      <p:cBhvr>
                                        <p:cTn id="102" dur="600" fill="hold"/>
                                        <p:tgtEl>
                                          <p:spTgt spid="92"/>
                                        </p:tgtEl>
                                        <p:attrNameLst>
                                          <p:attrName>stroke.color</p:attrName>
                                        </p:attrNameLst>
                                      </p:cBhvr>
                                      <p:to>
                                        <a:srgbClr val="00B050"/>
                                      </p:to>
                                    </p:animClr>
                                    <p:set>
                                      <p:cBhvr>
                                        <p:cTn id="103" dur="600" fill="hold"/>
                                        <p:tgtEl>
                                          <p:spTgt spid="92"/>
                                        </p:tgtEl>
                                        <p:attrNameLst>
                                          <p:attrName>stroke.on</p:attrName>
                                        </p:attrNameLst>
                                      </p:cBhvr>
                                      <p:to>
                                        <p:strVal val="true"/>
                                      </p:to>
                                    </p:set>
                                  </p:childTnLst>
                                </p:cTn>
                              </p:par>
                              <p:par>
                                <p:cTn id="104" presetID="1" presetClass="emph" presetSubtype="2" fill="hold" nodeType="withEffect">
                                  <p:stCondLst>
                                    <p:cond delay="0"/>
                                  </p:stCondLst>
                                  <p:childTnLst>
                                    <p:animClr clrSpc="rgb" dir="cw">
                                      <p:cBhvr>
                                        <p:cTn id="105" dur="600" fill="hold"/>
                                        <p:tgtEl>
                                          <p:spTgt spid="92"/>
                                        </p:tgtEl>
                                        <p:attrNameLst>
                                          <p:attrName>fillcolor</p:attrName>
                                        </p:attrNameLst>
                                      </p:cBhvr>
                                      <p:to>
                                        <a:srgbClr val="00B050"/>
                                      </p:to>
                                    </p:animClr>
                                    <p:set>
                                      <p:cBhvr>
                                        <p:cTn id="106" dur="600" fill="hold"/>
                                        <p:tgtEl>
                                          <p:spTgt spid="92"/>
                                        </p:tgtEl>
                                        <p:attrNameLst>
                                          <p:attrName>fill.type</p:attrName>
                                        </p:attrNameLst>
                                      </p:cBhvr>
                                      <p:to>
                                        <p:strVal val="solid"/>
                                      </p:to>
                                    </p:set>
                                    <p:set>
                                      <p:cBhvr>
                                        <p:cTn id="107" dur="600" fill="hold"/>
                                        <p:tgtEl>
                                          <p:spTgt spid="92"/>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110019">
                                            <p:txEl>
                                              <p:pRg st="7" end="7"/>
                                            </p:txEl>
                                          </p:spTgt>
                                        </p:tgtEl>
                                        <p:attrNameLst>
                                          <p:attrName>style.visibility</p:attrName>
                                        </p:attrNameLst>
                                      </p:cBhvr>
                                      <p:to>
                                        <p:strVal val="visible"/>
                                      </p:to>
                                    </p:set>
                                    <p:animEffect transition="in" filter="blinds(horizontal)">
                                      <p:cBhvr>
                                        <p:cTn id="112" dur="500"/>
                                        <p:tgtEl>
                                          <p:spTgt spid="1110019">
                                            <p:txEl>
                                              <p:pRg st="7" end="7"/>
                                            </p:txEl>
                                          </p:spTgt>
                                        </p:tgtEl>
                                      </p:cBhvr>
                                    </p:animEffect>
                                  </p:childTnLst>
                                </p:cTn>
                              </p:par>
                              <p:par>
                                <p:cTn id="113" presetID="7" presetClass="emph" presetSubtype="2" fill="hold" nodeType="withEffect">
                                  <p:stCondLst>
                                    <p:cond delay="0"/>
                                  </p:stCondLst>
                                  <p:childTnLst>
                                    <p:animClr clrSpc="rgb" dir="cw">
                                      <p:cBhvr>
                                        <p:cTn id="114" dur="600" fill="hold"/>
                                        <p:tgtEl>
                                          <p:spTgt spid="95"/>
                                        </p:tgtEl>
                                        <p:attrNameLst>
                                          <p:attrName>stroke.color</p:attrName>
                                        </p:attrNameLst>
                                      </p:cBhvr>
                                      <p:to>
                                        <a:srgbClr val="00B050"/>
                                      </p:to>
                                    </p:animClr>
                                    <p:set>
                                      <p:cBhvr>
                                        <p:cTn id="115" dur="600" fill="hold"/>
                                        <p:tgtEl>
                                          <p:spTgt spid="95"/>
                                        </p:tgtEl>
                                        <p:attrNameLst>
                                          <p:attrName>stroke.on</p:attrName>
                                        </p:attrNameLst>
                                      </p:cBhvr>
                                      <p:to>
                                        <p:strVal val="true"/>
                                      </p:to>
                                    </p:set>
                                  </p:childTnLst>
                                </p:cTn>
                              </p:par>
                              <p:par>
                                <p:cTn id="116" presetID="1" presetClass="emph" presetSubtype="2" fill="hold" nodeType="withEffect">
                                  <p:stCondLst>
                                    <p:cond delay="0"/>
                                  </p:stCondLst>
                                  <p:childTnLst>
                                    <p:animClr clrSpc="rgb" dir="cw">
                                      <p:cBhvr>
                                        <p:cTn id="117" dur="600" fill="hold"/>
                                        <p:tgtEl>
                                          <p:spTgt spid="95"/>
                                        </p:tgtEl>
                                        <p:attrNameLst>
                                          <p:attrName>fillcolor</p:attrName>
                                        </p:attrNameLst>
                                      </p:cBhvr>
                                      <p:to>
                                        <a:srgbClr val="00B050"/>
                                      </p:to>
                                    </p:animClr>
                                    <p:set>
                                      <p:cBhvr>
                                        <p:cTn id="118" dur="600" fill="hold"/>
                                        <p:tgtEl>
                                          <p:spTgt spid="95"/>
                                        </p:tgtEl>
                                        <p:attrNameLst>
                                          <p:attrName>fill.type</p:attrName>
                                        </p:attrNameLst>
                                      </p:cBhvr>
                                      <p:to>
                                        <p:strVal val="solid"/>
                                      </p:to>
                                    </p:set>
                                    <p:set>
                                      <p:cBhvr>
                                        <p:cTn id="119" dur="600" fill="hold"/>
                                        <p:tgtEl>
                                          <p:spTgt spid="95"/>
                                        </p:tgtEl>
                                        <p:attrNameLst>
                                          <p:attrName>fill.on</p:attrName>
                                        </p:attrNameLst>
                                      </p:cBhvr>
                                      <p:to>
                                        <p:strVal val="true"/>
                                      </p:to>
                                    </p:set>
                                  </p:childTnLst>
                                </p:cTn>
                              </p:par>
                              <p:par>
                                <p:cTn id="120" presetID="7" presetClass="emph" presetSubtype="2" fill="hold" nodeType="withEffect">
                                  <p:stCondLst>
                                    <p:cond delay="0"/>
                                  </p:stCondLst>
                                  <p:childTnLst>
                                    <p:animClr clrSpc="rgb" dir="cw">
                                      <p:cBhvr>
                                        <p:cTn id="121" dur="700" fill="hold"/>
                                        <p:tgtEl>
                                          <p:spTgt spid="65"/>
                                        </p:tgtEl>
                                        <p:attrNameLst>
                                          <p:attrName>stroke.color</p:attrName>
                                        </p:attrNameLst>
                                      </p:cBhvr>
                                      <p:to>
                                        <a:srgbClr val="0000CC"/>
                                      </p:to>
                                    </p:animClr>
                                    <p:set>
                                      <p:cBhvr>
                                        <p:cTn id="122" dur="700" fill="hold"/>
                                        <p:tgtEl>
                                          <p:spTgt spid="65"/>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1110019">
                                            <p:txEl>
                                              <p:pRg st="8" end="8"/>
                                            </p:txEl>
                                          </p:spTgt>
                                        </p:tgtEl>
                                        <p:attrNameLst>
                                          <p:attrName>style.visibility</p:attrName>
                                        </p:attrNameLst>
                                      </p:cBhvr>
                                      <p:to>
                                        <p:strVal val="visible"/>
                                      </p:to>
                                    </p:set>
                                    <p:animEffect transition="in" filter="blinds(horizontal)">
                                      <p:cBhvr>
                                        <p:cTn id="127" dur="500"/>
                                        <p:tgtEl>
                                          <p:spTgt spid="1110019">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110019">
                                            <p:txEl>
                                              <p:pRg st="9" end="9"/>
                                            </p:txEl>
                                          </p:spTgt>
                                        </p:tgtEl>
                                        <p:attrNameLst>
                                          <p:attrName>style.visibility</p:attrName>
                                        </p:attrNameLst>
                                      </p:cBhvr>
                                      <p:to>
                                        <p:strVal val="visible"/>
                                      </p:to>
                                    </p:set>
                                    <p:animEffect transition="in" filter="blinds(horizontal)">
                                      <p:cBhvr>
                                        <p:cTn id="132" dur="500"/>
                                        <p:tgtEl>
                                          <p:spTgt spid="1110019">
                                            <p:txEl>
                                              <p:pRg st="9" end="9"/>
                                            </p:txEl>
                                          </p:spTgt>
                                        </p:tgtEl>
                                      </p:cBhvr>
                                    </p:animEffect>
                                  </p:childTnLst>
                                </p:cTn>
                              </p:par>
                              <p:par>
                                <p:cTn id="133" presetID="7" presetClass="emph" presetSubtype="2" fill="hold" nodeType="withEffect">
                                  <p:stCondLst>
                                    <p:cond delay="0"/>
                                  </p:stCondLst>
                                  <p:childTnLst>
                                    <p:animClr clrSpc="rgb" dir="cw">
                                      <p:cBhvr>
                                        <p:cTn id="134" dur="600" fill="hold"/>
                                        <p:tgtEl>
                                          <p:spTgt spid="67"/>
                                        </p:tgtEl>
                                        <p:attrNameLst>
                                          <p:attrName>stroke.color</p:attrName>
                                        </p:attrNameLst>
                                      </p:cBhvr>
                                      <p:to>
                                        <a:srgbClr val="000000"/>
                                      </p:to>
                                    </p:animClr>
                                    <p:set>
                                      <p:cBhvr>
                                        <p:cTn id="135" dur="600" fill="hold"/>
                                        <p:tgtEl>
                                          <p:spTgt spid="67"/>
                                        </p:tgtEl>
                                        <p:attrNameLst>
                                          <p:attrName>stroke.on</p:attrName>
                                        </p:attrNameLst>
                                      </p:cBhvr>
                                      <p:to>
                                        <p:strVal val="true"/>
                                      </p:to>
                                    </p:set>
                                  </p:childTnLst>
                                </p:cTn>
                              </p:par>
                              <p:par>
                                <p:cTn id="136" presetID="10" presetClass="exit" presetSubtype="0" fill="hold" nodeType="withEffect">
                                  <p:stCondLst>
                                    <p:cond delay="0"/>
                                  </p:stCondLst>
                                  <p:childTnLst>
                                    <p:animEffect transition="out" filter="fade">
                                      <p:cBhvr>
                                        <p:cTn id="137" dur="500"/>
                                        <p:tgtEl>
                                          <p:spTgt spid="125"/>
                                        </p:tgtEl>
                                      </p:cBhvr>
                                    </p:animEffect>
                                    <p:set>
                                      <p:cBhvr>
                                        <p:cTn id="138" dur="1" fill="hold">
                                          <p:stCondLst>
                                            <p:cond delay="499"/>
                                          </p:stCondLst>
                                        </p:cTn>
                                        <p:tgtEl>
                                          <p:spTgt spid="1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7"/>
                                        </p:tgtEl>
                                      </p:cBhvr>
                                    </p:animEffect>
                                    <p:set>
                                      <p:cBhvr>
                                        <p:cTn id="143" dur="1" fill="hold">
                                          <p:stCondLst>
                                            <p:cond delay="499"/>
                                          </p:stCondLst>
                                        </p:cTn>
                                        <p:tgtEl>
                                          <p:spTgt spid="7"/>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1"/>
                                        </p:tgtEl>
                                      </p:cBhvr>
                                    </p:animEffect>
                                    <p:set>
                                      <p:cBhvr>
                                        <p:cTn id="146" dur="1" fill="hold">
                                          <p:stCondLst>
                                            <p:cond delay="499"/>
                                          </p:stCondLst>
                                        </p:cTn>
                                        <p:tgtEl>
                                          <p:spTgt spid="11"/>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par>
                                <p:cTn id="152" presetID="10" presetClass="entr" presetSubtype="0" fill="hold" nodeType="with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fade">
                                      <p:cBhvr>
                                        <p:cTn id="154" dur="500"/>
                                        <p:tgtEl>
                                          <p:spTgt spid="48"/>
                                        </p:tgtEl>
                                      </p:cBhvr>
                                    </p:animEffect>
                                  </p:childTnLst>
                                </p:cTn>
                              </p:par>
                              <p:par>
                                <p:cTn id="155" presetID="10" presetClass="entr" presetSubtype="0" fill="hold" nodeType="with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1110019">
                                            <p:txEl>
                                              <p:pRg st="10" end="10"/>
                                            </p:txEl>
                                          </p:spTgt>
                                        </p:tgtEl>
                                        <p:attrNameLst>
                                          <p:attrName>style.visibility</p:attrName>
                                        </p:attrNameLst>
                                      </p:cBhvr>
                                      <p:to>
                                        <p:strVal val="visible"/>
                                      </p:to>
                                    </p:set>
                                    <p:animEffect transition="in" filter="blinds(horizontal)">
                                      <p:cBhvr>
                                        <p:cTn id="162" dur="500"/>
                                        <p:tgtEl>
                                          <p:spTgt spid="11100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6"/>
          <p:cNvSpPr txBox="1">
            <a:spLocks/>
          </p:cNvSpPr>
          <p:nvPr/>
        </p:nvSpPr>
        <p:spPr bwMode="auto">
          <a:xfrm>
            <a:off x="8369664" y="6338552"/>
            <a:ext cx="721218" cy="435735"/>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5E2B4EB-2C10-4A97-A097-B01F5290303C}" type="slidenum">
              <a:rPr kumimoji="1" lang="en-US" altLang="zh-CN" sz="2400" b="1" i="0" u="none" strike="noStrike" kern="1200" cap="none" spc="0" normalizeH="0" baseline="0" noProof="0">
                <a:ln>
                  <a:noFill/>
                </a:ln>
                <a:solidFill>
                  <a:srgbClr val="4D5B6B"/>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80</a:t>
            </a:fld>
            <a:endParaRPr kumimoji="1" lang="en-US" altLang="zh-CN"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4" name="Rectangle 4"/>
          <p:cNvSpPr txBox="1">
            <a:spLocks noChangeArrowheads="1"/>
          </p:cNvSpPr>
          <p:nvPr/>
        </p:nvSpPr>
        <p:spPr>
          <a:xfrm>
            <a:off x="609599" y="3237367"/>
            <a:ext cx="7772400" cy="30480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89AAD3"/>
              </a:buClr>
              <a:buSzPct val="70000"/>
              <a:buFont typeface="Wingdings" pitchFamily="2" charset="2"/>
              <a:buChar char="n"/>
              <a:tabLst/>
              <a:defRPr/>
            </a:pPr>
            <a:r>
              <a:rPr kumimoji="1" lang="zh-CN" altLang="en-US" sz="2200" b="1" i="0" u="none" strike="noStrike" kern="0" cap="none" spc="0" normalizeH="0" baseline="0" noProof="0" dirty="0" smtClean="0">
                <a:ln>
                  <a:noFill/>
                </a:ln>
                <a:solidFill>
                  <a:srgbClr val="000000"/>
                </a:solidFill>
                <a:effectLst/>
                <a:uLnTx/>
                <a:uFillTx/>
                <a:latin typeface="Calibri"/>
                <a:ea typeface="楷体_GB2312" pitchFamily="49" charset="-122"/>
                <a:cs typeface="+mn-cs"/>
              </a:rPr>
              <a:t>最多</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rPr>
              <a:t>迭代多少次</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rPr>
              <a:t>(</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rPr>
              <a:t>即增广的次数</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rPr>
              <a:t>)</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rPr>
              <a:t>就很难估计，在最坏情况下，与边的容量有关；如上图：先增广 </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rPr>
              <a:t>s </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 u  v  t , </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然后增广 </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s  v  u  t</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，每次只能增广 </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1 </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个单位，故要增广</a:t>
            </a:r>
            <a:r>
              <a:rPr kumimoji="1" lang="en-US" altLang="zh-CN"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4000</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次才能结束</a:t>
            </a:r>
          </a:p>
          <a:p>
            <a:pPr marL="342900" marR="0" lvl="0" indent="-342900" algn="l" defTabSz="914400" rtl="0" eaLnBrk="0" fontAlgn="base" latinLnBrk="0" hangingPunct="0">
              <a:lnSpc>
                <a:spcPct val="100000"/>
              </a:lnSpc>
              <a:spcBef>
                <a:spcPct val="20000"/>
              </a:spcBef>
              <a:spcAft>
                <a:spcPct val="0"/>
              </a:spcAft>
              <a:buClr>
                <a:srgbClr val="89AAD3"/>
              </a:buClr>
              <a:buSzPct val="70000"/>
              <a:buFont typeface="Wingdings" pitchFamily="2" charset="2"/>
              <a:buChar char="n"/>
              <a:tabLst/>
              <a:defRPr/>
            </a:pP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克服这种缺点</a:t>
            </a:r>
            <a:r>
              <a:rPr kumimoji="1" lang="zh-CN" altLang="en-US" sz="2200" b="1" i="0" u="none" strike="noStrike" kern="0" cap="none" spc="0" normalizeH="0" baseline="0" noProof="0" dirty="0" smtClean="0">
                <a:ln>
                  <a:noFill/>
                </a:ln>
                <a:solidFill>
                  <a:srgbClr val="000000"/>
                </a:solidFill>
                <a:effectLst/>
                <a:uLnTx/>
                <a:uFillTx/>
                <a:latin typeface="Calibri"/>
                <a:ea typeface="楷体_GB2312" pitchFamily="49" charset="-122"/>
                <a:cs typeface="+mn-cs"/>
                <a:sym typeface="Symbol" pitchFamily="18" charset="2"/>
              </a:rPr>
              <a:t>的方法</a:t>
            </a:r>
            <a:r>
              <a:rPr kumimoji="1" lang="zh-CN" altLang="en-US" sz="2200" b="1" i="0" u="none" strike="noStrike" kern="0" cap="none" spc="0" normalizeH="0" baseline="0" noProof="0" dirty="0">
                <a:ln>
                  <a:noFill/>
                </a:ln>
                <a:solidFill>
                  <a:srgbClr val="000000"/>
                </a:solidFill>
                <a:effectLst/>
                <a:uLnTx/>
                <a:uFillTx/>
                <a:latin typeface="Calibri"/>
                <a:ea typeface="楷体_GB2312" pitchFamily="49" charset="-122"/>
                <a:cs typeface="+mn-cs"/>
                <a:sym typeface="Symbol" pitchFamily="18" charset="2"/>
              </a:rPr>
              <a:t>：</a:t>
            </a:r>
          </a:p>
          <a:p>
            <a:pPr marL="742950" marR="0" lvl="1" indent="-285750" algn="l" defTabSz="914400" rtl="0" eaLnBrk="0" fontAlgn="base" latinLnBrk="0" hangingPunct="0">
              <a:lnSpc>
                <a:spcPct val="100000"/>
              </a:lnSpc>
              <a:spcBef>
                <a:spcPct val="20000"/>
              </a:spcBef>
              <a:spcAft>
                <a:spcPct val="0"/>
              </a:spcAft>
              <a:buClr>
                <a:srgbClr val="7F7F7F"/>
              </a:buClr>
              <a:buSzPct val="70000"/>
              <a:buFont typeface="Wingdings" pitchFamily="2" charset="2"/>
              <a:buChar char="n"/>
              <a:tabLst/>
              <a:defRPr/>
            </a:pPr>
            <a:r>
              <a:rPr kumimoji="1" lang="zh-CN" altLang="en-US" sz="2200" b="1" i="0" u="none" strike="noStrike" kern="0" cap="none" spc="0" normalizeH="0" baseline="0" noProof="0" dirty="0">
                <a:ln>
                  <a:noFill/>
                </a:ln>
                <a:solidFill>
                  <a:srgbClr val="C00000"/>
                </a:solidFill>
                <a:effectLst/>
                <a:uLnTx/>
                <a:uFillTx/>
                <a:latin typeface="Calibri"/>
                <a:ea typeface="宋体" panose="02010600030101010101" pitchFamily="2" charset="-122"/>
                <a:cs typeface="+mn-cs"/>
                <a:sym typeface="Symbol" pitchFamily="18" charset="2"/>
              </a:rPr>
              <a:t>尽量先</a:t>
            </a:r>
            <a:r>
              <a:rPr kumimoji="1" lang="zh-CN" altLang="en-US" sz="2200" b="1" i="0" u="none" strike="noStrike" kern="0" cap="none" spc="0" normalizeH="0" baseline="0" noProof="0" dirty="0" smtClean="0">
                <a:ln>
                  <a:noFill/>
                </a:ln>
                <a:solidFill>
                  <a:srgbClr val="C00000"/>
                </a:solidFill>
                <a:effectLst/>
                <a:uLnTx/>
                <a:uFillTx/>
                <a:latin typeface="Calibri"/>
                <a:ea typeface="宋体" panose="02010600030101010101" pitchFamily="2" charset="-122"/>
                <a:cs typeface="+mn-cs"/>
                <a:sym typeface="Symbol" pitchFamily="18" charset="2"/>
              </a:rPr>
              <a:t>用路径长度最短（段</a:t>
            </a:r>
            <a:r>
              <a:rPr kumimoji="1" lang="zh-CN" altLang="en-US" sz="2200" b="1" i="0" u="none" strike="noStrike" kern="0" cap="none" spc="0" normalizeH="0" baseline="0" noProof="0" dirty="0">
                <a:ln>
                  <a:noFill/>
                </a:ln>
                <a:solidFill>
                  <a:srgbClr val="C00000"/>
                </a:solidFill>
                <a:effectLst/>
                <a:uLnTx/>
                <a:uFillTx/>
                <a:latin typeface="Calibri"/>
                <a:ea typeface="宋体" panose="02010600030101010101" pitchFamily="2" charset="-122"/>
                <a:cs typeface="+mn-cs"/>
                <a:sym typeface="Symbol" pitchFamily="18" charset="2"/>
              </a:rPr>
              <a:t>数</a:t>
            </a:r>
            <a:r>
              <a:rPr kumimoji="1" lang="zh-CN" altLang="en-US" sz="2200" b="1" i="0" u="none" strike="noStrike" kern="0" cap="none" spc="0" normalizeH="0" baseline="0" noProof="0" dirty="0" smtClean="0">
                <a:ln>
                  <a:noFill/>
                </a:ln>
                <a:solidFill>
                  <a:srgbClr val="C00000"/>
                </a:solidFill>
                <a:effectLst/>
                <a:uLnTx/>
                <a:uFillTx/>
                <a:latin typeface="Calibri"/>
                <a:ea typeface="宋体" panose="02010600030101010101" pitchFamily="2" charset="-122"/>
                <a:cs typeface="+mn-cs"/>
                <a:sym typeface="Symbol" pitchFamily="18" charset="2"/>
              </a:rPr>
              <a:t>少）的</a:t>
            </a:r>
            <a:r>
              <a:rPr kumimoji="1" lang="zh-CN" altLang="en-US" sz="2200" b="1" i="0" u="none" strike="noStrike" kern="0" cap="none" spc="0" normalizeH="0" baseline="0" noProof="0" dirty="0">
                <a:ln>
                  <a:noFill/>
                </a:ln>
                <a:solidFill>
                  <a:srgbClr val="C00000"/>
                </a:solidFill>
                <a:effectLst/>
                <a:uLnTx/>
                <a:uFillTx/>
                <a:latin typeface="Calibri"/>
                <a:ea typeface="宋体" panose="02010600030101010101" pitchFamily="2" charset="-122"/>
                <a:cs typeface="+mn-cs"/>
                <a:sym typeface="Symbol" pitchFamily="18" charset="2"/>
              </a:rPr>
              <a:t>增广</a:t>
            </a:r>
            <a:r>
              <a:rPr kumimoji="1" lang="zh-CN" altLang="en-US" sz="2200" b="1" i="0" u="none" strike="noStrike" kern="0" cap="none" spc="0" normalizeH="0" baseline="0" noProof="0" dirty="0" smtClean="0">
                <a:ln>
                  <a:noFill/>
                </a:ln>
                <a:solidFill>
                  <a:srgbClr val="C00000"/>
                </a:solidFill>
                <a:effectLst/>
                <a:uLnTx/>
                <a:uFillTx/>
                <a:latin typeface="Calibri"/>
                <a:ea typeface="宋体" panose="02010600030101010101" pitchFamily="2" charset="-122"/>
                <a:cs typeface="+mn-cs"/>
                <a:sym typeface="Symbol" pitchFamily="18" charset="2"/>
              </a:rPr>
              <a:t>链（</a:t>
            </a:r>
            <a:r>
              <a:rPr kumimoji="1" lang="en-US" altLang="zh-CN" sz="2200" b="1" i="0" u="none" strike="noStrike" kern="0" cap="none" spc="0" normalizeH="0" baseline="0" noProof="0" dirty="0" smtClean="0">
                <a:ln>
                  <a:noFill/>
                </a:ln>
                <a:solidFill>
                  <a:srgbClr val="C00000"/>
                </a:solidFill>
                <a:effectLst/>
                <a:uLnTx/>
                <a:uFillTx/>
                <a:latin typeface="Calibri"/>
                <a:ea typeface="宋体" panose="02010600030101010101" pitchFamily="2" charset="-122"/>
                <a:cs typeface="+mn-cs"/>
                <a:sym typeface="Symbol" pitchFamily="18" charset="2"/>
              </a:rPr>
              <a:t>SAP</a:t>
            </a:r>
            <a:r>
              <a:rPr kumimoji="1" lang="zh-CN" altLang="en-US" sz="2200" b="1" i="0" u="none" strike="noStrike" kern="0" cap="none" spc="0" normalizeH="0" baseline="0" noProof="0" dirty="0" smtClean="0">
                <a:ln>
                  <a:noFill/>
                </a:ln>
                <a:solidFill>
                  <a:srgbClr val="C00000"/>
                </a:solidFill>
                <a:effectLst/>
                <a:uLnTx/>
                <a:uFillTx/>
                <a:latin typeface="Calibri"/>
                <a:ea typeface="宋体" panose="02010600030101010101" pitchFamily="2" charset="-122"/>
                <a:cs typeface="+mn-cs"/>
                <a:sym typeface="Symbol" pitchFamily="18" charset="2"/>
              </a:rPr>
              <a:t>）</a:t>
            </a:r>
            <a:endParaRPr kumimoji="1" lang="zh-CN" altLang="en-US" sz="2200" b="1" i="0" u="none" strike="noStrike" kern="0" cap="none" spc="0" normalizeH="0" baseline="0" noProof="0" dirty="0">
              <a:ln>
                <a:noFill/>
              </a:ln>
              <a:solidFill>
                <a:srgbClr val="C00000"/>
              </a:solidFill>
              <a:effectLst/>
              <a:uLnTx/>
              <a:uFillTx/>
              <a:latin typeface="Calibri"/>
              <a:ea typeface="宋体" panose="02010600030101010101" pitchFamily="2" charset="-122"/>
              <a:cs typeface="+mn-cs"/>
              <a:sym typeface="Symbol" pitchFamily="18" charset="2"/>
            </a:endParaRPr>
          </a:p>
          <a:p>
            <a:pPr marL="742950" marR="0" lvl="1" indent="-285750" algn="l" defTabSz="914400" rtl="0" eaLnBrk="0" fontAlgn="base" latinLnBrk="0" hangingPunct="0">
              <a:lnSpc>
                <a:spcPct val="100000"/>
              </a:lnSpc>
              <a:spcBef>
                <a:spcPct val="20000"/>
              </a:spcBef>
              <a:spcAft>
                <a:spcPct val="0"/>
              </a:spcAft>
              <a:buClr>
                <a:srgbClr val="7F7F7F"/>
              </a:buClr>
              <a:buSzPct val="70000"/>
              <a:buFont typeface="Wingdings" pitchFamily="2" charset="2"/>
              <a:buChar char="n"/>
              <a:tabLst/>
              <a:defRPr/>
            </a:pPr>
            <a:r>
              <a:rPr kumimoji="1" lang="zh-CN" altLang="en-US" sz="2200" b="1" i="0" u="none" strike="noStrike" kern="0" cap="none" spc="0" normalizeH="0" baseline="0" noProof="0" dirty="0">
                <a:ln>
                  <a:noFill/>
                </a:ln>
                <a:solidFill>
                  <a:srgbClr val="C00000"/>
                </a:solidFill>
                <a:effectLst/>
                <a:uLnTx/>
                <a:uFillTx/>
                <a:latin typeface="Calibri"/>
                <a:ea typeface="宋体" panose="02010600030101010101" pitchFamily="2" charset="-122"/>
                <a:cs typeface="+mn-cs"/>
                <a:sym typeface="Symbol" pitchFamily="18" charset="2"/>
              </a:rPr>
              <a:t>尽量不重复前面出现过的增广链</a:t>
            </a:r>
          </a:p>
        </p:txBody>
      </p:sp>
      <p:sp>
        <p:nvSpPr>
          <p:cNvPr id="7" name="标题 5"/>
          <p:cNvSpPr>
            <a:spLocks noGrp="1"/>
          </p:cNvSpPr>
          <p:nvPr>
            <p:ph type="title"/>
          </p:nvPr>
        </p:nvSpPr>
        <p:spPr/>
        <p:txBody>
          <a:bodyPr/>
          <a:lstStyle/>
          <a:p>
            <a:r>
              <a:rPr lang="en-US" altLang="zh-CN" sz="3600" dirty="0" smtClean="0"/>
              <a:t>5.6 Ford-Fulkerson</a:t>
            </a:r>
            <a:r>
              <a:rPr lang="zh-CN" altLang="en-US" sz="3600" dirty="0" smtClean="0"/>
              <a:t>算法复杂度</a:t>
            </a:r>
            <a:endParaRPr lang="zh-CN" altLang="en-US" sz="3600" dirty="0"/>
          </a:p>
        </p:txBody>
      </p:sp>
      <p:pic>
        <p:nvPicPr>
          <p:cNvPr id="583683" name="Picture 3"/>
          <p:cNvPicPr>
            <a:picLocks noChangeAspect="1" noChangeArrowheads="1"/>
          </p:cNvPicPr>
          <p:nvPr/>
        </p:nvPicPr>
        <p:blipFill>
          <a:blip r:embed="rId2" cstate="print"/>
          <a:srcRect/>
          <a:stretch>
            <a:fillRect/>
          </a:stretch>
        </p:blipFill>
        <p:spPr bwMode="auto">
          <a:xfrm>
            <a:off x="2637064" y="1219881"/>
            <a:ext cx="3356973" cy="1828119"/>
          </a:xfrm>
          <a:prstGeom prst="rect">
            <a:avLst/>
          </a:prstGeom>
          <a:noFill/>
          <a:ln w="9525">
            <a:noFill/>
            <a:miter lim="800000"/>
            <a:headEnd/>
            <a:tailEnd/>
          </a:ln>
        </p:spPr>
      </p:pic>
    </p:spTree>
    <p:extLst>
      <p:ext uri="{BB962C8B-B14F-4D97-AF65-F5344CB8AC3E}">
        <p14:creationId xmlns:p14="http://schemas.microsoft.com/office/powerpoint/2010/main" val="12031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463" indent="-271463" eaLnBrk="1" hangingPunct="1">
              <a:buFont typeface="Wingdings" pitchFamily="2" charset="2"/>
              <a:buNone/>
            </a:pPr>
            <a:r>
              <a:rPr lang="en-US" altLang="zh-CN" dirty="0" smtClean="0">
                <a:solidFill>
                  <a:srgbClr val="A3A3A3"/>
                </a:solidFill>
                <a:latin typeface="Times New Roman" pitchFamily="18" charset="0"/>
                <a:cs typeface="Times New Roman" pitchFamily="18" charset="0"/>
              </a:rPr>
              <a:t>5.1  </a:t>
            </a:r>
            <a:r>
              <a:rPr lang="zh-CN" altLang="zh-CN" dirty="0" smtClean="0">
                <a:solidFill>
                  <a:srgbClr val="A3A3A3"/>
                </a:solidFill>
                <a:latin typeface="Times New Roman" pitchFamily="18" charset="0"/>
                <a:cs typeface="Times New Roman" pitchFamily="18" charset="0"/>
              </a:rPr>
              <a:t>二分图的最大匹配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5.2  </a:t>
            </a:r>
            <a:r>
              <a:rPr lang="zh-CN" altLang="zh-CN" dirty="0" smtClean="0">
                <a:solidFill>
                  <a:srgbClr val="B2B2B2"/>
                </a:solidFill>
                <a:latin typeface="Times New Roman" pitchFamily="18" charset="0"/>
                <a:cs typeface="Times New Roman" pitchFamily="18" charset="0"/>
              </a:rPr>
              <a:t>完全匹配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5.3  </a:t>
            </a:r>
            <a:r>
              <a:rPr lang="zh-CN" altLang="zh-CN" dirty="0" smtClean="0">
                <a:solidFill>
                  <a:srgbClr val="B2B2B2"/>
                </a:solidFill>
                <a:latin typeface="Times New Roman" pitchFamily="18" charset="0"/>
                <a:cs typeface="Times New Roman" pitchFamily="18" charset="0"/>
              </a:rPr>
              <a:t>最佳匹配算法</a:t>
            </a:r>
            <a:endParaRPr lang="zh-CN" altLang="en-US" dirty="0" smtClean="0">
              <a:solidFill>
                <a:srgbClr val="B2B2B2"/>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5.4  </a:t>
            </a:r>
            <a:r>
              <a:rPr lang="zh-CN" altLang="en-US" dirty="0" smtClean="0">
                <a:solidFill>
                  <a:schemeClr val="tx1">
                    <a:lumMod val="40000"/>
                    <a:lumOff val="60000"/>
                  </a:schemeClr>
                </a:solidFill>
                <a:latin typeface="Times New Roman" pitchFamily="18" charset="0"/>
                <a:cs typeface="Times New Roman" pitchFamily="18" charset="0"/>
              </a:rPr>
              <a:t>匹配应用举例</a:t>
            </a:r>
            <a:endParaRPr lang="zh-CN" altLang="zh-CN" dirty="0" smtClean="0">
              <a:solidFill>
                <a:schemeClr val="tx1">
                  <a:lumMod val="40000"/>
                  <a:lumOff val="60000"/>
                </a:schemeClr>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5.5  </a:t>
            </a:r>
            <a:r>
              <a:rPr lang="zh-CN" altLang="zh-CN" dirty="0" smtClean="0">
                <a:solidFill>
                  <a:schemeClr val="tx1">
                    <a:lumMod val="40000"/>
                    <a:lumOff val="60000"/>
                  </a:schemeClr>
                </a:solidFill>
                <a:latin typeface="Times New Roman" pitchFamily="18" charset="0"/>
                <a:cs typeface="Times New Roman" pitchFamily="18" charset="0"/>
              </a:rPr>
              <a:t>网络流图</a:t>
            </a: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5.6  </a:t>
            </a:r>
            <a:r>
              <a:rPr lang="zh-CN" altLang="zh-CN" dirty="0" smtClean="0">
                <a:solidFill>
                  <a:schemeClr val="tx1">
                    <a:lumMod val="40000"/>
                    <a:lumOff val="60000"/>
                  </a:schemeClr>
                </a:solidFill>
                <a:latin typeface="Times New Roman" pitchFamily="18" charset="0"/>
                <a:cs typeface="Times New Roman" pitchFamily="18" charset="0"/>
              </a:rPr>
              <a:t>Ford-Fulkerson最大流标号算法</a:t>
            </a:r>
          </a:p>
          <a:p>
            <a:pPr marL="271463" indent="-271463" eaLnBrk="1" hangingPunct="1">
              <a:buFont typeface="Wingdings" pitchFamily="2" charset="2"/>
              <a:buNone/>
            </a:pPr>
            <a:r>
              <a:rPr lang="en-US" altLang="zh-CN" dirty="0" smtClean="0">
                <a:solidFill>
                  <a:srgbClr val="FF0000"/>
                </a:solidFill>
                <a:latin typeface="Times New Roman" pitchFamily="18" charset="0"/>
                <a:cs typeface="Times New Roman" pitchFamily="18" charset="0"/>
              </a:rPr>
              <a:t>5.7  </a:t>
            </a:r>
            <a:r>
              <a:rPr lang="zh-CN" altLang="zh-CN" dirty="0" smtClean="0">
                <a:solidFill>
                  <a:srgbClr val="FF0000"/>
                </a:solidFill>
                <a:latin typeface="Times New Roman" pitchFamily="18" charset="0"/>
                <a:cs typeface="Times New Roman" pitchFamily="18" charset="0"/>
              </a:rPr>
              <a:t>最大流的Edmonds-Karp算法</a:t>
            </a:r>
          </a:p>
          <a:p>
            <a:pPr marL="271463" indent="-271463" eaLnBrk="1" hangingPunct="1">
              <a:buFont typeface="Wingdings" pitchFamily="2" charset="2"/>
              <a:buNone/>
            </a:pPr>
            <a:r>
              <a:rPr lang="en-US" altLang="zh-CN" dirty="0" smtClean="0">
                <a:latin typeface="Times New Roman" pitchFamily="18" charset="0"/>
                <a:cs typeface="Times New Roman" pitchFamily="18" charset="0"/>
              </a:rPr>
              <a:t>5.8  </a:t>
            </a:r>
            <a:r>
              <a:rPr lang="zh-CN" altLang="zh-CN" dirty="0" smtClean="0">
                <a:latin typeface="Times New Roman" pitchFamily="18" charset="0"/>
                <a:cs typeface="Times New Roman" pitchFamily="18" charset="0"/>
              </a:rPr>
              <a:t>最小费用流</a:t>
            </a:r>
          </a:p>
          <a:p>
            <a:pPr marL="271463" indent="-271463" eaLnBrk="1" hangingPunct="1"/>
            <a:endParaRPr lang="zh-CN"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345933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7" name="Text Box 3"/>
          <p:cNvSpPr txBox="1">
            <a:spLocks noChangeArrowheads="1"/>
          </p:cNvSpPr>
          <p:nvPr/>
        </p:nvSpPr>
        <p:spPr bwMode="auto">
          <a:xfrm>
            <a:off x="675142" y="1314450"/>
            <a:ext cx="8085400" cy="6155531"/>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Edmonds-Karp</a:t>
            </a:r>
            <a:r>
              <a:rPr kumimoji="1" lang="zh-CN" altLang="en-US" sz="32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算法</a:t>
            </a:r>
          </a:p>
          <a:p>
            <a:pPr marL="0" marR="0" lvl="0" indent="0" algn="l" defTabSz="914400" rtl="0" eaLnBrk="1" fontAlgn="base" latinLnBrk="0" hangingPunct="1">
              <a:lnSpc>
                <a:spcPct val="100000"/>
              </a:lnSpc>
              <a:spcBef>
                <a:spcPts val="1200"/>
              </a:spcBef>
              <a:spcAft>
                <a:spcPct val="0"/>
              </a:spcAft>
              <a:buClrTx/>
              <a:buSzTx/>
              <a:buFontTx/>
              <a:buNone/>
              <a:tabLst/>
              <a:defRPr/>
            </a:pPr>
            <a:r>
              <a:rPr kumimoji="1" lang="zh-CN" altLang="en-US" sz="3200" b="1" i="0" u="none" strike="noStrike" kern="1200" cap="none" spc="0" normalizeH="0" baseline="0" noProof="0" dirty="0">
                <a:ln>
                  <a:noFill/>
                </a:ln>
                <a:solidFill>
                  <a:srgbClr val="E8DED8"/>
                </a:solidFill>
                <a:effectLst/>
                <a:uLnTx/>
                <a:uFillTx/>
                <a:latin typeface="Arial" pitchFamily="34"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严密的标号算法</a:t>
            </a:r>
          </a:p>
          <a:p>
            <a:pPr marL="0" marR="0" lvl="0" indent="0" algn="l" defTabSz="914400" rtl="0" eaLnBrk="1" fontAlgn="base" latinLnBrk="0" hangingPunct="1">
              <a:lnSpc>
                <a:spcPct val="100000"/>
              </a:lnSpc>
              <a:spcBef>
                <a:spcPts val="12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每次沿一条最短的增流路径增</a:t>
            </a:r>
            <a:r>
              <a:rPr kumimoji="1" lang="zh-CN" altLang="en-US"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流</a:t>
            </a:r>
            <a:endPar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endParaRPr>
          </a:p>
          <a:p>
            <a:pPr marL="265113" marR="0" lvl="0" indent="0" algn="l" defTabSz="914400" rtl="0" eaLnBrk="1" fontAlgn="base" latinLnBrk="0" hangingPunct="1">
              <a:lnSpc>
                <a:spcPct val="100000"/>
              </a:lnSpc>
              <a:spcBef>
                <a:spcPts val="1200"/>
              </a:spcBef>
              <a:spcAft>
                <a:spcPct val="0"/>
              </a:spcAft>
              <a:buClrTx/>
              <a:buSzTx/>
              <a:buFontTx/>
              <a:buNone/>
              <a:tabLst/>
              <a:defRPr/>
            </a:pPr>
            <a:r>
              <a:rPr kumimoji="1" lang="en-US" altLang="zh-CN"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Edmonds and Karp</a:t>
            </a:r>
            <a:r>
              <a:rPr kumimoji="1" lang="zh-CN" altLang="en-US"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在</a:t>
            </a:r>
            <a:r>
              <a:rPr kumimoji="1" lang="en-US" altLang="zh-CN"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1972</a:t>
            </a:r>
            <a:r>
              <a:rPr kumimoji="1" lang="zh-CN" altLang="en-US"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年，以及</a:t>
            </a:r>
            <a:r>
              <a:rPr kumimoji="1" lang="en-US" altLang="zh-CN" sz="2400" b="0" i="0" u="none" strike="noStrike" kern="1200" cap="none" spc="0" normalizeH="0" baseline="0" noProof="0" dirty="0" err="1" smtClean="0">
                <a:ln>
                  <a:noFill/>
                </a:ln>
                <a:solidFill>
                  <a:srgbClr val="003366"/>
                </a:solidFill>
                <a:effectLst/>
                <a:uLnTx/>
                <a:uFillTx/>
                <a:latin typeface="Arial" pitchFamily="34" charset="0"/>
                <a:ea typeface="宋体" pitchFamily="2" charset="-122"/>
                <a:cs typeface="+mn-cs"/>
              </a:rPr>
              <a:t>Dinic</a:t>
            </a:r>
            <a:r>
              <a:rPr kumimoji="1" lang="zh-CN" altLang="en-US"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在</a:t>
            </a:r>
            <a:r>
              <a:rPr kumimoji="1" lang="en-US" altLang="zh-CN"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1970</a:t>
            </a:r>
            <a:r>
              <a:rPr kumimoji="1" lang="zh-CN" altLang="en-US"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年都独立的证明了如果每步增广路径都是最短的话，那么整个算法将会执行</a:t>
            </a:r>
            <a:r>
              <a:rPr kumimoji="1" lang="en-US" altLang="zh-CN"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O(n*m)</a:t>
            </a:r>
            <a:r>
              <a:rPr kumimoji="1" lang="zh-CN" altLang="en-US"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步</a:t>
            </a:r>
            <a:endParaRPr kumimoji="1" lang="en-US" altLang="zh-CN" sz="2400" b="0"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endParaRPr>
          </a:p>
          <a:p>
            <a:pPr marL="265113" marR="0" lvl="0" indent="0" algn="l" defTabSz="914400" rtl="0" eaLnBrk="1" fontAlgn="base" latinLnBrk="0" hangingPunct="1">
              <a:lnSpc>
                <a:spcPct val="100000"/>
              </a:lnSpc>
              <a:spcBef>
                <a:spcPts val="12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广度优先搜索时最坏情况下需</a:t>
            </a:r>
            <a:r>
              <a:rPr kumimoji="1" lang="en-US" altLang="zh-CN" sz="2400" b="1"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O(m)</a:t>
            </a:r>
            <a:r>
              <a:rPr kumimoji="1" lang="zh-CN" altLang="en-US" sz="2400" b="1"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次</a:t>
            </a:r>
            <a:r>
              <a:rPr kumimoji="1" lang="en-US" altLang="zh-CN" sz="2400" b="1"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 </a:t>
            </a:r>
          </a:p>
          <a:p>
            <a:pPr marL="265113" marR="0" lvl="0" indent="0" algn="l" defTabSz="914400" rtl="0" eaLnBrk="1" fontAlgn="base" latinLnBrk="0" hangingPunct="1">
              <a:lnSpc>
                <a:spcPct val="100000"/>
              </a:lnSpc>
              <a:spcBef>
                <a:spcPts val="12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3366"/>
                </a:solidFill>
                <a:effectLst/>
                <a:uLnTx/>
                <a:uFillTx/>
                <a:latin typeface="Arial" pitchFamily="34" charset="0"/>
                <a:ea typeface="宋体" pitchFamily="2" charset="-122"/>
                <a:cs typeface="+mn-cs"/>
              </a:rPr>
              <a:t>书上有证明，不做要求</a:t>
            </a:r>
            <a:endParaRPr kumimoji="1" lang="zh-CN" altLang="en-US" sz="2400" b="1" i="0" u="none" strike="noStrike" kern="1200" cap="none" spc="0" normalizeH="0" baseline="0" noProof="0" dirty="0">
              <a:ln>
                <a:noFill/>
              </a:ln>
              <a:solidFill>
                <a:srgbClr val="003366"/>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ＭＳ 明朝" pitchFamily="49" charset="-128"/>
                <a:cs typeface="+mn-cs"/>
              </a:rPr>
              <a:t>➣ </a:t>
            </a: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itchFamily="2" charset="-122"/>
                <a:cs typeface="+mn-cs"/>
              </a:rPr>
              <a:t>使用广探法 </a:t>
            </a:r>
            <a:r>
              <a:rPr kumimoji="1" lang="en-US" altLang="zh-CN" sz="3200" b="1" i="0" u="none" strike="noStrike" kern="1200" cap="none" spc="0" normalizeH="0" baseline="0" noProof="0" dirty="0">
                <a:ln>
                  <a:noFill/>
                </a:ln>
                <a:solidFill>
                  <a:srgbClr val="000000"/>
                </a:solidFill>
                <a:effectLst/>
                <a:uLnTx/>
                <a:uFillTx/>
                <a:latin typeface="ＭＳ 明朝" pitchFamily="49" charset="-128"/>
                <a:ea typeface="宋体" pitchFamily="2" charset="-122"/>
                <a:cs typeface="+mn-cs"/>
              </a:rPr>
              <a:t>(</a:t>
            </a: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itchFamily="2" charset="-122"/>
                <a:cs typeface="+mn-cs"/>
              </a:rPr>
              <a:t>先标号先检查</a:t>
            </a:r>
            <a:r>
              <a:rPr kumimoji="1" lang="zh-CN" altLang="en-US" sz="3200" b="1" i="0" u="none" strike="noStrike" kern="1200" cap="none" spc="0" normalizeH="0" baseline="0" noProof="0" dirty="0" smtClean="0">
                <a:ln>
                  <a:noFill/>
                </a:ln>
                <a:solidFill>
                  <a:srgbClr val="000000"/>
                </a:solidFill>
                <a:effectLst/>
                <a:uLnTx/>
                <a:uFillTx/>
                <a:latin typeface="ＭＳ 明朝" pitchFamily="49" charset="-128"/>
                <a:ea typeface="宋体" pitchFamily="2" charset="-122"/>
                <a:cs typeface="+mn-cs"/>
              </a:rPr>
              <a:t>）</a:t>
            </a:r>
            <a:r>
              <a:rPr kumimoji="1" lang="en-US" altLang="zh-CN" sz="3200" b="1" i="0" u="none" strike="noStrike" kern="1200" cap="none" spc="0" normalizeH="0" baseline="0" noProof="0" dirty="0" smtClean="0">
                <a:ln>
                  <a:noFill/>
                </a:ln>
                <a:solidFill>
                  <a:srgbClr val="000000"/>
                </a:solidFill>
                <a:effectLst/>
                <a:uLnTx/>
                <a:uFillTx/>
                <a:latin typeface="ＭＳ 明朝" pitchFamily="49" charset="-128"/>
                <a:ea typeface="宋体" pitchFamily="2" charset="-122"/>
                <a:cs typeface="+mn-cs"/>
              </a:rPr>
              <a:t>O(n*m*m)</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ＭＳ 明朝" pitchFamily="49" charset="-128"/>
                <a:ea typeface="宋体" pitchFamily="2" charset="-122"/>
                <a:cs typeface="+mn-cs"/>
              </a:rPr>
              <a:t>     进一步改进，结合启发式，可提高到</a:t>
            </a:r>
            <a:r>
              <a:rPr kumimoji="1" lang="en-US" altLang="zh-CN" sz="2400" b="1" i="0" u="none" strike="noStrike" kern="1200" cap="none" spc="0" normalizeH="0" baseline="0" noProof="0" dirty="0" smtClean="0">
                <a:ln>
                  <a:noFill/>
                </a:ln>
                <a:solidFill>
                  <a:srgbClr val="000000"/>
                </a:solidFill>
                <a:effectLst/>
                <a:uLnTx/>
                <a:uFillTx/>
                <a:latin typeface="ＭＳ 明朝" pitchFamily="49" charset="-128"/>
                <a:ea typeface="宋体" pitchFamily="2" charset="-122"/>
                <a:cs typeface="+mn-cs"/>
              </a:rPr>
              <a:t>O(n*n*m)</a:t>
            </a:r>
            <a:endParaRPr kumimoji="1" lang="zh-CN" altLang="en-US" sz="2400" b="1" i="0" u="none" strike="noStrike" kern="1200" cap="none" spc="0" normalizeH="0" baseline="0" noProof="0" dirty="0">
              <a:ln>
                <a:noFill/>
              </a:ln>
              <a:solidFill>
                <a:srgbClr val="000000"/>
              </a:solidFill>
              <a:effectLst/>
              <a:uLnTx/>
              <a:uFillTx/>
              <a:latin typeface="ＭＳ 明朝" pitchFamily="49" charset="-128"/>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dirty="0">
                <a:ln>
                  <a:noFill/>
                </a:ln>
                <a:solidFill>
                  <a:srgbClr val="000000"/>
                </a:solidFill>
                <a:effectLst/>
                <a:uLnTx/>
                <a:uFillTx/>
                <a:latin typeface="ＭＳ 明朝" pitchFamily="49" charset="-128"/>
                <a:ea typeface="宋体" pitchFamily="2" charset="-122"/>
                <a:cs typeface="+mn-cs"/>
              </a:rPr>
              <a:t> </a:t>
            </a:r>
          </a:p>
        </p:txBody>
      </p:sp>
      <p:sp>
        <p:nvSpPr>
          <p:cNvPr id="22" name="标题 21"/>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grpSp>
        <p:nvGrpSpPr>
          <p:cNvPr id="23" name="组合 22"/>
          <p:cNvGrpSpPr/>
          <p:nvPr/>
        </p:nvGrpSpPr>
        <p:grpSpPr>
          <a:xfrm>
            <a:off x="6195449" y="1028877"/>
            <a:ext cx="2376488" cy="2122487"/>
            <a:chOff x="6416675" y="3608388"/>
            <a:chExt cx="2376488" cy="2122487"/>
          </a:xfrm>
        </p:grpSpPr>
        <p:sp>
          <p:nvSpPr>
            <p:cNvPr id="24" name="Oval 5"/>
            <p:cNvSpPr>
              <a:spLocks noChangeArrowheads="1"/>
            </p:cNvSpPr>
            <p:nvPr/>
          </p:nvSpPr>
          <p:spPr bwMode="auto">
            <a:xfrm>
              <a:off x="7586663" y="3968750"/>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5" name="Oval 6"/>
            <p:cNvSpPr>
              <a:spLocks noChangeArrowheads="1"/>
            </p:cNvSpPr>
            <p:nvPr/>
          </p:nvSpPr>
          <p:spPr bwMode="auto">
            <a:xfrm>
              <a:off x="6686550" y="4598988"/>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6" name="Oval 7"/>
            <p:cNvSpPr>
              <a:spLocks noChangeArrowheads="1"/>
            </p:cNvSpPr>
            <p:nvPr/>
          </p:nvSpPr>
          <p:spPr bwMode="auto">
            <a:xfrm>
              <a:off x="7586663" y="5229225"/>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7" name="Oval 8"/>
            <p:cNvSpPr>
              <a:spLocks noChangeArrowheads="1"/>
            </p:cNvSpPr>
            <p:nvPr/>
          </p:nvSpPr>
          <p:spPr bwMode="auto">
            <a:xfrm>
              <a:off x="8442325" y="4643438"/>
              <a:ext cx="180975" cy="180975"/>
            </a:xfrm>
            <a:prstGeom prst="ellipse">
              <a:avLst/>
            </a:prstGeom>
            <a:solidFill>
              <a:schemeClr val="accent1"/>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8" name="Line 9"/>
            <p:cNvSpPr>
              <a:spLocks noChangeShapeType="1"/>
            </p:cNvSpPr>
            <p:nvPr/>
          </p:nvSpPr>
          <p:spPr bwMode="auto">
            <a:xfrm flipV="1">
              <a:off x="6777038" y="4103688"/>
              <a:ext cx="855662" cy="585787"/>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29" name="Line 10"/>
            <p:cNvSpPr>
              <a:spLocks noChangeShapeType="1"/>
            </p:cNvSpPr>
            <p:nvPr/>
          </p:nvSpPr>
          <p:spPr bwMode="auto">
            <a:xfrm>
              <a:off x="6777038" y="4689475"/>
              <a:ext cx="855662" cy="630238"/>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0" name="Line 11"/>
            <p:cNvSpPr>
              <a:spLocks noChangeShapeType="1"/>
            </p:cNvSpPr>
            <p:nvPr/>
          </p:nvSpPr>
          <p:spPr bwMode="auto">
            <a:xfrm>
              <a:off x="7677150" y="4059238"/>
              <a:ext cx="809625" cy="630237"/>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1" name="Line 12"/>
            <p:cNvSpPr>
              <a:spLocks noChangeShapeType="1"/>
            </p:cNvSpPr>
            <p:nvPr/>
          </p:nvSpPr>
          <p:spPr bwMode="auto">
            <a:xfrm flipV="1">
              <a:off x="7721600" y="4733925"/>
              <a:ext cx="765175" cy="539750"/>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2" name="Line 13"/>
            <p:cNvSpPr>
              <a:spLocks noChangeShapeType="1"/>
            </p:cNvSpPr>
            <p:nvPr/>
          </p:nvSpPr>
          <p:spPr bwMode="auto">
            <a:xfrm>
              <a:off x="7677150" y="4059238"/>
              <a:ext cx="0" cy="1169987"/>
            </a:xfrm>
            <a:prstGeom prst="line">
              <a:avLst/>
            </a:prstGeom>
            <a:noFill/>
            <a:ln w="38100">
              <a:solidFill>
                <a:srgbClr val="000000"/>
              </a:solidFill>
              <a:round/>
              <a:headEnd/>
              <a:tailEnd type="stealth" w="med"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33" name="Text Box 14"/>
            <p:cNvSpPr txBox="1">
              <a:spLocks noChangeArrowheads="1"/>
            </p:cNvSpPr>
            <p:nvPr/>
          </p:nvSpPr>
          <p:spPr bwMode="auto">
            <a:xfrm>
              <a:off x="6867525" y="4014788"/>
              <a:ext cx="449263" cy="3667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10</a:t>
              </a:r>
            </a:p>
          </p:txBody>
        </p:sp>
        <p:sp>
          <p:nvSpPr>
            <p:cNvPr id="34" name="Rectangle 15"/>
            <p:cNvSpPr>
              <a:spLocks noChangeArrowheads="1"/>
            </p:cNvSpPr>
            <p:nvPr/>
          </p:nvSpPr>
          <p:spPr bwMode="auto">
            <a:xfrm>
              <a:off x="6911975" y="5003800"/>
              <a:ext cx="438150" cy="3667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10</a:t>
              </a:r>
            </a:p>
          </p:txBody>
        </p:sp>
        <p:sp>
          <p:nvSpPr>
            <p:cNvPr id="35" name="Rectangle 16"/>
            <p:cNvSpPr>
              <a:spLocks noChangeArrowheads="1"/>
            </p:cNvSpPr>
            <p:nvPr/>
          </p:nvSpPr>
          <p:spPr bwMode="auto">
            <a:xfrm>
              <a:off x="7993063" y="4014788"/>
              <a:ext cx="438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10</a:t>
              </a:r>
            </a:p>
          </p:txBody>
        </p:sp>
        <p:sp>
          <p:nvSpPr>
            <p:cNvPr id="36" name="Rectangle 17"/>
            <p:cNvSpPr>
              <a:spLocks noChangeArrowheads="1"/>
            </p:cNvSpPr>
            <p:nvPr/>
          </p:nvSpPr>
          <p:spPr bwMode="auto">
            <a:xfrm>
              <a:off x="8081963" y="4914900"/>
              <a:ext cx="438150" cy="3667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10</a:t>
              </a:r>
            </a:p>
          </p:txBody>
        </p:sp>
        <p:sp>
          <p:nvSpPr>
            <p:cNvPr id="37" name="Rectangle 18"/>
            <p:cNvSpPr>
              <a:spLocks noChangeArrowheads="1"/>
            </p:cNvSpPr>
            <p:nvPr/>
          </p:nvSpPr>
          <p:spPr bwMode="auto">
            <a:xfrm>
              <a:off x="7677150" y="4464050"/>
              <a:ext cx="311150" cy="36671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p>
          </p:txBody>
        </p:sp>
        <p:sp>
          <p:nvSpPr>
            <p:cNvPr id="38" name="Rectangle 19"/>
            <p:cNvSpPr>
              <a:spLocks noChangeArrowheads="1"/>
            </p:cNvSpPr>
            <p:nvPr/>
          </p:nvSpPr>
          <p:spPr bwMode="auto">
            <a:xfrm>
              <a:off x="6416675" y="4554538"/>
              <a:ext cx="3746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s </a:t>
              </a:r>
            </a:p>
          </p:txBody>
        </p:sp>
        <p:sp>
          <p:nvSpPr>
            <p:cNvPr id="39" name="Rectangle 20"/>
            <p:cNvSpPr>
              <a:spLocks noChangeArrowheads="1"/>
            </p:cNvSpPr>
            <p:nvPr/>
          </p:nvSpPr>
          <p:spPr bwMode="auto">
            <a:xfrm>
              <a:off x="8532813" y="4598988"/>
              <a:ext cx="2603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t</a:t>
              </a:r>
            </a:p>
          </p:txBody>
        </p:sp>
        <p:sp>
          <p:nvSpPr>
            <p:cNvPr id="40" name="Rectangle 21"/>
            <p:cNvSpPr>
              <a:spLocks noChangeArrowheads="1"/>
            </p:cNvSpPr>
            <p:nvPr/>
          </p:nvSpPr>
          <p:spPr bwMode="auto">
            <a:xfrm>
              <a:off x="7542213" y="3608388"/>
              <a:ext cx="3111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a:t>
              </a:r>
            </a:p>
          </p:txBody>
        </p:sp>
        <p:sp>
          <p:nvSpPr>
            <p:cNvPr id="41" name="Rectangle 22"/>
            <p:cNvSpPr>
              <a:spLocks noChangeArrowheads="1"/>
            </p:cNvSpPr>
            <p:nvPr/>
          </p:nvSpPr>
          <p:spPr bwMode="auto">
            <a:xfrm>
              <a:off x="7542213" y="5364163"/>
              <a:ext cx="323850" cy="36671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000000"/>
                  </a:solidFill>
                  <a:effectLst/>
                  <a:uLnTx/>
                  <a:uFillTx/>
                  <a:latin typeface="Arial" pitchFamily="34" charset="0"/>
                  <a:ea typeface="宋体" pitchFamily="2" charset="-122"/>
                  <a:cs typeface="+mn-cs"/>
                </a:rPr>
                <a:t>b</a:t>
              </a:r>
            </a:p>
          </p:txBody>
        </p:sp>
      </p:grpSp>
    </p:spTree>
    <p:extLst>
      <p:ext uri="{BB962C8B-B14F-4D97-AF65-F5344CB8AC3E}">
        <p14:creationId xmlns:p14="http://schemas.microsoft.com/office/powerpoint/2010/main" val="42141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827">
                                            <p:txEl>
                                              <p:pRg st="2" end="2"/>
                                            </p:txEl>
                                          </p:spTgt>
                                        </p:tgtEl>
                                        <p:attrNameLst>
                                          <p:attrName>style.visibility</p:attrName>
                                        </p:attrNameLst>
                                      </p:cBhvr>
                                      <p:to>
                                        <p:strVal val="visible"/>
                                      </p:to>
                                    </p:set>
                                    <p:animEffect transition="in" filter="blinds(horizontal)">
                                      <p:cBhvr>
                                        <p:cTn id="7" dur="500"/>
                                        <p:tgtEl>
                                          <p:spTgt spid="12298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827">
                                            <p:txEl>
                                              <p:pRg st="3" end="3"/>
                                            </p:txEl>
                                          </p:spTgt>
                                        </p:tgtEl>
                                        <p:attrNameLst>
                                          <p:attrName>style.visibility</p:attrName>
                                        </p:attrNameLst>
                                      </p:cBhvr>
                                      <p:to>
                                        <p:strVal val="visible"/>
                                      </p:to>
                                    </p:set>
                                    <p:animEffect transition="in" filter="blinds(horizontal)">
                                      <p:cBhvr>
                                        <p:cTn id="12" dur="500"/>
                                        <p:tgtEl>
                                          <p:spTgt spid="122982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827">
                                            <p:txEl>
                                              <p:pRg st="4" end="4"/>
                                            </p:txEl>
                                          </p:spTgt>
                                        </p:tgtEl>
                                        <p:attrNameLst>
                                          <p:attrName>style.visibility</p:attrName>
                                        </p:attrNameLst>
                                      </p:cBhvr>
                                      <p:to>
                                        <p:strVal val="visible"/>
                                      </p:to>
                                    </p:set>
                                    <p:animEffect transition="in" filter="blinds(horizontal)">
                                      <p:cBhvr>
                                        <p:cTn id="17" dur="500"/>
                                        <p:tgtEl>
                                          <p:spTgt spid="12298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827">
                                            <p:txEl>
                                              <p:pRg st="5" end="5"/>
                                            </p:txEl>
                                          </p:spTgt>
                                        </p:tgtEl>
                                        <p:attrNameLst>
                                          <p:attrName>style.visibility</p:attrName>
                                        </p:attrNameLst>
                                      </p:cBhvr>
                                      <p:to>
                                        <p:strVal val="visible"/>
                                      </p:to>
                                    </p:set>
                                    <p:animEffect transition="in" filter="blinds(horizontal)">
                                      <p:cBhvr>
                                        <p:cTn id="22" dur="500"/>
                                        <p:tgtEl>
                                          <p:spTgt spid="12298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827">
                                            <p:txEl>
                                              <p:pRg st="6" end="6"/>
                                            </p:txEl>
                                          </p:spTgt>
                                        </p:tgtEl>
                                        <p:attrNameLst>
                                          <p:attrName>style.visibility</p:attrName>
                                        </p:attrNameLst>
                                      </p:cBhvr>
                                      <p:to>
                                        <p:strVal val="visible"/>
                                      </p:to>
                                    </p:set>
                                    <p:animEffect transition="in" filter="blinds(horizontal)">
                                      <p:cBhvr>
                                        <p:cTn id="27" dur="500"/>
                                        <p:tgtEl>
                                          <p:spTgt spid="122982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827">
                                            <p:txEl>
                                              <p:pRg st="7" end="7"/>
                                            </p:txEl>
                                          </p:spTgt>
                                        </p:tgtEl>
                                        <p:attrNameLst>
                                          <p:attrName>style.visibility</p:attrName>
                                        </p:attrNameLst>
                                      </p:cBhvr>
                                      <p:to>
                                        <p:strVal val="visible"/>
                                      </p:to>
                                    </p:set>
                                    <p:animEffect transition="in" filter="blinds(horizontal)">
                                      <p:cBhvr>
                                        <p:cTn id="32" dur="500"/>
                                        <p:tgtEl>
                                          <p:spTgt spid="1229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611188" y="1223963"/>
            <a:ext cx="8128000" cy="5365523"/>
          </a:xfrm>
          <a:prstGeom prst="rect">
            <a:avLst/>
          </a:prstGeom>
          <a:noFill/>
          <a:ln w="9525">
            <a:noFill/>
            <a:miter lim="800000"/>
          </a:ln>
        </p:spPr>
        <p:txBody>
          <a:bodyPr/>
          <a:lstStyle/>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Step1.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在给定的网络流图中任选一个流</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f.</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Step2.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给</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标号</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984250" marR="0" lvl="0" indent="-984250" algn="l" defTabSz="914400" rtl="0" eaLnBrk="1" fontAlgn="base" latinLnBrk="0" hangingPunct="1">
              <a:lnSpc>
                <a:spcPct val="95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Step3. </a:t>
            </a:r>
            <a:r>
              <a:rPr kumimoji="1" lang="zh-CN" altLang="en-US" sz="2600" b="1" i="0" u="none" strike="noStrike" kern="1200" cap="none" spc="0" normalizeH="0" baseline="0" noProof="0" dirty="0" smtClean="0">
                <a:ln>
                  <a:noFill/>
                </a:ln>
                <a:solidFill>
                  <a:srgbClr val="C00000"/>
                </a:solidFill>
                <a:effectLst/>
                <a:uLnTx/>
                <a:uFillTx/>
                <a:latin typeface="Garamond" pitchFamily="18" charset="0"/>
                <a:ea typeface="宋体" pitchFamily="2" charset="-122"/>
                <a:cs typeface="+mn-cs"/>
              </a:rPr>
              <a:t>按先</a:t>
            </a:r>
            <a:r>
              <a:rPr kumimoji="1" lang="zh-CN" altLang="en-US" sz="26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标号先检查的顺序</a:t>
            </a:r>
            <a:r>
              <a:rPr kumimoji="1" lang="en-US" altLang="zh-CN" sz="26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smtClean="0">
                <a:ln>
                  <a:noFill/>
                </a:ln>
                <a:solidFill>
                  <a:srgbClr val="C00000"/>
                </a:solidFill>
                <a:effectLst/>
                <a:uLnTx/>
                <a:uFillTx/>
                <a:latin typeface="Garamond" pitchFamily="18" charset="0"/>
                <a:ea typeface="宋体" pitchFamily="2" charset="-122"/>
                <a:cs typeface="+mn-cs"/>
              </a:rPr>
              <a:t>选择</a:t>
            </a:r>
            <a:r>
              <a:rPr kumimoji="1" lang="zh-CN" altLang="en-US" sz="26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标号最早但尚未检查</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的点</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若所有的点都已检查</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Step7.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否则对</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a:t>
            </a:r>
            <a:r>
              <a:rPr kumimoji="1" lang="zh-CN" altLang="en-US" sz="26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所有未标号邻点</a:t>
            </a:r>
            <a:r>
              <a:rPr kumimoji="1" lang="en-US" altLang="zh-CN" sz="2600" b="1" i="0" u="none" strike="noStrike" kern="1200" cap="none" spc="0" normalizeH="0" baseline="0" noProof="0" dirty="0">
                <a:ln>
                  <a:noFill/>
                </a:ln>
                <a:solidFill>
                  <a:srgbClr val="C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如果能通过正向或反向标号给以标号</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则依次标之</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Step4.</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Step4.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t</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得到标号</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令</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Step5.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否则转</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Step3.</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Step5.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设</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的标号为</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en-US" altLang="zh-CN" sz="26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d</a:t>
            </a:r>
            <a:r>
              <a:rPr kumimoji="1" lang="en-US" altLang="zh-CN" sz="26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6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①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a:t>
            </a:r>
            <a:r>
              <a:rPr kumimoji="1" lang="en-US" altLang="zh-CN" sz="26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d</a:t>
            </a:r>
            <a:r>
              <a:rPr kumimoji="1" lang="en-US" altLang="zh-CN" sz="26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en-US" altLang="zh-CN" sz="2600" b="1" i="0" u="none" strike="noStrike" kern="1200" cap="none" spc="0" normalizeH="0" baseline="30000" noProof="0" dirty="0">
                <a:ln>
                  <a:noFill/>
                </a:ln>
                <a:solidFill>
                  <a:srgbClr val="000000"/>
                </a:solidFill>
                <a:effectLst/>
                <a:uLnTx/>
                <a:uFillTx/>
                <a:latin typeface="Garamond" pitchFamily="18" charset="0"/>
                <a:ea typeface="宋体"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则令</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f(u, v)=f(u, v)+ </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6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②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a:t>
            </a:r>
            <a:r>
              <a:rPr kumimoji="1" lang="en-US" altLang="zh-CN" sz="26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d</a:t>
            </a:r>
            <a:r>
              <a:rPr kumimoji="1" lang="en-US" altLang="zh-CN" sz="2600" b="1" i="0" u="none" strike="noStrike" kern="1200" cap="none" spc="0" normalizeH="0" baseline="-25000" noProof="0" dirty="0" err="1">
                <a:ln>
                  <a:noFill/>
                </a:ln>
                <a:solidFill>
                  <a:srgbClr val="0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a:t>
            </a:r>
            <a:r>
              <a:rPr kumimoji="1" lang="en-US" altLang="zh-CN" sz="2600" b="1" i="0" u="none" strike="noStrike" kern="1200" cap="none" spc="0" normalizeH="0" baseline="30000" noProof="0" dirty="0">
                <a:ln>
                  <a:noFill/>
                </a:ln>
                <a:solidFill>
                  <a:srgbClr val="000000"/>
                </a:solidFill>
                <a:effectLst/>
                <a:uLnTx/>
                <a:uFillTx/>
                <a:latin typeface="Garamond" pitchFamily="18" charset="0"/>
                <a:ea typeface="宋体" pitchFamily="2" charset="-122"/>
                <a:cs typeface="+mn-cs"/>
              </a:rPr>
              <a:t>-</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则令</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f(u, v)=f(u, v)- </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sym typeface="Symbol" pitchFamily="18" charset="2"/>
              </a:rPr>
              <a:t></a:t>
            </a:r>
            <a:r>
              <a:rPr kumimoji="1" lang="en-US" altLang="zh-CN" sz="2600" b="1" i="0" u="none" strike="noStrike" kern="1200" cap="none" spc="0" normalizeH="0" baseline="-25000" noProof="0" dirty="0">
                <a:ln>
                  <a:noFill/>
                </a:ln>
                <a:solidFill>
                  <a:srgbClr val="000000"/>
                </a:solidFill>
                <a:effectLst/>
                <a:uLnTx/>
                <a:uFillTx/>
                <a:latin typeface="Garamond" pitchFamily="18" charset="0"/>
                <a:ea typeface="宋体" pitchFamily="2" charset="-122"/>
                <a:cs typeface="+mn-cs"/>
              </a:rPr>
              <a:t>v</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Step6.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若</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u=s,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删去全部标号</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Step2.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否则令</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v=u,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转</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5.</a:t>
            </a:r>
          </a:p>
          <a:p>
            <a:pPr marL="984250" marR="0" lvl="0" indent="-98425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Step7. </a:t>
            </a:r>
            <a:r>
              <a:rPr kumimoji="1" lang="zh-CN" altLang="en-US"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结束</a:t>
            </a:r>
            <a:r>
              <a:rPr kumimoji="1" lang="en-US" altLang="zh-CN" sz="26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p>
        </p:txBody>
      </p:sp>
      <p:sp>
        <p:nvSpPr>
          <p:cNvPr id="4" name="标题 3"/>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spTree>
    <p:extLst>
      <p:ext uri="{BB962C8B-B14F-4D97-AF65-F5344CB8AC3E}">
        <p14:creationId xmlns:p14="http://schemas.microsoft.com/office/powerpoint/2010/main" val="27127927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3" name="Text Box 8"/>
          <p:cNvSpPr txBox="1">
            <a:spLocks noChangeArrowheads="1"/>
          </p:cNvSpPr>
          <p:nvPr/>
        </p:nvSpPr>
        <p:spPr bwMode="auto">
          <a:xfrm>
            <a:off x="617079" y="1223963"/>
            <a:ext cx="6886575" cy="57943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5E2CAE"/>
                </a:solidFill>
                <a:effectLst/>
                <a:uLnTx/>
                <a:uFillTx/>
                <a:latin typeface="Arial" pitchFamily="34" charset="0"/>
                <a:ea typeface="宋体" pitchFamily="2" charset="-122"/>
                <a:cs typeface="+mn-cs"/>
              </a:rPr>
              <a:t>存在问题</a:t>
            </a:r>
          </a:p>
        </p:txBody>
      </p:sp>
      <p:sp>
        <p:nvSpPr>
          <p:cNvPr id="111624" name="Rectangle 9"/>
          <p:cNvSpPr>
            <a:spLocks noChangeArrowheads="1"/>
          </p:cNvSpPr>
          <p:nvPr/>
        </p:nvSpPr>
        <p:spPr bwMode="auto">
          <a:xfrm>
            <a:off x="700763" y="1943100"/>
            <a:ext cx="7742238" cy="15696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找到增流路径后，立即沿增流路径对网络流进行增流。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每一次增流可能需要对最多</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n-1</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条边进行操作。</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最坏情况下，每一次增流需要</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O</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计算时间。</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有些情况下，这个代价是很高的。</a:t>
            </a:r>
          </a:p>
        </p:txBody>
      </p:sp>
      <p:sp>
        <p:nvSpPr>
          <p:cNvPr id="10" name="标题 9"/>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sp>
        <p:nvSpPr>
          <p:cNvPr id="12" name="Oval 11">
            <a:extLst>
              <a:ext uri="{FF2B5EF4-FFF2-40B4-BE49-F238E27FC236}">
                <a16:creationId xmlns:a16="http://schemas.microsoft.com/office/drawing/2014/main" id="{D37FE254-3D8A-4CF5-8592-669E475E0A91}"/>
              </a:ext>
            </a:extLst>
          </p:cNvPr>
          <p:cNvSpPr/>
          <p:nvPr/>
        </p:nvSpPr>
        <p:spPr>
          <a:xfrm>
            <a:off x="6284380" y="3552572"/>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BE6DD1B6-7345-447D-95FD-B82A6F627646}"/>
              </a:ext>
            </a:extLst>
          </p:cNvPr>
          <p:cNvSpPr/>
          <p:nvPr/>
        </p:nvSpPr>
        <p:spPr>
          <a:xfrm>
            <a:off x="1655391"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E140E910-F5CD-45DB-A917-D9E39166E179}"/>
              </a:ext>
            </a:extLst>
          </p:cNvPr>
          <p:cNvSpPr/>
          <p:nvPr/>
        </p:nvSpPr>
        <p:spPr>
          <a:xfrm>
            <a:off x="2169879"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a:extLst>
              <a:ext uri="{FF2B5EF4-FFF2-40B4-BE49-F238E27FC236}">
                <a16:creationId xmlns:a16="http://schemas.microsoft.com/office/drawing/2014/main" id="{BD0AF0A1-1F35-458F-A4E0-78AA12767FB6}"/>
              </a:ext>
            </a:extLst>
          </p:cNvPr>
          <p:cNvSpPr/>
          <p:nvPr/>
        </p:nvSpPr>
        <p:spPr>
          <a:xfrm>
            <a:off x="2684367"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05BAE51C-D9C9-4849-BB74-F720433B0693}"/>
              </a:ext>
            </a:extLst>
          </p:cNvPr>
          <p:cNvSpPr/>
          <p:nvPr/>
        </p:nvSpPr>
        <p:spPr>
          <a:xfrm>
            <a:off x="3198855"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616C7803-9622-4EDB-88B8-33C7E52BB821}"/>
              </a:ext>
            </a:extLst>
          </p:cNvPr>
          <p:cNvSpPr/>
          <p:nvPr/>
        </p:nvSpPr>
        <p:spPr>
          <a:xfrm>
            <a:off x="3713343"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Oval 17">
            <a:extLst>
              <a:ext uri="{FF2B5EF4-FFF2-40B4-BE49-F238E27FC236}">
                <a16:creationId xmlns:a16="http://schemas.microsoft.com/office/drawing/2014/main" id="{97378F0C-6A30-422A-94AF-11C0E28A216A}"/>
              </a:ext>
            </a:extLst>
          </p:cNvPr>
          <p:cNvSpPr/>
          <p:nvPr/>
        </p:nvSpPr>
        <p:spPr>
          <a:xfrm>
            <a:off x="4227831"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Oval 18">
            <a:extLst>
              <a:ext uri="{FF2B5EF4-FFF2-40B4-BE49-F238E27FC236}">
                <a16:creationId xmlns:a16="http://schemas.microsoft.com/office/drawing/2014/main" id="{BC8A5A7C-DD81-4959-A480-0674D789DF2F}"/>
              </a:ext>
            </a:extLst>
          </p:cNvPr>
          <p:cNvSpPr/>
          <p:nvPr/>
        </p:nvSpPr>
        <p:spPr>
          <a:xfrm>
            <a:off x="4742319"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7FD62F16-1780-479B-ADAD-C0F07635BA74}"/>
              </a:ext>
            </a:extLst>
          </p:cNvPr>
          <p:cNvSpPr/>
          <p:nvPr/>
        </p:nvSpPr>
        <p:spPr>
          <a:xfrm>
            <a:off x="5256807"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20">
            <a:extLst>
              <a:ext uri="{FF2B5EF4-FFF2-40B4-BE49-F238E27FC236}">
                <a16:creationId xmlns:a16="http://schemas.microsoft.com/office/drawing/2014/main" id="{20E69223-9B27-4354-A1A2-A08429106C05}"/>
              </a:ext>
            </a:extLst>
          </p:cNvPr>
          <p:cNvSpPr/>
          <p:nvPr/>
        </p:nvSpPr>
        <p:spPr>
          <a:xfrm>
            <a:off x="5771295"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Oval 21">
            <a:extLst>
              <a:ext uri="{FF2B5EF4-FFF2-40B4-BE49-F238E27FC236}">
                <a16:creationId xmlns:a16="http://schemas.microsoft.com/office/drawing/2014/main" id="{F69A30EF-63F7-4F01-B7D6-1EB6132C8D3F}"/>
              </a:ext>
            </a:extLst>
          </p:cNvPr>
          <p:cNvSpPr/>
          <p:nvPr/>
        </p:nvSpPr>
        <p:spPr>
          <a:xfrm>
            <a:off x="6284380"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val 22">
            <a:extLst>
              <a:ext uri="{FF2B5EF4-FFF2-40B4-BE49-F238E27FC236}">
                <a16:creationId xmlns:a16="http://schemas.microsoft.com/office/drawing/2014/main" id="{46915391-5C56-4ADC-95BD-DBCAEB609BB2}"/>
              </a:ext>
            </a:extLst>
          </p:cNvPr>
          <p:cNvSpPr/>
          <p:nvPr/>
        </p:nvSpPr>
        <p:spPr>
          <a:xfrm>
            <a:off x="6800270" y="493664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Oval 23">
            <a:extLst>
              <a:ext uri="{FF2B5EF4-FFF2-40B4-BE49-F238E27FC236}">
                <a16:creationId xmlns:a16="http://schemas.microsoft.com/office/drawing/2014/main" id="{8312A713-39CA-4375-BEBD-E5CC721CC67E}"/>
              </a:ext>
            </a:extLst>
          </p:cNvPr>
          <p:cNvSpPr/>
          <p:nvPr/>
        </p:nvSpPr>
        <p:spPr>
          <a:xfrm>
            <a:off x="6284380" y="4590626"/>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24">
            <a:extLst>
              <a:ext uri="{FF2B5EF4-FFF2-40B4-BE49-F238E27FC236}">
                <a16:creationId xmlns:a16="http://schemas.microsoft.com/office/drawing/2014/main" id="{9A642E57-E6F9-44FB-BADF-17AE996ECF0C}"/>
              </a:ext>
            </a:extLst>
          </p:cNvPr>
          <p:cNvSpPr/>
          <p:nvPr/>
        </p:nvSpPr>
        <p:spPr>
          <a:xfrm>
            <a:off x="6284380" y="3898590"/>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Oval 25">
            <a:extLst>
              <a:ext uri="{FF2B5EF4-FFF2-40B4-BE49-F238E27FC236}">
                <a16:creationId xmlns:a16="http://schemas.microsoft.com/office/drawing/2014/main" id="{0630875D-550D-44AA-922E-32D55A76A8DE}"/>
              </a:ext>
            </a:extLst>
          </p:cNvPr>
          <p:cNvSpPr/>
          <p:nvPr/>
        </p:nvSpPr>
        <p:spPr>
          <a:xfrm>
            <a:off x="6284380" y="5628680"/>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6">
            <a:extLst>
              <a:ext uri="{FF2B5EF4-FFF2-40B4-BE49-F238E27FC236}">
                <a16:creationId xmlns:a16="http://schemas.microsoft.com/office/drawing/2014/main" id="{7278BCE2-A111-4B31-B041-0BD635A27421}"/>
              </a:ext>
            </a:extLst>
          </p:cNvPr>
          <p:cNvSpPr/>
          <p:nvPr/>
        </p:nvSpPr>
        <p:spPr>
          <a:xfrm>
            <a:off x="6276914" y="6320720"/>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27">
            <a:extLst>
              <a:ext uri="{FF2B5EF4-FFF2-40B4-BE49-F238E27FC236}">
                <a16:creationId xmlns:a16="http://schemas.microsoft.com/office/drawing/2014/main" id="{38876743-D834-47EB-85D9-395CE484EEF0}"/>
              </a:ext>
            </a:extLst>
          </p:cNvPr>
          <p:cNvSpPr/>
          <p:nvPr/>
        </p:nvSpPr>
        <p:spPr>
          <a:xfrm>
            <a:off x="6284380" y="5974698"/>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Oval 28">
            <a:extLst>
              <a:ext uri="{FF2B5EF4-FFF2-40B4-BE49-F238E27FC236}">
                <a16:creationId xmlns:a16="http://schemas.microsoft.com/office/drawing/2014/main" id="{CEE429FE-BFA3-4B0A-A944-E7F4EA4470CC}"/>
              </a:ext>
            </a:extLst>
          </p:cNvPr>
          <p:cNvSpPr/>
          <p:nvPr/>
        </p:nvSpPr>
        <p:spPr>
          <a:xfrm>
            <a:off x="6284380" y="3206554"/>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9">
            <a:extLst>
              <a:ext uri="{FF2B5EF4-FFF2-40B4-BE49-F238E27FC236}">
                <a16:creationId xmlns:a16="http://schemas.microsoft.com/office/drawing/2014/main" id="{01F96073-C5DB-463B-BE52-882297D953D6}"/>
              </a:ext>
            </a:extLst>
          </p:cNvPr>
          <p:cNvSpPr/>
          <p:nvPr/>
        </p:nvSpPr>
        <p:spPr>
          <a:xfrm>
            <a:off x="6284380" y="4244608"/>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Oval 30">
            <a:extLst>
              <a:ext uri="{FF2B5EF4-FFF2-40B4-BE49-F238E27FC236}">
                <a16:creationId xmlns:a16="http://schemas.microsoft.com/office/drawing/2014/main" id="{D3658E8B-8BF3-400E-A926-D388137139A2}"/>
              </a:ext>
            </a:extLst>
          </p:cNvPr>
          <p:cNvSpPr/>
          <p:nvPr/>
        </p:nvSpPr>
        <p:spPr>
          <a:xfrm>
            <a:off x="6284380" y="5282662"/>
            <a:ext cx="310392" cy="310392"/>
          </a:xfrm>
          <a:prstGeom prst="ellipse">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Straight Arrow Connector 31">
            <a:extLst>
              <a:ext uri="{FF2B5EF4-FFF2-40B4-BE49-F238E27FC236}">
                <a16:creationId xmlns:a16="http://schemas.microsoft.com/office/drawing/2014/main" id="{8758DE8A-304E-4E76-9B86-506FE51C8AD3}"/>
              </a:ext>
            </a:extLst>
          </p:cNvPr>
          <p:cNvCxnSpPr>
            <a:cxnSpLocks/>
            <a:stCxn id="13" idx="6"/>
            <a:endCxn id="14" idx="2"/>
          </p:cNvCxnSpPr>
          <p:nvPr/>
        </p:nvCxnSpPr>
        <p:spPr>
          <a:xfrm>
            <a:off x="1965783"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8B0E396-A3C4-499C-B81E-0BFE5E4A3E96}"/>
              </a:ext>
            </a:extLst>
          </p:cNvPr>
          <p:cNvCxnSpPr>
            <a:cxnSpLocks/>
          </p:cNvCxnSpPr>
          <p:nvPr/>
        </p:nvCxnSpPr>
        <p:spPr>
          <a:xfrm>
            <a:off x="2491475"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23B08ED-536E-41D3-9C6E-0BD2F5931178}"/>
              </a:ext>
            </a:extLst>
          </p:cNvPr>
          <p:cNvCxnSpPr>
            <a:cxnSpLocks/>
          </p:cNvCxnSpPr>
          <p:nvPr/>
        </p:nvCxnSpPr>
        <p:spPr>
          <a:xfrm>
            <a:off x="2997555"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BBB09EE-6B24-48C2-AE99-E53ADE5A387A}"/>
              </a:ext>
            </a:extLst>
          </p:cNvPr>
          <p:cNvCxnSpPr>
            <a:cxnSpLocks/>
          </p:cNvCxnSpPr>
          <p:nvPr/>
        </p:nvCxnSpPr>
        <p:spPr>
          <a:xfrm>
            <a:off x="3509247"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B0EB86A-CAB0-411F-B56A-5EC248797A04}"/>
              </a:ext>
            </a:extLst>
          </p:cNvPr>
          <p:cNvCxnSpPr>
            <a:cxnSpLocks/>
          </p:cNvCxnSpPr>
          <p:nvPr/>
        </p:nvCxnSpPr>
        <p:spPr>
          <a:xfrm>
            <a:off x="4023735"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83716C-562B-478D-89B8-C38B4CFE28D0}"/>
              </a:ext>
            </a:extLst>
          </p:cNvPr>
          <p:cNvCxnSpPr>
            <a:cxnSpLocks/>
          </p:cNvCxnSpPr>
          <p:nvPr/>
        </p:nvCxnSpPr>
        <p:spPr>
          <a:xfrm>
            <a:off x="4538223"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26CEB9-D492-41A3-A742-C75128106AC8}"/>
              </a:ext>
            </a:extLst>
          </p:cNvPr>
          <p:cNvCxnSpPr>
            <a:cxnSpLocks/>
          </p:cNvCxnSpPr>
          <p:nvPr/>
        </p:nvCxnSpPr>
        <p:spPr>
          <a:xfrm>
            <a:off x="5052711"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7692DC0-74BC-46CA-B536-3479DFA8175B}"/>
              </a:ext>
            </a:extLst>
          </p:cNvPr>
          <p:cNvCxnSpPr>
            <a:cxnSpLocks/>
          </p:cNvCxnSpPr>
          <p:nvPr/>
        </p:nvCxnSpPr>
        <p:spPr>
          <a:xfrm>
            <a:off x="5567199"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0114B02-6F64-4505-9273-B258389CF095}"/>
              </a:ext>
            </a:extLst>
          </p:cNvPr>
          <p:cNvCxnSpPr>
            <a:cxnSpLocks/>
          </p:cNvCxnSpPr>
          <p:nvPr/>
        </p:nvCxnSpPr>
        <p:spPr>
          <a:xfrm>
            <a:off x="6080284"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AB3208-1BE8-4DCA-A91C-B52717B712A2}"/>
              </a:ext>
            </a:extLst>
          </p:cNvPr>
          <p:cNvCxnSpPr>
            <a:cxnSpLocks/>
          </p:cNvCxnSpPr>
          <p:nvPr/>
        </p:nvCxnSpPr>
        <p:spPr>
          <a:xfrm>
            <a:off x="6594772" y="5091840"/>
            <a:ext cx="204096" cy="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A27D82-4F8E-4DD4-B9C9-431A2A8CCEDB}"/>
              </a:ext>
            </a:extLst>
          </p:cNvPr>
          <p:cNvCxnSpPr>
            <a:cxnSpLocks/>
            <a:stCxn id="29" idx="6"/>
            <a:endCxn id="23" idx="0"/>
          </p:cNvCxnSpPr>
          <p:nvPr/>
        </p:nvCxnSpPr>
        <p:spPr>
          <a:xfrm>
            <a:off x="6594772" y="3361750"/>
            <a:ext cx="360694" cy="157489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37DA926-C4EA-41B0-9711-A2896127B10F}"/>
              </a:ext>
            </a:extLst>
          </p:cNvPr>
          <p:cNvCxnSpPr>
            <a:cxnSpLocks/>
            <a:stCxn id="12" idx="6"/>
            <a:endCxn id="23" idx="0"/>
          </p:cNvCxnSpPr>
          <p:nvPr/>
        </p:nvCxnSpPr>
        <p:spPr>
          <a:xfrm>
            <a:off x="6594772" y="3707768"/>
            <a:ext cx="360694" cy="122887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8DAF708-42EF-4049-99D3-B4688B24FB1D}"/>
              </a:ext>
            </a:extLst>
          </p:cNvPr>
          <p:cNvCxnSpPr>
            <a:cxnSpLocks/>
            <a:stCxn id="21" idx="0"/>
            <a:endCxn id="29" idx="2"/>
          </p:cNvCxnSpPr>
          <p:nvPr/>
        </p:nvCxnSpPr>
        <p:spPr>
          <a:xfrm flipV="1">
            <a:off x="5926491" y="3361750"/>
            <a:ext cx="357889" cy="157489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7999B08-706B-4D38-803B-D071BC3E869B}"/>
              </a:ext>
            </a:extLst>
          </p:cNvPr>
          <p:cNvCxnSpPr>
            <a:cxnSpLocks/>
            <a:stCxn id="21" idx="0"/>
            <a:endCxn id="12" idx="2"/>
          </p:cNvCxnSpPr>
          <p:nvPr/>
        </p:nvCxnSpPr>
        <p:spPr>
          <a:xfrm flipV="1">
            <a:off x="5926491" y="3707768"/>
            <a:ext cx="357889" cy="122887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1147FC0-242F-4D5C-AFAF-2A6AFBDB5273}"/>
              </a:ext>
            </a:extLst>
          </p:cNvPr>
          <p:cNvCxnSpPr>
            <a:cxnSpLocks/>
            <a:stCxn id="25" idx="6"/>
            <a:endCxn id="23" idx="1"/>
          </p:cNvCxnSpPr>
          <p:nvPr/>
        </p:nvCxnSpPr>
        <p:spPr>
          <a:xfrm>
            <a:off x="6594772" y="4053786"/>
            <a:ext cx="250954"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718B664-6F4A-4501-A6F9-28083CE859B8}"/>
              </a:ext>
            </a:extLst>
          </p:cNvPr>
          <p:cNvCxnSpPr>
            <a:cxnSpLocks/>
            <a:stCxn id="30" idx="6"/>
            <a:endCxn id="23" idx="1"/>
          </p:cNvCxnSpPr>
          <p:nvPr/>
        </p:nvCxnSpPr>
        <p:spPr>
          <a:xfrm>
            <a:off x="6594772" y="4399804"/>
            <a:ext cx="250954"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15379A-B91E-4639-B487-28FDC79BE53B}"/>
              </a:ext>
            </a:extLst>
          </p:cNvPr>
          <p:cNvCxnSpPr>
            <a:cxnSpLocks/>
            <a:stCxn id="24" idx="6"/>
            <a:endCxn id="23" idx="2"/>
          </p:cNvCxnSpPr>
          <p:nvPr/>
        </p:nvCxnSpPr>
        <p:spPr>
          <a:xfrm>
            <a:off x="6594772" y="4745822"/>
            <a:ext cx="205498"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5252637-2993-48B8-A5E2-15AA810F23A4}"/>
              </a:ext>
            </a:extLst>
          </p:cNvPr>
          <p:cNvCxnSpPr>
            <a:cxnSpLocks/>
            <a:stCxn id="31" idx="6"/>
            <a:endCxn id="23" idx="2"/>
          </p:cNvCxnSpPr>
          <p:nvPr/>
        </p:nvCxnSpPr>
        <p:spPr>
          <a:xfrm flipV="1">
            <a:off x="6594772" y="5091840"/>
            <a:ext cx="205498"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005DA0-9057-41B0-812F-E889E4F7D8EC}"/>
              </a:ext>
            </a:extLst>
          </p:cNvPr>
          <p:cNvCxnSpPr>
            <a:cxnSpLocks/>
            <a:stCxn id="26" idx="6"/>
            <a:endCxn id="23" idx="3"/>
          </p:cNvCxnSpPr>
          <p:nvPr/>
        </p:nvCxnSpPr>
        <p:spPr>
          <a:xfrm flipV="1">
            <a:off x="6594772" y="5201580"/>
            <a:ext cx="250954"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4840A0A-61FC-432B-A497-BB4CD883348E}"/>
              </a:ext>
            </a:extLst>
          </p:cNvPr>
          <p:cNvCxnSpPr>
            <a:cxnSpLocks/>
            <a:stCxn id="28" idx="6"/>
            <a:endCxn id="23" idx="3"/>
          </p:cNvCxnSpPr>
          <p:nvPr/>
        </p:nvCxnSpPr>
        <p:spPr>
          <a:xfrm flipV="1">
            <a:off x="6594772" y="5201580"/>
            <a:ext cx="250954"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7503CF-E573-47E1-8216-BB74B5A88C2A}"/>
              </a:ext>
            </a:extLst>
          </p:cNvPr>
          <p:cNvCxnSpPr>
            <a:cxnSpLocks/>
            <a:stCxn id="27" idx="6"/>
            <a:endCxn id="23" idx="4"/>
          </p:cNvCxnSpPr>
          <p:nvPr/>
        </p:nvCxnSpPr>
        <p:spPr>
          <a:xfrm flipV="1">
            <a:off x="6587306" y="5247036"/>
            <a:ext cx="368160" cy="122888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69AE2EE-D46E-4DC0-BAFB-A4ED1A33719C}"/>
              </a:ext>
            </a:extLst>
          </p:cNvPr>
          <p:cNvCxnSpPr>
            <a:cxnSpLocks/>
            <a:stCxn id="21" idx="7"/>
            <a:endCxn id="25" idx="2"/>
          </p:cNvCxnSpPr>
          <p:nvPr/>
        </p:nvCxnSpPr>
        <p:spPr>
          <a:xfrm flipV="1">
            <a:off x="6036231" y="4053786"/>
            <a:ext cx="248149"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24BA32B-AC50-482D-8854-AB24577D5BB3}"/>
              </a:ext>
            </a:extLst>
          </p:cNvPr>
          <p:cNvCxnSpPr>
            <a:cxnSpLocks/>
            <a:stCxn id="21" idx="7"/>
            <a:endCxn id="30" idx="2"/>
          </p:cNvCxnSpPr>
          <p:nvPr/>
        </p:nvCxnSpPr>
        <p:spPr>
          <a:xfrm flipV="1">
            <a:off x="6036231" y="4399804"/>
            <a:ext cx="248149"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965FC73-FE86-4C43-BACE-D66703FF69A0}"/>
              </a:ext>
            </a:extLst>
          </p:cNvPr>
          <p:cNvCxnSpPr>
            <a:cxnSpLocks/>
            <a:stCxn id="21" idx="6"/>
            <a:endCxn id="24" idx="2"/>
          </p:cNvCxnSpPr>
          <p:nvPr/>
        </p:nvCxnSpPr>
        <p:spPr>
          <a:xfrm flipV="1">
            <a:off x="6081687" y="4745822"/>
            <a:ext cx="202693"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50511C-E47E-4DB6-885E-84120C3BE64F}"/>
              </a:ext>
            </a:extLst>
          </p:cNvPr>
          <p:cNvCxnSpPr>
            <a:cxnSpLocks/>
            <a:stCxn id="21" idx="6"/>
            <a:endCxn id="31" idx="2"/>
          </p:cNvCxnSpPr>
          <p:nvPr/>
        </p:nvCxnSpPr>
        <p:spPr>
          <a:xfrm>
            <a:off x="6081687" y="5091840"/>
            <a:ext cx="202693" cy="346018"/>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E2F06F5-7081-4394-A135-0FECE471B795}"/>
              </a:ext>
            </a:extLst>
          </p:cNvPr>
          <p:cNvCxnSpPr>
            <a:cxnSpLocks/>
            <a:stCxn id="21" idx="5"/>
            <a:endCxn id="26" idx="2"/>
          </p:cNvCxnSpPr>
          <p:nvPr/>
        </p:nvCxnSpPr>
        <p:spPr>
          <a:xfrm>
            <a:off x="6036231" y="5201580"/>
            <a:ext cx="248149" cy="582296"/>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95CF587-77D9-4BB5-9487-C5350EF667BE}"/>
              </a:ext>
            </a:extLst>
          </p:cNvPr>
          <p:cNvCxnSpPr>
            <a:cxnSpLocks/>
            <a:stCxn id="21" idx="5"/>
            <a:endCxn id="28" idx="2"/>
          </p:cNvCxnSpPr>
          <p:nvPr/>
        </p:nvCxnSpPr>
        <p:spPr>
          <a:xfrm>
            <a:off x="6036231" y="5201580"/>
            <a:ext cx="248149" cy="928314"/>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B43B24E-1A83-4CE0-BAC2-EC3AD057CCF8}"/>
              </a:ext>
            </a:extLst>
          </p:cNvPr>
          <p:cNvCxnSpPr>
            <a:cxnSpLocks/>
            <a:stCxn id="21" idx="4"/>
            <a:endCxn id="27" idx="2"/>
          </p:cNvCxnSpPr>
          <p:nvPr/>
        </p:nvCxnSpPr>
        <p:spPr>
          <a:xfrm>
            <a:off x="5926491" y="5247036"/>
            <a:ext cx="350423" cy="1228880"/>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CAA22FC-072B-40C3-8779-833458549260}"/>
              </a:ext>
            </a:extLst>
          </p:cNvPr>
          <p:cNvSpPr txBox="1"/>
          <p:nvPr/>
        </p:nvSpPr>
        <p:spPr>
          <a:xfrm>
            <a:off x="1647198" y="4902126"/>
            <a:ext cx="244990" cy="369332"/>
          </a:xfrm>
          <a:prstGeom prst="rect">
            <a:avLst/>
          </a:prstGeom>
          <a:noFill/>
        </p:spPr>
        <p:txBody>
          <a:bodyPr wrap="square" rtlCol="0">
            <a:spAutoFit/>
          </a:bodyPr>
          <a:lstStyle/>
          <a:p>
            <a:r>
              <a:rPr lang="en-US" altLang="zh-CN" sz="1800" dirty="0"/>
              <a:t>1</a:t>
            </a:r>
            <a:endParaRPr lang="zh-CN" altLang="zh-CN" sz="1800" dirty="0"/>
          </a:p>
        </p:txBody>
      </p:sp>
      <p:sp>
        <p:nvSpPr>
          <p:cNvPr id="61" name="TextBox 60">
            <a:extLst>
              <a:ext uri="{FF2B5EF4-FFF2-40B4-BE49-F238E27FC236}">
                <a16:creationId xmlns:a16="http://schemas.microsoft.com/office/drawing/2014/main" id="{FAB76E26-E048-469B-BCDA-F6CFAAFB0CA6}"/>
              </a:ext>
            </a:extLst>
          </p:cNvPr>
          <p:cNvSpPr txBox="1"/>
          <p:nvPr/>
        </p:nvSpPr>
        <p:spPr>
          <a:xfrm>
            <a:off x="6219119" y="3516942"/>
            <a:ext cx="481246" cy="369332"/>
          </a:xfrm>
          <a:prstGeom prst="rect">
            <a:avLst/>
          </a:prstGeom>
          <a:noFill/>
        </p:spPr>
        <p:txBody>
          <a:bodyPr wrap="square" rtlCol="0">
            <a:spAutoFit/>
          </a:bodyPr>
          <a:lstStyle/>
          <a:p>
            <a:r>
              <a:rPr lang="en-US" altLang="zh-CN" sz="1800" dirty="0"/>
              <a:t>11</a:t>
            </a:r>
            <a:endParaRPr lang="zh-CN" altLang="zh-CN" sz="1800" dirty="0"/>
          </a:p>
        </p:txBody>
      </p:sp>
      <p:sp>
        <p:nvSpPr>
          <p:cNvPr id="62" name="TextBox 61">
            <a:extLst>
              <a:ext uri="{FF2B5EF4-FFF2-40B4-BE49-F238E27FC236}">
                <a16:creationId xmlns:a16="http://schemas.microsoft.com/office/drawing/2014/main" id="{D7C325A1-9A37-473A-B9E5-379EC04D4611}"/>
              </a:ext>
            </a:extLst>
          </p:cNvPr>
          <p:cNvSpPr txBox="1"/>
          <p:nvPr/>
        </p:nvSpPr>
        <p:spPr>
          <a:xfrm>
            <a:off x="2169669" y="4918831"/>
            <a:ext cx="244990" cy="369332"/>
          </a:xfrm>
          <a:prstGeom prst="rect">
            <a:avLst/>
          </a:prstGeom>
          <a:noFill/>
        </p:spPr>
        <p:txBody>
          <a:bodyPr wrap="square" rtlCol="0">
            <a:spAutoFit/>
          </a:bodyPr>
          <a:lstStyle/>
          <a:p>
            <a:r>
              <a:rPr lang="en-US" altLang="zh-CN" sz="1800" dirty="0"/>
              <a:t>2</a:t>
            </a:r>
            <a:endParaRPr lang="zh-CN" altLang="zh-CN" sz="1800" dirty="0"/>
          </a:p>
        </p:txBody>
      </p:sp>
      <p:sp>
        <p:nvSpPr>
          <p:cNvPr id="63" name="TextBox 62">
            <a:extLst>
              <a:ext uri="{FF2B5EF4-FFF2-40B4-BE49-F238E27FC236}">
                <a16:creationId xmlns:a16="http://schemas.microsoft.com/office/drawing/2014/main" id="{355DAC24-8EC0-433E-B879-C22331A997D8}"/>
              </a:ext>
            </a:extLst>
          </p:cNvPr>
          <p:cNvSpPr txBox="1"/>
          <p:nvPr/>
        </p:nvSpPr>
        <p:spPr>
          <a:xfrm>
            <a:off x="2699076" y="4901018"/>
            <a:ext cx="244990" cy="369332"/>
          </a:xfrm>
          <a:prstGeom prst="rect">
            <a:avLst/>
          </a:prstGeom>
          <a:noFill/>
        </p:spPr>
        <p:txBody>
          <a:bodyPr wrap="square" rtlCol="0">
            <a:spAutoFit/>
          </a:bodyPr>
          <a:lstStyle/>
          <a:p>
            <a:r>
              <a:rPr lang="en-US" altLang="zh-CN" sz="1800" dirty="0"/>
              <a:t>3</a:t>
            </a:r>
            <a:endParaRPr lang="zh-CN" altLang="zh-CN" sz="1800" dirty="0"/>
          </a:p>
        </p:txBody>
      </p:sp>
      <p:sp>
        <p:nvSpPr>
          <p:cNvPr id="64" name="TextBox 63">
            <a:extLst>
              <a:ext uri="{FF2B5EF4-FFF2-40B4-BE49-F238E27FC236}">
                <a16:creationId xmlns:a16="http://schemas.microsoft.com/office/drawing/2014/main" id="{3B30DE71-0D16-4432-A11C-98E69FFFB082}"/>
              </a:ext>
            </a:extLst>
          </p:cNvPr>
          <p:cNvSpPr txBox="1"/>
          <p:nvPr/>
        </p:nvSpPr>
        <p:spPr>
          <a:xfrm>
            <a:off x="3187651" y="4895517"/>
            <a:ext cx="244990" cy="369332"/>
          </a:xfrm>
          <a:prstGeom prst="rect">
            <a:avLst/>
          </a:prstGeom>
          <a:noFill/>
        </p:spPr>
        <p:txBody>
          <a:bodyPr wrap="square" rtlCol="0">
            <a:spAutoFit/>
          </a:bodyPr>
          <a:lstStyle/>
          <a:p>
            <a:r>
              <a:rPr lang="en-US" altLang="zh-CN" sz="1800" dirty="0"/>
              <a:t>4</a:t>
            </a:r>
            <a:endParaRPr lang="zh-CN" altLang="zh-CN" sz="1800" dirty="0"/>
          </a:p>
        </p:txBody>
      </p:sp>
      <p:sp>
        <p:nvSpPr>
          <p:cNvPr id="65" name="TextBox 64">
            <a:extLst>
              <a:ext uri="{FF2B5EF4-FFF2-40B4-BE49-F238E27FC236}">
                <a16:creationId xmlns:a16="http://schemas.microsoft.com/office/drawing/2014/main" id="{6318A512-4563-4E6C-AFEB-858AAD98BCA4}"/>
              </a:ext>
            </a:extLst>
          </p:cNvPr>
          <p:cNvSpPr txBox="1"/>
          <p:nvPr/>
        </p:nvSpPr>
        <p:spPr>
          <a:xfrm>
            <a:off x="3727530" y="4887582"/>
            <a:ext cx="244990" cy="369332"/>
          </a:xfrm>
          <a:prstGeom prst="rect">
            <a:avLst/>
          </a:prstGeom>
          <a:noFill/>
        </p:spPr>
        <p:txBody>
          <a:bodyPr wrap="square" rtlCol="0">
            <a:spAutoFit/>
          </a:bodyPr>
          <a:lstStyle/>
          <a:p>
            <a:r>
              <a:rPr lang="en-US" altLang="zh-CN" sz="1800" dirty="0"/>
              <a:t>5</a:t>
            </a:r>
            <a:endParaRPr lang="zh-CN" altLang="zh-CN" sz="1800" dirty="0"/>
          </a:p>
        </p:txBody>
      </p:sp>
      <p:sp>
        <p:nvSpPr>
          <p:cNvPr id="66" name="TextBox 65">
            <a:extLst>
              <a:ext uri="{FF2B5EF4-FFF2-40B4-BE49-F238E27FC236}">
                <a16:creationId xmlns:a16="http://schemas.microsoft.com/office/drawing/2014/main" id="{4E22BCDE-07F1-4B17-BC5B-DD3A608ED89E}"/>
              </a:ext>
            </a:extLst>
          </p:cNvPr>
          <p:cNvSpPr txBox="1"/>
          <p:nvPr/>
        </p:nvSpPr>
        <p:spPr>
          <a:xfrm>
            <a:off x="4222729" y="4902126"/>
            <a:ext cx="244990" cy="369332"/>
          </a:xfrm>
          <a:prstGeom prst="rect">
            <a:avLst/>
          </a:prstGeom>
          <a:noFill/>
        </p:spPr>
        <p:txBody>
          <a:bodyPr wrap="square" rtlCol="0">
            <a:spAutoFit/>
          </a:bodyPr>
          <a:lstStyle/>
          <a:p>
            <a:r>
              <a:rPr lang="en-US" altLang="zh-CN" sz="1800" dirty="0"/>
              <a:t>6</a:t>
            </a:r>
            <a:endParaRPr lang="zh-CN" altLang="zh-CN" sz="1800" dirty="0"/>
          </a:p>
        </p:txBody>
      </p:sp>
      <p:sp>
        <p:nvSpPr>
          <p:cNvPr id="67" name="TextBox 66">
            <a:extLst>
              <a:ext uri="{FF2B5EF4-FFF2-40B4-BE49-F238E27FC236}">
                <a16:creationId xmlns:a16="http://schemas.microsoft.com/office/drawing/2014/main" id="{51076438-DE61-4FA2-8E1A-F326DFE5AF5E}"/>
              </a:ext>
            </a:extLst>
          </p:cNvPr>
          <p:cNvSpPr txBox="1"/>
          <p:nvPr/>
        </p:nvSpPr>
        <p:spPr>
          <a:xfrm>
            <a:off x="4762608" y="4913330"/>
            <a:ext cx="244990" cy="369332"/>
          </a:xfrm>
          <a:prstGeom prst="rect">
            <a:avLst/>
          </a:prstGeom>
          <a:noFill/>
        </p:spPr>
        <p:txBody>
          <a:bodyPr wrap="square" rtlCol="0">
            <a:spAutoFit/>
          </a:bodyPr>
          <a:lstStyle/>
          <a:p>
            <a:r>
              <a:rPr lang="en-US" altLang="zh-CN" sz="1800" dirty="0"/>
              <a:t>7</a:t>
            </a:r>
            <a:endParaRPr lang="zh-CN" altLang="zh-CN" sz="1800" dirty="0"/>
          </a:p>
        </p:txBody>
      </p:sp>
      <p:sp>
        <p:nvSpPr>
          <p:cNvPr id="68" name="TextBox 67">
            <a:extLst>
              <a:ext uri="{FF2B5EF4-FFF2-40B4-BE49-F238E27FC236}">
                <a16:creationId xmlns:a16="http://schemas.microsoft.com/office/drawing/2014/main" id="{6F0C799E-FC09-4EA6-A414-8BFB0BD078FE}"/>
              </a:ext>
            </a:extLst>
          </p:cNvPr>
          <p:cNvSpPr txBox="1"/>
          <p:nvPr/>
        </p:nvSpPr>
        <p:spPr>
          <a:xfrm>
            <a:off x="5267339" y="4908264"/>
            <a:ext cx="244990" cy="369332"/>
          </a:xfrm>
          <a:prstGeom prst="rect">
            <a:avLst/>
          </a:prstGeom>
          <a:noFill/>
        </p:spPr>
        <p:txBody>
          <a:bodyPr wrap="square" rtlCol="0">
            <a:spAutoFit/>
          </a:bodyPr>
          <a:lstStyle/>
          <a:p>
            <a:r>
              <a:rPr lang="en-US" altLang="zh-CN" sz="1800" dirty="0"/>
              <a:t>8</a:t>
            </a:r>
            <a:endParaRPr lang="zh-CN" altLang="zh-CN" sz="1800" dirty="0"/>
          </a:p>
        </p:txBody>
      </p:sp>
      <p:sp>
        <p:nvSpPr>
          <p:cNvPr id="69" name="TextBox 68">
            <a:extLst>
              <a:ext uri="{FF2B5EF4-FFF2-40B4-BE49-F238E27FC236}">
                <a16:creationId xmlns:a16="http://schemas.microsoft.com/office/drawing/2014/main" id="{D7DC5C2E-CD7D-4CB7-8AAD-EF4EF608CBB3}"/>
              </a:ext>
            </a:extLst>
          </p:cNvPr>
          <p:cNvSpPr txBox="1"/>
          <p:nvPr/>
        </p:nvSpPr>
        <p:spPr>
          <a:xfrm>
            <a:off x="5780223" y="4917631"/>
            <a:ext cx="244990" cy="369332"/>
          </a:xfrm>
          <a:prstGeom prst="rect">
            <a:avLst/>
          </a:prstGeom>
          <a:noFill/>
        </p:spPr>
        <p:txBody>
          <a:bodyPr wrap="square" rtlCol="0">
            <a:spAutoFit/>
          </a:bodyPr>
          <a:lstStyle/>
          <a:p>
            <a:r>
              <a:rPr lang="en-US" altLang="zh-CN" sz="1800" dirty="0"/>
              <a:t>9</a:t>
            </a:r>
            <a:endParaRPr lang="zh-CN" altLang="zh-CN" sz="1800" dirty="0"/>
          </a:p>
        </p:txBody>
      </p:sp>
      <p:sp>
        <p:nvSpPr>
          <p:cNvPr id="70" name="TextBox 69">
            <a:extLst>
              <a:ext uri="{FF2B5EF4-FFF2-40B4-BE49-F238E27FC236}">
                <a16:creationId xmlns:a16="http://schemas.microsoft.com/office/drawing/2014/main" id="{3D3A4ADB-55EA-4AEF-B953-D286EF1B4FF6}"/>
              </a:ext>
            </a:extLst>
          </p:cNvPr>
          <p:cNvSpPr txBox="1"/>
          <p:nvPr/>
        </p:nvSpPr>
        <p:spPr>
          <a:xfrm>
            <a:off x="6210362" y="3182962"/>
            <a:ext cx="443496" cy="369332"/>
          </a:xfrm>
          <a:prstGeom prst="rect">
            <a:avLst/>
          </a:prstGeom>
          <a:noFill/>
        </p:spPr>
        <p:txBody>
          <a:bodyPr wrap="square" rtlCol="0">
            <a:spAutoFit/>
          </a:bodyPr>
          <a:lstStyle/>
          <a:p>
            <a:r>
              <a:rPr lang="en-US" altLang="zh-CN" sz="1800" dirty="0"/>
              <a:t>10</a:t>
            </a:r>
            <a:endParaRPr lang="zh-CN" altLang="zh-CN" sz="1800" dirty="0"/>
          </a:p>
        </p:txBody>
      </p:sp>
      <p:sp>
        <p:nvSpPr>
          <p:cNvPr id="71" name="TextBox 70">
            <a:extLst>
              <a:ext uri="{FF2B5EF4-FFF2-40B4-BE49-F238E27FC236}">
                <a16:creationId xmlns:a16="http://schemas.microsoft.com/office/drawing/2014/main" id="{B8193134-FC97-49E9-9224-C2C03CA394AF}"/>
              </a:ext>
            </a:extLst>
          </p:cNvPr>
          <p:cNvSpPr txBox="1"/>
          <p:nvPr/>
        </p:nvSpPr>
        <p:spPr>
          <a:xfrm>
            <a:off x="6201391" y="3864159"/>
            <a:ext cx="481246" cy="369332"/>
          </a:xfrm>
          <a:prstGeom prst="rect">
            <a:avLst/>
          </a:prstGeom>
          <a:noFill/>
        </p:spPr>
        <p:txBody>
          <a:bodyPr wrap="square" rtlCol="0">
            <a:spAutoFit/>
          </a:bodyPr>
          <a:lstStyle/>
          <a:p>
            <a:r>
              <a:rPr lang="en-US" altLang="zh-CN" sz="1800" dirty="0"/>
              <a:t>12</a:t>
            </a:r>
            <a:endParaRPr lang="zh-CN" altLang="zh-CN" sz="1800" dirty="0"/>
          </a:p>
        </p:txBody>
      </p:sp>
      <p:sp>
        <p:nvSpPr>
          <p:cNvPr id="72" name="TextBox 71">
            <a:extLst>
              <a:ext uri="{FF2B5EF4-FFF2-40B4-BE49-F238E27FC236}">
                <a16:creationId xmlns:a16="http://schemas.microsoft.com/office/drawing/2014/main" id="{93FB1D12-6737-4911-8B4F-6E7689713AC0}"/>
              </a:ext>
            </a:extLst>
          </p:cNvPr>
          <p:cNvSpPr txBox="1"/>
          <p:nvPr/>
        </p:nvSpPr>
        <p:spPr>
          <a:xfrm>
            <a:off x="6743929" y="4917631"/>
            <a:ext cx="481246" cy="369332"/>
          </a:xfrm>
          <a:prstGeom prst="rect">
            <a:avLst/>
          </a:prstGeom>
          <a:noFill/>
        </p:spPr>
        <p:txBody>
          <a:bodyPr wrap="square" rtlCol="0">
            <a:spAutoFit/>
          </a:bodyPr>
          <a:lstStyle/>
          <a:p>
            <a:r>
              <a:rPr lang="en-US" altLang="zh-CN" sz="1800" dirty="0"/>
              <a:t>20</a:t>
            </a:r>
            <a:endParaRPr lang="zh-CN" altLang="zh-CN" sz="1800" dirty="0"/>
          </a:p>
        </p:txBody>
      </p:sp>
      <p:sp>
        <p:nvSpPr>
          <p:cNvPr id="73" name="TextBox 72">
            <a:extLst>
              <a:ext uri="{FF2B5EF4-FFF2-40B4-BE49-F238E27FC236}">
                <a16:creationId xmlns:a16="http://schemas.microsoft.com/office/drawing/2014/main" id="{31C759D0-0F49-4748-9817-7400EC08E336}"/>
              </a:ext>
            </a:extLst>
          </p:cNvPr>
          <p:cNvSpPr txBox="1"/>
          <p:nvPr/>
        </p:nvSpPr>
        <p:spPr>
          <a:xfrm>
            <a:off x="6207861" y="6285089"/>
            <a:ext cx="481246" cy="369332"/>
          </a:xfrm>
          <a:prstGeom prst="rect">
            <a:avLst/>
          </a:prstGeom>
          <a:noFill/>
        </p:spPr>
        <p:txBody>
          <a:bodyPr wrap="square" rtlCol="0">
            <a:spAutoFit/>
          </a:bodyPr>
          <a:lstStyle/>
          <a:p>
            <a:r>
              <a:rPr lang="en-US" altLang="zh-CN" sz="1800" dirty="0"/>
              <a:t>19</a:t>
            </a:r>
            <a:endParaRPr lang="zh-CN" altLang="zh-CN" sz="1800" dirty="0"/>
          </a:p>
        </p:txBody>
      </p:sp>
      <p:sp>
        <p:nvSpPr>
          <p:cNvPr id="74" name="TextBox 73">
            <a:extLst>
              <a:ext uri="{FF2B5EF4-FFF2-40B4-BE49-F238E27FC236}">
                <a16:creationId xmlns:a16="http://schemas.microsoft.com/office/drawing/2014/main" id="{E4DB55C5-E8C2-40EC-993A-6777A50A91FA}"/>
              </a:ext>
            </a:extLst>
          </p:cNvPr>
          <p:cNvSpPr txBox="1"/>
          <p:nvPr/>
        </p:nvSpPr>
        <p:spPr>
          <a:xfrm>
            <a:off x="6216136" y="5943316"/>
            <a:ext cx="481246" cy="369332"/>
          </a:xfrm>
          <a:prstGeom prst="rect">
            <a:avLst/>
          </a:prstGeom>
          <a:noFill/>
        </p:spPr>
        <p:txBody>
          <a:bodyPr wrap="square" rtlCol="0">
            <a:spAutoFit/>
          </a:bodyPr>
          <a:lstStyle/>
          <a:p>
            <a:r>
              <a:rPr lang="en-US" altLang="zh-CN" sz="1800" dirty="0"/>
              <a:t>18</a:t>
            </a:r>
            <a:endParaRPr lang="zh-CN" altLang="zh-CN" sz="1800" dirty="0"/>
          </a:p>
        </p:txBody>
      </p:sp>
      <p:sp>
        <p:nvSpPr>
          <p:cNvPr id="75" name="TextBox 74">
            <a:extLst>
              <a:ext uri="{FF2B5EF4-FFF2-40B4-BE49-F238E27FC236}">
                <a16:creationId xmlns:a16="http://schemas.microsoft.com/office/drawing/2014/main" id="{4438B370-DB97-4854-B2B3-8CE5AD40E36A}"/>
              </a:ext>
            </a:extLst>
          </p:cNvPr>
          <p:cNvSpPr txBox="1"/>
          <p:nvPr/>
        </p:nvSpPr>
        <p:spPr>
          <a:xfrm>
            <a:off x="6217908" y="5624808"/>
            <a:ext cx="481246" cy="369332"/>
          </a:xfrm>
          <a:prstGeom prst="rect">
            <a:avLst/>
          </a:prstGeom>
          <a:noFill/>
        </p:spPr>
        <p:txBody>
          <a:bodyPr wrap="square" rtlCol="0">
            <a:spAutoFit/>
          </a:bodyPr>
          <a:lstStyle/>
          <a:p>
            <a:r>
              <a:rPr lang="en-US" altLang="zh-CN" sz="1800" dirty="0"/>
              <a:t>17</a:t>
            </a:r>
            <a:endParaRPr lang="zh-CN" altLang="zh-CN" sz="1800" dirty="0"/>
          </a:p>
        </p:txBody>
      </p:sp>
      <p:sp>
        <p:nvSpPr>
          <p:cNvPr id="76" name="TextBox 75">
            <a:extLst>
              <a:ext uri="{FF2B5EF4-FFF2-40B4-BE49-F238E27FC236}">
                <a16:creationId xmlns:a16="http://schemas.microsoft.com/office/drawing/2014/main" id="{844B8420-54C9-4F00-9FC0-BF11CD45B481}"/>
              </a:ext>
            </a:extLst>
          </p:cNvPr>
          <p:cNvSpPr txBox="1"/>
          <p:nvPr/>
        </p:nvSpPr>
        <p:spPr>
          <a:xfrm>
            <a:off x="6219119" y="5248314"/>
            <a:ext cx="481246" cy="369332"/>
          </a:xfrm>
          <a:prstGeom prst="rect">
            <a:avLst/>
          </a:prstGeom>
          <a:noFill/>
        </p:spPr>
        <p:txBody>
          <a:bodyPr wrap="square" rtlCol="0">
            <a:spAutoFit/>
          </a:bodyPr>
          <a:lstStyle/>
          <a:p>
            <a:r>
              <a:rPr lang="en-US" altLang="zh-CN" sz="1800" dirty="0"/>
              <a:t>16</a:t>
            </a:r>
            <a:endParaRPr lang="zh-CN" altLang="zh-CN" sz="1800" dirty="0"/>
          </a:p>
        </p:txBody>
      </p:sp>
      <p:sp>
        <p:nvSpPr>
          <p:cNvPr id="77" name="TextBox 76">
            <a:extLst>
              <a:ext uri="{FF2B5EF4-FFF2-40B4-BE49-F238E27FC236}">
                <a16:creationId xmlns:a16="http://schemas.microsoft.com/office/drawing/2014/main" id="{206484B4-6C23-4F87-AD08-F92AEE5B5C8E}"/>
              </a:ext>
            </a:extLst>
          </p:cNvPr>
          <p:cNvSpPr txBox="1"/>
          <p:nvPr/>
        </p:nvSpPr>
        <p:spPr>
          <a:xfrm>
            <a:off x="6220330" y="4899992"/>
            <a:ext cx="481246" cy="369332"/>
          </a:xfrm>
          <a:prstGeom prst="rect">
            <a:avLst/>
          </a:prstGeom>
          <a:noFill/>
        </p:spPr>
        <p:txBody>
          <a:bodyPr wrap="square" rtlCol="0">
            <a:spAutoFit/>
          </a:bodyPr>
          <a:lstStyle/>
          <a:p>
            <a:r>
              <a:rPr lang="en-US" altLang="zh-CN" sz="1800" dirty="0"/>
              <a:t>15</a:t>
            </a:r>
            <a:endParaRPr lang="zh-CN" altLang="zh-CN" sz="1800" dirty="0"/>
          </a:p>
        </p:txBody>
      </p:sp>
      <p:sp>
        <p:nvSpPr>
          <p:cNvPr id="78" name="TextBox 77">
            <a:extLst>
              <a:ext uri="{FF2B5EF4-FFF2-40B4-BE49-F238E27FC236}">
                <a16:creationId xmlns:a16="http://schemas.microsoft.com/office/drawing/2014/main" id="{E33AF360-E99D-4219-9EB5-54C6732F5085}"/>
              </a:ext>
            </a:extLst>
          </p:cNvPr>
          <p:cNvSpPr txBox="1"/>
          <p:nvPr/>
        </p:nvSpPr>
        <p:spPr>
          <a:xfrm>
            <a:off x="6215778" y="4579509"/>
            <a:ext cx="481246" cy="369332"/>
          </a:xfrm>
          <a:prstGeom prst="rect">
            <a:avLst/>
          </a:prstGeom>
          <a:noFill/>
        </p:spPr>
        <p:txBody>
          <a:bodyPr wrap="square" rtlCol="0">
            <a:spAutoFit/>
          </a:bodyPr>
          <a:lstStyle/>
          <a:p>
            <a:r>
              <a:rPr lang="en-US" altLang="zh-CN" sz="1800" dirty="0"/>
              <a:t>14</a:t>
            </a:r>
            <a:endParaRPr lang="zh-CN" altLang="zh-CN" sz="1800" dirty="0"/>
          </a:p>
        </p:txBody>
      </p:sp>
      <p:sp>
        <p:nvSpPr>
          <p:cNvPr id="79" name="TextBox 78">
            <a:extLst>
              <a:ext uri="{FF2B5EF4-FFF2-40B4-BE49-F238E27FC236}">
                <a16:creationId xmlns:a16="http://schemas.microsoft.com/office/drawing/2014/main" id="{E917AA29-AF3D-4252-9B15-C2CCB7514C29}"/>
              </a:ext>
            </a:extLst>
          </p:cNvPr>
          <p:cNvSpPr txBox="1"/>
          <p:nvPr/>
        </p:nvSpPr>
        <p:spPr>
          <a:xfrm>
            <a:off x="6219119" y="4227397"/>
            <a:ext cx="481246" cy="369332"/>
          </a:xfrm>
          <a:prstGeom prst="rect">
            <a:avLst/>
          </a:prstGeom>
          <a:noFill/>
        </p:spPr>
        <p:txBody>
          <a:bodyPr wrap="square" rtlCol="0">
            <a:spAutoFit/>
          </a:bodyPr>
          <a:lstStyle/>
          <a:p>
            <a:r>
              <a:rPr lang="en-US" altLang="zh-CN" sz="1800" dirty="0"/>
              <a:t>13</a:t>
            </a:r>
            <a:endParaRPr lang="zh-CN" altLang="zh-CN" sz="1800" dirty="0"/>
          </a:p>
        </p:txBody>
      </p:sp>
      <p:sp>
        <p:nvSpPr>
          <p:cNvPr id="80" name="Text Box 3">
            <a:extLst>
              <a:ext uri="{FF2B5EF4-FFF2-40B4-BE49-F238E27FC236}">
                <a16:creationId xmlns:a16="http://schemas.microsoft.com/office/drawing/2014/main" id="{504735F8-3C76-4D62-B307-1B2723606035}"/>
              </a:ext>
            </a:extLst>
          </p:cNvPr>
          <p:cNvSpPr txBox="1">
            <a:spLocks noChangeArrowheads="1"/>
          </p:cNvSpPr>
          <p:nvPr/>
        </p:nvSpPr>
        <p:spPr bwMode="auto">
          <a:xfrm>
            <a:off x="1844995" y="5343758"/>
            <a:ext cx="449262" cy="3667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10</a:t>
            </a:r>
          </a:p>
        </p:txBody>
      </p:sp>
      <p:sp>
        <p:nvSpPr>
          <p:cNvPr id="81" name="Text Box 3">
            <a:extLst>
              <a:ext uri="{FF2B5EF4-FFF2-40B4-BE49-F238E27FC236}">
                <a16:creationId xmlns:a16="http://schemas.microsoft.com/office/drawing/2014/main" id="{504735F8-3C76-4D62-B307-1B2723606035}"/>
              </a:ext>
            </a:extLst>
          </p:cNvPr>
          <p:cNvSpPr txBox="1">
            <a:spLocks noChangeArrowheads="1"/>
          </p:cNvSpPr>
          <p:nvPr/>
        </p:nvSpPr>
        <p:spPr bwMode="auto">
          <a:xfrm>
            <a:off x="2414659" y="5343758"/>
            <a:ext cx="449262" cy="3667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10</a:t>
            </a:r>
          </a:p>
        </p:txBody>
      </p:sp>
      <p:sp>
        <p:nvSpPr>
          <p:cNvPr id="82" name="Text Box 3">
            <a:extLst>
              <a:ext uri="{FF2B5EF4-FFF2-40B4-BE49-F238E27FC236}">
                <a16:creationId xmlns:a16="http://schemas.microsoft.com/office/drawing/2014/main" id="{504735F8-3C76-4D62-B307-1B2723606035}"/>
              </a:ext>
            </a:extLst>
          </p:cNvPr>
          <p:cNvSpPr txBox="1">
            <a:spLocks noChangeArrowheads="1"/>
          </p:cNvSpPr>
          <p:nvPr/>
        </p:nvSpPr>
        <p:spPr bwMode="auto">
          <a:xfrm>
            <a:off x="5614225" y="3883238"/>
            <a:ext cx="449262" cy="3667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83" name="Text Box 3">
            <a:extLst>
              <a:ext uri="{FF2B5EF4-FFF2-40B4-BE49-F238E27FC236}">
                <a16:creationId xmlns:a16="http://schemas.microsoft.com/office/drawing/2014/main" id="{504735F8-3C76-4D62-B307-1B2723606035}"/>
              </a:ext>
            </a:extLst>
          </p:cNvPr>
          <p:cNvSpPr txBox="1">
            <a:spLocks noChangeArrowheads="1"/>
          </p:cNvSpPr>
          <p:nvPr/>
        </p:nvSpPr>
        <p:spPr bwMode="auto">
          <a:xfrm>
            <a:off x="5667771" y="5600834"/>
            <a:ext cx="449262" cy="3667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18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1</a:t>
            </a:r>
            <a:endParaRPr kumimoji="1" lang="en-US" altLang="zh-CN" sz="1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0890581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84890" y="1990725"/>
            <a:ext cx="8164142" cy="3311525"/>
          </a:xfrm>
          <a:prstGeom prst="rect">
            <a:avLst/>
          </a:prstGeom>
          <a:noFill/>
          <a:ln w="9525">
            <a:noFill/>
            <a:miter lim="800000"/>
            <a:headEnd/>
            <a:tailEnd/>
          </a:ln>
        </p:spPr>
        <p:txBody>
          <a:bodyPr/>
          <a:lstStyle/>
          <a:p>
            <a:pPr marL="342900" marR="0" lvl="0" indent="-342900" algn="l" defTabSz="914400" rtl="0" eaLnBrk="1" fontAlgn="base" latinLnBrk="0" hangingPunct="1">
              <a:lnSpc>
                <a:spcPct val="80000"/>
              </a:lnSpc>
              <a:spcBef>
                <a:spcPct val="20000"/>
              </a:spcBef>
              <a:spcAft>
                <a:spcPct val="0"/>
              </a:spcAft>
              <a:buClr>
                <a:srgbClr val="FF0000"/>
              </a:buClr>
              <a:buSzPct val="70000"/>
              <a:buFont typeface="Wingdings" pitchFamily="2" charset="2"/>
              <a:buChar char="n"/>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增广路算法</a:t>
            </a: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Ford-Fulkerson</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标号算法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(1956)</a:t>
            </a: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最大容量增广路</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算法（结合</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Dijkstra</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梯度修正）</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容量</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变尺度算法（</a:t>
            </a:r>
            <a:r>
              <a:rPr kumimoji="1" lang="en-US" altLang="zh-CN" sz="2400" b="0" i="0" u="none" strike="noStrike" kern="1200" cap="none" spc="0" normalizeH="0" baseline="0" noProof="0" dirty="0" smtClean="0">
                <a:ln>
                  <a:noFill/>
                </a:ln>
                <a:solidFill>
                  <a:srgbClr val="4D5B6B"/>
                </a:solidFill>
                <a:effectLst/>
                <a:uLnTx/>
                <a:uFillTx/>
                <a:latin typeface="Times New Roman" panose="02020603050405020304" pitchFamily="18" charset="0"/>
                <a:cs typeface="Times New Roman" panose="02020603050405020304" pitchFamily="18" charset="0"/>
              </a:rPr>
              <a:t>1985</a:t>
            </a:r>
            <a:r>
              <a:rPr kumimoji="1" lang="zh-CN" altLang="en-US" sz="2400" b="0" i="0" u="none" strike="noStrike" kern="1200" cap="none" spc="0" normalizeH="0" baseline="0" noProof="0" dirty="0" smtClean="0">
                <a:ln>
                  <a:noFill/>
                </a:ln>
                <a:solidFill>
                  <a:srgbClr val="4D5B6B"/>
                </a:solidFill>
                <a:effectLst/>
                <a:uLnTx/>
                <a:uFillTx/>
                <a:latin typeface="Times New Roman" panose="02020603050405020304" pitchFamily="18" charset="0"/>
                <a:cs typeface="Times New Roman" panose="02020603050405020304" pitchFamily="18" charset="0"/>
              </a:rPr>
              <a:t>，</a:t>
            </a:r>
            <a:r>
              <a:rPr kumimoji="1" lang="en-US" altLang="zh-CN" sz="2400" b="0" i="0" u="none" strike="noStrike" kern="1200" cap="none" spc="0" normalizeH="0" baseline="0" noProof="0" dirty="0" err="1" smtClean="0">
                <a:ln>
                  <a:noFill/>
                </a:ln>
                <a:solidFill>
                  <a:srgbClr val="4D5B6B"/>
                </a:solidFill>
                <a:effectLst/>
                <a:uLnTx/>
                <a:uFillTx/>
                <a:latin typeface="Times New Roman" panose="02020603050405020304" pitchFamily="18" charset="0"/>
                <a:cs typeface="Times New Roman" panose="02020603050405020304" pitchFamily="18" charset="0"/>
              </a:rPr>
              <a:t>Gabow</a:t>
            </a:r>
            <a:r>
              <a:rPr kumimoji="1" lang="zh-CN" altLang="en-US" sz="2400" b="0" i="0" u="none" strike="noStrike" kern="1200" cap="none" spc="0" normalizeH="0" baseline="0" noProof="0" dirty="0" smtClean="0">
                <a:ln>
                  <a:noFill/>
                </a:ln>
                <a:solidFill>
                  <a:srgbClr val="4D5B6B"/>
                </a:solidFill>
                <a:effectLst/>
                <a:uLnTx/>
                <a:uFillTx/>
                <a:latin typeface="Times New Roman" panose="02020603050405020304" pitchFamily="18" charset="0"/>
                <a:cs typeface="Times New Roman" panose="02020603050405020304" pitchFamily="18" charset="0"/>
              </a:rPr>
              <a:t>）</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最短增广路算法：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Edmonds-Karp</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Dinic</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（分层）、改进的最短增广路方法（距离标号））</a:t>
            </a: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endPar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rgbClr val="FF0000"/>
              </a:buClr>
              <a:buSzPct val="70000"/>
              <a:buFont typeface="Wingdings" pitchFamily="2" charset="2"/>
              <a:buChar char="n"/>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预流推进算法</a:t>
            </a: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推进与重标号算法 </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(Push-</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relabel</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O</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en-US" altLang="zh-CN" sz="2400" b="1" i="0" u="none" strike="noStrike" kern="1200" cap="none" spc="0" normalizeH="0" baseline="30000" noProof="0" dirty="0" smtClean="0">
                <a:ln>
                  <a:noFill/>
                </a:ln>
                <a:solidFill>
                  <a:srgbClr val="000000"/>
                </a:solidFill>
                <a:effectLst/>
                <a:uLnTx/>
                <a:uFillTx/>
                <a:latin typeface="Times New Roman" panose="02020603050405020304" pitchFamily="18" charset="0"/>
                <a:cs typeface="Times New Roman" panose="02020603050405020304" pitchFamily="18" charset="0"/>
              </a:rPr>
              <a:t>2</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m</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FIFO</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顶点选择策略 </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O</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n</a:t>
            </a:r>
            <a:r>
              <a:rPr kumimoji="1" lang="en-US" altLang="zh-CN" sz="2400" b="1" i="0" u="none" strike="noStrike" kern="1200" cap="none" spc="0" normalizeH="0" baseline="30000" noProof="0" dirty="0" smtClean="0">
                <a:ln>
                  <a:noFill/>
                </a:ln>
                <a:solidFill>
                  <a:srgbClr val="000000"/>
                </a:solidFill>
                <a:effectLst/>
                <a:uLnTx/>
                <a:uFillTx/>
                <a:latin typeface="Times New Roman" panose="02020603050405020304" pitchFamily="18" charset="0"/>
                <a:cs typeface="Times New Roman" panose="02020603050405020304" pitchFamily="18" charset="0"/>
              </a:rPr>
              <a:t>3</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en-US" altLang="zh-CN" sz="2400" b="1" i="0"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Dinic</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分层图以及动态树 </a:t>
            </a:r>
            <a:r>
              <a:rPr kumimoji="1" lang="en-US" altLang="zh-CN" sz="2400" b="1" i="1"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O</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dirty="0" err="1" smtClean="0">
                <a:ln>
                  <a:noFill/>
                </a:ln>
                <a:solidFill>
                  <a:srgbClr val="000000"/>
                </a:solidFill>
                <a:effectLst/>
                <a:uLnTx/>
                <a:uFillTx/>
                <a:latin typeface="Times New Roman" panose="02020603050405020304" pitchFamily="18" charset="0"/>
                <a:cs typeface="Times New Roman" panose="02020603050405020304" pitchFamily="18" charset="0"/>
              </a:rPr>
              <a:t>nmlogn</a:t>
            </a: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二分查找</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rgbClr val="0000CC"/>
              </a:buClr>
              <a:buSzPct val="70000"/>
              <a:buFont typeface="Wingdings" pitchFamily="2" charset="2"/>
              <a:buChar char="Ø"/>
              <a:tabLst/>
              <a:defRPr/>
            </a:pPr>
            <a:r>
              <a:rPr kumimoji="1"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endParaRPr kumimoji="1"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13667" name="Rectangle 3"/>
          <p:cNvSpPr>
            <a:spLocks noRot="1" noChangeArrowheads="1"/>
          </p:cNvSpPr>
          <p:nvPr/>
        </p:nvSpPr>
        <p:spPr bwMode="auto">
          <a:xfrm>
            <a:off x="632503" y="1222375"/>
            <a:ext cx="7785100" cy="620713"/>
          </a:xfrm>
          <a:prstGeom prst="rect">
            <a:avLst/>
          </a:prstGeom>
          <a:noFill/>
          <a:ln w="9525">
            <a:noFill/>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800000"/>
                </a:solidFill>
                <a:effectLst/>
                <a:uLnTx/>
                <a:uFillTx/>
                <a:latin typeface="宋体" pitchFamily="2" charset="-122"/>
                <a:ea typeface="宋体" pitchFamily="2" charset="-122"/>
                <a:cs typeface="+mn-cs"/>
              </a:rPr>
              <a:t>其它最大流算法</a:t>
            </a:r>
          </a:p>
        </p:txBody>
      </p:sp>
      <p:sp>
        <p:nvSpPr>
          <p:cNvPr id="6" name="标题 9"/>
          <p:cNvSpPr>
            <a:spLocks noGrp="1"/>
          </p:cNvSpPr>
          <p:nvPr>
            <p:ph type="title"/>
          </p:nvPr>
        </p:nvSpPr>
        <p:spPr/>
        <p:txBody>
          <a:bodyPr/>
          <a:lstStyle/>
          <a:p>
            <a:r>
              <a:rPr lang="en-US" altLang="zh-CN" sz="4000" dirty="0" smtClean="0"/>
              <a:t>5.7 </a:t>
            </a:r>
            <a:r>
              <a:rPr lang="zh-CN" altLang="en-US" sz="4000" dirty="0" smtClean="0"/>
              <a:t>最大流的</a:t>
            </a:r>
            <a:r>
              <a:rPr lang="en-US" altLang="zh-CN" sz="4000" dirty="0" smtClean="0"/>
              <a:t>Edmonds-Karp</a:t>
            </a:r>
            <a:r>
              <a:rPr lang="zh-CN" altLang="en-US" sz="4000" dirty="0" smtClean="0"/>
              <a:t>算法</a:t>
            </a:r>
            <a:endParaRPr lang="zh-CN" altLang="en-US" sz="4000" dirty="0"/>
          </a:p>
        </p:txBody>
      </p:sp>
    </p:spTree>
    <p:extLst>
      <p:ext uri="{BB962C8B-B14F-4D97-AF65-F5344CB8AC3E}">
        <p14:creationId xmlns:p14="http://schemas.microsoft.com/office/powerpoint/2010/main" val="3530467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704850" y="1179513"/>
            <a:ext cx="8439150" cy="1200329"/>
          </a:xfrm>
          <a:prstGeom prst="rect">
            <a:avLst/>
          </a:prstGeom>
          <a:noFill/>
          <a:ln w="9525">
            <a:noFill/>
            <a:miter lim="800000"/>
            <a:headEnd/>
            <a:tailEnd/>
          </a:ln>
        </p:spPr>
        <p:txBody>
          <a:bodyPr>
            <a:spAutoFit/>
          </a:bodyPr>
          <a:lstStyle/>
          <a:p>
            <a:pPr marL="609600" marR="0" lvl="0" indent="-60960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2060"/>
                </a:solidFill>
                <a:effectLst/>
                <a:uLnTx/>
                <a:uFillTx/>
                <a:latin typeface="Arial" pitchFamily="34" charset="0"/>
                <a:ea typeface="宋体" pitchFamily="2" charset="-122"/>
                <a:cs typeface="Times New Roman" pitchFamily="18" charset="0"/>
              </a:rPr>
              <a:t>例：</a:t>
            </a:r>
            <a:r>
              <a:rPr kumimoji="1" lang="zh-CN" altLang="en-US" sz="2400" b="1" i="0" u="none" strike="noStrike" kern="1200" cap="none" spc="0" normalizeH="0" baseline="0" noProof="0" dirty="0">
                <a:ln>
                  <a:noFill/>
                </a:ln>
                <a:solidFill>
                  <a:srgbClr val="002060"/>
                </a:solidFill>
                <a:effectLst/>
                <a:uLnTx/>
                <a:uFillTx/>
                <a:latin typeface="Arial" pitchFamily="34" charset="0"/>
                <a:ea typeface="宋体" pitchFamily="2" charset="-122"/>
                <a:cs typeface="+mn-cs"/>
              </a:rPr>
              <a:t>逃生路线问题</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n*n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网格节点上有</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m</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个人，</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逃到边上节点就算逃生成功</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如何规划逃生路线，使这些路线互不相交？</a:t>
            </a:r>
            <a:endParaRPr kumimoji="1" lang="zh-CN" altLang="en-US"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1234947" name="Text Box 3"/>
          <p:cNvSpPr txBox="1">
            <a:spLocks noChangeArrowheads="1"/>
          </p:cNvSpPr>
          <p:nvPr/>
        </p:nvSpPr>
        <p:spPr bwMode="auto">
          <a:xfrm>
            <a:off x="2771775" y="5543550"/>
            <a:ext cx="3962400" cy="461665"/>
          </a:xfrm>
          <a:prstGeom prst="rect">
            <a:avLst/>
          </a:prstGeom>
          <a:solidFill>
            <a:schemeClr val="bg1"/>
          </a:solid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2060"/>
                </a:solidFill>
                <a:effectLst/>
                <a:uLnTx/>
                <a:uFillTx/>
                <a:latin typeface="Arial" pitchFamily="34" charset="0"/>
                <a:ea typeface="宋体" pitchFamily="2" charset="-122"/>
                <a:cs typeface="Times New Roman" pitchFamily="18" charset="0"/>
              </a:rPr>
              <a:t>可以变成</a:t>
            </a:r>
            <a:r>
              <a:rPr kumimoji="1" lang="zh-CN" altLang="en-US" sz="2400" b="1" i="0" u="none" strike="noStrike" kern="1200" cap="none" spc="0" normalizeH="0" baseline="0" noProof="0" dirty="0">
                <a:ln>
                  <a:noFill/>
                </a:ln>
                <a:solidFill>
                  <a:srgbClr val="002060"/>
                </a:solidFill>
                <a:effectLst/>
                <a:uLnTx/>
                <a:uFillTx/>
                <a:latin typeface="Arial" pitchFamily="34" charset="0"/>
                <a:ea typeface="宋体" pitchFamily="2" charset="-122"/>
                <a:cs typeface="+mn-cs"/>
              </a:rPr>
              <a:t>最大流问题</a:t>
            </a:r>
          </a:p>
        </p:txBody>
      </p:sp>
      <p:grpSp>
        <p:nvGrpSpPr>
          <p:cNvPr id="2" name="Group 4"/>
          <p:cNvGrpSpPr>
            <a:grpSpLocks/>
          </p:cNvGrpSpPr>
          <p:nvPr/>
        </p:nvGrpSpPr>
        <p:grpSpPr bwMode="auto">
          <a:xfrm>
            <a:off x="836613" y="2933700"/>
            <a:ext cx="7778750" cy="2295525"/>
            <a:chOff x="521" y="1570"/>
            <a:chExt cx="4900" cy="1446"/>
          </a:xfrm>
        </p:grpSpPr>
        <p:graphicFrame>
          <p:nvGraphicFramePr>
            <p:cNvPr id="18434" name="Object 2"/>
            <p:cNvGraphicFramePr>
              <a:graphicFrameLocks noChangeAspect="1"/>
            </p:cNvGraphicFramePr>
            <p:nvPr/>
          </p:nvGraphicFramePr>
          <p:xfrm>
            <a:off x="1202" y="1570"/>
            <a:ext cx="3534" cy="1446"/>
          </p:xfrm>
          <a:graphic>
            <a:graphicData uri="http://schemas.openxmlformats.org/presentationml/2006/ole">
              <mc:AlternateContent xmlns:mc="http://schemas.openxmlformats.org/markup-compatibility/2006">
                <mc:Choice xmlns:v="urn:schemas-microsoft-com:vml" Requires="v">
                  <p:oleObj spid="_x0000_s386106" name="位图图像" r:id="rId3" imgW="5609524" imgH="2295238" progId="PBrush">
                    <p:embed/>
                  </p:oleObj>
                </mc:Choice>
                <mc:Fallback>
                  <p:oleObj name="位图图像" r:id="rId3" imgW="5609524" imgH="2295238" progId="PBrush">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570"/>
                          <a:ext cx="3534" cy="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 Box 6"/>
            <p:cNvSpPr txBox="1">
              <a:spLocks noChangeArrowheads="1"/>
            </p:cNvSpPr>
            <p:nvPr/>
          </p:nvSpPr>
          <p:spPr bwMode="auto">
            <a:xfrm>
              <a:off x="521" y="1842"/>
              <a:ext cx="545" cy="52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2060"/>
                  </a:solidFill>
                  <a:effectLst/>
                  <a:uLnTx/>
                  <a:uFillTx/>
                  <a:latin typeface="Arial" pitchFamily="34" charset="0"/>
                  <a:ea typeface="宋体" pitchFamily="2" charset="-122"/>
                  <a:cs typeface="+mn-cs"/>
                </a:rPr>
                <a:t>逃生成功</a:t>
              </a:r>
              <a:endParaRPr kumimoji="1" lang="zh-CN" altLang="en-US" sz="3600" b="0" i="0" u="none" strike="noStrike" kern="1200" cap="none" spc="0" normalizeH="0" baseline="0" noProof="0" dirty="0">
                <a:ln>
                  <a:noFill/>
                </a:ln>
                <a:solidFill>
                  <a:srgbClr val="002060"/>
                </a:solidFill>
                <a:effectLst/>
                <a:uLnTx/>
                <a:uFillTx/>
                <a:latin typeface="Arial" pitchFamily="34" charset="0"/>
                <a:ea typeface="宋体" pitchFamily="2" charset="-122"/>
                <a:cs typeface="+mn-cs"/>
              </a:endParaRPr>
            </a:p>
          </p:txBody>
        </p:sp>
        <p:sp>
          <p:nvSpPr>
            <p:cNvPr id="18440" name="Text Box 7"/>
            <p:cNvSpPr txBox="1">
              <a:spLocks noChangeArrowheads="1"/>
            </p:cNvSpPr>
            <p:nvPr/>
          </p:nvSpPr>
          <p:spPr bwMode="auto">
            <a:xfrm>
              <a:off x="4876" y="1752"/>
              <a:ext cx="545" cy="756"/>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2060"/>
                  </a:solidFill>
                  <a:effectLst/>
                  <a:uLnTx/>
                  <a:uFillTx/>
                  <a:latin typeface="Arial" pitchFamily="34" charset="0"/>
                  <a:ea typeface="宋体" pitchFamily="2" charset="-122"/>
                  <a:cs typeface="+mn-cs"/>
                </a:rPr>
                <a:t>没有逃生路线</a:t>
              </a:r>
              <a:endParaRPr kumimoji="1" lang="zh-CN" altLang="en-US" sz="3600" b="0" i="0" u="none" strike="noStrike" kern="1200" cap="none" spc="0" normalizeH="0" baseline="0" noProof="0">
                <a:ln>
                  <a:noFill/>
                </a:ln>
                <a:solidFill>
                  <a:srgbClr val="002060"/>
                </a:solidFill>
                <a:effectLst/>
                <a:uLnTx/>
                <a:uFillTx/>
                <a:latin typeface="Arial" pitchFamily="34" charset="0"/>
                <a:ea typeface="宋体" pitchFamily="2" charset="-122"/>
                <a:cs typeface="+mn-cs"/>
              </a:endParaRPr>
            </a:p>
          </p:txBody>
        </p:sp>
      </p:grpSp>
      <p:sp>
        <p:nvSpPr>
          <p:cNvPr id="9" name="标题 8"/>
          <p:cNvSpPr>
            <a:spLocks noGrp="1"/>
          </p:cNvSpPr>
          <p:nvPr>
            <p:ph type="title"/>
          </p:nvPr>
        </p:nvSpPr>
        <p:spPr/>
        <p:txBody>
          <a:bodyPr/>
          <a:lstStyle/>
          <a:p>
            <a:r>
              <a:rPr lang="zh-CN" altLang="en-US" dirty="0" smtClean="0"/>
              <a:t>最大流应用问题</a:t>
            </a:r>
            <a:endParaRPr lang="zh-CN" altLang="en-US" dirty="0"/>
          </a:p>
        </p:txBody>
      </p:sp>
    </p:spTree>
    <p:extLst>
      <p:ext uri="{BB962C8B-B14F-4D97-AF65-F5344CB8AC3E}">
        <p14:creationId xmlns:p14="http://schemas.microsoft.com/office/powerpoint/2010/main" val="346154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946"/>
                                        </p:tgtEl>
                                        <p:attrNameLst>
                                          <p:attrName>style.visibility</p:attrName>
                                        </p:attrNameLst>
                                      </p:cBhvr>
                                      <p:to>
                                        <p:strVal val="visible"/>
                                      </p:to>
                                    </p:set>
                                    <p:animEffect transition="in" filter="blinds(horizontal)">
                                      <p:cBhvr>
                                        <p:cTn id="7" dur="500"/>
                                        <p:tgtEl>
                                          <p:spTgt spid="12349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4947"/>
                                        </p:tgtEl>
                                        <p:attrNameLst>
                                          <p:attrName>style.visibility</p:attrName>
                                        </p:attrNameLst>
                                      </p:cBhvr>
                                      <p:to>
                                        <p:strVal val="visible"/>
                                      </p:to>
                                    </p:set>
                                    <p:animEffect transition="in" filter="blinds(horizontal)">
                                      <p:cBhvr>
                                        <p:cTn id="17" dur="500"/>
                                        <p:tgtEl>
                                          <p:spTgt spid="123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946" grpId="0"/>
      <p:bldP spid="1234947"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970" name="Text Box 2"/>
          <p:cNvSpPr txBox="1">
            <a:spLocks noChangeArrowheads="1"/>
          </p:cNvSpPr>
          <p:nvPr/>
        </p:nvSpPr>
        <p:spPr bwMode="auto">
          <a:xfrm>
            <a:off x="483504" y="3415619"/>
            <a:ext cx="8439150" cy="1938992"/>
          </a:xfrm>
          <a:prstGeom prst="rect">
            <a:avLst/>
          </a:prstGeom>
          <a:noFill/>
          <a:ln w="9525">
            <a:noFill/>
            <a:miter lim="800000"/>
            <a:headEnd/>
            <a:tailEnd/>
          </a:ln>
        </p:spPr>
        <p:txBody>
          <a:bodyPr>
            <a:spAutoFit/>
          </a:bodyPr>
          <a:lstStyle/>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m</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个人是</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供应节点（源，供应量为１）</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只有边上节点可以是吸收节点（汇，吸收量为１ ）</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多源多汇，容易变成单源单汇</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每条边容量为１</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每个节点容量为１（通过增加节点和边，变成边容量）</a:t>
            </a:r>
          </a:p>
        </p:txBody>
      </p:sp>
      <p:sp>
        <p:nvSpPr>
          <p:cNvPr id="1235971" name="Text Box 3"/>
          <p:cNvSpPr txBox="1">
            <a:spLocks noChangeArrowheads="1"/>
          </p:cNvSpPr>
          <p:nvPr/>
        </p:nvSpPr>
        <p:spPr bwMode="auto">
          <a:xfrm>
            <a:off x="1175654" y="5557156"/>
            <a:ext cx="3168650" cy="461665"/>
          </a:xfrm>
          <a:prstGeom prst="rect">
            <a:avLst/>
          </a:prstGeom>
          <a:solidFill>
            <a:schemeClr val="bg1"/>
          </a:solidFill>
          <a:ln w="9525">
            <a:noFill/>
            <a:miter lim="800000"/>
            <a:headEnd/>
            <a:tailEnd/>
          </a:ln>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2060"/>
                </a:solidFill>
                <a:effectLst/>
                <a:uLnTx/>
                <a:uFillTx/>
                <a:latin typeface="Arial" pitchFamily="34" charset="0"/>
                <a:ea typeface="宋体" pitchFamily="2" charset="-122"/>
                <a:cs typeface="Times New Roman" pitchFamily="18" charset="0"/>
              </a:rPr>
              <a:t>变成</a:t>
            </a:r>
            <a:r>
              <a:rPr kumimoji="1" lang="zh-CN" altLang="en-US" sz="2400" b="1" i="0" u="none" strike="noStrike" kern="1200" cap="none" spc="0" normalizeH="0" baseline="0" noProof="0">
                <a:ln>
                  <a:noFill/>
                </a:ln>
                <a:solidFill>
                  <a:srgbClr val="002060"/>
                </a:solidFill>
                <a:effectLst/>
                <a:uLnTx/>
                <a:uFillTx/>
                <a:latin typeface="Arial" pitchFamily="34" charset="0"/>
                <a:ea typeface="宋体" pitchFamily="2" charset="-122"/>
                <a:cs typeface="+mn-cs"/>
              </a:rPr>
              <a:t>最大流问题</a:t>
            </a:r>
          </a:p>
        </p:txBody>
      </p:sp>
      <p:grpSp>
        <p:nvGrpSpPr>
          <p:cNvPr id="2" name="Group 4"/>
          <p:cNvGrpSpPr>
            <a:grpSpLocks/>
          </p:cNvGrpSpPr>
          <p:nvPr/>
        </p:nvGrpSpPr>
        <p:grpSpPr bwMode="auto">
          <a:xfrm>
            <a:off x="726392" y="1191531"/>
            <a:ext cx="7778750" cy="2295525"/>
            <a:chOff x="521" y="1570"/>
            <a:chExt cx="4900" cy="1446"/>
          </a:xfrm>
        </p:grpSpPr>
        <p:graphicFrame>
          <p:nvGraphicFramePr>
            <p:cNvPr id="19458" name="Object 2"/>
            <p:cNvGraphicFramePr>
              <a:graphicFrameLocks noChangeAspect="1"/>
            </p:cNvGraphicFramePr>
            <p:nvPr/>
          </p:nvGraphicFramePr>
          <p:xfrm>
            <a:off x="1202" y="1570"/>
            <a:ext cx="3534" cy="1446"/>
          </p:xfrm>
          <a:graphic>
            <a:graphicData uri="http://schemas.openxmlformats.org/presentationml/2006/ole">
              <mc:AlternateContent xmlns:mc="http://schemas.openxmlformats.org/markup-compatibility/2006">
                <mc:Choice xmlns:v="urn:schemas-microsoft-com:vml" Requires="v">
                  <p:oleObj spid="_x0000_s387129" name="位图图像" r:id="rId3" imgW="5609524" imgH="2295238" progId="PBrush">
                    <p:embed/>
                  </p:oleObj>
                </mc:Choice>
                <mc:Fallback>
                  <p:oleObj name="位图图像" r:id="rId3" imgW="5609524" imgH="2295238" progId="PBrush">
                    <p:embed/>
                    <p:pic>
                      <p:nvPicPr>
                        <p:cNvPr id="1945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570"/>
                          <a:ext cx="3534" cy="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6"/>
            <p:cNvSpPr txBox="1">
              <a:spLocks noChangeArrowheads="1"/>
            </p:cNvSpPr>
            <p:nvPr/>
          </p:nvSpPr>
          <p:spPr bwMode="auto">
            <a:xfrm>
              <a:off x="521" y="1842"/>
              <a:ext cx="545" cy="52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2060"/>
                  </a:solidFill>
                  <a:effectLst/>
                  <a:uLnTx/>
                  <a:uFillTx/>
                  <a:latin typeface="Arial" pitchFamily="34" charset="0"/>
                  <a:ea typeface="宋体" pitchFamily="2" charset="-122"/>
                  <a:cs typeface="+mn-cs"/>
                </a:rPr>
                <a:t>逃生成功</a:t>
              </a:r>
              <a:endParaRPr kumimoji="1" lang="zh-CN" altLang="en-US" sz="3600" b="0" i="0" u="none" strike="noStrike" kern="1200" cap="none" spc="0" normalizeH="0" baseline="0" noProof="0">
                <a:ln>
                  <a:noFill/>
                </a:ln>
                <a:solidFill>
                  <a:srgbClr val="002060"/>
                </a:solidFill>
                <a:effectLst/>
                <a:uLnTx/>
                <a:uFillTx/>
                <a:latin typeface="Arial" pitchFamily="34" charset="0"/>
                <a:ea typeface="宋体" pitchFamily="2" charset="-122"/>
                <a:cs typeface="+mn-cs"/>
              </a:endParaRPr>
            </a:p>
          </p:txBody>
        </p:sp>
        <p:sp>
          <p:nvSpPr>
            <p:cNvPr id="19464" name="Text Box 7"/>
            <p:cNvSpPr txBox="1">
              <a:spLocks noChangeArrowheads="1"/>
            </p:cNvSpPr>
            <p:nvPr/>
          </p:nvSpPr>
          <p:spPr bwMode="auto">
            <a:xfrm>
              <a:off x="4876" y="1752"/>
              <a:ext cx="545" cy="756"/>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2060"/>
                  </a:solidFill>
                  <a:effectLst/>
                  <a:uLnTx/>
                  <a:uFillTx/>
                  <a:latin typeface="Arial" pitchFamily="34" charset="0"/>
                  <a:ea typeface="宋体" pitchFamily="2" charset="-122"/>
                  <a:cs typeface="+mn-cs"/>
                </a:rPr>
                <a:t>没有逃生路线</a:t>
              </a:r>
              <a:endParaRPr kumimoji="1" lang="zh-CN" altLang="en-US" sz="3600" b="0" i="0" u="none" strike="noStrike" kern="1200" cap="none" spc="0" normalizeH="0" baseline="0" noProof="0">
                <a:ln>
                  <a:noFill/>
                </a:ln>
                <a:solidFill>
                  <a:srgbClr val="002060"/>
                </a:solidFill>
                <a:effectLst/>
                <a:uLnTx/>
                <a:uFillTx/>
                <a:latin typeface="Arial" pitchFamily="34" charset="0"/>
                <a:ea typeface="宋体" pitchFamily="2" charset="-122"/>
                <a:cs typeface="+mn-cs"/>
              </a:endParaRPr>
            </a:p>
          </p:txBody>
        </p:sp>
      </p:grpSp>
      <p:sp>
        <p:nvSpPr>
          <p:cNvPr id="10" name="标题 8"/>
          <p:cNvSpPr>
            <a:spLocks noGrp="1"/>
          </p:cNvSpPr>
          <p:nvPr>
            <p:ph type="title"/>
          </p:nvPr>
        </p:nvSpPr>
        <p:spPr/>
        <p:txBody>
          <a:bodyPr/>
          <a:lstStyle/>
          <a:p>
            <a:r>
              <a:rPr lang="zh-CN" altLang="en-US" dirty="0" smtClean="0"/>
              <a:t>最大流应用问题</a:t>
            </a:r>
            <a:endParaRPr lang="zh-CN" altLang="en-US" dirty="0"/>
          </a:p>
        </p:txBody>
      </p:sp>
    </p:spTree>
    <p:extLst>
      <p:ext uri="{BB962C8B-B14F-4D97-AF65-F5344CB8AC3E}">
        <p14:creationId xmlns:p14="http://schemas.microsoft.com/office/powerpoint/2010/main" val="88463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5970"/>
                                        </p:tgtEl>
                                        <p:attrNameLst>
                                          <p:attrName>style.visibility</p:attrName>
                                        </p:attrNameLst>
                                      </p:cBhvr>
                                      <p:to>
                                        <p:strVal val="visible"/>
                                      </p:to>
                                    </p:set>
                                    <p:animEffect transition="in" filter="blinds(horizontal)">
                                      <p:cBhvr>
                                        <p:cTn id="12" dur="500"/>
                                        <p:tgtEl>
                                          <p:spTgt spid="12359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5971"/>
                                        </p:tgtEl>
                                        <p:attrNameLst>
                                          <p:attrName>style.visibility</p:attrName>
                                        </p:attrNameLst>
                                      </p:cBhvr>
                                      <p:to>
                                        <p:strVal val="visible"/>
                                      </p:to>
                                    </p:set>
                                    <p:animEffect transition="in" filter="blinds(horizontal)">
                                      <p:cBhvr>
                                        <p:cTn id="17" dur="500"/>
                                        <p:tgtEl>
                                          <p:spTgt spid="1235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0" grpId="0"/>
      <p:bldP spid="1235971"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Rectangle 2"/>
          <p:cNvSpPr>
            <a:spLocks noChangeArrowheads="1"/>
          </p:cNvSpPr>
          <p:nvPr/>
        </p:nvSpPr>
        <p:spPr bwMode="auto">
          <a:xfrm>
            <a:off x="645206" y="1314450"/>
            <a:ext cx="8189912" cy="2591479"/>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10000"/>
              </a:lnSpc>
              <a:spcBef>
                <a:spcPct val="1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网络中可能会出现这样的情况：除了边有容量外</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点也有容量</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10000"/>
              </a:lnSpc>
              <a:spcBef>
                <a:spcPct val="1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解决的方法是将所有有容量的点分成两个点</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10000"/>
              </a:lnSpc>
              <a:spcBef>
                <a:spcPct val="1000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如点</a:t>
            </a:r>
            <a:r>
              <a:rPr kumimoji="1" lang="en-US" altLang="zh-CN" sz="28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v</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有容量</a:t>
            </a:r>
            <a:r>
              <a:rPr kumimoji="1" lang="en-US" altLang="zh-CN" sz="28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C</a:t>
            </a:r>
            <a:r>
              <a:rPr kumimoji="1" lang="en-US" altLang="zh-CN" sz="28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v</a:t>
            </a:r>
            <a:r>
              <a:rPr kumimoji="1" lang="en-US" altLang="zh-CN" sz="2800" b="1" i="1" u="none" strike="noStrike" kern="1200" cap="none" spc="0" normalizeH="0" baseline="-30000" noProof="0" dirty="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将点</a:t>
            </a:r>
            <a:r>
              <a:rPr kumimoji="1" lang="en-US" altLang="zh-CN" sz="28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v</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分成两个点</a:t>
            </a:r>
            <a:r>
              <a:rPr kumimoji="1" lang="en-US" altLang="zh-CN" sz="28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v'</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和</a:t>
            </a:r>
            <a:r>
              <a:rPr kumimoji="1" lang="en-US" altLang="zh-CN" sz="28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v"</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令</a:t>
            </a:r>
          </a:p>
          <a:p>
            <a:pPr marL="0" marR="0" lvl="0" indent="0" algn="ctr" defTabSz="914400" rtl="0" eaLnBrk="1" fontAlgn="base" latinLnBrk="0" hangingPunct="1">
              <a:lnSpc>
                <a:spcPct val="110000"/>
              </a:lnSpc>
              <a:spcBef>
                <a:spcPct val="10000"/>
              </a:spcBef>
              <a:spcAft>
                <a:spcPct val="0"/>
              </a:spcAft>
              <a:buClrTx/>
              <a:buSzTx/>
              <a:buFontTx/>
              <a:buNone/>
              <a:tabLst/>
              <a:defRPr/>
            </a:pPr>
            <a:r>
              <a:rPr kumimoji="1" lang="en-US" altLang="zh-CN" sz="28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C</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8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v'v</a:t>
            </a:r>
            <a:r>
              <a:rPr kumimoji="1" lang="en-US" altLang="zh-CN" sz="28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800" b="1" i="1" u="none" strike="noStrike" kern="1200" cap="none" spc="0" normalizeH="0" baseline="30000" noProof="0" dirty="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r>
              <a:rPr kumimoji="1" lang="en-US" altLang="zh-CN" sz="28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C</a:t>
            </a:r>
            <a:r>
              <a:rPr kumimoji="1" lang="en-US" altLang="zh-CN" sz="28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v</a:t>
            </a:r>
            <a:r>
              <a:rPr kumimoji="1" lang="en-US" altLang="zh-CN" sz="2800" b="1" i="1" u="none" strike="noStrike" kern="1200" cap="none" spc="0" normalizeH="0" baseline="-30000" noProof="0" dirty="0">
                <a:ln>
                  <a:noFill/>
                </a:ln>
                <a:solidFill>
                  <a:srgbClr val="000000"/>
                </a:solidFill>
                <a:effectLst/>
                <a:uLnTx/>
                <a:uFillTx/>
                <a:latin typeface="Arial" pitchFamily="34"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  </a:t>
            </a:r>
          </a:p>
        </p:txBody>
      </p:sp>
      <p:sp>
        <p:nvSpPr>
          <p:cNvPr id="5" name="标题 8"/>
          <p:cNvSpPr>
            <a:spLocks noGrp="1"/>
          </p:cNvSpPr>
          <p:nvPr>
            <p:ph type="title"/>
          </p:nvPr>
        </p:nvSpPr>
        <p:spPr/>
        <p:txBody>
          <a:bodyPr/>
          <a:lstStyle/>
          <a:p>
            <a:r>
              <a:rPr lang="zh-CN" altLang="en-US" dirty="0" smtClean="0"/>
              <a:t>最大流应用问题</a:t>
            </a:r>
            <a:endParaRPr lang="zh-CN" altLang="en-US" dirty="0"/>
          </a:p>
        </p:txBody>
      </p:sp>
    </p:spTree>
    <p:extLst>
      <p:ext uri="{BB962C8B-B14F-4D97-AF65-F5344CB8AC3E}">
        <p14:creationId xmlns:p14="http://schemas.microsoft.com/office/powerpoint/2010/main" val="2075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6994">
                                            <p:txEl>
                                              <p:pRg st="1" end="1"/>
                                            </p:txEl>
                                          </p:spTgt>
                                        </p:tgtEl>
                                        <p:attrNameLst>
                                          <p:attrName>style.visibility</p:attrName>
                                        </p:attrNameLst>
                                      </p:cBhvr>
                                      <p:to>
                                        <p:strVal val="visible"/>
                                      </p:to>
                                    </p:set>
                                    <p:animEffect transition="in" filter="blinds(horizontal)">
                                      <p:cBhvr>
                                        <p:cTn id="7" dur="500"/>
                                        <p:tgtEl>
                                          <p:spTgt spid="123699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36994">
                                            <p:txEl>
                                              <p:pRg st="2" end="2"/>
                                            </p:txEl>
                                          </p:spTgt>
                                        </p:tgtEl>
                                        <p:attrNameLst>
                                          <p:attrName>style.visibility</p:attrName>
                                        </p:attrNameLst>
                                      </p:cBhvr>
                                      <p:to>
                                        <p:strVal val="visible"/>
                                      </p:to>
                                    </p:set>
                                    <p:animEffect transition="in" filter="blinds(horizontal)">
                                      <p:cBhvr>
                                        <p:cTn id="10" dur="500"/>
                                        <p:tgtEl>
                                          <p:spTgt spid="123699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36994">
                                            <p:txEl>
                                              <p:pRg st="3" end="3"/>
                                            </p:txEl>
                                          </p:spTgt>
                                        </p:tgtEl>
                                        <p:attrNameLst>
                                          <p:attrName>style.visibility</p:attrName>
                                        </p:attrNameLst>
                                      </p:cBhvr>
                                      <p:to>
                                        <p:strVal val="visible"/>
                                      </p:to>
                                    </p:set>
                                    <p:animEffect transition="in" filter="blinds(horizontal)">
                                      <p:cBhvr>
                                        <p:cTn id="13" dur="500"/>
                                        <p:tgtEl>
                                          <p:spTgt spid="12369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第五章 匹配与网络流</a:t>
            </a:r>
            <a:endParaRPr lang="zh-CN" altLang="en-US" dirty="0"/>
          </a:p>
        </p:txBody>
      </p:sp>
      <p:sp>
        <p:nvSpPr>
          <p:cNvPr id="77826" name="Rectangle 2"/>
          <p:cNvSpPr>
            <a:spLocks noGrp="1" noChangeArrowheads="1"/>
          </p:cNvSpPr>
          <p:nvPr>
            <p:ph type="body" idx="4294967295"/>
          </p:nvPr>
        </p:nvSpPr>
        <p:spPr>
          <a:xfrm>
            <a:off x="580571" y="1314450"/>
            <a:ext cx="7632700" cy="4572000"/>
          </a:xfrm>
        </p:spPr>
        <p:txBody>
          <a:bodyPr/>
          <a:lstStyle/>
          <a:p>
            <a:pPr marL="271463" indent="-271463" eaLnBrk="1" hangingPunct="1">
              <a:buFont typeface="Wingdings" pitchFamily="2" charset="2"/>
              <a:buNone/>
            </a:pPr>
            <a:r>
              <a:rPr lang="en-US" altLang="zh-CN" dirty="0" smtClean="0">
                <a:solidFill>
                  <a:srgbClr val="A3A3A3"/>
                </a:solidFill>
                <a:latin typeface="Times New Roman" pitchFamily="18" charset="0"/>
                <a:cs typeface="Times New Roman" pitchFamily="18" charset="0"/>
              </a:rPr>
              <a:t>5.1  </a:t>
            </a:r>
            <a:r>
              <a:rPr lang="zh-CN" altLang="zh-CN" dirty="0" smtClean="0">
                <a:solidFill>
                  <a:srgbClr val="A3A3A3"/>
                </a:solidFill>
                <a:latin typeface="Times New Roman" pitchFamily="18" charset="0"/>
                <a:cs typeface="Times New Roman" pitchFamily="18" charset="0"/>
              </a:rPr>
              <a:t>二分图的最大匹配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5.2  </a:t>
            </a:r>
            <a:r>
              <a:rPr lang="zh-CN" altLang="zh-CN" dirty="0" smtClean="0">
                <a:solidFill>
                  <a:srgbClr val="B2B2B2"/>
                </a:solidFill>
                <a:latin typeface="Times New Roman" pitchFamily="18" charset="0"/>
                <a:cs typeface="Times New Roman" pitchFamily="18" charset="0"/>
              </a:rPr>
              <a:t>完全匹配</a:t>
            </a:r>
          </a:p>
          <a:p>
            <a:pPr marL="271463" indent="-271463" eaLnBrk="1" hangingPunct="1">
              <a:buFont typeface="Wingdings" pitchFamily="2" charset="2"/>
              <a:buNone/>
            </a:pPr>
            <a:r>
              <a:rPr lang="en-US" altLang="zh-CN" dirty="0" smtClean="0">
                <a:solidFill>
                  <a:srgbClr val="B2B2B2"/>
                </a:solidFill>
                <a:latin typeface="Times New Roman" pitchFamily="18" charset="0"/>
                <a:cs typeface="Times New Roman" pitchFamily="18" charset="0"/>
              </a:rPr>
              <a:t>5.3  </a:t>
            </a:r>
            <a:r>
              <a:rPr lang="zh-CN" altLang="zh-CN" dirty="0" smtClean="0">
                <a:solidFill>
                  <a:srgbClr val="B2B2B2"/>
                </a:solidFill>
                <a:latin typeface="Times New Roman" pitchFamily="18" charset="0"/>
                <a:cs typeface="Times New Roman" pitchFamily="18" charset="0"/>
              </a:rPr>
              <a:t>最佳匹配算法</a:t>
            </a:r>
            <a:endParaRPr lang="zh-CN" altLang="en-US" dirty="0" smtClean="0">
              <a:solidFill>
                <a:srgbClr val="B2B2B2"/>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5.4  </a:t>
            </a:r>
            <a:r>
              <a:rPr lang="zh-CN" altLang="en-US" dirty="0" smtClean="0">
                <a:solidFill>
                  <a:schemeClr val="tx1">
                    <a:lumMod val="40000"/>
                    <a:lumOff val="60000"/>
                  </a:schemeClr>
                </a:solidFill>
                <a:latin typeface="Times New Roman" pitchFamily="18" charset="0"/>
                <a:cs typeface="Times New Roman" pitchFamily="18" charset="0"/>
              </a:rPr>
              <a:t>匹配应用举例</a:t>
            </a:r>
            <a:endParaRPr lang="zh-CN" altLang="zh-CN" dirty="0" smtClean="0">
              <a:solidFill>
                <a:schemeClr val="tx1">
                  <a:lumMod val="40000"/>
                  <a:lumOff val="60000"/>
                </a:schemeClr>
              </a:solidFill>
              <a:latin typeface="Times New Roman" pitchFamily="18" charset="0"/>
              <a:cs typeface="Times New Roman" pitchFamily="18" charset="0"/>
            </a:endParaRP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5.5  </a:t>
            </a:r>
            <a:r>
              <a:rPr lang="zh-CN" altLang="zh-CN" dirty="0" smtClean="0">
                <a:solidFill>
                  <a:schemeClr val="tx1">
                    <a:lumMod val="40000"/>
                    <a:lumOff val="60000"/>
                  </a:schemeClr>
                </a:solidFill>
                <a:latin typeface="Times New Roman" pitchFamily="18" charset="0"/>
                <a:cs typeface="Times New Roman" pitchFamily="18" charset="0"/>
              </a:rPr>
              <a:t>网络流图</a:t>
            </a: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5.6  </a:t>
            </a:r>
            <a:r>
              <a:rPr lang="zh-CN" altLang="zh-CN" dirty="0" smtClean="0">
                <a:solidFill>
                  <a:schemeClr val="tx1">
                    <a:lumMod val="40000"/>
                    <a:lumOff val="60000"/>
                  </a:schemeClr>
                </a:solidFill>
                <a:latin typeface="Times New Roman" pitchFamily="18" charset="0"/>
                <a:cs typeface="Times New Roman" pitchFamily="18" charset="0"/>
              </a:rPr>
              <a:t>Ford-Fulkerson最大流标号算法</a:t>
            </a:r>
          </a:p>
          <a:p>
            <a:pPr marL="271463" indent="-271463" eaLnBrk="1" hangingPunct="1">
              <a:buFont typeface="Wingdings" pitchFamily="2" charset="2"/>
              <a:buNone/>
            </a:pPr>
            <a:r>
              <a:rPr lang="en-US" altLang="zh-CN" dirty="0" smtClean="0">
                <a:solidFill>
                  <a:schemeClr val="tx1">
                    <a:lumMod val="40000"/>
                    <a:lumOff val="60000"/>
                  </a:schemeClr>
                </a:solidFill>
                <a:latin typeface="Times New Roman" pitchFamily="18" charset="0"/>
                <a:cs typeface="Times New Roman" pitchFamily="18" charset="0"/>
              </a:rPr>
              <a:t>5.7  </a:t>
            </a:r>
            <a:r>
              <a:rPr lang="zh-CN" altLang="zh-CN" dirty="0" smtClean="0">
                <a:solidFill>
                  <a:schemeClr val="tx1">
                    <a:lumMod val="40000"/>
                    <a:lumOff val="60000"/>
                  </a:schemeClr>
                </a:solidFill>
                <a:latin typeface="Times New Roman" pitchFamily="18" charset="0"/>
                <a:cs typeface="Times New Roman" pitchFamily="18" charset="0"/>
              </a:rPr>
              <a:t>最大流的Edmonds-Karp算法</a:t>
            </a:r>
          </a:p>
          <a:p>
            <a:pPr marL="271463" indent="-271463" eaLnBrk="1" hangingPunct="1">
              <a:buFont typeface="Wingdings" pitchFamily="2" charset="2"/>
              <a:buNone/>
            </a:pPr>
            <a:r>
              <a:rPr lang="en-US" altLang="zh-CN" dirty="0" smtClean="0">
                <a:solidFill>
                  <a:srgbClr val="FF0000"/>
                </a:solidFill>
                <a:latin typeface="Times New Roman" pitchFamily="18" charset="0"/>
                <a:cs typeface="Times New Roman" pitchFamily="18" charset="0"/>
              </a:rPr>
              <a:t>5.8  </a:t>
            </a:r>
            <a:r>
              <a:rPr lang="zh-CN" altLang="zh-CN" dirty="0" smtClean="0">
                <a:solidFill>
                  <a:srgbClr val="FF0000"/>
                </a:solidFill>
                <a:latin typeface="Times New Roman" pitchFamily="18" charset="0"/>
                <a:cs typeface="Times New Roman" pitchFamily="18" charset="0"/>
              </a:rPr>
              <a:t>最小费用流</a:t>
            </a:r>
            <a:r>
              <a:rPr lang="zh-CN" altLang="en-US" dirty="0" smtClean="0">
                <a:solidFill>
                  <a:srgbClr val="FF0000"/>
                </a:solidFill>
                <a:latin typeface="Times New Roman" pitchFamily="18" charset="0"/>
                <a:cs typeface="Times New Roman" pitchFamily="18" charset="0"/>
              </a:rPr>
              <a:t>（不要求掌握）</a:t>
            </a:r>
            <a:endParaRPr lang="zh-CN" altLang="zh-CN" dirty="0" smtClean="0">
              <a:solidFill>
                <a:srgbClr val="FF0000"/>
              </a:solidFill>
              <a:latin typeface="Times New Roman" pitchFamily="18" charset="0"/>
              <a:cs typeface="Times New Roman" pitchFamily="18" charset="0"/>
            </a:endParaRPr>
          </a:p>
          <a:p>
            <a:pPr marL="271463" indent="-271463" eaLnBrk="1" hangingPunct="1"/>
            <a:endParaRPr lang="zh-CN" altLang="zh-C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11960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a:stCxn id="54" idx="6"/>
            <a:endCxn id="55" idx="2"/>
          </p:cNvCxnSpPr>
          <p:nvPr/>
        </p:nvCxnSpPr>
        <p:spPr>
          <a:xfrm>
            <a:off x="7082975" y="1498536"/>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1111043" name="Rectangle 3"/>
          <p:cNvSpPr>
            <a:spLocks noChangeArrowheads="1"/>
          </p:cNvSpPr>
          <p:nvPr/>
        </p:nvSpPr>
        <p:spPr bwMode="auto">
          <a:xfrm>
            <a:off x="393002" y="1377886"/>
            <a:ext cx="7335837" cy="483209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(3)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 Φ</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∈Γ(U)-V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U={x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},V={y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Γ(U)=V </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给</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标记</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2</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结束。</a:t>
            </a:r>
            <a:endPar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     </a:t>
            </a:r>
            <a:r>
              <a:rPr kumimoji="1" lang="zh-CN" altLang="en-US" sz="2800" b="1" i="0" u="none" strike="noStrike" kern="1200" cap="none" spc="0" normalizeH="0" baseline="0" noProof="0" dirty="0" smtClean="0">
                <a:ln>
                  <a:noFill/>
                </a:ln>
                <a:solidFill>
                  <a:srgbClr val="000000"/>
                </a:solidFill>
                <a:effectLst/>
                <a:uLnTx/>
                <a:uFillTx/>
                <a:latin typeface="Arial" pitchFamily="34" charset="0"/>
                <a:ea typeface="楷体_GB2312" pitchFamily="49" charset="-122"/>
                <a:cs typeface="+mn-cs"/>
              </a:rPr>
              <a:t>因此</a:t>
            </a: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其最大匹配是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     </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M ={ (x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1</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5</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6</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4</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),(x</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3</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,y</a:t>
            </a:r>
            <a:r>
              <a:rPr kumimoji="1" lang="en-US" altLang="zh-CN" sz="2800" b="1" i="0" u="none" strike="noStrike" kern="1200" cap="none" spc="0" normalizeH="0" baseline="-25000" noProof="0" dirty="0">
                <a:ln>
                  <a:noFill/>
                </a:ln>
                <a:solidFill>
                  <a:srgbClr val="000000"/>
                </a:solidFill>
                <a:effectLst/>
                <a:uLnTx/>
                <a:uFillTx/>
                <a:latin typeface="Arial" pitchFamily="34" charset="0"/>
                <a:ea typeface="楷体_GB2312" pitchFamily="49" charset="-122"/>
                <a:cs typeface="+mn-cs"/>
              </a:rPr>
              <a:t>2</a:t>
            </a:r>
            <a:r>
              <a:rPr kumimoji="1" lang="en-US" altLang="zh-CN" sz="2800" b="1" i="0" u="none" strike="noStrike" kern="1200" cap="none" spc="0" normalizeH="0" baseline="0" noProof="0" dirty="0">
                <a:ln>
                  <a:noFill/>
                </a:ln>
                <a:solidFill>
                  <a:srgbClr val="000000"/>
                </a:solidFill>
                <a:effectLst/>
                <a:uLnTx/>
                <a:uFillTx/>
                <a:latin typeface="Arial" pitchFamily="34" charset="0"/>
                <a:ea typeface="楷体_GB2312" pitchFamily="49" charset="-122"/>
                <a:cs typeface="+mn-cs"/>
              </a:rPr>
              <a:t>)}</a:t>
            </a:r>
          </a:p>
        </p:txBody>
      </p:sp>
      <p:sp>
        <p:nvSpPr>
          <p:cNvPr id="6" name="标题 6"/>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5.1</a:t>
            </a:r>
            <a:r>
              <a:rPr lang="en-US" altLang="zh-CN" dirty="0" smtClean="0"/>
              <a:t> </a:t>
            </a:r>
            <a:r>
              <a:rPr lang="zh-CN" altLang="en-US" dirty="0" smtClean="0"/>
              <a:t>二分图的最大匹配</a:t>
            </a:r>
            <a:endParaRPr lang="zh-CN" altLang="en-US" dirty="0"/>
          </a:p>
        </p:txBody>
      </p:sp>
      <p:cxnSp>
        <p:nvCxnSpPr>
          <p:cNvPr id="12" name="直接连接符 11"/>
          <p:cNvCxnSpPr>
            <a:stCxn id="54" idx="6"/>
            <a:endCxn id="55" idx="2"/>
          </p:cNvCxnSpPr>
          <p:nvPr/>
        </p:nvCxnSpPr>
        <p:spPr>
          <a:xfrm>
            <a:off x="7082975" y="1498536"/>
            <a:ext cx="994210" cy="726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6966861" y="1440936"/>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5" name="椭圆 54"/>
          <p:cNvSpPr/>
          <p:nvPr/>
        </p:nvSpPr>
        <p:spPr>
          <a:xfrm>
            <a:off x="8077185" y="1448196"/>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2" name="椭圆 51"/>
          <p:cNvSpPr/>
          <p:nvPr/>
        </p:nvSpPr>
        <p:spPr>
          <a:xfrm>
            <a:off x="6966861" y="211584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3" name="椭圆 52"/>
          <p:cNvSpPr/>
          <p:nvPr/>
        </p:nvSpPr>
        <p:spPr>
          <a:xfrm>
            <a:off x="8077185" y="213762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0" name="椭圆 49"/>
          <p:cNvSpPr/>
          <p:nvPr/>
        </p:nvSpPr>
        <p:spPr>
          <a:xfrm>
            <a:off x="6945090" y="2798019"/>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51" name="椭圆 50"/>
          <p:cNvSpPr/>
          <p:nvPr/>
        </p:nvSpPr>
        <p:spPr>
          <a:xfrm>
            <a:off x="8055414" y="2790765"/>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8" name="椭圆 47"/>
          <p:cNvSpPr/>
          <p:nvPr/>
        </p:nvSpPr>
        <p:spPr>
          <a:xfrm>
            <a:off x="6952347" y="342213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9" name="椭圆 48"/>
          <p:cNvSpPr/>
          <p:nvPr/>
        </p:nvSpPr>
        <p:spPr>
          <a:xfrm>
            <a:off x="8062671" y="3443911"/>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6" name="椭圆 45"/>
          <p:cNvSpPr/>
          <p:nvPr/>
        </p:nvSpPr>
        <p:spPr>
          <a:xfrm>
            <a:off x="6952347" y="3951906"/>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7" name="椭圆 46"/>
          <p:cNvSpPr/>
          <p:nvPr/>
        </p:nvSpPr>
        <p:spPr>
          <a:xfrm>
            <a:off x="8062671" y="3988194"/>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4" name="椭圆 43"/>
          <p:cNvSpPr/>
          <p:nvPr/>
        </p:nvSpPr>
        <p:spPr>
          <a:xfrm>
            <a:off x="6945090" y="4568763"/>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45" name="椭圆 44"/>
          <p:cNvSpPr/>
          <p:nvPr/>
        </p:nvSpPr>
        <p:spPr>
          <a:xfrm>
            <a:off x="8055414" y="4590537"/>
            <a:ext cx="116114" cy="11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8" name="TextBox 37"/>
              <p:cNvSpPr txBox="1"/>
              <p:nvPr/>
            </p:nvSpPr>
            <p:spPr>
              <a:xfrm>
                <a:off x="6553206" y="1263530"/>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553206" y="1263530"/>
                <a:ext cx="290286" cy="369332"/>
              </a:xfrm>
              <a:prstGeom prst="rect">
                <a:avLst/>
              </a:prstGeom>
              <a:blipFill rotWithShape="0">
                <a:blip r:embed="rId2"/>
                <a:stretch>
                  <a:fillRect r="-33333"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560463" y="2635127"/>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6560463" y="2635127"/>
                <a:ext cx="290286" cy="369332"/>
              </a:xfrm>
              <a:prstGeom prst="rect">
                <a:avLst/>
              </a:prstGeom>
              <a:blipFill rotWithShape="0">
                <a:blip r:embed="rId3"/>
                <a:stretch>
                  <a:fillRect r="-33333"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560463" y="193118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560463" y="1931183"/>
                <a:ext cx="290286" cy="369332"/>
              </a:xfrm>
              <a:prstGeom prst="rect">
                <a:avLst/>
              </a:prstGeom>
              <a:blipFill rotWithShape="0">
                <a:blip r:embed="rId4"/>
                <a:stretch>
                  <a:fillRect r="-33333"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604005" y="442763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6604005" y="4427639"/>
                <a:ext cx="290286" cy="369332"/>
              </a:xfrm>
              <a:prstGeom prst="rect">
                <a:avLst/>
              </a:prstGeom>
              <a:blipFill rotWithShape="0">
                <a:blip r:embed="rId5"/>
                <a:stretch>
                  <a:fillRect r="-33333"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582234" y="3803528"/>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582234" y="3803528"/>
                <a:ext cx="290286" cy="369332"/>
              </a:xfrm>
              <a:prstGeom prst="rect">
                <a:avLst/>
              </a:prstGeom>
              <a:blipFill rotWithShape="0">
                <a:blip r:embed="rId6"/>
                <a:stretch>
                  <a:fillRect r="-36170"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560463" y="3272069"/>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𝒙</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560463" y="3272069"/>
                <a:ext cx="290286" cy="369332"/>
              </a:xfrm>
              <a:prstGeom prst="rect">
                <a:avLst/>
              </a:prstGeom>
              <a:blipFill rotWithShape="0">
                <a:blip r:embed="rId7"/>
                <a:stretch>
                  <a:fillRect r="-33333"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171551" y="1278044"/>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𝟏</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8171551" y="1278044"/>
                <a:ext cx="290286" cy="369332"/>
              </a:xfrm>
              <a:prstGeom prst="rect">
                <a:avLst/>
              </a:prstGeom>
              <a:blipFill rotWithShape="0">
                <a:blip r:embed="rId8"/>
                <a:stretch>
                  <a:fillRect r="-35417"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178808" y="2649641"/>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𝟑</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8178808" y="2649641"/>
                <a:ext cx="290286" cy="369332"/>
              </a:xfrm>
              <a:prstGeom prst="rect">
                <a:avLst/>
              </a:prstGeom>
              <a:blipFill rotWithShape="0">
                <a:blip r:embed="rId9"/>
                <a:stretch>
                  <a:fillRect r="-38298"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8178808" y="1945697"/>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𝟐</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8178808" y="1945697"/>
                <a:ext cx="290286" cy="369332"/>
              </a:xfrm>
              <a:prstGeom prst="rect">
                <a:avLst/>
              </a:prstGeom>
              <a:blipFill rotWithShape="0">
                <a:blip r:embed="rId10"/>
                <a:stretch>
                  <a:fillRect r="-38298"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8222350" y="444215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𝟔</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222350" y="4442153"/>
                <a:ext cx="290286" cy="369332"/>
              </a:xfrm>
              <a:prstGeom prst="rect">
                <a:avLst/>
              </a:prstGeom>
              <a:blipFill rotWithShape="0">
                <a:blip r:embed="rId11"/>
                <a:stretch>
                  <a:fillRect r="-38298"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8200579" y="3818042"/>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𝟓</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8200579" y="3818042"/>
                <a:ext cx="290286" cy="369332"/>
              </a:xfrm>
              <a:prstGeom prst="rect">
                <a:avLst/>
              </a:prstGeom>
              <a:blipFill rotWithShape="0">
                <a:blip r:embed="rId12"/>
                <a:stretch>
                  <a:fillRect r="-37500"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8178808" y="3286583"/>
                <a:ext cx="2902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1800" b="1" i="1" u="none" strike="noStrike" kern="1200" cap="none" spc="0" normalizeH="0" baseline="0" noProof="0" smtClean="0">
                              <a:ln>
                                <a:noFill/>
                              </a:ln>
                              <a:solidFill>
                                <a:srgbClr val="4D5B6B"/>
                              </a:solidFill>
                              <a:effectLst/>
                              <a:uLnTx/>
                              <a:uFillTx/>
                              <a:latin typeface="Cambria Math" panose="02040503050406030204" pitchFamily="18" charset="0"/>
                              <a:cs typeface="+mn-cs"/>
                            </a:rPr>
                          </m:ctrlPr>
                        </m:sSubPr>
                        <m:e>
                          <m:r>
                            <a:rPr kumimoji="1" lang="en-US" altLang="zh-CN" sz="1800" b="1" i="1" u="none" strike="noStrike" kern="1200" cap="none" spc="0" normalizeH="0" baseline="0" noProof="0" smtClean="0">
                              <a:ln>
                                <a:noFill/>
                              </a:ln>
                              <a:solidFill>
                                <a:srgbClr val="4D5B6B"/>
                              </a:solidFill>
                              <a:effectLst/>
                              <a:uLnTx/>
                              <a:uFillTx/>
                              <a:latin typeface="Cambria Math"/>
                              <a:cs typeface="+mn-cs"/>
                            </a:rPr>
                            <m:t>𝒚</m:t>
                          </m:r>
                        </m:e>
                        <m:sub>
                          <m:r>
                            <a:rPr kumimoji="1" lang="en-US" altLang="zh-CN" sz="1800" b="1" i="1" u="none" strike="noStrike" kern="1200" cap="none" spc="0" normalizeH="0" baseline="0" noProof="0" smtClean="0">
                              <a:ln>
                                <a:noFill/>
                              </a:ln>
                              <a:solidFill>
                                <a:srgbClr val="4D5B6B"/>
                              </a:solidFill>
                              <a:effectLst/>
                              <a:uLnTx/>
                              <a:uFillTx/>
                              <a:latin typeface="Cambria Math"/>
                              <a:cs typeface="+mn-cs"/>
                            </a:rPr>
                            <m:t>𝟒</m:t>
                          </m:r>
                        </m:sub>
                      </m:sSub>
                    </m:oMath>
                  </m:oMathPara>
                </a14:m>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8178808" y="3286583"/>
                <a:ext cx="290286" cy="369332"/>
              </a:xfrm>
              <a:prstGeom prst="rect">
                <a:avLst/>
              </a:prstGeom>
              <a:blipFill rotWithShape="0">
                <a:blip r:embed="rId13"/>
                <a:stretch>
                  <a:fillRect r="-38298" b="-8197"/>
                </a:stretch>
              </a:blipFill>
            </p:spPr>
            <p:txBody>
              <a:bodyPr/>
              <a:lstStyle/>
              <a:p>
                <a:r>
                  <a:rPr lang="zh-CN" altLang="en-US">
                    <a:noFill/>
                  </a:rPr>
                  <a:t> </a:t>
                </a:r>
              </a:p>
            </p:txBody>
          </p:sp>
        </mc:Fallback>
      </mc:AlternateContent>
      <p:cxnSp>
        <p:nvCxnSpPr>
          <p:cNvPr id="23" name="直接连接符 22"/>
          <p:cNvCxnSpPr>
            <a:stCxn id="50" idx="6"/>
            <a:endCxn id="53" idx="3"/>
          </p:cNvCxnSpPr>
          <p:nvPr/>
        </p:nvCxnSpPr>
        <p:spPr>
          <a:xfrm flipV="1">
            <a:off x="7061204" y="2235952"/>
            <a:ext cx="1032986" cy="61966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4" idx="5"/>
            <a:endCxn id="51" idx="2"/>
          </p:cNvCxnSpPr>
          <p:nvPr/>
        </p:nvCxnSpPr>
        <p:spPr>
          <a:xfrm>
            <a:off x="7065970" y="1539265"/>
            <a:ext cx="989444" cy="13091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086594" y="4045794"/>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068461" y="4648137"/>
            <a:ext cx="994210" cy="726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0" idx="5"/>
            <a:endCxn id="49" idx="2"/>
          </p:cNvCxnSpPr>
          <p:nvPr/>
        </p:nvCxnSpPr>
        <p:spPr>
          <a:xfrm>
            <a:off x="7044199" y="2896348"/>
            <a:ext cx="1018472" cy="6051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2" idx="5"/>
            <a:endCxn id="49" idx="1"/>
          </p:cNvCxnSpPr>
          <p:nvPr/>
        </p:nvCxnSpPr>
        <p:spPr>
          <a:xfrm>
            <a:off x="7065970" y="2214178"/>
            <a:ext cx="1013706" cy="124660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5"/>
            <a:endCxn id="47" idx="2"/>
          </p:cNvCxnSpPr>
          <p:nvPr/>
        </p:nvCxnSpPr>
        <p:spPr>
          <a:xfrm>
            <a:off x="7051456" y="3520466"/>
            <a:ext cx="1011215" cy="52532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6" idx="5"/>
            <a:endCxn id="45" idx="2"/>
          </p:cNvCxnSpPr>
          <p:nvPr/>
        </p:nvCxnSpPr>
        <p:spPr>
          <a:xfrm>
            <a:off x="7051456" y="4050235"/>
            <a:ext cx="1003958" cy="597902"/>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52" idx="4"/>
            <a:endCxn id="45" idx="2"/>
          </p:cNvCxnSpPr>
          <p:nvPr/>
        </p:nvCxnSpPr>
        <p:spPr>
          <a:xfrm>
            <a:off x="7024918" y="2231049"/>
            <a:ext cx="1030496" cy="24170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50" idx="6"/>
            <a:endCxn id="53" idx="3"/>
          </p:cNvCxnSpPr>
          <p:nvPr/>
        </p:nvCxnSpPr>
        <p:spPr>
          <a:xfrm flipV="1">
            <a:off x="7061204" y="2235952"/>
            <a:ext cx="1032986" cy="61966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46" idx="5"/>
            <a:endCxn id="45" idx="2"/>
          </p:cNvCxnSpPr>
          <p:nvPr/>
        </p:nvCxnSpPr>
        <p:spPr>
          <a:xfrm>
            <a:off x="7051456" y="4050235"/>
            <a:ext cx="1003958" cy="5979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48" idx="5"/>
            <a:endCxn id="47" idx="2"/>
          </p:cNvCxnSpPr>
          <p:nvPr/>
        </p:nvCxnSpPr>
        <p:spPr>
          <a:xfrm>
            <a:off x="7051456" y="3520466"/>
            <a:ext cx="1011215" cy="52532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2" idx="5"/>
            <a:endCxn id="49" idx="1"/>
          </p:cNvCxnSpPr>
          <p:nvPr/>
        </p:nvCxnSpPr>
        <p:spPr>
          <a:xfrm>
            <a:off x="7065970" y="2214178"/>
            <a:ext cx="1013706" cy="124660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6" idx="5"/>
            <a:endCxn id="45" idx="2"/>
          </p:cNvCxnSpPr>
          <p:nvPr/>
        </p:nvCxnSpPr>
        <p:spPr>
          <a:xfrm>
            <a:off x="7051456" y="4050235"/>
            <a:ext cx="1003958" cy="597902"/>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48" idx="5"/>
            <a:endCxn id="47" idx="2"/>
          </p:cNvCxnSpPr>
          <p:nvPr/>
        </p:nvCxnSpPr>
        <p:spPr>
          <a:xfrm>
            <a:off x="7051456" y="3520466"/>
            <a:ext cx="1011215" cy="52532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4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animEffect transition="in" filter="blinds(horizontal)">
                                      <p:cBhvr>
                                        <p:cTn id="7" dur="500"/>
                                        <p:tgtEl>
                                          <p:spTgt spid="1111043">
                                            <p:txEl>
                                              <p:pRg st="0" end="0"/>
                                            </p:txEl>
                                          </p:spTgt>
                                        </p:tgtEl>
                                      </p:cBhvr>
                                    </p:animEffect>
                                  </p:childTnLst>
                                </p:cTn>
                              </p:par>
                              <p:par>
                                <p:cTn id="8" presetID="7" presetClass="emph" presetSubtype="2" fill="hold" nodeType="withEffect">
                                  <p:stCondLst>
                                    <p:cond delay="0"/>
                                  </p:stCondLst>
                                  <p:childTnLst>
                                    <p:animClr clrSpc="rgb" dir="cw">
                                      <p:cBhvr>
                                        <p:cTn id="9" dur="600" fill="hold"/>
                                        <p:tgtEl>
                                          <p:spTgt spid="44"/>
                                        </p:tgtEl>
                                        <p:attrNameLst>
                                          <p:attrName>stroke.color</p:attrName>
                                        </p:attrNameLst>
                                      </p:cBhvr>
                                      <p:to>
                                        <a:srgbClr val="00B050"/>
                                      </p:to>
                                    </p:animClr>
                                    <p:set>
                                      <p:cBhvr>
                                        <p:cTn id="10" dur="600" fill="hold"/>
                                        <p:tgtEl>
                                          <p:spTgt spid="44"/>
                                        </p:tgtEl>
                                        <p:attrNameLst>
                                          <p:attrName>stroke.on</p:attrName>
                                        </p:attrNameLst>
                                      </p:cBhvr>
                                      <p:to>
                                        <p:strVal val="true"/>
                                      </p:to>
                                    </p:set>
                                  </p:childTnLst>
                                </p:cTn>
                              </p:par>
                              <p:par>
                                <p:cTn id="11" presetID="1" presetClass="emph" presetSubtype="2" fill="hold" nodeType="withEffect">
                                  <p:stCondLst>
                                    <p:cond delay="0"/>
                                  </p:stCondLst>
                                  <p:childTnLst>
                                    <p:animClr clrSpc="rgb" dir="cw">
                                      <p:cBhvr>
                                        <p:cTn id="12" dur="600" fill="hold"/>
                                        <p:tgtEl>
                                          <p:spTgt spid="44"/>
                                        </p:tgtEl>
                                        <p:attrNameLst>
                                          <p:attrName>fillcolor</p:attrName>
                                        </p:attrNameLst>
                                      </p:cBhvr>
                                      <p:to>
                                        <a:srgbClr val="00B050"/>
                                      </p:to>
                                    </p:animClr>
                                    <p:set>
                                      <p:cBhvr>
                                        <p:cTn id="13" dur="600" fill="hold"/>
                                        <p:tgtEl>
                                          <p:spTgt spid="44"/>
                                        </p:tgtEl>
                                        <p:attrNameLst>
                                          <p:attrName>fill.type</p:attrName>
                                        </p:attrNameLst>
                                      </p:cBhvr>
                                      <p:to>
                                        <p:strVal val="solid"/>
                                      </p:to>
                                    </p:set>
                                    <p:set>
                                      <p:cBhvr>
                                        <p:cTn id="14" dur="600" fill="hold"/>
                                        <p:tgtEl>
                                          <p:spTgt spid="4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11043">
                                            <p:txEl>
                                              <p:pRg st="1" end="1"/>
                                            </p:txEl>
                                          </p:spTgt>
                                        </p:tgtEl>
                                        <p:attrNameLst>
                                          <p:attrName>style.visibility</p:attrName>
                                        </p:attrNameLst>
                                      </p:cBhvr>
                                      <p:to>
                                        <p:strVal val="visible"/>
                                      </p:to>
                                    </p:set>
                                    <p:animEffect transition="in" filter="blinds(horizontal)">
                                      <p:cBhvr>
                                        <p:cTn id="19" dur="500"/>
                                        <p:tgtEl>
                                          <p:spTgt spid="1111043">
                                            <p:txEl>
                                              <p:pRg st="1" end="1"/>
                                            </p:txEl>
                                          </p:spTgt>
                                        </p:tgtEl>
                                      </p:cBhvr>
                                    </p:animEffect>
                                  </p:childTnLst>
                                </p:cTn>
                              </p:par>
                              <p:par>
                                <p:cTn id="20" presetID="7" presetClass="emph" presetSubtype="2" fill="hold" nodeType="withEffect">
                                  <p:stCondLst>
                                    <p:cond delay="0"/>
                                  </p:stCondLst>
                                  <p:childTnLst>
                                    <p:animClr clrSpc="rgb" dir="cw">
                                      <p:cBhvr>
                                        <p:cTn id="21" dur="600" fill="hold"/>
                                        <p:tgtEl>
                                          <p:spTgt spid="26"/>
                                        </p:tgtEl>
                                        <p:attrNameLst>
                                          <p:attrName>stroke.color</p:attrName>
                                        </p:attrNameLst>
                                      </p:cBhvr>
                                      <p:to>
                                        <a:srgbClr val="0000CC"/>
                                      </p:to>
                                    </p:animClr>
                                    <p:set>
                                      <p:cBhvr>
                                        <p:cTn id="22" dur="600" fill="hold"/>
                                        <p:tgtEl>
                                          <p:spTgt spid="26"/>
                                        </p:tgtEl>
                                        <p:attrNameLst>
                                          <p:attrName>stroke.on</p:attrName>
                                        </p:attrNameLst>
                                      </p:cBhvr>
                                      <p:to>
                                        <p:strVal val="true"/>
                                      </p:to>
                                    </p:set>
                                  </p:childTnLst>
                                </p:cTn>
                              </p:par>
                              <p:par>
                                <p:cTn id="23" presetID="7" presetClass="emph" presetSubtype="2" fill="hold" nodeType="withEffect">
                                  <p:stCondLst>
                                    <p:cond delay="0"/>
                                  </p:stCondLst>
                                  <p:childTnLst>
                                    <p:animClr clrSpc="rgb" dir="cw">
                                      <p:cBhvr>
                                        <p:cTn id="24" dur="600" fill="hold"/>
                                        <p:tgtEl>
                                          <p:spTgt spid="45"/>
                                        </p:tgtEl>
                                        <p:attrNameLst>
                                          <p:attrName>stroke.color</p:attrName>
                                        </p:attrNameLst>
                                      </p:cBhvr>
                                      <p:to>
                                        <a:srgbClr val="00B050"/>
                                      </p:to>
                                    </p:animClr>
                                    <p:set>
                                      <p:cBhvr>
                                        <p:cTn id="25" dur="600" fill="hold"/>
                                        <p:tgtEl>
                                          <p:spTgt spid="45"/>
                                        </p:tgtEl>
                                        <p:attrNameLst>
                                          <p:attrName>stroke.on</p:attrName>
                                        </p:attrNameLst>
                                      </p:cBhvr>
                                      <p:to>
                                        <p:strVal val="true"/>
                                      </p:to>
                                    </p:set>
                                  </p:childTnLst>
                                </p:cTn>
                              </p:par>
                              <p:par>
                                <p:cTn id="26" presetID="1" presetClass="emph" presetSubtype="2" fill="hold" nodeType="withEffect">
                                  <p:stCondLst>
                                    <p:cond delay="0"/>
                                  </p:stCondLst>
                                  <p:childTnLst>
                                    <p:animClr clrSpc="rgb" dir="cw">
                                      <p:cBhvr>
                                        <p:cTn id="27" dur="600" fill="hold"/>
                                        <p:tgtEl>
                                          <p:spTgt spid="45"/>
                                        </p:tgtEl>
                                        <p:attrNameLst>
                                          <p:attrName>fillcolor</p:attrName>
                                        </p:attrNameLst>
                                      </p:cBhvr>
                                      <p:to>
                                        <a:srgbClr val="00B050"/>
                                      </p:to>
                                    </p:animClr>
                                    <p:set>
                                      <p:cBhvr>
                                        <p:cTn id="28" dur="600" fill="hold"/>
                                        <p:tgtEl>
                                          <p:spTgt spid="45"/>
                                        </p:tgtEl>
                                        <p:attrNameLst>
                                          <p:attrName>fill.type</p:attrName>
                                        </p:attrNameLst>
                                      </p:cBhvr>
                                      <p:to>
                                        <p:strVal val="solid"/>
                                      </p:to>
                                    </p:set>
                                    <p:set>
                                      <p:cBhvr>
                                        <p:cTn id="29" dur="600" fill="hold"/>
                                        <p:tgtEl>
                                          <p:spTgt spid="45"/>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111043">
                                            <p:txEl>
                                              <p:pRg st="2" end="2"/>
                                            </p:txEl>
                                          </p:spTgt>
                                        </p:tgtEl>
                                        <p:attrNameLst>
                                          <p:attrName>style.visibility</p:attrName>
                                        </p:attrNameLst>
                                      </p:cBhvr>
                                      <p:to>
                                        <p:strVal val="visible"/>
                                      </p:to>
                                    </p:set>
                                    <p:animEffect transition="in" filter="blinds(horizontal)">
                                      <p:cBhvr>
                                        <p:cTn id="34" dur="500"/>
                                        <p:tgtEl>
                                          <p:spTgt spid="111104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111043">
                                            <p:txEl>
                                              <p:pRg st="3" end="3"/>
                                            </p:txEl>
                                          </p:spTgt>
                                        </p:tgtEl>
                                        <p:attrNameLst>
                                          <p:attrName>style.visibility</p:attrName>
                                        </p:attrNameLst>
                                      </p:cBhvr>
                                      <p:to>
                                        <p:strVal val="visible"/>
                                      </p:to>
                                    </p:set>
                                    <p:animEffect transition="in" filter="blinds(horizontal)">
                                      <p:cBhvr>
                                        <p:cTn id="39" dur="500"/>
                                        <p:tgtEl>
                                          <p:spTgt spid="1111043">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7" presetClass="emph" presetSubtype="2" fill="hold" nodeType="withEffect">
                                  <p:stCondLst>
                                    <p:cond delay="0"/>
                                  </p:stCondLst>
                                  <p:childTnLst>
                                    <p:animClr clrSpc="rgb" dir="cw">
                                      <p:cBhvr>
                                        <p:cTn id="44" dur="600" fill="hold"/>
                                        <p:tgtEl>
                                          <p:spTgt spid="46"/>
                                        </p:tgtEl>
                                        <p:attrNameLst>
                                          <p:attrName>stroke.color</p:attrName>
                                        </p:attrNameLst>
                                      </p:cBhvr>
                                      <p:to>
                                        <a:srgbClr val="00B050"/>
                                      </p:to>
                                    </p:animClr>
                                    <p:set>
                                      <p:cBhvr>
                                        <p:cTn id="45" dur="600" fill="hold"/>
                                        <p:tgtEl>
                                          <p:spTgt spid="46"/>
                                        </p:tgtEl>
                                        <p:attrNameLst>
                                          <p:attrName>stroke.on</p:attrName>
                                        </p:attrNameLst>
                                      </p:cBhvr>
                                      <p:to>
                                        <p:strVal val="true"/>
                                      </p:to>
                                    </p:set>
                                  </p:childTnLst>
                                </p:cTn>
                              </p:par>
                              <p:par>
                                <p:cTn id="46" presetID="1" presetClass="emph" presetSubtype="2" fill="hold" nodeType="withEffect">
                                  <p:stCondLst>
                                    <p:cond delay="0"/>
                                  </p:stCondLst>
                                  <p:childTnLst>
                                    <p:animClr clrSpc="rgb" dir="cw">
                                      <p:cBhvr>
                                        <p:cTn id="47" dur="600" fill="hold"/>
                                        <p:tgtEl>
                                          <p:spTgt spid="46"/>
                                        </p:tgtEl>
                                        <p:attrNameLst>
                                          <p:attrName>fillcolor</p:attrName>
                                        </p:attrNameLst>
                                      </p:cBhvr>
                                      <p:to>
                                        <a:srgbClr val="00B050"/>
                                      </p:to>
                                    </p:animClr>
                                    <p:set>
                                      <p:cBhvr>
                                        <p:cTn id="48" dur="600" fill="hold"/>
                                        <p:tgtEl>
                                          <p:spTgt spid="46"/>
                                        </p:tgtEl>
                                        <p:attrNameLst>
                                          <p:attrName>fill.type</p:attrName>
                                        </p:attrNameLst>
                                      </p:cBhvr>
                                      <p:to>
                                        <p:strVal val="solid"/>
                                      </p:to>
                                    </p:set>
                                    <p:set>
                                      <p:cBhvr>
                                        <p:cTn id="49" dur="600" fill="hold"/>
                                        <p:tgtEl>
                                          <p:spTgt spid="46"/>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111043">
                                            <p:txEl>
                                              <p:pRg st="4" end="4"/>
                                            </p:txEl>
                                          </p:spTgt>
                                        </p:tgtEl>
                                        <p:attrNameLst>
                                          <p:attrName>style.visibility</p:attrName>
                                        </p:attrNameLst>
                                      </p:cBhvr>
                                      <p:to>
                                        <p:strVal val="visible"/>
                                      </p:to>
                                    </p:set>
                                    <p:animEffect transition="in" filter="blinds(horizontal)">
                                      <p:cBhvr>
                                        <p:cTn id="54" dur="500"/>
                                        <p:tgtEl>
                                          <p:spTgt spid="1111043">
                                            <p:txEl>
                                              <p:pRg st="4" end="4"/>
                                            </p:txEl>
                                          </p:spTgt>
                                        </p:tgtEl>
                                      </p:cBhvr>
                                    </p:animEffect>
                                  </p:childTnLst>
                                </p:cTn>
                              </p:par>
                              <p:par>
                                <p:cTn id="55" presetID="7" presetClass="emph" presetSubtype="2" fill="hold" nodeType="withEffect">
                                  <p:stCondLst>
                                    <p:cond delay="0"/>
                                  </p:stCondLst>
                                  <p:childTnLst>
                                    <p:animClr clrSpc="rgb" dir="cw">
                                      <p:cBhvr>
                                        <p:cTn id="56" dur="600" fill="hold"/>
                                        <p:tgtEl>
                                          <p:spTgt spid="25"/>
                                        </p:tgtEl>
                                        <p:attrNameLst>
                                          <p:attrName>stroke.color</p:attrName>
                                        </p:attrNameLst>
                                      </p:cBhvr>
                                      <p:to>
                                        <a:srgbClr val="0000CC"/>
                                      </p:to>
                                    </p:animClr>
                                    <p:set>
                                      <p:cBhvr>
                                        <p:cTn id="57" dur="600" fill="hold"/>
                                        <p:tgtEl>
                                          <p:spTgt spid="25"/>
                                        </p:tgtEl>
                                        <p:attrNameLst>
                                          <p:attrName>stroke.on</p:attrName>
                                        </p:attrNameLst>
                                      </p:cBhvr>
                                      <p:to>
                                        <p:strVal val="true"/>
                                      </p:to>
                                    </p:set>
                                  </p:childTnLst>
                                </p:cTn>
                              </p:par>
                              <p:par>
                                <p:cTn id="58" presetID="7" presetClass="emph" presetSubtype="2" fill="hold" nodeType="withEffect">
                                  <p:stCondLst>
                                    <p:cond delay="0"/>
                                  </p:stCondLst>
                                  <p:childTnLst>
                                    <p:animClr clrSpc="rgb" dir="cw">
                                      <p:cBhvr>
                                        <p:cTn id="59" dur="600" fill="hold"/>
                                        <p:tgtEl>
                                          <p:spTgt spid="47"/>
                                        </p:tgtEl>
                                        <p:attrNameLst>
                                          <p:attrName>stroke.color</p:attrName>
                                        </p:attrNameLst>
                                      </p:cBhvr>
                                      <p:to>
                                        <a:srgbClr val="00B050"/>
                                      </p:to>
                                    </p:animClr>
                                    <p:set>
                                      <p:cBhvr>
                                        <p:cTn id="60" dur="600" fill="hold"/>
                                        <p:tgtEl>
                                          <p:spTgt spid="47"/>
                                        </p:tgtEl>
                                        <p:attrNameLst>
                                          <p:attrName>stroke.on</p:attrName>
                                        </p:attrNameLst>
                                      </p:cBhvr>
                                      <p:to>
                                        <p:strVal val="true"/>
                                      </p:to>
                                    </p:set>
                                  </p:childTnLst>
                                </p:cTn>
                              </p:par>
                              <p:par>
                                <p:cTn id="61" presetID="1" presetClass="emph" presetSubtype="2" fill="hold" nodeType="withEffect">
                                  <p:stCondLst>
                                    <p:cond delay="0"/>
                                  </p:stCondLst>
                                  <p:childTnLst>
                                    <p:animClr clrSpc="rgb" dir="cw">
                                      <p:cBhvr>
                                        <p:cTn id="62" dur="600" fill="hold"/>
                                        <p:tgtEl>
                                          <p:spTgt spid="47"/>
                                        </p:tgtEl>
                                        <p:attrNameLst>
                                          <p:attrName>fillcolor</p:attrName>
                                        </p:attrNameLst>
                                      </p:cBhvr>
                                      <p:to>
                                        <a:srgbClr val="00B050"/>
                                      </p:to>
                                    </p:animClr>
                                    <p:set>
                                      <p:cBhvr>
                                        <p:cTn id="63" dur="600" fill="hold"/>
                                        <p:tgtEl>
                                          <p:spTgt spid="47"/>
                                        </p:tgtEl>
                                        <p:attrNameLst>
                                          <p:attrName>fill.type</p:attrName>
                                        </p:attrNameLst>
                                      </p:cBhvr>
                                      <p:to>
                                        <p:strVal val="solid"/>
                                      </p:to>
                                    </p:set>
                                    <p:set>
                                      <p:cBhvr>
                                        <p:cTn id="64" dur="600" fill="hold"/>
                                        <p:tgtEl>
                                          <p:spTgt spid="47"/>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1111043">
                                            <p:txEl>
                                              <p:pRg st="5" end="5"/>
                                            </p:txEl>
                                          </p:spTgt>
                                        </p:tgtEl>
                                        <p:attrNameLst>
                                          <p:attrName>style.visibility</p:attrName>
                                        </p:attrNameLst>
                                      </p:cBhvr>
                                      <p:to>
                                        <p:strVal val="visible"/>
                                      </p:to>
                                    </p:set>
                                    <p:animEffect transition="in" filter="blinds(horizontal)">
                                      <p:cBhvr>
                                        <p:cTn id="69" dur="500"/>
                                        <p:tgtEl>
                                          <p:spTgt spid="1111043">
                                            <p:txEl>
                                              <p:pRg st="5" end="5"/>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500"/>
                                        <p:tgtEl>
                                          <p:spTgt spid="69"/>
                                        </p:tgtEl>
                                      </p:cBhvr>
                                    </p:animEffect>
                                  </p:childTnLst>
                                </p:cTn>
                              </p:par>
                              <p:par>
                                <p:cTn id="73" presetID="7" presetClass="emph" presetSubtype="2" fill="hold" nodeType="withEffect">
                                  <p:stCondLst>
                                    <p:cond delay="0"/>
                                  </p:stCondLst>
                                  <p:childTnLst>
                                    <p:animClr clrSpc="rgb" dir="cw">
                                      <p:cBhvr>
                                        <p:cTn id="74" dur="600" fill="hold"/>
                                        <p:tgtEl>
                                          <p:spTgt spid="48"/>
                                        </p:tgtEl>
                                        <p:attrNameLst>
                                          <p:attrName>stroke.color</p:attrName>
                                        </p:attrNameLst>
                                      </p:cBhvr>
                                      <p:to>
                                        <a:srgbClr val="00B050"/>
                                      </p:to>
                                    </p:animClr>
                                    <p:set>
                                      <p:cBhvr>
                                        <p:cTn id="75" dur="600" fill="hold"/>
                                        <p:tgtEl>
                                          <p:spTgt spid="48"/>
                                        </p:tgtEl>
                                        <p:attrNameLst>
                                          <p:attrName>stroke.on</p:attrName>
                                        </p:attrNameLst>
                                      </p:cBhvr>
                                      <p:to>
                                        <p:strVal val="true"/>
                                      </p:to>
                                    </p:set>
                                  </p:childTnLst>
                                </p:cTn>
                              </p:par>
                              <p:par>
                                <p:cTn id="76" presetID="1" presetClass="emph" presetSubtype="2" fill="hold" nodeType="withEffect">
                                  <p:stCondLst>
                                    <p:cond delay="0"/>
                                  </p:stCondLst>
                                  <p:childTnLst>
                                    <p:animClr clrSpc="rgb" dir="cw">
                                      <p:cBhvr>
                                        <p:cTn id="77" dur="600" fill="hold"/>
                                        <p:tgtEl>
                                          <p:spTgt spid="48"/>
                                        </p:tgtEl>
                                        <p:attrNameLst>
                                          <p:attrName>fillcolor</p:attrName>
                                        </p:attrNameLst>
                                      </p:cBhvr>
                                      <p:to>
                                        <a:srgbClr val="00B050"/>
                                      </p:to>
                                    </p:animClr>
                                    <p:set>
                                      <p:cBhvr>
                                        <p:cTn id="78" dur="600" fill="hold"/>
                                        <p:tgtEl>
                                          <p:spTgt spid="48"/>
                                        </p:tgtEl>
                                        <p:attrNameLst>
                                          <p:attrName>fill.type</p:attrName>
                                        </p:attrNameLst>
                                      </p:cBhvr>
                                      <p:to>
                                        <p:strVal val="solid"/>
                                      </p:to>
                                    </p:set>
                                    <p:set>
                                      <p:cBhvr>
                                        <p:cTn id="79" dur="600" fill="hold"/>
                                        <p:tgtEl>
                                          <p:spTgt spid="48"/>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1111043">
                                            <p:txEl>
                                              <p:pRg st="6" end="6"/>
                                            </p:txEl>
                                          </p:spTgt>
                                        </p:tgtEl>
                                        <p:attrNameLst>
                                          <p:attrName>style.visibility</p:attrName>
                                        </p:attrNameLst>
                                      </p:cBhvr>
                                      <p:to>
                                        <p:strVal val="visible"/>
                                      </p:to>
                                    </p:set>
                                    <p:animEffect transition="in" filter="blinds(horizontal)">
                                      <p:cBhvr>
                                        <p:cTn id="84" dur="500"/>
                                        <p:tgtEl>
                                          <p:spTgt spid="1111043">
                                            <p:txEl>
                                              <p:pRg st="6" end="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111043">
                                            <p:txEl>
                                              <p:pRg st="7" end="7"/>
                                            </p:txEl>
                                          </p:spTgt>
                                        </p:tgtEl>
                                        <p:attrNameLst>
                                          <p:attrName>style.visibility</p:attrName>
                                        </p:attrNameLst>
                                      </p:cBhvr>
                                      <p:to>
                                        <p:strVal val="visible"/>
                                      </p:to>
                                    </p:set>
                                    <p:animEffect transition="in" filter="blinds(horizontal)">
                                      <p:cBhvr>
                                        <p:cTn id="89" dur="500"/>
                                        <p:tgtEl>
                                          <p:spTgt spid="1111043">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111043">
                                            <p:txEl>
                                              <p:pRg st="8" end="8"/>
                                            </p:txEl>
                                          </p:spTgt>
                                        </p:tgtEl>
                                        <p:attrNameLst>
                                          <p:attrName>style.visibility</p:attrName>
                                        </p:attrNameLst>
                                      </p:cBhvr>
                                      <p:to>
                                        <p:strVal val="visible"/>
                                      </p:to>
                                    </p:set>
                                    <p:animEffect transition="in" filter="blinds(horizontal)">
                                      <p:cBhvr>
                                        <p:cTn id="94" dur="500"/>
                                        <p:tgtEl>
                                          <p:spTgt spid="1111043">
                                            <p:txEl>
                                              <p:pRg st="8" end="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1111043">
                                            <p:txEl>
                                              <p:pRg st="9" end="9"/>
                                            </p:txEl>
                                          </p:spTgt>
                                        </p:tgtEl>
                                        <p:attrNameLst>
                                          <p:attrName>style.visibility</p:attrName>
                                        </p:attrNameLst>
                                      </p:cBhvr>
                                      <p:to>
                                        <p:strVal val="visible"/>
                                      </p:to>
                                    </p:set>
                                    <p:animEffect transition="in" filter="blinds(horizontal)">
                                      <p:cBhvr>
                                        <p:cTn id="99" dur="500"/>
                                        <p:tgtEl>
                                          <p:spTgt spid="1111043">
                                            <p:txEl>
                                              <p:pRg st="9" end="9"/>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1111043">
                                            <p:txEl>
                                              <p:pRg st="10" end="10"/>
                                            </p:txEl>
                                          </p:spTgt>
                                        </p:tgtEl>
                                        <p:attrNameLst>
                                          <p:attrName>style.visibility</p:attrName>
                                        </p:attrNameLst>
                                      </p:cBhvr>
                                      <p:to>
                                        <p:strVal val="visible"/>
                                      </p:to>
                                    </p:set>
                                    <p:animEffect transition="in" filter="blinds(horizontal)">
                                      <p:cBhvr>
                                        <p:cTn id="104" dur="500"/>
                                        <p:tgtEl>
                                          <p:spTgt spid="1111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954981" y="1898555"/>
            <a:ext cx="7902575" cy="3416320"/>
          </a:xfrm>
          <a:prstGeom prst="rect">
            <a:avLst/>
          </a:prstGeom>
          <a:noFill/>
          <a:ln w="9525">
            <a:noFill/>
            <a:miter lim="800000"/>
            <a:headEnd/>
            <a:tailEnd/>
          </a:ln>
        </p:spPr>
        <p:txBody>
          <a:bodyPr>
            <a:spAutoFit/>
          </a:bodyPr>
          <a:lstStyle/>
          <a:p>
            <a:pPr marR="0" lvl="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不仅要使网上的流达到最大</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或者达到要求的预定值</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而且还要使运输流的费用是最小的</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这就是最小费用流问题</a:t>
            </a:r>
            <a:r>
              <a:rPr kumimoji="1" lang="en-US" altLang="zh-CN"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p>
          <a:p>
            <a:pPr marR="0" lvl="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623888" marR="0" lvl="0" indent="-623888"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例：一批货物要从工厂运到车站，可以有多条路线选择，在不同的线路上每吨货的运费不同，而且每条线路的运货能力有限，这时怎样运输才能运费最省</a:t>
            </a:r>
            <a:r>
              <a:rPr kumimoji="1"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a:t>
            </a:r>
            <a:endParaRPr kumimoji="1" lang="en-US" altLang="zh-CN"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endParaRPr>
          </a:p>
          <a:p>
            <a:pPr marL="623888" marR="0" lvl="0" indent="-623888"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a:p>
            <a:pPr marL="623888" marR="0" lvl="0" indent="-623888"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例：一个旅行社接待的一批客人第二天要从甲地飞往乙地，怎样安排才能旅费最省？ </a:t>
            </a:r>
          </a:p>
        </p:txBody>
      </p:sp>
      <p:sp>
        <p:nvSpPr>
          <p:cNvPr id="115716" name="Rectangle 4"/>
          <p:cNvSpPr>
            <a:spLocks noRot="1" noChangeArrowheads="1"/>
          </p:cNvSpPr>
          <p:nvPr/>
        </p:nvSpPr>
        <p:spPr bwMode="auto">
          <a:xfrm>
            <a:off x="495747" y="1133475"/>
            <a:ext cx="8229600" cy="719138"/>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 </a:t>
            </a: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应用背景</a:t>
            </a:r>
          </a:p>
        </p:txBody>
      </p:sp>
      <p:sp>
        <p:nvSpPr>
          <p:cNvPr id="5"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extLst>
      <p:ext uri="{BB962C8B-B14F-4D97-AF65-F5344CB8AC3E}">
        <p14:creationId xmlns:p14="http://schemas.microsoft.com/office/powerpoint/2010/main" val="300016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Text Box 2"/>
          <p:cNvSpPr txBox="1">
            <a:spLocks noChangeArrowheads="1"/>
          </p:cNvSpPr>
          <p:nvPr/>
        </p:nvSpPr>
        <p:spPr bwMode="auto">
          <a:xfrm>
            <a:off x="674227" y="1824038"/>
            <a:ext cx="8077200" cy="193899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例</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5.8.1</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rPr>
              <a:t>最佳匹配问题</a:t>
            </a:r>
            <a:endParaRPr kumimoji="1" lang="en-US" altLang="zh-CN" sz="2400" b="1" i="0" u="none" strike="noStrike" kern="1200" cap="none" spc="0" normalizeH="0" baseline="0" noProof="0" dirty="0" smtClean="0">
              <a:ln>
                <a:noFill/>
              </a:ln>
              <a:solidFill>
                <a:srgbClr val="FF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一家</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公司经理准备安排</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名员工去完成</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项任务，每人一项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由于各员工的特点不同，不同的员工去完成同一项任务时所获得的回报是不同的</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如何分配工作方案可以使总回报最大？ </a:t>
            </a:r>
          </a:p>
        </p:txBody>
      </p:sp>
      <p:grpSp>
        <p:nvGrpSpPr>
          <p:cNvPr id="2" name="Group 3"/>
          <p:cNvGrpSpPr>
            <a:grpSpLocks/>
          </p:cNvGrpSpPr>
          <p:nvPr/>
        </p:nvGrpSpPr>
        <p:grpSpPr bwMode="auto">
          <a:xfrm>
            <a:off x="1925177" y="4113213"/>
            <a:ext cx="3695700" cy="1752600"/>
            <a:chOff x="975" y="2296"/>
            <a:chExt cx="2328" cy="1104"/>
          </a:xfrm>
        </p:grpSpPr>
        <p:sp>
          <p:nvSpPr>
            <p:cNvPr id="116743" name="Oval 4"/>
            <p:cNvSpPr>
              <a:spLocks noChangeArrowheads="1"/>
            </p:cNvSpPr>
            <p:nvPr/>
          </p:nvSpPr>
          <p:spPr bwMode="auto">
            <a:xfrm>
              <a:off x="1623" y="2296"/>
              <a:ext cx="192" cy="192"/>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44" name="Oval 5"/>
            <p:cNvSpPr>
              <a:spLocks noChangeArrowheads="1"/>
            </p:cNvSpPr>
            <p:nvPr/>
          </p:nvSpPr>
          <p:spPr bwMode="auto">
            <a:xfrm>
              <a:off x="1623" y="3208"/>
              <a:ext cx="192" cy="192"/>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45" name="Oval 6"/>
            <p:cNvSpPr>
              <a:spLocks noChangeArrowheads="1"/>
            </p:cNvSpPr>
            <p:nvPr/>
          </p:nvSpPr>
          <p:spPr bwMode="auto">
            <a:xfrm>
              <a:off x="2679" y="2296"/>
              <a:ext cx="192" cy="192"/>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46" name="Oval 7"/>
            <p:cNvSpPr>
              <a:spLocks noChangeArrowheads="1"/>
            </p:cNvSpPr>
            <p:nvPr/>
          </p:nvSpPr>
          <p:spPr bwMode="auto">
            <a:xfrm>
              <a:off x="2679" y="2728"/>
              <a:ext cx="192" cy="192"/>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47" name="Oval 8"/>
            <p:cNvSpPr>
              <a:spLocks noChangeArrowheads="1"/>
            </p:cNvSpPr>
            <p:nvPr/>
          </p:nvSpPr>
          <p:spPr bwMode="auto">
            <a:xfrm>
              <a:off x="2679" y="3208"/>
              <a:ext cx="192" cy="192"/>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48" name="Line 9"/>
            <p:cNvSpPr>
              <a:spLocks noChangeShapeType="1"/>
            </p:cNvSpPr>
            <p:nvPr/>
          </p:nvSpPr>
          <p:spPr bwMode="auto">
            <a:xfrm>
              <a:off x="1815" y="2392"/>
              <a:ext cx="864" cy="0"/>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49" name="Line 10"/>
            <p:cNvSpPr>
              <a:spLocks noChangeShapeType="1"/>
            </p:cNvSpPr>
            <p:nvPr/>
          </p:nvSpPr>
          <p:spPr bwMode="auto">
            <a:xfrm>
              <a:off x="1815" y="3304"/>
              <a:ext cx="864" cy="0"/>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0" name="Line 11"/>
            <p:cNvSpPr>
              <a:spLocks noChangeShapeType="1"/>
            </p:cNvSpPr>
            <p:nvPr/>
          </p:nvSpPr>
          <p:spPr bwMode="auto">
            <a:xfrm flipV="1">
              <a:off x="1815" y="2824"/>
              <a:ext cx="864" cy="480"/>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1" name="Line 12"/>
            <p:cNvSpPr>
              <a:spLocks noChangeShapeType="1"/>
            </p:cNvSpPr>
            <p:nvPr/>
          </p:nvSpPr>
          <p:spPr bwMode="auto">
            <a:xfrm flipV="1">
              <a:off x="1863" y="2392"/>
              <a:ext cx="816" cy="912"/>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2" name="Line 13"/>
            <p:cNvSpPr>
              <a:spLocks noChangeShapeType="1"/>
            </p:cNvSpPr>
            <p:nvPr/>
          </p:nvSpPr>
          <p:spPr bwMode="auto">
            <a:xfrm>
              <a:off x="1815" y="2392"/>
              <a:ext cx="864" cy="432"/>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3" name="Line 14"/>
            <p:cNvSpPr>
              <a:spLocks noChangeShapeType="1"/>
            </p:cNvSpPr>
            <p:nvPr/>
          </p:nvSpPr>
          <p:spPr bwMode="auto">
            <a:xfrm>
              <a:off x="1815" y="2392"/>
              <a:ext cx="864" cy="912"/>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4" name="Text Box 15"/>
            <p:cNvSpPr txBox="1">
              <a:spLocks noChangeArrowheads="1"/>
            </p:cNvSpPr>
            <p:nvPr/>
          </p:nvSpPr>
          <p:spPr bwMode="auto">
            <a:xfrm>
              <a:off x="975" y="2704"/>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S</a:t>
              </a:r>
            </a:p>
          </p:txBody>
        </p:sp>
        <p:sp>
          <p:nvSpPr>
            <p:cNvPr id="116755" name="Text Box 16"/>
            <p:cNvSpPr txBox="1">
              <a:spLocks noChangeArrowheads="1"/>
            </p:cNvSpPr>
            <p:nvPr/>
          </p:nvSpPr>
          <p:spPr bwMode="auto">
            <a:xfrm>
              <a:off x="2919" y="2632"/>
              <a:ext cx="384" cy="327"/>
            </a:xfrm>
            <a:prstGeom prst="rect">
              <a:avLst/>
            </a:prstGeom>
            <a:noFill/>
            <a:ln w="9525">
              <a:noFill/>
              <a:miter lim="800000"/>
              <a:headEnd/>
              <a:tailEnd/>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T</a:t>
              </a:r>
            </a:p>
          </p:txBody>
        </p:sp>
        <p:sp>
          <p:nvSpPr>
            <p:cNvPr id="116756" name="Oval 17"/>
            <p:cNvSpPr>
              <a:spLocks noChangeArrowheads="1"/>
            </p:cNvSpPr>
            <p:nvPr/>
          </p:nvSpPr>
          <p:spPr bwMode="auto">
            <a:xfrm>
              <a:off x="1610" y="2750"/>
              <a:ext cx="192" cy="192"/>
            </a:xfrm>
            <a:prstGeom prst="ellipse">
              <a:avLst/>
            </a:prstGeom>
            <a:no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18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7" name="Line 18"/>
            <p:cNvSpPr>
              <a:spLocks noChangeShapeType="1"/>
            </p:cNvSpPr>
            <p:nvPr/>
          </p:nvSpPr>
          <p:spPr bwMode="auto">
            <a:xfrm flipV="1">
              <a:off x="1791" y="2387"/>
              <a:ext cx="908" cy="504"/>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8" name="Line 19"/>
            <p:cNvSpPr>
              <a:spLocks noChangeShapeType="1"/>
            </p:cNvSpPr>
            <p:nvPr/>
          </p:nvSpPr>
          <p:spPr bwMode="auto">
            <a:xfrm flipV="1">
              <a:off x="1837" y="2840"/>
              <a:ext cx="816" cy="27"/>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sp>
          <p:nvSpPr>
            <p:cNvPr id="116759" name="Line 20"/>
            <p:cNvSpPr>
              <a:spLocks noChangeShapeType="1"/>
            </p:cNvSpPr>
            <p:nvPr/>
          </p:nvSpPr>
          <p:spPr bwMode="auto">
            <a:xfrm>
              <a:off x="1791" y="2931"/>
              <a:ext cx="817" cy="318"/>
            </a:xfrm>
            <a:prstGeom prst="line">
              <a:avLst/>
            </a:prstGeom>
            <a:noFill/>
            <a:ln w="9525">
              <a:solidFill>
                <a:srgbClr val="000000"/>
              </a:solidFill>
              <a:round/>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Arial" pitchFamily="34" charset="0"/>
                <a:ea typeface="宋体" pitchFamily="2" charset="-122"/>
                <a:cs typeface="+mn-cs"/>
              </a:endParaRPr>
            </a:p>
          </p:txBody>
        </p:sp>
      </p:grpSp>
      <p:sp>
        <p:nvSpPr>
          <p:cNvPr id="1239061" name="Text Box 21"/>
          <p:cNvSpPr txBox="1">
            <a:spLocks noChangeArrowheads="1"/>
          </p:cNvSpPr>
          <p:nvPr/>
        </p:nvSpPr>
        <p:spPr bwMode="auto">
          <a:xfrm>
            <a:off x="6511464" y="3960813"/>
            <a:ext cx="2087563" cy="193899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特殊的</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最小费用流问题</a:t>
            </a:r>
            <a:endPar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二分图，</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|S|=|T|=N</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p>
        </p:txBody>
      </p:sp>
      <p:sp>
        <p:nvSpPr>
          <p:cNvPr id="116742" name="Rectangle 4"/>
          <p:cNvSpPr>
            <a:spLocks noRot="1" noChangeArrowheads="1"/>
          </p:cNvSpPr>
          <p:nvPr/>
        </p:nvSpPr>
        <p:spPr bwMode="auto">
          <a:xfrm>
            <a:off x="539289" y="1133475"/>
            <a:ext cx="8229600" cy="719138"/>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应用背景</a:t>
            </a:r>
          </a:p>
        </p:txBody>
      </p:sp>
      <p:sp>
        <p:nvSpPr>
          <p:cNvPr id="25"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extLst>
      <p:ext uri="{BB962C8B-B14F-4D97-AF65-F5344CB8AC3E}">
        <p14:creationId xmlns:p14="http://schemas.microsoft.com/office/powerpoint/2010/main" val="226801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39042"/>
                                        </p:tgtEl>
                                        <p:attrNameLst>
                                          <p:attrName>style.visibility</p:attrName>
                                        </p:attrNameLst>
                                      </p:cBhvr>
                                      <p:to>
                                        <p:strVal val="visible"/>
                                      </p:to>
                                    </p:set>
                                    <p:anim calcmode="lin" valueType="num">
                                      <p:cBhvr additive="base">
                                        <p:cTn id="7" dur="500" fill="hold"/>
                                        <p:tgtEl>
                                          <p:spTgt spid="1239042"/>
                                        </p:tgtEl>
                                        <p:attrNameLst>
                                          <p:attrName>ppt_x</p:attrName>
                                        </p:attrNameLst>
                                      </p:cBhvr>
                                      <p:tavLst>
                                        <p:tav tm="0">
                                          <p:val>
                                            <p:strVal val="0-#ppt_w/2"/>
                                          </p:val>
                                        </p:tav>
                                        <p:tav tm="100000">
                                          <p:val>
                                            <p:strVal val="#ppt_x"/>
                                          </p:val>
                                        </p:tav>
                                      </p:tavLst>
                                    </p:anim>
                                    <p:anim calcmode="lin" valueType="num">
                                      <p:cBhvr additive="base">
                                        <p:cTn id="8" dur="500" fill="hold"/>
                                        <p:tgtEl>
                                          <p:spTgt spid="1239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39061"/>
                                        </p:tgtEl>
                                        <p:attrNameLst>
                                          <p:attrName>style.visibility</p:attrName>
                                        </p:attrNameLst>
                                      </p:cBhvr>
                                      <p:to>
                                        <p:strVal val="visible"/>
                                      </p:to>
                                    </p:set>
                                    <p:animEffect transition="in" filter="blinds(horizontal)">
                                      <p:cBhvr>
                                        <p:cTn id="18" dur="500"/>
                                        <p:tgtEl>
                                          <p:spTgt spid="123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42" grpId="0"/>
      <p:bldP spid="123906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ChangeArrowheads="1"/>
          </p:cNvSpPr>
          <p:nvPr/>
        </p:nvSpPr>
        <p:spPr bwMode="auto">
          <a:xfrm>
            <a:off x="733872" y="2324100"/>
            <a:ext cx="8442325" cy="17912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已知网络</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V</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E</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C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每条边</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j</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E</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除了已给容量</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C</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ij</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外</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还给出了单位流量的费用</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a</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1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所谓最小费用流问题就是求一个总流量已知的可行流</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f</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f </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ij</a:t>
            </a:r>
            <a:r>
              <a:rPr kumimoji="1" lang="en-US" altLang="zh-CN" sz="2400" b="1" i="1" u="none" strike="noStrike" kern="1200" cap="none" spc="0" normalizeH="0" baseline="-3000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使得总费用</a:t>
            </a:r>
          </a:p>
        </p:txBody>
      </p:sp>
      <p:sp>
        <p:nvSpPr>
          <p:cNvPr id="1240068" name="Rectangle 4"/>
          <p:cNvSpPr>
            <a:spLocks noChangeArrowheads="1"/>
          </p:cNvSpPr>
          <p:nvPr/>
        </p:nvSpPr>
        <p:spPr bwMode="auto">
          <a:xfrm>
            <a:off x="6075810" y="4373563"/>
            <a:ext cx="1014412" cy="48895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最小</a:t>
            </a:r>
            <a:r>
              <a:rPr kumimoji="1" lang="en-US" altLang="zh-CN" sz="26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p>
        </p:txBody>
      </p:sp>
      <p:sp>
        <p:nvSpPr>
          <p:cNvPr id="1240070" name="Rectangle 6"/>
          <p:cNvSpPr>
            <a:spLocks noRot="1" noChangeArrowheads="1"/>
          </p:cNvSpPr>
          <p:nvPr/>
        </p:nvSpPr>
        <p:spPr bwMode="auto">
          <a:xfrm>
            <a:off x="648147" y="1652588"/>
            <a:ext cx="8229600" cy="719137"/>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Char char="n"/>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图论语言</a:t>
            </a:r>
          </a:p>
        </p:txBody>
      </p:sp>
      <p:sp>
        <p:nvSpPr>
          <p:cNvPr id="1240071" name="Rectangle 7"/>
          <p:cNvSpPr>
            <a:spLocks noChangeArrowheads="1"/>
          </p:cNvSpPr>
          <p:nvPr/>
        </p:nvSpPr>
        <p:spPr bwMode="auto">
          <a:xfrm>
            <a:off x="719585" y="5138738"/>
            <a:ext cx="5577168" cy="830997"/>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特别地</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当要求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f </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为最大流时</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此问题即为</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最小费用最大流问题</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p>
        </p:txBody>
      </p:sp>
      <p:sp>
        <p:nvSpPr>
          <p:cNvPr id="20488" name="Rectangle 4"/>
          <p:cNvSpPr>
            <a:spLocks noRot="1" noChangeArrowheads="1"/>
          </p:cNvSpPr>
          <p:nvPr/>
        </p:nvSpPr>
        <p:spPr bwMode="auto">
          <a:xfrm>
            <a:off x="495747" y="1133475"/>
            <a:ext cx="8229600" cy="719138"/>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(2)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基本概念</a:t>
            </a:r>
          </a:p>
        </p:txBody>
      </p:sp>
      <p:sp>
        <p:nvSpPr>
          <p:cNvPr id="10"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graphicFrame>
        <p:nvGraphicFramePr>
          <p:cNvPr id="11" name="对象 10"/>
          <p:cNvGraphicFramePr>
            <a:graphicFrameLocks noChangeAspect="1"/>
          </p:cNvGraphicFramePr>
          <p:nvPr>
            <p:extLst/>
          </p:nvPr>
        </p:nvGraphicFramePr>
        <p:xfrm>
          <a:off x="3141434" y="4350322"/>
          <a:ext cx="2380135" cy="903849"/>
        </p:xfrm>
        <a:graphic>
          <a:graphicData uri="http://schemas.openxmlformats.org/presentationml/2006/ole">
            <mc:AlternateContent xmlns:mc="http://schemas.openxmlformats.org/markup-compatibility/2006">
              <mc:Choice xmlns:v="urn:schemas-microsoft-com:vml" Requires="v">
                <p:oleObj spid="_x0000_s388154" name="公式" r:id="rId3" imgW="1002865" imgH="380835" progId="Equation.3">
                  <p:embed/>
                </p:oleObj>
              </mc:Choice>
              <mc:Fallback>
                <p:oleObj name="公式" r:id="rId3" imgW="1002865" imgH="380835" progId="Equation.3">
                  <p:embed/>
                  <p:pic>
                    <p:nvPicPr>
                      <p:cNvPr id="11"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1434" y="4350322"/>
                        <a:ext cx="2380135" cy="9038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6255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0070"/>
                                        </p:tgtEl>
                                        <p:attrNameLst>
                                          <p:attrName>style.visibility</p:attrName>
                                        </p:attrNameLst>
                                      </p:cBhvr>
                                      <p:to>
                                        <p:strVal val="visible"/>
                                      </p:to>
                                    </p:set>
                                    <p:animEffect transition="in" filter="blinds(horizontal)">
                                      <p:cBhvr>
                                        <p:cTn id="7" dur="500"/>
                                        <p:tgtEl>
                                          <p:spTgt spid="12400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0066">
                                            <p:txEl>
                                              <p:pRg st="0" end="0"/>
                                            </p:txEl>
                                          </p:spTgt>
                                        </p:tgtEl>
                                        <p:attrNameLst>
                                          <p:attrName>style.visibility</p:attrName>
                                        </p:attrNameLst>
                                      </p:cBhvr>
                                      <p:to>
                                        <p:strVal val="visible"/>
                                      </p:to>
                                    </p:set>
                                    <p:animEffect transition="in" filter="wipe(left)">
                                      <p:cBhvr>
                                        <p:cTn id="12" dur="500"/>
                                        <p:tgtEl>
                                          <p:spTgt spid="12400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0066">
                                            <p:txEl>
                                              <p:pRg st="1" end="1"/>
                                            </p:txEl>
                                          </p:spTgt>
                                        </p:tgtEl>
                                        <p:attrNameLst>
                                          <p:attrName>style.visibility</p:attrName>
                                        </p:attrNameLst>
                                      </p:cBhvr>
                                      <p:to>
                                        <p:strVal val="visible"/>
                                      </p:to>
                                    </p:set>
                                    <p:animEffect transition="in" filter="wipe(left)">
                                      <p:cBhvr>
                                        <p:cTn id="17" dur="500"/>
                                        <p:tgtEl>
                                          <p:spTgt spid="124006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3" presetClass="entr" presetSubtype="10" fill="hold" grpId="0" nodeType="withEffect">
                                  <p:stCondLst>
                                    <p:cond delay="0"/>
                                  </p:stCondLst>
                                  <p:childTnLst>
                                    <p:set>
                                      <p:cBhvr>
                                        <p:cTn id="23" dur="1" fill="hold">
                                          <p:stCondLst>
                                            <p:cond delay="0"/>
                                          </p:stCondLst>
                                        </p:cTn>
                                        <p:tgtEl>
                                          <p:spTgt spid="1240068"/>
                                        </p:tgtEl>
                                        <p:attrNameLst>
                                          <p:attrName>style.visibility</p:attrName>
                                        </p:attrNameLst>
                                      </p:cBhvr>
                                      <p:to>
                                        <p:strVal val="visible"/>
                                      </p:to>
                                    </p:set>
                                    <p:animEffect transition="in" filter="blinds(horizontal)">
                                      <p:cBhvr>
                                        <p:cTn id="24" dur="500"/>
                                        <p:tgtEl>
                                          <p:spTgt spid="124006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40071"/>
                                        </p:tgtEl>
                                        <p:attrNameLst>
                                          <p:attrName>style.visibility</p:attrName>
                                        </p:attrNameLst>
                                      </p:cBhvr>
                                      <p:to>
                                        <p:strVal val="visible"/>
                                      </p:to>
                                    </p:set>
                                    <p:animEffect transition="in" filter="blinds(horizontal)">
                                      <p:cBhvr>
                                        <p:cTn id="29" dur="500"/>
                                        <p:tgtEl>
                                          <p:spTgt spid="124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066" grpId="0" uiExpand="1" build="p" autoUpdateAnimBg="0"/>
      <p:bldP spid="1240068" grpId="0"/>
      <p:bldP spid="1240070" grpId="0"/>
      <p:bldP spid="124007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937978" y="1797050"/>
            <a:ext cx="7772400" cy="3671888"/>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最小费用路算法</a:t>
            </a: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原始</a:t>
            </a: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a:t>
            </a: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对偶算法</a:t>
            </a:r>
          </a:p>
          <a:p>
            <a:pPr marL="742950" marR="0" lvl="1" indent="-285750" algn="l" defTabSz="914400" rtl="0" eaLnBrk="1" fontAlgn="base" latinLnBrk="0" hangingPunct="1">
              <a:lnSpc>
                <a:spcPct val="100000"/>
              </a:lnSpc>
              <a:spcBef>
                <a:spcPct val="20000"/>
              </a:spcBef>
              <a:spcAft>
                <a:spcPct val="0"/>
              </a:spcAft>
              <a:buClr>
                <a:srgbClr val="0000CC"/>
              </a:buClr>
              <a:buSzPct val="70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Ford</a:t>
            </a: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和</a:t>
            </a:r>
            <a:r>
              <a:rPr kumimoji="1" lang="en-US" altLang="zh-CN" sz="2800" b="1" i="0" u="none" strike="noStrike" kern="1200" cap="none" spc="0" normalizeH="0" baseline="0" noProof="0" dirty="0" err="1">
                <a:ln>
                  <a:noFill/>
                </a:ln>
                <a:solidFill>
                  <a:srgbClr val="000000"/>
                </a:solidFill>
                <a:effectLst/>
                <a:uLnTx/>
                <a:uFillTx/>
                <a:latin typeface="Garamond" pitchFamily="18" charset="0"/>
                <a:ea typeface="宋体" pitchFamily="2" charset="-122"/>
                <a:cs typeface="+mn-cs"/>
              </a:rPr>
              <a:t>Forkerson</a:t>
            </a: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(1957,1962)</a:t>
            </a: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瑕疵算法</a:t>
            </a: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(Out-Of-Kilter Algorithm)</a:t>
            </a: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松弛</a:t>
            </a: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(Relaxation)</a:t>
            </a: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算法</a:t>
            </a:r>
          </a:p>
          <a:p>
            <a:pPr marL="342900" marR="0" lvl="0" indent="-342900" algn="l" defTabSz="914400" rtl="0" eaLnBrk="1" fontAlgn="base" latinLnBrk="0" hangingPunct="1">
              <a:lnSpc>
                <a:spcPct val="100000"/>
              </a:lnSpc>
              <a:spcBef>
                <a:spcPct val="20000"/>
              </a:spcBef>
              <a:spcAft>
                <a:spcPct val="0"/>
              </a:spcAft>
              <a:buClr>
                <a:srgbClr val="FF0000"/>
              </a:buClr>
              <a:buSzPct val="70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网络单纯形算法</a:t>
            </a:r>
          </a:p>
        </p:txBody>
      </p:sp>
      <p:sp>
        <p:nvSpPr>
          <p:cNvPr id="117764" name="Rectangle 4"/>
          <p:cNvSpPr>
            <a:spLocks noRot="1" noChangeArrowheads="1"/>
          </p:cNvSpPr>
          <p:nvPr/>
        </p:nvSpPr>
        <p:spPr bwMode="auto">
          <a:xfrm>
            <a:off x="914400" y="1148223"/>
            <a:ext cx="8229600" cy="719138"/>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(3) </a:t>
            </a:r>
            <a:r>
              <a:rPr kumimoji="1" lang="zh-CN" altLang="en-US" sz="28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算法</a:t>
            </a:r>
          </a:p>
        </p:txBody>
      </p:sp>
      <p:sp>
        <p:nvSpPr>
          <p:cNvPr id="6"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extLst>
      <p:ext uri="{BB962C8B-B14F-4D97-AF65-F5344CB8AC3E}">
        <p14:creationId xmlns:p14="http://schemas.microsoft.com/office/powerpoint/2010/main" val="29934379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6" name="Rectangle 4"/>
          <p:cNvSpPr>
            <a:spLocks noChangeArrowheads="1"/>
          </p:cNvSpPr>
          <p:nvPr/>
        </p:nvSpPr>
        <p:spPr bwMode="auto">
          <a:xfrm>
            <a:off x="283026" y="1857375"/>
            <a:ext cx="8495214" cy="4191917"/>
          </a:xfrm>
          <a:prstGeom prst="rect">
            <a:avLst/>
          </a:prstGeom>
          <a:noFill/>
          <a:ln w="9525">
            <a:noFill/>
            <a:miter lim="800000"/>
            <a:headEnd/>
            <a:tailEnd/>
          </a:ln>
        </p:spPr>
        <p:txBody>
          <a:bodyPr wrap="square">
            <a:spAutoFit/>
          </a:bodyPr>
          <a:lstStyle/>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E8DED8"/>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FF0066"/>
                </a:solidFill>
                <a:effectLst/>
                <a:uLnTx/>
                <a:uFillTx/>
                <a:latin typeface="Arial" pitchFamily="34" charset="0"/>
                <a:ea typeface="宋体" pitchFamily="2" charset="-122"/>
                <a:cs typeface="+mn-cs"/>
              </a:rPr>
              <a:t>基本思想</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把费用看作边的长度，寻找从</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s</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到</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的最短的增流路径，它的费用也就增长的最小，如果最后的流量达到</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w,</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这时的总费用一般应为最小。</a:t>
            </a:r>
          </a:p>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E8DED8"/>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FF0066"/>
                </a:solidFill>
                <a:effectLst/>
                <a:uLnTx/>
                <a:uFillTx/>
                <a:latin typeface="Arial" pitchFamily="34" charset="0"/>
                <a:ea typeface="宋体" pitchFamily="2" charset="-122"/>
                <a:cs typeface="+mn-cs"/>
              </a:rPr>
              <a:t>步骤：</a:t>
            </a:r>
          </a:p>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①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设网络</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G</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V</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E</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C</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取初始可行流</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f </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为零流</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,w</a:t>
            </a:r>
            <a:r>
              <a:rPr kumimoji="1" lang="en-US" altLang="zh-CN" sz="2400" b="1" i="0" u="none" strike="noStrike" kern="1200" cap="none" spc="0" normalizeH="0" baseline="-25000" noProof="0" dirty="0">
                <a:ln>
                  <a:noFill/>
                </a:ln>
                <a:solidFill>
                  <a:srgbClr val="000000"/>
                </a:solidFill>
                <a:effectLst/>
                <a:uLnTx/>
                <a:uFillTx/>
                <a:latin typeface="Arial" pitchFamily="34" charset="0"/>
                <a:ea typeface="宋体"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=0,</a:t>
            </a:r>
          </a:p>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②</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每条边均可看做一对方向相反的边</a:t>
            </a:r>
            <a:endPar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endParaRPr>
          </a:p>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         </a:t>
            </a: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在</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当前的容许流分布下，修改各边</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en-US" altLang="zh-CN" sz="2400" b="1" i="0"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费用</a:t>
            </a:r>
            <a:r>
              <a:rPr kumimoji="1" lang="en-US" altLang="zh-CN"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rPr>
              <a:t>a</a:t>
            </a:r>
            <a:r>
              <a:rPr kumimoji="1" lang="en-US" altLang="zh-CN" sz="2400" b="1" i="1" u="none" strike="noStrike" kern="1200" cap="none" spc="0" normalizeH="0" baseline="30000" noProof="0" dirty="0">
                <a:ln>
                  <a:noFill/>
                </a:ln>
                <a:solidFill>
                  <a:srgbClr val="000000"/>
                </a:solidFill>
                <a:effectLst/>
                <a:uLnTx/>
                <a:uFillTx/>
                <a:latin typeface="Arial" pitchFamily="34" charset="0"/>
                <a:ea typeface="宋体" pitchFamily="2" charset="-122"/>
                <a:cs typeface="+mn-cs"/>
              </a:rPr>
              <a:t>*</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ij</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当</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 </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时</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当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 </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时</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1884363" marR="0" lvl="0" indent="-1884363" algn="l" defTabSz="914400" rtl="0" eaLnBrk="1" fontAlgn="base" latinLnBrk="0" hangingPunct="1">
              <a:lnSpc>
                <a:spcPct val="110000"/>
              </a:lnSpc>
              <a:spcBef>
                <a:spcPct val="2000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当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 </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ji</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&gt;0</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时</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ij</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err="1" smtClean="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1" u="none" strike="noStrike" kern="1200" cap="none" spc="0" normalizeH="0" baseline="-30000" noProof="0" dirty="0" err="1" smtClean="0">
                <a:ln>
                  <a:noFill/>
                </a:ln>
                <a:solidFill>
                  <a:srgbClr val="000000"/>
                </a:solidFill>
                <a:effectLst/>
                <a:uLnTx/>
                <a:uFillTx/>
                <a:latin typeface="Times New Roman" pitchFamily="18" charset="0"/>
                <a:ea typeface="宋体" pitchFamily="2" charset="-122"/>
                <a:cs typeface="Times New Roman" pitchFamily="18" charset="0"/>
              </a:rPr>
              <a:t>ji</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dirty="0" smtClean="0">
                <a:ln>
                  <a:noFill/>
                </a:ln>
                <a:solidFill>
                  <a:srgbClr val="000000"/>
                </a:solidFill>
                <a:effectLst/>
                <a:uLnTx/>
                <a:uFillTx/>
                <a:latin typeface="宋体" pitchFamily="2" charset="-122"/>
                <a:ea typeface="宋体" pitchFamily="2" charset="-122"/>
                <a:cs typeface="+mn-cs"/>
              </a:rPr>
              <a:t>当</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f </a:t>
            </a:r>
            <a:r>
              <a:rPr kumimoji="1" lang="en-US" altLang="zh-CN" sz="2400" b="1" i="1" u="none" strike="noStrike" kern="1200" cap="none" spc="0" normalizeH="0" baseline="-30000" noProof="0" dirty="0" err="1" smtClean="0">
                <a:ln>
                  <a:noFill/>
                </a:ln>
                <a:solidFill>
                  <a:srgbClr val="000000"/>
                </a:solidFill>
                <a:effectLst/>
                <a:uLnTx/>
                <a:uFillTx/>
                <a:latin typeface="Times New Roman" pitchFamily="18" charset="0"/>
                <a:ea typeface="宋体" pitchFamily="2" charset="-122"/>
                <a:cs typeface="Times New Roman" pitchFamily="18" charset="0"/>
              </a:rPr>
              <a:t>ji</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=0</a:t>
            </a:r>
            <a:r>
              <a:rPr kumimoji="1" lang="zh-CN" altLang="en-US"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时</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a</a:t>
            </a:r>
            <a:r>
              <a:rPr kumimoji="1" lang="en-US" altLang="zh-CN" sz="2400" b="1" i="1" u="none" strike="noStrike" kern="1200" cap="none" spc="0" normalizeH="0" baseline="30000" noProof="0" dirty="0" smtClean="0">
                <a:ln>
                  <a:noFill/>
                </a:ln>
                <a:solidFill>
                  <a:srgbClr val="000000"/>
                </a:solidFill>
                <a:effectLst/>
                <a:uLnTx/>
                <a:uFillTx/>
                <a:latin typeface="Times New Roman" pitchFamily="18" charset="0"/>
                <a:ea typeface="宋体" pitchFamily="2" charset="-122"/>
                <a:cs typeface="Times New Roman" pitchFamily="18" charset="0"/>
              </a:rPr>
              <a:t>*</a:t>
            </a:r>
            <a:r>
              <a:rPr kumimoji="1" lang="en-US" altLang="zh-CN" sz="2400" b="1" i="1" u="none" strike="noStrike" kern="1200" cap="none" spc="0" normalizeH="0" baseline="-30000" noProof="0" dirty="0" err="1" smtClean="0">
                <a:ln>
                  <a:noFill/>
                </a:ln>
                <a:solidFill>
                  <a:srgbClr val="000000"/>
                </a:solidFill>
                <a:effectLst/>
                <a:uLnTx/>
                <a:uFillTx/>
                <a:latin typeface="Times New Roman" pitchFamily="18" charset="0"/>
                <a:ea typeface="宋体" pitchFamily="2" charset="-122"/>
                <a:cs typeface="Times New Roman" pitchFamily="18" charset="0"/>
              </a:rPr>
              <a:t>ij</a:t>
            </a:r>
            <a:r>
              <a:rPr kumimoji="1" lang="en-US" altLang="zh-CN" sz="2400" b="1" i="1"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 </a:t>
            </a:r>
            <a:r>
              <a:rPr kumimoji="1" lang="en-US" altLang="zh-CN" sz="24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Times New Roman" pitchFamily="18" charset="0"/>
              </a:rPr>
              <a:t>; </a:t>
            </a:r>
            <a:endPar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endParaRPr>
          </a:p>
        </p:txBody>
      </p:sp>
      <p:sp>
        <p:nvSpPr>
          <p:cNvPr id="118788" name="Rectangle 4"/>
          <p:cNvSpPr>
            <a:spLocks noRot="1" noChangeArrowheads="1"/>
          </p:cNvSpPr>
          <p:nvPr/>
        </p:nvSpPr>
        <p:spPr bwMode="auto">
          <a:xfrm>
            <a:off x="292551" y="1133475"/>
            <a:ext cx="8229600" cy="719138"/>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最短增流路径算法</a:t>
            </a:r>
          </a:p>
        </p:txBody>
      </p:sp>
      <p:sp>
        <p:nvSpPr>
          <p:cNvPr id="6"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spTree>
    <p:extLst>
      <p:ext uri="{BB962C8B-B14F-4D97-AF65-F5344CB8AC3E}">
        <p14:creationId xmlns:p14="http://schemas.microsoft.com/office/powerpoint/2010/main" val="321199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2116">
                                            <p:txEl>
                                              <p:pRg st="0" end="0"/>
                                            </p:txEl>
                                          </p:spTgt>
                                        </p:tgtEl>
                                        <p:attrNameLst>
                                          <p:attrName>style.visibility</p:attrName>
                                        </p:attrNameLst>
                                      </p:cBhvr>
                                      <p:to>
                                        <p:strVal val="visible"/>
                                      </p:to>
                                    </p:set>
                                    <p:animEffect transition="in" filter="wipe(left)">
                                      <p:cBhvr>
                                        <p:cTn id="7" dur="500"/>
                                        <p:tgtEl>
                                          <p:spTgt spid="1242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2116">
                                            <p:txEl>
                                              <p:pRg st="1" end="1"/>
                                            </p:txEl>
                                          </p:spTgt>
                                        </p:tgtEl>
                                        <p:attrNameLst>
                                          <p:attrName>style.visibility</p:attrName>
                                        </p:attrNameLst>
                                      </p:cBhvr>
                                      <p:to>
                                        <p:strVal val="visible"/>
                                      </p:to>
                                    </p:set>
                                    <p:animEffect transition="in" filter="wipe(left)">
                                      <p:cBhvr>
                                        <p:cTn id="12" dur="500"/>
                                        <p:tgtEl>
                                          <p:spTgt spid="1242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2116">
                                            <p:txEl>
                                              <p:pRg st="2" end="2"/>
                                            </p:txEl>
                                          </p:spTgt>
                                        </p:tgtEl>
                                        <p:attrNameLst>
                                          <p:attrName>style.visibility</p:attrName>
                                        </p:attrNameLst>
                                      </p:cBhvr>
                                      <p:to>
                                        <p:strVal val="visible"/>
                                      </p:to>
                                    </p:set>
                                    <p:animEffect transition="in" filter="wipe(left)">
                                      <p:cBhvr>
                                        <p:cTn id="17" dur="500"/>
                                        <p:tgtEl>
                                          <p:spTgt spid="1242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2116">
                                            <p:txEl>
                                              <p:pRg st="3" end="3"/>
                                            </p:txEl>
                                          </p:spTgt>
                                        </p:tgtEl>
                                        <p:attrNameLst>
                                          <p:attrName>style.visibility</p:attrName>
                                        </p:attrNameLst>
                                      </p:cBhvr>
                                      <p:to>
                                        <p:strVal val="visible"/>
                                      </p:to>
                                    </p:set>
                                    <p:animEffect transition="in" filter="wipe(left)">
                                      <p:cBhvr>
                                        <p:cTn id="22" dur="500"/>
                                        <p:tgtEl>
                                          <p:spTgt spid="1242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2116">
                                            <p:txEl>
                                              <p:pRg st="4" end="4"/>
                                            </p:txEl>
                                          </p:spTgt>
                                        </p:tgtEl>
                                        <p:attrNameLst>
                                          <p:attrName>style.visibility</p:attrName>
                                        </p:attrNameLst>
                                      </p:cBhvr>
                                      <p:to>
                                        <p:strVal val="visible"/>
                                      </p:to>
                                    </p:set>
                                    <p:animEffect transition="in" filter="wipe(left)">
                                      <p:cBhvr>
                                        <p:cTn id="27" dur="500"/>
                                        <p:tgtEl>
                                          <p:spTgt spid="1242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2116">
                                            <p:txEl>
                                              <p:pRg st="5" end="5"/>
                                            </p:txEl>
                                          </p:spTgt>
                                        </p:tgtEl>
                                        <p:attrNameLst>
                                          <p:attrName>style.visibility</p:attrName>
                                        </p:attrNameLst>
                                      </p:cBhvr>
                                      <p:to>
                                        <p:strVal val="visible"/>
                                      </p:to>
                                    </p:set>
                                    <p:animEffect transition="in" filter="wipe(left)">
                                      <p:cBhvr>
                                        <p:cTn id="32" dur="500"/>
                                        <p:tgtEl>
                                          <p:spTgt spid="12421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2116">
                                            <p:txEl>
                                              <p:pRg st="6" end="6"/>
                                            </p:txEl>
                                          </p:spTgt>
                                        </p:tgtEl>
                                        <p:attrNameLst>
                                          <p:attrName>style.visibility</p:attrName>
                                        </p:attrNameLst>
                                      </p:cBhvr>
                                      <p:to>
                                        <p:strVal val="visible"/>
                                      </p:to>
                                    </p:set>
                                    <p:animEffect transition="in" filter="wipe(left)">
                                      <p:cBhvr>
                                        <p:cTn id="37" dur="500"/>
                                        <p:tgtEl>
                                          <p:spTgt spid="12421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116" grpId="0" uiExpand="1"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40" name="Rectangle 4"/>
          <p:cNvSpPr>
            <a:spLocks noChangeArrowheads="1"/>
          </p:cNvSpPr>
          <p:nvPr/>
        </p:nvSpPr>
        <p:spPr bwMode="auto">
          <a:xfrm>
            <a:off x="413652" y="1808163"/>
            <a:ext cx="8334375" cy="463781"/>
          </a:xfrm>
          <a:prstGeom prst="rect">
            <a:avLst/>
          </a:prstGeom>
          <a:noFill/>
          <a:ln w="9525">
            <a:noFill/>
            <a:miter lim="800000"/>
            <a:headEnd/>
            <a:tailEnd/>
          </a:ln>
        </p:spPr>
        <p:txBody>
          <a:bodyPr>
            <a:spAutoFit/>
          </a:bodyPr>
          <a:lstStyle/>
          <a:p>
            <a:pPr marL="720725" marR="0" lvl="0" indent="-457200" algn="l" defTabSz="914400" rtl="0" eaLnBrk="1" fontAlgn="base" latinLnBrk="0" hangingPunct="1">
              <a:lnSpc>
                <a:spcPct val="110000"/>
              </a:lnSpc>
              <a:spcBef>
                <a:spcPct val="1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③ </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以</a:t>
            </a: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a</a:t>
            </a:r>
            <a:r>
              <a:rPr kumimoji="1" lang="en-US" altLang="zh-CN" sz="2400" b="1" i="1" u="none" strike="noStrike" kern="1200" cap="none" spc="0" normalizeH="0" baseline="30000" noProof="0">
                <a:ln>
                  <a:noFill/>
                </a:ln>
                <a:solidFill>
                  <a:srgbClr val="000000"/>
                </a:solidFill>
                <a:effectLst/>
                <a:uLnTx/>
                <a:uFillTx/>
                <a:latin typeface="Arial" pitchFamily="34" charset="0"/>
                <a:ea typeface="宋体" pitchFamily="2" charset="-122"/>
                <a:cs typeface="+mn-cs"/>
              </a:rPr>
              <a:t>*</a:t>
            </a:r>
            <a:r>
              <a:rPr kumimoji="1" lang="en-US" altLang="zh-CN" sz="2400" b="1" i="1" u="none" strike="noStrike" kern="1200" cap="none" spc="0" normalizeH="0" baseline="-30000" noProof="0">
                <a:ln>
                  <a:noFill/>
                </a:ln>
                <a:solidFill>
                  <a:srgbClr val="000000"/>
                </a:solidFill>
                <a:effectLst/>
                <a:uLnTx/>
                <a:uFillTx/>
                <a:latin typeface="Arial" pitchFamily="34" charset="0"/>
                <a:ea typeface="宋体" pitchFamily="2" charset="-122"/>
                <a:cs typeface="+mn-cs"/>
              </a:rPr>
              <a:t>ij</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为边权，找一条从</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s</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到</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t</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的最短增流路，计算</a:t>
            </a:r>
            <a:r>
              <a:rPr kumimoji="1" lang="zh-CN" altLang="en-US"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p>
        </p:txBody>
      </p:sp>
      <p:sp>
        <p:nvSpPr>
          <p:cNvPr id="1243141" name="Rectangle 5"/>
          <p:cNvSpPr>
            <a:spLocks noChangeArrowheads="1"/>
          </p:cNvSpPr>
          <p:nvPr/>
        </p:nvSpPr>
        <p:spPr bwMode="auto">
          <a:xfrm>
            <a:off x="693052" y="5094288"/>
            <a:ext cx="1752600"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⑤ </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增流</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p>
        </p:txBody>
      </p:sp>
      <p:sp>
        <p:nvSpPr>
          <p:cNvPr id="1243143" name="Rectangle 7"/>
          <p:cNvSpPr>
            <a:spLocks noChangeArrowheads="1"/>
          </p:cNvSpPr>
          <p:nvPr/>
        </p:nvSpPr>
        <p:spPr bwMode="auto">
          <a:xfrm>
            <a:off x="6047690" y="2393950"/>
            <a:ext cx="1904689" cy="941796"/>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与</a:t>
            </a:r>
            <a:r>
              <a:rPr kumimoji="1" lang="zh-CN" altLang="en-US"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相同</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i</a:t>
            </a:r>
            <a:r>
              <a:rPr kumimoji="1" lang="en-US" altLang="zh-CN" sz="2400" b="1" i="1" u="none" strike="noStrike" kern="1200" cap="none" spc="0" normalizeH="0" baseline="0" noProof="0" dirty="0" err="1">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dirty="0" err="1">
                <a:ln>
                  <a:noFill/>
                </a:ln>
                <a:solidFill>
                  <a:srgbClr val="000000"/>
                </a:solidFill>
                <a:effectLst/>
                <a:uLnTx/>
                <a:uFillTx/>
                <a:latin typeface="Arial" pitchFamily="34" charset="0"/>
                <a:ea typeface="宋体" pitchFamily="2" charset="-122"/>
                <a:cs typeface="+mn-cs"/>
              </a:rPr>
              <a:t>j</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与</a:t>
            </a:r>
            <a:r>
              <a:rPr kumimoji="1" lang="zh-CN" altLang="en-US" sz="2400" b="1" i="1" u="none" strike="noStrike" kern="1200" cap="none" spc="0" normalizeH="0" baseline="0" noProof="0" dirty="0">
                <a:ln>
                  <a:noFill/>
                </a:ln>
                <a:solidFill>
                  <a:srgbClr val="000000"/>
                </a:solidFill>
                <a:effectLst/>
                <a:uLnTx/>
                <a:uFillTx/>
                <a:latin typeface="Arial" pitchFamily="34" charset="0"/>
                <a:ea typeface="宋体" pitchFamily="2" charset="-122"/>
                <a:cs typeface="+mn-cs"/>
                <a:sym typeface="Symbol" pitchFamily="18" charset="2"/>
              </a:rPr>
              <a:t></a:t>
            </a:r>
            <a:r>
              <a:rPr kumimoji="1" lang="zh-CN" altLang="en-US"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相反</a:t>
            </a:r>
            <a:r>
              <a:rPr kumimoji="1" lang="en-US" altLang="zh-CN" sz="24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p>
        </p:txBody>
      </p:sp>
      <p:sp>
        <p:nvSpPr>
          <p:cNvPr id="1243144" name="Rectangle 8"/>
          <p:cNvSpPr>
            <a:spLocks noChangeArrowheads="1"/>
          </p:cNvSpPr>
          <p:nvPr/>
        </p:nvSpPr>
        <p:spPr bwMode="auto">
          <a:xfrm>
            <a:off x="1593165" y="3384550"/>
            <a:ext cx="6435725" cy="45720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令</a:t>
            </a:r>
            <a:r>
              <a:rPr kumimoji="1" lang="zh-CN" altLang="en-US"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a:t>
            </a:r>
            <a:r>
              <a:rPr kumimoji="1" lang="zh-CN" altLang="en-US" sz="2400" b="1" i="0"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 </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 min </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a:t>
            </a:r>
            <a:r>
              <a:rPr kumimoji="1" lang="en-US" altLang="zh-CN" sz="2400" b="1" i="1" u="none" strike="noStrike" kern="1200" cap="none" spc="0" normalizeH="0" baseline="-30000" noProof="0">
                <a:ln>
                  <a:noFill/>
                </a:ln>
                <a:solidFill>
                  <a:srgbClr val="000000"/>
                </a:solidFill>
                <a:effectLst/>
                <a:uLnTx/>
                <a:uFillTx/>
                <a:latin typeface="Arial" pitchFamily="34" charset="0"/>
                <a:ea typeface="宋体" pitchFamily="2" charset="-122"/>
                <a:cs typeface="+mn-cs"/>
              </a:rPr>
              <a:t>ij</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a:ln>
                  <a:noFill/>
                </a:ln>
                <a:solidFill>
                  <a:srgbClr val="000000"/>
                </a:solidFill>
                <a:effectLst/>
                <a:uLnTx/>
                <a:uFillTx/>
                <a:latin typeface="Arial" pitchFamily="34" charset="0"/>
                <a:ea typeface="宋体" pitchFamily="2" charset="-122"/>
                <a:cs typeface="+mn-cs"/>
              </a:rPr>
              <a:t>i</a:t>
            </a: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rPr>
              <a:t>v</a:t>
            </a:r>
            <a:r>
              <a:rPr kumimoji="1" lang="en-US" altLang="zh-CN" sz="2400" b="1" i="1" u="none" strike="noStrike" kern="1200" cap="none" spc="0" normalizeH="0" baseline="-30000" noProof="0">
                <a:ln>
                  <a:noFill/>
                </a:ln>
                <a:solidFill>
                  <a:srgbClr val="000000"/>
                </a:solidFill>
                <a:effectLst/>
                <a:uLnTx/>
                <a:uFillTx/>
                <a:latin typeface="Arial" pitchFamily="34" charset="0"/>
                <a:ea typeface="宋体" pitchFamily="2" charset="-122"/>
                <a:cs typeface="+mn-cs"/>
              </a:rPr>
              <a:t>j</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rPr>
              <a:t>∈</a:t>
            </a:r>
            <a:r>
              <a:rPr kumimoji="1" lang="en-US" altLang="zh-CN" sz="2400" b="1" i="1" u="none" strike="noStrike" kern="1200" cap="none" spc="0" normalizeH="0" baseline="0" noProof="0">
                <a:ln>
                  <a:noFill/>
                </a:ln>
                <a:solidFill>
                  <a:srgbClr val="000000"/>
                </a:solidFill>
                <a:effectLst/>
                <a:uLnTx/>
                <a:uFillTx/>
                <a:latin typeface="宋体" pitchFamily="2" charset="-122"/>
                <a:ea typeface="宋体" pitchFamily="2" charset="-122"/>
                <a:cs typeface="+mn-cs"/>
                <a:sym typeface="Symbol" pitchFamily="18" charset="2"/>
              </a:rPr>
              <a:t></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sym typeface="Symbol" pitchFamily="18" charset="2"/>
              </a:rPr>
              <a:t>}</a:t>
            </a:r>
            <a:endPar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243146" name="Rectangle 10"/>
          <p:cNvSpPr>
            <a:spLocks noChangeArrowheads="1"/>
          </p:cNvSpPr>
          <p:nvPr/>
        </p:nvSpPr>
        <p:spPr bwMode="auto">
          <a:xfrm>
            <a:off x="642252" y="3968750"/>
            <a:ext cx="8763000" cy="82291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5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④ </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如果</a:t>
            </a:r>
            <a:r>
              <a:rPr kumimoji="1" lang="zh-CN" altLang="en-US"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a:t>
            </a:r>
            <a:r>
              <a:rPr kumimoji="1" lang="en-US" altLang="zh-CN"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w</a:t>
            </a:r>
            <a:r>
              <a:rPr kumimoji="1" lang="en-US" altLang="zh-CN" sz="2400" b="1" i="1" u="none" strike="noStrike" kern="1200" cap="none" spc="0" normalizeH="0" baseline="-25000" noProof="0">
                <a:ln>
                  <a:noFill/>
                </a:ln>
                <a:solidFill>
                  <a:srgbClr val="000000"/>
                </a:solidFill>
                <a:effectLst/>
                <a:uLnTx/>
                <a:uFillTx/>
                <a:latin typeface="Arial" pitchFamily="34" charset="0"/>
                <a:ea typeface="宋体" pitchFamily="2" charset="-122"/>
                <a:cs typeface="+mn-cs"/>
                <a:sym typeface="Symbol" pitchFamily="18" charset="2"/>
              </a:rPr>
              <a:t>0</a:t>
            </a:r>
            <a:r>
              <a:rPr kumimoji="1" lang="en-US" altLang="zh-CN" sz="2400" b="1" i="0"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&gt;w</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sym typeface="Symbol" pitchFamily="18" charset="2"/>
              </a:rPr>
              <a:t>,</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则适当减少</a:t>
            </a:r>
            <a:r>
              <a:rPr kumimoji="1" lang="zh-CN" altLang="en-US"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 </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值</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令</a:t>
            </a:r>
            <a:r>
              <a:rPr kumimoji="1" lang="zh-CN" altLang="en-US" sz="2400" b="1" i="1" u="none" strike="noStrike" kern="1200" cap="none" spc="0" normalizeH="0" baseline="0" noProof="0">
                <a:ln>
                  <a:noFill/>
                </a:ln>
                <a:solidFill>
                  <a:srgbClr val="000000"/>
                </a:solidFill>
                <a:effectLst/>
                <a:uLnTx/>
                <a:uFillTx/>
                <a:latin typeface="Arial" pitchFamily="34" charset="0"/>
                <a:ea typeface="宋体" pitchFamily="2" charset="-122"/>
                <a:cs typeface="+mn-cs"/>
                <a:sym typeface="Symbol" pitchFamily="18" charset="2"/>
              </a:rPr>
              <a:t></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w-w</a:t>
            </a:r>
            <a:r>
              <a:rPr kumimoji="1" lang="en-US" altLang="zh-CN" sz="2400" b="1" i="0" u="none" strike="noStrike" kern="1200" cap="none" spc="0" normalizeH="0" baseline="-25000" noProof="0">
                <a:ln>
                  <a:noFill/>
                </a:ln>
                <a:solidFill>
                  <a:srgbClr val="000000"/>
                </a:solidFill>
                <a:effectLst/>
                <a:uLnTx/>
                <a:uFillTx/>
                <a:latin typeface="宋体" pitchFamily="2" charset="-122"/>
                <a:ea typeface="宋体" pitchFamily="2" charset="-122"/>
                <a:cs typeface="+mn-cs"/>
              </a:rPr>
              <a:t>0</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执行</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5</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后结束；</a:t>
            </a:r>
          </a:p>
          <a:p>
            <a:pPr marL="0" marR="0" lvl="0" indent="0" algn="l" defTabSz="914400" rtl="0" eaLnBrk="1" fontAlgn="base" latinLnBrk="0" hangingPunct="1">
              <a:lnSpc>
                <a:spcPct val="105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   否则执行</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5</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后再回到</a:t>
            </a:r>
            <a:r>
              <a:rPr kumimoji="1" lang="en-US" altLang="zh-CN"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2</a:t>
            </a:r>
            <a:r>
              <a:rPr kumimoji="1" lang="zh-CN" altLang="en-US" sz="2400" b="1" i="0" u="none" strike="noStrike" kern="1200" cap="none" spc="0" normalizeH="0" baseline="0" noProof="0">
                <a:ln>
                  <a:noFill/>
                </a:ln>
                <a:solidFill>
                  <a:srgbClr val="000000"/>
                </a:solidFill>
                <a:effectLst/>
                <a:uLnTx/>
                <a:uFillTx/>
                <a:latin typeface="宋体" pitchFamily="2" charset="-122"/>
                <a:ea typeface="宋体" pitchFamily="2" charset="-122"/>
                <a:cs typeface="+mn-cs"/>
              </a:rPr>
              <a:t>。</a:t>
            </a:r>
          </a:p>
        </p:txBody>
      </p:sp>
      <p:sp>
        <p:nvSpPr>
          <p:cNvPr id="21514" name="Rectangle 4"/>
          <p:cNvSpPr>
            <a:spLocks noRot="1" noChangeArrowheads="1"/>
          </p:cNvSpPr>
          <p:nvPr/>
        </p:nvSpPr>
        <p:spPr bwMode="auto">
          <a:xfrm>
            <a:off x="423177" y="1133475"/>
            <a:ext cx="8229600" cy="719138"/>
          </a:xfrm>
          <a:prstGeom prst="rect">
            <a:avLst/>
          </a:prstGeom>
          <a:noFill/>
          <a:ln w="9525" algn="ctr">
            <a:noFill/>
            <a:miter lim="800000"/>
            <a:headEnd/>
            <a:tailEnd/>
          </a:ln>
        </p:spPr>
        <p:txBody>
          <a:bodyPr anchor="ctr"/>
          <a:lstStyle/>
          <a:p>
            <a:pPr marL="0" marR="0" lvl="0" indent="0" algn="l" defTabSz="914400" rtl="0" eaLnBrk="1" fontAlgn="base" latinLnBrk="0" hangingPunct="1">
              <a:lnSpc>
                <a:spcPct val="10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(4) </a:t>
            </a:r>
            <a:r>
              <a:rPr kumimoji="1" lang="zh-CN" altLang="en-US" sz="2400" b="1" i="0" u="none" strike="noStrike" kern="1200" cap="none" spc="0" normalizeH="0" baseline="0" noProof="0" dirty="0">
                <a:ln>
                  <a:noFill/>
                </a:ln>
                <a:solidFill>
                  <a:srgbClr val="000000"/>
                </a:solidFill>
                <a:effectLst/>
                <a:uLnTx/>
                <a:uFillTx/>
                <a:latin typeface="Garamond" pitchFamily="18" charset="0"/>
                <a:ea typeface="宋体" pitchFamily="2" charset="-122"/>
                <a:cs typeface="+mn-cs"/>
              </a:rPr>
              <a:t>最短增流路径算法</a:t>
            </a:r>
          </a:p>
        </p:txBody>
      </p:sp>
      <p:sp>
        <p:nvSpPr>
          <p:cNvPr id="12" name="标题 4"/>
          <p:cNvSpPr>
            <a:spLocks noGrp="1"/>
          </p:cNvSpPr>
          <p:nvPr>
            <p:ph type="title"/>
          </p:nvPr>
        </p:nvSpPr>
        <p:spPr/>
        <p:txBody>
          <a:bodyPr/>
          <a:lstStyle/>
          <a:p>
            <a:r>
              <a:rPr lang="en-US" altLang="zh-CN" dirty="0" smtClean="0"/>
              <a:t>5.8 </a:t>
            </a:r>
            <a:r>
              <a:rPr lang="zh-CN" altLang="en-US" dirty="0" smtClean="0"/>
              <a:t>最小费用流</a:t>
            </a:r>
            <a:endParaRPr lang="zh-CN" altLang="en-US" dirty="0"/>
          </a:p>
        </p:txBody>
      </p:sp>
      <p:graphicFrame>
        <p:nvGraphicFramePr>
          <p:cNvPr id="13" name="对象 12"/>
          <p:cNvGraphicFramePr>
            <a:graphicFrameLocks noChangeAspect="1"/>
          </p:cNvGraphicFramePr>
          <p:nvPr/>
        </p:nvGraphicFramePr>
        <p:xfrm>
          <a:off x="2300514" y="2394857"/>
          <a:ext cx="2881085" cy="1056398"/>
        </p:xfrm>
        <a:graphic>
          <a:graphicData uri="http://schemas.openxmlformats.org/presentationml/2006/ole">
            <mc:AlternateContent xmlns:mc="http://schemas.openxmlformats.org/markup-compatibility/2006">
              <mc:Choice xmlns:v="urn:schemas-microsoft-com:vml" Requires="v">
                <p:oleObj spid="_x0000_s389232" name="公式" r:id="rId3" imgW="1524000" imgH="558800" progId="Equation.3">
                  <p:embed/>
                </p:oleObj>
              </mc:Choice>
              <mc:Fallback>
                <p:oleObj name="公式" r:id="rId3" imgW="1524000" imgH="558800" progId="Equation.3">
                  <p:embed/>
                  <p:pic>
                    <p:nvPicPr>
                      <p:cNvPr id="13"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0514" y="2394857"/>
                        <a:ext cx="2881085" cy="1056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89" name="Object 5"/>
          <p:cNvGraphicFramePr>
            <a:graphicFrameLocks noChangeAspect="1"/>
          </p:cNvGraphicFramePr>
          <p:nvPr/>
        </p:nvGraphicFramePr>
        <p:xfrm>
          <a:off x="2307999" y="5035777"/>
          <a:ext cx="2714625" cy="1055687"/>
        </p:xfrm>
        <a:graphic>
          <a:graphicData uri="http://schemas.openxmlformats.org/presentationml/2006/ole">
            <mc:AlternateContent xmlns:mc="http://schemas.openxmlformats.org/markup-compatibility/2006">
              <mc:Choice xmlns:v="urn:schemas-microsoft-com:vml" Requires="v">
                <p:oleObj spid="_x0000_s389233" name="公式" r:id="rId5" imgW="1435100" imgH="558800" progId="Equation.3">
                  <p:embed/>
                </p:oleObj>
              </mc:Choice>
              <mc:Fallback>
                <p:oleObj name="公式" r:id="rId5" imgW="1435100" imgH="558800" progId="Equation.3">
                  <p:embed/>
                  <p:pic>
                    <p:nvPicPr>
                      <p:cNvPr id="4515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999" y="5035777"/>
                        <a:ext cx="27146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715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3140"/>
                                        </p:tgtEl>
                                        <p:attrNameLst>
                                          <p:attrName>style.visibility</p:attrName>
                                        </p:attrNameLst>
                                      </p:cBhvr>
                                      <p:to>
                                        <p:strVal val="visible"/>
                                      </p:to>
                                    </p:set>
                                    <p:animEffect transition="in" filter="blinds(horizontal)">
                                      <p:cBhvr>
                                        <p:cTn id="7" dur="500"/>
                                        <p:tgtEl>
                                          <p:spTgt spid="12431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43143"/>
                                        </p:tgtEl>
                                        <p:attrNameLst>
                                          <p:attrName>style.visibility</p:attrName>
                                        </p:attrNameLst>
                                      </p:cBhvr>
                                      <p:to>
                                        <p:strVal val="visible"/>
                                      </p:to>
                                    </p:set>
                                    <p:animEffect transition="in" filter="blinds(horizontal)">
                                      <p:cBhvr>
                                        <p:cTn id="10" dur="500"/>
                                        <p:tgtEl>
                                          <p:spTgt spid="12431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43144"/>
                                        </p:tgtEl>
                                        <p:attrNameLst>
                                          <p:attrName>style.visibility</p:attrName>
                                        </p:attrNameLst>
                                      </p:cBhvr>
                                      <p:to>
                                        <p:strVal val="visible"/>
                                      </p:to>
                                    </p:set>
                                    <p:animEffect transition="in" filter="blinds(horizontal)">
                                      <p:cBhvr>
                                        <p:cTn id="15" dur="500"/>
                                        <p:tgtEl>
                                          <p:spTgt spid="124314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43146"/>
                                        </p:tgtEl>
                                        <p:attrNameLst>
                                          <p:attrName>style.visibility</p:attrName>
                                        </p:attrNameLst>
                                      </p:cBhvr>
                                      <p:to>
                                        <p:strVal val="visible"/>
                                      </p:to>
                                    </p:set>
                                    <p:animEffect transition="in" filter="blinds(horizontal)">
                                      <p:cBhvr>
                                        <p:cTn id="20" dur="500"/>
                                        <p:tgtEl>
                                          <p:spTgt spid="1243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43141"/>
                                        </p:tgtEl>
                                        <p:attrNameLst>
                                          <p:attrName>style.visibility</p:attrName>
                                        </p:attrNameLst>
                                      </p:cBhvr>
                                      <p:to>
                                        <p:strVal val="visible"/>
                                      </p:to>
                                    </p:set>
                                    <p:animEffect transition="in" filter="blinds(horizontal)">
                                      <p:cBhvr>
                                        <p:cTn id="25" dur="500"/>
                                        <p:tgtEl>
                                          <p:spTgt spid="124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3140" grpId="0"/>
      <p:bldP spid="1243141" grpId="0"/>
      <p:bldP spid="1243143" grpId="0"/>
      <p:bldP spid="1243144" grpId="0"/>
      <p:bldP spid="1243146"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6690" name="Text Box 2"/>
          <p:cNvSpPr txBox="1">
            <a:spLocks noChangeArrowheads="1"/>
          </p:cNvSpPr>
          <p:nvPr/>
        </p:nvSpPr>
        <p:spPr bwMode="auto">
          <a:xfrm>
            <a:off x="500970" y="1386348"/>
            <a:ext cx="8439150" cy="4154984"/>
          </a:xfrm>
          <a:prstGeom prst="rect">
            <a:avLst/>
          </a:prstGeom>
          <a:noFill/>
          <a:ln w="9525">
            <a:noFill/>
            <a:miter lim="800000"/>
            <a:headEnd/>
            <a:tailEnd/>
          </a:ln>
        </p:spPr>
        <p:txBody>
          <a:bodyPr wrap="square">
            <a:spAutoFit/>
          </a:bodyPr>
          <a:lstStyle/>
          <a:p>
            <a:pPr marL="609600" marR="0" lvl="0" indent="-609600" algn="l" defTabSz="914400" rtl="0" eaLnBrk="1" fontAlgn="base" latinLnBrk="0" hangingPunct="1">
              <a:lnSpc>
                <a:spcPct val="100000"/>
              </a:lnSpc>
              <a:spcBef>
                <a:spcPct val="0"/>
              </a:spcBef>
              <a:spcAft>
                <a:spcPct val="0"/>
              </a:spcAft>
              <a:buClrTx/>
              <a:buSzTx/>
              <a:buFont typeface="Arial" pitchFamily="34" charset="0"/>
              <a:buChar char="•"/>
              <a:tabLst/>
              <a:defRPr/>
            </a:pPr>
            <a:r>
              <a:rPr kumimoji="1" lang="zh-CN" altLang="en-US" sz="2400" b="1" i="0" u="none" strike="noStrike" kern="1200" cap="none" spc="0" normalizeH="0" baseline="0" noProof="0" dirty="0" smtClean="0">
                <a:ln>
                  <a:noFill/>
                </a:ln>
                <a:solidFill>
                  <a:srgbClr val="000000"/>
                </a:solidFill>
                <a:effectLst/>
                <a:uLnTx/>
                <a:uFillTx/>
                <a:latin typeface="Arial" pitchFamily="34" charset="0"/>
                <a:ea typeface="宋体" pitchFamily="2" charset="-122"/>
                <a:cs typeface="+mn-cs"/>
              </a:rPr>
              <a:t>某</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航天公司计划进行一次空间载人飞行，宇航员将在飞行中进行一系列科学实验。目前该公司收到了多个不同的科学实验申请，完成每个实验要求携带相应的一种或多种仪器设备（不同的实验所需要的仪器设备中有些可能是相同的，而另外有些可能是不同的）。</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已知完成每个实验后公司所得到的相应报酬（不同实验的报酬可能不同），并已知飞行器携带每种仪器设备的相应费用（不同仪器设备的费用可能不同）。</a:t>
            </a:r>
          </a:p>
          <a:p>
            <a:pPr marL="609600" marR="0" lvl="0" indent="-609600" algn="l" defTabSz="914400" rtl="0" eaLnBrk="1" fontAlgn="base" latinLnBrk="0" hangingPunct="1">
              <a:lnSpc>
                <a:spcPct val="100000"/>
              </a:lnSpc>
              <a:spcBef>
                <a:spcPct val="0"/>
              </a:spcBef>
              <a:spcAft>
                <a:spcPct val="0"/>
              </a:spcAft>
              <a:buClrTx/>
              <a:buSzTx/>
              <a:buFontTx/>
              <a:buChar char="•"/>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公司希望你帮助选定此次飞行究竟从事哪些科学实验，以及需要携带哪些仪器设备，使此次飞行的总利润最大（总利润</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总报酬－总费用）。</a:t>
            </a:r>
            <a:r>
              <a:rPr kumimoji="1" lang="zh-CN" altLang="en-US" sz="24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p>
        </p:txBody>
      </p:sp>
      <p:sp>
        <p:nvSpPr>
          <p:cNvPr id="4" name="标题 3"/>
          <p:cNvSpPr>
            <a:spLocks noGrp="1"/>
          </p:cNvSpPr>
          <p:nvPr>
            <p:ph type="title"/>
          </p:nvPr>
        </p:nvSpPr>
        <p:spPr/>
        <p:txBody>
          <a:bodyPr/>
          <a:lstStyle/>
          <a:p>
            <a:r>
              <a:rPr lang="zh-CN" altLang="en-US" dirty="0" smtClean="0"/>
              <a:t>空间实验问题</a:t>
            </a:r>
            <a:endParaRPr lang="zh-CN" altLang="en-US" dirty="0"/>
          </a:p>
        </p:txBody>
      </p:sp>
    </p:spTree>
    <p:extLst>
      <p:ext uri="{BB962C8B-B14F-4D97-AF65-F5344CB8AC3E}">
        <p14:creationId xmlns:p14="http://schemas.microsoft.com/office/powerpoint/2010/main" val="210907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266690"/>
                                        </p:tgtEl>
                                        <p:attrNameLst>
                                          <p:attrName>style.visibility</p:attrName>
                                        </p:attrNameLst>
                                      </p:cBhvr>
                                      <p:to>
                                        <p:strVal val="visible"/>
                                      </p:to>
                                    </p:set>
                                    <p:anim calcmode="lin" valueType="num">
                                      <p:cBhvr additive="base">
                                        <p:cTn id="7" dur="500" fill="hold"/>
                                        <p:tgtEl>
                                          <p:spTgt spid="1266690"/>
                                        </p:tgtEl>
                                        <p:attrNameLst>
                                          <p:attrName>ppt_x</p:attrName>
                                        </p:attrNameLst>
                                      </p:cBhvr>
                                      <p:tavLst>
                                        <p:tav tm="0">
                                          <p:val>
                                            <p:strVal val="0-#ppt_w/2"/>
                                          </p:val>
                                        </p:tav>
                                        <p:tav tm="100000">
                                          <p:val>
                                            <p:strVal val="#ppt_x"/>
                                          </p:val>
                                        </p:tav>
                                      </p:tavLst>
                                    </p:anim>
                                    <p:anim calcmode="lin" valueType="num">
                                      <p:cBhvr additive="base">
                                        <p:cTn id="8" dur="500" fill="hold"/>
                                        <p:tgtEl>
                                          <p:spTgt spid="1266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69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ChangeArrowheads="1"/>
          </p:cNvSpPr>
          <p:nvPr/>
        </p:nvSpPr>
        <p:spPr bwMode="auto">
          <a:xfrm>
            <a:off x="558121" y="1403350"/>
            <a:ext cx="7848600" cy="2259080"/>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P114</a:t>
            </a:r>
            <a:r>
              <a:rPr lang="zh-CN" altLang="en-US" sz="3200" dirty="0">
                <a:solidFill>
                  <a:srgbClr val="000000"/>
                </a:solidFill>
                <a:latin typeface="Garamond" pitchFamily="18" charset="0"/>
              </a:rPr>
              <a:t>：第</a:t>
            </a:r>
            <a:r>
              <a:rPr lang="en-US" altLang="zh-CN" sz="3200" dirty="0">
                <a:solidFill>
                  <a:srgbClr val="000000"/>
                </a:solidFill>
                <a:latin typeface="Garamond" pitchFamily="18" charset="0"/>
              </a:rPr>
              <a:t>3</a:t>
            </a:r>
            <a:r>
              <a:rPr lang="zh-CN" altLang="en-US" sz="3200" dirty="0">
                <a:solidFill>
                  <a:srgbClr val="000000"/>
                </a:solidFill>
                <a:latin typeface="Garamond" pitchFamily="18" charset="0"/>
              </a:rPr>
              <a:t>、</a:t>
            </a:r>
            <a:r>
              <a:rPr lang="en-US" altLang="zh-CN" sz="3200" dirty="0">
                <a:solidFill>
                  <a:srgbClr val="000000"/>
                </a:solidFill>
                <a:latin typeface="Garamond" pitchFamily="18" charset="0"/>
              </a:rPr>
              <a:t>7</a:t>
            </a:r>
            <a:r>
              <a:rPr lang="zh-CN" altLang="en-US" sz="3200" dirty="0" smtClean="0">
                <a:solidFill>
                  <a:srgbClr val="000000"/>
                </a:solidFill>
                <a:latin typeface="Garamond" pitchFamily="18" charset="0"/>
              </a:rPr>
              <a:t>、</a:t>
            </a:r>
            <a:r>
              <a:rPr lang="en-US" altLang="zh-CN" sz="3200" dirty="0" smtClean="0">
                <a:solidFill>
                  <a:srgbClr val="000000"/>
                </a:solidFill>
                <a:latin typeface="Garamond" pitchFamily="18" charset="0"/>
              </a:rPr>
              <a:t>10</a:t>
            </a:r>
            <a:r>
              <a:rPr lang="zh-CN" altLang="en-US" sz="3200" dirty="0" smtClean="0">
                <a:solidFill>
                  <a:srgbClr val="000000"/>
                </a:solidFill>
                <a:latin typeface="Garamond" pitchFamily="18" charset="0"/>
              </a:rPr>
              <a:t>题</a:t>
            </a:r>
            <a:endParaRPr lang="zh-CN" altLang="en-US" sz="3200" dirty="0">
              <a:solidFill>
                <a:srgbClr val="000000"/>
              </a:solidFill>
              <a:latin typeface="Garamond" pitchFamily="18" charset="0"/>
            </a:endParaRPr>
          </a:p>
          <a:p>
            <a:pPr>
              <a:spcBef>
                <a:spcPct val="20000"/>
              </a:spcBef>
              <a:buClr>
                <a:srgbClr val="89AAD3"/>
              </a:buClr>
              <a:buSzPct val="70000"/>
              <a:buFont typeface="Wingdings" pitchFamily="2" charset="2"/>
              <a:buNone/>
            </a:pPr>
            <a:r>
              <a:rPr lang="zh-CN" altLang="en-US" sz="3200" dirty="0">
                <a:solidFill>
                  <a:srgbClr val="000000"/>
                </a:solidFill>
                <a:latin typeface="Garamond" pitchFamily="18" charset="0"/>
              </a:rPr>
              <a:t>   注意：第</a:t>
            </a:r>
            <a:r>
              <a:rPr lang="en-US" altLang="zh-CN" sz="3200" dirty="0">
                <a:solidFill>
                  <a:srgbClr val="000000"/>
                </a:solidFill>
                <a:latin typeface="Garamond" pitchFamily="18" charset="0"/>
              </a:rPr>
              <a:t>3</a:t>
            </a:r>
            <a:r>
              <a:rPr lang="zh-CN" altLang="en-US" sz="3200" dirty="0">
                <a:solidFill>
                  <a:srgbClr val="000000"/>
                </a:solidFill>
                <a:latin typeface="Garamond" pitchFamily="18" charset="0"/>
              </a:rPr>
              <a:t>题课本有误，应将“完全匹配”改为</a:t>
            </a:r>
            <a:r>
              <a:rPr lang="zh-CN" altLang="en-US" sz="3200" dirty="0" smtClean="0">
                <a:solidFill>
                  <a:srgbClr val="000000"/>
                </a:solidFill>
                <a:latin typeface="Garamond" pitchFamily="18" charset="0"/>
              </a:rPr>
              <a:t>“完美匹配”</a:t>
            </a:r>
            <a:r>
              <a:rPr lang="en-US" altLang="zh-CN" sz="3200" dirty="0" smtClean="0">
                <a:solidFill>
                  <a:srgbClr val="000000"/>
                </a:solidFill>
                <a:latin typeface="Garamond" pitchFamily="18" charset="0"/>
              </a:rPr>
              <a:t>;</a:t>
            </a:r>
          </a:p>
          <a:p>
            <a:pPr>
              <a:spcBef>
                <a:spcPct val="20000"/>
              </a:spcBef>
              <a:buClr>
                <a:srgbClr val="89AAD3"/>
              </a:buClr>
              <a:buSzPct val="70000"/>
              <a:buFont typeface="Wingdings" pitchFamily="2" charset="2"/>
              <a:buNone/>
            </a:pPr>
            <a:r>
              <a:rPr lang="en-US" altLang="zh-CN" sz="3200" dirty="0">
                <a:solidFill>
                  <a:srgbClr val="000000"/>
                </a:solidFill>
                <a:latin typeface="Garamond" pitchFamily="18" charset="0"/>
              </a:rPr>
              <a:t> </a:t>
            </a:r>
            <a:r>
              <a:rPr lang="en-US" altLang="zh-CN" sz="3200" dirty="0" smtClean="0">
                <a:solidFill>
                  <a:srgbClr val="000000"/>
                </a:solidFill>
                <a:latin typeface="Garamond" pitchFamily="18" charset="0"/>
              </a:rPr>
              <a:t>  </a:t>
            </a:r>
            <a:r>
              <a:rPr lang="zh-CN" altLang="en-US" sz="3200" dirty="0" smtClean="0">
                <a:solidFill>
                  <a:srgbClr val="000000"/>
                </a:solidFill>
                <a:latin typeface="Garamond" pitchFamily="18" charset="0"/>
              </a:rPr>
              <a:t>第</a:t>
            </a:r>
            <a:r>
              <a:rPr lang="en-US" altLang="zh-CN" sz="3200" dirty="0" smtClean="0">
                <a:solidFill>
                  <a:srgbClr val="000000"/>
                </a:solidFill>
                <a:latin typeface="Garamond" pitchFamily="18" charset="0"/>
              </a:rPr>
              <a:t>10</a:t>
            </a:r>
            <a:r>
              <a:rPr lang="zh-CN" altLang="en-US" sz="3200" dirty="0" smtClean="0">
                <a:solidFill>
                  <a:srgbClr val="000000"/>
                </a:solidFill>
                <a:latin typeface="Garamond" pitchFamily="18" charset="0"/>
              </a:rPr>
              <a:t>题的图为</a:t>
            </a:r>
            <a:r>
              <a:rPr lang="en-US" altLang="zh-CN" sz="3200" dirty="0" smtClean="0">
                <a:solidFill>
                  <a:srgbClr val="000000"/>
                </a:solidFill>
                <a:latin typeface="Garamond" pitchFamily="18" charset="0"/>
              </a:rPr>
              <a:t>5.10</a:t>
            </a:r>
            <a:endParaRPr lang="zh-CN" altLang="en-US" sz="3200" dirty="0">
              <a:solidFill>
                <a:srgbClr val="000000"/>
              </a:solidFill>
              <a:latin typeface="Garamond" pitchFamily="18" charset="0"/>
            </a:endParaRPr>
          </a:p>
        </p:txBody>
      </p:sp>
      <p:sp>
        <p:nvSpPr>
          <p:cNvPr id="4" name="标题 3"/>
          <p:cNvSpPr>
            <a:spLocks noGrp="1"/>
          </p:cNvSpPr>
          <p:nvPr>
            <p:ph type="title"/>
          </p:nvPr>
        </p:nvSpPr>
        <p:spPr/>
        <p:txBody>
          <a:bodyPr/>
          <a:lstStyle/>
          <a:p>
            <a:r>
              <a:rPr lang="zh-CN" altLang="en-US" dirty="0" smtClean="0"/>
              <a:t>作业</a:t>
            </a:r>
            <a:endParaRPr lang="zh-CN" altLang="en-US" dirty="0"/>
          </a:p>
        </p:txBody>
      </p:sp>
    </p:spTree>
    <p:extLst>
      <p:ext uri="{BB962C8B-B14F-4D97-AF65-F5344CB8AC3E}">
        <p14:creationId xmlns:p14="http://schemas.microsoft.com/office/powerpoint/2010/main" val="1750139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本学期课程目标</a:t>
            </a:r>
            <a:endParaRPr lang="zh-CN" altLang="en-US" dirty="0"/>
          </a:p>
        </p:txBody>
      </p:sp>
      <p:sp>
        <p:nvSpPr>
          <p:cNvPr id="3" name="Rectangle 4"/>
          <p:cNvSpPr>
            <a:spLocks noChangeArrowheads="1"/>
          </p:cNvSpPr>
          <p:nvPr/>
        </p:nvSpPr>
        <p:spPr bwMode="auto">
          <a:xfrm>
            <a:off x="206515" y="1240231"/>
            <a:ext cx="8589755" cy="2936188"/>
          </a:xfrm>
          <a:prstGeom prst="rect">
            <a:avLst/>
          </a:prstGeom>
          <a:noFill/>
          <a:ln w="9525">
            <a:noFill/>
            <a:miter lim="800000"/>
            <a:headEnd/>
            <a:tailEnd/>
          </a:ln>
        </p:spPr>
        <p:txBody>
          <a:bodyPr wrap="square">
            <a:spAutoFit/>
          </a:bodyPr>
          <a:lstStyle/>
          <a:p>
            <a:pPr marL="1436688" lvl="1" indent="-979488">
              <a:lnSpc>
                <a:spcPct val="120000"/>
              </a:lnSpc>
              <a:buClr>
                <a:schemeClr val="accent2"/>
              </a:buClr>
              <a:buSzPct val="70000"/>
            </a:pPr>
            <a:r>
              <a:rPr kumimoji="0" lang="zh-CN" altLang="en-US" sz="2200" dirty="0" smtClean="0">
                <a:solidFill>
                  <a:schemeClr val="bg2">
                    <a:lumMod val="10000"/>
                  </a:schemeClr>
                </a:solidFill>
                <a:latin typeface="Garamond" pitchFamily="18" charset="0"/>
              </a:rPr>
              <a:t>目标</a:t>
            </a:r>
            <a:r>
              <a:rPr kumimoji="0" lang="en-US" altLang="zh-CN" sz="2200" dirty="0" smtClean="0">
                <a:solidFill>
                  <a:schemeClr val="bg2">
                    <a:lumMod val="10000"/>
                  </a:schemeClr>
                </a:solidFill>
                <a:latin typeface="Garamond" pitchFamily="18" charset="0"/>
              </a:rPr>
              <a:t>1:   </a:t>
            </a:r>
            <a:r>
              <a:rPr kumimoji="0" lang="zh-CN" altLang="en-US" sz="2200" dirty="0" smtClean="0">
                <a:solidFill>
                  <a:schemeClr val="bg2">
                    <a:lumMod val="10000"/>
                  </a:schemeClr>
                </a:solidFill>
                <a:latin typeface="Garamond" pitchFamily="18" charset="0"/>
              </a:rPr>
              <a:t>培养用图论方法对实际问题进行建模、分析和处理的意识和能力</a:t>
            </a:r>
            <a:endParaRPr kumimoji="0" lang="en-US" altLang="zh-CN" sz="2200" dirty="0" smtClean="0">
              <a:solidFill>
                <a:schemeClr val="bg2">
                  <a:lumMod val="10000"/>
                </a:schemeClr>
              </a:solidFill>
              <a:latin typeface="Garamond" pitchFamily="18" charset="0"/>
            </a:endParaRPr>
          </a:p>
          <a:p>
            <a:pPr marL="1436688" lvl="1" indent="-979488">
              <a:lnSpc>
                <a:spcPct val="120000"/>
              </a:lnSpc>
              <a:buClr>
                <a:schemeClr val="accent2"/>
              </a:buClr>
              <a:buSzPct val="70000"/>
            </a:pPr>
            <a:r>
              <a:rPr kumimoji="0" lang="en-US" altLang="zh-CN" sz="2200" dirty="0">
                <a:solidFill>
                  <a:schemeClr val="bg2">
                    <a:lumMod val="10000"/>
                  </a:schemeClr>
                </a:solidFill>
                <a:latin typeface="Garamond" pitchFamily="18" charset="0"/>
              </a:rPr>
              <a:t> </a:t>
            </a:r>
            <a:r>
              <a:rPr kumimoji="0" lang="en-US" altLang="zh-CN" sz="2200" dirty="0" smtClean="0">
                <a:solidFill>
                  <a:schemeClr val="bg2">
                    <a:lumMod val="10000"/>
                  </a:schemeClr>
                </a:solidFill>
                <a:latin typeface="Garamond" pitchFamily="18" charset="0"/>
              </a:rPr>
              <a:t>             </a:t>
            </a:r>
            <a:r>
              <a:rPr kumimoji="0" lang="zh-CN" altLang="en-US" sz="2200" dirty="0" smtClean="0">
                <a:solidFill>
                  <a:schemeClr val="bg2">
                    <a:lumMod val="10000"/>
                  </a:schemeClr>
                </a:solidFill>
                <a:latin typeface="Garamond" pitchFamily="18" charset="0"/>
              </a:rPr>
              <a:t>手段：课堂讲授</a:t>
            </a:r>
            <a:endParaRPr kumimoji="0" lang="en-US" altLang="zh-CN" sz="2200" dirty="0" smtClean="0">
              <a:solidFill>
                <a:schemeClr val="bg2">
                  <a:lumMod val="10000"/>
                </a:schemeClr>
              </a:solidFill>
              <a:latin typeface="Garamond" pitchFamily="18" charset="0"/>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目标</a:t>
            </a:r>
            <a:r>
              <a:rPr kumimoji="0" lang="en-US" altLang="zh-CN" sz="2200" dirty="0" smtClean="0">
                <a:solidFill>
                  <a:schemeClr val="bg2">
                    <a:lumMod val="10000"/>
                  </a:schemeClr>
                </a:solidFill>
                <a:latin typeface="Garamond" pitchFamily="18" charset="0"/>
                <a:ea typeface="宋体" pitchFamily="2" charset="-122"/>
              </a:rPr>
              <a:t>2</a:t>
            </a:r>
            <a:r>
              <a:rPr kumimoji="0" lang="zh-CN" altLang="en-US" sz="2200" dirty="0" smtClean="0">
                <a:solidFill>
                  <a:schemeClr val="bg2">
                    <a:lumMod val="10000"/>
                  </a:schemeClr>
                </a:solidFill>
                <a:latin typeface="Garamond" pitchFamily="18" charset="0"/>
                <a:ea typeface="宋体" pitchFamily="2" charset="-122"/>
              </a:rPr>
              <a:t>：掌握图论相关的基本概念、理论、方法和算法</a:t>
            </a:r>
            <a:endParaRPr kumimoji="0" lang="en-US" altLang="zh-CN" sz="2200" dirty="0" smtClean="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en-US" altLang="zh-CN" sz="2200" dirty="0" smtClean="0">
                <a:solidFill>
                  <a:schemeClr val="bg2">
                    <a:lumMod val="10000"/>
                  </a:schemeClr>
                </a:solidFill>
                <a:latin typeface="Garamond" pitchFamily="18" charset="0"/>
              </a:rPr>
              <a:t>               </a:t>
            </a:r>
            <a:r>
              <a:rPr kumimoji="0" lang="zh-CN" altLang="en-US" sz="2200" dirty="0" smtClean="0">
                <a:solidFill>
                  <a:schemeClr val="bg2">
                    <a:lumMod val="10000"/>
                  </a:schemeClr>
                </a:solidFill>
                <a:latin typeface="Garamond" pitchFamily="18" charset="0"/>
              </a:rPr>
              <a:t>手段：课堂讲授、课后小作业、卷面考试</a:t>
            </a:r>
            <a:endParaRPr kumimoji="0" lang="en-US" altLang="zh-CN" sz="2200" dirty="0" smtClean="0">
              <a:solidFill>
                <a:schemeClr val="bg2">
                  <a:lumMod val="10000"/>
                </a:schemeClr>
              </a:solidFill>
              <a:latin typeface="Garamond" pitchFamily="18" charset="0"/>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目标</a:t>
            </a:r>
            <a:r>
              <a:rPr kumimoji="0" lang="en-US" altLang="zh-CN" sz="2200" dirty="0" smtClean="0">
                <a:solidFill>
                  <a:schemeClr val="bg2">
                    <a:lumMod val="10000"/>
                  </a:schemeClr>
                </a:solidFill>
                <a:latin typeface="Garamond" pitchFamily="18" charset="0"/>
                <a:ea typeface="宋体" pitchFamily="2" charset="-122"/>
              </a:rPr>
              <a:t>3</a:t>
            </a:r>
            <a:r>
              <a:rPr kumimoji="0" lang="zh-CN" altLang="en-US" sz="2200" dirty="0" smtClean="0">
                <a:solidFill>
                  <a:schemeClr val="bg2">
                    <a:lumMod val="10000"/>
                  </a:schemeClr>
                </a:solidFill>
                <a:latin typeface="Garamond" pitchFamily="18" charset="0"/>
                <a:ea typeface="宋体" pitchFamily="2" charset="-122"/>
              </a:rPr>
              <a:t>：督促大家提高编程能力</a:t>
            </a:r>
            <a:endParaRPr kumimoji="0" lang="en-US" altLang="zh-CN" sz="2200" dirty="0" smtClean="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en-US" altLang="zh-CN" sz="2200" dirty="0">
                <a:solidFill>
                  <a:schemeClr val="bg2">
                    <a:lumMod val="10000"/>
                  </a:schemeClr>
                </a:solidFill>
                <a:latin typeface="Garamond" pitchFamily="18" charset="0"/>
              </a:rPr>
              <a:t> </a:t>
            </a:r>
            <a:r>
              <a:rPr kumimoji="0" lang="en-US" altLang="zh-CN" sz="2200" dirty="0" smtClean="0">
                <a:solidFill>
                  <a:schemeClr val="bg2">
                    <a:lumMod val="10000"/>
                  </a:schemeClr>
                </a:solidFill>
                <a:latin typeface="Garamond" pitchFamily="18" charset="0"/>
              </a:rPr>
              <a:t>              </a:t>
            </a:r>
            <a:r>
              <a:rPr kumimoji="0" lang="zh-CN" altLang="en-US" sz="2200" dirty="0" smtClean="0">
                <a:solidFill>
                  <a:schemeClr val="bg2">
                    <a:lumMod val="10000"/>
                  </a:schemeClr>
                </a:solidFill>
                <a:latin typeface="Garamond" pitchFamily="18" charset="0"/>
              </a:rPr>
              <a:t>手段：上机小作业</a:t>
            </a:r>
            <a:endParaRPr kumimoji="0" lang="zh-CN" altLang="en-US" sz="2200" dirty="0">
              <a:solidFill>
                <a:schemeClr val="bg2">
                  <a:lumMod val="10000"/>
                </a:schemeClr>
              </a:solidFill>
              <a:latin typeface="Garamond" pitchFamily="18" charset="0"/>
              <a:ea typeface="宋体" pitchFamily="2" charset="-122"/>
            </a:endParaRPr>
          </a:p>
        </p:txBody>
      </p:sp>
    </p:spTree>
    <p:extLst>
      <p:ext uri="{BB962C8B-B14F-4D97-AF65-F5344CB8AC3E}">
        <p14:creationId xmlns:p14="http://schemas.microsoft.com/office/powerpoint/2010/main" val="2562008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本学期图论部分内容</a:t>
            </a:r>
            <a:endParaRPr lang="zh-CN" altLang="en-US" dirty="0"/>
          </a:p>
        </p:txBody>
      </p:sp>
      <p:sp>
        <p:nvSpPr>
          <p:cNvPr id="3" name="Rectangle 4"/>
          <p:cNvSpPr>
            <a:spLocks noChangeArrowheads="1"/>
          </p:cNvSpPr>
          <p:nvPr/>
        </p:nvSpPr>
        <p:spPr bwMode="auto">
          <a:xfrm>
            <a:off x="206515" y="1240231"/>
            <a:ext cx="8937485" cy="5344668"/>
          </a:xfrm>
          <a:prstGeom prst="rect">
            <a:avLst/>
          </a:prstGeom>
          <a:noFill/>
          <a:ln w="9525">
            <a:noFill/>
            <a:miter lim="800000"/>
            <a:headEnd/>
            <a:tailEnd/>
          </a:ln>
        </p:spPr>
        <p:txBody>
          <a:bodyPr wrap="square">
            <a:spAutoFit/>
          </a:bodyPr>
          <a:lstStyle/>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图</a:t>
            </a:r>
            <a:r>
              <a:rPr kumimoji="0" lang="zh-CN" altLang="en-US" sz="2200" dirty="0">
                <a:solidFill>
                  <a:schemeClr val="bg2">
                    <a:lumMod val="10000"/>
                  </a:schemeClr>
                </a:solidFill>
                <a:latin typeface="Garamond" pitchFamily="18" charset="0"/>
                <a:ea typeface="宋体" pitchFamily="2" charset="-122"/>
              </a:rPr>
              <a:t>的基本</a:t>
            </a:r>
            <a:r>
              <a:rPr kumimoji="0" lang="zh-CN" altLang="en-US" sz="2200" dirty="0" smtClean="0">
                <a:solidFill>
                  <a:schemeClr val="bg2">
                    <a:lumMod val="10000"/>
                  </a:schemeClr>
                </a:solidFill>
                <a:latin typeface="Garamond" pitchFamily="18" charset="0"/>
                <a:ea typeface="宋体" pitchFamily="2" charset="-122"/>
              </a:rPr>
              <a:t>概念和在计算机中的</a:t>
            </a:r>
            <a:r>
              <a:rPr kumimoji="0" lang="zh-CN" altLang="en-US" sz="2200" dirty="0">
                <a:solidFill>
                  <a:schemeClr val="bg2">
                    <a:lumMod val="10000"/>
                  </a:schemeClr>
                </a:solidFill>
                <a:latin typeface="Garamond" pitchFamily="18" charset="0"/>
                <a:ea typeface="宋体" pitchFamily="2" charset="-122"/>
              </a:rPr>
              <a:t>应用、图的</a:t>
            </a:r>
            <a:r>
              <a:rPr kumimoji="0" lang="zh-CN" altLang="en-US" sz="2200" dirty="0" smtClean="0">
                <a:solidFill>
                  <a:schemeClr val="bg2">
                    <a:lumMod val="10000"/>
                  </a:schemeClr>
                </a:solidFill>
                <a:latin typeface="Garamond" pitchFamily="18" charset="0"/>
                <a:ea typeface="宋体" pitchFamily="2" charset="-122"/>
              </a:rPr>
              <a:t>性质</a:t>
            </a:r>
            <a:endParaRPr kumimoji="0" lang="en-US" altLang="zh-CN" sz="2200" dirty="0" smtClean="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图的代数表示</a:t>
            </a:r>
            <a:r>
              <a:rPr kumimoji="0" lang="zh-CN" altLang="en-US" sz="2200" dirty="0">
                <a:solidFill>
                  <a:schemeClr val="bg2">
                    <a:lumMod val="10000"/>
                  </a:schemeClr>
                </a:solidFill>
                <a:latin typeface="Garamond" pitchFamily="18" charset="0"/>
                <a:ea typeface="宋体" pitchFamily="2" charset="-122"/>
              </a:rPr>
              <a:t>、</a:t>
            </a:r>
            <a:r>
              <a:rPr kumimoji="0" lang="zh-CN" altLang="en-US" sz="2200" dirty="0" smtClean="0">
                <a:solidFill>
                  <a:schemeClr val="bg2">
                    <a:lumMod val="10000"/>
                  </a:schemeClr>
                </a:solidFill>
                <a:latin typeface="Garamond" pitchFamily="18" charset="0"/>
                <a:ea typeface="宋体" pitchFamily="2" charset="-122"/>
              </a:rPr>
              <a:t>道（回）路的基本概念、连通性、判别方法</a:t>
            </a:r>
            <a:endParaRPr kumimoji="0" lang="en-US" altLang="zh-CN" sz="2200" dirty="0" smtClean="0">
              <a:solidFill>
                <a:schemeClr val="bg2">
                  <a:lumMod val="10000"/>
                </a:schemeClr>
              </a:solidFill>
              <a:latin typeface="Garamond" pitchFamily="18" charset="0"/>
              <a:ea typeface="宋体" pitchFamily="2" charset="-122"/>
            </a:endParaRPr>
          </a:p>
          <a:p>
            <a:pPr lvl="1" defTabSz="1346200">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图的遍历、欧拉回路的判定、哈密顿回路基本概念</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哈密顿回路的判定与应用、</a:t>
            </a:r>
            <a:endParaRPr kumimoji="0" lang="en-US" altLang="zh-CN" sz="2200" dirty="0" smtClean="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道路与回路基本算法：旅行商问题精确解法</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道路与回路基本算法</a:t>
            </a:r>
            <a:r>
              <a:rPr kumimoji="0" lang="zh-CN" altLang="en-US" sz="2200" dirty="0">
                <a:solidFill>
                  <a:schemeClr val="bg2">
                    <a:lumMod val="10000"/>
                  </a:schemeClr>
                </a:solidFill>
                <a:latin typeface="Garamond" pitchFamily="18" charset="0"/>
                <a:ea typeface="宋体" pitchFamily="2" charset="-122"/>
              </a:rPr>
              <a:t>：旅行商</a:t>
            </a:r>
            <a:r>
              <a:rPr kumimoji="0" lang="zh-CN" altLang="en-US" sz="2200" dirty="0" smtClean="0">
                <a:solidFill>
                  <a:schemeClr val="bg2">
                    <a:lumMod val="10000"/>
                  </a:schemeClr>
                </a:solidFill>
                <a:latin typeface="Garamond" pitchFamily="18" charset="0"/>
                <a:ea typeface="宋体" pitchFamily="2" charset="-122"/>
              </a:rPr>
              <a:t>问题</a:t>
            </a:r>
            <a:r>
              <a:rPr kumimoji="0" lang="zh-CN" altLang="en-US" sz="2200" dirty="0">
                <a:solidFill>
                  <a:schemeClr val="bg2">
                    <a:lumMod val="10000"/>
                  </a:schemeClr>
                </a:solidFill>
                <a:latin typeface="Garamond" pitchFamily="18" charset="0"/>
                <a:ea typeface="宋体" pitchFamily="2" charset="-122"/>
              </a:rPr>
              <a:t>近似</a:t>
            </a:r>
            <a:r>
              <a:rPr kumimoji="0" lang="zh-CN" altLang="en-US" sz="2200" dirty="0" smtClean="0">
                <a:solidFill>
                  <a:schemeClr val="bg2">
                    <a:lumMod val="10000"/>
                  </a:schemeClr>
                </a:solidFill>
                <a:latin typeface="Garamond" pitchFamily="18" charset="0"/>
                <a:ea typeface="宋体" pitchFamily="2" charset="-122"/>
              </a:rPr>
              <a:t>解法、最短路径</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道路与回路基本算法：关键路径与中国邮路问题</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支撑树的生成、关联、回路、割集矩阵</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支撑树的计数、最短树、最大分枝</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平面图的基本概念、极大平面图、对偶图</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图的着色：点、边、</a:t>
            </a:r>
            <a:r>
              <a:rPr kumimoji="0" lang="zh-CN" altLang="en-US" sz="2200" dirty="0" smtClean="0">
                <a:solidFill>
                  <a:schemeClr val="bg2">
                    <a:lumMod val="10000"/>
                  </a:schemeClr>
                </a:solidFill>
                <a:latin typeface="Garamond" pitchFamily="18" charset="0"/>
                <a:ea typeface="宋体" pitchFamily="2" charset="-122"/>
              </a:rPr>
              <a:t>面，色数多项式</a:t>
            </a:r>
            <a:endParaRPr kumimoji="0" lang="zh-CN" altLang="en-US" sz="22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图的匹配：最大匹配、完全匹配</a:t>
            </a:r>
            <a:endParaRPr kumimoji="0" lang="zh-CN" altLang="en-US" sz="5400" dirty="0">
              <a:solidFill>
                <a:schemeClr val="bg2">
                  <a:lumMod val="10000"/>
                </a:schemeClr>
              </a:solidFill>
              <a:latin typeface="Garamond" pitchFamily="18" charset="0"/>
              <a:ea typeface="宋体" pitchFamily="2" charset="-122"/>
            </a:endParaRPr>
          </a:p>
          <a:p>
            <a:pPr lvl="1">
              <a:lnSpc>
                <a:spcPct val="120000"/>
              </a:lnSpc>
              <a:buClr>
                <a:schemeClr val="accent2"/>
              </a:buClr>
              <a:buSzPct val="70000"/>
            </a:pPr>
            <a:r>
              <a:rPr kumimoji="0" lang="zh-CN" altLang="en-US" sz="2200" dirty="0" smtClean="0">
                <a:solidFill>
                  <a:schemeClr val="bg2">
                    <a:lumMod val="10000"/>
                  </a:schemeClr>
                </a:solidFill>
                <a:latin typeface="Garamond" pitchFamily="18" charset="0"/>
                <a:ea typeface="宋体" pitchFamily="2" charset="-122"/>
              </a:rPr>
              <a:t>网络流图的基本概念、</a:t>
            </a:r>
            <a:r>
              <a:rPr kumimoji="0" lang="en-US" altLang="zh-CN" sz="2200" dirty="0" smtClean="0">
                <a:solidFill>
                  <a:schemeClr val="bg2">
                    <a:lumMod val="10000"/>
                  </a:schemeClr>
                </a:solidFill>
                <a:latin typeface="Garamond" pitchFamily="18" charset="0"/>
                <a:ea typeface="宋体" pitchFamily="2" charset="-122"/>
              </a:rPr>
              <a:t> </a:t>
            </a:r>
            <a:r>
              <a:rPr kumimoji="0" lang="zh-CN" altLang="en-US" sz="2200" dirty="0" smtClean="0">
                <a:solidFill>
                  <a:schemeClr val="bg2">
                    <a:lumMod val="10000"/>
                  </a:schemeClr>
                </a:solidFill>
                <a:latin typeface="Garamond" pitchFamily="18" charset="0"/>
                <a:ea typeface="宋体" pitchFamily="2" charset="-122"/>
              </a:rPr>
              <a:t>网络流算法</a:t>
            </a:r>
            <a:endParaRPr kumimoji="0" lang="zh-CN" altLang="en-US" sz="2200" dirty="0">
              <a:solidFill>
                <a:schemeClr val="bg2">
                  <a:lumMod val="10000"/>
                </a:schemeClr>
              </a:solidFill>
              <a:latin typeface="Garamond" pitchFamily="18" charset="0"/>
              <a:ea typeface="宋体" pitchFamily="2" charset="-122"/>
            </a:endParaRPr>
          </a:p>
        </p:txBody>
      </p:sp>
    </p:spTree>
    <p:extLst>
      <p:ext uri="{BB962C8B-B14F-4D97-AF65-F5344CB8AC3E}">
        <p14:creationId xmlns:p14="http://schemas.microsoft.com/office/powerpoint/2010/main" val="1184187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33858</TotalTime>
  <Words>10453</Words>
  <Application>Microsoft Office PowerPoint</Application>
  <PresentationFormat>全屏显示(4:3)</PresentationFormat>
  <Paragraphs>1155</Paragraphs>
  <Slides>107</Slides>
  <Notes>6</Notes>
  <HiddenSlides>1</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4</vt:i4>
      </vt:variant>
      <vt:variant>
        <vt:lpstr>幻灯片标题</vt:lpstr>
      </vt:variant>
      <vt:variant>
        <vt:i4>107</vt:i4>
      </vt:variant>
    </vt:vector>
  </HeadingPairs>
  <TitlesOfParts>
    <vt:vector size="132" baseType="lpstr">
      <vt:lpstr>Arial Unicode MS</vt:lpstr>
      <vt:lpstr>ＭＳ 明朝</vt:lpstr>
      <vt:lpstr>MS PGothic</vt:lpstr>
      <vt:lpstr>MS PMincho</vt:lpstr>
      <vt:lpstr>黑体</vt:lpstr>
      <vt:lpstr>华文细黑</vt:lpstr>
      <vt:lpstr>华文中宋</vt:lpstr>
      <vt:lpstr>楷体_GB2312</vt:lpstr>
      <vt:lpstr>宋体</vt:lpstr>
      <vt:lpstr>新宋体</vt:lpstr>
      <vt:lpstr>Arial</vt:lpstr>
      <vt:lpstr>Calibri</vt:lpstr>
      <vt:lpstr>Cambria Math</vt:lpstr>
      <vt:lpstr>Garamond</vt:lpstr>
      <vt:lpstr>MT Extra</vt:lpstr>
      <vt:lpstr>Symbol</vt:lpstr>
      <vt:lpstr>Tahoma</vt:lpstr>
      <vt:lpstr>Times New Roman</vt:lpstr>
      <vt:lpstr>Wingdings</vt:lpstr>
      <vt:lpstr>热</vt:lpstr>
      <vt:lpstr>1_热</vt:lpstr>
      <vt:lpstr>公式</vt:lpstr>
      <vt:lpstr>Visio</vt:lpstr>
      <vt:lpstr>Image</vt:lpstr>
      <vt:lpstr>位图图像</vt:lpstr>
      <vt:lpstr>PowerPoint 演示文稿</vt:lpstr>
      <vt:lpstr>第五章 匹配与网络流 </vt:lpstr>
      <vt:lpstr>第五章 匹配与网络流 </vt:lpstr>
      <vt:lpstr>5.1 二分图的最大匹配</vt:lpstr>
      <vt:lpstr>5.1 二分图的最大匹配</vt:lpstr>
      <vt:lpstr>5.1 二分图的最大匹配</vt:lpstr>
      <vt:lpstr>5.1 二分图的最大匹配</vt:lpstr>
      <vt:lpstr>5.1 二分图的最大匹配</vt:lpstr>
      <vt:lpstr>5.1 二分图的最大匹配</vt:lpstr>
      <vt:lpstr>5.1 二分图的最大匹配</vt:lpstr>
      <vt:lpstr>第五章 匹配与网络流</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5.2 二分图的完全匹配</vt:lpstr>
      <vt:lpstr>第五章 匹配与网络流 </vt:lpstr>
      <vt:lpstr>5.3 最佳匹配</vt:lpstr>
      <vt:lpstr>5.3 最佳匹配</vt:lpstr>
      <vt:lpstr>5.3 最佳匹配算法</vt:lpstr>
      <vt:lpstr>5.3 最佳匹配算法</vt:lpstr>
      <vt:lpstr>5.3 最佳匹配算法</vt:lpstr>
      <vt:lpstr>5.3 最佳匹配算法</vt:lpstr>
      <vt:lpstr>5.3 最佳匹配算法</vt:lpstr>
      <vt:lpstr>5.3 最佳匹配算法</vt:lpstr>
      <vt:lpstr>5.3 最佳匹配算法</vt:lpstr>
      <vt:lpstr>5.3 最佳匹配算法</vt:lpstr>
      <vt:lpstr>5.3 最佳匹配算法</vt:lpstr>
      <vt:lpstr>5.3 最佳匹配算法</vt:lpstr>
      <vt:lpstr>第五章 匹配与网络流</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5.4  匹配应用举例</vt:lpstr>
      <vt:lpstr>第五章 匹配与网络流 </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5.5 网络流问题</vt:lpstr>
      <vt:lpstr>第五章 匹配与网络流</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Ford-Fulkerson最大流标号算法</vt:lpstr>
      <vt:lpstr>5.6 Ford-Fulkerson算法复杂度</vt:lpstr>
      <vt:lpstr>第五章 匹配与网络流</vt:lpstr>
      <vt:lpstr>5.7 最大流的Edmonds-Karp算法</vt:lpstr>
      <vt:lpstr>5.7 最大流的Edmonds-Karp算法</vt:lpstr>
      <vt:lpstr>5.7 最大流的Edmonds-Karp算法</vt:lpstr>
      <vt:lpstr>5.7 最大流的Edmonds-Karp算法</vt:lpstr>
      <vt:lpstr>最大流应用问题</vt:lpstr>
      <vt:lpstr>最大流应用问题</vt:lpstr>
      <vt:lpstr>最大流应用问题</vt:lpstr>
      <vt:lpstr>第五章 匹配与网络流</vt:lpstr>
      <vt:lpstr>5.8 最小费用流</vt:lpstr>
      <vt:lpstr>5.8 最小费用流</vt:lpstr>
      <vt:lpstr>5.8 最小费用流</vt:lpstr>
      <vt:lpstr>5.8 最小费用流</vt:lpstr>
      <vt:lpstr>5.8 最小费用流</vt:lpstr>
      <vt:lpstr>5.8 最小费用流</vt:lpstr>
      <vt:lpstr>空间实验问题</vt:lpstr>
      <vt:lpstr>作业</vt:lpstr>
      <vt:lpstr>本学期课程目标</vt:lpstr>
      <vt:lpstr>本学期图论部分内容</vt:lpstr>
      <vt:lpstr>以前图论笔试题目类型</vt:lpstr>
      <vt:lpstr>填空和选择题</vt:lpstr>
      <vt:lpstr>证明题</vt:lpstr>
      <vt:lpstr>求解题</vt:lpstr>
      <vt:lpstr>求解题</vt:lpstr>
      <vt:lpstr>算法题</vt:lpstr>
      <vt:lpstr>顶点的着色</vt:lpstr>
      <vt:lpstr>结束语</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清华大学图论课件</dc:title>
  <dc:creator>陈莉</dc:creator>
  <cp:lastModifiedBy>ChenLi</cp:lastModifiedBy>
  <cp:revision>723</cp:revision>
  <dcterms:created xsi:type="dcterms:W3CDTF">2005-12-26T11:55:13Z</dcterms:created>
  <dcterms:modified xsi:type="dcterms:W3CDTF">2021-05-11T06:06:53Z</dcterms:modified>
</cp:coreProperties>
</file>