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5" r:id="rId1"/>
    <p:sldMasterId id="2147484408" r:id="rId2"/>
    <p:sldMasterId id="2147484420" r:id="rId3"/>
  </p:sldMasterIdLst>
  <p:notesMasterIdLst>
    <p:notesMasterId r:id="rId66"/>
  </p:notesMasterIdLst>
  <p:handoutMasterIdLst>
    <p:handoutMasterId r:id="rId67"/>
  </p:handoutMasterIdLst>
  <p:sldIdLst>
    <p:sldId id="425" r:id="rId4"/>
    <p:sldId id="570" r:id="rId5"/>
    <p:sldId id="398" r:id="rId6"/>
    <p:sldId id="571" r:id="rId7"/>
    <p:sldId id="541" r:id="rId8"/>
    <p:sldId id="561" r:id="rId9"/>
    <p:sldId id="432" r:id="rId10"/>
    <p:sldId id="557" r:id="rId11"/>
    <p:sldId id="428" r:id="rId12"/>
    <p:sldId id="429" r:id="rId13"/>
    <p:sldId id="433" r:id="rId14"/>
    <p:sldId id="434" r:id="rId15"/>
    <p:sldId id="435" r:id="rId16"/>
    <p:sldId id="436" r:id="rId17"/>
    <p:sldId id="437" r:id="rId18"/>
    <p:sldId id="438" r:id="rId19"/>
    <p:sldId id="585" r:id="rId20"/>
    <p:sldId id="439" r:id="rId21"/>
    <p:sldId id="566" r:id="rId22"/>
    <p:sldId id="586" r:id="rId23"/>
    <p:sldId id="441" r:id="rId24"/>
    <p:sldId id="442" r:id="rId25"/>
    <p:sldId id="443" r:id="rId26"/>
    <p:sldId id="444" r:id="rId27"/>
    <p:sldId id="583" r:id="rId28"/>
    <p:sldId id="446" r:id="rId29"/>
    <p:sldId id="447" r:id="rId30"/>
    <p:sldId id="568" r:id="rId31"/>
    <p:sldId id="448" r:id="rId32"/>
    <p:sldId id="449" r:id="rId33"/>
    <p:sldId id="450" r:id="rId34"/>
    <p:sldId id="451" r:id="rId35"/>
    <p:sldId id="452" r:id="rId36"/>
    <p:sldId id="453" r:id="rId37"/>
    <p:sldId id="454" r:id="rId38"/>
    <p:sldId id="455" r:id="rId39"/>
    <p:sldId id="456" r:id="rId40"/>
    <p:sldId id="457" r:id="rId41"/>
    <p:sldId id="458" r:id="rId42"/>
    <p:sldId id="464" r:id="rId43"/>
    <p:sldId id="466" r:id="rId44"/>
    <p:sldId id="467" r:id="rId45"/>
    <p:sldId id="468" r:id="rId46"/>
    <p:sldId id="471" r:id="rId47"/>
    <p:sldId id="472" r:id="rId48"/>
    <p:sldId id="473" r:id="rId49"/>
    <p:sldId id="474" r:id="rId50"/>
    <p:sldId id="475" r:id="rId51"/>
    <p:sldId id="476" r:id="rId52"/>
    <p:sldId id="477" r:id="rId53"/>
    <p:sldId id="478" r:id="rId54"/>
    <p:sldId id="479" r:id="rId55"/>
    <p:sldId id="483" r:id="rId56"/>
    <p:sldId id="480" r:id="rId57"/>
    <p:sldId id="481" r:id="rId58"/>
    <p:sldId id="482" r:id="rId59"/>
    <p:sldId id="485" r:id="rId60"/>
    <p:sldId id="486" r:id="rId61"/>
    <p:sldId id="487" r:id="rId62"/>
    <p:sldId id="484" r:id="rId63"/>
    <p:sldId id="584" r:id="rId64"/>
    <p:sldId id="460" r:id="rId65"/>
  </p:sldIdLst>
  <p:sldSz cx="9144000" cy="6858000" type="screen4x3"/>
  <p:notesSz cx="6735763" cy="9866313"/>
  <p:defaultTextStyle>
    <a:defPPr>
      <a:defRPr lang="ja-JP"/>
    </a:defPPr>
    <a:lvl1pPr algn="l" rtl="0" fontAlgn="base">
      <a:spcBef>
        <a:spcPct val="0"/>
      </a:spcBef>
      <a:spcAft>
        <a:spcPct val="0"/>
      </a:spcAft>
      <a:defRPr kumimoji="1" sz="2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Arial" pitchFamily="34" charset="0"/>
        <a:ea typeface="宋体" pitchFamily="2" charset="-122"/>
        <a:cs typeface="+mn-cs"/>
      </a:defRPr>
    </a:lvl5pPr>
    <a:lvl6pPr marL="2286000" algn="l" defTabSz="914400" rtl="0" eaLnBrk="1" latinLnBrk="0" hangingPunct="1">
      <a:defRPr kumimoji="1" sz="2400" b="1" kern="1200">
        <a:solidFill>
          <a:schemeClr val="tx1"/>
        </a:solidFill>
        <a:latin typeface="Arial" pitchFamily="34" charset="0"/>
        <a:ea typeface="宋体" pitchFamily="2" charset="-122"/>
        <a:cs typeface="+mn-cs"/>
      </a:defRPr>
    </a:lvl6pPr>
    <a:lvl7pPr marL="2743200" algn="l" defTabSz="914400" rtl="0" eaLnBrk="1" latinLnBrk="0" hangingPunct="1">
      <a:defRPr kumimoji="1" sz="2400" b="1" kern="1200">
        <a:solidFill>
          <a:schemeClr val="tx1"/>
        </a:solidFill>
        <a:latin typeface="Arial" pitchFamily="34" charset="0"/>
        <a:ea typeface="宋体" pitchFamily="2" charset="-122"/>
        <a:cs typeface="+mn-cs"/>
      </a:defRPr>
    </a:lvl7pPr>
    <a:lvl8pPr marL="3200400" algn="l" defTabSz="914400" rtl="0" eaLnBrk="1" latinLnBrk="0" hangingPunct="1">
      <a:defRPr kumimoji="1" sz="2400" b="1" kern="1200">
        <a:solidFill>
          <a:schemeClr val="tx1"/>
        </a:solidFill>
        <a:latin typeface="Arial" pitchFamily="34" charset="0"/>
        <a:ea typeface="宋体" pitchFamily="2" charset="-122"/>
        <a:cs typeface="+mn-cs"/>
      </a:defRPr>
    </a:lvl8pPr>
    <a:lvl9pPr marL="3657600" algn="l" defTabSz="914400" rtl="0" eaLnBrk="1" latinLnBrk="0" hangingPunct="1">
      <a:defRPr kumimoji="1" sz="2400"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52">
          <p15:clr>
            <a:srgbClr val="A4A3A4"/>
          </p15:clr>
        </p15:guide>
        <p15:guide id="2" pos="2882">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9933FF"/>
    <a:srgbClr val="CCECFF"/>
    <a:srgbClr val="FF5050"/>
    <a:srgbClr val="0000CC"/>
    <a:srgbClr val="FF0066"/>
    <a:srgbClr val="FFCCCC"/>
    <a:srgbClr val="FF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3875" autoAdjust="0"/>
  </p:normalViewPr>
  <p:slideViewPr>
    <p:cSldViewPr snapToGrid="0">
      <p:cViewPr varScale="1">
        <p:scale>
          <a:sx n="123" d="100"/>
          <a:sy n="123" d="100"/>
        </p:scale>
        <p:origin x="1560" y="91"/>
      </p:cViewPr>
      <p:guideLst>
        <p:guide orient="horz" pos="2152"/>
        <p:guide pos="288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152" y="684"/>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19413"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45059" name="Rectangle 3"/>
          <p:cNvSpPr>
            <a:spLocks noGrp="1" noChangeArrowheads="1"/>
          </p:cNvSpPr>
          <p:nvPr>
            <p:ph type="dt" sz="quarter" idx="1"/>
          </p:nvPr>
        </p:nvSpPr>
        <p:spPr bwMode="auto">
          <a:xfrm>
            <a:off x="3814763" y="0"/>
            <a:ext cx="2919412"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r" defTabSz="908050">
              <a:defRPr sz="1200" b="0">
                <a:latin typeface="Arial" pitchFamily="34" charset="0"/>
                <a:ea typeface="MS PGothic" pitchFamily="34" charset="-128"/>
              </a:defRPr>
            </a:lvl1pPr>
          </a:lstStyle>
          <a:p>
            <a:pPr>
              <a:defRPr/>
            </a:pPr>
            <a:endParaRPr lang="en-US" altLang="ja-JP"/>
          </a:p>
        </p:txBody>
      </p:sp>
      <p:sp>
        <p:nvSpPr>
          <p:cNvPr id="45060" name="Rectangle 4"/>
          <p:cNvSpPr>
            <a:spLocks noGrp="1" noChangeArrowheads="1"/>
          </p:cNvSpPr>
          <p:nvPr>
            <p:ph type="ftr" sz="quarter" idx="2"/>
          </p:nvPr>
        </p:nvSpPr>
        <p:spPr bwMode="auto">
          <a:xfrm>
            <a:off x="0" y="9372600"/>
            <a:ext cx="2919413"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45061" name="Rectangle 5"/>
          <p:cNvSpPr>
            <a:spLocks noGrp="1" noChangeArrowheads="1"/>
          </p:cNvSpPr>
          <p:nvPr>
            <p:ph type="sldNum" sz="quarter" idx="3"/>
          </p:nvPr>
        </p:nvSpPr>
        <p:spPr bwMode="auto">
          <a:xfrm>
            <a:off x="3814763" y="9372600"/>
            <a:ext cx="2919412"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r" defTabSz="908050">
              <a:defRPr sz="1200" b="0">
                <a:latin typeface="Arial" pitchFamily="34" charset="0"/>
                <a:ea typeface="MS PGothic" pitchFamily="34" charset="-128"/>
              </a:defRPr>
            </a:lvl1pPr>
          </a:lstStyle>
          <a:p>
            <a:pPr>
              <a:defRPr/>
            </a:pPr>
            <a:fld id="{1ABA0ECA-718A-4B3E-8C25-B97E9311319A}" type="slidenum">
              <a:rPr lang="en-US" altLang="ja-JP"/>
              <a:pPr>
                <a:defRPr/>
              </a:pPr>
              <a:t>‹#›</a:t>
            </a:fld>
            <a:endParaRPr lang="en-US" altLang="ja-JP"/>
          </a:p>
        </p:txBody>
      </p:sp>
    </p:spTree>
    <p:extLst>
      <p:ext uri="{BB962C8B-B14F-4D97-AF65-F5344CB8AC3E}">
        <p14:creationId xmlns:p14="http://schemas.microsoft.com/office/powerpoint/2010/main" val="2880044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19413"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12291" name="Rectangle 3"/>
          <p:cNvSpPr>
            <a:spLocks noGrp="1" noChangeArrowheads="1"/>
          </p:cNvSpPr>
          <p:nvPr>
            <p:ph type="dt" idx="1"/>
          </p:nvPr>
        </p:nvSpPr>
        <p:spPr bwMode="auto">
          <a:xfrm>
            <a:off x="3814763" y="0"/>
            <a:ext cx="2919412"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r" defTabSz="908050">
              <a:defRPr sz="1200" b="0">
                <a:latin typeface="Arial" pitchFamily="34" charset="0"/>
                <a:ea typeface="MS PGothic" pitchFamily="34" charset="-128"/>
              </a:defRPr>
            </a:lvl1pPr>
          </a:lstStyle>
          <a:p>
            <a:pPr>
              <a:defRPr/>
            </a:pPr>
            <a:endParaRPr lang="en-US" altLang="ja-JP"/>
          </a:p>
        </p:txBody>
      </p:sp>
      <p:sp>
        <p:nvSpPr>
          <p:cNvPr id="258052" name="Rectangle 4"/>
          <p:cNvSpPr>
            <a:spLocks noGrp="1" noRot="1" noChangeAspect="1" noChangeArrowheads="1" noTextEdit="1"/>
          </p:cNvSpPr>
          <p:nvPr>
            <p:ph type="sldImg" idx="2"/>
          </p:nvPr>
        </p:nvSpPr>
        <p:spPr bwMode="auto">
          <a:xfrm>
            <a:off x="901700" y="741363"/>
            <a:ext cx="4932363" cy="3698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820738" y="4699000"/>
            <a:ext cx="5389562" cy="4440238"/>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2294" name="Rectangle 6"/>
          <p:cNvSpPr>
            <a:spLocks noGrp="1" noChangeArrowheads="1"/>
          </p:cNvSpPr>
          <p:nvPr>
            <p:ph type="ftr" sz="quarter" idx="4"/>
          </p:nvPr>
        </p:nvSpPr>
        <p:spPr bwMode="auto">
          <a:xfrm>
            <a:off x="0" y="9372600"/>
            <a:ext cx="2919413"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12295" name="Rectangle 7"/>
          <p:cNvSpPr>
            <a:spLocks noGrp="1" noChangeArrowheads="1"/>
          </p:cNvSpPr>
          <p:nvPr>
            <p:ph type="sldNum" sz="quarter" idx="5"/>
          </p:nvPr>
        </p:nvSpPr>
        <p:spPr bwMode="auto">
          <a:xfrm>
            <a:off x="3814763" y="9372600"/>
            <a:ext cx="2919412"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r" defTabSz="908050">
              <a:defRPr sz="1200" b="0">
                <a:latin typeface="Arial" pitchFamily="34" charset="0"/>
                <a:ea typeface="MS PGothic" pitchFamily="34" charset="-128"/>
              </a:defRPr>
            </a:lvl1pPr>
          </a:lstStyle>
          <a:p>
            <a:pPr>
              <a:defRPr/>
            </a:pPr>
            <a:fld id="{2D44F612-6E70-4630-AAF0-6C87F44533E2}" type="slidenum">
              <a:rPr lang="en-US" altLang="ja-JP"/>
              <a:pPr>
                <a:defRPr/>
              </a:pPr>
              <a:t>‹#›</a:t>
            </a:fld>
            <a:endParaRPr lang="en-US" altLang="ja-JP"/>
          </a:p>
        </p:txBody>
      </p:sp>
    </p:spTree>
    <p:extLst>
      <p:ext uri="{BB962C8B-B14F-4D97-AF65-F5344CB8AC3E}">
        <p14:creationId xmlns:p14="http://schemas.microsoft.com/office/powerpoint/2010/main" val="3116294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solidFill>
                  <a:srgbClr val="000000"/>
                </a:solidFill>
                <a:latin typeface="Arial" charset="0"/>
                <a:ea typeface="宋体" charset="-122"/>
              </a:rPr>
              <a:pPr/>
              <a:t>1</a:t>
            </a:fld>
            <a:endParaRPr lang="en-US" altLang="zh-CN">
              <a:solidFill>
                <a:srgbClr val="000000"/>
              </a:solidFill>
              <a:latin typeface="Arial" charset="0"/>
              <a:ea typeface="宋体" charset="-122"/>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898102" y="4686499"/>
            <a:ext cx="4939560" cy="4439841"/>
          </a:xfrm>
          <a:noFill/>
          <a:ln/>
        </p:spPr>
        <p:txBody>
          <a:bodyPr/>
          <a:lstStyle/>
          <a:p>
            <a:pPr eaLnBrk="1" hangingPunct="1"/>
            <a:endParaRPr lang="zh-CN" altLang="zh-CN">
              <a:solidFill>
                <a:srgbClr val="FF3300"/>
              </a:solidFill>
              <a:latin typeface="Arial" charset="0"/>
              <a:ea typeface="宋体" charset="-122"/>
            </a:endParaRPr>
          </a:p>
        </p:txBody>
      </p:sp>
    </p:spTree>
    <p:extLst>
      <p:ext uri="{BB962C8B-B14F-4D97-AF65-F5344CB8AC3E}">
        <p14:creationId xmlns:p14="http://schemas.microsoft.com/office/powerpoint/2010/main" val="4112392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08050" rtl="0" eaLnBrk="1" fontAlgn="base" latinLnBrk="0" hangingPunct="1">
              <a:lnSpc>
                <a:spcPct val="100000"/>
              </a:lnSpc>
              <a:spcBef>
                <a:spcPct val="0"/>
              </a:spcBef>
              <a:spcAft>
                <a:spcPct val="0"/>
              </a:spcAft>
              <a:buClrTx/>
              <a:buSzTx/>
              <a:buFontTx/>
              <a:buNone/>
              <a:tabLst/>
              <a:defRPr/>
            </a:pPr>
            <a:fld id="{2D44F612-6E70-4630-AAF0-6C87F44533E2}" type="slidenum">
              <a:rPr kumimoji="1" lang="en-US" altLang="ja-JP" sz="1200" b="0"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908050" rtl="0" eaLnBrk="1" fontAlgn="base" latinLnBrk="0" hangingPunct="1">
                <a:lnSpc>
                  <a:spcPct val="100000"/>
                </a:lnSpc>
                <a:spcBef>
                  <a:spcPct val="0"/>
                </a:spcBef>
                <a:spcAft>
                  <a:spcPct val="0"/>
                </a:spcAft>
                <a:buClrTx/>
                <a:buSzTx/>
                <a:buFontTx/>
                <a:buNone/>
                <a:tabLst/>
                <a:defRPr/>
              </a:pPr>
              <a:t>6</a:t>
            </a:fld>
            <a:endParaRPr kumimoji="1" lang="en-US" altLang="ja-JP"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Tree>
    <p:extLst>
      <p:ext uri="{BB962C8B-B14F-4D97-AF65-F5344CB8AC3E}">
        <p14:creationId xmlns:p14="http://schemas.microsoft.com/office/powerpoint/2010/main" val="164926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13</a:t>
            </a:fld>
            <a:endParaRPr lang="en-US" altLang="ja-JP"/>
          </a:p>
        </p:txBody>
      </p:sp>
    </p:spTree>
    <p:extLst>
      <p:ext uri="{BB962C8B-B14F-4D97-AF65-F5344CB8AC3E}">
        <p14:creationId xmlns:p14="http://schemas.microsoft.com/office/powerpoint/2010/main" val="4112843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17</a:t>
            </a:fld>
            <a:endParaRPr lang="en-US" altLang="ja-JP"/>
          </a:p>
        </p:txBody>
      </p:sp>
    </p:spTree>
    <p:extLst>
      <p:ext uri="{BB962C8B-B14F-4D97-AF65-F5344CB8AC3E}">
        <p14:creationId xmlns:p14="http://schemas.microsoft.com/office/powerpoint/2010/main" val="142589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43</a:t>
            </a:fld>
            <a:endParaRPr lang="en-US" altLang="ja-JP"/>
          </a:p>
        </p:txBody>
      </p:sp>
    </p:spTree>
    <p:extLst>
      <p:ext uri="{BB962C8B-B14F-4D97-AF65-F5344CB8AC3E}">
        <p14:creationId xmlns:p14="http://schemas.microsoft.com/office/powerpoint/2010/main" val="248209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pPr>
                <a:defRPr/>
              </a:pPr>
              <a:t>‹#›</a:t>
            </a:fld>
            <a:endParaRPr lang="en-US" altLang="ja-JP"/>
          </a:p>
        </p:txBody>
      </p:sp>
    </p:spTree>
    <p:extLst>
      <p:ext uri="{BB962C8B-B14F-4D97-AF65-F5344CB8AC3E}">
        <p14:creationId xmlns:p14="http://schemas.microsoft.com/office/powerpoint/2010/main" val="23154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90075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5291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Tree>
    <p:extLst>
      <p:ext uri="{BB962C8B-B14F-4D97-AF65-F5344CB8AC3E}">
        <p14:creationId xmlns:p14="http://schemas.microsoft.com/office/powerpoint/2010/main" val="23154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11996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72358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84212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98910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46996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4646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59962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90075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5291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Tree>
    <p:extLst>
      <p:ext uri="{BB962C8B-B14F-4D97-AF65-F5344CB8AC3E}">
        <p14:creationId xmlns:p14="http://schemas.microsoft.com/office/powerpoint/2010/main" val="416556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0210447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286636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5805009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0227003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5934536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5847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119965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13081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51848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0711558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059542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pPr>
                <a:defRPr/>
              </a:pPr>
              <a:t>‹#›</a:t>
            </a:fld>
            <a:endParaRPr lang="en-US" altLang="ja-JP"/>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7235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pPr>
                <a:defRPr/>
              </a:pPr>
              <a:t>‹#›</a:t>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8421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pPr>
                <a:defRPr/>
              </a:pPr>
              <a:t>‹#›</a:t>
            </a:fld>
            <a:endParaRPr lang="en-US" altLang="ja-JP"/>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9891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pPr>
                <a:defRPr/>
              </a:pPr>
              <a:t>‹#›</a:t>
            </a:fld>
            <a:endParaRPr lang="en-US" altLang="ja-JP"/>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4699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pPr>
                <a:defRPr/>
              </a:pPr>
              <a:t>‹#›</a:t>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46463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pPr>
                <a:defRPr/>
              </a:pPr>
              <a:t>‹#›</a:t>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5996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pPr>
                <a:defRPr/>
              </a:pPr>
              <a:t>‹#›</a:t>
            </a:fld>
            <a:endParaRPr lang="en-US" altLang="ja-JP"/>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07" r:id="rId1"/>
    <p:sldLayoutId id="2147484386" r:id="rId2"/>
    <p:sldLayoutId id="2147484387" r:id="rId3"/>
    <p:sldLayoutId id="2147484388" r:id="rId4"/>
    <p:sldLayoutId id="2147484389" r:id="rId5"/>
    <p:sldLayoutId id="2147484390" r:id="rId6"/>
    <p:sldLayoutId id="2147484391" r:id="rId7"/>
    <p:sldLayoutId id="2147484392" r:id="rId8"/>
    <p:sldLayoutId id="2147484393" r:id="rId9"/>
    <p:sldLayoutId id="2147484394" r:id="rId10"/>
    <p:sldLayoutId id="214748439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itchFamily="34" charset="0"/>
        <a:buChar char="+"/>
        <a:defRPr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400916"/>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itchFamily="34" charset="0"/>
        <a:buChar char="+"/>
        <a:defRPr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9.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8.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9.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9.tm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9.tmp"/><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9.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4.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4.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4.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9.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4.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4.xml"/><Relationship Id="rId1" Type="http://schemas.openxmlformats.org/officeDocument/2006/relationships/vmlDrawing" Target="../drawings/vmlDrawing8.vml"/><Relationship Id="rId6" Type="http://schemas.openxmlformats.org/officeDocument/2006/relationships/image" Target="../media/image292.png"/><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4.xml"/><Relationship Id="rId1" Type="http://schemas.openxmlformats.org/officeDocument/2006/relationships/vmlDrawing" Target="../drawings/vmlDrawing9.vml"/><Relationship Id="rId5" Type="http://schemas.openxmlformats.org/officeDocument/2006/relationships/image" Target="../media/image20.wmf"/><Relationship Id="rId4"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4.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3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4.xml"/><Relationship Id="rId1" Type="http://schemas.openxmlformats.org/officeDocument/2006/relationships/vmlDrawing" Target="../drawings/vmlDrawing11.vml"/><Relationship Id="rId6" Type="http://schemas.openxmlformats.org/officeDocument/2006/relationships/image" Target="../media/image23.wmf"/><Relationship Id="rId11" Type="http://schemas.openxmlformats.org/officeDocument/2006/relationships/image" Target="../media/image19.png"/><Relationship Id="rId5" Type="http://schemas.openxmlformats.org/officeDocument/2006/relationships/oleObject" Target="../embeddings/oleObject16.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8.bin"/></Relationships>
</file>

<file path=ppt/slides/_rels/slide3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4.xml"/><Relationship Id="rId1" Type="http://schemas.openxmlformats.org/officeDocument/2006/relationships/vmlDrawing" Target="../drawings/vmlDrawing12.vml"/><Relationship Id="rId6" Type="http://schemas.openxmlformats.org/officeDocument/2006/relationships/image" Target="../media/image27.wmf"/><Relationship Id="rId5" Type="http://schemas.openxmlformats.org/officeDocument/2006/relationships/oleObject" Target="../embeddings/oleObject20.bin"/><Relationship Id="rId4" Type="http://schemas.openxmlformats.org/officeDocument/2006/relationships/image" Target="../media/image26.wmf"/></Relationships>
</file>

<file path=ppt/slides/_rels/slide33.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4.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4.xml"/><Relationship Id="rId1" Type="http://schemas.openxmlformats.org/officeDocument/2006/relationships/vmlDrawing" Target="../drawings/vmlDrawing14.vml"/><Relationship Id="rId4" Type="http://schemas.openxmlformats.org/officeDocument/2006/relationships/image" Target="../media/image31.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4.xml"/><Relationship Id="rId1" Type="http://schemas.openxmlformats.org/officeDocument/2006/relationships/vmlDrawing" Target="../drawings/vmlDrawing15.vml"/><Relationship Id="rId4" Type="http://schemas.openxmlformats.org/officeDocument/2006/relationships/image" Target="../media/image31.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3356866" y="5170378"/>
            <a:ext cx="5490610" cy="949569"/>
          </a:xfrm>
          <a:noFill/>
        </p:spPr>
        <p:txBody>
          <a:bodyPr anchor="ctr" anchorCtr="1">
            <a:normAutofit fontScale="85000" lnSpcReduction="20000"/>
          </a:bodyPr>
          <a:lstStyle/>
          <a:p>
            <a:pPr eaLnBrk="1" hangingPunct="1">
              <a:buFont typeface="Wingdings" pitchFamily="2" charset="2"/>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陈莉</a:t>
            </a:r>
          </a:p>
          <a:p>
            <a:pPr eaLnBrk="1" hangingPunct="1">
              <a:buFont typeface="Wingdings" pitchFamily="2" charset="2"/>
              <a:buNone/>
            </a:pPr>
            <a:r>
              <a:rPr lang="zh-CN" altLang="en-US" dirty="0">
                <a:solidFill>
                  <a:schemeClr val="tx1"/>
                </a:solidFill>
                <a:latin typeface="黑体" panose="02010609060101010101" pitchFamily="49" charset="-122"/>
                <a:ea typeface="黑体" panose="02010609060101010101" pitchFamily="49" charset="-122"/>
              </a:rPr>
              <a:t>          清华大学软件学院</a:t>
            </a:r>
          </a:p>
          <a:p>
            <a:pPr eaLnBrk="1" hangingPunct="1">
              <a:buFont typeface="Wingdings" pitchFamily="2" charset="2"/>
              <a:buNone/>
            </a:pPr>
            <a:r>
              <a:rPr lang="zh-CN" altLang="en-US" dirty="0">
                <a:solidFill>
                  <a:schemeClr val="tx1"/>
                </a:solidFill>
                <a:latin typeface="黑体" panose="02010609060101010101" pitchFamily="49" charset="-122"/>
                <a:ea typeface="黑体" panose="02010609060101010101" pitchFamily="49" charset="-122"/>
              </a:rPr>
              <a:t>计算机辅助设计、图形与可视化研究所</a:t>
            </a:r>
            <a:endParaRPr lang="zh-CN" altLang="en-US" sz="2800" dirty="0">
              <a:solidFill>
                <a:schemeClr val="tx1"/>
              </a:solidFill>
              <a:latin typeface="黑体" panose="02010609060101010101" pitchFamily="49" charset="-122"/>
              <a:ea typeface="黑体" panose="02010609060101010101" pitchFamily="49" charset="-122"/>
            </a:endParaRPr>
          </a:p>
          <a:p>
            <a:pPr eaLnBrk="1" hangingPunct="1">
              <a:buFont typeface="Wingdings" pitchFamily="2" charset="2"/>
              <a:buNone/>
            </a:pP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7" name="矩形 9"/>
          <p:cNvSpPr>
            <a:spLocks noChangeArrowheads="1"/>
          </p:cNvSpPr>
          <p:nvPr/>
        </p:nvSpPr>
        <p:spPr bwMode="auto">
          <a:xfrm>
            <a:off x="6777245" y="6065954"/>
            <a:ext cx="1858962" cy="307777"/>
          </a:xfrm>
          <a:prstGeom prst="rect">
            <a:avLst/>
          </a:prstGeom>
          <a:noFill/>
          <a:ln w="9525">
            <a:noFill/>
            <a:miter lim="800000"/>
            <a:headEnd/>
            <a:tailEnd/>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pPr algn="ctr" eaLnBrk="0" hangingPunct="0"/>
              <a:t>2021年3月9日</a:t>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8" name="Rectangle 2"/>
          <p:cNvSpPr txBox="1">
            <a:spLocks noChangeArrowheads="1"/>
          </p:cNvSpPr>
          <p:nvPr/>
        </p:nvSpPr>
        <p:spPr>
          <a:xfrm>
            <a:off x="1241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a:lstStyle>
          <a:p>
            <a:pPr algn="just" eaLnBrk="1" fontAlgn="auto" hangingPunct="1">
              <a:spcAft>
                <a:spcPts val="0"/>
              </a:spcAft>
              <a:defRPr/>
            </a:pPr>
            <a:r>
              <a:rPr kumimoji="0" lang="zh-CN" altLang="en-US" sz="7200" dirty="0">
                <a:ln>
                  <a:noFill/>
                </a:ln>
                <a:solidFill>
                  <a:srgbClr val="C84340">
                    <a:lumMod val="75000"/>
                  </a:srgbClr>
                </a:solidFill>
              </a:rPr>
              <a:t>     </a:t>
            </a:r>
            <a:r>
              <a:rPr kumimoji="0" lang="zh-CN" altLang="en-US" sz="6000" dirty="0">
                <a:ln>
                  <a:noFill/>
                </a:ln>
                <a:solidFill>
                  <a:srgbClr val="C84340">
                    <a:lumMod val="75000"/>
                  </a:srgbClr>
                </a:solidFill>
                <a:latin typeface="黑体" pitchFamily="49" charset="-122"/>
                <a:ea typeface="黑体" pitchFamily="49" charset="-122"/>
              </a:rPr>
              <a:t>离散数学</a:t>
            </a:r>
            <a:r>
              <a:rPr kumimoji="0" lang="en-US" altLang="zh-CN" sz="6000" dirty="0">
                <a:ln>
                  <a:noFill/>
                </a:ln>
                <a:solidFill>
                  <a:srgbClr val="C84340">
                    <a:lumMod val="75000"/>
                  </a:srgbClr>
                </a:solidFill>
                <a:latin typeface="黑体" pitchFamily="49" charset="-122"/>
                <a:ea typeface="黑体" pitchFamily="49" charset="-122"/>
              </a:rPr>
              <a:t>II</a:t>
            </a:r>
            <a:br>
              <a:rPr kumimoji="0" lang="en-US" altLang="zh-CN" sz="6000" dirty="0">
                <a:ln>
                  <a:noFill/>
                </a:ln>
                <a:solidFill>
                  <a:srgbClr val="C84340">
                    <a:lumMod val="75000"/>
                  </a:srgbClr>
                </a:solidFill>
                <a:latin typeface="黑体" pitchFamily="49" charset="-122"/>
                <a:ea typeface="黑体" pitchFamily="49" charset="-122"/>
              </a:rPr>
            </a:br>
            <a:r>
              <a:rPr kumimoji="0" lang="en-US" altLang="zh-CN" sz="6000" dirty="0">
                <a:ln>
                  <a:noFill/>
                </a:ln>
                <a:solidFill>
                  <a:srgbClr val="C84340">
                    <a:lumMod val="75000"/>
                  </a:srgbClr>
                </a:solidFill>
                <a:latin typeface="黑体" pitchFamily="49" charset="-122"/>
                <a:ea typeface="黑体" pitchFamily="49" charset="-122"/>
              </a:rPr>
              <a:t>      </a:t>
            </a:r>
            <a:r>
              <a:rPr kumimoji="0" lang="en-US" altLang="zh-CN" sz="4800" dirty="0">
                <a:ln>
                  <a:noFill/>
                </a:ln>
                <a:solidFill>
                  <a:srgbClr val="C84340">
                    <a:lumMod val="75000"/>
                  </a:srgbClr>
                </a:solidFill>
                <a:latin typeface="黑体" pitchFamily="49" charset="-122"/>
                <a:ea typeface="黑体" pitchFamily="49" charset="-122"/>
              </a:rPr>
              <a:t>―</a:t>
            </a:r>
            <a:r>
              <a:rPr kumimoji="0" lang="zh-CN" altLang="en-US" sz="4800" dirty="0">
                <a:ln>
                  <a:noFill/>
                </a:ln>
                <a:solidFill>
                  <a:srgbClr val="C84340">
                    <a:lumMod val="75000"/>
                  </a:srgbClr>
                </a:solidFill>
                <a:latin typeface="黑体" pitchFamily="49" charset="-122"/>
                <a:ea typeface="黑体" pitchFamily="49" charset="-122"/>
              </a:rPr>
              <a:t>图论第三讲</a:t>
            </a:r>
            <a:r>
              <a:rPr kumimoji="0" lang="en-US" altLang="zh-CN" sz="4800" dirty="0">
                <a:ln>
                  <a:noFill/>
                </a:ln>
                <a:solidFill>
                  <a:srgbClr val="C84340">
                    <a:lumMod val="75000"/>
                  </a:srgbClr>
                </a:solidFill>
              </a:rPr>
              <a:t/>
            </a:r>
            <a:br>
              <a:rPr kumimoji="0" lang="en-US" altLang="zh-CN" sz="4800" dirty="0">
                <a:ln>
                  <a:noFill/>
                </a:ln>
                <a:solidFill>
                  <a:srgbClr val="C84340">
                    <a:lumMod val="75000"/>
                  </a:srgbClr>
                </a:solidFill>
              </a:rPr>
            </a:br>
            <a:r>
              <a:rPr kumimoji="0" lang="en-US" altLang="zh-CN" sz="7200" dirty="0">
                <a:ln>
                  <a:noFill/>
                </a:ln>
                <a:solidFill>
                  <a:srgbClr val="C84340">
                    <a:lumMod val="75000"/>
                  </a:srgbClr>
                </a:solidFill>
              </a:rPr>
              <a:t/>
            </a:r>
            <a:br>
              <a:rPr kumimoji="0" lang="en-US" altLang="zh-CN" sz="7200" dirty="0">
                <a:ln>
                  <a:noFill/>
                </a:ln>
                <a:solidFill>
                  <a:srgbClr val="C84340">
                    <a:lumMod val="75000"/>
                  </a:srgbClr>
                </a:solidFill>
              </a:rPr>
            </a:br>
            <a:endParaRPr kumimoji="0" lang="zh-CN" altLang="en-US" sz="7200" dirty="0">
              <a:ln>
                <a:noFill/>
              </a:ln>
              <a:solidFill>
                <a:srgbClr val="C84340">
                  <a:lumMod val="75000"/>
                </a:srgbClr>
              </a:solidFill>
            </a:endParaRPr>
          </a:p>
        </p:txBody>
      </p:sp>
    </p:spTree>
    <p:extLst>
      <p:ext uri="{BB962C8B-B14F-4D97-AF65-F5344CB8AC3E}">
        <p14:creationId xmlns:p14="http://schemas.microsoft.com/office/powerpoint/2010/main" val="25476919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684213" y="1312722"/>
            <a:ext cx="7488237" cy="140346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5E2CAE"/>
                </a:solidFill>
                <a:effectLst/>
                <a:uLnTx/>
                <a:uFillTx/>
                <a:latin typeface="Arial" pitchFamily="34" charset="0"/>
                <a:ea typeface="宋体" pitchFamily="2" charset="-122"/>
                <a:cs typeface="+mn-cs"/>
              </a:rPr>
              <a:t>若</a:t>
            </a:r>
            <a:r>
              <a:rPr kumimoji="1" lang="en-US" altLang="zh-CN" sz="2400" b="1" i="1" u="none" strike="noStrike" kern="1200" cap="none" spc="0" normalizeH="0" baseline="0" noProof="0" dirty="0">
                <a:ln>
                  <a:noFill/>
                </a:ln>
                <a:solidFill>
                  <a:srgbClr val="5E2CAE"/>
                </a:solidFill>
                <a:effectLst/>
                <a:uLnTx/>
                <a:uFillTx/>
                <a:latin typeface="Arial" pitchFamily="34" charset="0"/>
                <a:ea typeface="宋体" pitchFamily="2" charset="-122"/>
                <a:cs typeface="+mn-cs"/>
              </a:rPr>
              <a:t>G</a:t>
            </a:r>
            <a:r>
              <a:rPr kumimoji="1" lang="zh-CN" altLang="en-US" sz="2400" b="1" i="0" u="none" strike="noStrike" kern="1200" cap="none" spc="0" normalizeH="0" baseline="0" noProof="0" dirty="0">
                <a:ln>
                  <a:noFill/>
                </a:ln>
                <a:solidFill>
                  <a:srgbClr val="5E2CAE"/>
                </a:solidFill>
                <a:effectLst/>
                <a:uLnTx/>
                <a:uFillTx/>
                <a:latin typeface="华文细黑" pitchFamily="2" charset="-122"/>
                <a:ea typeface="华文细黑" pitchFamily="2" charset="-122"/>
                <a:cs typeface="+mn-cs"/>
              </a:rPr>
              <a:t>是简单图，当                        时，</a:t>
            </a:r>
            <a:r>
              <a:rPr kumimoji="1" lang="en-US" altLang="zh-CN" sz="2400" b="1" i="1" u="none" strike="noStrike" kern="1200" cap="none" spc="0" normalizeH="0" baseline="0" noProof="0" dirty="0">
                <a:ln>
                  <a:noFill/>
                </a:ln>
                <a:solidFill>
                  <a:srgbClr val="5E2CAE"/>
                </a:solidFill>
                <a:effectLst/>
                <a:uLnTx/>
                <a:uFillTx/>
                <a:latin typeface="Arial" pitchFamily="34" charset="0"/>
                <a:ea typeface="华文细黑" pitchFamily="2" charset="-122"/>
                <a:cs typeface="+mn-cs"/>
              </a:rPr>
              <a:t>G</a:t>
            </a:r>
            <a:r>
              <a:rPr kumimoji="1" lang="zh-CN" altLang="en-US" sz="2400" b="1" i="0" u="none" strike="noStrike" kern="1200" cap="none" spc="0" normalizeH="0" baseline="0" noProof="0" dirty="0">
                <a:ln>
                  <a:noFill/>
                </a:ln>
                <a:solidFill>
                  <a:srgbClr val="5E2CAE"/>
                </a:solidFill>
                <a:effectLst/>
                <a:uLnTx/>
                <a:uFillTx/>
                <a:latin typeface="华文细黑" pitchFamily="2" charset="-122"/>
                <a:ea typeface="华文细黑" pitchFamily="2" charset="-122"/>
                <a:cs typeface="+mn-cs"/>
              </a:rPr>
              <a:t>是连通图。</a:t>
            </a:r>
            <a:endParaRPr kumimoji="1" lang="zh-CN" altLang="en-US" sz="2400" b="1" i="0" u="none" strike="noStrike" kern="1200" cap="none" spc="0" normalizeH="0" baseline="0" noProof="0" dirty="0">
              <a:ln>
                <a:noFill/>
              </a:ln>
              <a:solidFill>
                <a:srgbClr val="5E2CAE"/>
              </a:solidFill>
              <a:effectLst/>
              <a:uLnTx/>
              <a:uFillTx/>
              <a:latin typeface="Arial" pitchFamily="34" charset="0"/>
              <a:ea typeface="华文细黑"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证明（续）：</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因为</a:t>
            </a:r>
            <a:r>
              <a:rPr kumimoji="1" lang="en-US" altLang="zh-CN" sz="2400" b="1" i="1"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是简单图，所以</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G</a:t>
            </a:r>
            <a:r>
              <a:rPr kumimoji="1" lang="en-US" altLang="zh-CN" sz="2400" b="1" i="1" u="none" strike="noStrike" kern="1200" cap="none" spc="0" normalizeH="0" baseline="-25000" noProof="0" dirty="0">
                <a:ln>
                  <a:noFill/>
                </a:ln>
                <a:solidFill>
                  <a:srgbClr val="000000"/>
                </a:solidFill>
                <a:effectLst/>
                <a:uLnTx/>
                <a:uFillTx/>
                <a:latin typeface="Arial" pitchFamily="34" charset="0"/>
                <a:ea typeface="华文细黑"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G</a:t>
            </a:r>
            <a:r>
              <a:rPr kumimoji="1" lang="en-US" altLang="zh-CN" sz="2400" b="1" i="1" u="none" strike="noStrike" kern="1200" cap="none" spc="0" normalizeH="0" baseline="-25000" noProof="0" dirty="0">
                <a:ln>
                  <a:noFill/>
                </a:ln>
                <a:solidFill>
                  <a:srgbClr val="000000"/>
                </a:solidFill>
                <a:effectLst/>
                <a:uLnTx/>
                <a:uFillTx/>
                <a:latin typeface="Arial" pitchFamily="34" charset="0"/>
                <a:ea typeface="华文细黑" pitchFamily="2" charset="-122"/>
                <a:cs typeface="+mn-cs"/>
              </a:rPr>
              <a:t>2</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也都是简单图</a:t>
            </a:r>
          </a:p>
        </p:txBody>
      </p:sp>
      <p:graphicFrame>
        <p:nvGraphicFramePr>
          <p:cNvPr id="3074" name="Object 4"/>
          <p:cNvGraphicFramePr>
            <a:graphicFrameLocks noChangeAspect="1"/>
          </p:cNvGraphicFramePr>
          <p:nvPr>
            <p:extLst/>
          </p:nvPr>
        </p:nvGraphicFramePr>
        <p:xfrm>
          <a:off x="3132138" y="1276460"/>
          <a:ext cx="1812925" cy="576262"/>
        </p:xfrm>
        <a:graphic>
          <a:graphicData uri="http://schemas.openxmlformats.org/presentationml/2006/ole">
            <mc:AlternateContent xmlns:mc="http://schemas.openxmlformats.org/markup-compatibility/2006">
              <mc:Choice xmlns:v="urn:schemas-microsoft-com:vml" Requires="v">
                <p:oleObj spid="_x0000_s162870" name="公式" r:id="rId3" imgW="2590560" imgH="812880" progId="Equation.3">
                  <p:embed/>
                </p:oleObj>
              </mc:Choice>
              <mc:Fallback>
                <p:oleObj name="公式" r:id="rId3" imgW="2590560" imgH="812880" progId="Equation.3">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276460"/>
                        <a:ext cx="181292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77" name="Picture 5" descr="ScreenHunter_1"/>
          <p:cNvPicPr>
            <a:picLocks noChangeAspect="1" noChangeArrowheads="1"/>
          </p:cNvPicPr>
          <p:nvPr/>
        </p:nvPicPr>
        <p:blipFill>
          <a:blip r:embed="rId5" cstate="print"/>
          <a:srcRect/>
          <a:stretch>
            <a:fillRect/>
          </a:stretch>
        </p:blipFill>
        <p:spPr bwMode="auto">
          <a:xfrm>
            <a:off x="1188243" y="3102558"/>
            <a:ext cx="6480175" cy="3170237"/>
          </a:xfrm>
          <a:prstGeom prst="rect">
            <a:avLst/>
          </a:prstGeom>
          <a:noFill/>
          <a:ln w="9525">
            <a:noFill/>
            <a:miter lim="800000"/>
            <a:headEnd/>
            <a:tailEnd/>
          </a:ln>
        </p:spPr>
      </p:pic>
      <p:sp>
        <p:nvSpPr>
          <p:cNvPr id="6" name="标题 5"/>
          <p:cNvSpPr>
            <a:spLocks noGrp="1"/>
          </p:cNvSpPr>
          <p:nvPr>
            <p:ph type="title"/>
          </p:nvPr>
        </p:nvSpPr>
        <p:spPr/>
        <p:txBody>
          <a:bodyPr/>
          <a:lstStyle/>
          <a:p>
            <a:r>
              <a:rPr lang="zh-CN" altLang="en-US" dirty="0"/>
              <a:t>图的连通性与连通分支</a:t>
            </a:r>
          </a:p>
        </p:txBody>
      </p:sp>
    </p:spTree>
    <p:extLst>
      <p:ext uri="{BB962C8B-B14F-4D97-AF65-F5344CB8AC3E}">
        <p14:creationId xmlns:p14="http://schemas.microsoft.com/office/powerpoint/2010/main" val="224360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1116013" y="3716338"/>
          <a:ext cx="6769100" cy="1858962"/>
        </p:xfrm>
        <a:graphic>
          <a:graphicData uri="http://schemas.openxmlformats.org/presentationml/2006/ole">
            <mc:AlternateContent xmlns:mc="http://schemas.openxmlformats.org/markup-compatibility/2006">
              <mc:Choice xmlns:v="urn:schemas-microsoft-com:vml" Requires="v">
                <p:oleObj spid="_x0000_s163894" name="Visio" r:id="rId3" imgW="4458614" imgH="1225906" progId="Visio.Drawing.11">
                  <p:embed/>
                </p:oleObj>
              </mc:Choice>
              <mc:Fallback>
                <p:oleObj name="Visio" r:id="rId3" imgW="4458614" imgH="1225906" progId="Visio.Drawing.11">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716338"/>
                        <a:ext cx="6769100" cy="185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Rectangle 3"/>
          <p:cNvSpPr>
            <a:spLocks noRot="1" noChangeArrowheads="1"/>
          </p:cNvSpPr>
          <p:nvPr/>
        </p:nvSpPr>
        <p:spPr bwMode="auto">
          <a:xfrm>
            <a:off x="457200" y="333375"/>
            <a:ext cx="8229600" cy="671513"/>
          </a:xfrm>
          <a:prstGeom prst="rect">
            <a:avLst/>
          </a:prstGeom>
          <a:noFill/>
          <a:ln w="9525">
            <a:noFill/>
            <a:miter lim="800000"/>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a:ea typeface="宋体"/>
                <a:cs typeface="+mn-cs"/>
              </a:rPr>
              <a:t>连通度</a:t>
            </a:r>
          </a:p>
        </p:txBody>
      </p:sp>
      <p:sp>
        <p:nvSpPr>
          <p:cNvPr id="4100" name="Rectangle 4"/>
          <p:cNvSpPr>
            <a:spLocks noChangeArrowheads="1"/>
          </p:cNvSpPr>
          <p:nvPr/>
        </p:nvSpPr>
        <p:spPr bwMode="auto">
          <a:xfrm>
            <a:off x="684213" y="1354138"/>
            <a:ext cx="3398837" cy="5191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00000"/>
                </a:solidFill>
                <a:effectLst/>
                <a:uLnTx/>
                <a:uFillTx/>
                <a:latin typeface="Arial" pitchFamily="34" charset="0"/>
                <a:ea typeface="宋体" pitchFamily="2" charset="-122"/>
                <a:cs typeface="+mn-cs"/>
              </a:rPr>
              <a:t>连通图连通度的强弱</a:t>
            </a:r>
          </a:p>
        </p:txBody>
      </p:sp>
      <p:sp>
        <p:nvSpPr>
          <p:cNvPr id="4101" name="Text Box 5"/>
          <p:cNvSpPr txBox="1">
            <a:spLocks noChangeArrowheads="1"/>
          </p:cNvSpPr>
          <p:nvPr/>
        </p:nvSpPr>
        <p:spPr bwMode="auto">
          <a:xfrm>
            <a:off x="684213" y="2060575"/>
            <a:ext cx="7848600" cy="1200329"/>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675D59">
                    <a:lumMod val="50000"/>
                  </a:srgbClr>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dirty="0">
                <a:ln>
                  <a:noFill/>
                </a:ln>
                <a:solidFill>
                  <a:srgbClr val="675D59">
                    <a:lumMod val="50000"/>
                  </a:srgbClr>
                </a:solidFill>
                <a:effectLst/>
                <a:uLnTx/>
                <a:uFillTx/>
                <a:latin typeface="Arial" pitchFamily="34" charset="0"/>
                <a:ea typeface="宋体" pitchFamily="2" charset="-122"/>
                <a:cs typeface="+mn-cs"/>
              </a:rPr>
              <a:t>图的点和边连通度不仅是图论中的重要概念之一，图的许多性质和图的连通性有密切的关系。在构造可靠性较高的通讯网络中也起着重要作用。</a:t>
            </a:r>
          </a:p>
        </p:txBody>
      </p:sp>
    </p:spTree>
    <p:extLst>
      <p:ext uri="{BB962C8B-B14F-4D97-AF65-F5344CB8AC3E}">
        <p14:creationId xmlns:p14="http://schemas.microsoft.com/office/powerpoint/2010/main" val="262761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4" name="Rectangle 4"/>
          <p:cNvSpPr>
            <a:spLocks noGrp="1" noRot="1" noChangeArrowheads="1"/>
          </p:cNvSpPr>
          <p:nvPr>
            <p:ph type="title"/>
          </p:nvPr>
        </p:nvSpPr>
        <p:spPr/>
        <p:txBody>
          <a:bodyPr>
            <a:normAutofit/>
          </a:bodyPr>
          <a:lstStyle/>
          <a:p>
            <a:pPr eaLnBrk="1" fontAlgn="auto" hangingPunct="1">
              <a:spcAft>
                <a:spcPts val="0"/>
              </a:spcAft>
              <a:defRPr/>
            </a:pPr>
            <a:r>
              <a:rPr kumimoji="1" lang="zh-CN" altLang="en-US" dirty="0">
                <a:latin typeface="Times New Roman" pitchFamily="18" charset="0"/>
                <a:cs typeface="Times New Roman" pitchFamily="18" charset="0"/>
              </a:rPr>
              <a:t>割集 </a:t>
            </a:r>
            <a:r>
              <a:rPr kumimoji="1" lang="en-US" altLang="zh-CN" dirty="0">
                <a:latin typeface="Times New Roman" pitchFamily="18" charset="0"/>
                <a:cs typeface="Times New Roman" pitchFamily="18" charset="0"/>
              </a:rPr>
              <a:t>(Cut Set)</a:t>
            </a:r>
          </a:p>
        </p:txBody>
      </p:sp>
      <p:sp>
        <p:nvSpPr>
          <p:cNvPr id="206850" name="Rectangle 2"/>
          <p:cNvSpPr>
            <a:spLocks noGrp="1" noChangeArrowheads="1"/>
          </p:cNvSpPr>
          <p:nvPr>
            <p:ph idx="1"/>
          </p:nvPr>
        </p:nvSpPr>
        <p:spPr>
          <a:xfrm>
            <a:off x="755650" y="1356049"/>
            <a:ext cx="7772400" cy="5260651"/>
          </a:xfrm>
        </p:spPr>
        <p:txBody>
          <a:bodyPr/>
          <a:lstStyle/>
          <a:p>
            <a:pPr eaLnBrk="1" hangingPunct="1">
              <a:buFont typeface="Wingdings" pitchFamily="2" charset="2"/>
              <a:buNone/>
            </a:pPr>
            <a:r>
              <a:rPr lang="en-US" altLang="zh-CN" sz="2800" b="1" dirty="0">
                <a:solidFill>
                  <a:srgbClr val="FF0000"/>
                </a:solidFill>
                <a:sym typeface="MT Extra" pitchFamily="18" charset="2"/>
              </a:rPr>
              <a:t>      </a:t>
            </a:r>
            <a:r>
              <a:rPr lang="en-US" altLang="zh-CN" sz="2800" b="1" dirty="0">
                <a:sym typeface="MT Extra" pitchFamily="18" charset="2"/>
              </a:rPr>
              <a:t> </a:t>
            </a:r>
            <a:r>
              <a:rPr lang="zh-CN" altLang="en-US" sz="2800" b="1" dirty="0">
                <a:solidFill>
                  <a:srgbClr val="C00000"/>
                </a:solidFill>
                <a:latin typeface="+mn-ea"/>
                <a:ea typeface="+mn-ea"/>
                <a:sym typeface="MT Extra" pitchFamily="18" charset="2"/>
              </a:rPr>
              <a:t>割集</a:t>
            </a:r>
            <a:r>
              <a:rPr lang="zh-CN" altLang="en-US" sz="2800" b="1" dirty="0">
                <a:latin typeface="+mn-ea"/>
                <a:ea typeface="+mn-ea"/>
                <a:sym typeface="MT Extra" pitchFamily="18" charset="2"/>
              </a:rPr>
              <a:t>在图论中是个重要概念</a:t>
            </a:r>
            <a:r>
              <a:rPr lang="en-US" altLang="zh-CN" sz="2800" b="1" dirty="0">
                <a:latin typeface="+mn-ea"/>
                <a:ea typeface="+mn-ea"/>
                <a:sym typeface="MT Extra" pitchFamily="18" charset="2"/>
              </a:rPr>
              <a:t>, </a:t>
            </a:r>
            <a:r>
              <a:rPr lang="zh-CN" altLang="en-US" sz="2800" b="1" dirty="0">
                <a:latin typeface="+mn-ea"/>
                <a:ea typeface="+mn-ea"/>
                <a:sym typeface="MT Extra" pitchFamily="18" charset="2"/>
              </a:rPr>
              <a:t>在图论的</a:t>
            </a:r>
          </a:p>
          <a:p>
            <a:pPr eaLnBrk="1" hangingPunct="1">
              <a:buFont typeface="Wingdings" pitchFamily="2" charset="2"/>
              <a:buNone/>
            </a:pPr>
            <a:r>
              <a:rPr lang="zh-CN" altLang="en-US" sz="2800" b="1" dirty="0">
                <a:latin typeface="+mn-ea"/>
                <a:ea typeface="+mn-ea"/>
                <a:sym typeface="MT Extra" pitchFamily="18" charset="2"/>
              </a:rPr>
              <a:t>理论和应用中</a:t>
            </a:r>
            <a:r>
              <a:rPr lang="en-US" altLang="zh-CN" sz="2800" b="1" dirty="0">
                <a:latin typeface="+mn-ea"/>
                <a:ea typeface="+mn-ea"/>
                <a:sym typeface="MT Extra" pitchFamily="18" charset="2"/>
              </a:rPr>
              <a:t>, </a:t>
            </a:r>
            <a:r>
              <a:rPr lang="zh-CN" altLang="en-US" sz="2800" b="1" dirty="0">
                <a:latin typeface="+mn-ea"/>
                <a:ea typeface="+mn-ea"/>
                <a:sym typeface="MT Extra" pitchFamily="18" charset="2"/>
              </a:rPr>
              <a:t>都具有重要地位</a:t>
            </a:r>
            <a:r>
              <a:rPr lang="en-US" altLang="zh-CN" sz="2800" b="1" dirty="0">
                <a:latin typeface="+mn-ea"/>
                <a:ea typeface="+mn-ea"/>
                <a:sym typeface="MT Extra" pitchFamily="18" charset="2"/>
              </a:rPr>
              <a:t>.</a:t>
            </a:r>
          </a:p>
          <a:p>
            <a:pPr eaLnBrk="1" hangingPunct="1">
              <a:buFont typeface="Wingdings" pitchFamily="2" charset="2"/>
              <a:buNone/>
            </a:pPr>
            <a:r>
              <a:rPr lang="en-US" altLang="zh-CN" sz="2800" b="1" dirty="0">
                <a:sym typeface="MT Extra" pitchFamily="18" charset="2"/>
              </a:rPr>
              <a:t>      </a:t>
            </a:r>
            <a:r>
              <a:rPr lang="zh-CN" altLang="en-US" sz="2800" b="1" dirty="0">
                <a:latin typeface="+mn-ea"/>
                <a:ea typeface="+mn-ea"/>
                <a:sym typeface="MT Extra" pitchFamily="18" charset="2"/>
              </a:rPr>
              <a:t>比如交通图</a:t>
            </a:r>
            <a:r>
              <a:rPr lang="en-US" altLang="zh-CN" sz="2800" b="1" dirty="0">
                <a:latin typeface="+mn-ea"/>
                <a:ea typeface="+mn-ea"/>
                <a:sym typeface="MT Extra" pitchFamily="18" charset="2"/>
              </a:rPr>
              <a:t>:</a:t>
            </a:r>
            <a:r>
              <a:rPr lang="zh-CN" altLang="en-US" sz="2800" b="1" dirty="0">
                <a:latin typeface="+mn-ea"/>
                <a:ea typeface="+mn-ea"/>
                <a:sym typeface="MT Extra" pitchFamily="18" charset="2"/>
              </a:rPr>
              <a:t>结点</a:t>
            </a:r>
            <a:r>
              <a:rPr lang="en-US" altLang="zh-CN" sz="2800" b="1" i="1" dirty="0">
                <a:solidFill>
                  <a:srgbClr val="FF0000"/>
                </a:solidFill>
                <a:sym typeface="MT Extra" pitchFamily="18" charset="2"/>
              </a:rPr>
              <a:t>u</a:t>
            </a:r>
            <a:r>
              <a:rPr lang="en-US" altLang="zh-CN" sz="2800" b="1" dirty="0">
                <a:latin typeface="+mn-ea"/>
                <a:ea typeface="+mn-ea"/>
                <a:sym typeface="MT Extra" pitchFamily="18" charset="2"/>
              </a:rPr>
              <a:t>, </a:t>
            </a:r>
            <a:r>
              <a:rPr lang="zh-CN" altLang="zh-CN" sz="2800" b="1" dirty="0">
                <a:latin typeface="+mn-ea"/>
                <a:ea typeface="+mn-ea"/>
                <a:sym typeface="MT Extra" pitchFamily="18" charset="2"/>
              </a:rPr>
              <a:t>边</a:t>
            </a:r>
            <a:r>
              <a:rPr lang="en-US" altLang="zh-CN" sz="2800" b="1" i="1" dirty="0">
                <a:solidFill>
                  <a:srgbClr val="FF0000"/>
                </a:solidFill>
                <a:sym typeface="MT Extra" pitchFamily="18" charset="2"/>
              </a:rPr>
              <a:t>e</a:t>
            </a:r>
            <a:r>
              <a:rPr lang="zh-CN" altLang="zh-CN" sz="2800" b="1" dirty="0">
                <a:latin typeface="+mn-ea"/>
                <a:ea typeface="+mn-ea"/>
                <a:sym typeface="MT Extra" pitchFamily="18" charset="2"/>
              </a:rPr>
              <a:t>就是至关重要的.</a:t>
            </a:r>
            <a:endParaRPr lang="en-US" altLang="zh-CN" sz="2800" b="1" dirty="0">
              <a:latin typeface="+mn-ea"/>
              <a:ea typeface="+mn-ea"/>
              <a:sym typeface="MT Extra" pitchFamily="18" charset="2"/>
            </a:endParaRPr>
          </a:p>
          <a:p>
            <a:pPr eaLnBrk="1" hangingPunct="1">
              <a:buFont typeface="Wingdings" pitchFamily="2" charset="2"/>
              <a:buNone/>
            </a:pPr>
            <a:endParaRPr lang="en-US" altLang="zh-CN" b="1" dirty="0">
              <a:sym typeface="MT Extra" pitchFamily="18" charset="2"/>
            </a:endParaRPr>
          </a:p>
          <a:p>
            <a:pPr eaLnBrk="1" hangingPunct="1">
              <a:buFont typeface="Wingdings" pitchFamily="2" charset="2"/>
              <a:buNone/>
            </a:pPr>
            <a:r>
              <a:rPr lang="en-US" altLang="zh-CN" b="1" dirty="0">
                <a:sym typeface="MT Extra" pitchFamily="18" charset="2"/>
              </a:rPr>
              <a:t>      </a:t>
            </a:r>
          </a:p>
          <a:p>
            <a:pPr eaLnBrk="1" hangingPunct="1">
              <a:buFont typeface="Wingdings" pitchFamily="2" charset="2"/>
              <a:buNone/>
            </a:pPr>
            <a:endParaRPr lang="en-US" altLang="zh-CN" b="1" dirty="0">
              <a:sym typeface="MT Extra" pitchFamily="18" charset="2"/>
            </a:endParaRPr>
          </a:p>
          <a:p>
            <a:pPr eaLnBrk="1" hangingPunct="1">
              <a:buFont typeface="Wingdings" pitchFamily="2" charset="2"/>
              <a:buNone/>
            </a:pPr>
            <a:r>
              <a:rPr lang="zh-CN" altLang="en-US" sz="2800" b="1" dirty="0">
                <a:solidFill>
                  <a:schemeClr val="bg1"/>
                </a:solidFill>
                <a:sym typeface="MT Extra" pitchFamily="18" charset="2"/>
              </a:rPr>
              <a:t>割集就是使得原来连通的图</a:t>
            </a:r>
            <a:r>
              <a:rPr lang="en-US" altLang="zh-CN" sz="2800" b="1" dirty="0">
                <a:solidFill>
                  <a:schemeClr val="bg1"/>
                </a:solidFill>
                <a:sym typeface="MT Extra" pitchFamily="18" charset="2"/>
              </a:rPr>
              <a:t>, </a:t>
            </a:r>
            <a:r>
              <a:rPr lang="zh-CN" altLang="en-US" sz="2800" b="1" dirty="0">
                <a:solidFill>
                  <a:schemeClr val="bg1"/>
                </a:solidFill>
                <a:sym typeface="MT Extra" pitchFamily="18" charset="2"/>
              </a:rPr>
              <a:t>变成不连通</a:t>
            </a:r>
            <a:r>
              <a:rPr lang="en-US" altLang="zh-CN" sz="2800" b="1" dirty="0">
                <a:solidFill>
                  <a:schemeClr val="bg1"/>
                </a:solidFill>
                <a:sym typeface="MT Extra" pitchFamily="18" charset="2"/>
              </a:rPr>
              <a:t>, </a:t>
            </a:r>
            <a:r>
              <a:rPr lang="zh-CN" altLang="en-US" sz="2800" b="1" dirty="0">
                <a:solidFill>
                  <a:schemeClr val="bg1"/>
                </a:solidFill>
                <a:sym typeface="MT Extra" pitchFamily="18" charset="2"/>
              </a:rPr>
              <a:t>需要</a:t>
            </a:r>
          </a:p>
          <a:p>
            <a:pPr eaLnBrk="1" hangingPunct="1">
              <a:buFont typeface="Wingdings" pitchFamily="2" charset="2"/>
              <a:buNone/>
            </a:pPr>
            <a:r>
              <a:rPr lang="zh-CN" altLang="en-US" sz="2800" b="1" dirty="0">
                <a:solidFill>
                  <a:schemeClr val="bg1"/>
                </a:solidFill>
                <a:sym typeface="MT Extra" pitchFamily="18" charset="2"/>
              </a:rPr>
              <a:t>删去的结点集合或边的集合</a:t>
            </a:r>
            <a:r>
              <a:rPr lang="en-US" altLang="zh-CN" sz="2800" b="1" dirty="0">
                <a:solidFill>
                  <a:schemeClr val="bg1"/>
                </a:solidFill>
                <a:sym typeface="MT Extra" pitchFamily="18" charset="2"/>
              </a:rPr>
              <a:t>.</a:t>
            </a:r>
          </a:p>
        </p:txBody>
      </p:sp>
      <p:grpSp>
        <p:nvGrpSpPr>
          <p:cNvPr id="5" name="Group 4"/>
          <p:cNvGrpSpPr>
            <a:grpSpLocks/>
          </p:cNvGrpSpPr>
          <p:nvPr/>
        </p:nvGrpSpPr>
        <p:grpSpPr bwMode="auto">
          <a:xfrm>
            <a:off x="1619250" y="3326944"/>
            <a:ext cx="2514600" cy="1390650"/>
            <a:chOff x="1296" y="1428"/>
            <a:chExt cx="1584" cy="876"/>
          </a:xfrm>
        </p:grpSpPr>
        <p:sp>
          <p:nvSpPr>
            <p:cNvPr id="6" name="Text Box 5"/>
            <p:cNvSpPr txBox="1">
              <a:spLocks noChangeArrowheads="1"/>
            </p:cNvSpPr>
            <p:nvPr/>
          </p:nvSpPr>
          <p:spPr bwMode="auto">
            <a:xfrm>
              <a:off x="1914" y="1788"/>
              <a:ext cx="288" cy="38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r>
                <a:rPr kumimoji="1" lang="en-US" altLang="zh-CN" sz="2400" b="1" i="1" u="none" strike="noStrike" kern="1200" cap="none" spc="0" normalizeH="0" baseline="0" noProof="0" dirty="0">
                  <a:ln>
                    <a:noFill/>
                  </a:ln>
                  <a:solidFill>
                    <a:srgbClr val="333399"/>
                  </a:solidFill>
                  <a:effectLst/>
                  <a:uLnTx/>
                  <a:uFillTx/>
                  <a:latin typeface="宋体"/>
                  <a:ea typeface="宋体"/>
                  <a:cs typeface="+mn-cs"/>
                  <a:sym typeface="MT Extra" pitchFamily="18" charset="2"/>
                </a:rPr>
                <a:t>u</a:t>
              </a:r>
              <a:endParaRPr kumimoji="1" lang="en-US" altLang="zh-CN" sz="2400" b="1" i="1" u="none" strike="noStrike" kern="1200" cap="none" spc="0" normalizeH="0" baseline="0" noProof="0" dirty="0">
                <a:ln>
                  <a:noFill/>
                </a:ln>
                <a:solidFill>
                  <a:srgbClr val="FF0000"/>
                </a:solidFill>
                <a:effectLst/>
                <a:uLnTx/>
                <a:uFillTx/>
                <a:latin typeface="宋体"/>
                <a:ea typeface="宋体"/>
                <a:cs typeface="+mn-cs"/>
                <a:sym typeface="MT Extra" pitchFamily="18" charset="2"/>
              </a:endParaRPr>
            </a:p>
          </p:txBody>
        </p:sp>
        <p:sp>
          <p:nvSpPr>
            <p:cNvPr id="7" name="Text Box 6"/>
            <p:cNvSpPr txBox="1">
              <a:spLocks noChangeArrowheads="1"/>
            </p:cNvSpPr>
            <p:nvPr/>
          </p:nvSpPr>
          <p:spPr bwMode="auto">
            <a:xfrm>
              <a:off x="1296" y="17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8" name="Text Box 7"/>
            <p:cNvSpPr txBox="1">
              <a:spLocks noChangeArrowheads="1"/>
            </p:cNvSpPr>
            <p:nvPr/>
          </p:nvSpPr>
          <p:spPr bwMode="auto">
            <a:xfrm>
              <a:off x="1584" y="1434"/>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9" name="Text Box 8"/>
            <p:cNvSpPr txBox="1">
              <a:spLocks noChangeArrowheads="1"/>
            </p:cNvSpPr>
            <p:nvPr/>
          </p:nvSpPr>
          <p:spPr bwMode="auto">
            <a:xfrm>
              <a:off x="2592" y="1710"/>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10" name="Text Box 9"/>
            <p:cNvSpPr txBox="1">
              <a:spLocks noChangeArrowheads="1"/>
            </p:cNvSpPr>
            <p:nvPr/>
          </p:nvSpPr>
          <p:spPr bwMode="auto">
            <a:xfrm>
              <a:off x="2214" y="2010"/>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11" name="Line 10"/>
            <p:cNvSpPr>
              <a:spLocks noChangeShapeType="1"/>
            </p:cNvSpPr>
            <p:nvPr/>
          </p:nvSpPr>
          <p:spPr bwMode="auto">
            <a:xfrm>
              <a:off x="2352" y="1584"/>
              <a:ext cx="336"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12" name="Text Box 11"/>
            <p:cNvSpPr txBox="1">
              <a:spLocks noChangeArrowheads="1"/>
            </p:cNvSpPr>
            <p:nvPr/>
          </p:nvSpPr>
          <p:spPr bwMode="auto">
            <a:xfrm>
              <a:off x="2250" y="1428"/>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13" name="Text Box 12"/>
            <p:cNvSpPr txBox="1">
              <a:spLocks noChangeArrowheads="1"/>
            </p:cNvSpPr>
            <p:nvPr/>
          </p:nvSpPr>
          <p:spPr bwMode="auto">
            <a:xfrm>
              <a:off x="1584" y="20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宋体"/>
                  <a:ea typeface="宋体"/>
                  <a:cs typeface="+mn-cs"/>
                  <a:sym typeface="MT Extra" pitchFamily="18" charset="2"/>
                </a:rPr>
                <a:t></a:t>
              </a:r>
            </a:p>
          </p:txBody>
        </p:sp>
        <p:sp>
          <p:nvSpPr>
            <p:cNvPr id="14" name="Line 13"/>
            <p:cNvSpPr>
              <a:spLocks noChangeShapeType="1"/>
            </p:cNvSpPr>
            <p:nvPr/>
          </p:nvSpPr>
          <p:spPr bwMode="auto">
            <a:xfrm>
              <a:off x="1680" y="1584"/>
              <a:ext cx="624" cy="57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15" name="Line 14"/>
            <p:cNvSpPr>
              <a:spLocks noChangeShapeType="1"/>
            </p:cNvSpPr>
            <p:nvPr/>
          </p:nvSpPr>
          <p:spPr bwMode="auto">
            <a:xfrm flipV="1">
              <a:off x="1680" y="1566"/>
              <a:ext cx="672" cy="62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16" name="Line 15"/>
            <p:cNvSpPr>
              <a:spLocks noChangeShapeType="1"/>
            </p:cNvSpPr>
            <p:nvPr/>
          </p:nvSpPr>
          <p:spPr bwMode="auto">
            <a:xfrm flipH="1">
              <a:off x="1392" y="15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17" name="Line 16"/>
            <p:cNvSpPr>
              <a:spLocks noChangeShapeType="1"/>
            </p:cNvSpPr>
            <p:nvPr/>
          </p:nvSpPr>
          <p:spPr bwMode="auto">
            <a:xfrm>
              <a:off x="1392" y="18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18" name="Line 17"/>
            <p:cNvSpPr>
              <a:spLocks noChangeShapeType="1"/>
            </p:cNvSpPr>
            <p:nvPr/>
          </p:nvSpPr>
          <p:spPr bwMode="auto">
            <a:xfrm flipH="1">
              <a:off x="2304" y="1884"/>
              <a:ext cx="384" cy="29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grpSp>
      <p:grpSp>
        <p:nvGrpSpPr>
          <p:cNvPr id="19" name="Group 4"/>
          <p:cNvGrpSpPr>
            <a:grpSpLocks/>
          </p:cNvGrpSpPr>
          <p:nvPr/>
        </p:nvGrpSpPr>
        <p:grpSpPr bwMode="auto">
          <a:xfrm>
            <a:off x="4350629" y="3338409"/>
            <a:ext cx="1438275" cy="1381125"/>
            <a:chOff x="1296" y="1434"/>
            <a:chExt cx="906" cy="870"/>
          </a:xfrm>
        </p:grpSpPr>
        <p:sp>
          <p:nvSpPr>
            <p:cNvPr id="20" name="Text Box 5"/>
            <p:cNvSpPr txBox="1">
              <a:spLocks noChangeArrowheads="1"/>
            </p:cNvSpPr>
            <p:nvPr/>
          </p:nvSpPr>
          <p:spPr bwMode="auto">
            <a:xfrm>
              <a:off x="1914" y="1788"/>
              <a:ext cx="288" cy="226"/>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endParaRPr kumimoji="1" lang="en-US" altLang="zh-CN" sz="2400" b="1" i="1" u="none" strike="noStrike" kern="1200" cap="none" spc="0" normalizeH="0" baseline="0" noProof="0" dirty="0">
                <a:ln>
                  <a:noFill/>
                </a:ln>
                <a:solidFill>
                  <a:srgbClr val="FF0000"/>
                </a:solidFill>
                <a:effectLst/>
                <a:uLnTx/>
                <a:uFillTx/>
                <a:latin typeface="宋体"/>
                <a:ea typeface="宋体"/>
                <a:cs typeface="+mn-cs"/>
                <a:sym typeface="MT Extra" pitchFamily="18" charset="2"/>
              </a:endParaRPr>
            </a:p>
          </p:txBody>
        </p:sp>
        <p:sp>
          <p:nvSpPr>
            <p:cNvPr id="21" name="Text Box 6"/>
            <p:cNvSpPr txBox="1">
              <a:spLocks noChangeArrowheads="1"/>
            </p:cNvSpPr>
            <p:nvPr/>
          </p:nvSpPr>
          <p:spPr bwMode="auto">
            <a:xfrm>
              <a:off x="1296" y="17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22" name="Text Box 7"/>
            <p:cNvSpPr txBox="1">
              <a:spLocks noChangeArrowheads="1"/>
            </p:cNvSpPr>
            <p:nvPr/>
          </p:nvSpPr>
          <p:spPr bwMode="auto">
            <a:xfrm>
              <a:off x="1584" y="1434"/>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27" name="Text Box 12"/>
            <p:cNvSpPr txBox="1">
              <a:spLocks noChangeArrowheads="1"/>
            </p:cNvSpPr>
            <p:nvPr/>
          </p:nvSpPr>
          <p:spPr bwMode="auto">
            <a:xfrm>
              <a:off x="1584" y="20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宋体"/>
                  <a:ea typeface="宋体"/>
                  <a:cs typeface="+mn-cs"/>
                  <a:sym typeface="MT Extra" pitchFamily="18" charset="2"/>
                </a:rPr>
                <a:t></a:t>
              </a:r>
            </a:p>
          </p:txBody>
        </p:sp>
        <p:sp>
          <p:nvSpPr>
            <p:cNvPr id="30" name="Line 15"/>
            <p:cNvSpPr>
              <a:spLocks noChangeShapeType="1"/>
            </p:cNvSpPr>
            <p:nvPr/>
          </p:nvSpPr>
          <p:spPr bwMode="auto">
            <a:xfrm flipH="1">
              <a:off x="1392" y="15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31" name="Line 16"/>
            <p:cNvSpPr>
              <a:spLocks noChangeShapeType="1"/>
            </p:cNvSpPr>
            <p:nvPr/>
          </p:nvSpPr>
          <p:spPr bwMode="auto">
            <a:xfrm>
              <a:off x="1392" y="18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grpSp>
      <p:sp>
        <p:nvSpPr>
          <p:cNvPr id="33" name="Line 16"/>
          <p:cNvSpPr>
            <a:spLocks noChangeShapeType="1"/>
          </p:cNvSpPr>
          <p:nvPr/>
        </p:nvSpPr>
        <p:spPr bwMode="auto">
          <a:xfrm>
            <a:off x="5010534" y="3610382"/>
            <a:ext cx="457200" cy="45720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34" name="Line 15"/>
          <p:cNvSpPr>
            <a:spLocks noChangeShapeType="1"/>
          </p:cNvSpPr>
          <p:nvPr/>
        </p:nvSpPr>
        <p:spPr bwMode="auto">
          <a:xfrm flipH="1">
            <a:off x="5010534" y="4075303"/>
            <a:ext cx="457200" cy="45720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grpSp>
        <p:nvGrpSpPr>
          <p:cNvPr id="35" name="Group 4"/>
          <p:cNvGrpSpPr>
            <a:grpSpLocks/>
          </p:cNvGrpSpPr>
          <p:nvPr/>
        </p:nvGrpSpPr>
        <p:grpSpPr bwMode="auto">
          <a:xfrm>
            <a:off x="5889446" y="3370391"/>
            <a:ext cx="914400" cy="1381125"/>
            <a:chOff x="1296" y="1434"/>
            <a:chExt cx="576" cy="870"/>
          </a:xfrm>
        </p:grpSpPr>
        <p:sp>
          <p:nvSpPr>
            <p:cNvPr id="37" name="Text Box 6"/>
            <p:cNvSpPr txBox="1">
              <a:spLocks noChangeArrowheads="1"/>
            </p:cNvSpPr>
            <p:nvPr/>
          </p:nvSpPr>
          <p:spPr bwMode="auto">
            <a:xfrm>
              <a:off x="1296" y="17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38" name="Text Box 7"/>
            <p:cNvSpPr txBox="1">
              <a:spLocks noChangeArrowheads="1"/>
            </p:cNvSpPr>
            <p:nvPr/>
          </p:nvSpPr>
          <p:spPr bwMode="auto">
            <a:xfrm>
              <a:off x="1584" y="1434"/>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39" name="Text Box 12"/>
            <p:cNvSpPr txBox="1">
              <a:spLocks noChangeArrowheads="1"/>
            </p:cNvSpPr>
            <p:nvPr/>
          </p:nvSpPr>
          <p:spPr bwMode="auto">
            <a:xfrm>
              <a:off x="1584" y="20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宋体"/>
                  <a:ea typeface="宋体"/>
                  <a:cs typeface="+mn-cs"/>
                  <a:sym typeface="MT Extra" pitchFamily="18" charset="2"/>
                </a:rPr>
                <a:t></a:t>
              </a:r>
            </a:p>
          </p:txBody>
        </p:sp>
        <p:sp>
          <p:nvSpPr>
            <p:cNvPr id="40" name="Line 15"/>
            <p:cNvSpPr>
              <a:spLocks noChangeShapeType="1"/>
            </p:cNvSpPr>
            <p:nvPr/>
          </p:nvSpPr>
          <p:spPr bwMode="auto">
            <a:xfrm flipH="1">
              <a:off x="1392" y="15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1" name="Line 16"/>
            <p:cNvSpPr>
              <a:spLocks noChangeShapeType="1"/>
            </p:cNvSpPr>
            <p:nvPr/>
          </p:nvSpPr>
          <p:spPr bwMode="auto">
            <a:xfrm>
              <a:off x="1392" y="18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grpSp>
      <p:sp>
        <p:nvSpPr>
          <p:cNvPr id="42" name="Line 15"/>
          <p:cNvSpPr>
            <a:spLocks noChangeShapeType="1"/>
          </p:cNvSpPr>
          <p:nvPr/>
        </p:nvSpPr>
        <p:spPr bwMode="auto">
          <a:xfrm flipH="1">
            <a:off x="6516801" y="4125026"/>
            <a:ext cx="457200" cy="45720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3" name="Text Box 6"/>
          <p:cNvSpPr txBox="1">
            <a:spLocks noChangeArrowheads="1"/>
          </p:cNvSpPr>
          <p:nvPr/>
        </p:nvSpPr>
        <p:spPr bwMode="auto">
          <a:xfrm>
            <a:off x="6811834" y="3864398"/>
            <a:ext cx="4572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44" name="Line 16"/>
          <p:cNvSpPr>
            <a:spLocks noChangeShapeType="1"/>
          </p:cNvSpPr>
          <p:nvPr/>
        </p:nvSpPr>
        <p:spPr bwMode="auto">
          <a:xfrm>
            <a:off x="6524350" y="3648991"/>
            <a:ext cx="457200" cy="45720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5" name="Line 16"/>
          <p:cNvSpPr>
            <a:spLocks noChangeShapeType="1"/>
          </p:cNvSpPr>
          <p:nvPr/>
        </p:nvSpPr>
        <p:spPr bwMode="auto">
          <a:xfrm>
            <a:off x="5465395" y="4068096"/>
            <a:ext cx="576451" cy="16669"/>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6" name="Text Box 5"/>
          <p:cNvSpPr txBox="1">
            <a:spLocks noChangeArrowheads="1"/>
          </p:cNvSpPr>
          <p:nvPr/>
        </p:nvSpPr>
        <p:spPr bwMode="auto">
          <a:xfrm>
            <a:off x="5562949" y="4138129"/>
            <a:ext cx="457200" cy="35086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333399"/>
                </a:solidFill>
                <a:effectLst/>
                <a:uLnTx/>
                <a:uFillTx/>
                <a:latin typeface="宋体"/>
                <a:ea typeface="宋体"/>
                <a:cs typeface="+mn-cs"/>
                <a:sym typeface="MT Extra" pitchFamily="18" charset="2"/>
              </a:rPr>
              <a:t>e</a:t>
            </a:r>
            <a:endParaRPr kumimoji="1" lang="en-US" altLang="zh-CN" sz="2400" b="1" i="1" u="none" strike="noStrike" kern="1200" cap="none" spc="0" normalizeH="0" baseline="0" noProof="0" dirty="0">
              <a:ln>
                <a:noFill/>
              </a:ln>
              <a:solidFill>
                <a:srgbClr val="FF0000"/>
              </a:solidFill>
              <a:effectLst/>
              <a:uLnTx/>
              <a:uFillTx/>
              <a:latin typeface="宋体"/>
              <a:ea typeface="宋体"/>
              <a:cs typeface="+mn-cs"/>
              <a:sym typeface="MT Extra" pitchFamily="18" charset="2"/>
            </a:endParaRPr>
          </a:p>
        </p:txBody>
      </p:sp>
    </p:spTree>
    <p:extLst>
      <p:ext uri="{BB962C8B-B14F-4D97-AF65-F5344CB8AC3E}">
        <p14:creationId xmlns:p14="http://schemas.microsoft.com/office/powerpoint/2010/main" val="1984371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animEffect transition="in" filter="blinds(horizontal)">
                                      <p:cBhvr>
                                        <p:cTn id="7" dur="500"/>
                                        <p:tgtEl>
                                          <p:spTgt spid="20685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6850">
                                            <p:txEl>
                                              <p:pRg st="1" end="1"/>
                                            </p:txEl>
                                          </p:spTgt>
                                        </p:tgtEl>
                                        <p:attrNameLst>
                                          <p:attrName>style.visibility</p:attrName>
                                        </p:attrNameLst>
                                      </p:cBhvr>
                                      <p:to>
                                        <p:strVal val="visible"/>
                                      </p:to>
                                    </p:set>
                                    <p:animEffect transition="in" filter="blinds(horizontal)">
                                      <p:cBhvr>
                                        <p:cTn id="10" dur="500"/>
                                        <p:tgtEl>
                                          <p:spTgt spid="20685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6850">
                                            <p:txEl>
                                              <p:pRg st="2" end="2"/>
                                            </p:txEl>
                                          </p:spTgt>
                                        </p:tgtEl>
                                        <p:attrNameLst>
                                          <p:attrName>style.visibility</p:attrName>
                                        </p:attrNameLst>
                                      </p:cBhvr>
                                      <p:to>
                                        <p:strVal val="visible"/>
                                      </p:to>
                                    </p:set>
                                    <p:animEffect transition="in" filter="blinds(horizontal)">
                                      <p:cBhvr>
                                        <p:cTn id="15" dur="500"/>
                                        <p:tgtEl>
                                          <p:spTgt spid="20685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6850">
                                            <p:txEl>
                                              <p:pRg st="4" end="4"/>
                                            </p:txEl>
                                          </p:spTgt>
                                        </p:tgtEl>
                                        <p:attrNameLst>
                                          <p:attrName>style.visibility</p:attrName>
                                        </p:attrNameLst>
                                      </p:cBhvr>
                                      <p:to>
                                        <p:strVal val="visible"/>
                                      </p:to>
                                    </p:set>
                                    <p:animEffect transition="in" filter="blinds(horizontal)">
                                      <p:cBhvr>
                                        <p:cTn id="18" dur="500"/>
                                        <p:tgtEl>
                                          <p:spTgt spid="206850">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6850">
                                            <p:txEl>
                                              <p:pRg st="6" end="6"/>
                                            </p:txEl>
                                          </p:spTgt>
                                        </p:tgtEl>
                                        <p:attrNameLst>
                                          <p:attrName>style.visibility</p:attrName>
                                        </p:attrNameLst>
                                      </p:cBhvr>
                                      <p:to>
                                        <p:strVal val="visible"/>
                                      </p:to>
                                    </p:set>
                                    <p:animEffect transition="in" filter="blinds(horizontal)">
                                      <p:cBhvr>
                                        <p:cTn id="23" dur="500"/>
                                        <p:tgtEl>
                                          <p:spTgt spid="206850">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6850">
                                            <p:txEl>
                                              <p:pRg st="7" end="7"/>
                                            </p:txEl>
                                          </p:spTgt>
                                        </p:tgtEl>
                                        <p:attrNameLst>
                                          <p:attrName>style.visibility</p:attrName>
                                        </p:attrNameLst>
                                      </p:cBhvr>
                                      <p:to>
                                        <p:strVal val="visible"/>
                                      </p:to>
                                    </p:set>
                                    <p:animEffect transition="in" filter="blinds(horizontal)">
                                      <p:cBhvr>
                                        <p:cTn id="26" dur="500"/>
                                        <p:tgtEl>
                                          <p:spTgt spid="206850">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42" grpId="0" animBg="1"/>
      <p:bldP spid="43" grpId="0"/>
      <p:bldP spid="44" grpId="0" animBg="1"/>
      <p:bldP spid="45" grpId="0" animBg="1"/>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457200" y="333375"/>
            <a:ext cx="8229600" cy="671513"/>
          </a:xfrm>
        </p:spPr>
        <p:txBody>
          <a:bodyPr>
            <a:normAutofit fontScale="90000"/>
          </a:bodyPr>
          <a:lstStyle/>
          <a:p>
            <a:pPr eaLnBrk="1" fontAlgn="auto" hangingPunct="1">
              <a:spcAft>
                <a:spcPts val="0"/>
              </a:spcAft>
              <a:defRPr/>
            </a:pPr>
            <a:r>
              <a:rPr kumimoji="1" lang="zh-CN" altLang="en-US" sz="4900" dirty="0"/>
              <a:t>点割集与割点</a:t>
            </a:r>
          </a:p>
        </p:txBody>
      </p:sp>
      <p:sp>
        <p:nvSpPr>
          <p:cNvPr id="39939" name="Rectangle 3"/>
          <p:cNvSpPr>
            <a:spLocks noGrp="1" noChangeArrowheads="1"/>
          </p:cNvSpPr>
          <p:nvPr>
            <p:ph idx="1"/>
          </p:nvPr>
        </p:nvSpPr>
        <p:spPr>
          <a:xfrm>
            <a:off x="684213" y="1341438"/>
            <a:ext cx="8124121" cy="2735262"/>
          </a:xfrm>
        </p:spPr>
        <p:txBody>
          <a:bodyPr/>
          <a:lstStyle/>
          <a:p>
            <a:pPr eaLnBrk="1" hangingPunct="1">
              <a:lnSpc>
                <a:spcPct val="90000"/>
              </a:lnSpc>
              <a:buFont typeface="Wingdings" pitchFamily="2" charset="2"/>
              <a:buNone/>
            </a:pPr>
            <a:r>
              <a:rPr lang="zh-CN" altLang="en-US" sz="2400" b="1" dirty="0">
                <a:latin typeface="Times New Roman" pitchFamily="18" charset="0"/>
                <a:ea typeface="+mn-ea"/>
                <a:cs typeface="Times New Roman" pitchFamily="18" charset="0"/>
                <a:sym typeface="MT Extra" pitchFamily="18" charset="2"/>
              </a:rPr>
              <a:t>令</a:t>
            </a:r>
            <a:r>
              <a:rPr lang="en-US" altLang="zh-CN" sz="2400" b="1" i="1" dirty="0">
                <a:latin typeface="Times New Roman" pitchFamily="18" charset="0"/>
                <a:ea typeface="+mn-ea"/>
                <a:cs typeface="Times New Roman" pitchFamily="18" charset="0"/>
                <a:sym typeface="MT Extra" pitchFamily="18" charset="2"/>
              </a:rPr>
              <a:t>G=&lt;V,E&gt;</a:t>
            </a:r>
            <a:r>
              <a:rPr lang="zh-CN" altLang="en-US" sz="2400" b="1" dirty="0">
                <a:latin typeface="Times New Roman" pitchFamily="18" charset="0"/>
                <a:ea typeface="+mn-ea"/>
                <a:cs typeface="Times New Roman" pitchFamily="18" charset="0"/>
                <a:sym typeface="MT Extra" pitchFamily="18" charset="2"/>
              </a:rPr>
              <a:t>是连通无向图</a:t>
            </a:r>
            <a:r>
              <a:rPr lang="en-US" altLang="zh-CN" sz="2400" b="1" dirty="0">
                <a:latin typeface="Times New Roman" pitchFamily="18" charset="0"/>
                <a:ea typeface="+mn-ea"/>
                <a:cs typeface="Times New Roman" pitchFamily="18" charset="0"/>
                <a:sym typeface="MT Extra" pitchFamily="18" charset="2"/>
              </a:rPr>
              <a:t>, </a:t>
            </a:r>
            <a:r>
              <a:rPr lang="zh-CN" altLang="en-US" sz="2400" b="1" dirty="0">
                <a:latin typeface="Times New Roman" pitchFamily="18" charset="0"/>
                <a:ea typeface="+mn-ea"/>
                <a:cs typeface="Times New Roman" pitchFamily="18" charset="0"/>
                <a:sym typeface="MT Extra" pitchFamily="18" charset="2"/>
              </a:rPr>
              <a:t>结点集合</a:t>
            </a:r>
            <a:r>
              <a:rPr lang="en-US" altLang="zh-CN" sz="2400" b="1" i="1" dirty="0">
                <a:latin typeface="Times New Roman" pitchFamily="18" charset="0"/>
                <a:ea typeface="+mn-ea"/>
                <a:cs typeface="Times New Roman" pitchFamily="18" charset="0"/>
                <a:sym typeface="MT Extra" pitchFamily="18" charset="2"/>
              </a:rPr>
              <a:t>V</a:t>
            </a:r>
            <a:r>
              <a:rPr lang="en-US" altLang="zh-CN" sz="2400" b="1" i="1" baseline="-25000" dirty="0">
                <a:latin typeface="Times New Roman" pitchFamily="18" charset="0"/>
                <a:ea typeface="+mn-ea"/>
                <a:cs typeface="Times New Roman" pitchFamily="18" charset="0"/>
                <a:sym typeface="MT Extra" pitchFamily="18" charset="2"/>
              </a:rPr>
              <a:t>1</a:t>
            </a:r>
            <a:r>
              <a:rPr lang="en-US" altLang="zh-CN" sz="2400" b="1" i="1" dirty="0">
                <a:latin typeface="Times New Roman" pitchFamily="18" charset="0"/>
                <a:ea typeface="+mn-ea"/>
                <a:cs typeface="Times New Roman" pitchFamily="18" charset="0"/>
                <a:sym typeface="MT Extra" pitchFamily="18" charset="2"/>
              </a:rPr>
              <a:t>,V</a:t>
            </a:r>
            <a:r>
              <a:rPr lang="en-US" altLang="zh-CN" sz="2400" b="1" i="1" baseline="-25000" dirty="0">
                <a:latin typeface="Times New Roman" pitchFamily="18" charset="0"/>
                <a:ea typeface="+mn-ea"/>
                <a:cs typeface="Times New Roman" pitchFamily="18" charset="0"/>
                <a:sym typeface="MT Extra" pitchFamily="18" charset="2"/>
              </a:rPr>
              <a:t>1</a:t>
            </a:r>
            <a:r>
              <a:rPr lang="en-US" altLang="zh-CN" sz="2400" b="1" i="1" dirty="0">
                <a:latin typeface="Times New Roman" pitchFamily="18" charset="0"/>
                <a:ea typeface="+mn-ea"/>
                <a:cs typeface="Times New Roman" pitchFamily="18" charset="0"/>
                <a:sym typeface="Symbol" pitchFamily="18" charset="2"/>
              </a:rPr>
              <a:t>V</a:t>
            </a:r>
            <a:r>
              <a:rPr lang="en-US" altLang="zh-CN" sz="2400" b="1" dirty="0">
                <a:latin typeface="Times New Roman" pitchFamily="18" charset="0"/>
                <a:ea typeface="+mn-ea"/>
                <a:cs typeface="Times New Roman" pitchFamily="18" charset="0"/>
                <a:sym typeface="Symbol" pitchFamily="18" charset="2"/>
              </a:rPr>
              <a:t>, </a:t>
            </a:r>
            <a:r>
              <a:rPr lang="zh-CN" altLang="en-US" sz="2400" b="1" dirty="0">
                <a:latin typeface="Times New Roman" pitchFamily="18" charset="0"/>
                <a:ea typeface="+mn-ea"/>
                <a:cs typeface="Times New Roman" pitchFamily="18" charset="0"/>
                <a:sym typeface="Symbol" pitchFamily="18" charset="2"/>
              </a:rPr>
              <a:t>如果删去</a:t>
            </a:r>
          </a:p>
          <a:p>
            <a:pPr eaLnBrk="1" hangingPunct="1">
              <a:lnSpc>
                <a:spcPct val="90000"/>
              </a:lnSpc>
              <a:buFont typeface="Wingdings" pitchFamily="2" charset="2"/>
              <a:buNone/>
            </a:pPr>
            <a:r>
              <a:rPr lang="en-US" altLang="zh-CN" sz="2400" b="1" i="1" dirty="0">
                <a:latin typeface="Times New Roman" pitchFamily="18" charset="0"/>
                <a:ea typeface="+mn-ea"/>
                <a:cs typeface="Times New Roman" pitchFamily="18" charset="0"/>
                <a:sym typeface="MT Extra" pitchFamily="18" charset="2"/>
              </a:rPr>
              <a:t>V</a:t>
            </a:r>
            <a:r>
              <a:rPr lang="en-US" altLang="zh-CN" sz="2400" b="1" i="1" baseline="-25000" dirty="0">
                <a:latin typeface="Times New Roman" pitchFamily="18" charset="0"/>
                <a:ea typeface="+mn-ea"/>
                <a:cs typeface="Times New Roman" pitchFamily="18" charset="0"/>
                <a:sym typeface="MT Extra" pitchFamily="18" charset="2"/>
              </a:rPr>
              <a:t>1</a:t>
            </a:r>
            <a:r>
              <a:rPr lang="zh-CN" altLang="en-US" sz="2400" b="1" dirty="0">
                <a:latin typeface="Times New Roman" pitchFamily="18" charset="0"/>
                <a:ea typeface="+mn-ea"/>
                <a:cs typeface="Times New Roman" pitchFamily="18" charset="0"/>
                <a:sym typeface="Symbol" pitchFamily="18" charset="2"/>
              </a:rPr>
              <a:t>中所有结点后</a:t>
            </a:r>
            <a:r>
              <a:rPr lang="en-US" altLang="zh-CN" sz="2400" b="1" dirty="0">
                <a:latin typeface="Times New Roman" pitchFamily="18" charset="0"/>
                <a:ea typeface="+mn-ea"/>
                <a:cs typeface="Times New Roman" pitchFamily="18" charset="0"/>
                <a:sym typeface="Symbol" pitchFamily="18" charset="2"/>
              </a:rPr>
              <a:t>,</a:t>
            </a:r>
            <a:r>
              <a:rPr lang="en-US" altLang="zh-CN" sz="2400" b="1" i="1" dirty="0">
                <a:latin typeface="Times New Roman" pitchFamily="18" charset="0"/>
                <a:ea typeface="+mn-ea"/>
                <a:cs typeface="Times New Roman" pitchFamily="18" charset="0"/>
                <a:sym typeface="Symbol" pitchFamily="18" charset="2"/>
              </a:rPr>
              <a:t>G</a:t>
            </a:r>
            <a:r>
              <a:rPr lang="zh-CN" altLang="en-US" sz="2400" b="1" dirty="0">
                <a:latin typeface="Times New Roman" pitchFamily="18" charset="0"/>
                <a:ea typeface="+mn-ea"/>
                <a:cs typeface="Times New Roman" pitchFamily="18" charset="0"/>
                <a:sym typeface="Symbol" pitchFamily="18" charset="2"/>
              </a:rPr>
              <a:t>就变得不连通了</a:t>
            </a:r>
            <a:r>
              <a:rPr lang="en-US" altLang="zh-CN" sz="2400" b="1" dirty="0">
                <a:latin typeface="Times New Roman" pitchFamily="18" charset="0"/>
                <a:ea typeface="+mn-ea"/>
                <a:cs typeface="Times New Roman" pitchFamily="18" charset="0"/>
                <a:sym typeface="Symbol" pitchFamily="18" charset="2"/>
              </a:rPr>
              <a:t>, </a:t>
            </a:r>
            <a:r>
              <a:rPr lang="zh-CN" altLang="en-US" sz="2400" b="1" dirty="0">
                <a:latin typeface="Times New Roman" pitchFamily="18" charset="0"/>
                <a:ea typeface="+mn-ea"/>
                <a:cs typeface="Times New Roman" pitchFamily="18" charset="0"/>
                <a:sym typeface="Symbol" pitchFamily="18" charset="2"/>
              </a:rPr>
              <a:t>而删去</a:t>
            </a:r>
            <a:r>
              <a:rPr lang="en-US" altLang="zh-CN" sz="2400" b="1" i="1" dirty="0">
                <a:latin typeface="Times New Roman" pitchFamily="18" charset="0"/>
                <a:ea typeface="+mn-ea"/>
                <a:cs typeface="Times New Roman" pitchFamily="18" charset="0"/>
                <a:sym typeface="MT Extra" pitchFamily="18" charset="2"/>
              </a:rPr>
              <a:t>V</a:t>
            </a:r>
            <a:r>
              <a:rPr lang="en-US" altLang="zh-CN" sz="2400" b="1" i="1" baseline="-25000" dirty="0">
                <a:latin typeface="Times New Roman" pitchFamily="18" charset="0"/>
                <a:ea typeface="+mn-ea"/>
                <a:cs typeface="Times New Roman" pitchFamily="18" charset="0"/>
                <a:sym typeface="MT Extra" pitchFamily="18" charset="2"/>
              </a:rPr>
              <a:t>1</a:t>
            </a:r>
            <a:r>
              <a:rPr lang="zh-CN" altLang="en-US" sz="2400" b="1" dirty="0">
                <a:latin typeface="Times New Roman" pitchFamily="18" charset="0"/>
                <a:ea typeface="+mn-ea"/>
                <a:cs typeface="Times New Roman" pitchFamily="18" charset="0"/>
                <a:sym typeface="Symbol" pitchFamily="18" charset="2"/>
              </a:rPr>
              <a:t>的任何真子</a:t>
            </a:r>
          </a:p>
          <a:p>
            <a:pPr eaLnBrk="1" hangingPunct="1">
              <a:lnSpc>
                <a:spcPct val="90000"/>
              </a:lnSpc>
              <a:buFont typeface="Wingdings" pitchFamily="2" charset="2"/>
              <a:buNone/>
            </a:pPr>
            <a:r>
              <a:rPr lang="zh-CN" altLang="en-US" sz="2400" b="1" dirty="0">
                <a:latin typeface="Times New Roman" pitchFamily="18" charset="0"/>
                <a:ea typeface="+mn-ea"/>
                <a:cs typeface="Times New Roman" pitchFamily="18" charset="0"/>
                <a:sym typeface="Symbol" pitchFamily="18" charset="2"/>
              </a:rPr>
              <a:t>集中的所有结点</a:t>
            </a:r>
            <a:r>
              <a:rPr lang="en-US" altLang="zh-CN" sz="2400" b="1" dirty="0">
                <a:latin typeface="Times New Roman" pitchFamily="18" charset="0"/>
                <a:ea typeface="+mn-ea"/>
                <a:cs typeface="Times New Roman" pitchFamily="18" charset="0"/>
                <a:sym typeface="Symbol" pitchFamily="18" charset="2"/>
              </a:rPr>
              <a:t>,</a:t>
            </a:r>
            <a:r>
              <a:rPr lang="zh-CN" altLang="en-US" sz="2400" b="1" dirty="0">
                <a:latin typeface="Times New Roman" pitchFamily="18" charset="0"/>
                <a:ea typeface="+mn-ea"/>
                <a:cs typeface="Times New Roman" pitchFamily="18" charset="0"/>
                <a:sym typeface="Symbol" pitchFamily="18" charset="2"/>
              </a:rPr>
              <a:t>得到的子图仍然连通</a:t>
            </a:r>
            <a:r>
              <a:rPr lang="en-US" altLang="zh-CN" sz="2400" b="1" dirty="0">
                <a:latin typeface="Times New Roman" pitchFamily="18" charset="0"/>
                <a:ea typeface="+mn-ea"/>
                <a:cs typeface="Times New Roman" pitchFamily="18" charset="0"/>
                <a:sym typeface="Symbol" pitchFamily="18" charset="2"/>
              </a:rPr>
              <a:t>.</a:t>
            </a:r>
            <a:r>
              <a:rPr lang="zh-CN" altLang="en-US" sz="2400" b="1" dirty="0">
                <a:latin typeface="Times New Roman" pitchFamily="18" charset="0"/>
                <a:ea typeface="+mn-ea"/>
                <a:cs typeface="Times New Roman" pitchFamily="18" charset="0"/>
                <a:sym typeface="Symbol" pitchFamily="18" charset="2"/>
              </a:rPr>
              <a:t>则称</a:t>
            </a:r>
            <a:r>
              <a:rPr lang="en-US" altLang="zh-CN" sz="2400" b="1" i="1" dirty="0">
                <a:latin typeface="Times New Roman" pitchFamily="18" charset="0"/>
                <a:ea typeface="+mn-ea"/>
                <a:cs typeface="Times New Roman" pitchFamily="18" charset="0"/>
                <a:sym typeface="MT Extra" pitchFamily="18" charset="2"/>
              </a:rPr>
              <a:t>V</a:t>
            </a:r>
            <a:r>
              <a:rPr lang="en-US" altLang="zh-CN" sz="2400" b="1" i="1" baseline="-25000" dirty="0">
                <a:latin typeface="Times New Roman" pitchFamily="18" charset="0"/>
                <a:ea typeface="+mn-ea"/>
                <a:cs typeface="Times New Roman" pitchFamily="18" charset="0"/>
                <a:sym typeface="MT Extra" pitchFamily="18" charset="2"/>
              </a:rPr>
              <a:t>1</a:t>
            </a:r>
            <a:r>
              <a:rPr lang="zh-CN" altLang="en-US" sz="2400" b="1" dirty="0">
                <a:latin typeface="Times New Roman" pitchFamily="18" charset="0"/>
                <a:ea typeface="+mn-ea"/>
                <a:cs typeface="Times New Roman" pitchFamily="18" charset="0"/>
                <a:sym typeface="Symbol" pitchFamily="18" charset="2"/>
              </a:rPr>
              <a:t>是</a:t>
            </a:r>
            <a:r>
              <a:rPr lang="en-US" altLang="zh-CN" sz="2400" b="1" i="1" dirty="0">
                <a:latin typeface="Times New Roman" pitchFamily="18" charset="0"/>
                <a:ea typeface="+mn-ea"/>
                <a:cs typeface="Times New Roman" pitchFamily="18" charset="0"/>
                <a:sym typeface="Symbol" pitchFamily="18" charset="2"/>
              </a:rPr>
              <a:t>G</a:t>
            </a:r>
            <a:r>
              <a:rPr lang="zh-CN" altLang="en-US" sz="2400" b="1" dirty="0">
                <a:latin typeface="Times New Roman" pitchFamily="18" charset="0"/>
                <a:ea typeface="+mn-ea"/>
                <a:cs typeface="Times New Roman" pitchFamily="18" charset="0"/>
                <a:sym typeface="Symbol" pitchFamily="18" charset="2"/>
              </a:rPr>
              <a:t>的一个</a:t>
            </a:r>
          </a:p>
          <a:p>
            <a:pPr eaLnBrk="1" hangingPunct="1">
              <a:lnSpc>
                <a:spcPct val="90000"/>
              </a:lnSpc>
              <a:buFont typeface="Wingdings" pitchFamily="2" charset="2"/>
              <a:buNone/>
            </a:pPr>
            <a:r>
              <a:rPr lang="zh-CN" altLang="en-US" sz="2400" b="1" dirty="0">
                <a:solidFill>
                  <a:srgbClr val="FF0000"/>
                </a:solidFill>
                <a:latin typeface="Times New Roman" pitchFamily="18" charset="0"/>
                <a:ea typeface="+mn-ea"/>
                <a:cs typeface="Times New Roman" pitchFamily="18" charset="0"/>
                <a:sym typeface="Symbol" pitchFamily="18" charset="2"/>
              </a:rPr>
              <a:t>点割集</a:t>
            </a:r>
            <a:r>
              <a:rPr lang="en-US" altLang="zh-CN" sz="2400" b="1" dirty="0">
                <a:latin typeface="Times New Roman" pitchFamily="18" charset="0"/>
                <a:ea typeface="+mn-ea"/>
                <a:cs typeface="Times New Roman" pitchFamily="18" charset="0"/>
                <a:sym typeface="Symbol" pitchFamily="18" charset="2"/>
              </a:rPr>
              <a:t>. </a:t>
            </a:r>
            <a:r>
              <a:rPr lang="zh-CN" altLang="en-US" sz="2400" b="1" dirty="0">
                <a:latin typeface="Times New Roman" pitchFamily="18" charset="0"/>
                <a:ea typeface="+mn-ea"/>
                <a:cs typeface="Times New Roman" pitchFamily="18" charset="0"/>
                <a:sym typeface="Symbol" pitchFamily="18" charset="2"/>
              </a:rPr>
              <a:t>如果点割集</a:t>
            </a:r>
            <a:r>
              <a:rPr lang="en-US" altLang="zh-CN" sz="2400" b="1" i="1" dirty="0">
                <a:latin typeface="Times New Roman" pitchFamily="18" charset="0"/>
                <a:ea typeface="+mn-ea"/>
                <a:cs typeface="Times New Roman" pitchFamily="18" charset="0"/>
                <a:sym typeface="MT Extra" pitchFamily="18" charset="2"/>
              </a:rPr>
              <a:t>V</a:t>
            </a:r>
            <a:r>
              <a:rPr lang="en-US" altLang="zh-CN" sz="2400" b="1" i="1" baseline="-25000" dirty="0">
                <a:latin typeface="Times New Roman" pitchFamily="18" charset="0"/>
                <a:ea typeface="+mn-ea"/>
                <a:cs typeface="Times New Roman" pitchFamily="18" charset="0"/>
                <a:sym typeface="MT Extra" pitchFamily="18" charset="2"/>
              </a:rPr>
              <a:t>1</a:t>
            </a:r>
            <a:r>
              <a:rPr lang="zh-CN" altLang="en-US" sz="2400" b="1" dirty="0">
                <a:latin typeface="Times New Roman" pitchFamily="18" charset="0"/>
                <a:ea typeface="+mn-ea"/>
                <a:cs typeface="Times New Roman" pitchFamily="18" charset="0"/>
                <a:sym typeface="Symbol" pitchFamily="18" charset="2"/>
              </a:rPr>
              <a:t>中只有一个结点</a:t>
            </a:r>
            <a:r>
              <a:rPr lang="en-US" altLang="zh-CN" sz="2400" b="1" dirty="0">
                <a:latin typeface="Times New Roman" pitchFamily="18" charset="0"/>
                <a:ea typeface="+mn-ea"/>
                <a:cs typeface="Times New Roman" pitchFamily="18" charset="0"/>
                <a:sym typeface="Symbol" pitchFamily="18" charset="2"/>
              </a:rPr>
              <a:t>, </a:t>
            </a:r>
            <a:r>
              <a:rPr lang="zh-CN" altLang="en-US" sz="2400" b="1" dirty="0">
                <a:latin typeface="Times New Roman" pitchFamily="18" charset="0"/>
                <a:ea typeface="+mn-ea"/>
                <a:cs typeface="Times New Roman" pitchFamily="18" charset="0"/>
                <a:sym typeface="Symbol" pitchFamily="18" charset="2"/>
              </a:rPr>
              <a:t>则称此结点为</a:t>
            </a:r>
            <a:r>
              <a:rPr lang="zh-CN" altLang="en-US" sz="2400" b="1" dirty="0">
                <a:solidFill>
                  <a:srgbClr val="FF0000"/>
                </a:solidFill>
                <a:latin typeface="Times New Roman" pitchFamily="18" charset="0"/>
                <a:ea typeface="+mn-ea"/>
                <a:cs typeface="Times New Roman" pitchFamily="18" charset="0"/>
                <a:sym typeface="Symbol" pitchFamily="18" charset="2"/>
              </a:rPr>
              <a:t>割点</a:t>
            </a:r>
            <a:r>
              <a:rPr lang="en-US" altLang="zh-CN" sz="2400" b="1" dirty="0">
                <a:latin typeface="Times New Roman" pitchFamily="18" charset="0"/>
                <a:ea typeface="+mn-ea"/>
                <a:cs typeface="Times New Roman" pitchFamily="18" charset="0"/>
                <a:sym typeface="Symbol" pitchFamily="18" charset="2"/>
              </a:rPr>
              <a:t>.</a:t>
            </a:r>
          </a:p>
          <a:p>
            <a:pPr eaLnBrk="1" hangingPunct="1">
              <a:lnSpc>
                <a:spcPct val="90000"/>
              </a:lnSpc>
              <a:buFont typeface="Wingdings" pitchFamily="2" charset="2"/>
              <a:buNone/>
            </a:pPr>
            <a:endParaRPr lang="en-US" altLang="zh-CN" sz="1800" b="1" dirty="0">
              <a:solidFill>
                <a:srgbClr val="000000"/>
              </a:solidFill>
              <a:latin typeface="Times New Roman" pitchFamily="18" charset="0"/>
              <a:ea typeface="+mn-ea"/>
              <a:cs typeface="Times New Roman" pitchFamily="18" charset="0"/>
              <a:sym typeface="MT Extra" pitchFamily="18" charset="2"/>
            </a:endParaRPr>
          </a:p>
          <a:p>
            <a:pPr eaLnBrk="1" hangingPunct="1">
              <a:buClr>
                <a:schemeClr val="folHlink"/>
              </a:buClr>
              <a:buSzPct val="60000"/>
              <a:buFont typeface="Wingdings" pitchFamily="2" charset="2"/>
              <a:buNone/>
            </a:pPr>
            <a:r>
              <a:rPr lang="zh-CN" altLang="en-US" sz="1800" b="1" dirty="0">
                <a:solidFill>
                  <a:srgbClr val="000000"/>
                </a:solidFill>
                <a:latin typeface="Times New Roman" pitchFamily="18" charset="0"/>
                <a:ea typeface="+mn-ea"/>
                <a:cs typeface="Times New Roman" pitchFamily="18" charset="0"/>
                <a:sym typeface="MT Extra" pitchFamily="18" charset="2"/>
              </a:rPr>
              <a:t>如下图：</a:t>
            </a:r>
            <a:r>
              <a:rPr lang="en-US" altLang="zh-CN" sz="1800" b="1" dirty="0">
                <a:solidFill>
                  <a:srgbClr val="000000"/>
                </a:solidFill>
                <a:latin typeface="Times New Roman" pitchFamily="18" charset="0"/>
                <a:ea typeface="+mn-ea"/>
                <a:cs typeface="Times New Roman" pitchFamily="18" charset="0"/>
                <a:sym typeface="MT Extra" pitchFamily="18" charset="2"/>
              </a:rPr>
              <a:t>{</a:t>
            </a:r>
            <a:r>
              <a:rPr lang="en-US" altLang="zh-CN" sz="1800" b="1" dirty="0" err="1">
                <a:solidFill>
                  <a:srgbClr val="000000"/>
                </a:solidFill>
                <a:latin typeface="Times New Roman" pitchFamily="18" charset="0"/>
                <a:ea typeface="+mn-ea"/>
                <a:cs typeface="Times New Roman" pitchFamily="18" charset="0"/>
                <a:sym typeface="MT Extra" pitchFamily="18" charset="2"/>
              </a:rPr>
              <a:t>b,f</a:t>
            </a:r>
            <a:r>
              <a:rPr lang="en-US" altLang="zh-CN" sz="1800" b="1" dirty="0">
                <a:solidFill>
                  <a:srgbClr val="000000"/>
                </a:solidFill>
                <a:latin typeface="Times New Roman" pitchFamily="18" charset="0"/>
                <a:ea typeface="+mn-ea"/>
                <a:cs typeface="Times New Roman" pitchFamily="18" charset="0"/>
                <a:sym typeface="MT Extra" pitchFamily="18" charset="2"/>
              </a:rPr>
              <a:t>}, {</a:t>
            </a:r>
            <a:r>
              <a:rPr lang="en-US" altLang="zh-CN" sz="1800" b="1" dirty="0" err="1">
                <a:solidFill>
                  <a:srgbClr val="000000"/>
                </a:solidFill>
                <a:latin typeface="Times New Roman" pitchFamily="18" charset="0"/>
                <a:ea typeface="+mn-ea"/>
                <a:cs typeface="Times New Roman" pitchFamily="18" charset="0"/>
                <a:sym typeface="MT Extra" pitchFamily="18" charset="2"/>
              </a:rPr>
              <a:t>b,g</a:t>
            </a:r>
            <a:r>
              <a:rPr lang="en-US" altLang="zh-CN" sz="1800" b="1" dirty="0">
                <a:solidFill>
                  <a:srgbClr val="000000"/>
                </a:solidFill>
                <a:latin typeface="Times New Roman" pitchFamily="18" charset="0"/>
                <a:ea typeface="+mn-ea"/>
                <a:cs typeface="Times New Roman" pitchFamily="18" charset="0"/>
                <a:sym typeface="MT Extra" pitchFamily="18" charset="2"/>
              </a:rPr>
              <a:t>}, {</a:t>
            </a:r>
            <a:r>
              <a:rPr lang="en-US" altLang="zh-CN" sz="1800" b="1" dirty="0" err="1">
                <a:solidFill>
                  <a:srgbClr val="000000"/>
                </a:solidFill>
                <a:latin typeface="Times New Roman" pitchFamily="18" charset="0"/>
                <a:ea typeface="+mn-ea"/>
                <a:cs typeface="Times New Roman" pitchFamily="18" charset="0"/>
                <a:sym typeface="MT Extra" pitchFamily="18" charset="2"/>
              </a:rPr>
              <a:t>f,k</a:t>
            </a:r>
            <a:r>
              <a:rPr lang="en-US" altLang="zh-CN" sz="1800" b="1" dirty="0">
                <a:solidFill>
                  <a:srgbClr val="000000"/>
                </a:solidFill>
                <a:latin typeface="Times New Roman" pitchFamily="18" charset="0"/>
                <a:ea typeface="+mn-ea"/>
                <a:cs typeface="Times New Roman" pitchFamily="18" charset="0"/>
                <a:sym typeface="MT Extra" pitchFamily="18" charset="2"/>
              </a:rPr>
              <a:t>},{</a:t>
            </a:r>
            <a:r>
              <a:rPr lang="en-US" altLang="zh-CN" sz="1800" b="1" dirty="0" err="1">
                <a:solidFill>
                  <a:srgbClr val="000000"/>
                </a:solidFill>
                <a:latin typeface="Times New Roman" pitchFamily="18" charset="0"/>
                <a:ea typeface="+mn-ea"/>
                <a:cs typeface="Times New Roman" pitchFamily="18" charset="0"/>
                <a:sym typeface="MT Extra" pitchFamily="18" charset="2"/>
              </a:rPr>
              <a:t>k,g</a:t>
            </a:r>
            <a:r>
              <a:rPr lang="en-US" altLang="zh-CN" sz="1800" b="1" dirty="0">
                <a:solidFill>
                  <a:srgbClr val="000000"/>
                </a:solidFill>
                <a:latin typeface="Times New Roman" pitchFamily="18" charset="0"/>
                <a:ea typeface="+mn-ea"/>
                <a:cs typeface="Times New Roman" pitchFamily="18" charset="0"/>
                <a:sym typeface="MT Extra" pitchFamily="18" charset="2"/>
              </a:rPr>
              <a:t>}</a:t>
            </a:r>
            <a:r>
              <a:rPr lang="zh-CN" altLang="zh-CN" sz="1800" b="1" dirty="0">
                <a:latin typeface="Times New Roman" pitchFamily="18" charset="0"/>
                <a:cs typeface="Times New Roman" pitchFamily="18" charset="0"/>
                <a:sym typeface="MT Extra" pitchFamily="18" charset="2"/>
              </a:rPr>
              <a:t>是点割集</a:t>
            </a:r>
            <a:endParaRPr lang="en-US" altLang="zh-CN" sz="1800" b="1" dirty="0">
              <a:solidFill>
                <a:srgbClr val="000000"/>
              </a:solidFill>
              <a:latin typeface="Times New Roman" pitchFamily="18" charset="0"/>
              <a:ea typeface="+mn-ea"/>
              <a:cs typeface="Times New Roman" pitchFamily="18" charset="0"/>
              <a:sym typeface="MT Extra" pitchFamily="18" charset="2"/>
            </a:endParaRPr>
          </a:p>
          <a:p>
            <a:pPr eaLnBrk="1" hangingPunct="1">
              <a:buClr>
                <a:schemeClr val="folHlink"/>
              </a:buClr>
              <a:buSzPct val="60000"/>
              <a:buFont typeface="Wingdings" pitchFamily="2" charset="2"/>
              <a:buNone/>
            </a:pPr>
            <a:r>
              <a:rPr lang="en-US" altLang="zh-CN" sz="1800" b="1" dirty="0">
                <a:latin typeface="Times New Roman" pitchFamily="18" charset="0"/>
                <a:ea typeface="+mn-ea"/>
                <a:cs typeface="Times New Roman" pitchFamily="18" charset="0"/>
                <a:sym typeface="MT Extra" pitchFamily="18" charset="2"/>
              </a:rPr>
              <a:t>                </a:t>
            </a:r>
            <a:r>
              <a:rPr lang="zh-CN" altLang="zh-CN" sz="1800" b="1" dirty="0">
                <a:solidFill>
                  <a:srgbClr val="000000"/>
                </a:solidFill>
                <a:latin typeface="Times New Roman" pitchFamily="18" charset="0"/>
                <a:ea typeface="+mn-ea"/>
                <a:cs typeface="Times New Roman" pitchFamily="18" charset="0"/>
                <a:sym typeface="MT Extra" pitchFamily="18" charset="2"/>
              </a:rPr>
              <a:t>{</a:t>
            </a:r>
            <a:r>
              <a:rPr lang="en-US" altLang="zh-CN" sz="1800" b="1" dirty="0" err="1">
                <a:solidFill>
                  <a:srgbClr val="000000"/>
                </a:solidFill>
                <a:latin typeface="Times New Roman" pitchFamily="18" charset="0"/>
                <a:ea typeface="+mn-ea"/>
                <a:cs typeface="Times New Roman" pitchFamily="18" charset="0"/>
                <a:sym typeface="MT Extra" pitchFamily="18" charset="2"/>
              </a:rPr>
              <a:t>a,d,i,l</a:t>
            </a:r>
            <a:r>
              <a:rPr lang="en-US" altLang="zh-CN" sz="1800" b="1" dirty="0">
                <a:solidFill>
                  <a:srgbClr val="000000"/>
                </a:solidFill>
                <a:latin typeface="Times New Roman" pitchFamily="18" charset="0"/>
                <a:ea typeface="+mn-ea"/>
                <a:cs typeface="Times New Roman" pitchFamily="18" charset="0"/>
                <a:sym typeface="MT Extra" pitchFamily="18" charset="2"/>
              </a:rPr>
              <a:t>}</a:t>
            </a:r>
            <a:r>
              <a:rPr lang="zh-CN" altLang="en-US" sz="1800" b="1" dirty="0">
                <a:solidFill>
                  <a:srgbClr val="000000"/>
                </a:solidFill>
                <a:latin typeface="Times New Roman" pitchFamily="18" charset="0"/>
                <a:ea typeface="+mn-ea"/>
                <a:cs typeface="Times New Roman" pitchFamily="18" charset="0"/>
                <a:sym typeface="MT Extra" pitchFamily="18" charset="2"/>
              </a:rPr>
              <a:t>，</a:t>
            </a:r>
            <a:r>
              <a:rPr lang="en-US" altLang="zh-CN" sz="1800" b="1" dirty="0">
                <a:solidFill>
                  <a:srgbClr val="000000"/>
                </a:solidFill>
                <a:latin typeface="Times New Roman" pitchFamily="18" charset="0"/>
                <a:ea typeface="+mn-ea"/>
                <a:cs typeface="Times New Roman" pitchFamily="18" charset="0"/>
                <a:sym typeface="MT Extra" pitchFamily="18" charset="2"/>
              </a:rPr>
              <a:t>{</a:t>
            </a:r>
            <a:r>
              <a:rPr lang="en-US" altLang="zh-CN" sz="1800" b="1" dirty="0" err="1">
                <a:solidFill>
                  <a:srgbClr val="000000"/>
                </a:solidFill>
                <a:latin typeface="Times New Roman" pitchFamily="18" charset="0"/>
                <a:ea typeface="+mn-ea"/>
                <a:cs typeface="Times New Roman" pitchFamily="18" charset="0"/>
                <a:sym typeface="MT Extra" pitchFamily="18" charset="2"/>
              </a:rPr>
              <a:t>c,e,h,j</a:t>
            </a:r>
            <a:r>
              <a:rPr lang="en-US" altLang="zh-CN" sz="1800" b="1" dirty="0">
                <a:solidFill>
                  <a:srgbClr val="000000"/>
                </a:solidFill>
                <a:latin typeface="Times New Roman" pitchFamily="18" charset="0"/>
                <a:ea typeface="+mn-ea"/>
                <a:cs typeface="Times New Roman" pitchFamily="18" charset="0"/>
                <a:sym typeface="MT Extra" pitchFamily="18" charset="2"/>
              </a:rPr>
              <a:t>}</a:t>
            </a:r>
            <a:r>
              <a:rPr lang="zh-CN" altLang="en-US" sz="1800" b="1" dirty="0">
                <a:solidFill>
                  <a:srgbClr val="000000"/>
                </a:solidFill>
                <a:latin typeface="Times New Roman" pitchFamily="18" charset="0"/>
                <a:ea typeface="+mn-ea"/>
                <a:cs typeface="Times New Roman" pitchFamily="18" charset="0"/>
                <a:sym typeface="MT Extra" pitchFamily="18" charset="2"/>
              </a:rPr>
              <a:t>也</a:t>
            </a:r>
            <a:r>
              <a:rPr lang="zh-CN" altLang="zh-CN" sz="1800" b="1" dirty="0">
                <a:solidFill>
                  <a:srgbClr val="000000"/>
                </a:solidFill>
                <a:latin typeface="Times New Roman" pitchFamily="18" charset="0"/>
                <a:ea typeface="+mn-ea"/>
                <a:cs typeface="Times New Roman" pitchFamily="18" charset="0"/>
                <a:sym typeface="MT Extra" pitchFamily="18" charset="2"/>
              </a:rPr>
              <a:t>是点割集.</a:t>
            </a:r>
            <a:r>
              <a:rPr lang="en-US" altLang="zh-CN" sz="1800" b="1" dirty="0">
                <a:solidFill>
                  <a:srgbClr val="000000"/>
                </a:solidFill>
                <a:latin typeface="Times New Roman" pitchFamily="18" charset="0"/>
                <a:ea typeface="+mn-ea"/>
                <a:cs typeface="Times New Roman" pitchFamily="18" charset="0"/>
                <a:sym typeface="MT Extra" pitchFamily="18" charset="2"/>
              </a:rPr>
              <a:t> </a:t>
            </a:r>
            <a:r>
              <a:rPr lang="zh-CN" altLang="en-US" sz="1800" b="1" dirty="0">
                <a:solidFill>
                  <a:srgbClr val="000000"/>
                </a:solidFill>
                <a:latin typeface="Times New Roman" pitchFamily="18" charset="0"/>
                <a:ea typeface="+mn-ea"/>
                <a:cs typeface="Times New Roman" pitchFamily="18" charset="0"/>
                <a:sym typeface="MT Extra" pitchFamily="18" charset="2"/>
              </a:rPr>
              <a:t>不存在割点</a:t>
            </a:r>
            <a:r>
              <a:rPr lang="en-US" altLang="zh-CN" sz="1800" b="1" dirty="0">
                <a:solidFill>
                  <a:srgbClr val="000000"/>
                </a:solidFill>
                <a:latin typeface="Times New Roman" pitchFamily="18" charset="0"/>
                <a:ea typeface="+mn-ea"/>
                <a:cs typeface="Times New Roman" pitchFamily="18" charset="0"/>
                <a:sym typeface="MT Extra" pitchFamily="18" charset="2"/>
              </a:rPr>
              <a:t>.</a:t>
            </a:r>
          </a:p>
        </p:txBody>
      </p:sp>
      <p:grpSp>
        <p:nvGrpSpPr>
          <p:cNvPr id="2" name="Group 4"/>
          <p:cNvGrpSpPr>
            <a:grpSpLocks/>
          </p:cNvGrpSpPr>
          <p:nvPr/>
        </p:nvGrpSpPr>
        <p:grpSpPr bwMode="auto">
          <a:xfrm>
            <a:off x="6927850" y="4006618"/>
            <a:ext cx="1546225" cy="1427162"/>
            <a:chOff x="4355" y="336"/>
            <a:chExt cx="974" cy="899"/>
          </a:xfrm>
        </p:grpSpPr>
        <p:sp>
          <p:nvSpPr>
            <p:cNvPr id="39993" name="Text Box 5"/>
            <p:cNvSpPr txBox="1">
              <a:spLocks noChangeArrowheads="1"/>
            </p:cNvSpPr>
            <p:nvPr/>
          </p:nvSpPr>
          <p:spPr bwMode="auto">
            <a:xfrm>
              <a:off x="4992" y="947"/>
              <a:ext cx="336"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g</a:t>
              </a:r>
            </a:p>
          </p:txBody>
        </p:sp>
        <p:sp>
          <p:nvSpPr>
            <p:cNvPr id="39994" name="Text Box 6"/>
            <p:cNvSpPr txBox="1">
              <a:spLocks noChangeArrowheads="1"/>
            </p:cNvSpPr>
            <p:nvPr/>
          </p:nvSpPr>
          <p:spPr bwMode="auto">
            <a:xfrm>
              <a:off x="4992" y="336"/>
              <a:ext cx="33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c</a:t>
              </a:r>
            </a:p>
          </p:txBody>
        </p:sp>
        <p:sp>
          <p:nvSpPr>
            <p:cNvPr id="39995" name="Text Box 7"/>
            <p:cNvSpPr txBox="1">
              <a:spLocks noChangeArrowheads="1"/>
            </p:cNvSpPr>
            <p:nvPr/>
          </p:nvSpPr>
          <p:spPr bwMode="auto">
            <a:xfrm>
              <a:off x="4355" y="336"/>
              <a:ext cx="39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b</a:t>
              </a:r>
            </a:p>
          </p:txBody>
        </p:sp>
        <p:sp>
          <p:nvSpPr>
            <p:cNvPr id="39996" name="Text Box 8"/>
            <p:cNvSpPr txBox="1">
              <a:spLocks noChangeArrowheads="1"/>
            </p:cNvSpPr>
            <p:nvPr/>
          </p:nvSpPr>
          <p:spPr bwMode="auto">
            <a:xfrm>
              <a:off x="4704" y="624"/>
              <a:ext cx="34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e</a:t>
              </a:r>
            </a:p>
          </p:txBody>
        </p:sp>
        <p:sp>
          <p:nvSpPr>
            <p:cNvPr id="39997" name="Line 9"/>
            <p:cNvSpPr>
              <a:spLocks noChangeShapeType="1"/>
            </p:cNvSpPr>
            <p:nvPr/>
          </p:nvSpPr>
          <p:spPr bwMode="auto">
            <a:xfrm>
              <a:off x="4512" y="480"/>
              <a:ext cx="576"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98" name="Line 10"/>
            <p:cNvSpPr>
              <a:spLocks noChangeShapeType="1"/>
            </p:cNvSpPr>
            <p:nvPr/>
          </p:nvSpPr>
          <p:spPr bwMode="auto">
            <a:xfrm flipH="1" flipV="1">
              <a:off x="5088" y="480"/>
              <a:ext cx="0" cy="62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99" name="Line 11"/>
            <p:cNvSpPr>
              <a:spLocks noChangeShapeType="1"/>
            </p:cNvSpPr>
            <p:nvPr/>
          </p:nvSpPr>
          <p:spPr bwMode="auto">
            <a:xfrm rot="5481199" flipH="1">
              <a:off x="4482" y="468"/>
              <a:ext cx="563" cy="622"/>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grpSp>
      <p:grpSp>
        <p:nvGrpSpPr>
          <p:cNvPr id="3" name="Group 12"/>
          <p:cNvGrpSpPr>
            <a:grpSpLocks/>
          </p:cNvGrpSpPr>
          <p:nvPr/>
        </p:nvGrpSpPr>
        <p:grpSpPr bwMode="auto">
          <a:xfrm>
            <a:off x="3346450" y="4006618"/>
            <a:ext cx="2668588" cy="2328862"/>
            <a:chOff x="2064" y="336"/>
            <a:chExt cx="1681" cy="1467"/>
          </a:xfrm>
        </p:grpSpPr>
        <p:sp>
          <p:nvSpPr>
            <p:cNvPr id="39974" name="Text Box 13"/>
            <p:cNvSpPr txBox="1">
              <a:spLocks noChangeArrowheads="1"/>
            </p:cNvSpPr>
            <p:nvPr/>
          </p:nvSpPr>
          <p:spPr bwMode="auto">
            <a:xfrm>
              <a:off x="3408" y="947"/>
              <a:ext cx="336"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g</a:t>
              </a:r>
            </a:p>
          </p:txBody>
        </p:sp>
        <p:sp>
          <p:nvSpPr>
            <p:cNvPr id="39975" name="Text Box 14"/>
            <p:cNvSpPr txBox="1">
              <a:spLocks noChangeArrowheads="1"/>
            </p:cNvSpPr>
            <p:nvPr/>
          </p:nvSpPr>
          <p:spPr bwMode="auto">
            <a:xfrm>
              <a:off x="3408" y="336"/>
              <a:ext cx="33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c</a:t>
              </a:r>
            </a:p>
          </p:txBody>
        </p:sp>
        <p:sp>
          <p:nvSpPr>
            <p:cNvPr id="39976" name="Text Box 15"/>
            <p:cNvSpPr txBox="1">
              <a:spLocks noChangeArrowheads="1"/>
            </p:cNvSpPr>
            <p:nvPr/>
          </p:nvSpPr>
          <p:spPr bwMode="auto">
            <a:xfrm>
              <a:off x="2064" y="336"/>
              <a:ext cx="37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a</a:t>
              </a:r>
            </a:p>
          </p:txBody>
        </p:sp>
        <p:sp>
          <p:nvSpPr>
            <p:cNvPr id="39977" name="Text Box 16"/>
            <p:cNvSpPr txBox="1">
              <a:spLocks noChangeArrowheads="1"/>
            </p:cNvSpPr>
            <p:nvPr/>
          </p:nvSpPr>
          <p:spPr bwMode="auto">
            <a:xfrm>
              <a:off x="3120" y="1152"/>
              <a:ext cx="25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i</a:t>
              </a:r>
            </a:p>
          </p:txBody>
        </p:sp>
        <p:sp>
          <p:nvSpPr>
            <p:cNvPr id="39978" name="Text Box 17"/>
            <p:cNvSpPr txBox="1">
              <a:spLocks noChangeArrowheads="1"/>
            </p:cNvSpPr>
            <p:nvPr/>
          </p:nvSpPr>
          <p:spPr bwMode="auto">
            <a:xfrm>
              <a:off x="3120" y="624"/>
              <a:ext cx="34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e</a:t>
              </a:r>
            </a:p>
          </p:txBody>
        </p:sp>
        <p:sp>
          <p:nvSpPr>
            <p:cNvPr id="39979" name="Text Box 18"/>
            <p:cNvSpPr txBox="1">
              <a:spLocks noChangeArrowheads="1"/>
            </p:cNvSpPr>
            <p:nvPr/>
          </p:nvSpPr>
          <p:spPr bwMode="auto">
            <a:xfrm>
              <a:off x="2064" y="1488"/>
              <a:ext cx="34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j</a:t>
              </a:r>
            </a:p>
          </p:txBody>
        </p:sp>
        <p:sp>
          <p:nvSpPr>
            <p:cNvPr id="39980" name="Text Box 19"/>
            <p:cNvSpPr txBox="1">
              <a:spLocks noChangeArrowheads="1"/>
            </p:cNvSpPr>
            <p:nvPr/>
          </p:nvSpPr>
          <p:spPr bwMode="auto">
            <a:xfrm>
              <a:off x="2304" y="624"/>
              <a:ext cx="426"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d</a:t>
              </a:r>
            </a:p>
          </p:txBody>
        </p:sp>
        <p:sp>
          <p:nvSpPr>
            <p:cNvPr id="39981" name="Text Box 20"/>
            <p:cNvSpPr txBox="1">
              <a:spLocks noChangeArrowheads="1"/>
            </p:cNvSpPr>
            <p:nvPr/>
          </p:nvSpPr>
          <p:spPr bwMode="auto">
            <a:xfrm>
              <a:off x="2304" y="1152"/>
              <a:ext cx="37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h</a:t>
              </a:r>
            </a:p>
          </p:txBody>
        </p:sp>
        <p:sp>
          <p:nvSpPr>
            <p:cNvPr id="39982" name="Text Box 21"/>
            <p:cNvSpPr txBox="1">
              <a:spLocks noChangeArrowheads="1"/>
            </p:cNvSpPr>
            <p:nvPr/>
          </p:nvSpPr>
          <p:spPr bwMode="auto">
            <a:xfrm>
              <a:off x="3408" y="1515"/>
              <a:ext cx="25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l</a:t>
              </a:r>
            </a:p>
          </p:txBody>
        </p:sp>
        <p:sp>
          <p:nvSpPr>
            <p:cNvPr id="39983" name="Text Box 22"/>
            <p:cNvSpPr txBox="1">
              <a:spLocks noChangeArrowheads="1"/>
            </p:cNvSpPr>
            <p:nvPr/>
          </p:nvSpPr>
          <p:spPr bwMode="auto">
            <a:xfrm>
              <a:off x="2778" y="1515"/>
              <a:ext cx="43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k</a:t>
              </a:r>
            </a:p>
          </p:txBody>
        </p:sp>
        <p:sp>
          <p:nvSpPr>
            <p:cNvPr id="39984" name="Line 23"/>
            <p:cNvSpPr>
              <a:spLocks noChangeShapeType="1"/>
            </p:cNvSpPr>
            <p:nvPr/>
          </p:nvSpPr>
          <p:spPr bwMode="auto">
            <a:xfrm flipV="1">
              <a:off x="3492" y="493"/>
              <a:ext cx="0" cy="1135"/>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85" name="Line 24"/>
            <p:cNvSpPr>
              <a:spLocks noChangeShapeType="1"/>
            </p:cNvSpPr>
            <p:nvPr/>
          </p:nvSpPr>
          <p:spPr bwMode="auto">
            <a:xfrm>
              <a:off x="2241" y="1640"/>
              <a:ext cx="1260"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86" name="Line 25"/>
            <p:cNvSpPr>
              <a:spLocks noChangeShapeType="1"/>
            </p:cNvSpPr>
            <p:nvPr/>
          </p:nvSpPr>
          <p:spPr bwMode="auto">
            <a:xfrm rot="5481199" flipH="1">
              <a:off x="3204" y="780"/>
              <a:ext cx="292" cy="275"/>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87" name="Line 26"/>
            <p:cNvSpPr>
              <a:spLocks noChangeShapeType="1"/>
            </p:cNvSpPr>
            <p:nvPr/>
          </p:nvSpPr>
          <p:spPr bwMode="auto">
            <a:xfrm>
              <a:off x="2544" y="1344"/>
              <a:ext cx="336" cy="33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88" name="Line 27"/>
            <p:cNvSpPr>
              <a:spLocks noChangeShapeType="1"/>
            </p:cNvSpPr>
            <p:nvPr/>
          </p:nvSpPr>
          <p:spPr bwMode="auto">
            <a:xfrm flipH="1">
              <a:off x="2880" y="1060"/>
              <a:ext cx="612" cy="572"/>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89" name="Line 28"/>
            <p:cNvSpPr>
              <a:spLocks noChangeShapeType="1"/>
            </p:cNvSpPr>
            <p:nvPr/>
          </p:nvSpPr>
          <p:spPr bwMode="auto">
            <a:xfrm>
              <a:off x="2544" y="768"/>
              <a:ext cx="672"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90" name="Line 29"/>
            <p:cNvSpPr>
              <a:spLocks noChangeShapeType="1"/>
            </p:cNvSpPr>
            <p:nvPr/>
          </p:nvSpPr>
          <p:spPr bwMode="auto">
            <a:xfrm>
              <a:off x="2504" y="758"/>
              <a:ext cx="0" cy="56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91" name="Line 30"/>
            <p:cNvSpPr>
              <a:spLocks noChangeShapeType="1"/>
            </p:cNvSpPr>
            <p:nvPr/>
          </p:nvSpPr>
          <p:spPr bwMode="auto">
            <a:xfrm>
              <a:off x="2526" y="1326"/>
              <a:ext cx="672"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92" name="Line 31"/>
            <p:cNvSpPr>
              <a:spLocks noChangeShapeType="1"/>
            </p:cNvSpPr>
            <p:nvPr/>
          </p:nvSpPr>
          <p:spPr bwMode="auto">
            <a:xfrm>
              <a:off x="3198" y="758"/>
              <a:ext cx="0" cy="56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grpSp>
      <p:grpSp>
        <p:nvGrpSpPr>
          <p:cNvPr id="4" name="Group 32"/>
          <p:cNvGrpSpPr>
            <a:grpSpLocks/>
          </p:cNvGrpSpPr>
          <p:nvPr/>
        </p:nvGrpSpPr>
        <p:grpSpPr bwMode="auto">
          <a:xfrm>
            <a:off x="755650" y="4006618"/>
            <a:ext cx="2668588" cy="2328862"/>
            <a:chOff x="2112" y="288"/>
            <a:chExt cx="1681" cy="1467"/>
          </a:xfrm>
        </p:grpSpPr>
        <p:sp>
          <p:nvSpPr>
            <p:cNvPr id="39950" name="Text Box 33"/>
            <p:cNvSpPr txBox="1">
              <a:spLocks noChangeArrowheads="1"/>
            </p:cNvSpPr>
            <p:nvPr/>
          </p:nvSpPr>
          <p:spPr bwMode="auto">
            <a:xfrm>
              <a:off x="3456" y="874"/>
              <a:ext cx="336"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89AAD3">
                      <a:lumMod val="50000"/>
                    </a:srgbClr>
                  </a:solidFill>
                  <a:effectLst/>
                  <a:uLnTx/>
                  <a:uFillTx/>
                  <a:latin typeface="Times New Roman" pitchFamily="18" charset="0"/>
                  <a:ea typeface="宋体" pitchFamily="2" charset="-122"/>
                  <a:cs typeface="+mn-cs"/>
                  <a:sym typeface="MT Extra" pitchFamily="18" charset="2"/>
                </a:rPr>
                <a:t>g</a:t>
              </a:r>
            </a:p>
          </p:txBody>
        </p:sp>
        <p:sp>
          <p:nvSpPr>
            <p:cNvPr id="39951" name="Text Box 34"/>
            <p:cNvSpPr txBox="1">
              <a:spLocks noChangeArrowheads="1"/>
            </p:cNvSpPr>
            <p:nvPr/>
          </p:nvSpPr>
          <p:spPr bwMode="auto">
            <a:xfrm>
              <a:off x="3456" y="288"/>
              <a:ext cx="33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c</a:t>
              </a:r>
            </a:p>
          </p:txBody>
        </p:sp>
        <p:sp>
          <p:nvSpPr>
            <p:cNvPr id="39952" name="Text Box 35"/>
            <p:cNvSpPr txBox="1">
              <a:spLocks noChangeArrowheads="1"/>
            </p:cNvSpPr>
            <p:nvPr/>
          </p:nvSpPr>
          <p:spPr bwMode="auto">
            <a:xfrm>
              <a:off x="2112" y="288"/>
              <a:ext cx="37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a</a:t>
              </a:r>
            </a:p>
          </p:txBody>
        </p:sp>
        <p:sp>
          <p:nvSpPr>
            <p:cNvPr id="39953" name="Text Box 36"/>
            <p:cNvSpPr txBox="1">
              <a:spLocks noChangeArrowheads="1"/>
            </p:cNvSpPr>
            <p:nvPr/>
          </p:nvSpPr>
          <p:spPr bwMode="auto">
            <a:xfrm>
              <a:off x="2819" y="288"/>
              <a:ext cx="39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b</a:t>
              </a:r>
            </a:p>
          </p:txBody>
        </p:sp>
        <p:sp>
          <p:nvSpPr>
            <p:cNvPr id="39954" name="Text Box 37"/>
            <p:cNvSpPr txBox="1">
              <a:spLocks noChangeArrowheads="1"/>
            </p:cNvSpPr>
            <p:nvPr/>
          </p:nvSpPr>
          <p:spPr bwMode="auto">
            <a:xfrm>
              <a:off x="3168" y="1104"/>
              <a:ext cx="25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i</a:t>
              </a:r>
            </a:p>
          </p:txBody>
        </p:sp>
        <p:sp>
          <p:nvSpPr>
            <p:cNvPr id="39955" name="Text Box 38"/>
            <p:cNvSpPr txBox="1">
              <a:spLocks noChangeArrowheads="1"/>
            </p:cNvSpPr>
            <p:nvPr/>
          </p:nvSpPr>
          <p:spPr bwMode="auto">
            <a:xfrm>
              <a:off x="3168" y="576"/>
              <a:ext cx="34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e</a:t>
              </a:r>
            </a:p>
          </p:txBody>
        </p:sp>
        <p:sp>
          <p:nvSpPr>
            <p:cNvPr id="39956" name="Text Box 39"/>
            <p:cNvSpPr txBox="1">
              <a:spLocks noChangeArrowheads="1"/>
            </p:cNvSpPr>
            <p:nvPr/>
          </p:nvSpPr>
          <p:spPr bwMode="auto">
            <a:xfrm>
              <a:off x="2112" y="1440"/>
              <a:ext cx="34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j</a:t>
              </a:r>
            </a:p>
          </p:txBody>
        </p:sp>
        <p:sp>
          <p:nvSpPr>
            <p:cNvPr id="39957" name="Text Box 40"/>
            <p:cNvSpPr txBox="1">
              <a:spLocks noChangeArrowheads="1"/>
            </p:cNvSpPr>
            <p:nvPr/>
          </p:nvSpPr>
          <p:spPr bwMode="auto">
            <a:xfrm>
              <a:off x="2112" y="864"/>
              <a:ext cx="34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f</a:t>
              </a:r>
            </a:p>
          </p:txBody>
        </p:sp>
        <p:sp>
          <p:nvSpPr>
            <p:cNvPr id="39958" name="Text Box 41"/>
            <p:cNvSpPr txBox="1">
              <a:spLocks noChangeArrowheads="1"/>
            </p:cNvSpPr>
            <p:nvPr/>
          </p:nvSpPr>
          <p:spPr bwMode="auto">
            <a:xfrm>
              <a:off x="2352" y="576"/>
              <a:ext cx="426"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d</a:t>
              </a:r>
            </a:p>
          </p:txBody>
        </p:sp>
        <p:sp>
          <p:nvSpPr>
            <p:cNvPr id="39959" name="Text Box 42"/>
            <p:cNvSpPr txBox="1">
              <a:spLocks noChangeArrowheads="1"/>
            </p:cNvSpPr>
            <p:nvPr/>
          </p:nvSpPr>
          <p:spPr bwMode="auto">
            <a:xfrm>
              <a:off x="2352" y="1104"/>
              <a:ext cx="37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h</a:t>
              </a:r>
            </a:p>
          </p:txBody>
        </p:sp>
        <p:sp>
          <p:nvSpPr>
            <p:cNvPr id="39960" name="Text Box 43"/>
            <p:cNvSpPr txBox="1">
              <a:spLocks noChangeArrowheads="1"/>
            </p:cNvSpPr>
            <p:nvPr/>
          </p:nvSpPr>
          <p:spPr bwMode="auto">
            <a:xfrm>
              <a:off x="3456" y="1467"/>
              <a:ext cx="25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l</a:t>
              </a:r>
            </a:p>
          </p:txBody>
        </p:sp>
        <p:sp>
          <p:nvSpPr>
            <p:cNvPr id="39961" name="Text Box 44"/>
            <p:cNvSpPr txBox="1">
              <a:spLocks noChangeArrowheads="1"/>
            </p:cNvSpPr>
            <p:nvPr/>
          </p:nvSpPr>
          <p:spPr bwMode="auto">
            <a:xfrm>
              <a:off x="2826" y="1467"/>
              <a:ext cx="43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k</a:t>
              </a:r>
            </a:p>
          </p:txBody>
        </p:sp>
        <p:sp>
          <p:nvSpPr>
            <p:cNvPr id="39962" name="Line 45"/>
            <p:cNvSpPr>
              <a:spLocks noChangeShapeType="1"/>
            </p:cNvSpPr>
            <p:nvPr/>
          </p:nvSpPr>
          <p:spPr bwMode="auto">
            <a:xfrm>
              <a:off x="2280" y="435"/>
              <a:ext cx="1260"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63" name="Line 46"/>
            <p:cNvSpPr>
              <a:spLocks noChangeShapeType="1"/>
            </p:cNvSpPr>
            <p:nvPr/>
          </p:nvSpPr>
          <p:spPr bwMode="auto">
            <a:xfrm flipV="1">
              <a:off x="3540" y="445"/>
              <a:ext cx="0" cy="1135"/>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64" name="Line 47"/>
            <p:cNvSpPr>
              <a:spLocks noChangeShapeType="1"/>
            </p:cNvSpPr>
            <p:nvPr/>
          </p:nvSpPr>
          <p:spPr bwMode="auto">
            <a:xfrm>
              <a:off x="2280" y="445"/>
              <a:ext cx="0" cy="1135"/>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65" name="Line 48"/>
            <p:cNvSpPr>
              <a:spLocks noChangeShapeType="1"/>
            </p:cNvSpPr>
            <p:nvPr/>
          </p:nvSpPr>
          <p:spPr bwMode="auto">
            <a:xfrm>
              <a:off x="2289" y="1612"/>
              <a:ext cx="1260"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66" name="Line 49"/>
            <p:cNvSpPr>
              <a:spLocks noChangeShapeType="1"/>
            </p:cNvSpPr>
            <p:nvPr/>
          </p:nvSpPr>
          <p:spPr bwMode="auto">
            <a:xfrm rot="5481199" flipH="1">
              <a:off x="2971" y="420"/>
              <a:ext cx="563" cy="622"/>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67" name="Line 50"/>
            <p:cNvSpPr>
              <a:spLocks noChangeShapeType="1"/>
            </p:cNvSpPr>
            <p:nvPr/>
          </p:nvSpPr>
          <p:spPr bwMode="auto">
            <a:xfrm flipH="1">
              <a:off x="2250" y="445"/>
              <a:ext cx="630" cy="567"/>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68" name="Line 51"/>
            <p:cNvSpPr>
              <a:spLocks noChangeShapeType="1"/>
            </p:cNvSpPr>
            <p:nvPr/>
          </p:nvSpPr>
          <p:spPr bwMode="auto">
            <a:xfrm>
              <a:off x="2280" y="1012"/>
              <a:ext cx="648" cy="62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69" name="Line 52"/>
            <p:cNvSpPr>
              <a:spLocks noChangeShapeType="1"/>
            </p:cNvSpPr>
            <p:nvPr/>
          </p:nvSpPr>
          <p:spPr bwMode="auto">
            <a:xfrm flipH="1">
              <a:off x="2902" y="1012"/>
              <a:ext cx="638" cy="60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70" name="Line 53"/>
            <p:cNvSpPr>
              <a:spLocks noChangeShapeType="1"/>
            </p:cNvSpPr>
            <p:nvPr/>
          </p:nvSpPr>
          <p:spPr bwMode="auto">
            <a:xfrm>
              <a:off x="2592" y="720"/>
              <a:ext cx="672"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71" name="Line 54"/>
            <p:cNvSpPr>
              <a:spLocks noChangeShapeType="1"/>
            </p:cNvSpPr>
            <p:nvPr/>
          </p:nvSpPr>
          <p:spPr bwMode="auto">
            <a:xfrm>
              <a:off x="2552" y="710"/>
              <a:ext cx="0" cy="56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72" name="Line 55"/>
            <p:cNvSpPr>
              <a:spLocks noChangeShapeType="1"/>
            </p:cNvSpPr>
            <p:nvPr/>
          </p:nvSpPr>
          <p:spPr bwMode="auto">
            <a:xfrm>
              <a:off x="2574" y="1278"/>
              <a:ext cx="672"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73" name="Line 56"/>
            <p:cNvSpPr>
              <a:spLocks noChangeShapeType="1"/>
            </p:cNvSpPr>
            <p:nvPr/>
          </p:nvSpPr>
          <p:spPr bwMode="auto">
            <a:xfrm>
              <a:off x="3268" y="710"/>
              <a:ext cx="0" cy="56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grpSp>
      <p:sp>
        <p:nvSpPr>
          <p:cNvPr id="39943" name="Text Box 57"/>
          <p:cNvSpPr txBox="1">
            <a:spLocks noChangeArrowheads="1"/>
          </p:cNvSpPr>
          <p:nvPr/>
        </p:nvSpPr>
        <p:spPr bwMode="auto">
          <a:xfrm>
            <a:off x="5937250" y="5835418"/>
            <a:ext cx="5429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j</a:t>
            </a:r>
          </a:p>
        </p:txBody>
      </p:sp>
      <p:sp>
        <p:nvSpPr>
          <p:cNvPr id="39944" name="Text Box 58"/>
          <p:cNvSpPr txBox="1">
            <a:spLocks noChangeArrowheads="1"/>
          </p:cNvSpPr>
          <p:nvPr/>
        </p:nvSpPr>
        <p:spPr bwMode="auto">
          <a:xfrm>
            <a:off x="5937250" y="4921018"/>
            <a:ext cx="5429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f</a:t>
            </a:r>
          </a:p>
        </p:txBody>
      </p:sp>
      <p:sp>
        <p:nvSpPr>
          <p:cNvPr id="39945" name="Text Box 59"/>
          <p:cNvSpPr txBox="1">
            <a:spLocks noChangeArrowheads="1"/>
          </p:cNvSpPr>
          <p:nvPr/>
        </p:nvSpPr>
        <p:spPr bwMode="auto">
          <a:xfrm>
            <a:off x="6318250" y="5302018"/>
            <a:ext cx="60007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h</a:t>
            </a:r>
          </a:p>
        </p:txBody>
      </p:sp>
      <p:sp>
        <p:nvSpPr>
          <p:cNvPr id="39946" name="Text Box 60"/>
          <p:cNvSpPr txBox="1">
            <a:spLocks noChangeArrowheads="1"/>
          </p:cNvSpPr>
          <p:nvPr/>
        </p:nvSpPr>
        <p:spPr bwMode="auto">
          <a:xfrm>
            <a:off x="7004050" y="5835418"/>
            <a:ext cx="6953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k</a:t>
            </a:r>
          </a:p>
        </p:txBody>
      </p:sp>
      <p:sp>
        <p:nvSpPr>
          <p:cNvPr id="39947" name="Line 61"/>
          <p:cNvSpPr>
            <a:spLocks noChangeShapeType="1"/>
          </p:cNvSpPr>
          <p:nvPr/>
        </p:nvSpPr>
        <p:spPr bwMode="auto">
          <a:xfrm>
            <a:off x="6165850" y="5149618"/>
            <a:ext cx="0" cy="91440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48" name="Line 62"/>
          <p:cNvSpPr>
            <a:spLocks noChangeShapeType="1"/>
          </p:cNvSpPr>
          <p:nvPr/>
        </p:nvSpPr>
        <p:spPr bwMode="auto">
          <a:xfrm>
            <a:off x="6165850" y="6064018"/>
            <a:ext cx="987304" cy="111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49" name="Line 63"/>
          <p:cNvSpPr>
            <a:spLocks noChangeShapeType="1"/>
          </p:cNvSpPr>
          <p:nvPr/>
        </p:nvSpPr>
        <p:spPr bwMode="auto">
          <a:xfrm>
            <a:off x="6203950" y="5155968"/>
            <a:ext cx="952500" cy="90805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62536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9943"/>
                                        </p:tgtEl>
                                        <p:attrNameLst>
                                          <p:attrName>style.visibility</p:attrName>
                                        </p:attrNameLst>
                                      </p:cBhvr>
                                      <p:to>
                                        <p:strVal val="visible"/>
                                      </p:to>
                                    </p:set>
                                    <p:animEffect transition="in" filter="blinds(horizontal)">
                                      <p:cBhvr>
                                        <p:cTn id="19" dur="500"/>
                                        <p:tgtEl>
                                          <p:spTgt spid="3994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9944"/>
                                        </p:tgtEl>
                                        <p:attrNameLst>
                                          <p:attrName>style.visibility</p:attrName>
                                        </p:attrNameLst>
                                      </p:cBhvr>
                                      <p:to>
                                        <p:strVal val="visible"/>
                                      </p:to>
                                    </p:set>
                                    <p:animEffect transition="in" filter="blinds(horizontal)">
                                      <p:cBhvr>
                                        <p:cTn id="22" dur="500"/>
                                        <p:tgtEl>
                                          <p:spTgt spid="3994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9945"/>
                                        </p:tgtEl>
                                        <p:attrNameLst>
                                          <p:attrName>style.visibility</p:attrName>
                                        </p:attrNameLst>
                                      </p:cBhvr>
                                      <p:to>
                                        <p:strVal val="visible"/>
                                      </p:to>
                                    </p:set>
                                    <p:animEffect transition="in" filter="blinds(horizontal)">
                                      <p:cBhvr>
                                        <p:cTn id="25" dur="500"/>
                                        <p:tgtEl>
                                          <p:spTgt spid="3994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9946"/>
                                        </p:tgtEl>
                                        <p:attrNameLst>
                                          <p:attrName>style.visibility</p:attrName>
                                        </p:attrNameLst>
                                      </p:cBhvr>
                                      <p:to>
                                        <p:strVal val="visible"/>
                                      </p:to>
                                    </p:set>
                                    <p:animEffect transition="in" filter="blinds(horizontal)">
                                      <p:cBhvr>
                                        <p:cTn id="28" dur="500"/>
                                        <p:tgtEl>
                                          <p:spTgt spid="3994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9947"/>
                                        </p:tgtEl>
                                        <p:attrNameLst>
                                          <p:attrName>style.visibility</p:attrName>
                                        </p:attrNameLst>
                                      </p:cBhvr>
                                      <p:to>
                                        <p:strVal val="visible"/>
                                      </p:to>
                                    </p:set>
                                    <p:animEffect transition="in" filter="blinds(horizontal)">
                                      <p:cBhvr>
                                        <p:cTn id="31" dur="500"/>
                                        <p:tgtEl>
                                          <p:spTgt spid="3994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9948"/>
                                        </p:tgtEl>
                                        <p:attrNameLst>
                                          <p:attrName>style.visibility</p:attrName>
                                        </p:attrNameLst>
                                      </p:cBhvr>
                                      <p:to>
                                        <p:strVal val="visible"/>
                                      </p:to>
                                    </p:set>
                                    <p:animEffect transition="in" filter="blinds(horizontal)">
                                      <p:cBhvr>
                                        <p:cTn id="34" dur="500"/>
                                        <p:tgtEl>
                                          <p:spTgt spid="3994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9949"/>
                                        </p:tgtEl>
                                        <p:attrNameLst>
                                          <p:attrName>style.visibility</p:attrName>
                                        </p:attrNameLst>
                                      </p:cBhvr>
                                      <p:to>
                                        <p:strVal val="visible"/>
                                      </p:to>
                                    </p:set>
                                    <p:animEffect transition="in" filter="blinds(horizontal)">
                                      <p:cBhvr>
                                        <p:cTn id="37" dur="500"/>
                                        <p:tgtEl>
                                          <p:spTgt spid="3994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P spid="39944" grpId="0"/>
      <p:bldP spid="39945" grpId="0"/>
      <p:bldP spid="39946" grpId="0"/>
      <p:bldP spid="39947" grpId="0" animBg="1"/>
      <p:bldP spid="39948" grpId="0" animBg="1"/>
      <p:bldP spid="399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457200" y="333375"/>
            <a:ext cx="8229600" cy="671513"/>
          </a:xfrm>
        </p:spPr>
        <p:txBody>
          <a:bodyPr>
            <a:normAutofit fontScale="90000"/>
          </a:bodyPr>
          <a:lstStyle/>
          <a:p>
            <a:pPr eaLnBrk="1" fontAlgn="auto" hangingPunct="1">
              <a:spcAft>
                <a:spcPts val="0"/>
              </a:spcAft>
              <a:defRPr/>
            </a:pPr>
            <a:r>
              <a:rPr kumimoji="1" lang="zh-CN" altLang="en-US" sz="4900" dirty="0"/>
              <a:t>点割集与割点</a:t>
            </a:r>
          </a:p>
        </p:txBody>
      </p:sp>
      <p:sp>
        <p:nvSpPr>
          <p:cNvPr id="209923" name="Rectangle 3"/>
          <p:cNvSpPr>
            <a:spLocks noGrp="1" noChangeArrowheads="1"/>
          </p:cNvSpPr>
          <p:nvPr>
            <p:ph idx="1"/>
          </p:nvPr>
        </p:nvSpPr>
        <p:spPr>
          <a:xfrm>
            <a:off x="539750" y="1341438"/>
            <a:ext cx="8147050" cy="3872685"/>
          </a:xfrm>
        </p:spPr>
        <p:txBody>
          <a:bodyPr rtlCol="0">
            <a:normAutofit fontScale="92500" lnSpcReduction="20000"/>
          </a:bodyPr>
          <a:lstStyle/>
          <a:p>
            <a:pPr eaLnBrk="1" fontAlgn="auto" hangingPunct="1">
              <a:lnSpc>
                <a:spcPct val="90000"/>
              </a:lnSpc>
              <a:buFont typeface="Wingdings" pitchFamily="2" charset="2"/>
              <a:buNone/>
              <a:defRPr/>
            </a:pPr>
            <a:r>
              <a:rPr lang="zh-CN" altLang="en-US" sz="2800" b="1" dirty="0">
                <a:solidFill>
                  <a:srgbClr val="FF0000"/>
                </a:solidFill>
                <a:latin typeface="Times New Roman" panose="02020603050405020304" pitchFamily="18" charset="0"/>
                <a:ea typeface="+mn-ea"/>
                <a:cs typeface="Times New Roman" panose="02020603050405020304" pitchFamily="18" charset="0"/>
                <a:sym typeface="MT Extra" pitchFamily="18" charset="2"/>
              </a:rPr>
              <a:t>点连通度</a:t>
            </a:r>
          </a:p>
          <a:p>
            <a:pPr eaLnBrk="1" fontAlgn="auto" hangingPunct="1">
              <a:lnSpc>
                <a:spcPct val="90000"/>
              </a:lnSpc>
              <a:spcBef>
                <a:spcPct val="55000"/>
              </a:spcBef>
              <a:buFont typeface="Wingdings" pitchFamily="2" charset="2"/>
              <a:buNone/>
              <a:defRPr/>
            </a:pPr>
            <a:r>
              <a:rPr lang="zh-CN" altLang="en-US" sz="2400" b="1" dirty="0">
                <a:latin typeface="Times New Roman" panose="02020603050405020304" pitchFamily="18" charset="0"/>
                <a:ea typeface="+mn-ea"/>
                <a:cs typeface="Times New Roman" panose="02020603050405020304" pitchFamily="18" charset="0"/>
                <a:sym typeface="Symbol" pitchFamily="18" charset="2"/>
              </a:rPr>
              <a:t>若</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不是完全图</a:t>
            </a:r>
            <a:r>
              <a:rPr lang="en-US" altLang="zh-CN" sz="2400" b="1" dirty="0">
                <a:latin typeface="Times New Roman" panose="02020603050405020304" pitchFamily="18" charset="0"/>
                <a:ea typeface="+mn-ea"/>
                <a:cs typeface="Times New Roman" panose="02020603050405020304" pitchFamily="18" charset="0"/>
                <a:sym typeface="Symbol"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itchFamily="18" charset="2"/>
              </a:rPr>
              <a:t>定义</a:t>
            </a:r>
            <a:r>
              <a:rPr lang="en-US" altLang="zh-CN" sz="2400" b="1" dirty="0">
                <a:latin typeface="Times New Roman" panose="02020603050405020304" pitchFamily="18" charset="0"/>
                <a:ea typeface="+mn-ea"/>
                <a:cs typeface="Times New Roman" panose="02020603050405020304" pitchFamily="18" charset="0"/>
                <a:sym typeface="Symbol" pitchFamily="18" charset="2"/>
              </a:rPr>
              <a:t>:</a:t>
            </a:r>
          </a:p>
          <a:p>
            <a:pPr eaLnBrk="1" fontAlgn="auto" hangingPunct="1">
              <a:lnSpc>
                <a:spcPct val="90000"/>
              </a:lnSpc>
              <a:buFont typeface="Wingdings" pitchFamily="2" charset="2"/>
              <a:buNone/>
              <a:defRPr/>
            </a:pPr>
            <a:r>
              <a:rPr lang="en-US" altLang="zh-CN" sz="2400" b="1" dirty="0">
                <a:latin typeface="Times New Roman" panose="02020603050405020304" pitchFamily="18" charset="0"/>
                <a:ea typeface="+mn-ea"/>
                <a:cs typeface="Times New Roman" panose="02020603050405020304" pitchFamily="18" charset="0"/>
                <a:sym typeface="Symbol" pitchFamily="18" charset="2"/>
              </a:rPr>
              <a:t>     </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k</a:t>
            </a:r>
            <a:r>
              <a:rPr lang="en-US" altLang="zh-CN" sz="2400" b="1" dirty="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a:t>
            </a:r>
            <a:r>
              <a:rPr lang="en-US" altLang="zh-CN" sz="2400" b="1" dirty="0">
                <a:latin typeface="Times New Roman" panose="02020603050405020304" pitchFamily="18" charset="0"/>
                <a:ea typeface="+mn-ea"/>
                <a:cs typeface="Times New Roman" panose="02020603050405020304" pitchFamily="18" charset="0"/>
                <a:sym typeface="Symbol" pitchFamily="18" charset="2"/>
              </a:rPr>
              <a:t>)=min{ | </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V</a:t>
            </a:r>
            <a:r>
              <a:rPr lang="en-US" altLang="zh-CN" sz="2400" b="1" i="1" baseline="-25000" dirty="0">
                <a:latin typeface="Times New Roman" panose="02020603050405020304" pitchFamily="18" charset="0"/>
                <a:ea typeface="+mn-ea"/>
                <a:cs typeface="Times New Roman" panose="02020603050405020304" pitchFamily="18" charset="0"/>
                <a:sym typeface="Symbol" pitchFamily="18" charset="2"/>
              </a:rPr>
              <a:t>1</a:t>
            </a:r>
            <a:r>
              <a:rPr lang="en-US" altLang="zh-CN" sz="2400" b="1" dirty="0">
                <a:latin typeface="Times New Roman" panose="02020603050405020304" pitchFamily="18" charset="0"/>
                <a:ea typeface="+mn-ea"/>
                <a:cs typeface="Times New Roman" panose="02020603050405020304" pitchFamily="18" charset="0"/>
                <a:sym typeface="Symbol" pitchFamily="18" charset="2"/>
              </a:rPr>
              <a:t> | | </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V</a:t>
            </a:r>
            <a:r>
              <a:rPr lang="en-US" altLang="zh-CN" sz="2400" b="1" i="1" baseline="-25000" dirty="0">
                <a:latin typeface="Times New Roman" panose="02020603050405020304" pitchFamily="18" charset="0"/>
                <a:ea typeface="+mn-ea"/>
                <a:cs typeface="Times New Roman" panose="02020603050405020304" pitchFamily="18" charset="0"/>
                <a:sym typeface="Symbol"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itchFamily="18" charset="2"/>
              </a:rPr>
              <a:t>是</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itchFamily="18" charset="2"/>
              </a:rPr>
              <a:t>的点割集</a:t>
            </a:r>
            <a:r>
              <a:rPr lang="en-US" altLang="zh-CN" sz="2400" b="1" dirty="0">
                <a:latin typeface="Times New Roman" panose="02020603050405020304" pitchFamily="18" charset="0"/>
                <a:ea typeface="+mn-ea"/>
                <a:cs typeface="Times New Roman" panose="02020603050405020304" pitchFamily="18" charset="0"/>
                <a:sym typeface="Symbol"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为</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itchFamily="18" charset="2"/>
              </a:rPr>
              <a:t>的</a:t>
            </a:r>
            <a:r>
              <a:rPr lang="zh-CN" altLang="en-US" sz="2400" b="1" dirty="0">
                <a:solidFill>
                  <a:srgbClr val="FF0066"/>
                </a:solidFill>
                <a:latin typeface="Times New Roman" panose="02020603050405020304" pitchFamily="18" charset="0"/>
                <a:ea typeface="+mn-ea"/>
                <a:cs typeface="Times New Roman" panose="02020603050405020304" pitchFamily="18" charset="0"/>
                <a:sym typeface="Symbol" pitchFamily="18" charset="2"/>
              </a:rPr>
              <a:t>点连通度</a:t>
            </a:r>
            <a:r>
              <a:rPr lang="en-US" altLang="zh-CN" sz="2400" b="1" dirty="0">
                <a:latin typeface="Times New Roman" panose="02020603050405020304" pitchFamily="18" charset="0"/>
                <a:ea typeface="+mn-ea"/>
                <a:cs typeface="Times New Roman" panose="02020603050405020304" pitchFamily="18" charset="0"/>
                <a:sym typeface="Symbol" pitchFamily="18" charset="2"/>
              </a:rPr>
              <a:t>.</a:t>
            </a:r>
          </a:p>
          <a:p>
            <a:pPr eaLnBrk="1" fontAlgn="auto" hangingPunct="1">
              <a:lnSpc>
                <a:spcPct val="90000"/>
              </a:lnSpc>
              <a:buFont typeface="Wingdings" pitchFamily="2" charset="2"/>
              <a:buNone/>
              <a:defRPr/>
            </a:pPr>
            <a:r>
              <a:rPr lang="zh-CN" altLang="en-US" sz="2400" b="1" dirty="0">
                <a:latin typeface="Times New Roman" panose="02020603050405020304" pitchFamily="18" charset="0"/>
                <a:ea typeface="+mn-ea"/>
                <a:cs typeface="Times New Roman" panose="02020603050405020304" pitchFamily="18" charset="0"/>
                <a:sym typeface="Symbol" pitchFamily="18" charset="2"/>
              </a:rPr>
              <a:t>注</a:t>
            </a:r>
            <a:r>
              <a:rPr lang="en-US" altLang="zh-CN" sz="2400" b="1" dirty="0">
                <a:latin typeface="Times New Roman" panose="02020603050405020304" pitchFamily="18" charset="0"/>
                <a:ea typeface="+mn-ea"/>
                <a:cs typeface="Times New Roman" panose="02020603050405020304" pitchFamily="18" charset="0"/>
                <a:sym typeface="Symbol"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itchFamily="18" charset="2"/>
              </a:rPr>
              <a:t>：</a:t>
            </a:r>
          </a:p>
          <a:p>
            <a:pPr eaLnBrk="1" fontAlgn="auto" hangingPunct="1">
              <a:lnSpc>
                <a:spcPct val="90000"/>
              </a:lnSpc>
              <a:buFont typeface="Wingdings" pitchFamily="2" charset="2"/>
              <a:buNone/>
              <a:defRPr/>
            </a:pPr>
            <a:r>
              <a:rPr lang="zh-CN" altLang="en-US" sz="2400" b="1" dirty="0">
                <a:latin typeface="Times New Roman" panose="02020603050405020304" pitchFamily="18" charset="0"/>
                <a:ea typeface="+mn-ea"/>
                <a:cs typeface="Times New Roman" panose="02020603050405020304" pitchFamily="18" charset="0"/>
                <a:sym typeface="Symbol" pitchFamily="18" charset="2"/>
              </a:rPr>
              <a:t>     点连通度</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k</a:t>
            </a:r>
            <a:r>
              <a:rPr lang="en-US" altLang="zh-CN" sz="2400" b="1" dirty="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a:t>
            </a:r>
            <a:r>
              <a:rPr lang="en-US" altLang="zh-CN" sz="2400" b="1" dirty="0">
                <a:latin typeface="Times New Roman" panose="02020603050405020304" pitchFamily="18" charset="0"/>
                <a:ea typeface="+mn-ea"/>
                <a:cs typeface="Times New Roman" panose="02020603050405020304" pitchFamily="18" charset="0"/>
                <a:sym typeface="Symbol" pitchFamily="18" charset="2"/>
              </a:rPr>
              <a:t>)</a:t>
            </a:r>
            <a:r>
              <a:rPr lang="zh-CN" altLang="en-US" sz="2400" b="1" dirty="0">
                <a:latin typeface="Times New Roman" panose="02020603050405020304" pitchFamily="18" charset="0"/>
                <a:ea typeface="+mn-ea"/>
                <a:cs typeface="Times New Roman" panose="02020603050405020304" pitchFamily="18" charset="0"/>
                <a:sym typeface="Symbol" pitchFamily="18" charset="2"/>
              </a:rPr>
              <a:t>是表示使</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不连通</a:t>
            </a:r>
            <a:r>
              <a:rPr lang="en-US" altLang="zh-CN" sz="2400" b="1" dirty="0">
                <a:latin typeface="Times New Roman" panose="02020603050405020304" pitchFamily="18" charset="0"/>
                <a:ea typeface="+mn-ea"/>
                <a:cs typeface="Times New Roman" panose="02020603050405020304" pitchFamily="18" charset="0"/>
                <a:sym typeface="Symbol" pitchFamily="18" charset="2"/>
              </a:rPr>
              <a:t>,</a:t>
            </a:r>
            <a:r>
              <a:rPr lang="zh-CN" altLang="en-US" sz="2400" b="1" dirty="0">
                <a:latin typeface="Times New Roman" panose="02020603050405020304" pitchFamily="18" charset="0"/>
                <a:ea typeface="+mn-ea"/>
                <a:cs typeface="Times New Roman" panose="02020603050405020304" pitchFamily="18" charset="0"/>
                <a:sym typeface="Symbol" pitchFamily="18" charset="2"/>
              </a:rPr>
              <a:t>至少要删去的结点数</a:t>
            </a:r>
            <a:r>
              <a:rPr lang="en-US" altLang="zh-CN" sz="2400" b="1" dirty="0">
                <a:latin typeface="Times New Roman" panose="02020603050405020304" pitchFamily="18" charset="0"/>
                <a:ea typeface="+mn-ea"/>
                <a:cs typeface="Times New Roman" panose="02020603050405020304" pitchFamily="18" charset="0"/>
                <a:sym typeface="Symbol" pitchFamily="18" charset="2"/>
              </a:rPr>
              <a:t>.</a:t>
            </a:r>
          </a:p>
          <a:p>
            <a:pPr eaLnBrk="1" fontAlgn="auto" hangingPunct="1">
              <a:lnSpc>
                <a:spcPct val="90000"/>
              </a:lnSpc>
              <a:buFont typeface="Wingdings" pitchFamily="2" charset="2"/>
              <a:buNone/>
              <a:defRPr/>
            </a:pPr>
            <a:r>
              <a:rPr lang="zh-CN" altLang="en-US" sz="2400" b="1" dirty="0">
                <a:latin typeface="Times New Roman" panose="02020603050405020304" pitchFamily="18" charset="0"/>
                <a:ea typeface="+mn-ea"/>
                <a:cs typeface="Times New Roman" panose="02020603050405020304" pitchFamily="18" charset="0"/>
                <a:sym typeface="Symbol" pitchFamily="18" charset="2"/>
              </a:rPr>
              <a:t>注</a:t>
            </a:r>
            <a:r>
              <a:rPr lang="en-US" altLang="zh-CN" sz="2400" b="1" dirty="0">
                <a:latin typeface="Times New Roman" panose="02020603050405020304" pitchFamily="18" charset="0"/>
                <a:ea typeface="+mn-ea"/>
                <a:cs typeface="Times New Roman" panose="02020603050405020304" pitchFamily="18" charset="0"/>
                <a:sym typeface="Symbol" pitchFamily="18" charset="2"/>
              </a:rPr>
              <a:t>2</a:t>
            </a:r>
            <a:r>
              <a:rPr lang="zh-CN" altLang="en-US" sz="2400" b="1" dirty="0">
                <a:latin typeface="Times New Roman" panose="02020603050405020304" pitchFamily="18" charset="0"/>
                <a:ea typeface="+mn-ea"/>
                <a:cs typeface="Times New Roman" panose="02020603050405020304" pitchFamily="18" charset="0"/>
                <a:sym typeface="Symbol" pitchFamily="18" charset="2"/>
              </a:rPr>
              <a:t>：</a:t>
            </a:r>
          </a:p>
          <a:p>
            <a:pPr eaLnBrk="1" fontAlgn="auto" hangingPunct="1">
              <a:lnSpc>
                <a:spcPct val="90000"/>
              </a:lnSpc>
              <a:buFont typeface="Wingdings" pitchFamily="2" charset="2"/>
              <a:buNone/>
              <a:defRPr/>
            </a:pPr>
            <a:r>
              <a:rPr lang="zh-CN" altLang="en-US" sz="2400" b="1" dirty="0">
                <a:latin typeface="Times New Roman" panose="02020603050405020304" pitchFamily="18" charset="0"/>
                <a:ea typeface="+mn-ea"/>
                <a:cs typeface="Times New Roman" panose="02020603050405020304" pitchFamily="18" charset="0"/>
                <a:sym typeface="Symbol" pitchFamily="18" charset="2"/>
              </a:rPr>
              <a:t>     具有割点图的点连通度 </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k</a:t>
            </a:r>
            <a:r>
              <a:rPr lang="en-US" altLang="zh-CN" sz="2400" b="1" dirty="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a:t>
            </a:r>
            <a:r>
              <a:rPr lang="en-US" altLang="zh-CN" sz="2400" b="1" dirty="0">
                <a:latin typeface="Times New Roman" panose="02020603050405020304" pitchFamily="18" charset="0"/>
                <a:ea typeface="+mn-ea"/>
                <a:cs typeface="Times New Roman" panose="02020603050405020304" pitchFamily="18" charset="0"/>
                <a:sym typeface="Symbol"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，不连通图的连通度为</a:t>
            </a:r>
            <a:r>
              <a:rPr lang="en-US" altLang="zh-CN" sz="2400" b="1" dirty="0">
                <a:latin typeface="Times New Roman" panose="02020603050405020304" pitchFamily="18" charset="0"/>
                <a:ea typeface="+mn-ea"/>
                <a:cs typeface="Times New Roman" panose="02020603050405020304" pitchFamily="18" charset="0"/>
                <a:sym typeface="Symbol" pitchFamily="18" charset="2"/>
              </a:rPr>
              <a:t>0.</a:t>
            </a:r>
          </a:p>
          <a:p>
            <a:pPr eaLnBrk="1" fontAlgn="auto" hangingPunct="1">
              <a:lnSpc>
                <a:spcPct val="90000"/>
              </a:lnSpc>
              <a:buFont typeface="Wingdings" pitchFamily="2" charset="2"/>
              <a:buNone/>
              <a:defRPr/>
            </a:pPr>
            <a:endParaRPr lang="en-US" altLang="zh-CN" sz="2400" b="1" dirty="0">
              <a:latin typeface="Times New Roman" panose="02020603050405020304" pitchFamily="18" charset="0"/>
              <a:ea typeface="+mn-ea"/>
              <a:cs typeface="Times New Roman" panose="02020603050405020304" pitchFamily="18" charset="0"/>
              <a:sym typeface="Symbol" pitchFamily="18" charset="2"/>
            </a:endParaRPr>
          </a:p>
          <a:p>
            <a:pPr eaLnBrk="1" fontAlgn="auto" hangingPunct="1">
              <a:lnSpc>
                <a:spcPct val="90000"/>
              </a:lnSpc>
              <a:buNone/>
              <a:defRPr/>
            </a:pPr>
            <a:r>
              <a:rPr lang="en-US" altLang="zh-CN" sz="2400" b="1" i="1" dirty="0">
                <a:latin typeface="Times New Roman" pitchFamily="18" charset="0"/>
                <a:cs typeface="Times New Roman" panose="02020603050405020304" pitchFamily="18" charset="0"/>
              </a:rPr>
              <a:t>           </a:t>
            </a:r>
            <a:r>
              <a:rPr lang="en-US" altLang="zh-CN" sz="2400" b="1" i="1" dirty="0" err="1">
                <a:latin typeface="Times New Roman" pitchFamily="18" charset="0"/>
                <a:cs typeface="Times New Roman" panose="02020603050405020304" pitchFamily="18" charset="0"/>
              </a:rPr>
              <a:t>K</a:t>
            </a:r>
            <a:r>
              <a:rPr lang="en-US" altLang="zh-CN" sz="2400" b="1" i="1" baseline="-30000" dirty="0" err="1">
                <a:latin typeface="Times New Roman" pitchFamily="18" charset="0"/>
                <a:cs typeface="Times New Roman" panose="02020603050405020304" pitchFamily="18" charset="0"/>
              </a:rPr>
              <a:t>n</a:t>
            </a:r>
            <a:r>
              <a:rPr lang="zh-CN" altLang="en-US" sz="2400" b="1" dirty="0">
                <a:latin typeface="Times New Roman" pitchFamily="18" charset="0"/>
                <a:cs typeface="Times New Roman" panose="02020603050405020304" pitchFamily="18" charset="0"/>
              </a:rPr>
              <a:t>无点割集</a:t>
            </a:r>
            <a:endParaRPr lang="en-US" altLang="zh-CN" sz="2400" b="1" dirty="0">
              <a:latin typeface="Times New Roman" pitchFamily="18" charset="0"/>
              <a:cs typeface="Times New Roman" panose="02020603050405020304" pitchFamily="18" charset="0"/>
            </a:endParaRPr>
          </a:p>
          <a:p>
            <a:pPr eaLnBrk="1" fontAlgn="auto" hangingPunct="1">
              <a:lnSpc>
                <a:spcPct val="90000"/>
              </a:lnSpc>
              <a:buNone/>
              <a:defRPr/>
            </a:pPr>
            <a:endParaRPr lang="zh-CN" altLang="en-US" sz="2400" b="1" dirty="0">
              <a:latin typeface="Times New Roman" pitchFamily="18" charset="0"/>
              <a:cs typeface="Times New Roman" panose="02020603050405020304" pitchFamily="18" charset="0"/>
            </a:endParaRPr>
          </a:p>
          <a:p>
            <a:pPr eaLnBrk="1" fontAlgn="auto" hangingPunct="1">
              <a:lnSpc>
                <a:spcPct val="90000"/>
              </a:lnSpc>
              <a:buFont typeface="Wingdings" pitchFamily="2" charset="2"/>
              <a:buNone/>
              <a:defRPr/>
            </a:pPr>
            <a:r>
              <a:rPr lang="zh-CN" altLang="en-US" sz="2400" b="1" dirty="0">
                <a:latin typeface="Times New Roman" panose="02020603050405020304" pitchFamily="18" charset="0"/>
                <a:ea typeface="+mn-ea"/>
                <a:cs typeface="Times New Roman" panose="02020603050405020304" pitchFamily="18" charset="0"/>
                <a:sym typeface="Symbol" pitchFamily="18" charset="2"/>
              </a:rPr>
              <a:t>思考：一个点是割点的条件是什么？</a:t>
            </a:r>
            <a:endParaRPr lang="en-US" altLang="zh-CN" sz="2400" b="1" dirty="0">
              <a:latin typeface="Times New Roman" panose="02020603050405020304" pitchFamily="18" charset="0"/>
              <a:ea typeface="+mn-ea"/>
              <a:cs typeface="Times New Roman" panose="02020603050405020304" pitchFamily="18" charset="0"/>
              <a:sym typeface="Symbol" pitchFamily="18" charset="2"/>
            </a:endParaRPr>
          </a:p>
          <a:p>
            <a:pPr eaLnBrk="1" fontAlgn="auto" hangingPunct="1">
              <a:lnSpc>
                <a:spcPct val="90000"/>
              </a:lnSpc>
              <a:buFont typeface="Wingdings" pitchFamily="2" charset="2"/>
              <a:buNone/>
              <a:defRPr/>
            </a:pPr>
            <a:endParaRPr lang="en-US" altLang="zh-CN" sz="2400" b="1" dirty="0">
              <a:latin typeface="Times New Roman" panose="02020603050405020304" pitchFamily="18" charset="0"/>
              <a:ea typeface="+mn-ea"/>
              <a:cs typeface="Times New Roman" panose="02020603050405020304" pitchFamily="18" charset="0"/>
              <a:sym typeface="Symbol" pitchFamily="18" charset="2"/>
            </a:endParaRPr>
          </a:p>
          <a:p>
            <a:pPr eaLnBrk="1" fontAlgn="auto" hangingPunct="1">
              <a:buClr>
                <a:schemeClr val="folHlink"/>
              </a:buClr>
              <a:buSzPct val="60000"/>
              <a:buFont typeface="Wingdings" pitchFamily="2" charset="2"/>
              <a:buNone/>
              <a:defRPr/>
            </a:pPr>
            <a:endParaRPr lang="en-US" altLang="zh-CN" sz="2800" b="1" dirty="0">
              <a:solidFill>
                <a:srgbClr val="FF0000"/>
              </a:solidFill>
              <a:latin typeface="Times New Roman" panose="02020603050405020304" pitchFamily="18" charset="0"/>
              <a:ea typeface="+mn-ea"/>
              <a:cs typeface="Times New Roman" panose="02020603050405020304" pitchFamily="18" charset="0"/>
              <a:sym typeface="MT Extra" pitchFamily="18" charset="2"/>
            </a:endParaRPr>
          </a:p>
        </p:txBody>
      </p:sp>
      <p:grpSp>
        <p:nvGrpSpPr>
          <p:cNvPr id="2" name="Group 4"/>
          <p:cNvGrpSpPr>
            <a:grpSpLocks/>
          </p:cNvGrpSpPr>
          <p:nvPr/>
        </p:nvGrpSpPr>
        <p:grpSpPr bwMode="auto">
          <a:xfrm>
            <a:off x="6514269" y="959204"/>
            <a:ext cx="2514600" cy="1390650"/>
            <a:chOff x="1296" y="1428"/>
            <a:chExt cx="1584" cy="876"/>
          </a:xfrm>
        </p:grpSpPr>
        <p:sp>
          <p:nvSpPr>
            <p:cNvPr id="40966" name="Text Box 5"/>
            <p:cNvSpPr txBox="1">
              <a:spLocks noChangeArrowheads="1"/>
            </p:cNvSpPr>
            <p:nvPr/>
          </p:nvSpPr>
          <p:spPr bwMode="auto">
            <a:xfrm>
              <a:off x="1914" y="1788"/>
              <a:ext cx="288" cy="38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r>
                <a:rPr kumimoji="1" lang="en-US" altLang="zh-CN" sz="2400" b="1" i="0" u="none" strike="noStrike" kern="1200" cap="none" spc="0" normalizeH="0" baseline="0" noProof="0" dirty="0">
                  <a:ln>
                    <a:noFill/>
                  </a:ln>
                  <a:solidFill>
                    <a:srgbClr val="333399"/>
                  </a:solidFill>
                  <a:effectLst/>
                  <a:uLnTx/>
                  <a:uFillTx/>
                  <a:latin typeface="宋体"/>
                  <a:ea typeface="宋体"/>
                  <a:cs typeface="+mn-cs"/>
                  <a:sym typeface="MT Extra" pitchFamily="18" charset="2"/>
                </a:rPr>
                <a:t>u</a:t>
              </a:r>
              <a:endPar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endParaRPr>
            </a:p>
          </p:txBody>
        </p:sp>
        <p:sp>
          <p:nvSpPr>
            <p:cNvPr id="40967" name="Text Box 6"/>
            <p:cNvSpPr txBox="1">
              <a:spLocks noChangeArrowheads="1"/>
            </p:cNvSpPr>
            <p:nvPr/>
          </p:nvSpPr>
          <p:spPr bwMode="auto">
            <a:xfrm>
              <a:off x="1296" y="17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40968" name="Text Box 7"/>
            <p:cNvSpPr txBox="1">
              <a:spLocks noChangeArrowheads="1"/>
            </p:cNvSpPr>
            <p:nvPr/>
          </p:nvSpPr>
          <p:spPr bwMode="auto">
            <a:xfrm>
              <a:off x="1584" y="1434"/>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40969" name="Text Box 8"/>
            <p:cNvSpPr txBox="1">
              <a:spLocks noChangeArrowheads="1"/>
            </p:cNvSpPr>
            <p:nvPr/>
          </p:nvSpPr>
          <p:spPr bwMode="auto">
            <a:xfrm>
              <a:off x="2592" y="1710"/>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40970" name="Text Box 9"/>
            <p:cNvSpPr txBox="1">
              <a:spLocks noChangeArrowheads="1"/>
            </p:cNvSpPr>
            <p:nvPr/>
          </p:nvSpPr>
          <p:spPr bwMode="auto">
            <a:xfrm>
              <a:off x="2214" y="2010"/>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40971" name="Line 10"/>
            <p:cNvSpPr>
              <a:spLocks noChangeShapeType="1"/>
            </p:cNvSpPr>
            <p:nvPr/>
          </p:nvSpPr>
          <p:spPr bwMode="auto">
            <a:xfrm>
              <a:off x="2352" y="1584"/>
              <a:ext cx="336"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0972" name="Text Box 11"/>
            <p:cNvSpPr txBox="1">
              <a:spLocks noChangeArrowheads="1"/>
            </p:cNvSpPr>
            <p:nvPr/>
          </p:nvSpPr>
          <p:spPr bwMode="auto">
            <a:xfrm>
              <a:off x="2250" y="1428"/>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40973" name="Text Box 12"/>
            <p:cNvSpPr txBox="1">
              <a:spLocks noChangeArrowheads="1"/>
            </p:cNvSpPr>
            <p:nvPr/>
          </p:nvSpPr>
          <p:spPr bwMode="auto">
            <a:xfrm>
              <a:off x="1584" y="20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宋体"/>
                  <a:ea typeface="宋体"/>
                  <a:cs typeface="+mn-cs"/>
                  <a:sym typeface="MT Extra" pitchFamily="18" charset="2"/>
                </a:rPr>
                <a:t></a:t>
              </a:r>
            </a:p>
          </p:txBody>
        </p:sp>
        <p:sp>
          <p:nvSpPr>
            <p:cNvPr id="40974" name="Line 13"/>
            <p:cNvSpPr>
              <a:spLocks noChangeShapeType="1"/>
            </p:cNvSpPr>
            <p:nvPr/>
          </p:nvSpPr>
          <p:spPr bwMode="auto">
            <a:xfrm>
              <a:off x="1680" y="1584"/>
              <a:ext cx="624" cy="57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0975" name="Line 14"/>
            <p:cNvSpPr>
              <a:spLocks noChangeShapeType="1"/>
            </p:cNvSpPr>
            <p:nvPr/>
          </p:nvSpPr>
          <p:spPr bwMode="auto">
            <a:xfrm flipV="1">
              <a:off x="1680" y="1566"/>
              <a:ext cx="672" cy="62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0976" name="Line 15"/>
            <p:cNvSpPr>
              <a:spLocks noChangeShapeType="1"/>
            </p:cNvSpPr>
            <p:nvPr/>
          </p:nvSpPr>
          <p:spPr bwMode="auto">
            <a:xfrm flipH="1">
              <a:off x="1392" y="15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0977" name="Line 16"/>
            <p:cNvSpPr>
              <a:spLocks noChangeShapeType="1"/>
            </p:cNvSpPr>
            <p:nvPr/>
          </p:nvSpPr>
          <p:spPr bwMode="auto">
            <a:xfrm>
              <a:off x="1392" y="18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0978" name="Line 17"/>
            <p:cNvSpPr>
              <a:spLocks noChangeShapeType="1"/>
            </p:cNvSpPr>
            <p:nvPr/>
          </p:nvSpPr>
          <p:spPr bwMode="auto">
            <a:xfrm flipH="1">
              <a:off x="2304" y="1884"/>
              <a:ext cx="384" cy="29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grpSp>
      <p:sp>
        <p:nvSpPr>
          <p:cNvPr id="209938" name="Rectangle 18"/>
          <p:cNvSpPr>
            <a:spLocks noChangeArrowheads="1"/>
          </p:cNvSpPr>
          <p:nvPr/>
        </p:nvSpPr>
        <p:spPr bwMode="auto">
          <a:xfrm>
            <a:off x="539750" y="5185548"/>
            <a:ext cx="7848600" cy="1200329"/>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a:cs typeface="Times New Roman" panose="02020603050405020304" pitchFamily="18" charset="0"/>
                <a:sym typeface="MT Extra" pitchFamily="18" charset="2"/>
              </a:rPr>
              <a:t>定理</a:t>
            </a:r>
            <a:r>
              <a:rPr kumimoji="1" lang="en-US" altLang="zh-CN" sz="2400" b="1" i="0" u="none" strike="noStrike" kern="1200" cap="none" spc="0" normalizeH="0" baseline="0" noProof="0" dirty="0">
                <a:ln>
                  <a:noFill/>
                </a:ln>
                <a:solidFill>
                  <a:srgbClr val="4D5B6B"/>
                </a:solidFill>
                <a:effectLst/>
                <a:uLnTx/>
                <a:uFillTx/>
                <a:latin typeface="Times New Roman" panose="02020603050405020304" pitchFamily="18" charset="0"/>
                <a:ea typeface="宋体"/>
                <a:cs typeface="Times New Roman" panose="02020603050405020304" pitchFamily="18" charset="0"/>
                <a:sym typeface="MT Extra" pitchFamily="18" charset="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一个连通图中结点</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v</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是割点的充分且必要条件是</a:t>
            </a:r>
            <a:endParaRPr kumimoji="1" lang="en-US"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存在两个结点</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u</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和</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w</a:t>
            </a:r>
            <a:r>
              <a:rPr kumimoji="1" lang="en-US"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 </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使得从</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u</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到</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w</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的任何路都通过</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v</a:t>
            </a:r>
            <a:r>
              <a:rPr kumimoji="1" lang="en-US"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 .</a:t>
            </a:r>
          </a:p>
        </p:txBody>
      </p:sp>
    </p:spTree>
    <p:extLst>
      <p:ext uri="{BB962C8B-B14F-4D97-AF65-F5344CB8AC3E}">
        <p14:creationId xmlns:p14="http://schemas.microsoft.com/office/powerpoint/2010/main" val="977679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blinds(horizontal)">
                                      <p:cBhvr>
                                        <p:cTn id="7" dur="500"/>
                                        <p:tgtEl>
                                          <p:spTgt spid="2099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9923">
                                            <p:txEl>
                                              <p:pRg st="2" end="2"/>
                                            </p:txEl>
                                          </p:spTgt>
                                        </p:tgtEl>
                                        <p:attrNameLst>
                                          <p:attrName>style.visibility</p:attrName>
                                        </p:attrNameLst>
                                      </p:cBhvr>
                                      <p:to>
                                        <p:strVal val="visible"/>
                                      </p:to>
                                    </p:set>
                                    <p:animEffect transition="in" filter="blinds(horizontal)">
                                      <p:cBhvr>
                                        <p:cTn id="10" dur="500"/>
                                        <p:tgtEl>
                                          <p:spTgt spid="20992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9923">
                                            <p:txEl>
                                              <p:pRg st="3" end="3"/>
                                            </p:txEl>
                                          </p:spTgt>
                                        </p:tgtEl>
                                        <p:attrNameLst>
                                          <p:attrName>style.visibility</p:attrName>
                                        </p:attrNameLst>
                                      </p:cBhvr>
                                      <p:to>
                                        <p:strVal val="visible"/>
                                      </p:to>
                                    </p:set>
                                    <p:animEffect transition="in" filter="blinds(horizontal)">
                                      <p:cBhvr>
                                        <p:cTn id="15" dur="500"/>
                                        <p:tgtEl>
                                          <p:spTgt spid="20992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9923">
                                            <p:txEl>
                                              <p:pRg st="4" end="4"/>
                                            </p:txEl>
                                          </p:spTgt>
                                        </p:tgtEl>
                                        <p:attrNameLst>
                                          <p:attrName>style.visibility</p:attrName>
                                        </p:attrNameLst>
                                      </p:cBhvr>
                                      <p:to>
                                        <p:strVal val="visible"/>
                                      </p:to>
                                    </p:set>
                                    <p:animEffect transition="in" filter="blinds(horizontal)">
                                      <p:cBhvr>
                                        <p:cTn id="18" dur="500"/>
                                        <p:tgtEl>
                                          <p:spTgt spid="20992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9923">
                                            <p:txEl>
                                              <p:pRg st="5" end="5"/>
                                            </p:txEl>
                                          </p:spTgt>
                                        </p:tgtEl>
                                        <p:attrNameLst>
                                          <p:attrName>style.visibility</p:attrName>
                                        </p:attrNameLst>
                                      </p:cBhvr>
                                      <p:to>
                                        <p:strVal val="visible"/>
                                      </p:to>
                                    </p:set>
                                    <p:animEffect transition="in" filter="blinds(horizontal)">
                                      <p:cBhvr>
                                        <p:cTn id="23" dur="500"/>
                                        <p:tgtEl>
                                          <p:spTgt spid="20992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9923">
                                            <p:txEl>
                                              <p:pRg st="6" end="6"/>
                                            </p:txEl>
                                          </p:spTgt>
                                        </p:tgtEl>
                                        <p:attrNameLst>
                                          <p:attrName>style.visibility</p:attrName>
                                        </p:attrNameLst>
                                      </p:cBhvr>
                                      <p:to>
                                        <p:strVal val="visible"/>
                                      </p:to>
                                    </p:set>
                                    <p:animEffect transition="in" filter="blinds(horizontal)">
                                      <p:cBhvr>
                                        <p:cTn id="26" dur="500"/>
                                        <p:tgtEl>
                                          <p:spTgt spid="20992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9923">
                                            <p:txEl>
                                              <p:pRg st="8" end="8"/>
                                            </p:txEl>
                                          </p:spTgt>
                                        </p:tgtEl>
                                        <p:attrNameLst>
                                          <p:attrName>style.visibility</p:attrName>
                                        </p:attrNameLst>
                                      </p:cBhvr>
                                      <p:to>
                                        <p:strVal val="visible"/>
                                      </p:to>
                                    </p:set>
                                    <p:animEffect transition="in" filter="blinds(horizontal)">
                                      <p:cBhvr>
                                        <p:cTn id="31" dur="500"/>
                                        <p:tgtEl>
                                          <p:spTgt spid="20992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09923">
                                            <p:txEl>
                                              <p:pRg st="10" end="10"/>
                                            </p:txEl>
                                          </p:spTgt>
                                        </p:tgtEl>
                                        <p:attrNameLst>
                                          <p:attrName>style.visibility</p:attrName>
                                        </p:attrNameLst>
                                      </p:cBhvr>
                                      <p:to>
                                        <p:strVal val="visible"/>
                                      </p:to>
                                    </p:set>
                                    <p:animEffect transition="in" filter="blinds(horizontal)">
                                      <p:cBhvr>
                                        <p:cTn id="36" dur="500"/>
                                        <p:tgtEl>
                                          <p:spTgt spid="209923">
                                            <p:txEl>
                                              <p:pRg st="10" end="1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09938">
                                            <p:txEl>
                                              <p:pRg st="0" end="0"/>
                                            </p:txEl>
                                          </p:spTgt>
                                        </p:tgtEl>
                                        <p:attrNameLst>
                                          <p:attrName>style.visibility</p:attrName>
                                        </p:attrNameLst>
                                      </p:cBhvr>
                                      <p:to>
                                        <p:strVal val="visible"/>
                                      </p:to>
                                    </p:set>
                                    <p:animEffect transition="in" filter="blinds(horizontal)">
                                      <p:cBhvr>
                                        <p:cTn id="41" dur="500"/>
                                        <p:tgtEl>
                                          <p:spTgt spid="209938">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09938">
                                            <p:txEl>
                                              <p:pRg st="1" end="1"/>
                                            </p:txEl>
                                          </p:spTgt>
                                        </p:tgtEl>
                                        <p:attrNameLst>
                                          <p:attrName>style.visibility</p:attrName>
                                        </p:attrNameLst>
                                      </p:cBhvr>
                                      <p:to>
                                        <p:strVal val="visible"/>
                                      </p:to>
                                    </p:set>
                                    <p:animEffect transition="in" filter="blinds(horizontal)">
                                      <p:cBhvr>
                                        <p:cTn id="46" dur="500"/>
                                        <p:tgtEl>
                                          <p:spTgt spid="209938">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09938">
                                            <p:txEl>
                                              <p:pRg st="2" end="2"/>
                                            </p:txEl>
                                          </p:spTgt>
                                        </p:tgtEl>
                                        <p:attrNameLst>
                                          <p:attrName>style.visibility</p:attrName>
                                        </p:attrNameLst>
                                      </p:cBhvr>
                                      <p:to>
                                        <p:strVal val="visible"/>
                                      </p:to>
                                    </p:set>
                                    <p:animEffect transition="in" filter="blinds(horizontal)">
                                      <p:cBhvr>
                                        <p:cTn id="51" dur="500"/>
                                        <p:tgtEl>
                                          <p:spTgt spid="2099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457200" y="333375"/>
            <a:ext cx="8229600" cy="671513"/>
          </a:xfrm>
        </p:spPr>
        <p:txBody>
          <a:bodyPr>
            <a:normAutofit fontScale="90000"/>
          </a:bodyPr>
          <a:lstStyle/>
          <a:p>
            <a:pPr eaLnBrk="1" fontAlgn="auto" hangingPunct="1">
              <a:spcAft>
                <a:spcPts val="0"/>
              </a:spcAft>
              <a:defRPr/>
            </a:pPr>
            <a:r>
              <a:rPr kumimoji="1" lang="zh-CN" altLang="en-US" sz="4900" dirty="0"/>
              <a:t>边割集与割边（桥）</a:t>
            </a:r>
          </a:p>
        </p:txBody>
      </p:sp>
      <p:sp>
        <p:nvSpPr>
          <p:cNvPr id="41987" name="Rectangle 3"/>
          <p:cNvSpPr>
            <a:spLocks noGrp="1" noChangeArrowheads="1"/>
          </p:cNvSpPr>
          <p:nvPr>
            <p:ph idx="1"/>
          </p:nvPr>
        </p:nvSpPr>
        <p:spPr>
          <a:xfrm>
            <a:off x="468313" y="1412875"/>
            <a:ext cx="8135937" cy="2735263"/>
          </a:xfrm>
        </p:spPr>
        <p:txBody>
          <a:bodyPr/>
          <a:lstStyle/>
          <a:p>
            <a:pPr eaLnBrk="1" hangingPunct="1">
              <a:lnSpc>
                <a:spcPct val="90000"/>
              </a:lnSpc>
              <a:buFont typeface="Wingdings" pitchFamily="2" charset="2"/>
              <a:buNone/>
            </a:pPr>
            <a:r>
              <a:rPr lang="zh-CN" altLang="en-US" sz="2400" b="1" dirty="0">
                <a:latin typeface="Times New Roman" panose="02020603050405020304" pitchFamily="18" charset="0"/>
                <a:ea typeface="+mn-ea"/>
                <a:cs typeface="Times New Roman" panose="02020603050405020304" pitchFamily="18" charset="0"/>
                <a:sym typeface="MT Extra" pitchFamily="18" charset="2"/>
              </a:rPr>
              <a:t>令</a:t>
            </a:r>
            <a:r>
              <a:rPr lang="en-US" altLang="zh-CN" sz="2400" b="1" i="1" dirty="0">
                <a:latin typeface="Times New Roman" panose="02020603050405020304" pitchFamily="18" charset="0"/>
                <a:ea typeface="+mn-ea"/>
                <a:cs typeface="Times New Roman" panose="02020603050405020304" pitchFamily="18" charset="0"/>
                <a:sym typeface="MT Extra" pitchFamily="18" charset="2"/>
              </a:rPr>
              <a:t>G=&lt;V,E&gt;</a:t>
            </a:r>
            <a:r>
              <a:rPr lang="zh-CN" altLang="en-US" sz="2400" b="1" dirty="0">
                <a:latin typeface="Times New Roman" panose="02020603050405020304" pitchFamily="18" charset="0"/>
                <a:ea typeface="+mn-ea"/>
                <a:cs typeface="Times New Roman" panose="02020603050405020304" pitchFamily="18" charset="0"/>
                <a:sym typeface="MT Extra" pitchFamily="18" charset="2"/>
              </a:rPr>
              <a:t>是连通无向图</a:t>
            </a:r>
            <a:r>
              <a:rPr lang="en-US" altLang="zh-CN" sz="2400" b="1" dirty="0">
                <a:latin typeface="Times New Roman" panose="02020603050405020304" pitchFamily="18" charset="0"/>
                <a:ea typeface="+mn-ea"/>
                <a:cs typeface="Times New Roman" panose="02020603050405020304" pitchFamily="18" charset="0"/>
                <a:sym typeface="MT Extra" pitchFamily="18" charset="2"/>
              </a:rPr>
              <a:t>, </a:t>
            </a:r>
            <a:r>
              <a:rPr lang="zh-CN" altLang="en-US" sz="2400" b="1" dirty="0">
                <a:latin typeface="Times New Roman" panose="02020603050405020304" pitchFamily="18" charset="0"/>
                <a:ea typeface="+mn-ea"/>
                <a:cs typeface="Times New Roman" panose="02020603050405020304" pitchFamily="18" charset="0"/>
                <a:sym typeface="MT Extra" pitchFamily="18" charset="2"/>
              </a:rPr>
              <a:t>边的集合</a:t>
            </a:r>
            <a:r>
              <a:rPr lang="en-US" altLang="zh-CN" sz="2400" b="1" i="1" dirty="0">
                <a:latin typeface="Times New Roman" panose="02020603050405020304" pitchFamily="18" charset="0"/>
                <a:ea typeface="+mn-ea"/>
                <a:cs typeface="Times New Roman" panose="02020603050405020304" pitchFamily="18" charset="0"/>
                <a:sym typeface="MT Extra" pitchFamily="18" charset="2"/>
              </a:rPr>
              <a:t>E</a:t>
            </a:r>
            <a:r>
              <a:rPr lang="en-US" altLang="zh-CN" sz="2400" b="1" i="1" baseline="-25000" dirty="0">
                <a:latin typeface="Times New Roman" panose="02020603050405020304" pitchFamily="18" charset="0"/>
                <a:ea typeface="+mn-ea"/>
                <a:cs typeface="Times New Roman" panose="02020603050405020304" pitchFamily="18" charset="0"/>
                <a:sym typeface="MT Extra" pitchFamily="18" charset="2"/>
              </a:rPr>
              <a:t>1</a:t>
            </a:r>
            <a:r>
              <a:rPr lang="en-US" altLang="zh-CN" sz="2400" b="1" dirty="0">
                <a:latin typeface="Times New Roman" panose="02020603050405020304" pitchFamily="18" charset="0"/>
                <a:ea typeface="+mn-ea"/>
                <a:cs typeface="Times New Roman" panose="02020603050405020304" pitchFamily="18" charset="0"/>
                <a:sym typeface="MT Extra" pitchFamily="18" charset="2"/>
              </a:rPr>
              <a:t>,</a:t>
            </a:r>
            <a:r>
              <a:rPr lang="en-US" altLang="zh-CN" sz="2400" b="1" i="1" dirty="0">
                <a:latin typeface="Times New Roman" panose="02020603050405020304" pitchFamily="18" charset="0"/>
                <a:ea typeface="+mn-ea"/>
                <a:cs typeface="Times New Roman" panose="02020603050405020304" pitchFamily="18" charset="0"/>
                <a:sym typeface="MT Extra" pitchFamily="18" charset="2"/>
              </a:rPr>
              <a:t>E</a:t>
            </a:r>
            <a:r>
              <a:rPr lang="en-US" altLang="zh-CN" sz="2400" b="1" i="1" baseline="-25000" dirty="0">
                <a:latin typeface="Times New Roman" panose="02020603050405020304" pitchFamily="18" charset="0"/>
                <a:ea typeface="+mn-ea"/>
                <a:cs typeface="Times New Roman" panose="02020603050405020304" pitchFamily="18" charset="0"/>
                <a:sym typeface="MT Extra" pitchFamily="18" charset="2"/>
              </a:rPr>
              <a:t>1</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E</a:t>
            </a:r>
            <a:r>
              <a:rPr lang="en-US" altLang="zh-CN" sz="2400" b="1" dirty="0">
                <a:latin typeface="Times New Roman" panose="02020603050405020304" pitchFamily="18" charset="0"/>
                <a:ea typeface="+mn-ea"/>
                <a:cs typeface="Times New Roman" panose="02020603050405020304" pitchFamily="18" charset="0"/>
                <a:sym typeface="Symbol"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itchFamily="18" charset="2"/>
              </a:rPr>
              <a:t>如果删去</a:t>
            </a:r>
          </a:p>
          <a:p>
            <a:pPr eaLnBrk="1" hangingPunct="1">
              <a:lnSpc>
                <a:spcPct val="90000"/>
              </a:lnSpc>
              <a:buFont typeface="Wingdings" pitchFamily="2" charset="2"/>
              <a:buNone/>
            </a:pPr>
            <a:r>
              <a:rPr lang="en-US" altLang="zh-CN" sz="2400" b="1" i="1" dirty="0">
                <a:latin typeface="Times New Roman" panose="02020603050405020304" pitchFamily="18" charset="0"/>
                <a:ea typeface="+mn-ea"/>
                <a:cs typeface="Times New Roman" panose="02020603050405020304" pitchFamily="18" charset="0"/>
                <a:sym typeface="MT Extra" pitchFamily="18" charset="2"/>
              </a:rPr>
              <a:t>E</a:t>
            </a:r>
            <a:r>
              <a:rPr lang="en-US" altLang="zh-CN" sz="2400" b="1" i="1" baseline="-25000" dirty="0">
                <a:latin typeface="Times New Roman" panose="02020603050405020304" pitchFamily="18" charset="0"/>
                <a:ea typeface="+mn-ea"/>
                <a:cs typeface="Times New Roman" panose="02020603050405020304" pitchFamily="18" charset="0"/>
                <a:sym typeface="MT Extra"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中所有边后</a:t>
            </a:r>
            <a:r>
              <a:rPr lang="en-US" altLang="zh-CN" sz="2400" b="1" dirty="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itchFamily="18" charset="2"/>
              </a:rPr>
              <a:t>就变得不连通了</a:t>
            </a:r>
            <a:r>
              <a:rPr lang="en-US" altLang="zh-CN" sz="2400" b="1" dirty="0">
                <a:latin typeface="Times New Roman" panose="02020603050405020304" pitchFamily="18" charset="0"/>
                <a:ea typeface="+mn-ea"/>
                <a:cs typeface="Times New Roman" panose="02020603050405020304" pitchFamily="18" charset="0"/>
                <a:sym typeface="Symbol"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itchFamily="18" charset="2"/>
              </a:rPr>
              <a:t>而删去</a:t>
            </a:r>
            <a:r>
              <a:rPr lang="en-US" altLang="zh-CN" sz="2400" b="1" i="1" dirty="0">
                <a:latin typeface="Times New Roman" panose="02020603050405020304" pitchFamily="18" charset="0"/>
                <a:ea typeface="+mn-ea"/>
                <a:cs typeface="Times New Roman" panose="02020603050405020304" pitchFamily="18" charset="0"/>
                <a:sym typeface="MT Extra" pitchFamily="18" charset="2"/>
              </a:rPr>
              <a:t>E</a:t>
            </a:r>
            <a:r>
              <a:rPr lang="en-US" altLang="zh-CN" sz="2400" b="1" i="1" baseline="-25000" dirty="0">
                <a:latin typeface="Times New Roman" panose="02020603050405020304" pitchFamily="18" charset="0"/>
                <a:ea typeface="+mn-ea"/>
                <a:cs typeface="Times New Roman" panose="02020603050405020304" pitchFamily="18" charset="0"/>
                <a:sym typeface="MT Extra"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itchFamily="18" charset="2"/>
              </a:rPr>
              <a:t>的任何真子集</a:t>
            </a:r>
          </a:p>
          <a:p>
            <a:pPr eaLnBrk="1" hangingPunct="1">
              <a:lnSpc>
                <a:spcPct val="90000"/>
              </a:lnSpc>
              <a:buFont typeface="Wingdings" pitchFamily="2" charset="2"/>
              <a:buNone/>
            </a:pPr>
            <a:r>
              <a:rPr lang="zh-CN" altLang="en-US" sz="2400" b="1" dirty="0">
                <a:latin typeface="Times New Roman" panose="02020603050405020304" pitchFamily="18" charset="0"/>
                <a:ea typeface="+mn-ea"/>
                <a:cs typeface="Times New Roman" panose="02020603050405020304" pitchFamily="18" charset="0"/>
                <a:sym typeface="Symbol" pitchFamily="18" charset="2"/>
              </a:rPr>
              <a:t>中的所有边</a:t>
            </a:r>
            <a:r>
              <a:rPr lang="en-US" altLang="zh-CN" sz="2400" b="1" dirty="0">
                <a:latin typeface="Times New Roman" panose="02020603050405020304" pitchFamily="18" charset="0"/>
                <a:ea typeface="+mn-ea"/>
                <a:cs typeface="Times New Roman" panose="02020603050405020304" pitchFamily="18" charset="0"/>
                <a:sym typeface="Symbol" pitchFamily="18" charset="2"/>
              </a:rPr>
              <a:t>,</a:t>
            </a:r>
            <a:r>
              <a:rPr lang="zh-CN" altLang="en-US" sz="2400" b="1" dirty="0">
                <a:latin typeface="Times New Roman" panose="02020603050405020304" pitchFamily="18" charset="0"/>
                <a:ea typeface="+mn-ea"/>
                <a:cs typeface="Times New Roman" panose="02020603050405020304" pitchFamily="18" charset="0"/>
                <a:sym typeface="Symbol" pitchFamily="18" charset="2"/>
              </a:rPr>
              <a:t>得到的子图仍然连通</a:t>
            </a:r>
            <a:r>
              <a:rPr lang="en-US" altLang="zh-CN" sz="2400" b="1" dirty="0">
                <a:latin typeface="Times New Roman" panose="02020603050405020304" pitchFamily="18" charset="0"/>
                <a:ea typeface="+mn-ea"/>
                <a:cs typeface="Times New Roman" panose="02020603050405020304" pitchFamily="18" charset="0"/>
                <a:sym typeface="Symbol" pitchFamily="18" charset="2"/>
              </a:rPr>
              <a:t>.</a:t>
            </a:r>
            <a:r>
              <a:rPr lang="zh-CN" altLang="en-US" sz="2400" b="1" dirty="0">
                <a:latin typeface="Times New Roman" panose="02020603050405020304" pitchFamily="18" charset="0"/>
                <a:ea typeface="+mn-ea"/>
                <a:cs typeface="Times New Roman" panose="02020603050405020304" pitchFamily="18" charset="0"/>
                <a:sym typeface="Symbol" pitchFamily="18" charset="2"/>
              </a:rPr>
              <a:t>则称</a:t>
            </a:r>
            <a:r>
              <a:rPr lang="en-US" altLang="zh-CN" sz="2400" b="1" i="1" dirty="0">
                <a:latin typeface="Times New Roman" panose="02020603050405020304" pitchFamily="18" charset="0"/>
                <a:ea typeface="+mn-ea"/>
                <a:cs typeface="Times New Roman" panose="02020603050405020304" pitchFamily="18" charset="0"/>
                <a:sym typeface="MT Extra" pitchFamily="18" charset="2"/>
              </a:rPr>
              <a:t>E</a:t>
            </a:r>
            <a:r>
              <a:rPr lang="en-US" altLang="zh-CN" sz="2400" b="1" i="1" baseline="-25000" dirty="0">
                <a:latin typeface="Times New Roman" panose="02020603050405020304" pitchFamily="18" charset="0"/>
                <a:ea typeface="+mn-ea"/>
                <a:cs typeface="Times New Roman" panose="02020603050405020304" pitchFamily="18" charset="0"/>
                <a:sym typeface="MT Extra"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itchFamily="18" charset="2"/>
              </a:rPr>
              <a:t>是</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itchFamily="18" charset="2"/>
              </a:rPr>
              <a:t>的一个</a:t>
            </a:r>
            <a:r>
              <a:rPr lang="zh-CN" altLang="en-US" sz="2400" b="1" dirty="0">
                <a:solidFill>
                  <a:srgbClr val="FF3399"/>
                </a:solidFill>
                <a:latin typeface="Times New Roman" panose="02020603050405020304" pitchFamily="18" charset="0"/>
                <a:ea typeface="+mn-ea"/>
                <a:cs typeface="Times New Roman" panose="02020603050405020304" pitchFamily="18" charset="0"/>
                <a:sym typeface="Symbol" pitchFamily="18" charset="2"/>
              </a:rPr>
              <a:t>边割集</a:t>
            </a:r>
            <a:r>
              <a:rPr lang="en-US" altLang="zh-CN" sz="2400" b="1" dirty="0">
                <a:latin typeface="Times New Roman" panose="02020603050405020304" pitchFamily="18" charset="0"/>
                <a:ea typeface="+mn-ea"/>
                <a:cs typeface="Times New Roman" panose="02020603050405020304" pitchFamily="18" charset="0"/>
                <a:sym typeface="Symbol" pitchFamily="18" charset="2"/>
              </a:rPr>
              <a:t>. </a:t>
            </a:r>
          </a:p>
          <a:p>
            <a:pPr eaLnBrk="1" hangingPunct="1">
              <a:lnSpc>
                <a:spcPct val="90000"/>
              </a:lnSpc>
              <a:buFont typeface="Wingdings" pitchFamily="2" charset="2"/>
              <a:buNone/>
            </a:pPr>
            <a:r>
              <a:rPr lang="zh-CN" altLang="en-US" sz="2400" b="1" dirty="0">
                <a:latin typeface="Times New Roman" panose="02020603050405020304" pitchFamily="18" charset="0"/>
                <a:ea typeface="+mn-ea"/>
                <a:cs typeface="Times New Roman" panose="02020603050405020304" pitchFamily="18" charset="0"/>
                <a:sym typeface="Symbol" pitchFamily="18" charset="2"/>
              </a:rPr>
              <a:t>如果边割集</a:t>
            </a:r>
            <a:r>
              <a:rPr lang="en-US" altLang="zh-CN" sz="2400" b="1" i="1" dirty="0">
                <a:latin typeface="Times New Roman" panose="02020603050405020304" pitchFamily="18" charset="0"/>
                <a:ea typeface="+mn-ea"/>
                <a:cs typeface="Times New Roman" panose="02020603050405020304" pitchFamily="18" charset="0"/>
                <a:sym typeface="MT Extra" pitchFamily="18" charset="2"/>
              </a:rPr>
              <a:t>E</a:t>
            </a:r>
            <a:r>
              <a:rPr lang="en-US" altLang="zh-CN" sz="2400" b="1" i="1" baseline="-25000" dirty="0">
                <a:latin typeface="Times New Roman" panose="02020603050405020304" pitchFamily="18" charset="0"/>
                <a:ea typeface="+mn-ea"/>
                <a:cs typeface="Times New Roman" panose="02020603050405020304" pitchFamily="18" charset="0"/>
                <a:sym typeface="MT Extra" pitchFamily="18" charset="2"/>
              </a:rPr>
              <a:t>1</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中只有一条边</a:t>
            </a:r>
            <a:r>
              <a:rPr lang="en-US" altLang="zh-CN" sz="2400" b="1" dirty="0">
                <a:latin typeface="Times New Roman" panose="02020603050405020304" pitchFamily="18" charset="0"/>
                <a:ea typeface="+mn-ea"/>
                <a:cs typeface="Times New Roman" panose="02020603050405020304" pitchFamily="18" charset="0"/>
                <a:sym typeface="Symbol"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itchFamily="18" charset="2"/>
              </a:rPr>
              <a:t>则称此边为割边</a:t>
            </a:r>
            <a:r>
              <a:rPr lang="en-US" altLang="zh-CN" sz="2400" b="1" dirty="0">
                <a:latin typeface="Times New Roman" panose="02020603050405020304" pitchFamily="18" charset="0"/>
                <a:ea typeface="+mn-ea"/>
                <a:cs typeface="Times New Roman" panose="02020603050405020304" pitchFamily="18" charset="0"/>
                <a:sym typeface="Symbol" pitchFamily="18" charset="2"/>
              </a:rPr>
              <a:t>, </a:t>
            </a:r>
            <a:r>
              <a:rPr lang="zh-CN" altLang="en-US" sz="2400" b="1" dirty="0">
                <a:latin typeface="Times New Roman" panose="02020603050405020304" pitchFamily="18" charset="0"/>
                <a:ea typeface="+mn-ea"/>
                <a:cs typeface="Times New Roman" panose="02020603050405020304" pitchFamily="18" charset="0"/>
                <a:sym typeface="Symbol" pitchFamily="18" charset="2"/>
              </a:rPr>
              <a:t>也称之为</a:t>
            </a:r>
            <a:r>
              <a:rPr lang="zh-CN" altLang="en-US" sz="2400" b="1" dirty="0">
                <a:solidFill>
                  <a:srgbClr val="FF3399"/>
                </a:solidFill>
                <a:latin typeface="Times New Roman" panose="02020603050405020304" pitchFamily="18" charset="0"/>
                <a:ea typeface="+mn-ea"/>
                <a:cs typeface="Times New Roman" panose="02020603050405020304" pitchFamily="18" charset="0"/>
                <a:sym typeface="Symbol" pitchFamily="18" charset="2"/>
              </a:rPr>
              <a:t>桥</a:t>
            </a:r>
            <a:r>
              <a:rPr lang="en-US" altLang="zh-CN" sz="2400" b="1" dirty="0">
                <a:latin typeface="Times New Roman" panose="02020603050405020304" pitchFamily="18" charset="0"/>
                <a:ea typeface="+mn-ea"/>
                <a:cs typeface="Times New Roman" panose="02020603050405020304" pitchFamily="18" charset="0"/>
                <a:sym typeface="Symbol" pitchFamily="18" charset="2"/>
              </a:rPr>
              <a:t>.</a:t>
            </a:r>
            <a:endParaRPr lang="en-US" altLang="zh-CN" sz="2400" b="1" dirty="0">
              <a:latin typeface="Times New Roman" panose="02020603050405020304" pitchFamily="18" charset="0"/>
              <a:ea typeface="+mn-ea"/>
              <a:cs typeface="Times New Roman" panose="02020603050405020304" pitchFamily="18" charset="0"/>
              <a:sym typeface="MT Extra" pitchFamily="18" charset="2"/>
            </a:endParaRPr>
          </a:p>
        </p:txBody>
      </p:sp>
      <p:grpSp>
        <p:nvGrpSpPr>
          <p:cNvPr id="2" name="Group 4"/>
          <p:cNvGrpSpPr>
            <a:grpSpLocks/>
          </p:cNvGrpSpPr>
          <p:nvPr/>
        </p:nvGrpSpPr>
        <p:grpSpPr bwMode="auto">
          <a:xfrm>
            <a:off x="1757706" y="3413919"/>
            <a:ext cx="3241675" cy="1468438"/>
            <a:chOff x="3312" y="1488"/>
            <a:chExt cx="1872" cy="837"/>
          </a:xfrm>
        </p:grpSpPr>
        <p:grpSp>
          <p:nvGrpSpPr>
            <p:cNvPr id="3" name="Group 5"/>
            <p:cNvGrpSpPr>
              <a:grpSpLocks/>
            </p:cNvGrpSpPr>
            <p:nvPr/>
          </p:nvGrpSpPr>
          <p:grpSpPr bwMode="auto">
            <a:xfrm>
              <a:off x="3312" y="1488"/>
              <a:ext cx="1872" cy="837"/>
              <a:chOff x="3312" y="1488"/>
              <a:chExt cx="1872" cy="837"/>
            </a:xfrm>
          </p:grpSpPr>
          <p:sp>
            <p:nvSpPr>
              <p:cNvPr id="41992" name="Text Box 6"/>
              <p:cNvSpPr txBox="1">
                <a:spLocks noChangeArrowheads="1"/>
              </p:cNvSpPr>
              <p:nvPr/>
            </p:nvSpPr>
            <p:spPr bwMode="auto">
              <a:xfrm>
                <a:off x="4272" y="1776"/>
                <a:ext cx="288" cy="26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1993" name="Text Box 7"/>
              <p:cNvSpPr txBox="1">
                <a:spLocks noChangeArrowheads="1"/>
              </p:cNvSpPr>
              <p:nvPr/>
            </p:nvSpPr>
            <p:spPr bwMode="auto">
              <a:xfrm>
                <a:off x="3936" y="1776"/>
                <a:ext cx="288" cy="26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1994" name="Text Box 8"/>
              <p:cNvSpPr txBox="1">
                <a:spLocks noChangeArrowheads="1"/>
              </p:cNvSpPr>
              <p:nvPr/>
            </p:nvSpPr>
            <p:spPr bwMode="auto">
              <a:xfrm>
                <a:off x="3312" y="1776"/>
                <a:ext cx="288" cy="26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1995" name="Text Box 9"/>
              <p:cNvSpPr txBox="1">
                <a:spLocks noChangeArrowheads="1"/>
              </p:cNvSpPr>
              <p:nvPr/>
            </p:nvSpPr>
            <p:spPr bwMode="auto">
              <a:xfrm>
                <a:off x="3600" y="1488"/>
                <a:ext cx="288" cy="26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1996" name="Text Box 10"/>
              <p:cNvSpPr txBox="1">
                <a:spLocks noChangeArrowheads="1"/>
              </p:cNvSpPr>
              <p:nvPr/>
            </p:nvSpPr>
            <p:spPr bwMode="auto">
              <a:xfrm>
                <a:off x="4896" y="1776"/>
                <a:ext cx="288" cy="26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1997" name="Text Box 11"/>
              <p:cNvSpPr txBox="1">
                <a:spLocks noChangeArrowheads="1"/>
              </p:cNvSpPr>
              <p:nvPr/>
            </p:nvSpPr>
            <p:spPr bwMode="auto">
              <a:xfrm>
                <a:off x="4512" y="2064"/>
                <a:ext cx="288" cy="26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1998" name="Line 12"/>
              <p:cNvSpPr>
                <a:spLocks noChangeShapeType="1"/>
              </p:cNvSpPr>
              <p:nvPr/>
            </p:nvSpPr>
            <p:spPr bwMode="auto">
              <a:xfrm>
                <a:off x="4656" y="1632"/>
                <a:ext cx="336"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1999" name="Text Box 13"/>
              <p:cNvSpPr txBox="1">
                <a:spLocks noChangeArrowheads="1"/>
              </p:cNvSpPr>
              <p:nvPr/>
            </p:nvSpPr>
            <p:spPr bwMode="auto">
              <a:xfrm>
                <a:off x="4560" y="1488"/>
                <a:ext cx="288" cy="26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2000" name="Text Box 14"/>
              <p:cNvSpPr txBox="1">
                <a:spLocks noChangeArrowheads="1"/>
              </p:cNvSpPr>
              <p:nvPr/>
            </p:nvSpPr>
            <p:spPr bwMode="auto">
              <a:xfrm>
                <a:off x="3600" y="2064"/>
                <a:ext cx="288" cy="26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2001" name="Line 15"/>
              <p:cNvSpPr>
                <a:spLocks noChangeShapeType="1"/>
              </p:cNvSpPr>
              <p:nvPr/>
            </p:nvSpPr>
            <p:spPr bwMode="auto">
              <a:xfrm>
                <a:off x="3696" y="1632"/>
                <a:ext cx="336"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2002" name="Line 16"/>
              <p:cNvSpPr>
                <a:spLocks noChangeShapeType="1"/>
              </p:cNvSpPr>
              <p:nvPr/>
            </p:nvSpPr>
            <p:spPr bwMode="auto">
              <a:xfrm flipV="1">
                <a:off x="3696" y="1922"/>
                <a:ext cx="336"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2003" name="Line 17"/>
              <p:cNvSpPr>
                <a:spLocks noChangeShapeType="1"/>
              </p:cNvSpPr>
              <p:nvPr/>
            </p:nvSpPr>
            <p:spPr bwMode="auto">
              <a:xfrm flipH="1">
                <a:off x="3408" y="1632"/>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2004" name="Line 18"/>
              <p:cNvSpPr>
                <a:spLocks noChangeShapeType="1"/>
              </p:cNvSpPr>
              <p:nvPr/>
            </p:nvSpPr>
            <p:spPr bwMode="auto">
              <a:xfrm>
                <a:off x="3408" y="1920"/>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2005" name="Line 19"/>
              <p:cNvSpPr>
                <a:spLocks noChangeShapeType="1"/>
              </p:cNvSpPr>
              <p:nvPr/>
            </p:nvSpPr>
            <p:spPr bwMode="auto">
              <a:xfrm flipH="1">
                <a:off x="4614" y="1920"/>
                <a:ext cx="378" cy="303"/>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2006" name="Line 20"/>
              <p:cNvSpPr>
                <a:spLocks noChangeShapeType="1"/>
              </p:cNvSpPr>
              <p:nvPr/>
            </p:nvSpPr>
            <p:spPr bwMode="auto">
              <a:xfrm>
                <a:off x="4032" y="1920"/>
                <a:ext cx="336"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2007" name="Line 21"/>
              <p:cNvSpPr>
                <a:spLocks noChangeShapeType="1"/>
              </p:cNvSpPr>
              <p:nvPr/>
            </p:nvSpPr>
            <p:spPr bwMode="auto">
              <a:xfrm flipV="1">
                <a:off x="4368" y="1632"/>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2008" name="Line 22"/>
              <p:cNvSpPr>
                <a:spLocks noChangeShapeType="1"/>
              </p:cNvSpPr>
              <p:nvPr/>
            </p:nvSpPr>
            <p:spPr bwMode="auto">
              <a:xfrm>
                <a:off x="4368" y="1920"/>
                <a:ext cx="240"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sp>
          <p:nvSpPr>
            <p:cNvPr id="41991" name="Text Box 23"/>
            <p:cNvSpPr txBox="1">
              <a:spLocks noChangeArrowheads="1"/>
            </p:cNvSpPr>
            <p:nvPr/>
          </p:nvSpPr>
          <p:spPr bwMode="auto">
            <a:xfrm>
              <a:off x="4128" y="1872"/>
              <a:ext cx="192" cy="26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t>
              </a:r>
            </a:p>
          </p:txBody>
        </p:sp>
      </p:grpSp>
      <p:sp>
        <p:nvSpPr>
          <p:cNvPr id="41989" name="Rectangle 24"/>
          <p:cNvSpPr>
            <a:spLocks noChangeArrowheads="1"/>
          </p:cNvSpPr>
          <p:nvPr/>
        </p:nvSpPr>
        <p:spPr bwMode="auto">
          <a:xfrm>
            <a:off x="2468523" y="5131483"/>
            <a:ext cx="1955985" cy="42473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7F7F7F">
                    <a:lumMod val="50000"/>
                  </a:srgbClr>
                </a:solidFill>
                <a:effectLst/>
                <a:uLnTx/>
                <a:uFillTx/>
                <a:latin typeface="Garamond" pitchFamily="18" charset="0"/>
                <a:ea typeface="宋体" pitchFamily="2" charset="-122"/>
                <a:cs typeface="+mn-cs"/>
                <a:sym typeface="MT Extra" pitchFamily="18" charset="2"/>
              </a:rPr>
              <a:t>图中</a:t>
            </a:r>
            <a:r>
              <a:rPr kumimoji="1" lang="en-US" altLang="zh-CN" sz="2400" b="1" i="1" u="none" strike="noStrike" kern="1200" cap="none" spc="0" normalizeH="0" baseline="0" noProof="0" dirty="0">
                <a:ln>
                  <a:noFill/>
                </a:ln>
                <a:solidFill>
                  <a:srgbClr val="7F7F7F">
                    <a:lumMod val="50000"/>
                  </a:srgbClr>
                </a:solidFill>
                <a:effectLst/>
                <a:uLnTx/>
                <a:uFillTx/>
                <a:latin typeface="Garamond" pitchFamily="18" charset="0"/>
                <a:ea typeface="宋体" pitchFamily="2" charset="-122"/>
                <a:cs typeface="+mn-cs"/>
                <a:sym typeface="MT Extra" pitchFamily="18" charset="2"/>
              </a:rPr>
              <a:t>e</a:t>
            </a:r>
            <a:r>
              <a:rPr kumimoji="1" lang="zh-CN" altLang="zh-CN" sz="2400" b="1" i="0" u="none" strike="noStrike" kern="1200" cap="none" spc="0" normalizeH="0" baseline="0" noProof="0" dirty="0">
                <a:ln>
                  <a:noFill/>
                </a:ln>
                <a:solidFill>
                  <a:srgbClr val="7F7F7F">
                    <a:lumMod val="50000"/>
                  </a:srgbClr>
                </a:solidFill>
                <a:effectLst/>
                <a:uLnTx/>
                <a:uFillTx/>
                <a:latin typeface="Garamond" pitchFamily="18" charset="0"/>
                <a:ea typeface="宋体" pitchFamily="2" charset="-122"/>
                <a:cs typeface="+mn-cs"/>
                <a:sym typeface="MT Extra" pitchFamily="18" charset="2"/>
              </a:rPr>
              <a:t>就是桥.</a:t>
            </a:r>
            <a:endParaRPr kumimoji="1" lang="en-US" altLang="zh-CN" sz="2400" b="1" i="0" u="none" strike="noStrike" kern="1200" cap="none" spc="0" normalizeH="0" baseline="0" noProof="0" dirty="0">
              <a:ln>
                <a:noFill/>
              </a:ln>
              <a:solidFill>
                <a:srgbClr val="7F7F7F">
                  <a:lumMod val="50000"/>
                </a:srgbClr>
              </a:solidFill>
              <a:effectLst/>
              <a:uLnTx/>
              <a:uFillTx/>
              <a:latin typeface="Garamond" pitchFamily="18" charset="0"/>
              <a:ea typeface="宋体" pitchFamily="2" charset="-122"/>
              <a:cs typeface="+mn-cs"/>
              <a:sym typeface="MT Extra" pitchFamily="18" charset="2"/>
            </a:endParaRPr>
          </a:p>
        </p:txBody>
      </p:sp>
    </p:spTree>
    <p:extLst>
      <p:ext uri="{BB962C8B-B14F-4D97-AF65-F5344CB8AC3E}">
        <p14:creationId xmlns:p14="http://schemas.microsoft.com/office/powerpoint/2010/main" val="616438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Grp="1" noRot="1" noChangeArrowheads="1"/>
          </p:cNvSpPr>
          <p:nvPr>
            <p:ph type="title"/>
          </p:nvPr>
        </p:nvSpPr>
        <p:spPr>
          <a:xfrm>
            <a:off x="457200" y="333375"/>
            <a:ext cx="8229600" cy="671513"/>
          </a:xfrm>
        </p:spPr>
        <p:txBody>
          <a:bodyPr>
            <a:normAutofit fontScale="90000"/>
          </a:bodyPr>
          <a:lstStyle/>
          <a:p>
            <a:pPr eaLnBrk="1" fontAlgn="auto" hangingPunct="1">
              <a:spcAft>
                <a:spcPts val="0"/>
              </a:spcAft>
              <a:defRPr/>
            </a:pPr>
            <a:r>
              <a:rPr kumimoji="1" lang="zh-CN" altLang="en-US" sz="4900" dirty="0"/>
              <a:t>边割集与割边（桥）</a:t>
            </a:r>
          </a:p>
        </p:txBody>
      </p:sp>
      <p:sp>
        <p:nvSpPr>
          <p:cNvPr id="211970" name="Rectangle 2"/>
          <p:cNvSpPr>
            <a:spLocks noGrp="1" noChangeArrowheads="1"/>
          </p:cNvSpPr>
          <p:nvPr>
            <p:ph idx="1"/>
          </p:nvPr>
        </p:nvSpPr>
        <p:spPr>
          <a:xfrm>
            <a:off x="684212" y="1268412"/>
            <a:ext cx="8002587" cy="4332287"/>
          </a:xfrm>
        </p:spPr>
        <p:txBody>
          <a:bodyPr>
            <a:normAutofit/>
          </a:bodyPr>
          <a:lstStyle/>
          <a:p>
            <a:pPr eaLnBrk="1" hangingPunct="1">
              <a:lnSpc>
                <a:spcPct val="150000"/>
              </a:lnSpc>
              <a:buFont typeface="Wingdings" pitchFamily="2" charset="2"/>
              <a:buNone/>
            </a:pPr>
            <a:r>
              <a:rPr lang="zh-CN" altLang="en-US" sz="2300" b="1" dirty="0">
                <a:solidFill>
                  <a:srgbClr val="C00000"/>
                </a:solidFill>
                <a:latin typeface="Times New Roman" pitchFamily="18" charset="0"/>
                <a:ea typeface="+mn-ea"/>
                <a:cs typeface="Times New Roman" pitchFamily="18" charset="0"/>
                <a:sym typeface="MT Extra" pitchFamily="18" charset="2"/>
              </a:rPr>
              <a:t>边连通度</a:t>
            </a:r>
          </a:p>
          <a:p>
            <a:pPr eaLnBrk="1" hangingPunct="1">
              <a:lnSpc>
                <a:spcPct val="150000"/>
              </a:lnSpc>
              <a:buFont typeface="Wingdings" pitchFamily="2" charset="2"/>
              <a:buNone/>
            </a:pPr>
            <a:r>
              <a:rPr lang="zh-CN" altLang="en-US" sz="2300" b="1" dirty="0">
                <a:latin typeface="Times New Roman" pitchFamily="18" charset="0"/>
                <a:ea typeface="+mn-ea"/>
                <a:cs typeface="Times New Roman" pitchFamily="18" charset="0"/>
                <a:sym typeface="MT Extra" pitchFamily="18" charset="2"/>
              </a:rPr>
              <a:t>     若</a:t>
            </a:r>
            <a:r>
              <a:rPr lang="en-US" altLang="zh-CN" sz="2300" b="1" i="1" dirty="0">
                <a:latin typeface="Times New Roman" pitchFamily="18" charset="0"/>
                <a:ea typeface="+mn-ea"/>
                <a:cs typeface="Times New Roman" pitchFamily="18" charset="0"/>
                <a:sym typeface="MT Extra" pitchFamily="18" charset="2"/>
              </a:rPr>
              <a:t>G</a:t>
            </a:r>
            <a:r>
              <a:rPr lang="zh-CN" altLang="en-US" sz="2300" b="1" dirty="0">
                <a:latin typeface="Times New Roman" pitchFamily="18" charset="0"/>
                <a:ea typeface="+mn-ea"/>
                <a:cs typeface="Times New Roman" pitchFamily="18" charset="0"/>
                <a:sym typeface="MT Extra" pitchFamily="18" charset="2"/>
              </a:rPr>
              <a:t>至少有两个结点</a:t>
            </a:r>
            <a:r>
              <a:rPr lang="en-US" altLang="zh-CN" sz="2300" b="1" dirty="0">
                <a:latin typeface="Times New Roman" pitchFamily="18" charset="0"/>
                <a:ea typeface="+mn-ea"/>
                <a:cs typeface="Times New Roman" pitchFamily="18" charset="0"/>
                <a:sym typeface="MT Extra" pitchFamily="18" charset="2"/>
              </a:rPr>
              <a:t>, </a:t>
            </a:r>
            <a:r>
              <a:rPr lang="zh-CN" altLang="en-US" sz="2300" b="1" dirty="0">
                <a:latin typeface="Times New Roman" pitchFamily="18" charset="0"/>
                <a:ea typeface="+mn-ea"/>
                <a:cs typeface="Times New Roman" pitchFamily="18" charset="0"/>
                <a:sym typeface="MT Extra" pitchFamily="18" charset="2"/>
              </a:rPr>
              <a:t>定义</a:t>
            </a:r>
            <a:r>
              <a:rPr lang="en-US" altLang="zh-CN" sz="2300" b="1" dirty="0">
                <a:latin typeface="Times New Roman" pitchFamily="18" charset="0"/>
                <a:ea typeface="+mn-ea"/>
                <a:cs typeface="Times New Roman" pitchFamily="18" charset="0"/>
                <a:sym typeface="MT Extra" pitchFamily="18" charset="2"/>
              </a:rPr>
              <a:t>:</a:t>
            </a:r>
          </a:p>
          <a:p>
            <a:pPr eaLnBrk="1" hangingPunct="1">
              <a:lnSpc>
                <a:spcPct val="150000"/>
              </a:lnSpc>
              <a:buFont typeface="Wingdings" pitchFamily="2" charset="2"/>
              <a:buNone/>
            </a:pPr>
            <a:r>
              <a:rPr lang="en-US" altLang="zh-CN" sz="2300" b="1" dirty="0">
                <a:latin typeface="Times New Roman" pitchFamily="18" charset="0"/>
                <a:ea typeface="+mn-ea"/>
                <a:cs typeface="Times New Roman" pitchFamily="18" charset="0"/>
                <a:sym typeface="MT Extra" pitchFamily="18" charset="2"/>
              </a:rPr>
              <a:t>     </a:t>
            </a:r>
            <a:r>
              <a:rPr lang="en-US" altLang="zh-CN" sz="2300" b="1" i="1" dirty="0">
                <a:latin typeface="Times New Roman" pitchFamily="18" charset="0"/>
                <a:ea typeface="+mn-ea"/>
                <a:cs typeface="Times New Roman" pitchFamily="18" charset="0"/>
                <a:sym typeface="MT Extra" pitchFamily="18" charset="2"/>
              </a:rPr>
              <a:t>λ(G)=min{ |E</a:t>
            </a:r>
            <a:r>
              <a:rPr lang="en-US" altLang="zh-CN" sz="2300" b="1" i="1" baseline="-25000" dirty="0">
                <a:latin typeface="Times New Roman" pitchFamily="18" charset="0"/>
                <a:ea typeface="+mn-ea"/>
                <a:cs typeface="Times New Roman" pitchFamily="18" charset="0"/>
                <a:sym typeface="MT Extra" pitchFamily="18" charset="2"/>
              </a:rPr>
              <a:t>1</a:t>
            </a:r>
            <a:r>
              <a:rPr lang="en-US" altLang="zh-CN" sz="2300" b="1" i="1" dirty="0">
                <a:latin typeface="Times New Roman" pitchFamily="18" charset="0"/>
                <a:ea typeface="+mn-ea"/>
                <a:cs typeface="Times New Roman" pitchFamily="18" charset="0"/>
                <a:sym typeface="MT Extra" pitchFamily="18" charset="2"/>
              </a:rPr>
              <a:t>|</a:t>
            </a:r>
            <a:r>
              <a:rPr lang="en-US" altLang="zh-CN" sz="2300" b="1" dirty="0">
                <a:latin typeface="Times New Roman" pitchFamily="18" charset="0"/>
                <a:ea typeface="+mn-ea"/>
                <a:cs typeface="Times New Roman" pitchFamily="18" charset="0"/>
                <a:sym typeface="MT Extra" pitchFamily="18" charset="2"/>
              </a:rPr>
              <a:t> </a:t>
            </a:r>
            <a:r>
              <a:rPr lang="en-US" altLang="zh-CN" sz="2300" b="1" dirty="0">
                <a:solidFill>
                  <a:srgbClr val="FF0000"/>
                </a:solidFill>
                <a:latin typeface="Times New Roman" pitchFamily="18" charset="0"/>
                <a:ea typeface="+mn-ea"/>
                <a:cs typeface="Times New Roman" pitchFamily="18" charset="0"/>
                <a:sym typeface="MT Extra" pitchFamily="18" charset="2"/>
              </a:rPr>
              <a:t>|</a:t>
            </a:r>
            <a:r>
              <a:rPr lang="en-US" altLang="zh-CN" sz="2300" b="1" i="1" dirty="0">
                <a:latin typeface="Times New Roman" pitchFamily="18" charset="0"/>
                <a:ea typeface="+mn-ea"/>
                <a:cs typeface="Times New Roman" pitchFamily="18" charset="0"/>
                <a:sym typeface="MT Extra" pitchFamily="18" charset="2"/>
              </a:rPr>
              <a:t> E</a:t>
            </a:r>
            <a:r>
              <a:rPr lang="en-US" altLang="zh-CN" sz="2300" b="1" i="1" baseline="-25000" dirty="0">
                <a:latin typeface="Times New Roman" pitchFamily="18" charset="0"/>
                <a:ea typeface="+mn-ea"/>
                <a:cs typeface="Times New Roman" pitchFamily="18" charset="0"/>
                <a:sym typeface="MT Extra" pitchFamily="18" charset="2"/>
              </a:rPr>
              <a:t>1</a:t>
            </a:r>
            <a:r>
              <a:rPr lang="zh-CN" altLang="zh-CN" sz="2300" b="1" dirty="0">
                <a:latin typeface="Times New Roman" pitchFamily="18" charset="0"/>
                <a:ea typeface="+mn-ea"/>
                <a:cs typeface="Times New Roman" pitchFamily="18" charset="0"/>
                <a:sym typeface="MT Extra" pitchFamily="18" charset="2"/>
              </a:rPr>
              <a:t>是</a:t>
            </a:r>
            <a:r>
              <a:rPr lang="en-US" altLang="zh-CN" sz="2300" b="1" i="1" dirty="0">
                <a:latin typeface="Times New Roman" pitchFamily="18" charset="0"/>
                <a:ea typeface="+mn-ea"/>
                <a:cs typeface="Times New Roman" pitchFamily="18" charset="0"/>
                <a:sym typeface="MT Extra" pitchFamily="18" charset="2"/>
              </a:rPr>
              <a:t>G</a:t>
            </a:r>
            <a:r>
              <a:rPr lang="zh-CN" altLang="zh-CN" sz="2300" b="1" dirty="0">
                <a:latin typeface="Times New Roman" pitchFamily="18" charset="0"/>
                <a:ea typeface="+mn-ea"/>
                <a:cs typeface="Times New Roman" pitchFamily="18" charset="0"/>
                <a:sym typeface="MT Extra" pitchFamily="18" charset="2"/>
              </a:rPr>
              <a:t>的边割集}为图</a:t>
            </a:r>
            <a:r>
              <a:rPr lang="en-US" altLang="zh-CN" sz="2300" b="1" i="1" dirty="0">
                <a:latin typeface="Times New Roman" pitchFamily="18" charset="0"/>
                <a:ea typeface="+mn-ea"/>
                <a:cs typeface="Times New Roman" pitchFamily="18" charset="0"/>
                <a:sym typeface="MT Extra" pitchFamily="18" charset="2"/>
              </a:rPr>
              <a:t>G</a:t>
            </a:r>
            <a:r>
              <a:rPr lang="zh-CN" altLang="zh-CN" sz="2300" b="1" dirty="0">
                <a:latin typeface="Times New Roman" pitchFamily="18" charset="0"/>
                <a:ea typeface="+mn-ea"/>
                <a:cs typeface="Times New Roman" pitchFamily="18" charset="0"/>
                <a:sym typeface="MT Extra" pitchFamily="18" charset="2"/>
              </a:rPr>
              <a:t>的边连通度.</a:t>
            </a:r>
            <a:endParaRPr lang="en-US" altLang="zh-CN" sz="2300" b="1" dirty="0">
              <a:latin typeface="Times New Roman" pitchFamily="18" charset="0"/>
              <a:ea typeface="+mn-ea"/>
              <a:cs typeface="Times New Roman" pitchFamily="18" charset="0"/>
              <a:sym typeface="MT Extra" pitchFamily="18" charset="2"/>
            </a:endParaRPr>
          </a:p>
          <a:p>
            <a:pPr eaLnBrk="1" hangingPunct="1">
              <a:lnSpc>
                <a:spcPct val="150000"/>
              </a:lnSpc>
              <a:buFont typeface="Wingdings" pitchFamily="2" charset="2"/>
              <a:buNone/>
            </a:pPr>
            <a:r>
              <a:rPr lang="en-US" altLang="zh-CN" sz="2300" b="1" dirty="0">
                <a:latin typeface="Times New Roman" pitchFamily="18" charset="0"/>
                <a:ea typeface="+mn-ea"/>
                <a:cs typeface="Times New Roman" pitchFamily="18" charset="0"/>
                <a:sym typeface="MT Extra" pitchFamily="18" charset="2"/>
              </a:rPr>
              <a:t> </a:t>
            </a:r>
            <a:r>
              <a:rPr lang="zh-CN" altLang="en-US" sz="2300" b="1" dirty="0">
                <a:latin typeface="Times New Roman" pitchFamily="18" charset="0"/>
                <a:ea typeface="+mn-ea"/>
                <a:cs typeface="Times New Roman" pitchFamily="18" charset="0"/>
                <a:sym typeface="MT Extra" pitchFamily="18" charset="2"/>
              </a:rPr>
              <a:t>注</a:t>
            </a:r>
            <a:r>
              <a:rPr lang="en-US" altLang="zh-CN" sz="2300" b="1" dirty="0">
                <a:latin typeface="Times New Roman" pitchFamily="18" charset="0"/>
                <a:ea typeface="+mn-ea"/>
                <a:cs typeface="Times New Roman" pitchFamily="18" charset="0"/>
                <a:sym typeface="MT Extra" pitchFamily="18" charset="2"/>
              </a:rPr>
              <a:t>1</a:t>
            </a:r>
            <a:r>
              <a:rPr lang="zh-CN" altLang="en-US" sz="2300" b="1" dirty="0">
                <a:latin typeface="Times New Roman" pitchFamily="18" charset="0"/>
                <a:ea typeface="+mn-ea"/>
                <a:cs typeface="Times New Roman" pitchFamily="18" charset="0"/>
                <a:sym typeface="MT Extra" pitchFamily="18" charset="2"/>
              </a:rPr>
              <a:t>： 边连通度</a:t>
            </a:r>
            <a:r>
              <a:rPr lang="en-US" altLang="zh-CN" sz="2300" b="1" dirty="0">
                <a:latin typeface="Times New Roman" pitchFamily="18" charset="0"/>
                <a:ea typeface="+mn-ea"/>
                <a:cs typeface="Times New Roman" pitchFamily="18" charset="0"/>
                <a:sym typeface="MT Extra" pitchFamily="18" charset="2"/>
              </a:rPr>
              <a:t>λ(</a:t>
            </a:r>
            <a:r>
              <a:rPr lang="en-US" altLang="zh-CN" sz="2300" b="1" i="1" dirty="0">
                <a:latin typeface="Times New Roman" pitchFamily="18" charset="0"/>
                <a:ea typeface="+mn-ea"/>
                <a:cs typeface="Times New Roman" pitchFamily="18" charset="0"/>
                <a:sym typeface="MT Extra" pitchFamily="18" charset="2"/>
              </a:rPr>
              <a:t>G</a:t>
            </a:r>
            <a:r>
              <a:rPr lang="en-US" altLang="zh-CN" sz="2300" b="1" dirty="0">
                <a:latin typeface="Times New Roman" pitchFamily="18" charset="0"/>
                <a:ea typeface="+mn-ea"/>
                <a:cs typeface="Times New Roman" pitchFamily="18" charset="0"/>
                <a:sym typeface="MT Extra" pitchFamily="18" charset="2"/>
              </a:rPr>
              <a:t>)</a:t>
            </a:r>
            <a:r>
              <a:rPr lang="zh-CN" altLang="en-US" sz="2300" b="1" dirty="0">
                <a:latin typeface="Times New Roman" pitchFamily="18" charset="0"/>
                <a:ea typeface="+mn-ea"/>
                <a:cs typeface="Times New Roman" pitchFamily="18" charset="0"/>
                <a:sym typeface="MT Extra" pitchFamily="18" charset="2"/>
              </a:rPr>
              <a:t>是表示使</a:t>
            </a:r>
            <a:r>
              <a:rPr lang="en-US" altLang="zh-CN" sz="2300" b="1" i="1" dirty="0">
                <a:latin typeface="Times New Roman" pitchFamily="18" charset="0"/>
                <a:ea typeface="+mn-ea"/>
                <a:cs typeface="Times New Roman" pitchFamily="18" charset="0"/>
                <a:sym typeface="MT Extra" pitchFamily="18" charset="2"/>
              </a:rPr>
              <a:t>G</a:t>
            </a:r>
            <a:r>
              <a:rPr lang="zh-CN" altLang="en-US" sz="2300" b="1" dirty="0">
                <a:latin typeface="Times New Roman" pitchFamily="18" charset="0"/>
                <a:ea typeface="+mn-ea"/>
                <a:cs typeface="Times New Roman" pitchFamily="18" charset="0"/>
                <a:sym typeface="MT Extra" pitchFamily="18" charset="2"/>
              </a:rPr>
              <a:t>不连通</a:t>
            </a:r>
            <a:r>
              <a:rPr lang="en-US" altLang="zh-CN" sz="2300" b="1" dirty="0">
                <a:latin typeface="Times New Roman" pitchFamily="18" charset="0"/>
                <a:ea typeface="+mn-ea"/>
                <a:cs typeface="Times New Roman" pitchFamily="18" charset="0"/>
                <a:sym typeface="MT Extra" pitchFamily="18" charset="2"/>
              </a:rPr>
              <a:t>,</a:t>
            </a:r>
            <a:r>
              <a:rPr lang="zh-CN" altLang="en-US" sz="2300" b="1" dirty="0">
                <a:latin typeface="Times New Roman" pitchFamily="18" charset="0"/>
                <a:ea typeface="+mn-ea"/>
                <a:cs typeface="Times New Roman" pitchFamily="18" charset="0"/>
                <a:sym typeface="MT Extra" pitchFamily="18" charset="2"/>
              </a:rPr>
              <a:t>至少要删去的边数</a:t>
            </a:r>
            <a:r>
              <a:rPr lang="en-US" altLang="zh-CN" sz="2300" b="1" dirty="0">
                <a:latin typeface="Times New Roman" pitchFamily="18" charset="0"/>
                <a:ea typeface="+mn-ea"/>
                <a:cs typeface="Times New Roman" pitchFamily="18" charset="0"/>
                <a:sym typeface="MT Extra" pitchFamily="18" charset="2"/>
              </a:rPr>
              <a:t>.</a:t>
            </a:r>
          </a:p>
          <a:p>
            <a:pPr eaLnBrk="1" hangingPunct="1">
              <a:lnSpc>
                <a:spcPct val="150000"/>
              </a:lnSpc>
              <a:buFont typeface="Wingdings" pitchFamily="2" charset="2"/>
              <a:buNone/>
            </a:pPr>
            <a:r>
              <a:rPr lang="en-US" altLang="zh-CN" sz="2300" b="1" dirty="0">
                <a:latin typeface="Times New Roman" pitchFamily="18" charset="0"/>
                <a:ea typeface="+mn-ea"/>
                <a:cs typeface="Times New Roman" pitchFamily="18" charset="0"/>
                <a:sym typeface="MT Extra" pitchFamily="18" charset="2"/>
              </a:rPr>
              <a:t> </a:t>
            </a:r>
            <a:r>
              <a:rPr lang="zh-CN" altLang="en-US" sz="2300" b="1" dirty="0">
                <a:latin typeface="Times New Roman" pitchFamily="18" charset="0"/>
                <a:ea typeface="+mn-ea"/>
                <a:cs typeface="Times New Roman" pitchFamily="18" charset="0"/>
                <a:sym typeface="MT Extra" pitchFamily="18" charset="2"/>
              </a:rPr>
              <a:t>注</a:t>
            </a:r>
            <a:r>
              <a:rPr lang="en-US" altLang="zh-CN" sz="2300" b="1" dirty="0">
                <a:latin typeface="Times New Roman" pitchFamily="18" charset="0"/>
                <a:ea typeface="+mn-ea"/>
                <a:cs typeface="Times New Roman" pitchFamily="18" charset="0"/>
                <a:sym typeface="MT Extra" pitchFamily="18" charset="2"/>
              </a:rPr>
              <a:t>2</a:t>
            </a:r>
            <a:r>
              <a:rPr lang="zh-CN" altLang="en-US" sz="2300" b="1" dirty="0">
                <a:latin typeface="Times New Roman" pitchFamily="18" charset="0"/>
                <a:ea typeface="+mn-ea"/>
                <a:cs typeface="Times New Roman" pitchFamily="18" charset="0"/>
                <a:sym typeface="MT Extra" pitchFamily="18" charset="2"/>
              </a:rPr>
              <a:t>：如果</a:t>
            </a:r>
            <a:r>
              <a:rPr lang="en-US" altLang="zh-CN" sz="2300" b="1" i="1" dirty="0">
                <a:latin typeface="Times New Roman" pitchFamily="18" charset="0"/>
                <a:ea typeface="+mn-ea"/>
                <a:cs typeface="Times New Roman" pitchFamily="18" charset="0"/>
                <a:sym typeface="MT Extra" pitchFamily="18" charset="2"/>
              </a:rPr>
              <a:t>G</a:t>
            </a:r>
            <a:r>
              <a:rPr lang="zh-CN" altLang="en-US" sz="2300" b="1" dirty="0">
                <a:latin typeface="Times New Roman" pitchFamily="18" charset="0"/>
                <a:ea typeface="+mn-ea"/>
                <a:cs typeface="Times New Roman" pitchFamily="18" charset="0"/>
                <a:sym typeface="MT Extra" pitchFamily="18" charset="2"/>
              </a:rPr>
              <a:t>不是连通图</a:t>
            </a:r>
            <a:r>
              <a:rPr lang="en-US" altLang="zh-CN" sz="2300" b="1" dirty="0">
                <a:latin typeface="Times New Roman" pitchFamily="18" charset="0"/>
                <a:ea typeface="+mn-ea"/>
                <a:cs typeface="Times New Roman" pitchFamily="18" charset="0"/>
                <a:sym typeface="MT Extra" pitchFamily="18" charset="2"/>
              </a:rPr>
              <a:t>, </a:t>
            </a:r>
            <a:r>
              <a:rPr lang="zh-CN" altLang="en-US" sz="2300" b="1" dirty="0">
                <a:latin typeface="Times New Roman" pitchFamily="18" charset="0"/>
                <a:ea typeface="+mn-ea"/>
                <a:cs typeface="Times New Roman" pitchFamily="18" charset="0"/>
                <a:sym typeface="MT Extra" pitchFamily="18" charset="2"/>
              </a:rPr>
              <a:t>则</a:t>
            </a:r>
            <a:r>
              <a:rPr lang="en-US" altLang="zh-CN" sz="2300" b="1" dirty="0">
                <a:latin typeface="Times New Roman" pitchFamily="18" charset="0"/>
                <a:ea typeface="+mn-ea"/>
                <a:cs typeface="Times New Roman" pitchFamily="18" charset="0"/>
                <a:sym typeface="MT Extra" pitchFamily="18" charset="2"/>
              </a:rPr>
              <a:t>λ(</a:t>
            </a:r>
            <a:r>
              <a:rPr lang="en-US" altLang="zh-CN" sz="2300" b="1" i="1" dirty="0">
                <a:latin typeface="Times New Roman" pitchFamily="18" charset="0"/>
                <a:ea typeface="+mn-ea"/>
                <a:cs typeface="Times New Roman" pitchFamily="18" charset="0"/>
                <a:sym typeface="MT Extra" pitchFamily="18" charset="2"/>
              </a:rPr>
              <a:t>G</a:t>
            </a:r>
            <a:r>
              <a:rPr lang="en-US" altLang="zh-CN" sz="2300" b="1" dirty="0">
                <a:latin typeface="Times New Roman" pitchFamily="18" charset="0"/>
                <a:ea typeface="+mn-ea"/>
                <a:cs typeface="Times New Roman" pitchFamily="18" charset="0"/>
                <a:sym typeface="MT Extra" pitchFamily="18" charset="2"/>
              </a:rPr>
              <a:t>)=0</a:t>
            </a:r>
            <a:r>
              <a:rPr lang="zh-CN" altLang="en-US" sz="2300" b="1" dirty="0">
                <a:latin typeface="Times New Roman" pitchFamily="18" charset="0"/>
                <a:ea typeface="+mn-ea"/>
                <a:cs typeface="Times New Roman" pitchFamily="18" charset="0"/>
                <a:sym typeface="MT Extra" pitchFamily="18" charset="2"/>
              </a:rPr>
              <a:t>，</a:t>
            </a:r>
          </a:p>
          <a:p>
            <a:pPr eaLnBrk="1" hangingPunct="1">
              <a:lnSpc>
                <a:spcPct val="150000"/>
              </a:lnSpc>
              <a:buFont typeface="Wingdings" pitchFamily="2" charset="2"/>
              <a:buNone/>
            </a:pPr>
            <a:r>
              <a:rPr lang="zh-CN" altLang="en-US" sz="2300" b="1" dirty="0">
                <a:latin typeface="Times New Roman" pitchFamily="18" charset="0"/>
                <a:ea typeface="+mn-ea"/>
                <a:cs typeface="Times New Roman" pitchFamily="18" charset="0"/>
                <a:sym typeface="MT Extra" pitchFamily="18" charset="2"/>
              </a:rPr>
              <a:t>          </a:t>
            </a:r>
            <a:r>
              <a:rPr lang="en-US" altLang="zh-CN" sz="2300" b="1" dirty="0">
                <a:latin typeface="Times New Roman" pitchFamily="18" charset="0"/>
                <a:ea typeface="+mn-ea"/>
                <a:cs typeface="Times New Roman" pitchFamily="18" charset="0"/>
                <a:sym typeface="MT Extra" pitchFamily="18" charset="2"/>
              </a:rPr>
              <a:t>λ(</a:t>
            </a:r>
            <a:r>
              <a:rPr lang="en-US" altLang="zh-CN" sz="2300" b="1" dirty="0" err="1">
                <a:latin typeface="Times New Roman" pitchFamily="18" charset="0"/>
                <a:ea typeface="+mn-ea"/>
                <a:cs typeface="Times New Roman" pitchFamily="18" charset="0"/>
                <a:sym typeface="MT Extra" pitchFamily="18" charset="2"/>
              </a:rPr>
              <a:t>K</a:t>
            </a:r>
            <a:r>
              <a:rPr lang="en-US" altLang="zh-CN" sz="2300" b="1" baseline="-25000" dirty="0" err="1">
                <a:latin typeface="Times New Roman" pitchFamily="18" charset="0"/>
                <a:ea typeface="+mn-ea"/>
                <a:cs typeface="Times New Roman" pitchFamily="18" charset="0"/>
                <a:sym typeface="MT Extra" pitchFamily="18" charset="2"/>
              </a:rPr>
              <a:t>n</a:t>
            </a:r>
            <a:r>
              <a:rPr lang="en-US" altLang="zh-CN" sz="2300" b="1" dirty="0">
                <a:latin typeface="Times New Roman" pitchFamily="18" charset="0"/>
                <a:ea typeface="+mn-ea"/>
                <a:cs typeface="Times New Roman" pitchFamily="18" charset="0"/>
                <a:sym typeface="MT Extra" pitchFamily="18" charset="2"/>
              </a:rPr>
              <a:t>)=n-1</a:t>
            </a:r>
            <a:r>
              <a:rPr lang="zh-CN" altLang="en-US" sz="2300" b="1" dirty="0">
                <a:latin typeface="Times New Roman" pitchFamily="18" charset="0"/>
                <a:ea typeface="+mn-ea"/>
                <a:cs typeface="Times New Roman" pitchFamily="18" charset="0"/>
                <a:sym typeface="MT Extra" pitchFamily="18" charset="2"/>
              </a:rPr>
              <a:t>。</a:t>
            </a:r>
          </a:p>
          <a:p>
            <a:pPr eaLnBrk="1" hangingPunct="1">
              <a:buFont typeface="Wingdings" pitchFamily="2" charset="2"/>
              <a:buNone/>
            </a:pPr>
            <a:endParaRPr lang="en-US" altLang="zh-CN" b="1" dirty="0">
              <a:latin typeface="Times New Roman" pitchFamily="18" charset="0"/>
              <a:ea typeface="+mn-ea"/>
              <a:cs typeface="Times New Roman" pitchFamily="18" charset="0"/>
              <a:sym typeface="MT Extra" pitchFamily="18" charset="2"/>
            </a:endParaRPr>
          </a:p>
        </p:txBody>
      </p:sp>
    </p:spTree>
    <p:extLst>
      <p:ext uri="{BB962C8B-B14F-4D97-AF65-F5344CB8AC3E}">
        <p14:creationId xmlns:p14="http://schemas.microsoft.com/office/powerpoint/2010/main" val="3447627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1970">
                                            <p:txEl>
                                              <p:pRg st="0" end="0"/>
                                            </p:txEl>
                                          </p:spTgt>
                                        </p:tgtEl>
                                        <p:attrNameLst>
                                          <p:attrName>style.visibility</p:attrName>
                                        </p:attrNameLst>
                                      </p:cBhvr>
                                      <p:to>
                                        <p:strVal val="visible"/>
                                      </p:to>
                                    </p:set>
                                    <p:animEffect transition="in" filter="barn(outVertical)">
                                      <p:cBhvr>
                                        <p:cTn id="7" dur="500"/>
                                        <p:tgtEl>
                                          <p:spTgt spid="211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11970">
                                            <p:txEl>
                                              <p:pRg st="1" end="1"/>
                                            </p:txEl>
                                          </p:spTgt>
                                        </p:tgtEl>
                                        <p:attrNameLst>
                                          <p:attrName>style.visibility</p:attrName>
                                        </p:attrNameLst>
                                      </p:cBhvr>
                                      <p:to>
                                        <p:strVal val="visible"/>
                                      </p:to>
                                    </p:set>
                                    <p:animEffect transition="in" filter="barn(outVertical)">
                                      <p:cBhvr>
                                        <p:cTn id="12" dur="500"/>
                                        <p:tgtEl>
                                          <p:spTgt spid="2119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11970">
                                            <p:txEl>
                                              <p:pRg st="2" end="2"/>
                                            </p:txEl>
                                          </p:spTgt>
                                        </p:tgtEl>
                                        <p:attrNameLst>
                                          <p:attrName>style.visibility</p:attrName>
                                        </p:attrNameLst>
                                      </p:cBhvr>
                                      <p:to>
                                        <p:strVal val="visible"/>
                                      </p:to>
                                    </p:set>
                                    <p:animEffect transition="in" filter="barn(outVertical)">
                                      <p:cBhvr>
                                        <p:cTn id="17" dur="500"/>
                                        <p:tgtEl>
                                          <p:spTgt spid="2119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11970">
                                            <p:txEl>
                                              <p:pRg st="3" end="3"/>
                                            </p:txEl>
                                          </p:spTgt>
                                        </p:tgtEl>
                                        <p:attrNameLst>
                                          <p:attrName>style.visibility</p:attrName>
                                        </p:attrNameLst>
                                      </p:cBhvr>
                                      <p:to>
                                        <p:strVal val="visible"/>
                                      </p:to>
                                    </p:set>
                                    <p:animEffect transition="in" filter="barn(outVertical)">
                                      <p:cBhvr>
                                        <p:cTn id="22" dur="500"/>
                                        <p:tgtEl>
                                          <p:spTgt spid="2119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11970">
                                            <p:txEl>
                                              <p:pRg st="4" end="4"/>
                                            </p:txEl>
                                          </p:spTgt>
                                        </p:tgtEl>
                                        <p:attrNameLst>
                                          <p:attrName>style.visibility</p:attrName>
                                        </p:attrNameLst>
                                      </p:cBhvr>
                                      <p:to>
                                        <p:strVal val="visible"/>
                                      </p:to>
                                    </p:set>
                                    <p:animEffect transition="in" filter="barn(outVertical)">
                                      <p:cBhvr>
                                        <p:cTn id="27" dur="500"/>
                                        <p:tgtEl>
                                          <p:spTgt spid="2119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11970">
                                            <p:txEl>
                                              <p:pRg st="5" end="5"/>
                                            </p:txEl>
                                          </p:spTgt>
                                        </p:tgtEl>
                                        <p:attrNameLst>
                                          <p:attrName>style.visibility</p:attrName>
                                        </p:attrNameLst>
                                      </p:cBhvr>
                                      <p:to>
                                        <p:strVal val="visible"/>
                                      </p:to>
                                    </p:set>
                                    <p:animEffect transition="in" filter="barn(outVertical)">
                                      <p:cBhvr>
                                        <p:cTn id="32" dur="500"/>
                                        <p:tgtEl>
                                          <p:spTgt spid="2119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704850" y="1387476"/>
            <a:ext cx="7315200" cy="1599248"/>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下图</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点连通度是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边连通度是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圆角矩形 5"/>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p:cNvSpPr/>
          <p:nvPr>
            <p:custDataLst>
              <p:tags r:id="rId4"/>
            </p:custDataLst>
          </p:nvPr>
        </p:nvSpPr>
        <p:spPr>
          <a:xfrm>
            <a:off x="0" y="5849303"/>
            <a:ext cx="9144000" cy="365760"/>
          </a:xfrm>
          <a:prstGeom prst="rect">
            <a:avLst/>
          </a:prstGeom>
          <a:solidFill>
            <a:srgbClr val="FBFAEF"/>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Picture 6" descr="连通度"/>
          <p:cNvPicPr>
            <a:picLocks noChangeAspect="1" noChangeArrowheads="1"/>
          </p:cNvPicPr>
          <p:nvPr/>
        </p:nvPicPr>
        <p:blipFill>
          <a:blip r:embed="rId13" cstate="print"/>
          <a:srcRect/>
          <a:stretch>
            <a:fillRect/>
          </a:stretch>
        </p:blipFill>
        <p:spPr bwMode="auto">
          <a:xfrm>
            <a:off x="4718050" y="2333243"/>
            <a:ext cx="2838450" cy="2328671"/>
          </a:xfrm>
          <a:prstGeom prst="rect">
            <a:avLst/>
          </a:prstGeom>
          <a:noFill/>
          <a:ln w="9525">
            <a:noFill/>
            <a:miter lim="800000"/>
            <a:headEnd/>
            <a:tailEnd/>
          </a:ln>
        </p:spPr>
      </p:pic>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85365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idx="1"/>
          </p:nvPr>
        </p:nvSpPr>
        <p:spPr>
          <a:xfrm>
            <a:off x="755650" y="1196975"/>
            <a:ext cx="8388350" cy="5661025"/>
          </a:xfrm>
        </p:spPr>
        <p:txBody>
          <a:bodyPr rtlCol="0">
            <a:normAutofit/>
          </a:bodyPr>
          <a:lstStyle/>
          <a:p>
            <a:pPr eaLnBrk="1" fontAlgn="auto" hangingPunct="1">
              <a:lnSpc>
                <a:spcPct val="90000"/>
              </a:lnSpc>
              <a:buFont typeface="Wingdings" pitchFamily="2" charset="2"/>
              <a:buNone/>
              <a:defRPr/>
            </a:pPr>
            <a:r>
              <a:rPr lang="zh-CN" altLang="en-US" sz="2600" b="1" dirty="0">
                <a:solidFill>
                  <a:srgbClr val="FF3399"/>
                </a:solidFill>
                <a:latin typeface="Times New Roman" panose="02020603050405020304" pitchFamily="18" charset="0"/>
                <a:ea typeface="+mn-ea"/>
                <a:cs typeface="Times New Roman" panose="02020603050405020304" pitchFamily="18" charset="0"/>
              </a:rPr>
              <a:t>定理：</a:t>
            </a:r>
            <a:r>
              <a:rPr lang="zh-CN" altLang="en-US" sz="2600" b="1" dirty="0">
                <a:latin typeface="Times New Roman" panose="02020603050405020304" pitchFamily="18" charset="0"/>
                <a:ea typeface="+mn-ea"/>
                <a:cs typeface="Times New Roman" panose="02020603050405020304" pitchFamily="18" charset="0"/>
              </a:rPr>
              <a:t>连通图</a:t>
            </a:r>
            <a:r>
              <a:rPr lang="en-US" altLang="zh-CN" sz="2600" b="1" i="1" dirty="0">
                <a:latin typeface="Times New Roman" panose="02020603050405020304" pitchFamily="18" charset="0"/>
                <a:ea typeface="+mn-ea"/>
                <a:cs typeface="Times New Roman" panose="02020603050405020304" pitchFamily="18" charset="0"/>
              </a:rPr>
              <a:t>G</a:t>
            </a:r>
            <a:r>
              <a:rPr lang="zh-CN" altLang="en-US" sz="2600" b="1" dirty="0">
                <a:latin typeface="Times New Roman" panose="02020603050405020304" pitchFamily="18" charset="0"/>
                <a:ea typeface="+mn-ea"/>
                <a:cs typeface="Times New Roman" panose="02020603050405020304" pitchFamily="18" charset="0"/>
              </a:rPr>
              <a:t>的边</a:t>
            </a:r>
            <a:r>
              <a:rPr lang="en-US" altLang="zh-CN" sz="2600" b="1" i="1" dirty="0">
                <a:latin typeface="Times New Roman" panose="02020603050405020304" pitchFamily="18" charset="0"/>
                <a:ea typeface="+mn-ea"/>
                <a:cs typeface="Times New Roman" panose="02020603050405020304" pitchFamily="18" charset="0"/>
              </a:rPr>
              <a:t>e</a:t>
            </a:r>
            <a:r>
              <a:rPr lang="zh-CN" altLang="en-US" sz="2600" b="1" dirty="0">
                <a:latin typeface="Times New Roman" panose="02020603050405020304" pitchFamily="18" charset="0"/>
                <a:ea typeface="+mn-ea"/>
                <a:cs typeface="Times New Roman" panose="02020603050405020304" pitchFamily="18" charset="0"/>
              </a:rPr>
              <a:t>是割边的充要条件是</a:t>
            </a:r>
            <a:endParaRPr lang="en-US" altLang="zh-CN" sz="2600" b="1" dirty="0">
              <a:latin typeface="Times New Roman" panose="02020603050405020304" pitchFamily="18" charset="0"/>
              <a:ea typeface="+mn-ea"/>
              <a:cs typeface="Times New Roman" panose="02020603050405020304" pitchFamily="18" charset="0"/>
            </a:endParaRPr>
          </a:p>
          <a:p>
            <a:pPr eaLnBrk="1" fontAlgn="auto" hangingPunct="1">
              <a:lnSpc>
                <a:spcPct val="90000"/>
              </a:lnSpc>
              <a:buFont typeface="Wingdings" pitchFamily="2" charset="2"/>
              <a:buNone/>
              <a:defRPr/>
            </a:pPr>
            <a:r>
              <a:rPr lang="en-US" altLang="zh-CN" sz="2600" b="1" dirty="0">
                <a:latin typeface="Times New Roman" panose="02020603050405020304" pitchFamily="18" charset="0"/>
                <a:ea typeface="+mn-ea"/>
                <a:cs typeface="Times New Roman" panose="02020603050405020304" pitchFamily="18" charset="0"/>
              </a:rPr>
              <a:t>            </a:t>
            </a:r>
            <a:r>
              <a:rPr lang="zh-CN" altLang="en-US" sz="2600" b="1" dirty="0">
                <a:latin typeface="Times New Roman" panose="02020603050405020304" pitchFamily="18" charset="0"/>
                <a:ea typeface="+mn-ea"/>
                <a:cs typeface="Times New Roman" panose="02020603050405020304" pitchFamily="18" charset="0"/>
              </a:rPr>
              <a:t>存在</a:t>
            </a:r>
            <a:r>
              <a:rPr lang="en-US" altLang="zh-CN" sz="2600" b="1" i="1" dirty="0">
                <a:latin typeface="Times New Roman" panose="02020603050405020304" pitchFamily="18" charset="0"/>
                <a:ea typeface="+mn-ea"/>
                <a:cs typeface="Times New Roman" panose="02020603050405020304" pitchFamily="18" charset="0"/>
              </a:rPr>
              <a:t>G</a:t>
            </a:r>
            <a:r>
              <a:rPr lang="zh-CN" altLang="en-US" sz="2600" b="1" dirty="0">
                <a:latin typeface="Times New Roman" panose="02020603050405020304" pitchFamily="18" charset="0"/>
                <a:ea typeface="+mn-ea"/>
                <a:cs typeface="Times New Roman" panose="02020603050405020304" pitchFamily="18" charset="0"/>
              </a:rPr>
              <a:t>的两点</a:t>
            </a:r>
            <a:r>
              <a:rPr lang="en-US" altLang="zh-CN" sz="2600" b="1" i="1" dirty="0">
                <a:latin typeface="Times New Roman" panose="02020603050405020304" pitchFamily="18" charset="0"/>
                <a:ea typeface="+mn-ea"/>
                <a:cs typeface="Times New Roman" panose="02020603050405020304" pitchFamily="18" charset="0"/>
              </a:rPr>
              <a:t>u</a:t>
            </a:r>
            <a:r>
              <a:rPr lang="zh-CN" altLang="en-US" sz="2600" b="1" dirty="0">
                <a:latin typeface="Times New Roman" panose="02020603050405020304" pitchFamily="18" charset="0"/>
                <a:ea typeface="+mn-ea"/>
                <a:cs typeface="Times New Roman" panose="02020603050405020304" pitchFamily="18" charset="0"/>
              </a:rPr>
              <a:t>和</a:t>
            </a:r>
            <a:r>
              <a:rPr lang="en-US" altLang="zh-CN" sz="2600" b="1" i="1" dirty="0">
                <a:latin typeface="Times New Roman" panose="02020603050405020304" pitchFamily="18" charset="0"/>
                <a:ea typeface="+mn-ea"/>
                <a:cs typeface="Times New Roman" panose="02020603050405020304" pitchFamily="18" charset="0"/>
              </a:rPr>
              <a:t>v</a:t>
            </a:r>
            <a:r>
              <a:rPr lang="zh-CN" altLang="en-US" sz="2600" b="1" dirty="0">
                <a:latin typeface="Times New Roman" panose="02020603050405020304" pitchFamily="18" charset="0"/>
                <a:ea typeface="+mn-ea"/>
                <a:cs typeface="Times New Roman" panose="02020603050405020304" pitchFamily="18" charset="0"/>
              </a:rPr>
              <a:t>，使得任意一条</a:t>
            </a:r>
            <a:r>
              <a:rPr lang="en-US" altLang="zh-CN" sz="2600" b="1" i="1" dirty="0">
                <a:latin typeface="Times New Roman" panose="02020603050405020304" pitchFamily="18" charset="0"/>
                <a:ea typeface="+mn-ea"/>
                <a:cs typeface="Times New Roman" panose="02020603050405020304" pitchFamily="18" charset="0"/>
              </a:rPr>
              <a:t>u-v</a:t>
            </a:r>
            <a:r>
              <a:rPr lang="zh-CN" altLang="en-US" sz="2600" b="1" dirty="0">
                <a:latin typeface="Times New Roman" panose="02020603050405020304" pitchFamily="18" charset="0"/>
                <a:ea typeface="+mn-ea"/>
                <a:cs typeface="Times New Roman" panose="02020603050405020304" pitchFamily="18" charset="0"/>
              </a:rPr>
              <a:t>路过</a:t>
            </a:r>
            <a:r>
              <a:rPr lang="en-US" altLang="zh-CN" sz="2600" b="1" i="1" dirty="0">
                <a:latin typeface="Times New Roman" panose="02020603050405020304" pitchFamily="18" charset="0"/>
                <a:ea typeface="+mn-ea"/>
                <a:cs typeface="Times New Roman" panose="02020603050405020304" pitchFamily="18" charset="0"/>
              </a:rPr>
              <a:t>e</a:t>
            </a:r>
            <a:r>
              <a:rPr lang="zh-CN" altLang="en-US" sz="2600" b="1" dirty="0">
                <a:latin typeface="Times New Roman" panose="02020603050405020304" pitchFamily="18" charset="0"/>
                <a:ea typeface="+mn-ea"/>
                <a:cs typeface="Times New Roman" panose="02020603050405020304" pitchFamily="18" charset="0"/>
              </a:rPr>
              <a:t>。</a:t>
            </a:r>
          </a:p>
          <a:p>
            <a:pPr eaLnBrk="1" fontAlgn="auto" hangingPunct="1">
              <a:lnSpc>
                <a:spcPct val="90000"/>
              </a:lnSpc>
              <a:buFont typeface="Wingdings" pitchFamily="2" charset="2"/>
              <a:buNone/>
              <a:defRPr/>
            </a:pPr>
            <a:r>
              <a:rPr lang="zh-CN" altLang="en-US" sz="2600" b="1" dirty="0">
                <a:solidFill>
                  <a:srgbClr val="FF3399"/>
                </a:solidFill>
                <a:latin typeface="Times New Roman" panose="02020603050405020304" pitchFamily="18" charset="0"/>
                <a:ea typeface="+mn-ea"/>
                <a:cs typeface="Times New Roman" panose="02020603050405020304" pitchFamily="18" charset="0"/>
              </a:rPr>
              <a:t>定理：</a:t>
            </a:r>
            <a:r>
              <a:rPr lang="zh-CN" altLang="en-US" sz="2600" b="1" dirty="0">
                <a:latin typeface="Times New Roman" panose="02020603050405020304" pitchFamily="18" charset="0"/>
                <a:ea typeface="+mn-ea"/>
                <a:cs typeface="Times New Roman" panose="02020603050405020304" pitchFamily="18" charset="0"/>
              </a:rPr>
              <a:t>连通图</a:t>
            </a:r>
            <a:r>
              <a:rPr lang="en-US" altLang="zh-CN" sz="2600" b="1" i="1" dirty="0">
                <a:latin typeface="Times New Roman" panose="02020603050405020304" pitchFamily="18" charset="0"/>
                <a:ea typeface="+mn-ea"/>
                <a:cs typeface="Times New Roman" panose="02020603050405020304" pitchFamily="18" charset="0"/>
              </a:rPr>
              <a:t>G</a:t>
            </a:r>
            <a:r>
              <a:rPr lang="zh-CN" altLang="en-US" sz="2600" b="1" dirty="0">
                <a:latin typeface="Times New Roman" panose="02020603050405020304" pitchFamily="18" charset="0"/>
                <a:ea typeface="+mn-ea"/>
                <a:cs typeface="Times New Roman" panose="02020603050405020304" pitchFamily="18" charset="0"/>
              </a:rPr>
              <a:t>的边</a:t>
            </a:r>
            <a:r>
              <a:rPr lang="en-US" altLang="zh-CN" sz="2600" b="1" i="1" dirty="0">
                <a:latin typeface="Times New Roman" panose="02020603050405020304" pitchFamily="18" charset="0"/>
                <a:ea typeface="+mn-ea"/>
                <a:cs typeface="Times New Roman" panose="02020603050405020304" pitchFamily="18" charset="0"/>
              </a:rPr>
              <a:t>e</a:t>
            </a:r>
            <a:r>
              <a:rPr lang="zh-CN" altLang="en-US" sz="2600" b="1" dirty="0">
                <a:latin typeface="Times New Roman" panose="02020603050405020304" pitchFamily="18" charset="0"/>
                <a:ea typeface="+mn-ea"/>
                <a:cs typeface="Times New Roman" panose="02020603050405020304" pitchFamily="18" charset="0"/>
              </a:rPr>
              <a:t>是割边的充要条件是</a:t>
            </a:r>
          </a:p>
          <a:p>
            <a:pPr eaLnBrk="1" fontAlgn="auto" hangingPunct="1">
              <a:lnSpc>
                <a:spcPct val="90000"/>
              </a:lnSpc>
              <a:buFont typeface="Wingdings" pitchFamily="2" charset="2"/>
              <a:buNone/>
              <a:defRPr/>
            </a:pPr>
            <a:r>
              <a:rPr lang="zh-CN" altLang="en-US" sz="2600" b="1" dirty="0">
                <a:latin typeface="Times New Roman" panose="02020603050405020304" pitchFamily="18" charset="0"/>
                <a:ea typeface="+mn-ea"/>
                <a:cs typeface="Times New Roman" panose="02020603050405020304" pitchFamily="18" charset="0"/>
              </a:rPr>
              <a:t>            </a:t>
            </a:r>
            <a:r>
              <a:rPr lang="en-US" altLang="zh-CN" sz="2600" b="1" i="1" dirty="0">
                <a:latin typeface="Times New Roman" panose="02020603050405020304" pitchFamily="18" charset="0"/>
                <a:ea typeface="+mn-ea"/>
                <a:cs typeface="Times New Roman" panose="02020603050405020304" pitchFamily="18" charset="0"/>
              </a:rPr>
              <a:t>e</a:t>
            </a:r>
            <a:r>
              <a:rPr lang="zh-CN" altLang="en-US" sz="2600" b="1" dirty="0">
                <a:latin typeface="Times New Roman" panose="02020603050405020304" pitchFamily="18" charset="0"/>
                <a:ea typeface="+mn-ea"/>
                <a:cs typeface="Times New Roman" panose="02020603050405020304" pitchFamily="18" charset="0"/>
              </a:rPr>
              <a:t>不在</a:t>
            </a:r>
            <a:r>
              <a:rPr lang="en-US" altLang="zh-CN" sz="2600" b="1" i="1" dirty="0">
                <a:latin typeface="Times New Roman" panose="02020603050405020304" pitchFamily="18" charset="0"/>
                <a:ea typeface="+mn-ea"/>
                <a:cs typeface="Times New Roman" panose="02020603050405020304" pitchFamily="18" charset="0"/>
              </a:rPr>
              <a:t>G</a:t>
            </a:r>
            <a:r>
              <a:rPr lang="zh-CN" altLang="en-US" sz="2600" b="1" dirty="0">
                <a:latin typeface="Times New Roman" panose="02020603050405020304" pitchFamily="18" charset="0"/>
                <a:ea typeface="+mn-ea"/>
                <a:cs typeface="Times New Roman" panose="02020603050405020304" pitchFamily="18" charset="0"/>
              </a:rPr>
              <a:t>的任一圈上。</a:t>
            </a:r>
          </a:p>
          <a:p>
            <a:pPr eaLnBrk="1" fontAlgn="auto" hangingPunct="1">
              <a:lnSpc>
                <a:spcPct val="90000"/>
              </a:lnSpc>
              <a:buFont typeface="Wingdings" pitchFamily="2" charset="2"/>
              <a:buNone/>
              <a:defRPr/>
            </a:pPr>
            <a:r>
              <a:rPr lang="zh-CN" altLang="en-US" sz="2400" b="1" dirty="0">
                <a:latin typeface="Times New Roman" panose="02020603050405020304" pitchFamily="18" charset="0"/>
                <a:ea typeface="+mn-ea"/>
                <a:cs typeface="Times New Roman" panose="02020603050405020304" pitchFamily="18" charset="0"/>
              </a:rPr>
              <a:t>证明：</a:t>
            </a:r>
          </a:p>
          <a:p>
            <a:pPr eaLnBrk="1" fontAlgn="auto" hangingPunct="1">
              <a:buFont typeface="Wingdings" pitchFamily="2" charset="2"/>
              <a:buNone/>
              <a:defRPr/>
            </a:pPr>
            <a:r>
              <a:rPr lang="en-US" altLang="zh-CN" sz="2400" b="1" dirty="0">
                <a:latin typeface="Times New Roman" panose="02020603050405020304" pitchFamily="18" charset="0"/>
                <a:ea typeface="+mn-ea"/>
                <a:cs typeface="Times New Roman" panose="02020603050405020304" pitchFamily="18" charset="0"/>
              </a:rPr>
              <a:t>1</a:t>
            </a:r>
            <a:r>
              <a:rPr lang="zh-CN" altLang="en-US" sz="2400" b="1" dirty="0">
                <a:latin typeface="Times New Roman" panose="02020603050405020304" pitchFamily="18" charset="0"/>
                <a:ea typeface="+mn-ea"/>
                <a:cs typeface="Times New Roman" panose="02020603050405020304" pitchFamily="18" charset="0"/>
              </a:rPr>
              <a:t>）必要</a:t>
            </a:r>
            <a:r>
              <a:rPr lang="zh-CN" altLang="en-US" sz="2400" b="1" dirty="0">
                <a:solidFill>
                  <a:srgbClr val="5E2CAE"/>
                </a:solidFill>
                <a:latin typeface="Times New Roman" panose="02020603050405020304" pitchFamily="18" charset="0"/>
                <a:ea typeface="+mn-ea"/>
                <a:cs typeface="Times New Roman" panose="02020603050405020304" pitchFamily="18" charset="0"/>
              </a:rPr>
              <a:t>条件</a:t>
            </a:r>
            <a:r>
              <a:rPr lang="zh-CN" altLang="en-US" sz="2400" b="1" dirty="0">
                <a:latin typeface="Times New Roman" panose="02020603050405020304" pitchFamily="18" charset="0"/>
                <a:ea typeface="+mn-ea"/>
                <a:cs typeface="Times New Roman" panose="02020603050405020304" pitchFamily="18" charset="0"/>
              </a:rPr>
              <a:t>：</a:t>
            </a:r>
            <a:r>
              <a:rPr lang="zh-CN" altLang="en-US" sz="2400" b="1" dirty="0">
                <a:latin typeface="Times New Roman" panose="02020603050405020304" pitchFamily="18" charset="0"/>
                <a:ea typeface="+mn-ea"/>
                <a:cs typeface="Times New Roman" panose="02020603050405020304" pitchFamily="18" charset="0"/>
                <a:sym typeface="Symbol" pitchFamily="18" charset="2"/>
              </a:rPr>
              <a:t>设</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e</a:t>
            </a:r>
            <a:r>
              <a:rPr lang="zh-CN" altLang="en-US" sz="2400" b="1" dirty="0">
                <a:latin typeface="Times New Roman" panose="02020603050405020304" pitchFamily="18" charset="0"/>
                <a:ea typeface="+mn-ea"/>
                <a:cs typeface="Times New Roman" panose="02020603050405020304" pitchFamily="18" charset="0"/>
                <a:sym typeface="Symbol" pitchFamily="18" charset="2"/>
              </a:rPr>
              <a:t>是</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itchFamily="18" charset="2"/>
              </a:rPr>
              <a:t>的割边，则存在</a:t>
            </a:r>
            <a:r>
              <a:rPr lang="en-US" altLang="zh-CN" sz="2400" b="1" i="1" dirty="0" err="1">
                <a:latin typeface="Times New Roman" panose="02020603050405020304" pitchFamily="18" charset="0"/>
                <a:ea typeface="+mn-ea"/>
                <a:cs typeface="Times New Roman" panose="02020603050405020304" pitchFamily="18" charset="0"/>
                <a:sym typeface="Symbol" pitchFamily="18" charset="2"/>
              </a:rPr>
              <a:t>u,vV</a:t>
            </a:r>
            <a:r>
              <a:rPr lang="zh-CN" altLang="en-US" sz="2400" b="1" dirty="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err="1">
                <a:latin typeface="Times New Roman" panose="02020603050405020304" pitchFamily="18" charset="0"/>
                <a:ea typeface="+mn-ea"/>
                <a:cs typeface="Times New Roman" panose="02020603050405020304" pitchFamily="18" charset="0"/>
                <a:sym typeface="Symbol" pitchFamily="18" charset="2"/>
              </a:rPr>
              <a:t>u,v</a:t>
            </a:r>
            <a:r>
              <a:rPr lang="zh-CN" altLang="en-US" sz="2400" b="1" dirty="0">
                <a:latin typeface="Times New Roman" panose="02020603050405020304" pitchFamily="18" charset="0"/>
                <a:ea typeface="+mn-ea"/>
                <a:cs typeface="Times New Roman" panose="02020603050405020304" pitchFamily="18" charset="0"/>
                <a:sym typeface="Symbol" pitchFamily="18" charset="2"/>
              </a:rPr>
              <a:t>在</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中连通但在</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G-e</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中不连通，设</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e=</a:t>
            </a:r>
            <a:r>
              <a:rPr lang="en-US" altLang="zh-CN" sz="2400" b="1" i="1" dirty="0" err="1">
                <a:latin typeface="Times New Roman" panose="02020603050405020304" pitchFamily="18" charset="0"/>
                <a:ea typeface="+mn-ea"/>
                <a:cs typeface="Times New Roman" panose="02020603050405020304" pitchFamily="18" charset="0"/>
                <a:sym typeface="Symbol" pitchFamily="18" charset="2"/>
              </a:rPr>
              <a:t>xy</a:t>
            </a:r>
            <a:r>
              <a:rPr lang="zh-CN" altLang="en-US" sz="2400" b="1" dirty="0">
                <a:latin typeface="Times New Roman" panose="02020603050405020304" pitchFamily="18" charset="0"/>
                <a:ea typeface="+mn-ea"/>
                <a:cs typeface="Times New Roman" panose="02020603050405020304" pitchFamily="18" charset="0"/>
                <a:sym typeface="Symbol" pitchFamily="18" charset="2"/>
              </a:rPr>
              <a:t>。若</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e</a:t>
            </a:r>
            <a:r>
              <a:rPr lang="zh-CN" altLang="en-US" sz="2400" b="1" dirty="0">
                <a:latin typeface="Times New Roman" panose="02020603050405020304" pitchFamily="18" charset="0"/>
                <a:ea typeface="+mn-ea"/>
                <a:cs typeface="Times New Roman" panose="02020603050405020304" pitchFamily="18" charset="0"/>
                <a:sym typeface="Symbol" pitchFamily="18" charset="2"/>
              </a:rPr>
              <a:t>在某个圈</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C</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上，则</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G-e</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中</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x</a:t>
            </a:r>
            <a:r>
              <a:rPr lang="zh-CN" altLang="en-US" sz="2400" b="1" dirty="0">
                <a:latin typeface="Times New Roman" panose="02020603050405020304" pitchFamily="18" charset="0"/>
                <a:ea typeface="+mn-ea"/>
                <a:cs typeface="Times New Roman" panose="02020603050405020304" pitchFamily="18" charset="0"/>
                <a:sym typeface="Symbol" pitchFamily="18" charset="2"/>
              </a:rPr>
              <a:t>和</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y</a:t>
            </a:r>
            <a:r>
              <a:rPr lang="zh-CN" altLang="en-US" sz="2400" b="1" dirty="0">
                <a:latin typeface="Times New Roman" panose="02020603050405020304" pitchFamily="18" charset="0"/>
                <a:ea typeface="+mn-ea"/>
                <a:cs typeface="Times New Roman" panose="02020603050405020304" pitchFamily="18" charset="0"/>
                <a:sym typeface="Symbol" pitchFamily="18" charset="2"/>
              </a:rPr>
              <a:t>有路</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C-e</a:t>
            </a:r>
            <a:r>
              <a:rPr lang="zh-CN" altLang="en-US" sz="2400" b="1" dirty="0">
                <a:latin typeface="Times New Roman" panose="02020603050405020304" pitchFamily="18" charset="0"/>
                <a:ea typeface="+mn-ea"/>
                <a:cs typeface="Times New Roman" panose="02020603050405020304" pitchFamily="18" charset="0"/>
                <a:sym typeface="Symbol" pitchFamily="18" charset="2"/>
              </a:rPr>
              <a:t>相连，所以，</a:t>
            </a:r>
            <a:r>
              <a:rPr lang="en-US" altLang="zh-CN" sz="2400" b="1" i="1" dirty="0" err="1">
                <a:latin typeface="Times New Roman" panose="02020603050405020304" pitchFamily="18" charset="0"/>
                <a:ea typeface="+mn-ea"/>
                <a:cs typeface="Times New Roman" panose="02020603050405020304" pitchFamily="18" charset="0"/>
                <a:sym typeface="Symbol" pitchFamily="18" charset="2"/>
              </a:rPr>
              <a:t>u,v</a:t>
            </a:r>
            <a:r>
              <a:rPr lang="zh-CN" altLang="en-US" sz="2400" b="1" dirty="0">
                <a:latin typeface="Times New Roman" panose="02020603050405020304" pitchFamily="18" charset="0"/>
                <a:ea typeface="+mn-ea"/>
                <a:cs typeface="Times New Roman" panose="02020603050405020304" pitchFamily="18" charset="0"/>
                <a:sym typeface="Symbol" pitchFamily="18" charset="2"/>
              </a:rPr>
              <a:t>在</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G-e</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中连通，矛盾。</a:t>
            </a:r>
          </a:p>
          <a:p>
            <a:pPr eaLnBrk="1" fontAlgn="auto" hangingPunct="1">
              <a:buFont typeface="Wingdings" pitchFamily="2" charset="2"/>
              <a:buNone/>
              <a:defRPr/>
            </a:pPr>
            <a:r>
              <a:rPr lang="zh-CN" altLang="en-US" sz="2400" b="1" dirty="0">
                <a:latin typeface="Times New Roman" panose="02020603050405020304" pitchFamily="18" charset="0"/>
                <a:ea typeface="+mn-ea"/>
                <a:cs typeface="Times New Roman" panose="02020603050405020304" pitchFamily="18" charset="0"/>
                <a:sym typeface="Symbol" pitchFamily="18" charset="2"/>
              </a:rPr>
              <a:t>    因此</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e</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不在</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itchFamily="18" charset="2"/>
              </a:rPr>
              <a:t>的任一圈上。 </a:t>
            </a:r>
          </a:p>
          <a:p>
            <a:pPr eaLnBrk="1" fontAlgn="auto" hangingPunct="1">
              <a:buFont typeface="Wingdings" pitchFamily="2" charset="2"/>
              <a:buNone/>
              <a:defRPr/>
            </a:pPr>
            <a:r>
              <a:rPr lang="en-US" altLang="zh-CN" sz="2400" b="1" dirty="0">
                <a:latin typeface="Times New Roman" panose="02020603050405020304" pitchFamily="18" charset="0"/>
                <a:ea typeface="+mn-ea"/>
                <a:cs typeface="Times New Roman" panose="02020603050405020304" pitchFamily="18" charset="0"/>
                <a:sym typeface="Symbol" pitchFamily="18" charset="2"/>
              </a:rPr>
              <a:t>2</a:t>
            </a:r>
            <a:r>
              <a:rPr lang="zh-CN" altLang="en-US" sz="2400" b="1" dirty="0">
                <a:latin typeface="Times New Roman" panose="02020603050405020304" pitchFamily="18" charset="0"/>
                <a:ea typeface="+mn-ea"/>
                <a:cs typeface="Times New Roman" panose="02020603050405020304" pitchFamily="18" charset="0"/>
                <a:sym typeface="Symbol" pitchFamily="18" charset="2"/>
              </a:rPr>
              <a:t>）充分</a:t>
            </a:r>
            <a:r>
              <a:rPr lang="zh-CN" altLang="en-US" sz="2400" b="1" dirty="0">
                <a:solidFill>
                  <a:srgbClr val="5E2CAE"/>
                </a:solidFill>
                <a:latin typeface="Times New Roman" panose="02020603050405020304" pitchFamily="18" charset="0"/>
                <a:ea typeface="+mn-ea"/>
                <a:cs typeface="Times New Roman" panose="02020603050405020304" pitchFamily="18" charset="0"/>
                <a:sym typeface="Symbol" pitchFamily="18" charset="2"/>
              </a:rPr>
              <a:t>条件</a:t>
            </a:r>
            <a:r>
              <a:rPr lang="zh-CN" altLang="en-US" sz="2400" b="1" dirty="0">
                <a:latin typeface="Times New Roman" panose="02020603050405020304" pitchFamily="18" charset="0"/>
                <a:ea typeface="+mn-ea"/>
                <a:cs typeface="Times New Roman" panose="02020603050405020304" pitchFamily="18" charset="0"/>
                <a:sym typeface="Symbol" pitchFamily="18" charset="2"/>
              </a:rPr>
              <a:t>：设</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e=</a:t>
            </a:r>
            <a:r>
              <a:rPr lang="en-US" altLang="zh-CN" sz="2400" b="1" i="1" dirty="0" err="1">
                <a:latin typeface="Times New Roman" panose="02020603050405020304" pitchFamily="18" charset="0"/>
                <a:ea typeface="+mn-ea"/>
                <a:cs typeface="Times New Roman" panose="02020603050405020304" pitchFamily="18" charset="0"/>
                <a:sym typeface="Symbol" pitchFamily="18" charset="2"/>
              </a:rPr>
              <a:t>xy</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不是割边，则在</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G-e</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中，</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x</a:t>
            </a:r>
            <a:r>
              <a:rPr lang="zh-CN" altLang="en-US" sz="2400" b="1" dirty="0">
                <a:latin typeface="Times New Roman" panose="02020603050405020304" pitchFamily="18" charset="0"/>
                <a:ea typeface="+mn-ea"/>
                <a:cs typeface="Times New Roman" panose="02020603050405020304" pitchFamily="18" charset="0"/>
                <a:sym typeface="Symbol" pitchFamily="18" charset="2"/>
              </a:rPr>
              <a:t>和</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y</a:t>
            </a:r>
            <a:r>
              <a:rPr lang="zh-CN" altLang="en-US" sz="2400" b="1" dirty="0">
                <a:latin typeface="Times New Roman" panose="02020603050405020304" pitchFamily="18" charset="0"/>
                <a:ea typeface="+mn-ea"/>
                <a:cs typeface="Times New Roman" panose="02020603050405020304" pitchFamily="18" charset="0"/>
                <a:sym typeface="Symbol" pitchFamily="18" charset="2"/>
              </a:rPr>
              <a:t>连通，所以在</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G-e</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中存在一条</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x-y</a:t>
            </a:r>
            <a:r>
              <a:rPr lang="zh-CN" altLang="en-US" sz="2400" b="1" dirty="0">
                <a:latin typeface="Times New Roman" panose="02020603050405020304" pitchFamily="18" charset="0"/>
                <a:ea typeface="+mn-ea"/>
                <a:cs typeface="Times New Roman" panose="02020603050405020304" pitchFamily="18" charset="0"/>
                <a:sym typeface="Symbol" pitchFamily="18" charset="2"/>
              </a:rPr>
              <a:t>通路</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P</a:t>
            </a:r>
            <a:r>
              <a:rPr lang="zh-CN" altLang="en-US" sz="2400" b="1" dirty="0">
                <a:latin typeface="Times New Roman" panose="02020603050405020304" pitchFamily="18" charset="0"/>
                <a:ea typeface="+mn-ea"/>
                <a:cs typeface="Times New Roman" panose="02020603050405020304" pitchFamily="18" charset="0"/>
                <a:sym typeface="Symbol" pitchFamily="18" charset="2"/>
              </a:rPr>
              <a:t>，此时，</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e</a:t>
            </a:r>
            <a:r>
              <a:rPr lang="zh-CN" altLang="en-US" sz="2400" b="1" dirty="0">
                <a:latin typeface="Times New Roman" panose="02020603050405020304" pitchFamily="18" charset="0"/>
                <a:ea typeface="+mn-ea"/>
                <a:cs typeface="Times New Roman" panose="02020603050405020304" pitchFamily="18" charset="0"/>
                <a:sym typeface="Symbol" pitchFamily="18" charset="2"/>
              </a:rPr>
              <a:t>在</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a:latin typeface="Times New Roman" panose="02020603050405020304" pitchFamily="18" charset="0"/>
                <a:ea typeface="+mn-ea"/>
                <a:cs typeface="Times New Roman" panose="02020603050405020304" pitchFamily="18" charset="0"/>
                <a:sym typeface="Symbol" pitchFamily="18" charset="2"/>
              </a:rPr>
              <a:t>的圈</a:t>
            </a:r>
            <a:r>
              <a:rPr lang="en-US" altLang="zh-CN" sz="2400" b="1" i="1" dirty="0" err="1">
                <a:latin typeface="Times New Roman" panose="02020603050405020304" pitchFamily="18" charset="0"/>
                <a:ea typeface="+mn-ea"/>
                <a:cs typeface="Times New Roman" panose="02020603050405020304" pitchFamily="18" charset="0"/>
                <a:sym typeface="Symbol" pitchFamily="18" charset="2"/>
              </a:rPr>
              <a:t>P+e</a:t>
            </a:r>
            <a:r>
              <a:rPr lang="zh-CN" altLang="en-US" sz="2400" b="1" dirty="0">
                <a:latin typeface="Times New Roman" panose="02020603050405020304" pitchFamily="18" charset="0"/>
                <a:ea typeface="+mn-ea"/>
                <a:cs typeface="Times New Roman" panose="02020603050405020304" pitchFamily="18" charset="0"/>
                <a:sym typeface="Symbol" pitchFamily="18" charset="2"/>
              </a:rPr>
              <a:t>上，矛盾。所以</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e</a:t>
            </a:r>
            <a:r>
              <a:rPr lang="zh-CN" altLang="en-US" sz="2400" b="1" dirty="0">
                <a:latin typeface="Times New Roman" panose="02020603050405020304" pitchFamily="18" charset="0"/>
                <a:ea typeface="+mn-ea"/>
                <a:cs typeface="Times New Roman" panose="02020603050405020304" pitchFamily="18" charset="0"/>
                <a:sym typeface="Symbol" pitchFamily="18" charset="2"/>
              </a:rPr>
              <a:t>是割边。</a:t>
            </a:r>
          </a:p>
        </p:txBody>
      </p:sp>
      <p:sp>
        <p:nvSpPr>
          <p:cNvPr id="44035" name="Rectangle 3"/>
          <p:cNvSpPr>
            <a:spLocks noRot="1" noChangeArrowheads="1"/>
          </p:cNvSpPr>
          <p:nvPr/>
        </p:nvSpPr>
        <p:spPr bwMode="auto">
          <a:xfrm>
            <a:off x="457200" y="333375"/>
            <a:ext cx="8229600" cy="671513"/>
          </a:xfrm>
          <a:prstGeom prst="rect">
            <a:avLst/>
          </a:prstGeom>
          <a:noFill/>
          <a:ln w="9525">
            <a:noFill/>
            <a:miter lim="800000"/>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a:ea typeface="宋体"/>
                <a:cs typeface="+mn-cs"/>
              </a:rPr>
              <a:t>割边的性质</a:t>
            </a:r>
          </a:p>
        </p:txBody>
      </p:sp>
    </p:spTree>
    <p:extLst>
      <p:ext uri="{BB962C8B-B14F-4D97-AF65-F5344CB8AC3E}">
        <p14:creationId xmlns:p14="http://schemas.microsoft.com/office/powerpoint/2010/main" val="1241745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994">
                                            <p:txEl>
                                              <p:pRg st="0" end="0"/>
                                            </p:txEl>
                                          </p:spTgt>
                                        </p:tgtEl>
                                        <p:attrNameLst>
                                          <p:attrName>style.visibility</p:attrName>
                                        </p:attrNameLst>
                                      </p:cBhvr>
                                      <p:to>
                                        <p:strVal val="visible"/>
                                      </p:to>
                                    </p:set>
                                    <p:animEffect transition="in" filter="blinds(horizontal)">
                                      <p:cBhvr>
                                        <p:cTn id="7" dur="500"/>
                                        <p:tgtEl>
                                          <p:spTgt spid="2129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2994">
                                            <p:txEl>
                                              <p:pRg st="1" end="1"/>
                                            </p:txEl>
                                          </p:spTgt>
                                        </p:tgtEl>
                                        <p:attrNameLst>
                                          <p:attrName>style.visibility</p:attrName>
                                        </p:attrNameLst>
                                      </p:cBhvr>
                                      <p:to>
                                        <p:strVal val="visible"/>
                                      </p:to>
                                    </p:set>
                                    <p:animEffect transition="in" filter="blinds(horizontal)">
                                      <p:cBhvr>
                                        <p:cTn id="12" dur="500"/>
                                        <p:tgtEl>
                                          <p:spTgt spid="2129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2994">
                                            <p:txEl>
                                              <p:pRg st="2" end="2"/>
                                            </p:txEl>
                                          </p:spTgt>
                                        </p:tgtEl>
                                        <p:attrNameLst>
                                          <p:attrName>style.visibility</p:attrName>
                                        </p:attrNameLst>
                                      </p:cBhvr>
                                      <p:to>
                                        <p:strVal val="visible"/>
                                      </p:to>
                                    </p:set>
                                    <p:animEffect transition="in" filter="blinds(horizontal)">
                                      <p:cBhvr>
                                        <p:cTn id="17" dur="500"/>
                                        <p:tgtEl>
                                          <p:spTgt spid="2129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2994">
                                            <p:txEl>
                                              <p:pRg st="3" end="3"/>
                                            </p:txEl>
                                          </p:spTgt>
                                        </p:tgtEl>
                                        <p:attrNameLst>
                                          <p:attrName>style.visibility</p:attrName>
                                        </p:attrNameLst>
                                      </p:cBhvr>
                                      <p:to>
                                        <p:strVal val="visible"/>
                                      </p:to>
                                    </p:set>
                                    <p:animEffect transition="in" filter="blinds(horizontal)">
                                      <p:cBhvr>
                                        <p:cTn id="22" dur="500"/>
                                        <p:tgtEl>
                                          <p:spTgt spid="2129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2994">
                                            <p:txEl>
                                              <p:pRg st="4" end="4"/>
                                            </p:txEl>
                                          </p:spTgt>
                                        </p:tgtEl>
                                        <p:attrNameLst>
                                          <p:attrName>style.visibility</p:attrName>
                                        </p:attrNameLst>
                                      </p:cBhvr>
                                      <p:to>
                                        <p:strVal val="visible"/>
                                      </p:to>
                                    </p:set>
                                    <p:animEffect transition="in" filter="blinds(horizontal)">
                                      <p:cBhvr>
                                        <p:cTn id="27" dur="500"/>
                                        <p:tgtEl>
                                          <p:spTgt spid="2129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2994">
                                            <p:txEl>
                                              <p:pRg st="5" end="5"/>
                                            </p:txEl>
                                          </p:spTgt>
                                        </p:tgtEl>
                                        <p:attrNameLst>
                                          <p:attrName>style.visibility</p:attrName>
                                        </p:attrNameLst>
                                      </p:cBhvr>
                                      <p:to>
                                        <p:strVal val="visible"/>
                                      </p:to>
                                    </p:set>
                                    <p:animEffect transition="in" filter="blinds(horizontal)">
                                      <p:cBhvr>
                                        <p:cTn id="32" dur="500"/>
                                        <p:tgtEl>
                                          <p:spTgt spid="21299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2994">
                                            <p:txEl>
                                              <p:pRg st="6" end="6"/>
                                            </p:txEl>
                                          </p:spTgt>
                                        </p:tgtEl>
                                        <p:attrNameLst>
                                          <p:attrName>style.visibility</p:attrName>
                                        </p:attrNameLst>
                                      </p:cBhvr>
                                      <p:to>
                                        <p:strVal val="visible"/>
                                      </p:to>
                                    </p:set>
                                    <p:animEffect transition="in" filter="blinds(horizontal)">
                                      <p:cBhvr>
                                        <p:cTn id="37" dur="500"/>
                                        <p:tgtEl>
                                          <p:spTgt spid="21299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2994">
                                            <p:txEl>
                                              <p:pRg st="7" end="7"/>
                                            </p:txEl>
                                          </p:spTgt>
                                        </p:tgtEl>
                                        <p:attrNameLst>
                                          <p:attrName>style.visibility</p:attrName>
                                        </p:attrNameLst>
                                      </p:cBhvr>
                                      <p:to>
                                        <p:strVal val="visible"/>
                                      </p:to>
                                    </p:set>
                                    <p:animEffect transition="in" filter="blinds(horizontal)">
                                      <p:cBhvr>
                                        <p:cTn id="42" dur="500"/>
                                        <p:tgtEl>
                                          <p:spTgt spid="21299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pPr eaLnBrk="1" fontAlgn="auto" hangingPunct="1">
              <a:spcAft>
                <a:spcPts val="0"/>
              </a:spcAft>
              <a:defRPr/>
            </a:pPr>
            <a:r>
              <a:rPr kumimoji="1" lang="zh-CN" altLang="en-US" dirty="0"/>
              <a:t>割边的实例</a:t>
            </a:r>
          </a:p>
        </p:txBody>
      </p:sp>
      <p:grpSp>
        <p:nvGrpSpPr>
          <p:cNvPr id="2" name="Group 4"/>
          <p:cNvGrpSpPr>
            <a:grpSpLocks/>
          </p:cNvGrpSpPr>
          <p:nvPr/>
        </p:nvGrpSpPr>
        <p:grpSpPr bwMode="auto">
          <a:xfrm>
            <a:off x="568778" y="1540363"/>
            <a:ext cx="8077200" cy="2743200"/>
            <a:chOff x="336" y="1104"/>
            <a:chExt cx="5088" cy="1728"/>
          </a:xfrm>
        </p:grpSpPr>
        <p:sp>
          <p:nvSpPr>
            <p:cNvPr id="45073" name="Text Box 5"/>
            <p:cNvSpPr txBox="1">
              <a:spLocks noChangeArrowheads="1"/>
            </p:cNvSpPr>
            <p:nvPr/>
          </p:nvSpPr>
          <p:spPr bwMode="auto">
            <a:xfrm>
              <a:off x="384" y="1104"/>
              <a:ext cx="5040" cy="172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endParaRPr>
            </a:p>
          </p:txBody>
        </p:sp>
        <p:grpSp>
          <p:nvGrpSpPr>
            <p:cNvPr id="3" name="Group 6"/>
            <p:cNvGrpSpPr>
              <a:grpSpLocks/>
            </p:cNvGrpSpPr>
            <p:nvPr/>
          </p:nvGrpSpPr>
          <p:grpSpPr bwMode="auto">
            <a:xfrm>
              <a:off x="336" y="1200"/>
              <a:ext cx="2784" cy="1440"/>
              <a:chOff x="1872" y="2304"/>
              <a:chExt cx="2784" cy="1440"/>
            </a:xfrm>
          </p:grpSpPr>
          <p:sp>
            <p:nvSpPr>
              <p:cNvPr id="45075" name="Text Box 7"/>
              <p:cNvSpPr txBox="1">
                <a:spLocks noChangeArrowheads="1"/>
              </p:cNvSpPr>
              <p:nvPr/>
            </p:nvSpPr>
            <p:spPr bwMode="auto">
              <a:xfrm>
                <a:off x="1872" y="2928"/>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a</a:t>
                </a:r>
              </a:p>
            </p:txBody>
          </p:sp>
          <p:pic>
            <p:nvPicPr>
              <p:cNvPr id="45076" name="Picture 8" descr="割集"/>
              <p:cNvPicPr>
                <a:picLocks noChangeAspect="1" noChangeArrowheads="1"/>
              </p:cNvPicPr>
              <p:nvPr/>
            </p:nvPicPr>
            <p:blipFill>
              <a:blip r:embed="rId2" cstate="print"/>
              <a:srcRect/>
              <a:stretch>
                <a:fillRect/>
              </a:stretch>
            </p:blipFill>
            <p:spPr bwMode="auto">
              <a:xfrm>
                <a:off x="2064" y="2448"/>
                <a:ext cx="2360" cy="1142"/>
              </a:xfrm>
              <a:prstGeom prst="rect">
                <a:avLst/>
              </a:prstGeom>
              <a:noFill/>
              <a:ln w="9525">
                <a:noFill/>
                <a:miter lim="800000"/>
                <a:headEnd/>
                <a:tailEnd/>
              </a:ln>
            </p:spPr>
          </p:pic>
          <p:sp>
            <p:nvSpPr>
              <p:cNvPr id="45077" name="Text Box 9"/>
              <p:cNvSpPr txBox="1">
                <a:spLocks noChangeArrowheads="1"/>
              </p:cNvSpPr>
              <p:nvPr/>
            </p:nvSpPr>
            <p:spPr bwMode="auto">
              <a:xfrm>
                <a:off x="2352" y="2880"/>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b</a:t>
                </a:r>
              </a:p>
            </p:txBody>
          </p:sp>
          <p:sp>
            <p:nvSpPr>
              <p:cNvPr id="45078" name="Text Box 10"/>
              <p:cNvSpPr txBox="1">
                <a:spLocks noChangeArrowheads="1"/>
              </p:cNvSpPr>
              <p:nvPr/>
            </p:nvSpPr>
            <p:spPr bwMode="auto">
              <a:xfrm>
                <a:off x="2832" y="3456"/>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c</a:t>
                </a:r>
              </a:p>
            </p:txBody>
          </p:sp>
          <p:sp>
            <p:nvSpPr>
              <p:cNvPr id="45079" name="Text Box 11"/>
              <p:cNvSpPr txBox="1">
                <a:spLocks noChangeArrowheads="1"/>
              </p:cNvSpPr>
              <p:nvPr/>
            </p:nvSpPr>
            <p:spPr bwMode="auto">
              <a:xfrm>
                <a:off x="2736" y="2304"/>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7F7F7F">
                        <a:lumMod val="50000"/>
                      </a:srgbClr>
                    </a:solidFill>
                    <a:effectLst/>
                    <a:uLnTx/>
                    <a:uFillTx/>
                    <a:latin typeface="Times New Roman" pitchFamily="18" charset="0"/>
                    <a:ea typeface="宋体" pitchFamily="2" charset="-122"/>
                    <a:cs typeface="+mn-cs"/>
                  </a:rPr>
                  <a:t>d</a:t>
                </a:r>
              </a:p>
            </p:txBody>
          </p:sp>
          <p:sp>
            <p:nvSpPr>
              <p:cNvPr id="45080" name="Text Box 12"/>
              <p:cNvSpPr txBox="1">
                <a:spLocks noChangeArrowheads="1"/>
              </p:cNvSpPr>
              <p:nvPr/>
            </p:nvSpPr>
            <p:spPr bwMode="auto">
              <a:xfrm>
                <a:off x="3360" y="3024"/>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p>
            </p:txBody>
          </p:sp>
          <p:sp>
            <p:nvSpPr>
              <p:cNvPr id="45081" name="Text Box 13"/>
              <p:cNvSpPr txBox="1">
                <a:spLocks noChangeArrowheads="1"/>
              </p:cNvSpPr>
              <p:nvPr/>
            </p:nvSpPr>
            <p:spPr bwMode="auto">
              <a:xfrm>
                <a:off x="3648" y="2304"/>
                <a:ext cx="288"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 f</a:t>
                </a:r>
              </a:p>
            </p:txBody>
          </p:sp>
          <p:sp>
            <p:nvSpPr>
              <p:cNvPr id="45082" name="Text Box 14"/>
              <p:cNvSpPr txBox="1">
                <a:spLocks noChangeArrowheads="1"/>
              </p:cNvSpPr>
              <p:nvPr/>
            </p:nvSpPr>
            <p:spPr bwMode="auto">
              <a:xfrm>
                <a:off x="4416" y="2928"/>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g</a:t>
                </a:r>
              </a:p>
            </p:txBody>
          </p:sp>
          <p:sp>
            <p:nvSpPr>
              <p:cNvPr id="45083" name="Text Box 15"/>
              <p:cNvSpPr txBox="1">
                <a:spLocks noChangeArrowheads="1"/>
              </p:cNvSpPr>
              <p:nvPr/>
            </p:nvSpPr>
            <p:spPr bwMode="auto">
              <a:xfrm>
                <a:off x="2352" y="2496"/>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1</a:t>
                </a:r>
              </a:p>
            </p:txBody>
          </p:sp>
          <p:sp>
            <p:nvSpPr>
              <p:cNvPr id="45084" name="Text Box 16"/>
              <p:cNvSpPr txBox="1">
                <a:spLocks noChangeArrowheads="1"/>
              </p:cNvSpPr>
              <p:nvPr/>
            </p:nvSpPr>
            <p:spPr bwMode="auto">
              <a:xfrm>
                <a:off x="2304" y="3168"/>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2</a:t>
                </a:r>
              </a:p>
            </p:txBody>
          </p:sp>
          <p:sp>
            <p:nvSpPr>
              <p:cNvPr id="45085" name="Text Box 17"/>
              <p:cNvSpPr txBox="1">
                <a:spLocks noChangeArrowheads="1"/>
              </p:cNvSpPr>
              <p:nvPr/>
            </p:nvSpPr>
            <p:spPr bwMode="auto">
              <a:xfrm>
                <a:off x="2688" y="2688"/>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3</a:t>
                </a:r>
              </a:p>
            </p:txBody>
          </p:sp>
          <p:sp>
            <p:nvSpPr>
              <p:cNvPr id="45086" name="Text Box 18"/>
              <p:cNvSpPr txBox="1">
                <a:spLocks noChangeArrowheads="1"/>
              </p:cNvSpPr>
              <p:nvPr/>
            </p:nvSpPr>
            <p:spPr bwMode="auto">
              <a:xfrm>
                <a:off x="2928" y="2784"/>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4</a:t>
                </a:r>
              </a:p>
            </p:txBody>
          </p:sp>
          <p:sp>
            <p:nvSpPr>
              <p:cNvPr id="45087" name="Text Box 19"/>
              <p:cNvSpPr txBox="1">
                <a:spLocks noChangeArrowheads="1"/>
              </p:cNvSpPr>
              <p:nvPr/>
            </p:nvSpPr>
            <p:spPr bwMode="auto">
              <a:xfrm>
                <a:off x="2784" y="3024"/>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5</a:t>
                </a:r>
              </a:p>
            </p:txBody>
          </p:sp>
          <p:sp>
            <p:nvSpPr>
              <p:cNvPr id="45088" name="Text Box 20"/>
              <p:cNvSpPr txBox="1">
                <a:spLocks noChangeArrowheads="1"/>
              </p:cNvSpPr>
              <p:nvPr/>
            </p:nvSpPr>
            <p:spPr bwMode="auto">
              <a:xfrm>
                <a:off x="3168" y="2592"/>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dirty="0">
                    <a:ln>
                      <a:noFill/>
                    </a:ln>
                    <a:solidFill>
                      <a:srgbClr val="7F7F7F">
                        <a:lumMod val="50000"/>
                      </a:srgbClr>
                    </a:solidFill>
                    <a:effectLst/>
                    <a:uLnTx/>
                    <a:uFillTx/>
                    <a:latin typeface="Times New Roman" pitchFamily="18" charset="0"/>
                    <a:ea typeface="宋体" pitchFamily="2" charset="-122"/>
                    <a:cs typeface="+mn-cs"/>
                  </a:rPr>
                  <a:t>6</a:t>
                </a:r>
              </a:p>
            </p:txBody>
          </p:sp>
          <p:sp>
            <p:nvSpPr>
              <p:cNvPr id="45089" name="Text Box 21"/>
              <p:cNvSpPr txBox="1">
                <a:spLocks noChangeArrowheads="1"/>
              </p:cNvSpPr>
              <p:nvPr/>
            </p:nvSpPr>
            <p:spPr bwMode="auto">
              <a:xfrm>
                <a:off x="3168" y="3216"/>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7</a:t>
                </a:r>
              </a:p>
            </p:txBody>
          </p:sp>
          <p:sp>
            <p:nvSpPr>
              <p:cNvPr id="45090" name="Text Box 22"/>
              <p:cNvSpPr txBox="1">
                <a:spLocks noChangeArrowheads="1"/>
              </p:cNvSpPr>
              <p:nvPr/>
            </p:nvSpPr>
            <p:spPr bwMode="auto">
              <a:xfrm>
                <a:off x="3552" y="2736"/>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8</a:t>
                </a:r>
              </a:p>
            </p:txBody>
          </p:sp>
          <p:sp>
            <p:nvSpPr>
              <p:cNvPr id="45091" name="Text Box 23"/>
              <p:cNvSpPr txBox="1">
                <a:spLocks noChangeArrowheads="1"/>
              </p:cNvSpPr>
              <p:nvPr/>
            </p:nvSpPr>
            <p:spPr bwMode="auto">
              <a:xfrm>
                <a:off x="4080" y="2592"/>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9</a:t>
                </a:r>
              </a:p>
            </p:txBody>
          </p:sp>
        </p:grpSp>
      </p:grpSp>
      <p:sp>
        <p:nvSpPr>
          <p:cNvPr id="214040" name="Text Box 24"/>
          <p:cNvSpPr txBox="1">
            <a:spLocks noChangeArrowheads="1"/>
          </p:cNvSpPr>
          <p:nvPr/>
        </p:nvSpPr>
        <p:spPr bwMode="auto">
          <a:xfrm>
            <a:off x="5915025" y="1493838"/>
            <a:ext cx="4572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e,</a:t>
            </a:r>
          </a:p>
        </p:txBody>
      </p:sp>
      <p:sp>
        <p:nvSpPr>
          <p:cNvPr id="214041" name="Text Box 25"/>
          <p:cNvSpPr txBox="1">
            <a:spLocks noChangeArrowheads="1"/>
          </p:cNvSpPr>
          <p:nvPr/>
        </p:nvSpPr>
        <p:spPr bwMode="auto">
          <a:xfrm>
            <a:off x="6219825" y="1493838"/>
            <a:ext cx="4572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 f</a:t>
            </a:r>
          </a:p>
        </p:txBody>
      </p:sp>
      <p:sp>
        <p:nvSpPr>
          <p:cNvPr id="214042" name="Text Box 26"/>
          <p:cNvSpPr txBox="1">
            <a:spLocks noChangeArrowheads="1"/>
          </p:cNvSpPr>
          <p:nvPr/>
        </p:nvSpPr>
        <p:spPr bwMode="auto">
          <a:xfrm>
            <a:off x="5076825" y="2022474"/>
            <a:ext cx="1206500" cy="461665"/>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点割集</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p>
        </p:txBody>
      </p:sp>
      <p:sp>
        <p:nvSpPr>
          <p:cNvPr id="214043" name="Text Box 27"/>
          <p:cNvSpPr txBox="1">
            <a:spLocks noChangeArrowheads="1"/>
          </p:cNvSpPr>
          <p:nvPr/>
        </p:nvSpPr>
        <p:spPr bwMode="auto">
          <a:xfrm>
            <a:off x="5076825" y="1493838"/>
            <a:ext cx="9144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割点</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p>
        </p:txBody>
      </p:sp>
      <p:sp>
        <p:nvSpPr>
          <p:cNvPr id="214044" name="Text Box 28"/>
          <p:cNvSpPr txBox="1">
            <a:spLocks noChangeArrowheads="1"/>
          </p:cNvSpPr>
          <p:nvPr/>
        </p:nvSpPr>
        <p:spPr bwMode="auto">
          <a:xfrm>
            <a:off x="7134225" y="1951038"/>
            <a:ext cx="1676400" cy="461665"/>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err="1">
                <a:ln>
                  <a:noFill/>
                </a:ln>
                <a:solidFill>
                  <a:srgbClr val="000066"/>
                </a:solidFill>
                <a:effectLst/>
                <a:uLnTx/>
                <a:uFillTx/>
                <a:latin typeface="Times New Roman" pitchFamily="18" charset="0"/>
                <a:ea typeface="宋体" pitchFamily="2" charset="-122"/>
                <a:cs typeface="+mn-cs"/>
              </a:rPr>
              <a:t>c</a:t>
            </a:r>
            <a:r>
              <a:rPr kumimoji="1" lang="en-US" altLang="zh-CN" sz="2400" b="1" i="0" u="none" strike="noStrike" kern="1200" cap="none" spc="0" normalizeH="0" baseline="0" noProof="0" dirty="0" err="1">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err="1">
                <a:ln>
                  <a:noFill/>
                </a:ln>
                <a:solidFill>
                  <a:srgbClr val="000066"/>
                </a:solidFill>
                <a:effectLst/>
                <a:uLnTx/>
                <a:uFillTx/>
                <a:latin typeface="Times New Roman" pitchFamily="18" charset="0"/>
                <a:ea typeface="宋体" pitchFamily="2" charset="-122"/>
                <a:cs typeface="+mn-cs"/>
              </a:rPr>
              <a:t>d</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 </a:t>
            </a:r>
          </a:p>
        </p:txBody>
      </p:sp>
      <p:sp>
        <p:nvSpPr>
          <p:cNvPr id="214045" name="Text Box 29"/>
          <p:cNvSpPr txBox="1">
            <a:spLocks noChangeArrowheads="1"/>
          </p:cNvSpPr>
          <p:nvPr/>
        </p:nvSpPr>
        <p:spPr bwMode="auto">
          <a:xfrm>
            <a:off x="5076825" y="2408238"/>
            <a:ext cx="6858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桥</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p>
        </p:txBody>
      </p:sp>
      <p:sp>
        <p:nvSpPr>
          <p:cNvPr id="214046" name="Text Box 30"/>
          <p:cNvSpPr txBox="1">
            <a:spLocks noChangeArrowheads="1"/>
          </p:cNvSpPr>
          <p:nvPr/>
        </p:nvSpPr>
        <p:spPr bwMode="auto">
          <a:xfrm>
            <a:off x="5610225" y="2408238"/>
            <a:ext cx="4572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a:ln>
                  <a:noFill/>
                </a:ln>
                <a:solidFill>
                  <a:srgbClr val="000066"/>
                </a:solidFill>
                <a:effectLst/>
                <a:uLnTx/>
                <a:uFillTx/>
                <a:latin typeface="Times New Roman" pitchFamily="18" charset="0"/>
                <a:ea typeface="宋体" pitchFamily="2" charset="-122"/>
                <a:cs typeface="+mn-cs"/>
              </a:rPr>
              <a:t>8</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p>
        </p:txBody>
      </p:sp>
      <p:sp>
        <p:nvSpPr>
          <p:cNvPr id="214047" name="Text Box 31"/>
          <p:cNvSpPr txBox="1">
            <a:spLocks noChangeArrowheads="1"/>
          </p:cNvSpPr>
          <p:nvPr/>
        </p:nvSpPr>
        <p:spPr bwMode="auto">
          <a:xfrm>
            <a:off x="5991225" y="2408238"/>
            <a:ext cx="4572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a:ln>
                  <a:noFill/>
                </a:ln>
                <a:solidFill>
                  <a:srgbClr val="000066"/>
                </a:solidFill>
                <a:effectLst/>
                <a:uLnTx/>
                <a:uFillTx/>
                <a:latin typeface="Times New Roman" pitchFamily="18" charset="0"/>
                <a:ea typeface="宋体" pitchFamily="2" charset="-122"/>
                <a:cs typeface="+mn-cs"/>
              </a:rPr>
              <a:t>9</a:t>
            </a:r>
            <a:endPar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endParaRPr>
          </a:p>
        </p:txBody>
      </p:sp>
      <p:sp>
        <p:nvSpPr>
          <p:cNvPr id="214048" name="Text Box 32"/>
          <p:cNvSpPr txBox="1">
            <a:spLocks noChangeArrowheads="1"/>
          </p:cNvSpPr>
          <p:nvPr/>
        </p:nvSpPr>
        <p:spPr bwMode="auto">
          <a:xfrm>
            <a:off x="5076825" y="2941638"/>
            <a:ext cx="24384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边割集</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8</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9</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p>
        </p:txBody>
      </p:sp>
      <p:sp>
        <p:nvSpPr>
          <p:cNvPr id="214049" name="Text Box 33"/>
          <p:cNvSpPr txBox="1">
            <a:spLocks noChangeArrowheads="1"/>
          </p:cNvSpPr>
          <p:nvPr/>
        </p:nvSpPr>
        <p:spPr bwMode="auto">
          <a:xfrm>
            <a:off x="7362825" y="2941638"/>
            <a:ext cx="11430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a:ln>
                  <a:noFill/>
                </a:ln>
                <a:solidFill>
                  <a:srgbClr val="000066"/>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a:ln>
                  <a:noFill/>
                </a:ln>
                <a:solidFill>
                  <a:srgbClr val="000066"/>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p>
        </p:txBody>
      </p:sp>
      <p:sp>
        <p:nvSpPr>
          <p:cNvPr id="214050" name="Text Box 34"/>
          <p:cNvSpPr txBox="1">
            <a:spLocks noChangeArrowheads="1"/>
          </p:cNvSpPr>
          <p:nvPr/>
        </p:nvSpPr>
        <p:spPr bwMode="auto">
          <a:xfrm>
            <a:off x="4995068" y="3487738"/>
            <a:ext cx="16764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6</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p>
        </p:txBody>
      </p:sp>
      <p:sp>
        <p:nvSpPr>
          <p:cNvPr id="214051" name="Text Box 35"/>
          <p:cNvSpPr txBox="1">
            <a:spLocks noChangeArrowheads="1"/>
          </p:cNvSpPr>
          <p:nvPr/>
        </p:nvSpPr>
        <p:spPr bwMode="auto">
          <a:xfrm>
            <a:off x="6448426" y="3475038"/>
            <a:ext cx="2695574" cy="461665"/>
          </a:xfrm>
          <a:prstGeom prst="rect">
            <a:avLst/>
          </a:prstGeom>
          <a:noFill/>
          <a:ln w="6350">
            <a:noFill/>
            <a:miter lim="800000"/>
            <a:headEnd/>
            <a:tailEnd/>
          </a:ln>
        </p:spPr>
        <p:txBody>
          <a:bodyPr wrap="square">
            <a:spAutoFit/>
          </a:bodyPr>
          <a:lstStyle/>
          <a:p>
            <a:pPr lvl="0">
              <a:spcBef>
                <a:spcPct val="50000"/>
              </a:spcBef>
              <a:defRPr/>
            </a:pP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4</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7</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r>
              <a:rPr lang="zh-CN" altLang="en-US" dirty="0">
                <a:solidFill>
                  <a:srgbClr val="000066"/>
                </a:solidFill>
                <a:latin typeface="Times New Roman" pitchFamily="18" charset="0"/>
              </a:rPr>
              <a:t>，</a:t>
            </a:r>
            <a:r>
              <a:rPr lang="en-US" altLang="zh-CN" dirty="0">
                <a:solidFill>
                  <a:srgbClr val="000066"/>
                </a:solidFill>
                <a:latin typeface="Times New Roman" pitchFamily="18" charset="0"/>
              </a:rPr>
              <a:t>…</a:t>
            </a:r>
            <a:endPar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endParaRPr>
          </a:p>
        </p:txBody>
      </p:sp>
      <p:sp>
        <p:nvSpPr>
          <p:cNvPr id="4" name="矩形 3"/>
          <p:cNvSpPr/>
          <p:nvPr/>
        </p:nvSpPr>
        <p:spPr>
          <a:xfrm>
            <a:off x="6157666" y="1963738"/>
            <a:ext cx="1141659" cy="461665"/>
          </a:xfrm>
          <a:prstGeom prst="rect">
            <a:avLst/>
          </a:prstGeom>
        </p:spPr>
        <p:txBody>
          <a:bodyPr wrap="none">
            <a:spAutoFit/>
          </a:bodyPr>
          <a:lstStyle/>
          <a:p>
            <a:pPr lvl="0">
              <a:spcBef>
                <a:spcPct val="50000"/>
              </a:spcBef>
              <a:defRPr/>
            </a:pPr>
            <a:r>
              <a:rPr lang="en-US" altLang="zh-CN" dirty="0">
                <a:solidFill>
                  <a:srgbClr val="000066"/>
                </a:solidFill>
                <a:latin typeface="Times New Roman" pitchFamily="18" charset="0"/>
              </a:rPr>
              <a:t>{</a:t>
            </a:r>
            <a:r>
              <a:rPr lang="en-US" altLang="zh-CN" i="1" dirty="0">
                <a:solidFill>
                  <a:srgbClr val="000066"/>
                </a:solidFill>
                <a:latin typeface="Times New Roman" pitchFamily="18" charset="0"/>
              </a:rPr>
              <a:t>e</a:t>
            </a:r>
            <a:r>
              <a:rPr lang="en-US" altLang="zh-CN" dirty="0">
                <a:solidFill>
                  <a:srgbClr val="000066"/>
                </a:solidFill>
                <a:latin typeface="Times New Roman" pitchFamily="18" charset="0"/>
              </a:rPr>
              <a:t>},{</a:t>
            </a:r>
            <a:r>
              <a:rPr lang="en-US" altLang="zh-CN" i="1" dirty="0">
                <a:solidFill>
                  <a:srgbClr val="000066"/>
                </a:solidFill>
                <a:latin typeface="Times New Roman" pitchFamily="18" charset="0"/>
              </a:rPr>
              <a:t>f </a:t>
            </a:r>
            <a:r>
              <a:rPr lang="en-US" altLang="zh-CN" dirty="0">
                <a:solidFill>
                  <a:srgbClr val="000066"/>
                </a:solidFill>
                <a:latin typeface="Times New Roman" pitchFamily="18" charset="0"/>
              </a:rPr>
              <a:t>},</a:t>
            </a:r>
          </a:p>
        </p:txBody>
      </p:sp>
    </p:spTree>
    <p:extLst>
      <p:ext uri="{BB962C8B-B14F-4D97-AF65-F5344CB8AC3E}">
        <p14:creationId xmlns:p14="http://schemas.microsoft.com/office/powerpoint/2010/main" val="855406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43"/>
                                        </p:tgtEl>
                                        <p:attrNameLst>
                                          <p:attrName>style.visibility</p:attrName>
                                        </p:attrNameLst>
                                      </p:cBhvr>
                                      <p:to>
                                        <p:strVal val="visible"/>
                                      </p:to>
                                    </p:set>
                                    <p:animEffect transition="in" filter="blinds(horizontal)">
                                      <p:cBhvr>
                                        <p:cTn id="7" dur="500"/>
                                        <p:tgtEl>
                                          <p:spTgt spid="214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040"/>
                                        </p:tgtEl>
                                        <p:attrNameLst>
                                          <p:attrName>style.visibility</p:attrName>
                                        </p:attrNameLst>
                                      </p:cBhvr>
                                      <p:to>
                                        <p:strVal val="visible"/>
                                      </p:to>
                                    </p:set>
                                    <p:animEffect transition="in" filter="blinds(horizontal)">
                                      <p:cBhvr>
                                        <p:cTn id="12" dur="500"/>
                                        <p:tgtEl>
                                          <p:spTgt spid="214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4041"/>
                                        </p:tgtEl>
                                        <p:attrNameLst>
                                          <p:attrName>style.visibility</p:attrName>
                                        </p:attrNameLst>
                                      </p:cBhvr>
                                      <p:to>
                                        <p:strVal val="visible"/>
                                      </p:to>
                                    </p:set>
                                    <p:animEffect transition="in" filter="blinds(horizontal)">
                                      <p:cBhvr>
                                        <p:cTn id="17" dur="500"/>
                                        <p:tgtEl>
                                          <p:spTgt spid="2140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4042"/>
                                        </p:tgtEl>
                                        <p:attrNameLst>
                                          <p:attrName>style.visibility</p:attrName>
                                        </p:attrNameLst>
                                      </p:cBhvr>
                                      <p:to>
                                        <p:strVal val="visible"/>
                                      </p:to>
                                    </p:set>
                                    <p:animEffect transition="in" filter="blinds(horizontal)">
                                      <p:cBhvr>
                                        <p:cTn id="22" dur="500"/>
                                        <p:tgtEl>
                                          <p:spTgt spid="2140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4044"/>
                                        </p:tgtEl>
                                        <p:attrNameLst>
                                          <p:attrName>style.visibility</p:attrName>
                                        </p:attrNameLst>
                                      </p:cBhvr>
                                      <p:to>
                                        <p:strVal val="visible"/>
                                      </p:to>
                                    </p:set>
                                    <p:animEffect transition="in" filter="blinds(horizontal)">
                                      <p:cBhvr>
                                        <p:cTn id="31" dur="500"/>
                                        <p:tgtEl>
                                          <p:spTgt spid="21404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14045"/>
                                        </p:tgtEl>
                                        <p:attrNameLst>
                                          <p:attrName>style.visibility</p:attrName>
                                        </p:attrNameLst>
                                      </p:cBhvr>
                                      <p:to>
                                        <p:strVal val="visible"/>
                                      </p:to>
                                    </p:set>
                                    <p:animEffect transition="in" filter="blinds(horizontal)">
                                      <p:cBhvr>
                                        <p:cTn id="36" dur="500"/>
                                        <p:tgtEl>
                                          <p:spTgt spid="21404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14046"/>
                                        </p:tgtEl>
                                        <p:attrNameLst>
                                          <p:attrName>style.visibility</p:attrName>
                                        </p:attrNameLst>
                                      </p:cBhvr>
                                      <p:to>
                                        <p:strVal val="visible"/>
                                      </p:to>
                                    </p:set>
                                    <p:animEffect transition="in" filter="blinds(horizontal)">
                                      <p:cBhvr>
                                        <p:cTn id="41" dur="500"/>
                                        <p:tgtEl>
                                          <p:spTgt spid="21404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14047"/>
                                        </p:tgtEl>
                                        <p:attrNameLst>
                                          <p:attrName>style.visibility</p:attrName>
                                        </p:attrNameLst>
                                      </p:cBhvr>
                                      <p:to>
                                        <p:strVal val="visible"/>
                                      </p:to>
                                    </p:set>
                                    <p:animEffect transition="in" filter="blinds(horizontal)">
                                      <p:cBhvr>
                                        <p:cTn id="46" dur="500"/>
                                        <p:tgtEl>
                                          <p:spTgt spid="21404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14048"/>
                                        </p:tgtEl>
                                        <p:attrNameLst>
                                          <p:attrName>style.visibility</p:attrName>
                                        </p:attrNameLst>
                                      </p:cBhvr>
                                      <p:to>
                                        <p:strVal val="visible"/>
                                      </p:to>
                                    </p:set>
                                    <p:animEffect transition="in" filter="blinds(horizontal)">
                                      <p:cBhvr>
                                        <p:cTn id="51" dur="500"/>
                                        <p:tgtEl>
                                          <p:spTgt spid="21404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14049"/>
                                        </p:tgtEl>
                                        <p:attrNameLst>
                                          <p:attrName>style.visibility</p:attrName>
                                        </p:attrNameLst>
                                      </p:cBhvr>
                                      <p:to>
                                        <p:strVal val="visible"/>
                                      </p:to>
                                    </p:set>
                                    <p:animEffect transition="in" filter="blinds(horizontal)">
                                      <p:cBhvr>
                                        <p:cTn id="56" dur="500"/>
                                        <p:tgtEl>
                                          <p:spTgt spid="21404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14050"/>
                                        </p:tgtEl>
                                        <p:attrNameLst>
                                          <p:attrName>style.visibility</p:attrName>
                                        </p:attrNameLst>
                                      </p:cBhvr>
                                      <p:to>
                                        <p:strVal val="visible"/>
                                      </p:to>
                                    </p:set>
                                    <p:animEffect transition="in" filter="blinds(horizontal)">
                                      <p:cBhvr>
                                        <p:cTn id="61" dur="500"/>
                                        <p:tgtEl>
                                          <p:spTgt spid="21405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14051"/>
                                        </p:tgtEl>
                                        <p:attrNameLst>
                                          <p:attrName>style.visibility</p:attrName>
                                        </p:attrNameLst>
                                      </p:cBhvr>
                                      <p:to>
                                        <p:strVal val="visible"/>
                                      </p:to>
                                    </p:set>
                                    <p:animEffect transition="in" filter="blinds(horizontal)">
                                      <p:cBhvr>
                                        <p:cTn id="66" dur="500"/>
                                        <p:tgtEl>
                                          <p:spTgt spid="214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40" grpId="0" autoUpdateAnimBg="0"/>
      <p:bldP spid="214041" grpId="0" autoUpdateAnimBg="0"/>
      <p:bldP spid="214042" grpId="0" autoUpdateAnimBg="0"/>
      <p:bldP spid="214043" grpId="0" autoUpdateAnimBg="0"/>
      <p:bldP spid="214044" grpId="0" autoUpdateAnimBg="0"/>
      <p:bldP spid="214045" grpId="0" autoUpdateAnimBg="0"/>
      <p:bldP spid="214046" grpId="0" autoUpdateAnimBg="0"/>
      <p:bldP spid="214047" grpId="0" autoUpdateAnimBg="0"/>
      <p:bldP spid="214048" grpId="0" autoUpdateAnimBg="0"/>
      <p:bldP spid="214049" grpId="0" autoUpdateAnimBg="0"/>
      <p:bldP spid="214050" grpId="0" autoUpdateAnimBg="0"/>
      <p:bldP spid="214051" grpId="0" autoUpdateAnimBg="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idx="1"/>
          </p:nvPr>
        </p:nvSpPr>
        <p:spPr>
          <a:xfrm>
            <a:off x="638627" y="1259113"/>
            <a:ext cx="8354233" cy="5214257"/>
          </a:xfrm>
          <a:noFill/>
        </p:spPr>
        <p:txBody>
          <a:bodyPr>
            <a:normAutofit/>
          </a:bodyPr>
          <a:lstStyle/>
          <a:p>
            <a:pPr eaLnBrk="1" hangingPunct="1"/>
            <a:r>
              <a:rPr lang="en-US" altLang="zh-CN" sz="2800" dirty="0"/>
              <a:t> </a:t>
            </a:r>
            <a:r>
              <a:rPr lang="zh-CN" altLang="zh-CN" sz="2800" dirty="0"/>
              <a:t>图的基本概念</a:t>
            </a:r>
            <a:endParaRPr lang="zh-CN" altLang="en-US" sz="2800" dirty="0"/>
          </a:p>
          <a:p>
            <a:pPr eaLnBrk="1" hangingPunct="1">
              <a:buFont typeface="Wingdings" pitchFamily="2" charset="2"/>
              <a:buNone/>
            </a:pPr>
            <a:r>
              <a:rPr lang="zh-CN" altLang="en-US" sz="2800" dirty="0" smtClean="0">
                <a:solidFill>
                  <a:srgbClr val="C00000"/>
                </a:solidFill>
              </a:rPr>
              <a:t>   子图</a:t>
            </a:r>
            <a:r>
              <a:rPr lang="zh-CN" altLang="en-US" sz="2800" dirty="0">
                <a:solidFill>
                  <a:srgbClr val="C00000"/>
                </a:solidFill>
              </a:rPr>
              <a:t>、同构</a:t>
            </a:r>
            <a:endParaRPr lang="zh-CN" altLang="zh-CN" sz="2800" dirty="0">
              <a:solidFill>
                <a:srgbClr val="C00000"/>
              </a:solidFill>
            </a:endParaRPr>
          </a:p>
          <a:p>
            <a:pPr eaLnBrk="1" hangingPunct="1"/>
            <a:r>
              <a:rPr lang="en-US" altLang="zh-CN" sz="2800" dirty="0"/>
              <a:t> </a:t>
            </a:r>
            <a:r>
              <a:rPr lang="zh-CN" altLang="zh-CN" sz="2800" dirty="0"/>
              <a:t>图同构的判定</a:t>
            </a:r>
            <a:endParaRPr lang="en-US" altLang="zh-CN" sz="2800" dirty="0"/>
          </a:p>
          <a:p>
            <a:pPr eaLnBrk="1" hangingPunct="1"/>
            <a:r>
              <a:rPr lang="en-US" altLang="zh-CN" dirty="0"/>
              <a:t> </a:t>
            </a:r>
            <a:r>
              <a:rPr lang="zh-CN" altLang="zh-CN" sz="2800" dirty="0"/>
              <a:t>图的</a:t>
            </a:r>
            <a:r>
              <a:rPr lang="zh-CN" altLang="en-US" sz="2800" dirty="0"/>
              <a:t>五</a:t>
            </a:r>
            <a:r>
              <a:rPr lang="zh-CN" altLang="zh-CN" sz="2800" dirty="0"/>
              <a:t>种常用代数表示方法</a:t>
            </a:r>
          </a:p>
          <a:p>
            <a:pPr eaLnBrk="1" hangingPunct="1">
              <a:buNone/>
            </a:pPr>
            <a:r>
              <a:rPr lang="zh-CN" altLang="en-US" dirty="0">
                <a:solidFill>
                  <a:schemeClr val="accent1"/>
                </a:solidFill>
              </a:rPr>
              <a:t> </a:t>
            </a:r>
            <a:r>
              <a:rPr lang="zh-CN" altLang="en-US" dirty="0">
                <a:solidFill>
                  <a:srgbClr val="C00000"/>
                </a:solidFill>
              </a:rPr>
              <a:t>邻接矩阵、关联矩阵、边列表、正（逆）向表、</a:t>
            </a:r>
          </a:p>
          <a:p>
            <a:pPr eaLnBrk="1" hangingPunct="1">
              <a:buNone/>
            </a:pPr>
            <a:r>
              <a:rPr lang="zh-CN" altLang="en-US" dirty="0">
                <a:solidFill>
                  <a:srgbClr val="C00000"/>
                </a:solidFill>
              </a:rPr>
              <a:t> 邻接表、有向图的十字链表、无向图的邻接多重表</a:t>
            </a:r>
            <a:endParaRPr lang="en-US" altLang="zh-CN" dirty="0">
              <a:solidFill>
                <a:srgbClr val="C00000"/>
              </a:solidFill>
            </a:endParaRPr>
          </a:p>
          <a:p>
            <a:pPr eaLnBrk="1" hangingPunct="1">
              <a:defRPr/>
            </a:pPr>
            <a:r>
              <a:rPr lang="en-US" altLang="zh-CN" dirty="0"/>
              <a:t> </a:t>
            </a:r>
            <a:r>
              <a:rPr lang="zh-CN" altLang="zh-CN" dirty="0"/>
              <a:t>道路与回路的基本概念</a:t>
            </a:r>
          </a:p>
          <a:p>
            <a:pPr eaLnBrk="1" fontAlgn="auto" hangingPunct="1">
              <a:buNone/>
              <a:defRPr/>
            </a:pPr>
            <a:r>
              <a:rPr lang="zh-CN" altLang="en-US" dirty="0">
                <a:solidFill>
                  <a:schemeClr val="accent1">
                    <a:lumMod val="50000"/>
                  </a:schemeClr>
                </a:solidFill>
                <a:cs typeface="Times New Roman" panose="02020603050405020304" pitchFamily="18" charset="0"/>
              </a:rPr>
              <a:t>   </a:t>
            </a:r>
            <a:r>
              <a:rPr lang="zh-CN" altLang="en-US" dirty="0">
                <a:solidFill>
                  <a:srgbClr val="C00000"/>
                </a:solidFill>
              </a:rPr>
              <a:t>简单、初级道路（回路）、连通、连通图</a:t>
            </a:r>
            <a:endParaRPr lang="en-US" altLang="zh-CN" dirty="0">
              <a:solidFill>
                <a:srgbClr val="C00000"/>
              </a:solidFill>
            </a:endParaRPr>
          </a:p>
          <a:p>
            <a:pPr eaLnBrk="1" fontAlgn="auto" hangingPunct="1">
              <a:defRPr/>
            </a:pPr>
            <a:r>
              <a:rPr lang="zh-CN" altLang="en-US" dirty="0"/>
              <a:t> </a:t>
            </a:r>
            <a:r>
              <a:rPr lang="zh-CN" altLang="zh-CN" dirty="0"/>
              <a:t>掌握</a:t>
            </a:r>
            <a:r>
              <a:rPr lang="zh-CN" altLang="en-US" dirty="0"/>
              <a:t>图论中常用的路径扩散（构造）法</a:t>
            </a:r>
          </a:p>
          <a:p>
            <a:pPr eaLnBrk="1" fontAlgn="auto" hangingPunct="1">
              <a:buNone/>
              <a:defRPr/>
            </a:pPr>
            <a:endParaRPr lang="en-US" altLang="zh-CN" dirty="0">
              <a:solidFill>
                <a:schemeClr val="accent1"/>
              </a:solidFill>
            </a:endParaRPr>
          </a:p>
          <a:p>
            <a:pPr eaLnBrk="1" hangingPunct="1">
              <a:buNone/>
            </a:pPr>
            <a:endParaRPr lang="zh-CN" altLang="zh-CN" dirty="0">
              <a:solidFill>
                <a:schemeClr val="accent1"/>
              </a:solidFill>
            </a:endParaRPr>
          </a:p>
          <a:p>
            <a:pPr eaLnBrk="1" hangingPunct="1">
              <a:buFont typeface="Wingdings" pitchFamily="2" charset="2"/>
              <a:buNone/>
            </a:pPr>
            <a:endParaRPr lang="zh-CN" altLang="en-US" sz="2800" dirty="0"/>
          </a:p>
        </p:txBody>
      </p:sp>
      <p:sp>
        <p:nvSpPr>
          <p:cNvPr id="5" name="Rectangle 2"/>
          <p:cNvSpPr>
            <a:spLocks noGrp="1" noRot="1" noChangeArrowheads="1"/>
          </p:cNvSpPr>
          <p:nvPr>
            <p:ph type="title"/>
          </p:nvPr>
        </p:nvSpPr>
        <p:spPr>
          <a:xfrm>
            <a:off x="609599" y="0"/>
            <a:ext cx="8055429" cy="1030514"/>
          </a:xfrm>
        </p:spPr>
        <p:txBody>
          <a:bodyPr/>
          <a:lstStyle/>
          <a:p>
            <a:pPr eaLnBrk="1" hangingPunct="1"/>
            <a:r>
              <a:rPr lang="zh-CN" altLang="en-US" dirty="0">
                <a:latin typeface="宋体" pitchFamily="2" charset="-122"/>
              </a:rPr>
              <a:t>上堂课回顾</a:t>
            </a:r>
          </a:p>
        </p:txBody>
      </p:sp>
    </p:spTree>
    <p:extLst>
      <p:ext uri="{BB962C8B-B14F-4D97-AF65-F5344CB8AC3E}">
        <p14:creationId xmlns:p14="http://schemas.microsoft.com/office/powerpoint/2010/main" val="322877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666750" y="1366520"/>
            <a:ext cx="7315200" cy="2143125"/>
          </a:xfrm>
          <a:prstGeom prst="rect">
            <a:avLst/>
          </a:prstGeom>
          <a:noFill/>
        </p:spPr>
        <p:txBody>
          <a:bodyPr vert="horz" wrap="square" rtlCol="0" anchor="ctr" anchorCtr="0">
            <a:noAutofit/>
          </a:bodyPr>
          <a:lstStyle/>
          <a:p>
            <a:pPr lvl="0">
              <a:lnSpc>
                <a:spcPct val="90000"/>
              </a:lnSpc>
              <a:spcBef>
                <a:spcPct val="20000"/>
              </a:spcBef>
              <a:buClr>
                <a:srgbClr val="E8DED8"/>
              </a:buClr>
              <a:buSzPct val="75000"/>
              <a:defRPr/>
            </a:pPr>
            <a:endParaRPr lang="en-US" altLang="zh-CN" sz="2800" dirty="0">
              <a:solidFill>
                <a:srgbClr val="000000"/>
              </a:solidFill>
              <a:latin typeface="Times New Roman" pitchFamily="18" charset="0"/>
            </a:endParaRPr>
          </a:p>
          <a:p>
            <a:pPr lvl="0">
              <a:lnSpc>
                <a:spcPct val="90000"/>
              </a:lnSpc>
              <a:spcBef>
                <a:spcPct val="20000"/>
              </a:spcBef>
              <a:buClr>
                <a:srgbClr val="E8DED8"/>
              </a:buClr>
              <a:buSzPct val="75000"/>
              <a:defRPr/>
            </a:pPr>
            <a:r>
              <a:rPr lang="zh-CN" altLang="en-US" sz="2800" dirty="0">
                <a:solidFill>
                  <a:srgbClr val="000000"/>
                </a:solidFill>
                <a:latin typeface="Times New Roman" pitchFamily="18" charset="0"/>
              </a:rPr>
              <a:t>若</a:t>
            </a:r>
            <a:r>
              <a:rPr lang="en-US" altLang="zh-CN" sz="2800" i="1" dirty="0">
                <a:solidFill>
                  <a:srgbClr val="000000"/>
                </a:solidFill>
                <a:latin typeface="Times New Roman" pitchFamily="18" charset="0"/>
              </a:rPr>
              <a:t>G</a:t>
            </a:r>
            <a:r>
              <a:rPr lang="zh-CN" altLang="en-US" sz="2800" dirty="0">
                <a:solidFill>
                  <a:srgbClr val="000000"/>
                </a:solidFill>
                <a:latin typeface="Times New Roman" pitchFamily="18" charset="0"/>
              </a:rPr>
              <a:t>连通，</a:t>
            </a:r>
            <a:r>
              <a:rPr lang="en-US" altLang="zh-CN" sz="2800" i="1" dirty="0">
                <a:solidFill>
                  <a:srgbClr val="000000"/>
                </a:solidFill>
                <a:latin typeface="Times New Roman" pitchFamily="18" charset="0"/>
              </a:rPr>
              <a:t>E</a:t>
            </a:r>
            <a:r>
              <a:rPr lang="en-US" altLang="zh-CN" sz="1400" i="1" dirty="0">
                <a:solidFill>
                  <a:srgbClr val="000000"/>
                </a:solidFill>
                <a:latin typeface="Times New Roman" pitchFamily="18" charset="0"/>
              </a:rPr>
              <a:t> </a:t>
            </a:r>
            <a:r>
              <a:rPr lang="en-US" altLang="zh-CN" sz="2800" dirty="0">
                <a:solidFill>
                  <a:srgbClr val="000000"/>
                </a:solidFill>
                <a:latin typeface="Times New Roman" pitchFamily="18" charset="0"/>
                <a:sym typeface="Symbol" pitchFamily="18" charset="2"/>
              </a:rPr>
              <a:t></a:t>
            </a:r>
            <a:r>
              <a:rPr lang="zh-CN" altLang="en-US" sz="2800" dirty="0">
                <a:solidFill>
                  <a:srgbClr val="000000"/>
                </a:solidFill>
                <a:latin typeface="Times New Roman" pitchFamily="18" charset="0"/>
              </a:rPr>
              <a:t>为边割集，则</a:t>
            </a:r>
            <a:r>
              <a:rPr lang="zh-CN" altLang="en-US" sz="2800" i="1" dirty="0">
                <a:solidFill>
                  <a:srgbClr val="000000"/>
                </a:solidFill>
                <a:latin typeface="Times New Roman" pitchFamily="18" charset="0"/>
              </a:rPr>
              <a:t> </a:t>
            </a:r>
            <a:r>
              <a:rPr lang="en-US" altLang="zh-CN" sz="2800" dirty="0">
                <a:solidFill>
                  <a:srgbClr val="000000"/>
                </a:solidFill>
                <a:latin typeface="Times New Roman" pitchFamily="18" charset="0"/>
              </a:rPr>
              <a:t>(</a:t>
            </a:r>
            <a:r>
              <a:rPr lang="en-US" altLang="zh-CN" sz="2800" i="1" dirty="0">
                <a:solidFill>
                  <a:srgbClr val="000000"/>
                </a:solidFill>
                <a:latin typeface="Times New Roman" pitchFamily="18" charset="0"/>
              </a:rPr>
              <a:t>G</a:t>
            </a:r>
            <a:r>
              <a:rPr lang="en-US" altLang="zh-CN" sz="2800" dirty="0">
                <a:solidFill>
                  <a:srgbClr val="000000"/>
                </a:solidFill>
                <a:latin typeface="Times New Roman" pitchFamily="18" charset="0"/>
                <a:sym typeface="Symbol" pitchFamily="18" charset="2"/>
              </a:rPr>
              <a:t></a:t>
            </a:r>
            <a:r>
              <a:rPr lang="en-US" altLang="zh-CN" sz="2800" i="1" dirty="0">
                <a:solidFill>
                  <a:srgbClr val="000000"/>
                </a:solidFill>
                <a:latin typeface="Times New Roman" pitchFamily="18" charset="0"/>
              </a:rPr>
              <a:t>E</a:t>
            </a:r>
            <a:r>
              <a:rPr lang="en-US" altLang="zh-CN" sz="1400" i="1" dirty="0">
                <a:solidFill>
                  <a:srgbClr val="000000"/>
                </a:solidFill>
                <a:latin typeface="Times New Roman" pitchFamily="18" charset="0"/>
              </a:rPr>
              <a:t> </a:t>
            </a:r>
            <a:r>
              <a:rPr lang="en-US" altLang="zh-CN" sz="2800" dirty="0">
                <a:solidFill>
                  <a:srgbClr val="000000"/>
                </a:solidFill>
                <a:latin typeface="Times New Roman" pitchFamily="18" charset="0"/>
                <a:sym typeface="Symbol" pitchFamily="18" charset="2"/>
              </a:rPr>
              <a:t></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的连通分支数</a:t>
            </a:r>
            <a:r>
              <a:rPr lang="zh-CN" altLang="en-US" sz="2800" dirty="0">
                <a:solidFill>
                  <a:srgbClr val="639EF4"/>
                </a:solidFill>
                <a:latin typeface="Times New Roman" pitchFamily="18" charset="0"/>
              </a:rPr>
              <a:t> </a:t>
            </a:r>
            <a:r>
              <a:rPr lang="en-US" altLang="zh-CN" sz="2800" dirty="0">
                <a:solidFill>
                  <a:srgbClr val="639EF4"/>
                </a:solidFill>
                <a:latin typeface="Times New Roman" pitchFamily="18" charset="0"/>
              </a:rPr>
              <a:t>[</a:t>
            </a:r>
            <a:r>
              <a:rPr lang="zh-CN" altLang="en-US" sz="2800" dirty="0">
                <a:solidFill>
                  <a:srgbClr val="639EF4"/>
                </a:solidFill>
                <a:latin typeface="Times New Roman" pitchFamily="18" charset="0"/>
              </a:rPr>
              <a:t>填空</a:t>
            </a:r>
            <a:r>
              <a:rPr lang="en-US" altLang="zh-CN" sz="2800" dirty="0">
                <a:solidFill>
                  <a:srgbClr val="639EF4"/>
                </a:solidFill>
                <a:latin typeface="Times New Roman" pitchFamily="18" charset="0"/>
              </a:rPr>
              <a:t>1]</a:t>
            </a:r>
            <a:r>
              <a:rPr lang="en-US" altLang="zh-CN" sz="2800" dirty="0">
                <a:solidFill>
                  <a:srgbClr val="000000"/>
                </a:solidFill>
                <a:latin typeface="Times New Roman" pitchFamily="18" charset="0"/>
              </a:rPr>
              <a:t> </a:t>
            </a:r>
          </a:p>
          <a:p>
            <a:pPr lvl="0">
              <a:lnSpc>
                <a:spcPct val="90000"/>
              </a:lnSpc>
              <a:spcBef>
                <a:spcPct val="20000"/>
              </a:spcBef>
              <a:buClr>
                <a:srgbClr val="E8DED8"/>
              </a:buClr>
              <a:buSzPct val="75000"/>
              <a:defRPr/>
            </a:pPr>
            <a:r>
              <a:rPr lang="zh-CN" altLang="en-US" sz="2800" dirty="0">
                <a:solidFill>
                  <a:srgbClr val="000000"/>
                </a:solidFill>
                <a:latin typeface="Times New Roman" pitchFamily="18" charset="0"/>
              </a:rPr>
              <a:t>若</a:t>
            </a:r>
            <a:r>
              <a:rPr lang="en-US" altLang="zh-CN" sz="2800" i="1" dirty="0">
                <a:solidFill>
                  <a:srgbClr val="000000"/>
                </a:solidFill>
                <a:latin typeface="Times New Roman" pitchFamily="18" charset="0"/>
              </a:rPr>
              <a:t>G</a:t>
            </a:r>
            <a:r>
              <a:rPr lang="zh-CN" altLang="en-US" sz="2800" dirty="0">
                <a:solidFill>
                  <a:srgbClr val="000000"/>
                </a:solidFill>
                <a:latin typeface="Times New Roman" pitchFamily="18" charset="0"/>
              </a:rPr>
              <a:t>连通，</a:t>
            </a:r>
            <a:r>
              <a:rPr lang="en-US" altLang="zh-CN" sz="2800" i="1" dirty="0">
                <a:solidFill>
                  <a:srgbClr val="000000"/>
                </a:solidFill>
                <a:latin typeface="Times New Roman" pitchFamily="18" charset="0"/>
              </a:rPr>
              <a:t>V</a:t>
            </a:r>
            <a:r>
              <a:rPr lang="en-US" altLang="zh-CN" sz="1400" i="1" dirty="0">
                <a:solidFill>
                  <a:srgbClr val="000000"/>
                </a:solidFill>
                <a:latin typeface="Times New Roman" pitchFamily="18" charset="0"/>
              </a:rPr>
              <a:t> </a:t>
            </a:r>
            <a:r>
              <a:rPr lang="en-US" altLang="zh-CN" sz="2800" dirty="0">
                <a:solidFill>
                  <a:srgbClr val="000000"/>
                </a:solidFill>
                <a:latin typeface="Times New Roman" pitchFamily="18" charset="0"/>
                <a:sym typeface="Symbol" pitchFamily="18" charset="2"/>
              </a:rPr>
              <a:t></a:t>
            </a:r>
            <a:r>
              <a:rPr lang="zh-CN" altLang="en-US" sz="2800" dirty="0">
                <a:solidFill>
                  <a:srgbClr val="000000"/>
                </a:solidFill>
                <a:latin typeface="Times New Roman" pitchFamily="18" charset="0"/>
              </a:rPr>
              <a:t>为点割集，则</a:t>
            </a:r>
            <a:r>
              <a:rPr lang="zh-CN" altLang="en-US" sz="2800" i="1" dirty="0">
                <a:solidFill>
                  <a:srgbClr val="000000"/>
                </a:solidFill>
                <a:latin typeface="Times New Roman" pitchFamily="18" charset="0"/>
              </a:rPr>
              <a:t> </a:t>
            </a:r>
            <a:r>
              <a:rPr lang="en-US" altLang="zh-CN" sz="2800" dirty="0">
                <a:solidFill>
                  <a:srgbClr val="000000"/>
                </a:solidFill>
                <a:latin typeface="Times New Roman" pitchFamily="18" charset="0"/>
              </a:rPr>
              <a:t>(</a:t>
            </a:r>
            <a:r>
              <a:rPr lang="en-US" altLang="zh-CN" sz="2800" i="1" dirty="0">
                <a:solidFill>
                  <a:srgbClr val="000000"/>
                </a:solidFill>
                <a:latin typeface="Times New Roman" pitchFamily="18" charset="0"/>
              </a:rPr>
              <a:t>G</a:t>
            </a:r>
            <a:r>
              <a:rPr lang="en-US" altLang="zh-CN" sz="2800" dirty="0">
                <a:solidFill>
                  <a:srgbClr val="000000"/>
                </a:solidFill>
                <a:latin typeface="Times New Roman" pitchFamily="18" charset="0"/>
                <a:sym typeface="Symbol" pitchFamily="18" charset="2"/>
              </a:rPr>
              <a:t></a:t>
            </a:r>
            <a:r>
              <a:rPr lang="en-US" altLang="zh-CN" sz="2800" i="1" dirty="0">
                <a:solidFill>
                  <a:srgbClr val="000000"/>
                </a:solidFill>
                <a:latin typeface="Times New Roman" pitchFamily="18" charset="0"/>
              </a:rPr>
              <a:t>V</a:t>
            </a:r>
            <a:r>
              <a:rPr lang="en-US" altLang="zh-CN" sz="1400" i="1" dirty="0">
                <a:solidFill>
                  <a:srgbClr val="000000"/>
                </a:solidFill>
                <a:latin typeface="Times New Roman" pitchFamily="18" charset="0"/>
              </a:rPr>
              <a:t> </a:t>
            </a:r>
            <a:r>
              <a:rPr lang="en-US" altLang="zh-CN" sz="2800" dirty="0">
                <a:solidFill>
                  <a:srgbClr val="000000"/>
                </a:solidFill>
                <a:latin typeface="Times New Roman" pitchFamily="18" charset="0"/>
                <a:sym typeface="Symbol" pitchFamily="18" charset="2"/>
              </a:rPr>
              <a:t></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的连通分支数</a:t>
            </a:r>
            <a:r>
              <a:rPr lang="zh-CN" altLang="en-US" sz="2800" dirty="0">
                <a:solidFill>
                  <a:srgbClr val="639EF4"/>
                </a:solidFill>
                <a:latin typeface="Times New Roman" pitchFamily="18" charset="0"/>
              </a:rPr>
              <a:t> </a:t>
            </a:r>
            <a:r>
              <a:rPr lang="en-US" altLang="zh-CN" sz="2800" dirty="0">
                <a:solidFill>
                  <a:srgbClr val="639EF4"/>
                </a:solidFill>
                <a:latin typeface="Times New Roman" pitchFamily="18" charset="0"/>
              </a:rPr>
              <a:t>[</a:t>
            </a:r>
            <a:r>
              <a:rPr lang="zh-CN" altLang="en-US" sz="2800" dirty="0">
                <a:solidFill>
                  <a:srgbClr val="639EF4"/>
                </a:solidFill>
                <a:latin typeface="Times New Roman" pitchFamily="18" charset="0"/>
              </a:rPr>
              <a:t>填空</a:t>
            </a:r>
            <a:r>
              <a:rPr lang="en-US" altLang="zh-CN" sz="2800" dirty="0">
                <a:solidFill>
                  <a:srgbClr val="639EF4"/>
                </a:solidFill>
                <a:latin typeface="Times New Roman" pitchFamily="18" charset="0"/>
              </a:rPr>
              <a:t>2]</a:t>
            </a:r>
            <a:r>
              <a:rPr lang="en-US" altLang="zh-CN" sz="2800" dirty="0">
                <a:solidFill>
                  <a:srgbClr val="000000"/>
                </a:solidFill>
                <a:latin typeface="Times New Roman" pitchFamily="18" charset="0"/>
              </a:rPr>
              <a:t> </a:t>
            </a:r>
          </a:p>
        </p:txBody>
      </p:sp>
      <p:sp>
        <p:nvSpPr>
          <p:cNvPr id="6" name="圆角矩形 5"/>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p:cNvSpPr/>
          <p:nvPr>
            <p:custDataLst>
              <p:tags r:id="rId4"/>
            </p:custDataLst>
          </p:nvPr>
        </p:nvSpPr>
        <p:spPr>
          <a:xfrm>
            <a:off x="0" y="5849303"/>
            <a:ext cx="9144000" cy="365760"/>
          </a:xfrm>
          <a:prstGeom prst="rect">
            <a:avLst/>
          </a:prstGeom>
          <a:solidFill>
            <a:srgbClr val="FBFAEF"/>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56194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fontAlgn="auto" hangingPunct="1">
              <a:spcAft>
                <a:spcPts val="0"/>
              </a:spcAft>
              <a:defRPr/>
            </a:pPr>
            <a:r>
              <a:rPr kumimoji="1" lang="zh-CN" altLang="en-US" dirty="0"/>
              <a:t>课堂讨论题</a:t>
            </a:r>
          </a:p>
        </p:txBody>
      </p:sp>
      <p:sp>
        <p:nvSpPr>
          <p:cNvPr id="46083" name="Text Box 3"/>
          <p:cNvSpPr txBox="1">
            <a:spLocks noChangeArrowheads="1"/>
          </p:cNvSpPr>
          <p:nvPr/>
        </p:nvSpPr>
        <p:spPr bwMode="auto">
          <a:xfrm>
            <a:off x="611188" y="1412875"/>
            <a:ext cx="7750148" cy="2936188"/>
          </a:xfrm>
          <a:prstGeom prst="rect">
            <a:avLst/>
          </a:prstGeom>
          <a:noFill/>
          <a:ln w="6350">
            <a:noFill/>
            <a:miter lim="800000"/>
            <a:headEnd/>
            <a:tailEnd/>
          </a:ln>
        </p:spPr>
        <p:txBody>
          <a:bodyPr wrap="square">
            <a:spAutoFit/>
          </a:bodyPr>
          <a:lstStyle/>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任意给定（</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n+1)</a:t>
            </a:r>
            <a:r>
              <a:rPr kumimoji="1" lang="en-US" altLang="zh-CN" sz="28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2</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项的递增的自然数列，则下面的结论中必有一条是成立的：</a:t>
            </a: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存在</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n+3</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项的子列，使任一项能整除此子列中它后面的每一项；</a:t>
            </a: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存在</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n+1</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项的子列，使此子列中任一项不能整除此子列中它后面的任何一项。</a:t>
            </a:r>
          </a:p>
        </p:txBody>
      </p:sp>
    </p:spTree>
    <p:extLst>
      <p:ext uri="{BB962C8B-B14F-4D97-AF65-F5344CB8AC3E}">
        <p14:creationId xmlns:p14="http://schemas.microsoft.com/office/powerpoint/2010/main" val="4031136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Rot="1" noChangeArrowheads="1"/>
          </p:cNvSpPr>
          <p:nvPr>
            <p:ph type="title"/>
          </p:nvPr>
        </p:nvSpPr>
        <p:spPr/>
        <p:txBody>
          <a:bodyPr/>
          <a:lstStyle/>
          <a:p>
            <a:pPr eaLnBrk="1" hangingPunct="1"/>
            <a:r>
              <a:rPr kumimoji="1" lang="zh-CN" altLang="en-US" dirty="0"/>
              <a:t>课堂讨论题</a:t>
            </a:r>
          </a:p>
        </p:txBody>
      </p:sp>
      <p:sp>
        <p:nvSpPr>
          <p:cNvPr id="4101" name="Text Box 3"/>
          <p:cNvSpPr txBox="1">
            <a:spLocks noChangeArrowheads="1"/>
          </p:cNvSpPr>
          <p:nvPr/>
        </p:nvSpPr>
        <p:spPr bwMode="auto">
          <a:xfrm>
            <a:off x="362606" y="1298673"/>
            <a:ext cx="8512230" cy="4881336"/>
          </a:xfrm>
          <a:prstGeom prst="rect">
            <a:avLst/>
          </a:prstGeom>
          <a:noFill/>
          <a:ln w="6350">
            <a:noFill/>
            <a:miter lim="800000"/>
            <a:headEnd/>
            <a:tailEnd/>
          </a:ln>
        </p:spPr>
        <p:txBody>
          <a:bodyPr wrap="square">
            <a:spAutoFit/>
          </a:bodyPr>
          <a:lstStyle/>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800" b="1" i="0" u="none" strike="noStrike" kern="1200" cap="none" spc="0" normalizeH="0" baseline="0" noProof="0" dirty="0">
                <a:ln>
                  <a:noFill/>
                </a:ln>
                <a:solidFill>
                  <a:srgbClr val="4D5B6B">
                    <a:lumMod val="50000"/>
                  </a:srgbClr>
                </a:solidFill>
                <a:effectLst/>
                <a:uLnTx/>
                <a:uFillTx/>
                <a:latin typeface="Times New Roman" pitchFamily="18" charset="0"/>
                <a:ea typeface="宋体" pitchFamily="2" charset="-122"/>
                <a:cs typeface="Times New Roman" pitchFamily="18" charset="0"/>
              </a:rPr>
              <a:t>证明</a:t>
            </a:r>
            <a:r>
              <a:rPr kumimoji="1" lang="zh-CN" altLang="en-US" sz="28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Times New Roman" pitchFamily="18" charset="0"/>
              </a:rPr>
              <a:t>：</a:t>
            </a: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建立图模型</a:t>
            </a: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设这（</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n+1)</a:t>
            </a:r>
            <a:r>
              <a:rPr kumimoji="1" lang="en-US" altLang="zh-CN" sz="24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项递增的自然数列为                         </a:t>
            </a: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作一有向图</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其中</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p>
          <a:p>
            <a:pPr marL="360000" marR="0" lvl="0" indent="-342900" algn="just" defTabSz="914400" rtl="0" eaLnBrk="1" fontAlgn="base" latinLnBrk="0" hangingPunct="1">
              <a:lnSpc>
                <a:spcPct val="130000"/>
              </a:lnSpc>
              <a:spcBef>
                <a:spcPct val="60000"/>
              </a:spcBef>
              <a:spcAft>
                <a:spcPts val="60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若</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整除</a:t>
            </a:r>
            <a:r>
              <a:rPr kumimoji="1" lang="en-US" altLang="zh-CN" sz="24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j</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则</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中引一条从</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到</a:t>
            </a:r>
            <a:r>
              <a:rPr kumimoji="1" lang="en-US" altLang="zh-CN" sz="24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j</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的弧（</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j</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i</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j</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endParaRPr>
          </a:p>
          <a:p>
            <a:pPr marL="360000" marR="0" lvl="0" indent="-342900" algn="just" defTabSz="914400" rtl="0" eaLnBrk="1" fontAlgn="base" latinLnBrk="0" hangingPunct="1">
              <a:lnSpc>
                <a:spcPct val="130000"/>
              </a:lnSpc>
              <a:spcBef>
                <a:spcPct val="60000"/>
              </a:spcBef>
              <a:spcAft>
                <a:spcPts val="600"/>
              </a:spcAft>
              <a:buClr>
                <a:srgbClr val="E8DED8"/>
              </a:buClr>
              <a:buSzPct val="75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明显地，这样构造的有向图没有有向回路，而且</a:t>
            </a:r>
          </a:p>
          <a:p>
            <a:pPr marL="342900" marR="0" lvl="0" indent="-342900" algn="just" defTabSz="914400" rtl="0" eaLnBrk="1" fontAlgn="base" latinLnBrk="0" hangingPunct="1">
              <a:lnSpc>
                <a:spcPct val="10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结论（</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）的子列对应</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中一条长为</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的有向路；</a:t>
            </a:r>
          </a:p>
          <a:p>
            <a:pPr marL="342900" marR="0" lvl="0" indent="-342900" algn="just" defTabSz="914400" rtl="0" eaLnBrk="1" fontAlgn="base" latinLnBrk="0" hangingPunct="1">
              <a:lnSpc>
                <a:spcPct val="10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结论（</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）的子列对应</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中的</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个互不相邻的结点。</a:t>
            </a:r>
          </a:p>
        </p:txBody>
      </p:sp>
      <p:sp>
        <p:nvSpPr>
          <p:cNvPr id="410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aphicFrame>
        <p:nvGraphicFramePr>
          <p:cNvPr id="4098" name="Object 4"/>
          <p:cNvGraphicFramePr>
            <a:graphicFrameLocks noChangeAspect="1"/>
          </p:cNvGraphicFramePr>
          <p:nvPr>
            <p:extLst/>
          </p:nvPr>
        </p:nvGraphicFramePr>
        <p:xfrm>
          <a:off x="5167314" y="2413000"/>
          <a:ext cx="1890948" cy="607102"/>
        </p:xfrm>
        <a:graphic>
          <a:graphicData uri="http://schemas.openxmlformats.org/presentationml/2006/ole">
            <mc:AlternateContent xmlns:mc="http://schemas.openxmlformats.org/markup-compatibility/2006">
              <mc:Choice xmlns:v="urn:schemas-microsoft-com:vml" Requires="v">
                <p:oleObj spid="_x0000_s164970" name="公式" r:id="rId3" imgW="1104840" imgH="266400" progId="Equation.3">
                  <p:embed/>
                </p:oleObj>
              </mc:Choice>
              <mc:Fallback>
                <p:oleObj name="公式" r:id="rId3" imgW="1104840" imgH="266400" progId="Equation.3">
                  <p:embed/>
                  <p:pic>
                    <p:nvPicPr>
                      <p:cNvPr id="4098" name="Object 4"/>
                      <p:cNvPicPr>
                        <a:picLocks noChangeAspect="1" noChangeArrowheads="1"/>
                      </p:cNvPicPr>
                      <p:nvPr/>
                    </p:nvPicPr>
                    <p:blipFill>
                      <a:blip r:embed="rId4"/>
                      <a:srcRect/>
                      <a:stretch>
                        <a:fillRect/>
                      </a:stretch>
                    </p:blipFill>
                    <p:spPr bwMode="auto">
                      <a:xfrm>
                        <a:off x="5167314" y="2413000"/>
                        <a:ext cx="1890948" cy="607102"/>
                      </a:xfrm>
                      <a:prstGeom prst="rect">
                        <a:avLst/>
                      </a:prstGeom>
                      <a:noFill/>
                      <a:extLst/>
                    </p:spPr>
                  </p:pic>
                </p:oleObj>
              </mc:Fallback>
            </mc:AlternateContent>
          </a:graphicData>
        </a:graphic>
      </p:graphicFrame>
      <p:sp>
        <p:nvSpPr>
          <p:cNvPr id="410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aphicFrame>
        <p:nvGraphicFramePr>
          <p:cNvPr id="4099" name="Object 8"/>
          <p:cNvGraphicFramePr>
            <a:graphicFrameLocks noChangeAspect="1"/>
          </p:cNvGraphicFramePr>
          <p:nvPr/>
        </p:nvGraphicFramePr>
        <p:xfrm>
          <a:off x="4659335" y="2841352"/>
          <a:ext cx="2118820" cy="561822"/>
        </p:xfrm>
        <a:graphic>
          <a:graphicData uri="http://schemas.openxmlformats.org/presentationml/2006/ole">
            <mc:AlternateContent xmlns:mc="http://schemas.openxmlformats.org/markup-compatibility/2006">
              <mc:Choice xmlns:v="urn:schemas-microsoft-com:vml" Requires="v">
                <p:oleObj spid="_x0000_s164971" name="公式" r:id="rId5" imgW="977476" imgH="266584" progId="Equation.3">
                  <p:embed/>
                </p:oleObj>
              </mc:Choice>
              <mc:Fallback>
                <p:oleObj name="公式" r:id="rId5" imgW="977476" imgH="266584" progId="Equation.3">
                  <p:embed/>
                  <p:pic>
                    <p:nvPicPr>
                      <p:cNvPr id="409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9335" y="2841352"/>
                        <a:ext cx="2118820" cy="5618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4740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Rot="1" noChangeArrowheads="1"/>
          </p:cNvSpPr>
          <p:nvPr>
            <p:ph type="title"/>
          </p:nvPr>
        </p:nvSpPr>
        <p:spPr/>
        <p:txBody>
          <a:bodyPr/>
          <a:lstStyle/>
          <a:p>
            <a:pPr eaLnBrk="1" hangingPunct="1"/>
            <a:r>
              <a:rPr kumimoji="1" lang="zh-CN" altLang="en-US" dirty="0"/>
              <a:t>课堂讨论题</a:t>
            </a:r>
          </a:p>
        </p:txBody>
      </p:sp>
      <p:sp>
        <p:nvSpPr>
          <p:cNvPr id="5124" name="Text Box 3"/>
          <p:cNvSpPr txBox="1">
            <a:spLocks noChangeArrowheads="1"/>
          </p:cNvSpPr>
          <p:nvPr/>
        </p:nvSpPr>
        <p:spPr bwMode="auto">
          <a:xfrm>
            <a:off x="468313" y="1268413"/>
            <a:ext cx="8280400" cy="3896451"/>
          </a:xfrm>
          <a:prstGeom prst="rect">
            <a:avLst/>
          </a:prstGeom>
          <a:noFill/>
          <a:ln w="6350">
            <a:noFill/>
            <a:miter lim="800000"/>
            <a:headEnd/>
            <a:tailEnd/>
          </a:ln>
        </p:spPr>
        <p:txBody>
          <a:bodyPr>
            <a:spAutoFit/>
          </a:bodyPr>
          <a:lstStyle/>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4D5B6B">
                    <a:lumMod val="50000"/>
                  </a:srgbClr>
                </a:solidFill>
                <a:effectLst/>
                <a:uLnTx/>
                <a:uFillTx/>
                <a:latin typeface="Arial" pitchFamily="34" charset="0"/>
                <a:ea typeface="宋体" pitchFamily="2" charset="-122"/>
                <a:cs typeface="Arial" pitchFamily="34" charset="0"/>
              </a:rPr>
              <a:t>证明（续）：</a:t>
            </a: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对每一个结点</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i</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，考虑以</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i</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为起点的所有有向路，记其中最长的一条有向路径的长为</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l</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 </a:t>
            </a: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    1)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如果有某个</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l</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则结论成立。</a:t>
            </a: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如对一切</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i</a:t>
            </a:r>
            <a:r>
              <a:rPr kumimoji="1" lang="zh-CN" altLang="en-US" sz="24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l</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记满足</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l</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(0</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的顶点</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i</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的个数为</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     </a:t>
            </a: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+2)+1</a:t>
            </a: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因为</a:t>
            </a: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 </a:t>
            </a:r>
          </a:p>
        </p:txBody>
      </p:sp>
      <p:sp>
        <p:nvSpPr>
          <p:cNvPr id="512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5127" name="Rectangle 9"/>
          <p:cNvSpPr>
            <a:spLocks noChangeArrowheads="1"/>
          </p:cNvSpPr>
          <p:nvPr/>
        </p:nvSpPr>
        <p:spPr bwMode="auto">
          <a:xfrm>
            <a:off x="0" y="3171825"/>
            <a:ext cx="9144000" cy="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aphicFrame>
        <p:nvGraphicFramePr>
          <p:cNvPr id="5122" name="Object 8"/>
          <p:cNvGraphicFramePr>
            <a:graphicFrameLocks noChangeAspect="1"/>
          </p:cNvGraphicFramePr>
          <p:nvPr>
            <p:extLst/>
          </p:nvPr>
        </p:nvGraphicFramePr>
        <p:xfrm>
          <a:off x="2581077" y="5045339"/>
          <a:ext cx="3681412" cy="860425"/>
        </p:xfrm>
        <a:graphic>
          <a:graphicData uri="http://schemas.openxmlformats.org/presentationml/2006/ole">
            <mc:AlternateContent xmlns:mc="http://schemas.openxmlformats.org/markup-compatibility/2006">
              <mc:Choice xmlns:v="urn:schemas-microsoft-com:vml" Requires="v">
                <p:oleObj spid="_x0000_s165943" name="公式" r:id="rId3" imgW="1701800" imgH="393700" progId="Equation.3">
                  <p:embed/>
                </p:oleObj>
              </mc:Choice>
              <mc:Fallback>
                <p:oleObj name="公式" r:id="rId3" imgW="1701800" imgH="393700" progId="Equation.3">
                  <p:embed/>
                  <p:pic>
                    <p:nvPicPr>
                      <p:cNvPr id="512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1077" y="5045339"/>
                        <a:ext cx="3681412"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764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7"/>
          <p:cNvGraphicFramePr>
            <a:graphicFrameLocks noChangeAspect="1"/>
          </p:cNvGraphicFramePr>
          <p:nvPr/>
        </p:nvGraphicFramePr>
        <p:xfrm>
          <a:off x="4473567" y="2205038"/>
          <a:ext cx="1738313" cy="431800"/>
        </p:xfrm>
        <a:graphic>
          <a:graphicData uri="http://schemas.openxmlformats.org/presentationml/2006/ole">
            <mc:AlternateContent xmlns:mc="http://schemas.openxmlformats.org/markup-compatibility/2006">
              <mc:Choice xmlns:v="urn:schemas-microsoft-com:vml" Requires="v">
                <p:oleObj spid="_x0000_s167122" name="公式" r:id="rId3" imgW="977900" imgH="241300" progId="Equation.3">
                  <p:embed/>
                </p:oleObj>
              </mc:Choice>
              <mc:Fallback>
                <p:oleObj name="公式" r:id="rId3" imgW="977900" imgH="241300" progId="Equation.3">
                  <p:embed/>
                  <p:pic>
                    <p:nvPicPr>
                      <p:cNvPr id="614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3567" y="2205038"/>
                        <a:ext cx="17383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nvGraphicFramePr>
        <p:xfrm>
          <a:off x="1301742" y="3509963"/>
          <a:ext cx="4181475" cy="469900"/>
        </p:xfrm>
        <a:graphic>
          <a:graphicData uri="http://schemas.openxmlformats.org/presentationml/2006/ole">
            <mc:AlternateContent xmlns:mc="http://schemas.openxmlformats.org/markup-compatibility/2006">
              <mc:Choice xmlns:v="urn:schemas-microsoft-com:vml" Requires="v">
                <p:oleObj spid="_x0000_s167123" name="公式" r:id="rId5" imgW="2159000" imgH="241300" progId="Equation.3">
                  <p:embed/>
                </p:oleObj>
              </mc:Choice>
              <mc:Fallback>
                <p:oleObj name="公式" r:id="rId5" imgW="2159000" imgH="241300" progId="Equation.3">
                  <p:embed/>
                  <p:pic>
                    <p:nvPicPr>
                      <p:cNvPr id="614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1742" y="3509963"/>
                        <a:ext cx="418147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5"/>
          <p:cNvGraphicFramePr>
            <a:graphicFrameLocks noChangeAspect="1"/>
          </p:cNvGraphicFramePr>
          <p:nvPr/>
        </p:nvGraphicFramePr>
        <p:xfrm>
          <a:off x="1443030" y="4138613"/>
          <a:ext cx="2546350" cy="430212"/>
        </p:xfrm>
        <a:graphic>
          <a:graphicData uri="http://schemas.openxmlformats.org/presentationml/2006/ole">
            <mc:AlternateContent xmlns:mc="http://schemas.openxmlformats.org/markup-compatibility/2006">
              <mc:Choice xmlns:v="urn:schemas-microsoft-com:vml" Requires="v">
                <p:oleObj spid="_x0000_s167124" name="公式" r:id="rId7" imgW="1435100" imgH="241300" progId="Equation.3">
                  <p:embed/>
                </p:oleObj>
              </mc:Choice>
              <mc:Fallback>
                <p:oleObj name="公式" r:id="rId7" imgW="1435100" imgH="241300" progId="Equation.3">
                  <p:embed/>
                  <p:pic>
                    <p:nvPicPr>
                      <p:cNvPr id="6148"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3030" y="4138613"/>
                        <a:ext cx="254635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4"/>
          <p:cNvGraphicFramePr>
            <a:graphicFrameLocks noChangeAspect="1"/>
          </p:cNvGraphicFramePr>
          <p:nvPr/>
        </p:nvGraphicFramePr>
        <p:xfrm>
          <a:off x="2724142" y="4610100"/>
          <a:ext cx="1525588" cy="384175"/>
        </p:xfrm>
        <a:graphic>
          <a:graphicData uri="http://schemas.openxmlformats.org/presentationml/2006/ole">
            <mc:AlternateContent xmlns:mc="http://schemas.openxmlformats.org/markup-compatibility/2006">
              <mc:Choice xmlns:v="urn:schemas-microsoft-com:vml" Requires="v">
                <p:oleObj spid="_x0000_s167125" name="公式" r:id="rId9" imgW="965200" imgH="241300" progId="Equation.3">
                  <p:embed/>
                </p:oleObj>
              </mc:Choice>
              <mc:Fallback>
                <p:oleObj name="公式" r:id="rId9" imgW="965200" imgH="241300" progId="Equation.3">
                  <p:embed/>
                  <p:pic>
                    <p:nvPicPr>
                      <p:cNvPr id="6149"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4142" y="4610100"/>
                        <a:ext cx="1525588"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Rectangle 8"/>
          <p:cNvSpPr>
            <a:spLocks noChangeArrowheads="1"/>
          </p:cNvSpPr>
          <p:nvPr/>
        </p:nvSpPr>
        <p:spPr bwMode="auto">
          <a:xfrm>
            <a:off x="1162042" y="1873250"/>
            <a:ext cx="6061075" cy="1036638"/>
          </a:xfrm>
          <a:prstGeom prst="rect">
            <a:avLst/>
          </a:prstGeom>
          <a:noFill/>
          <a:ln w="9525">
            <a:noFill/>
            <a:miter lim="800000"/>
            <a:headEnd/>
            <a:tailEnd/>
          </a:ln>
        </p:spPr>
        <p:txBody>
          <a:bodyPr anchor="ctr">
            <a:spAutoFit/>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所以必有一个</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0</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(0</a:t>
            </a:r>
            <a:r>
              <a:rPr kumimoji="1"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0</a:t>
            </a:r>
            <a:r>
              <a:rPr kumimoji="1"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使得</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0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即在</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中至少存在</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个顶点</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6151" name="Rectangle 9"/>
          <p:cNvSpPr>
            <a:spLocks noChangeArrowheads="1"/>
          </p:cNvSpPr>
          <p:nvPr/>
        </p:nvSpPr>
        <p:spPr bwMode="auto">
          <a:xfrm>
            <a:off x="1158867" y="2801283"/>
            <a:ext cx="7136890" cy="1415772"/>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使得</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0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0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jk</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0 , </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=1,2,</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Times New Roman" pitchFamily="18" charset="0"/>
              </a:rPr>
              <a: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1" lang="zh-CN" altLang="en-US"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由假设，</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中以</a:t>
            </a:r>
            <a:r>
              <a:rPr kumimoji="1" lang="en-US" altLang="zh-CN" sz="20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0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jk</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为起点的最长</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有向路的长为</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0</a:t>
            </a:r>
            <a:r>
              <a:rPr kumimoji="1" lang="zh-CN" altLang="en-US"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现可断定这</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个顶点互不相邻。否则，如有</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则</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l" defTabSz="914400" rtl="0" eaLnBrk="0" fontAlgn="base" latinLnBrk="0" hangingPunct="0">
              <a:lnSpc>
                <a:spcPct val="100000"/>
              </a:lnSpc>
              <a:spcBef>
                <a:spcPct val="10000"/>
              </a:spcBef>
              <a:spcAft>
                <a:spcPct val="0"/>
              </a:spcAft>
              <a:buClrTx/>
              <a:buSzTx/>
              <a:buFontTx/>
              <a:buNone/>
              <a:tabLst/>
              <a:defRPr/>
            </a:pPr>
            <a:endPar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6153" name="Rectangle 11"/>
          <p:cNvSpPr>
            <a:spLocks noChangeArrowheads="1"/>
          </p:cNvSpPr>
          <p:nvPr/>
        </p:nvSpPr>
        <p:spPr bwMode="auto">
          <a:xfrm>
            <a:off x="1262055" y="4608483"/>
            <a:ext cx="1475084" cy="40011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矛盾，所以</a:t>
            </a:r>
            <a:endParaRPr kumimoji="1" lang="zh-CN" altLang="en-US" sz="20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4" name="Rectangle 12"/>
          <p:cNvSpPr>
            <a:spLocks noChangeArrowheads="1"/>
          </p:cNvSpPr>
          <p:nvPr/>
        </p:nvSpPr>
        <p:spPr bwMode="auto">
          <a:xfrm>
            <a:off x="4332280" y="4608483"/>
            <a:ext cx="3926075" cy="40011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互不相邻，因此结论（</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2</a:t>
            </a: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）成立。</a:t>
            </a:r>
            <a:endParaRPr kumimoji="1" lang="zh-CN" altLang="en-US" sz="20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5" name="Rectangle 14"/>
          <p:cNvSpPr>
            <a:spLocks noChangeArrowheads="1"/>
          </p:cNvSpPr>
          <p:nvPr/>
        </p:nvSpPr>
        <p:spPr bwMode="auto">
          <a:xfrm>
            <a:off x="693730" y="1331913"/>
            <a:ext cx="2040943" cy="46166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证明（续）：</a:t>
            </a:r>
          </a:p>
        </p:txBody>
      </p:sp>
      <p:sp>
        <p:nvSpPr>
          <p:cNvPr id="15" name="标题 14"/>
          <p:cNvSpPr>
            <a:spLocks noGrp="1"/>
          </p:cNvSpPr>
          <p:nvPr>
            <p:ph type="title"/>
          </p:nvPr>
        </p:nvSpPr>
        <p:spPr/>
        <p:txBody>
          <a:bodyPr/>
          <a:lstStyle/>
          <a:p>
            <a:r>
              <a:rPr kumimoji="1" lang="zh-CN" altLang="en-US" dirty="0"/>
              <a:t>课堂讨论题</a:t>
            </a:r>
            <a:endParaRPr lang="zh-CN" altLang="en-US" dirty="0"/>
          </a:p>
        </p:txBody>
      </p:sp>
    </p:spTree>
    <p:extLst>
      <p:ext uri="{BB962C8B-B14F-4D97-AF65-F5344CB8AC3E}">
        <p14:creationId xmlns:p14="http://schemas.microsoft.com/office/powerpoint/2010/main" val="2208780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第二章 道路与回路</a:t>
            </a:r>
          </a:p>
        </p:txBody>
      </p:sp>
      <p:sp>
        <p:nvSpPr>
          <p:cNvPr id="19458" name="Rectangle 2"/>
          <p:cNvSpPr>
            <a:spLocks noGrp="1" noChangeArrowheads="1"/>
          </p:cNvSpPr>
          <p:nvPr>
            <p:ph idx="1"/>
          </p:nvPr>
        </p:nvSpPr>
        <p:spPr/>
        <p:txBody>
          <a:bodyPr rtlCol="0">
            <a:normAutofit/>
          </a:bodyPr>
          <a:lstStyle/>
          <a:p>
            <a:pPr eaLnBrk="1" fontAlgn="auto" hangingPunct="1">
              <a:lnSpc>
                <a:spcPct val="130000"/>
              </a:lnSpc>
              <a:defRPr/>
            </a:pPr>
            <a:r>
              <a:rPr lang="en-US" altLang="zh-CN" sz="2800" b="1" dirty="0">
                <a:solidFill>
                  <a:schemeClr val="bg1">
                    <a:lumMod val="50000"/>
                  </a:schemeClr>
                </a:solidFill>
                <a:latin typeface="+mn-ea"/>
                <a:ea typeface="+mn-ea"/>
              </a:rPr>
              <a:t> </a:t>
            </a:r>
            <a:r>
              <a:rPr lang="zh-CN" altLang="zh-CN" sz="2800" b="1" dirty="0">
                <a:solidFill>
                  <a:schemeClr val="bg1">
                    <a:lumMod val="50000"/>
                  </a:schemeClr>
                </a:solidFill>
                <a:latin typeface="+mn-ea"/>
                <a:ea typeface="+mn-ea"/>
              </a:rPr>
              <a:t>道路与回路的定义和相关概念</a:t>
            </a:r>
          </a:p>
          <a:p>
            <a:pPr eaLnBrk="1" fontAlgn="auto" hangingPunct="1">
              <a:lnSpc>
                <a:spcPct val="130000"/>
              </a:lnSpc>
              <a:defRPr/>
            </a:pPr>
            <a:r>
              <a:rPr lang="zh-CN" altLang="en-US" sz="2800" b="1" dirty="0">
                <a:solidFill>
                  <a:srgbClr val="C00000"/>
                </a:solidFill>
                <a:latin typeface="+mn-ea"/>
                <a:ea typeface="+mn-ea"/>
              </a:rPr>
              <a:t> </a:t>
            </a:r>
            <a:r>
              <a:rPr lang="zh-CN" altLang="zh-CN" sz="2800" b="1" dirty="0">
                <a:solidFill>
                  <a:srgbClr val="C00000"/>
                </a:solidFill>
                <a:latin typeface="+mn-ea"/>
                <a:ea typeface="+mn-ea"/>
              </a:rPr>
              <a:t>道路与回路的判定方法</a:t>
            </a: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欧拉道路与回路</a:t>
            </a: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哈密顿道路与回路</a:t>
            </a: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旅行商问题与分支定界法</a:t>
            </a: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最短路径</a:t>
            </a: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关键路径</a:t>
            </a: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中国邮路</a:t>
            </a:r>
            <a:endParaRPr lang="zh-CN" altLang="en-US" sz="2800" b="1" dirty="0">
              <a:latin typeface="+mn-ea"/>
              <a:ea typeface="+mn-ea"/>
            </a:endParaRPr>
          </a:p>
        </p:txBody>
      </p:sp>
    </p:spTree>
    <p:extLst>
      <p:ext uri="{BB962C8B-B14F-4D97-AF65-F5344CB8AC3E}">
        <p14:creationId xmlns:p14="http://schemas.microsoft.com/office/powerpoint/2010/main" val="624697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道路与回路的判定方法</a:t>
            </a:r>
          </a:p>
        </p:txBody>
      </p:sp>
      <p:sp>
        <p:nvSpPr>
          <p:cNvPr id="50178" name="Rectangle 2"/>
          <p:cNvSpPr>
            <a:spLocks noGrp="1" noChangeArrowheads="1"/>
          </p:cNvSpPr>
          <p:nvPr>
            <p:ph idx="1"/>
          </p:nvPr>
        </p:nvSpPr>
        <p:spPr/>
        <p:txBody>
          <a:bodyPr>
            <a:normAutofit/>
          </a:bodyPr>
          <a:lstStyle/>
          <a:p>
            <a:pPr eaLnBrk="1" hangingPunct="1"/>
            <a:r>
              <a:rPr lang="en-US" altLang="zh-CN" sz="3200" b="1" dirty="0">
                <a:latin typeface="+mn-ea"/>
                <a:ea typeface="+mn-ea"/>
              </a:rPr>
              <a:t> </a:t>
            </a:r>
            <a:r>
              <a:rPr lang="zh-CN" altLang="en-US" sz="3200" b="1" dirty="0">
                <a:latin typeface="+mn-ea"/>
                <a:ea typeface="+mn-ea"/>
              </a:rPr>
              <a:t>代数方</a:t>
            </a:r>
            <a:r>
              <a:rPr lang="zh-CN" altLang="zh-CN" sz="3200" b="1" dirty="0">
                <a:latin typeface="+mn-ea"/>
                <a:ea typeface="+mn-ea"/>
              </a:rPr>
              <a:t>法</a:t>
            </a:r>
            <a:endParaRPr lang="zh-CN" altLang="en-US" sz="3200" b="1" dirty="0">
              <a:latin typeface="+mn-ea"/>
              <a:ea typeface="+mn-ea"/>
            </a:endParaRPr>
          </a:p>
          <a:p>
            <a:pPr eaLnBrk="1" hangingPunct="1">
              <a:buFont typeface="Wingdings" pitchFamily="2" charset="2"/>
              <a:buNone/>
            </a:pPr>
            <a:r>
              <a:rPr lang="zh-CN" altLang="en-US" sz="3200" b="1" dirty="0">
                <a:latin typeface="+mn-ea"/>
                <a:ea typeface="+mn-ea"/>
              </a:rPr>
              <a:t>     </a:t>
            </a:r>
            <a:r>
              <a:rPr lang="en-US" altLang="zh-CN" sz="3200" b="1" dirty="0" err="1">
                <a:latin typeface="Times New Roman" pitchFamily="18" charset="0"/>
                <a:ea typeface="+mn-ea"/>
                <a:cs typeface="Times New Roman" pitchFamily="18" charset="0"/>
              </a:rPr>
              <a:t>Warshall</a:t>
            </a:r>
            <a:r>
              <a:rPr lang="en-US" altLang="zh-CN" sz="3200" b="1" dirty="0">
                <a:latin typeface="+mn-ea"/>
                <a:ea typeface="+mn-ea"/>
              </a:rPr>
              <a:t> </a:t>
            </a:r>
            <a:r>
              <a:rPr lang="zh-CN" altLang="en-US" sz="3200" b="1" dirty="0">
                <a:latin typeface="+mn-ea"/>
                <a:ea typeface="+mn-ea"/>
              </a:rPr>
              <a:t>算法</a:t>
            </a:r>
            <a:endParaRPr lang="zh-CN" altLang="zh-CN" sz="3200" b="1" dirty="0">
              <a:latin typeface="+mn-ea"/>
              <a:ea typeface="+mn-ea"/>
            </a:endParaRPr>
          </a:p>
          <a:p>
            <a:pPr eaLnBrk="1" hangingPunct="1"/>
            <a:r>
              <a:rPr lang="zh-CN" altLang="en-US" sz="3200" b="1" dirty="0">
                <a:latin typeface="+mn-ea"/>
                <a:ea typeface="+mn-ea"/>
              </a:rPr>
              <a:t> </a:t>
            </a:r>
            <a:r>
              <a:rPr lang="zh-CN" altLang="zh-CN" sz="3200" b="1" dirty="0">
                <a:latin typeface="+mn-ea"/>
                <a:ea typeface="+mn-ea"/>
              </a:rPr>
              <a:t>搜索法</a:t>
            </a:r>
            <a:endParaRPr lang="zh-CN" altLang="en-US" sz="3200" b="1" dirty="0">
              <a:latin typeface="+mn-ea"/>
              <a:ea typeface="+mn-ea"/>
            </a:endParaRPr>
          </a:p>
          <a:p>
            <a:pPr eaLnBrk="1" hangingPunct="1">
              <a:buFont typeface="Wingdings" pitchFamily="2" charset="2"/>
              <a:buNone/>
            </a:pPr>
            <a:r>
              <a:rPr lang="zh-CN" altLang="en-US" sz="3200" b="1" dirty="0">
                <a:latin typeface="+mn-ea"/>
                <a:ea typeface="+mn-ea"/>
              </a:rPr>
              <a:t>     </a:t>
            </a:r>
            <a:r>
              <a:rPr lang="en-US" altLang="zh-CN" sz="3200" b="1" dirty="0">
                <a:solidFill>
                  <a:srgbClr val="000000"/>
                </a:solidFill>
                <a:latin typeface="+mn-ea"/>
                <a:ea typeface="+mn-ea"/>
              </a:rPr>
              <a:t>–</a:t>
            </a:r>
            <a:r>
              <a:rPr lang="zh-CN" altLang="en-US" sz="3200" b="1" dirty="0">
                <a:solidFill>
                  <a:srgbClr val="000000"/>
                </a:solidFill>
                <a:latin typeface="+mn-ea"/>
                <a:ea typeface="+mn-ea"/>
              </a:rPr>
              <a:t>广探法</a:t>
            </a:r>
            <a:r>
              <a:rPr lang="en-US" altLang="zh-CN" sz="3200" b="1" dirty="0">
                <a:solidFill>
                  <a:srgbClr val="000000"/>
                </a:solidFill>
                <a:latin typeface="+mn-ea"/>
                <a:ea typeface="+mn-ea"/>
              </a:rPr>
              <a:t>(</a:t>
            </a:r>
            <a:r>
              <a:rPr lang="en-US" altLang="zh-CN" sz="3200" b="1" dirty="0">
                <a:solidFill>
                  <a:schemeClr val="tx1">
                    <a:lumMod val="50000"/>
                  </a:schemeClr>
                </a:solidFill>
                <a:latin typeface="Times New Roman" pitchFamily="18" charset="0"/>
                <a:ea typeface="+mn-ea"/>
                <a:cs typeface="Times New Roman" pitchFamily="18" charset="0"/>
              </a:rPr>
              <a:t>Breadth First Search</a:t>
            </a:r>
            <a:r>
              <a:rPr lang="en-US" altLang="zh-CN" sz="3200" b="1" dirty="0">
                <a:solidFill>
                  <a:srgbClr val="000000"/>
                </a:solidFill>
                <a:latin typeface="+mn-ea"/>
                <a:ea typeface="+mn-ea"/>
              </a:rPr>
              <a:t>)</a:t>
            </a:r>
          </a:p>
          <a:p>
            <a:pPr eaLnBrk="1" hangingPunct="1">
              <a:buFont typeface="Wingdings" pitchFamily="2" charset="2"/>
              <a:buNone/>
            </a:pPr>
            <a:r>
              <a:rPr lang="en-US" altLang="zh-CN" sz="3200" b="1" dirty="0">
                <a:solidFill>
                  <a:srgbClr val="000000"/>
                </a:solidFill>
                <a:latin typeface="+mn-ea"/>
                <a:ea typeface="+mn-ea"/>
              </a:rPr>
              <a:t>     –</a:t>
            </a:r>
            <a:r>
              <a:rPr lang="zh-CN" altLang="en-US" sz="3200" b="1" dirty="0">
                <a:solidFill>
                  <a:srgbClr val="000000"/>
                </a:solidFill>
                <a:latin typeface="+mn-ea"/>
                <a:ea typeface="+mn-ea"/>
              </a:rPr>
              <a:t>深探法</a:t>
            </a:r>
            <a:r>
              <a:rPr lang="en-US" altLang="zh-CN" sz="3200" b="1" dirty="0">
                <a:solidFill>
                  <a:srgbClr val="000000"/>
                </a:solidFill>
                <a:latin typeface="+mn-ea"/>
                <a:ea typeface="+mn-ea"/>
              </a:rPr>
              <a:t>(</a:t>
            </a:r>
            <a:r>
              <a:rPr lang="en-US" altLang="zh-CN" sz="3200" b="1" dirty="0">
                <a:solidFill>
                  <a:schemeClr val="tx1">
                    <a:lumMod val="50000"/>
                  </a:schemeClr>
                </a:solidFill>
                <a:latin typeface="Times New Roman" pitchFamily="18" charset="0"/>
                <a:ea typeface="+mn-ea"/>
                <a:cs typeface="Times New Roman" pitchFamily="18" charset="0"/>
              </a:rPr>
              <a:t>Depth First Search</a:t>
            </a:r>
            <a:r>
              <a:rPr lang="en-US" altLang="zh-CN" sz="3200" b="1" dirty="0">
                <a:solidFill>
                  <a:srgbClr val="000000"/>
                </a:solidFill>
                <a:latin typeface="+mn-ea"/>
                <a:ea typeface="+mn-ea"/>
              </a:rPr>
              <a:t>)</a:t>
            </a:r>
            <a:endParaRPr lang="en-US" altLang="zh-CN" sz="3200" b="1" dirty="0">
              <a:latin typeface="+mn-ea"/>
              <a:ea typeface="+mn-ea"/>
            </a:endParaRPr>
          </a:p>
          <a:p>
            <a:pPr eaLnBrk="1" hangingPunct="1">
              <a:buFont typeface="Wingdings" pitchFamily="2" charset="2"/>
              <a:buNone/>
            </a:pPr>
            <a:r>
              <a:rPr lang="en-US" altLang="zh-CN" sz="3200" b="1" dirty="0">
                <a:latin typeface="+mn-ea"/>
                <a:ea typeface="+mn-ea"/>
              </a:rPr>
              <a:t>     </a:t>
            </a:r>
            <a:endParaRPr lang="zh-CN" altLang="zh-CN" sz="3200" b="1" dirty="0">
              <a:latin typeface="+mn-ea"/>
              <a:ea typeface="+mn-ea"/>
            </a:endParaRPr>
          </a:p>
        </p:txBody>
      </p:sp>
    </p:spTree>
    <p:extLst>
      <p:ext uri="{BB962C8B-B14F-4D97-AF65-F5344CB8AC3E}">
        <p14:creationId xmlns:p14="http://schemas.microsoft.com/office/powerpoint/2010/main" val="2064045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ChangeArrowheads="1"/>
          </p:cNvSpPr>
          <p:nvPr/>
        </p:nvSpPr>
        <p:spPr bwMode="auto">
          <a:xfrm>
            <a:off x="395288" y="1341438"/>
            <a:ext cx="8497887" cy="523220"/>
          </a:xfrm>
          <a:prstGeom prst="rect">
            <a:avLst/>
          </a:prstGeom>
          <a:noFill/>
          <a:ln w="9525">
            <a:noFill/>
            <a:miter lim="800000"/>
            <a:headEnd/>
            <a:tailEnd/>
          </a:ln>
        </p:spPr>
        <p:txBody>
          <a:bodyPr>
            <a:spAutoFit/>
          </a:bodyPr>
          <a:lstStyle/>
          <a:p>
            <a:pPr>
              <a:spcBef>
                <a:spcPct val="20000"/>
              </a:spcBef>
              <a:buClr>
                <a:schemeClr val="hlink"/>
              </a:buClr>
              <a:buSzPct val="60000"/>
              <a:buFont typeface="Wingdings" pitchFamily="2" charset="2"/>
              <a:buNone/>
            </a:pPr>
            <a:r>
              <a:rPr lang="zh-CN" altLang="en-US" sz="2800" b="1" dirty="0">
                <a:solidFill>
                  <a:srgbClr val="000000"/>
                </a:solidFill>
                <a:latin typeface="Times New Roman" pitchFamily="18" charset="0"/>
              </a:rPr>
              <a:t>图的邻接矩阵</a:t>
            </a:r>
            <a:endParaRPr lang="en-US" altLang="zh-CN" sz="2800" b="1" dirty="0">
              <a:solidFill>
                <a:srgbClr val="000000"/>
              </a:solidFill>
              <a:latin typeface="Times New Roman" pitchFamily="18" charset="0"/>
            </a:endParaRPr>
          </a:p>
        </p:txBody>
      </p:sp>
      <p:sp>
        <p:nvSpPr>
          <p:cNvPr id="24"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路径的矩阵求解 </a:t>
            </a:r>
          </a:p>
        </p:txBody>
      </p:sp>
      <p:pic>
        <p:nvPicPr>
          <p:cNvPr id="59402" name="Picture 10"/>
          <p:cNvPicPr>
            <a:picLocks noChangeAspect="1" noChangeArrowheads="1"/>
          </p:cNvPicPr>
          <p:nvPr/>
        </p:nvPicPr>
        <p:blipFill>
          <a:blip r:embed="rId3" cstate="print"/>
          <a:srcRect/>
          <a:stretch>
            <a:fillRect/>
          </a:stretch>
        </p:blipFill>
        <p:spPr bwMode="auto">
          <a:xfrm>
            <a:off x="4656065" y="4796517"/>
            <a:ext cx="4008191" cy="2061483"/>
          </a:xfrm>
          <a:prstGeom prst="rect">
            <a:avLst/>
          </a:prstGeom>
          <a:noFill/>
          <a:ln w="9525">
            <a:noFill/>
            <a:miter lim="800000"/>
            <a:headEnd/>
            <a:tailEnd/>
          </a:ln>
        </p:spPr>
      </p:pic>
      <p:graphicFrame>
        <p:nvGraphicFramePr>
          <p:cNvPr id="154627" name="Object 3"/>
          <p:cNvGraphicFramePr>
            <a:graphicFrameLocks noChangeAspect="1"/>
          </p:cNvGraphicFramePr>
          <p:nvPr/>
        </p:nvGraphicFramePr>
        <p:xfrm>
          <a:off x="913360" y="3045915"/>
          <a:ext cx="3868770" cy="2050739"/>
        </p:xfrm>
        <a:graphic>
          <a:graphicData uri="http://schemas.openxmlformats.org/presentationml/2006/ole">
            <mc:AlternateContent xmlns:mc="http://schemas.openxmlformats.org/markup-compatibility/2006">
              <mc:Choice xmlns:v="urn:schemas-microsoft-com:vml" Requires="v">
                <p:oleObj spid="_x0000_s167989" name="公式" r:id="rId4" imgW="1752600" imgH="927100" progId="Equation.3">
                  <p:embed/>
                </p:oleObj>
              </mc:Choice>
              <mc:Fallback>
                <p:oleObj name="公式" r:id="rId4" imgW="1752600" imgH="927100" progId="Equation.3">
                  <p:embed/>
                  <p:pic>
                    <p:nvPicPr>
                      <p:cNvPr id="1546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360" y="3045915"/>
                        <a:ext cx="3868770" cy="20507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3"/>
          <p:cNvGrpSpPr>
            <a:grpSpLocks/>
          </p:cNvGrpSpPr>
          <p:nvPr/>
        </p:nvGrpSpPr>
        <p:grpSpPr bwMode="auto">
          <a:xfrm>
            <a:off x="602834" y="2002827"/>
            <a:ext cx="6553200" cy="749300"/>
            <a:chOff x="912" y="3456"/>
            <a:chExt cx="3936" cy="472"/>
          </a:xfrm>
        </p:grpSpPr>
        <p:sp>
          <p:nvSpPr>
            <p:cNvPr id="8" name="Text Box 4"/>
            <p:cNvSpPr txBox="1">
              <a:spLocks noChangeArrowheads="1"/>
            </p:cNvSpPr>
            <p:nvPr/>
          </p:nvSpPr>
          <p:spPr bwMode="auto">
            <a:xfrm>
              <a:off x="912" y="3504"/>
              <a:ext cx="672" cy="304"/>
            </a:xfrm>
            <a:prstGeom prst="rect">
              <a:avLst/>
            </a:prstGeom>
            <a:noFill/>
            <a:ln w="9525">
              <a:noFill/>
              <a:miter lim="800000"/>
              <a:headEnd/>
              <a:tailEnd/>
            </a:ln>
          </p:spPr>
          <p:txBody>
            <a:bodyPr>
              <a:spAutoFit/>
            </a:bodyPr>
            <a:lstStyle/>
            <a:p>
              <a:pPr>
                <a:lnSpc>
                  <a:spcPct val="80000"/>
                </a:lnSpc>
                <a:spcBef>
                  <a:spcPct val="50000"/>
                </a:spcBef>
              </a:pPr>
              <a:r>
                <a:rPr lang="en-US" altLang="zh-CN" sz="2800" i="1" dirty="0" err="1">
                  <a:solidFill>
                    <a:srgbClr val="000514"/>
                  </a:solidFill>
                  <a:sym typeface="MT Extra" pitchFamily="18" charset="2"/>
                </a:rPr>
                <a:t>a</a:t>
              </a:r>
              <a:r>
                <a:rPr lang="en-US" altLang="zh-CN" sz="2800" i="1" baseline="-25000" dirty="0" err="1">
                  <a:solidFill>
                    <a:srgbClr val="000514"/>
                  </a:solidFill>
                  <a:sym typeface="MT Extra" pitchFamily="18" charset="2"/>
                </a:rPr>
                <a:t>ij</a:t>
              </a:r>
              <a:r>
                <a:rPr lang="en-US" altLang="zh-CN" i="1" baseline="-25000" dirty="0">
                  <a:solidFill>
                    <a:srgbClr val="000514"/>
                  </a:solidFill>
                  <a:sym typeface="MT Extra" pitchFamily="18" charset="2"/>
                </a:rPr>
                <a:t> </a:t>
              </a:r>
              <a:r>
                <a:rPr lang="en-US" altLang="zh-CN" dirty="0">
                  <a:solidFill>
                    <a:srgbClr val="000514"/>
                  </a:solidFill>
                  <a:sym typeface="MT Extra" pitchFamily="18" charset="2"/>
                </a:rPr>
                <a:t>=</a:t>
              </a:r>
              <a:r>
                <a:rPr lang="en-US" altLang="zh-CN" sz="3200" dirty="0">
                  <a:solidFill>
                    <a:srgbClr val="000514"/>
                  </a:solidFill>
                  <a:sym typeface="MT Extra" pitchFamily="18" charset="2"/>
                </a:rPr>
                <a:t>{</a:t>
              </a:r>
              <a:endParaRPr lang="en-US" altLang="zh-CN" sz="1800" dirty="0">
                <a:solidFill>
                  <a:srgbClr val="000514"/>
                </a:solidFill>
                <a:sym typeface="MT Extra" pitchFamily="18" charset="2"/>
              </a:endParaRPr>
            </a:p>
          </p:txBody>
        </p:sp>
        <p:sp>
          <p:nvSpPr>
            <p:cNvPr id="9" name="Text Box 5"/>
            <p:cNvSpPr txBox="1">
              <a:spLocks noChangeArrowheads="1"/>
            </p:cNvSpPr>
            <p:nvPr/>
          </p:nvSpPr>
          <p:spPr bwMode="auto">
            <a:xfrm>
              <a:off x="1392" y="3456"/>
              <a:ext cx="3456" cy="472"/>
            </a:xfrm>
            <a:prstGeom prst="rect">
              <a:avLst/>
            </a:prstGeom>
            <a:noFill/>
            <a:ln w="9525">
              <a:noFill/>
              <a:miter lim="800000"/>
              <a:headEnd/>
              <a:tailEnd/>
            </a:ln>
          </p:spPr>
          <p:txBody>
            <a:bodyPr>
              <a:spAutoFit/>
            </a:bodyPr>
            <a:lstStyle/>
            <a:p>
              <a:pPr>
                <a:spcBef>
                  <a:spcPct val="50000"/>
                </a:spcBef>
              </a:pPr>
              <a:r>
                <a:rPr lang="en-US" altLang="zh-CN" dirty="0">
                  <a:solidFill>
                    <a:srgbClr val="000514"/>
                  </a:solidFill>
                </a:rPr>
                <a:t>1 </a:t>
              </a:r>
              <a:r>
                <a:rPr lang="zh-CN" altLang="en-US" dirty="0">
                  <a:solidFill>
                    <a:srgbClr val="000514"/>
                  </a:solidFill>
                </a:rPr>
                <a:t>，   </a:t>
              </a:r>
              <a:r>
                <a:rPr lang="en-US" altLang="zh-CN" i="1" dirty="0">
                  <a:solidFill>
                    <a:srgbClr val="000514"/>
                  </a:solidFill>
                </a:rPr>
                <a:t>v</a:t>
              </a:r>
              <a:r>
                <a:rPr lang="en-US" altLang="zh-CN" i="1" baseline="-25000" dirty="0">
                  <a:solidFill>
                    <a:srgbClr val="000514"/>
                  </a:solidFill>
                </a:rPr>
                <a:t>i</a:t>
              </a:r>
              <a:r>
                <a:rPr lang="zh-CN" altLang="zh-CN" dirty="0">
                  <a:solidFill>
                    <a:srgbClr val="000514"/>
                  </a:solidFill>
                </a:rPr>
                <a:t>与</a:t>
              </a:r>
              <a:r>
                <a:rPr lang="en-US" altLang="zh-CN" i="1" dirty="0" err="1">
                  <a:solidFill>
                    <a:srgbClr val="000514"/>
                  </a:solidFill>
                </a:rPr>
                <a:t>v</a:t>
              </a:r>
              <a:r>
                <a:rPr lang="en-US" altLang="zh-CN" i="1" baseline="-25000" dirty="0" err="1">
                  <a:solidFill>
                    <a:srgbClr val="000514"/>
                  </a:solidFill>
                </a:rPr>
                <a:t>j</a:t>
              </a:r>
              <a:r>
                <a:rPr lang="zh-CN" altLang="zh-CN" dirty="0">
                  <a:solidFill>
                    <a:srgbClr val="000514"/>
                  </a:solidFill>
                </a:rPr>
                <a:t>邻接,  即(</a:t>
              </a:r>
              <a:r>
                <a:rPr lang="en-US" altLang="zh-CN" i="1" dirty="0" err="1">
                  <a:solidFill>
                    <a:srgbClr val="000514"/>
                  </a:solidFill>
                </a:rPr>
                <a:t>v</a:t>
              </a:r>
              <a:r>
                <a:rPr lang="en-US" altLang="zh-CN" i="1" baseline="-25000" dirty="0" err="1">
                  <a:solidFill>
                    <a:srgbClr val="000514"/>
                  </a:solidFill>
                </a:rPr>
                <a:t>i</a:t>
              </a:r>
              <a:r>
                <a:rPr lang="en-US" altLang="zh-CN" dirty="0" err="1">
                  <a:solidFill>
                    <a:srgbClr val="000514"/>
                  </a:solidFill>
                </a:rPr>
                <a:t>,</a:t>
              </a:r>
              <a:r>
                <a:rPr lang="en-US" altLang="zh-CN" i="1" dirty="0" err="1">
                  <a:solidFill>
                    <a:srgbClr val="000514"/>
                  </a:solidFill>
                </a:rPr>
                <a:t>v</a:t>
              </a:r>
              <a:r>
                <a:rPr lang="en-US" altLang="zh-CN" i="1" baseline="-25000" dirty="0" err="1">
                  <a:solidFill>
                    <a:srgbClr val="000514"/>
                  </a:solidFill>
                </a:rPr>
                <a:t>j</a:t>
              </a:r>
              <a:r>
                <a:rPr lang="en-US" altLang="zh-CN" dirty="0">
                  <a:solidFill>
                    <a:srgbClr val="000514"/>
                  </a:solidFill>
                </a:rPr>
                <a:t>)∈</a:t>
              </a:r>
              <a:r>
                <a:rPr lang="en-US" altLang="zh-CN" i="1" dirty="0">
                  <a:solidFill>
                    <a:srgbClr val="000514"/>
                  </a:solidFill>
                </a:rPr>
                <a:t>E</a:t>
              </a:r>
            </a:p>
            <a:p>
              <a:pPr>
                <a:lnSpc>
                  <a:spcPct val="30000"/>
                </a:lnSpc>
                <a:spcBef>
                  <a:spcPct val="50000"/>
                </a:spcBef>
              </a:pPr>
              <a:r>
                <a:rPr lang="en-US" altLang="zh-CN" dirty="0">
                  <a:solidFill>
                    <a:srgbClr val="000514"/>
                  </a:solidFill>
                </a:rPr>
                <a:t>0 </a:t>
              </a:r>
              <a:r>
                <a:rPr lang="zh-CN" altLang="en-US" dirty="0">
                  <a:solidFill>
                    <a:srgbClr val="000514"/>
                  </a:solidFill>
                </a:rPr>
                <a:t>，  </a:t>
              </a:r>
              <a:r>
                <a:rPr lang="zh-CN" altLang="zh-CN" dirty="0">
                  <a:solidFill>
                    <a:srgbClr val="000514"/>
                  </a:solidFill>
                </a:rPr>
                <a:t>其他。</a:t>
              </a:r>
              <a:endParaRPr lang="zh-CN" altLang="en-US" b="0" dirty="0">
                <a:solidFill>
                  <a:srgbClr val="000514"/>
                </a:solidFill>
              </a:endParaRPr>
            </a:p>
          </p:txBody>
        </p:sp>
      </p:grpSp>
      <p:sp>
        <p:nvSpPr>
          <p:cNvPr id="10" name="Rectangle 3"/>
          <p:cNvSpPr>
            <a:spLocks noChangeArrowheads="1"/>
          </p:cNvSpPr>
          <p:nvPr/>
        </p:nvSpPr>
        <p:spPr bwMode="auto">
          <a:xfrm>
            <a:off x="442757" y="5541182"/>
            <a:ext cx="8497887" cy="1040285"/>
          </a:xfrm>
          <a:prstGeom prst="rect">
            <a:avLst/>
          </a:prstGeom>
          <a:noFill/>
          <a:ln w="9525">
            <a:noFill/>
            <a:miter lim="800000"/>
            <a:headEnd/>
            <a:tailEnd/>
          </a:ln>
        </p:spPr>
        <p:txBody>
          <a:bodyPr>
            <a:spAutoFit/>
          </a:bodyPr>
          <a:lstStyle/>
          <a:p>
            <a:pPr>
              <a:spcBef>
                <a:spcPct val="20000"/>
              </a:spcBef>
              <a:buClr>
                <a:schemeClr val="hlink"/>
              </a:buClr>
              <a:buSzPct val="60000"/>
              <a:buFont typeface="Wingdings" pitchFamily="2" charset="2"/>
              <a:buNone/>
            </a:pPr>
            <a:r>
              <a:rPr lang="zh-CN" altLang="en-US" sz="2800" dirty="0">
                <a:solidFill>
                  <a:srgbClr val="000000"/>
                </a:solidFill>
                <a:latin typeface="Times New Roman" pitchFamily="18" charset="0"/>
              </a:rPr>
              <a:t>两个结点不直接相连，</a:t>
            </a:r>
            <a:endParaRPr lang="en-US" altLang="zh-CN" sz="2800" dirty="0">
              <a:solidFill>
                <a:srgbClr val="000000"/>
              </a:solidFill>
              <a:latin typeface="Times New Roman" pitchFamily="18" charset="0"/>
            </a:endParaRPr>
          </a:p>
          <a:p>
            <a:pPr>
              <a:spcBef>
                <a:spcPct val="20000"/>
              </a:spcBef>
              <a:buClr>
                <a:schemeClr val="hlink"/>
              </a:buClr>
              <a:buSzPct val="60000"/>
              <a:buFont typeface="Wingdings" pitchFamily="2" charset="2"/>
              <a:buNone/>
            </a:pPr>
            <a:r>
              <a:rPr lang="zh-CN" altLang="en-US" sz="2800" dirty="0">
                <a:solidFill>
                  <a:srgbClr val="000000"/>
                </a:solidFill>
                <a:latin typeface="Times New Roman" pitchFamily="18" charset="0"/>
              </a:rPr>
              <a:t>如何求？</a:t>
            </a:r>
            <a:endParaRPr lang="en-US" altLang="zh-CN" sz="2800" b="1" dirty="0">
              <a:solidFill>
                <a:srgbClr val="000000"/>
              </a:solidFill>
              <a:latin typeface="Times New Roman" pitchFamily="18" charset="0"/>
            </a:endParaRPr>
          </a:p>
        </p:txBody>
      </p:sp>
    </p:spTree>
    <p:extLst>
      <p:ext uri="{BB962C8B-B14F-4D97-AF65-F5344CB8AC3E}">
        <p14:creationId xmlns:p14="http://schemas.microsoft.com/office/powerpoint/2010/main" val="410275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9402"/>
                                        </p:tgtEl>
                                        <p:attrNameLst>
                                          <p:attrName>style.visibility</p:attrName>
                                        </p:attrNameLst>
                                      </p:cBhvr>
                                      <p:to>
                                        <p:strVal val="visible"/>
                                      </p:to>
                                    </p:set>
                                    <p:animEffect transition="in" filter="diamond(in)">
                                      <p:cBhvr>
                                        <p:cTn id="7" dur="2000"/>
                                        <p:tgtEl>
                                          <p:spTgt spid="5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ChangeArrowheads="1"/>
          </p:cNvSpPr>
          <p:nvPr/>
        </p:nvSpPr>
        <p:spPr bwMode="auto">
          <a:xfrm>
            <a:off x="395288" y="1341438"/>
            <a:ext cx="8497887" cy="523220"/>
          </a:xfrm>
          <a:prstGeom prst="rect">
            <a:avLst/>
          </a:prstGeom>
          <a:noFill/>
          <a:ln w="9525">
            <a:noFill/>
            <a:miter lim="800000"/>
            <a:headEnd/>
            <a:tailEnd/>
          </a:ln>
        </p:spPr>
        <p:txBody>
          <a:bodyPr>
            <a:spAutoFit/>
          </a:bodyPr>
          <a:lstStyle/>
          <a:p>
            <a:pPr>
              <a:spcBef>
                <a:spcPct val="20000"/>
              </a:spcBef>
              <a:buClr>
                <a:schemeClr val="hlink"/>
              </a:buClr>
              <a:buSzPct val="60000"/>
              <a:buFont typeface="Wingdings" pitchFamily="2" charset="2"/>
              <a:buNone/>
            </a:pPr>
            <a:r>
              <a:rPr lang="zh-CN" altLang="en-US" sz="2800" b="1" dirty="0">
                <a:solidFill>
                  <a:srgbClr val="000000"/>
                </a:solidFill>
                <a:latin typeface="Times New Roman" pitchFamily="18" charset="0"/>
              </a:rPr>
              <a:t>图的邻接矩阵</a:t>
            </a:r>
            <a:endParaRPr lang="en-US" altLang="zh-CN" sz="2800" b="1" dirty="0">
              <a:solidFill>
                <a:srgbClr val="000000"/>
              </a:solidFill>
              <a:latin typeface="Times New Roman" pitchFamily="18" charset="0"/>
            </a:endParaRPr>
          </a:p>
        </p:txBody>
      </p:sp>
      <p:sp>
        <p:nvSpPr>
          <p:cNvPr id="24"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路径的矩阵求解 </a:t>
            </a:r>
          </a:p>
        </p:txBody>
      </p:sp>
      <p:pic>
        <p:nvPicPr>
          <p:cNvPr id="59402" name="Picture 10"/>
          <p:cNvPicPr>
            <a:picLocks noChangeAspect="1" noChangeArrowheads="1"/>
          </p:cNvPicPr>
          <p:nvPr/>
        </p:nvPicPr>
        <p:blipFill>
          <a:blip r:embed="rId3" cstate="print"/>
          <a:srcRect/>
          <a:stretch>
            <a:fillRect/>
          </a:stretch>
        </p:blipFill>
        <p:spPr bwMode="auto">
          <a:xfrm>
            <a:off x="4656065" y="4815567"/>
            <a:ext cx="4008191" cy="2061483"/>
          </a:xfrm>
          <a:prstGeom prst="rect">
            <a:avLst/>
          </a:prstGeom>
          <a:noFill/>
          <a:ln w="9525">
            <a:noFill/>
            <a:miter lim="800000"/>
            <a:headEnd/>
            <a:tailEnd/>
          </a:ln>
        </p:spPr>
      </p:pic>
      <p:graphicFrame>
        <p:nvGraphicFramePr>
          <p:cNvPr id="154627" name="Object 3"/>
          <p:cNvGraphicFramePr>
            <a:graphicFrameLocks noChangeAspect="1"/>
          </p:cNvGraphicFramePr>
          <p:nvPr>
            <p:extLst>
              <p:ext uri="{D42A27DB-BD31-4B8C-83A1-F6EECF244321}">
                <p14:modId xmlns:p14="http://schemas.microsoft.com/office/powerpoint/2010/main" val="2399692795"/>
              </p:ext>
            </p:extLst>
          </p:nvPr>
        </p:nvGraphicFramePr>
        <p:xfrm>
          <a:off x="5545952" y="1440484"/>
          <a:ext cx="2409253" cy="1277085"/>
        </p:xfrm>
        <a:graphic>
          <a:graphicData uri="http://schemas.openxmlformats.org/presentationml/2006/ole">
            <mc:AlternateContent xmlns:mc="http://schemas.openxmlformats.org/markup-compatibility/2006">
              <mc:Choice xmlns:v="urn:schemas-microsoft-com:vml" Requires="v">
                <p:oleObj spid="_x0000_s178208" name="公式" r:id="rId4" imgW="1752600" imgH="927100" progId="Equation.3">
                  <p:embed/>
                </p:oleObj>
              </mc:Choice>
              <mc:Fallback>
                <p:oleObj name="公式" r:id="rId4" imgW="1752600" imgH="927100" progId="Equation.3">
                  <p:embed/>
                  <p:pic>
                    <p:nvPicPr>
                      <p:cNvPr id="1546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5952" y="1440484"/>
                        <a:ext cx="2409253" cy="1277085"/>
                      </a:xfrm>
                      <a:prstGeom prst="rect">
                        <a:avLst/>
                      </a:prstGeom>
                      <a:noFill/>
                      <a:extLst/>
                    </p:spPr>
                  </p:pic>
                </p:oleObj>
              </mc:Fallback>
            </mc:AlternateContent>
          </a:graphicData>
        </a:graphic>
      </p:graphicFrame>
      <p:grpSp>
        <p:nvGrpSpPr>
          <p:cNvPr id="7" name="Group 3"/>
          <p:cNvGrpSpPr>
            <a:grpSpLocks/>
          </p:cNvGrpSpPr>
          <p:nvPr/>
        </p:nvGrpSpPr>
        <p:grpSpPr bwMode="auto">
          <a:xfrm>
            <a:off x="602834" y="2002827"/>
            <a:ext cx="6553200" cy="749300"/>
            <a:chOff x="912" y="3456"/>
            <a:chExt cx="3936" cy="472"/>
          </a:xfrm>
        </p:grpSpPr>
        <p:sp>
          <p:nvSpPr>
            <p:cNvPr id="8" name="Text Box 4"/>
            <p:cNvSpPr txBox="1">
              <a:spLocks noChangeArrowheads="1"/>
            </p:cNvSpPr>
            <p:nvPr/>
          </p:nvSpPr>
          <p:spPr bwMode="auto">
            <a:xfrm>
              <a:off x="912" y="3504"/>
              <a:ext cx="672" cy="304"/>
            </a:xfrm>
            <a:prstGeom prst="rect">
              <a:avLst/>
            </a:prstGeom>
            <a:noFill/>
            <a:ln w="9525">
              <a:noFill/>
              <a:miter lim="800000"/>
              <a:headEnd/>
              <a:tailEnd/>
            </a:ln>
          </p:spPr>
          <p:txBody>
            <a:bodyPr>
              <a:spAutoFit/>
            </a:bodyPr>
            <a:lstStyle/>
            <a:p>
              <a:pPr>
                <a:lnSpc>
                  <a:spcPct val="80000"/>
                </a:lnSpc>
                <a:spcBef>
                  <a:spcPct val="50000"/>
                </a:spcBef>
              </a:pPr>
              <a:r>
                <a:rPr lang="en-US" altLang="zh-CN" sz="2800" i="1" dirty="0" err="1">
                  <a:solidFill>
                    <a:srgbClr val="000514"/>
                  </a:solidFill>
                  <a:sym typeface="MT Extra" pitchFamily="18" charset="2"/>
                </a:rPr>
                <a:t>a</a:t>
              </a:r>
              <a:r>
                <a:rPr lang="en-US" altLang="zh-CN" sz="2800" i="1" baseline="-25000" dirty="0" err="1">
                  <a:solidFill>
                    <a:srgbClr val="000514"/>
                  </a:solidFill>
                  <a:sym typeface="MT Extra" pitchFamily="18" charset="2"/>
                </a:rPr>
                <a:t>ij</a:t>
              </a:r>
              <a:r>
                <a:rPr lang="en-US" altLang="zh-CN" i="1" baseline="-25000" dirty="0">
                  <a:solidFill>
                    <a:srgbClr val="000514"/>
                  </a:solidFill>
                  <a:sym typeface="MT Extra" pitchFamily="18" charset="2"/>
                </a:rPr>
                <a:t> </a:t>
              </a:r>
              <a:r>
                <a:rPr lang="en-US" altLang="zh-CN" dirty="0">
                  <a:solidFill>
                    <a:srgbClr val="000514"/>
                  </a:solidFill>
                  <a:sym typeface="MT Extra" pitchFamily="18" charset="2"/>
                </a:rPr>
                <a:t>=</a:t>
              </a:r>
              <a:r>
                <a:rPr lang="en-US" altLang="zh-CN" sz="3200" dirty="0">
                  <a:solidFill>
                    <a:srgbClr val="000514"/>
                  </a:solidFill>
                  <a:sym typeface="MT Extra" pitchFamily="18" charset="2"/>
                </a:rPr>
                <a:t>{</a:t>
              </a:r>
              <a:endParaRPr lang="en-US" altLang="zh-CN" sz="1800" dirty="0">
                <a:solidFill>
                  <a:srgbClr val="000514"/>
                </a:solidFill>
                <a:sym typeface="MT Extra" pitchFamily="18" charset="2"/>
              </a:endParaRPr>
            </a:p>
          </p:txBody>
        </p:sp>
        <p:sp>
          <p:nvSpPr>
            <p:cNvPr id="9" name="Text Box 5"/>
            <p:cNvSpPr txBox="1">
              <a:spLocks noChangeArrowheads="1"/>
            </p:cNvSpPr>
            <p:nvPr/>
          </p:nvSpPr>
          <p:spPr bwMode="auto">
            <a:xfrm>
              <a:off x="1392" y="3456"/>
              <a:ext cx="3456" cy="472"/>
            </a:xfrm>
            <a:prstGeom prst="rect">
              <a:avLst/>
            </a:prstGeom>
            <a:noFill/>
            <a:ln w="9525">
              <a:noFill/>
              <a:miter lim="800000"/>
              <a:headEnd/>
              <a:tailEnd/>
            </a:ln>
          </p:spPr>
          <p:txBody>
            <a:bodyPr>
              <a:spAutoFit/>
            </a:bodyPr>
            <a:lstStyle/>
            <a:p>
              <a:pPr>
                <a:spcBef>
                  <a:spcPct val="50000"/>
                </a:spcBef>
              </a:pPr>
              <a:r>
                <a:rPr lang="en-US" altLang="zh-CN" dirty="0">
                  <a:solidFill>
                    <a:srgbClr val="000514"/>
                  </a:solidFill>
                </a:rPr>
                <a:t>1 </a:t>
              </a:r>
              <a:r>
                <a:rPr lang="zh-CN" altLang="en-US" dirty="0">
                  <a:solidFill>
                    <a:srgbClr val="000514"/>
                  </a:solidFill>
                </a:rPr>
                <a:t>，   </a:t>
              </a:r>
              <a:r>
                <a:rPr lang="en-US" altLang="zh-CN" i="1" dirty="0">
                  <a:solidFill>
                    <a:srgbClr val="000514"/>
                  </a:solidFill>
                </a:rPr>
                <a:t>v</a:t>
              </a:r>
              <a:r>
                <a:rPr lang="en-US" altLang="zh-CN" i="1" baseline="-25000" dirty="0">
                  <a:solidFill>
                    <a:srgbClr val="000514"/>
                  </a:solidFill>
                </a:rPr>
                <a:t>i</a:t>
              </a:r>
              <a:r>
                <a:rPr lang="zh-CN" altLang="zh-CN" dirty="0">
                  <a:solidFill>
                    <a:srgbClr val="000514"/>
                  </a:solidFill>
                </a:rPr>
                <a:t>与</a:t>
              </a:r>
              <a:r>
                <a:rPr lang="en-US" altLang="zh-CN" i="1" dirty="0" err="1">
                  <a:solidFill>
                    <a:srgbClr val="000514"/>
                  </a:solidFill>
                </a:rPr>
                <a:t>v</a:t>
              </a:r>
              <a:r>
                <a:rPr lang="en-US" altLang="zh-CN" i="1" baseline="-25000" dirty="0" err="1">
                  <a:solidFill>
                    <a:srgbClr val="000514"/>
                  </a:solidFill>
                </a:rPr>
                <a:t>j</a:t>
              </a:r>
              <a:r>
                <a:rPr lang="zh-CN" altLang="zh-CN" dirty="0">
                  <a:solidFill>
                    <a:srgbClr val="000514"/>
                  </a:solidFill>
                </a:rPr>
                <a:t>邻接,  即(</a:t>
              </a:r>
              <a:r>
                <a:rPr lang="en-US" altLang="zh-CN" i="1" dirty="0" err="1">
                  <a:solidFill>
                    <a:srgbClr val="000514"/>
                  </a:solidFill>
                </a:rPr>
                <a:t>v</a:t>
              </a:r>
              <a:r>
                <a:rPr lang="en-US" altLang="zh-CN" i="1" baseline="-25000" dirty="0" err="1">
                  <a:solidFill>
                    <a:srgbClr val="000514"/>
                  </a:solidFill>
                </a:rPr>
                <a:t>i</a:t>
              </a:r>
              <a:r>
                <a:rPr lang="en-US" altLang="zh-CN" dirty="0" err="1">
                  <a:solidFill>
                    <a:srgbClr val="000514"/>
                  </a:solidFill>
                </a:rPr>
                <a:t>,</a:t>
              </a:r>
              <a:r>
                <a:rPr lang="en-US" altLang="zh-CN" i="1" dirty="0" err="1">
                  <a:solidFill>
                    <a:srgbClr val="000514"/>
                  </a:solidFill>
                </a:rPr>
                <a:t>v</a:t>
              </a:r>
              <a:r>
                <a:rPr lang="en-US" altLang="zh-CN" i="1" baseline="-25000" dirty="0" err="1">
                  <a:solidFill>
                    <a:srgbClr val="000514"/>
                  </a:solidFill>
                </a:rPr>
                <a:t>j</a:t>
              </a:r>
              <a:r>
                <a:rPr lang="en-US" altLang="zh-CN" dirty="0">
                  <a:solidFill>
                    <a:srgbClr val="000514"/>
                  </a:solidFill>
                </a:rPr>
                <a:t>)∈</a:t>
              </a:r>
              <a:r>
                <a:rPr lang="en-US" altLang="zh-CN" i="1" dirty="0">
                  <a:solidFill>
                    <a:srgbClr val="000514"/>
                  </a:solidFill>
                </a:rPr>
                <a:t>E</a:t>
              </a:r>
            </a:p>
            <a:p>
              <a:pPr>
                <a:lnSpc>
                  <a:spcPct val="30000"/>
                </a:lnSpc>
                <a:spcBef>
                  <a:spcPct val="50000"/>
                </a:spcBef>
              </a:pPr>
              <a:r>
                <a:rPr lang="en-US" altLang="zh-CN" dirty="0">
                  <a:solidFill>
                    <a:srgbClr val="000514"/>
                  </a:solidFill>
                </a:rPr>
                <a:t>0 </a:t>
              </a:r>
              <a:r>
                <a:rPr lang="zh-CN" altLang="en-US" dirty="0">
                  <a:solidFill>
                    <a:srgbClr val="000514"/>
                  </a:solidFill>
                </a:rPr>
                <a:t>，  </a:t>
              </a:r>
              <a:r>
                <a:rPr lang="zh-CN" altLang="zh-CN" dirty="0">
                  <a:solidFill>
                    <a:srgbClr val="000514"/>
                  </a:solidFill>
                </a:rPr>
                <a:t>其他。</a:t>
              </a:r>
              <a:endParaRPr lang="zh-CN" altLang="en-US" b="0" dirty="0">
                <a:solidFill>
                  <a:srgbClr val="000514"/>
                </a:solidFill>
              </a:endParaRPr>
            </a:p>
          </p:txBody>
        </p:sp>
      </p:grpSp>
      <mc:AlternateContent xmlns:mc="http://schemas.openxmlformats.org/markup-compatibility/2006" xmlns:a14="http://schemas.microsoft.com/office/drawing/2010/main">
        <mc:Choice Requires="a14">
          <p:sp>
            <p:nvSpPr>
              <p:cNvPr id="10" name="Rectangle 3"/>
              <p:cNvSpPr>
                <a:spLocks noChangeArrowheads="1"/>
              </p:cNvSpPr>
              <p:nvPr/>
            </p:nvSpPr>
            <p:spPr bwMode="auto">
              <a:xfrm>
                <a:off x="433591" y="2966496"/>
                <a:ext cx="8497887" cy="4659737"/>
              </a:xfrm>
              <a:prstGeom prst="rect">
                <a:avLst/>
              </a:prstGeom>
              <a:noFill/>
              <a:ln w="9525">
                <a:noFill/>
                <a:miter lim="800000"/>
                <a:headEnd/>
                <a:tailEnd/>
              </a:ln>
            </p:spPr>
            <p:txBody>
              <a:bodyPr>
                <a:spAutoFit/>
              </a:bodyPr>
              <a:lstStyle/>
              <a:p>
                <a:pPr>
                  <a:spcBef>
                    <a:spcPct val="20000"/>
                  </a:spcBef>
                  <a:buClr>
                    <a:schemeClr val="hlink"/>
                  </a:buClr>
                  <a:buSzPct val="60000"/>
                  <a:buFont typeface="Wingdings" pitchFamily="2" charset="2"/>
                  <a:buNone/>
                </a:pPr>
                <a:r>
                  <a:rPr lang="en-US" altLang="zh-CN" sz="2800" i="1" dirty="0">
                    <a:solidFill>
                      <a:srgbClr val="000514"/>
                    </a:solidFill>
                    <a:latin typeface="Times New Roman" panose="02020603050405020304" pitchFamily="18" charset="0"/>
                    <a:cs typeface="Times New Roman" panose="02020603050405020304" pitchFamily="18" charset="0"/>
                  </a:rPr>
                  <a:t>v</a:t>
                </a:r>
                <a:r>
                  <a:rPr lang="en-US" altLang="zh-CN" sz="2800" i="1" baseline="-25000" dirty="0">
                    <a:solidFill>
                      <a:srgbClr val="000514"/>
                    </a:solidFill>
                    <a:latin typeface="Times New Roman" panose="02020603050405020304" pitchFamily="18" charset="0"/>
                    <a:cs typeface="Times New Roman" panose="02020603050405020304" pitchFamily="18" charset="0"/>
                  </a:rPr>
                  <a:t>i</a:t>
                </a:r>
                <a:r>
                  <a:rPr lang="zh-CN" altLang="zh-CN" sz="2800" dirty="0">
                    <a:solidFill>
                      <a:srgbClr val="000514"/>
                    </a:solidFill>
                    <a:latin typeface="Times New Roman" panose="02020603050405020304" pitchFamily="18" charset="0"/>
                    <a:cs typeface="Times New Roman" panose="02020603050405020304" pitchFamily="18" charset="0"/>
                  </a:rPr>
                  <a:t>与</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j</a:t>
                </a:r>
                <a:r>
                  <a:rPr lang="zh-CN" altLang="en-US" sz="2800" dirty="0">
                    <a:solidFill>
                      <a:srgbClr val="000000"/>
                    </a:solidFill>
                    <a:latin typeface="Times New Roman" panose="02020603050405020304" pitchFamily="18" charset="0"/>
                    <a:cs typeface="Times New Roman" panose="02020603050405020304" pitchFamily="18" charset="0"/>
                  </a:rPr>
                  <a:t>通过</a:t>
                </a:r>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en-US" sz="2800" dirty="0">
                    <a:solidFill>
                      <a:srgbClr val="000000"/>
                    </a:solidFill>
                    <a:latin typeface="Times New Roman" panose="02020603050405020304" pitchFamily="18" charset="0"/>
                    <a:cs typeface="Times New Roman" panose="02020603050405020304" pitchFamily="18" charset="0"/>
                  </a:rPr>
                  <a:t>条边直接相连就是邻接矩阵</a:t>
                </a:r>
                <a:r>
                  <a:rPr lang="en-US" altLang="zh-CN" sz="2800" i="1" dirty="0" err="1">
                    <a:solidFill>
                      <a:srgbClr val="000514"/>
                    </a:solidFill>
                    <a:latin typeface="Times New Roman" panose="02020603050405020304" pitchFamily="18" charset="0"/>
                    <a:cs typeface="Times New Roman" panose="02020603050405020304" pitchFamily="18" charset="0"/>
                    <a:sym typeface="MT Extra" pitchFamily="18" charset="2"/>
                  </a:rPr>
                  <a:t>a</a:t>
                </a:r>
                <a:r>
                  <a:rPr lang="en-US" altLang="zh-CN" sz="2800" i="1" baseline="-25000" dirty="0" err="1">
                    <a:solidFill>
                      <a:srgbClr val="000514"/>
                    </a:solidFill>
                    <a:latin typeface="Times New Roman" panose="02020603050405020304" pitchFamily="18" charset="0"/>
                    <a:cs typeface="Times New Roman" panose="02020603050405020304" pitchFamily="18" charset="0"/>
                    <a:sym typeface="MT Extra" pitchFamily="18" charset="2"/>
                  </a:rPr>
                  <a:t>ij</a:t>
                </a:r>
                <a:r>
                  <a:rPr lang="en-US" altLang="zh-CN" sz="2800" i="1" baseline="-25000" dirty="0">
                    <a:solidFill>
                      <a:srgbClr val="000514"/>
                    </a:solidFill>
                    <a:latin typeface="Times New Roman" panose="02020603050405020304" pitchFamily="18" charset="0"/>
                    <a:cs typeface="Times New Roman" panose="02020603050405020304" pitchFamily="18" charset="0"/>
                    <a:sym typeface="MT Extra" pitchFamily="18" charset="2"/>
                  </a:rPr>
                  <a:t> </a:t>
                </a:r>
                <a:r>
                  <a:rPr lang="en-US" altLang="zh-CN" sz="2800" dirty="0">
                    <a:solidFill>
                      <a:srgbClr val="000000"/>
                    </a:solidFill>
                    <a:latin typeface="Times New Roman" panose="02020603050405020304" pitchFamily="18" charset="0"/>
                    <a:cs typeface="Times New Roman" panose="02020603050405020304" pitchFamily="18" charset="0"/>
                  </a:rPr>
                  <a:t>=1</a:t>
                </a:r>
              </a:p>
              <a:p>
                <a:pPr>
                  <a:spcBef>
                    <a:spcPct val="20000"/>
                  </a:spcBef>
                  <a:buClr>
                    <a:schemeClr val="hlink"/>
                  </a:buClr>
                  <a:buSzPct val="60000"/>
                  <a:buFont typeface="Wingdings" pitchFamily="2" charset="2"/>
                  <a:buNone/>
                </a:pPr>
                <a:r>
                  <a:rPr lang="en-US" altLang="zh-CN" sz="2800" i="1" dirty="0">
                    <a:solidFill>
                      <a:srgbClr val="000514"/>
                    </a:solidFill>
                    <a:latin typeface="Times New Roman" panose="02020603050405020304" pitchFamily="18" charset="0"/>
                    <a:cs typeface="Times New Roman" panose="02020603050405020304" pitchFamily="18" charset="0"/>
                  </a:rPr>
                  <a:t>v</a:t>
                </a:r>
                <a:r>
                  <a:rPr lang="en-US" altLang="zh-CN" sz="2800" i="1" baseline="-25000" dirty="0">
                    <a:solidFill>
                      <a:srgbClr val="000514"/>
                    </a:solidFill>
                    <a:latin typeface="Times New Roman" panose="02020603050405020304" pitchFamily="18" charset="0"/>
                    <a:cs typeface="Times New Roman" panose="02020603050405020304" pitchFamily="18" charset="0"/>
                  </a:rPr>
                  <a:t>i</a:t>
                </a:r>
                <a:r>
                  <a:rPr lang="zh-CN" altLang="zh-CN" sz="2800" dirty="0">
                    <a:solidFill>
                      <a:srgbClr val="000514"/>
                    </a:solidFill>
                    <a:latin typeface="Times New Roman" panose="02020603050405020304" pitchFamily="18" charset="0"/>
                    <a:cs typeface="Times New Roman" panose="02020603050405020304" pitchFamily="18" charset="0"/>
                  </a:rPr>
                  <a:t>与</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j</a:t>
                </a:r>
                <a:r>
                  <a:rPr lang="zh-CN" altLang="en-US" sz="2800" b="1" dirty="0">
                    <a:solidFill>
                      <a:srgbClr val="000000"/>
                    </a:solidFill>
                    <a:latin typeface="Times New Roman" panose="02020603050405020304" pitchFamily="18" charset="0"/>
                    <a:cs typeface="Times New Roman" panose="02020603050405020304" pitchFamily="18" charset="0"/>
                  </a:rPr>
                  <a:t>通过</a:t>
                </a:r>
                <a:r>
                  <a:rPr lang="en-US" altLang="zh-CN" sz="2800" b="1" dirty="0">
                    <a:solidFill>
                      <a:srgbClr val="000000"/>
                    </a:solidFill>
                    <a:latin typeface="Times New Roman" panose="02020603050405020304" pitchFamily="18" charset="0"/>
                    <a:cs typeface="Times New Roman" panose="02020603050405020304" pitchFamily="18" charset="0"/>
                  </a:rPr>
                  <a:t>2</a:t>
                </a:r>
                <a:r>
                  <a:rPr lang="zh-CN" altLang="en-US" sz="2800" b="1" dirty="0">
                    <a:solidFill>
                      <a:srgbClr val="000000"/>
                    </a:solidFill>
                    <a:latin typeface="Times New Roman" panose="02020603050405020304" pitchFamily="18" charset="0"/>
                    <a:cs typeface="Times New Roman" panose="02020603050405020304" pitchFamily="18" charset="0"/>
                  </a:rPr>
                  <a:t>条边</a:t>
                </a:r>
                <a:r>
                  <a:rPr lang="zh-CN" altLang="en-US" sz="2800" dirty="0">
                    <a:solidFill>
                      <a:srgbClr val="000000"/>
                    </a:solidFill>
                    <a:latin typeface="Times New Roman" panose="02020603050405020304" pitchFamily="18" charset="0"/>
                    <a:cs typeface="Times New Roman" panose="02020603050405020304" pitchFamily="18" charset="0"/>
                  </a:rPr>
                  <a:t>是否连通？</a:t>
                </a:r>
                <a:endParaRPr lang="en-US" altLang="zh-CN" sz="2800" dirty="0">
                  <a:solidFill>
                    <a:srgbClr val="000000"/>
                  </a:solidFill>
                  <a:latin typeface="Times New Roman" panose="02020603050405020304" pitchFamily="18" charset="0"/>
                  <a:cs typeface="Times New Roman" panose="02020603050405020304" pitchFamily="18" charset="0"/>
                </a:endParaRPr>
              </a:p>
              <a:p>
                <a:pPr>
                  <a:spcBef>
                    <a:spcPct val="20000"/>
                  </a:spcBef>
                  <a:buClr>
                    <a:schemeClr val="hlink"/>
                  </a:buClr>
                  <a:buSzPct val="60000"/>
                  <a:buFont typeface="Wingdings" pitchFamily="2" charset="2"/>
                  <a:buNone/>
                </a:pPr>
                <a:r>
                  <a:rPr lang="zh-CN" altLang="en-US" sz="2800" b="1" dirty="0">
                    <a:solidFill>
                      <a:srgbClr val="000000"/>
                    </a:solidFill>
                    <a:latin typeface="Times New Roman" panose="02020603050405020304" pitchFamily="18" charset="0"/>
                    <a:cs typeface="Times New Roman" panose="02020603050405020304" pitchFamily="18" charset="0"/>
                  </a:rPr>
                  <a:t>    取决于</a:t>
                </a:r>
                <a:r>
                  <a:rPr lang="en-US" altLang="zh-CN" sz="2800" i="1" dirty="0">
                    <a:solidFill>
                      <a:srgbClr val="000514"/>
                    </a:solidFill>
                    <a:latin typeface="Times New Roman" panose="02020603050405020304" pitchFamily="18" charset="0"/>
                    <a:cs typeface="Times New Roman" panose="02020603050405020304" pitchFamily="18" charset="0"/>
                  </a:rPr>
                  <a:t>v</a:t>
                </a:r>
                <a:r>
                  <a:rPr lang="en-US" altLang="zh-CN" sz="2800" i="1" baseline="-25000" dirty="0">
                    <a:solidFill>
                      <a:srgbClr val="000514"/>
                    </a:solidFill>
                    <a:latin typeface="Times New Roman" panose="02020603050405020304" pitchFamily="18" charset="0"/>
                    <a:cs typeface="Times New Roman" panose="02020603050405020304" pitchFamily="18" charset="0"/>
                  </a:rPr>
                  <a:t>i</a:t>
                </a:r>
                <a:r>
                  <a:rPr lang="zh-CN" altLang="zh-CN" sz="2800" dirty="0">
                    <a:solidFill>
                      <a:srgbClr val="000514"/>
                    </a:solidFill>
                    <a:latin typeface="Times New Roman" panose="02020603050405020304" pitchFamily="18" charset="0"/>
                    <a:cs typeface="Times New Roman" panose="02020603050405020304" pitchFamily="18" charset="0"/>
                  </a:rPr>
                  <a:t>与</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k</a:t>
                </a:r>
                <a:r>
                  <a:rPr lang="zh-CN" altLang="en-US" sz="2800" b="1" dirty="0">
                    <a:solidFill>
                      <a:srgbClr val="000000"/>
                    </a:solidFill>
                    <a:latin typeface="Times New Roman" panose="02020603050405020304" pitchFamily="18" charset="0"/>
                    <a:cs typeface="Times New Roman" panose="02020603050405020304" pitchFamily="18" charset="0"/>
                  </a:rPr>
                  <a:t>是否有边以及是否</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k</a:t>
                </a:r>
                <a:r>
                  <a:rPr lang="zh-CN" altLang="zh-CN" sz="2800" dirty="0">
                    <a:solidFill>
                      <a:srgbClr val="000514"/>
                    </a:solidFill>
                    <a:latin typeface="Times New Roman" panose="02020603050405020304" pitchFamily="18" charset="0"/>
                    <a:cs typeface="Times New Roman" panose="02020603050405020304" pitchFamily="18" charset="0"/>
                  </a:rPr>
                  <a:t>与</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j</a:t>
                </a:r>
                <a:r>
                  <a:rPr lang="zh-CN" altLang="en-US" sz="2800" dirty="0">
                    <a:solidFill>
                      <a:srgbClr val="000000"/>
                    </a:solidFill>
                    <a:latin typeface="Times New Roman" panose="02020603050405020304" pitchFamily="18" charset="0"/>
                    <a:cs typeface="Times New Roman" panose="02020603050405020304" pitchFamily="18" charset="0"/>
                  </a:rPr>
                  <a:t>有边</a:t>
                </a:r>
                <a:endParaRPr lang="en-US" altLang="zh-CN" sz="2800" dirty="0">
                  <a:solidFill>
                    <a:srgbClr val="000000"/>
                  </a:solidFill>
                  <a:latin typeface="Times New Roman" panose="02020603050405020304" pitchFamily="18" charset="0"/>
                  <a:cs typeface="Times New Roman" panose="02020603050405020304" pitchFamily="18" charset="0"/>
                </a:endParaRPr>
              </a:p>
              <a:p>
                <a:pPr>
                  <a:spcBef>
                    <a:spcPct val="20000"/>
                  </a:spcBef>
                  <a:buClr>
                    <a:schemeClr val="hlink"/>
                  </a:buClr>
                  <a:buSzPct val="60000"/>
                  <a:buFont typeface="Wingdings" pitchFamily="2" charset="2"/>
                  <a:buNone/>
                </a:pPr>
                <a:r>
                  <a:rPr lang="zh-CN" altLang="en-US" sz="2800" b="1" dirty="0">
                    <a:solidFill>
                      <a:srgbClr val="000000"/>
                    </a:solidFill>
                    <a:latin typeface="Times New Roman" panose="02020603050405020304" pitchFamily="18" charset="0"/>
                    <a:cs typeface="Times New Roman" panose="02020603050405020304" pitchFamily="18" charset="0"/>
                  </a:rPr>
                  <a:t>    即：</a:t>
                </a:r>
                <a:r>
                  <a:rPr lang="en-US" altLang="zh-CN" sz="2800" i="1"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8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i="1" dirty="0" err="1">
                    <a:solidFill>
                      <a:srgbClr val="000000"/>
                    </a:solidFill>
                    <a:latin typeface="Times New Roman" panose="02020603050405020304" pitchFamily="18" charset="0"/>
                    <a:cs typeface="Times New Roman" panose="02020603050405020304" pitchFamily="18" charset="0"/>
                  </a:rPr>
                  <a:t>a</a:t>
                </a:r>
                <a:r>
                  <a:rPr lang="en-US" altLang="zh-CN" sz="2800" i="1" baseline="-25000" dirty="0" err="1">
                    <a:solidFill>
                      <a:srgbClr val="000000"/>
                    </a:solidFill>
                    <a:latin typeface="Times New Roman" panose="02020603050405020304" pitchFamily="18" charset="0"/>
                    <a:cs typeface="Times New Roman" panose="02020603050405020304" pitchFamily="18" charset="0"/>
                  </a:rPr>
                  <a:t>ik</a:t>
                </a:r>
                <a:r>
                  <a:rPr lang="en-US" altLang="zh-CN" sz="2800" i="1" baseline="-25000" dirty="0">
                    <a:solidFill>
                      <a:srgbClr val="000000"/>
                    </a:solidFill>
                    <a:latin typeface="Times New Roman" panose="02020603050405020304" pitchFamily="18" charset="0"/>
                    <a:cs typeface="Times New Roman" panose="02020603050405020304" pitchFamily="18" charset="0"/>
                  </a:rPr>
                  <a:t> </a:t>
                </a:r>
                <a:r>
                  <a:rPr lang="zh-CN" altLang="en-US" sz="2800" i="1" baseline="-25000" dirty="0">
                    <a:solidFill>
                      <a:srgbClr val="000000"/>
                    </a:solidFill>
                    <a:latin typeface="Times New Roman" panose="02020603050405020304" pitchFamily="18" charset="0"/>
                    <a:cs typeface="Times New Roman" panose="02020603050405020304" pitchFamily="18" charset="0"/>
                  </a:rPr>
                  <a:t>* </a:t>
                </a:r>
                <a:r>
                  <a:rPr lang="en-US" altLang="zh-CN" sz="2800" i="1" dirty="0" err="1">
                    <a:solidFill>
                      <a:srgbClr val="000000"/>
                    </a:solidFill>
                    <a:latin typeface="Times New Roman" panose="02020603050405020304" pitchFamily="18" charset="0"/>
                    <a:cs typeface="Times New Roman" panose="02020603050405020304" pitchFamily="18" charset="0"/>
                  </a:rPr>
                  <a:t>a</a:t>
                </a:r>
                <a:r>
                  <a:rPr lang="en-US" altLang="zh-CN" sz="2800" i="1" baseline="-25000" dirty="0" err="1">
                    <a:solidFill>
                      <a:srgbClr val="000000"/>
                    </a:solidFill>
                    <a:latin typeface="Times New Roman" panose="02020603050405020304" pitchFamily="18" charset="0"/>
                    <a:cs typeface="Times New Roman" panose="02020603050405020304" pitchFamily="18" charset="0"/>
                  </a:rPr>
                  <a:t>kj</a:t>
                </a:r>
                <a:r>
                  <a:rPr lang="en-US" altLang="zh-CN" sz="2800" i="1" baseline="-25000" dirty="0">
                    <a:solidFill>
                      <a:srgbClr val="000000"/>
                    </a:solidFill>
                    <a:latin typeface="Times New Roman" panose="02020603050405020304" pitchFamily="18" charset="0"/>
                    <a:cs typeface="Times New Roman" panose="02020603050405020304" pitchFamily="18" charset="0"/>
                  </a:rPr>
                  <a:t> </a:t>
                </a:r>
              </a:p>
              <a:p>
                <a:pPr>
                  <a:spcBef>
                    <a:spcPct val="20000"/>
                  </a:spcBef>
                  <a:buClr>
                    <a:schemeClr val="hlink"/>
                  </a:buClr>
                  <a:buSzPct val="60000"/>
                  <a:buFont typeface="Wingdings" pitchFamily="2" charset="2"/>
                  <a:buNone/>
                </a:pPr>
                <a:r>
                  <a:rPr lang="en-US" altLang="zh-CN" sz="2800" i="1" dirty="0">
                    <a:solidFill>
                      <a:srgbClr val="000000"/>
                    </a:solidFill>
                    <a:latin typeface="Times New Roman" panose="02020603050405020304" pitchFamily="18" charset="0"/>
                    <a:cs typeface="Times New Roman" panose="02020603050405020304" pitchFamily="18" charset="0"/>
                  </a:rPr>
                  <a:t>      A</a:t>
                </a:r>
                <a:r>
                  <a:rPr lang="en-US" altLang="zh-CN" sz="2800" i="1" baseline="30000" dirty="0">
                    <a:solidFill>
                      <a:srgbClr val="000000"/>
                    </a:solidFill>
                    <a:latin typeface="Times New Roman" panose="02020603050405020304" pitchFamily="18" charset="0"/>
                    <a:cs typeface="Times New Roman" panose="02020603050405020304" pitchFamily="18" charset="0"/>
                  </a:rPr>
                  <a:t>2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A</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A</a:t>
                </a:r>
              </a:p>
              <a:p>
                <a:pPr>
                  <a:spcBef>
                    <a:spcPct val="20000"/>
                  </a:spcBef>
                  <a:buClr>
                    <a:schemeClr val="hlink"/>
                  </a:buClr>
                  <a:buSzPct val="60000"/>
                </a:pPr>
                <a:r>
                  <a:rPr lang="en-US" altLang="zh-CN" sz="2800" i="1" dirty="0">
                    <a:solidFill>
                      <a:srgbClr val="000514"/>
                    </a:solidFill>
                    <a:latin typeface="Times New Roman" panose="02020603050405020304" pitchFamily="18" charset="0"/>
                    <a:cs typeface="Times New Roman" panose="02020603050405020304" pitchFamily="18" charset="0"/>
                  </a:rPr>
                  <a:t>v</a:t>
                </a:r>
                <a:r>
                  <a:rPr lang="en-US" altLang="zh-CN" sz="2800" i="1" baseline="-25000" dirty="0">
                    <a:solidFill>
                      <a:srgbClr val="000514"/>
                    </a:solidFill>
                    <a:latin typeface="Times New Roman" panose="02020603050405020304" pitchFamily="18" charset="0"/>
                    <a:cs typeface="Times New Roman" panose="02020603050405020304" pitchFamily="18" charset="0"/>
                  </a:rPr>
                  <a:t>i</a:t>
                </a:r>
                <a:r>
                  <a:rPr lang="zh-CN" altLang="zh-CN" sz="2800" dirty="0">
                    <a:solidFill>
                      <a:srgbClr val="000514"/>
                    </a:solidFill>
                    <a:latin typeface="Times New Roman" panose="02020603050405020304" pitchFamily="18" charset="0"/>
                    <a:cs typeface="Times New Roman" panose="02020603050405020304" pitchFamily="18" charset="0"/>
                  </a:rPr>
                  <a:t>与</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j</a:t>
                </a:r>
                <a:r>
                  <a:rPr lang="zh-CN" altLang="en-US" sz="2800" dirty="0">
                    <a:solidFill>
                      <a:srgbClr val="000000"/>
                    </a:solidFill>
                    <a:latin typeface="Times New Roman" panose="02020603050405020304" pitchFamily="18" charset="0"/>
                    <a:cs typeface="Times New Roman" panose="02020603050405020304" pitchFamily="18" charset="0"/>
                  </a:rPr>
                  <a:t>通过</a:t>
                </a:r>
                <a:r>
                  <a:rPr lang="en-US" altLang="zh-CN" sz="2800" dirty="0">
                    <a:solidFill>
                      <a:srgbClr val="000000"/>
                    </a:solidFill>
                    <a:latin typeface="Times New Roman" panose="02020603050405020304" pitchFamily="18" charset="0"/>
                    <a:cs typeface="Times New Roman" panose="02020603050405020304" pitchFamily="18" charset="0"/>
                  </a:rPr>
                  <a:t>3</a:t>
                </a:r>
                <a:r>
                  <a:rPr lang="zh-CN" altLang="en-US" sz="2800" dirty="0">
                    <a:solidFill>
                      <a:srgbClr val="000000"/>
                    </a:solidFill>
                    <a:latin typeface="Times New Roman" panose="02020603050405020304" pitchFamily="18" charset="0"/>
                    <a:cs typeface="Times New Roman" panose="02020603050405020304" pitchFamily="18" charset="0"/>
                  </a:rPr>
                  <a:t>条边是否连通？</a:t>
                </a:r>
                <a:endParaRPr lang="en-US" altLang="zh-CN" sz="2800" dirty="0">
                  <a:solidFill>
                    <a:srgbClr val="000000"/>
                  </a:solidFill>
                  <a:latin typeface="Times New Roman" panose="02020603050405020304" pitchFamily="18" charset="0"/>
                  <a:cs typeface="Times New Roman" panose="02020603050405020304" pitchFamily="18" charset="0"/>
                </a:endParaRPr>
              </a:p>
              <a:p>
                <a:pPr>
                  <a:spcBef>
                    <a:spcPct val="20000"/>
                  </a:spcBef>
                  <a:buClr>
                    <a:schemeClr val="hlink"/>
                  </a:buClr>
                  <a:buSzPct val="60000"/>
                </a:pPr>
                <a:r>
                  <a:rPr lang="en-US" altLang="zh-CN" sz="2800" i="1" dirty="0">
                    <a:solidFill>
                      <a:srgbClr val="000000"/>
                    </a:solidFill>
                    <a:latin typeface="Times New Roman" panose="02020603050405020304" pitchFamily="18" charset="0"/>
                    <a:cs typeface="Times New Roman" panose="02020603050405020304" pitchFamily="18" charset="0"/>
                  </a:rPr>
                  <a:t>      A</a:t>
                </a:r>
                <a:r>
                  <a:rPr lang="en-US" altLang="zh-CN" sz="2800" i="1" baseline="30000" dirty="0">
                    <a:solidFill>
                      <a:srgbClr val="000000"/>
                    </a:solidFill>
                    <a:latin typeface="Times New Roman" panose="02020603050405020304" pitchFamily="18" charset="0"/>
                    <a:cs typeface="Times New Roman" panose="02020603050405020304" pitchFamily="18" charset="0"/>
                  </a:rPr>
                  <a:t>3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A</a:t>
                </a:r>
                <a:r>
                  <a:rPr lang="en-US" altLang="zh-CN" sz="2800" i="1" baseline="30000" dirty="0">
                    <a:solidFill>
                      <a:srgbClr val="000000"/>
                    </a:solidFill>
                    <a:latin typeface="Times New Roman" panose="02020603050405020304" pitchFamily="18" charset="0"/>
                    <a:cs typeface="Times New Roman" panose="02020603050405020304" pitchFamily="18" charset="0"/>
                  </a:rPr>
                  <a:t>2 </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A</a:t>
                </a:r>
              </a:p>
              <a:p>
                <a:pPr>
                  <a:spcBef>
                    <a:spcPct val="20000"/>
                  </a:spcBef>
                  <a:buClr>
                    <a:schemeClr val="hlink"/>
                  </a:buClr>
                  <a:buSzPct val="60000"/>
                </a:pPr>
                <a:endParaRPr lang="en-US" altLang="zh-CN" sz="2800" dirty="0">
                  <a:solidFill>
                    <a:srgbClr val="000000"/>
                  </a:solidFill>
                  <a:latin typeface="Times New Roman" pitchFamily="18" charset="0"/>
                </a:endParaRPr>
              </a:p>
              <a:p>
                <a:pPr>
                  <a:spcBef>
                    <a:spcPct val="20000"/>
                  </a:spcBef>
                  <a:buClr>
                    <a:schemeClr val="hlink"/>
                  </a:buClr>
                  <a:buSzPct val="60000"/>
                  <a:buFont typeface="Wingdings" pitchFamily="2" charset="2"/>
                  <a:buNone/>
                </a:pPr>
                <a:endParaRPr lang="en-US" altLang="zh-CN" sz="2800" b="1" dirty="0">
                  <a:solidFill>
                    <a:srgbClr val="000000"/>
                  </a:solidFill>
                  <a:latin typeface="Times New Roman" pitchFamily="18" charset="0"/>
                </a:endParaRPr>
              </a:p>
            </p:txBody>
          </p:sp>
        </mc:Choice>
        <mc:Fallback xmlns="">
          <p:sp>
            <p:nvSpPr>
              <p:cNvPr id="10" name="Rectangle 3"/>
              <p:cNvSpPr>
                <a:spLocks noRot="1" noChangeAspect="1" noMove="1" noResize="1" noEditPoints="1" noAdjustHandles="1" noChangeArrowheads="1" noChangeShapeType="1" noTextEdit="1"/>
              </p:cNvSpPr>
              <p:nvPr/>
            </p:nvSpPr>
            <p:spPr bwMode="auto">
              <a:xfrm>
                <a:off x="433591" y="2966496"/>
                <a:ext cx="8497887" cy="4659737"/>
              </a:xfrm>
              <a:prstGeom prst="rect">
                <a:avLst/>
              </a:prstGeom>
              <a:blipFill>
                <a:blip r:embed="rId6"/>
                <a:stretch>
                  <a:fillRect l="-1435" t="-1832"/>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420024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9402"/>
                                        </p:tgtEl>
                                        <p:attrNameLst>
                                          <p:attrName>style.visibility</p:attrName>
                                        </p:attrNameLst>
                                      </p:cBhvr>
                                      <p:to>
                                        <p:strVal val="visible"/>
                                      </p:to>
                                    </p:set>
                                    <p:animEffect transition="in" filter="diamond(in)">
                                      <p:cBhvr>
                                        <p:cTn id="7" dur="2000"/>
                                        <p:tgtEl>
                                          <p:spTgt spid="594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ChangeArrowheads="1"/>
          </p:cNvSpPr>
          <p:nvPr/>
        </p:nvSpPr>
        <p:spPr bwMode="auto">
          <a:xfrm>
            <a:off x="395288" y="1341438"/>
            <a:ext cx="8497887" cy="3424237"/>
          </a:xfrm>
          <a:prstGeom prst="rect">
            <a:avLst/>
          </a:prstGeom>
          <a:noFill/>
          <a:ln w="9525">
            <a:noFill/>
            <a:miter lim="800000"/>
            <a:headEnd/>
            <a:tailEnd/>
          </a:ln>
        </p:spPr>
        <p:txBody>
          <a:bodyPr>
            <a:spAutoFit/>
          </a:bodyPr>
          <a:lstStyle/>
          <a:p>
            <a:pPr>
              <a:spcBef>
                <a:spcPct val="20000"/>
              </a:spcBef>
              <a:buClr>
                <a:schemeClr val="hlink"/>
              </a:buClr>
              <a:buSzPct val="60000"/>
              <a:buFont typeface="Wingdings" pitchFamily="2" charset="2"/>
              <a:buNone/>
            </a:pPr>
            <a:r>
              <a:rPr lang="zh-CN" altLang="en-US" sz="2800" b="1" dirty="0">
                <a:solidFill>
                  <a:srgbClr val="000000"/>
                </a:solidFill>
                <a:latin typeface="Times New Roman" pitchFamily="18" charset="0"/>
              </a:rPr>
              <a:t>从图的邻接矩阵可以得出从节点</a:t>
            </a:r>
            <a:r>
              <a:rPr lang="en-US" altLang="zh-CN" sz="2800" b="1" i="1" dirty="0">
                <a:solidFill>
                  <a:srgbClr val="000000"/>
                </a:solidFill>
                <a:latin typeface="Times New Roman" pitchFamily="18" charset="0"/>
              </a:rPr>
              <a:t>v</a:t>
            </a:r>
            <a:r>
              <a:rPr lang="en-US" altLang="zh-CN" sz="2800" b="1" i="1" baseline="-25000" dirty="0">
                <a:solidFill>
                  <a:srgbClr val="000000"/>
                </a:solidFill>
                <a:latin typeface="Times New Roman" pitchFamily="18" charset="0"/>
              </a:rPr>
              <a:t>i</a:t>
            </a:r>
            <a:r>
              <a:rPr lang="zh-CN" altLang="en-US" sz="2800" b="1" dirty="0">
                <a:solidFill>
                  <a:srgbClr val="000000"/>
                </a:solidFill>
                <a:latin typeface="Times New Roman" pitchFamily="18" charset="0"/>
              </a:rPr>
              <a:t>到</a:t>
            </a:r>
            <a:r>
              <a:rPr lang="en-US" altLang="zh-CN" sz="2800" b="1" i="1" dirty="0" err="1">
                <a:solidFill>
                  <a:srgbClr val="000000"/>
                </a:solidFill>
                <a:latin typeface="Times New Roman" pitchFamily="18" charset="0"/>
              </a:rPr>
              <a:t>v</a:t>
            </a:r>
            <a:r>
              <a:rPr lang="en-US" altLang="zh-CN" sz="2800" b="1" i="1" baseline="-25000" dirty="0" err="1">
                <a:solidFill>
                  <a:srgbClr val="000000"/>
                </a:solidFill>
                <a:latin typeface="Times New Roman" pitchFamily="18" charset="0"/>
              </a:rPr>
              <a:t>j</a:t>
            </a:r>
            <a:r>
              <a:rPr lang="zh-CN" altLang="en-US" sz="2800" b="1" dirty="0">
                <a:solidFill>
                  <a:srgbClr val="000000"/>
                </a:solidFill>
                <a:latin typeface="Times New Roman" pitchFamily="18" charset="0"/>
              </a:rPr>
              <a:t>长度为</a:t>
            </a:r>
            <a:r>
              <a:rPr lang="en-US" altLang="zh-CN" sz="2800" b="1" i="1" dirty="0">
                <a:solidFill>
                  <a:srgbClr val="000000"/>
                </a:solidFill>
                <a:latin typeface="Times New Roman" pitchFamily="18" charset="0"/>
              </a:rPr>
              <a:t>l</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l</a:t>
            </a:r>
            <a:r>
              <a:rPr lang="en-US" altLang="zh-CN" sz="2800" b="1" dirty="0">
                <a:solidFill>
                  <a:srgbClr val="000000"/>
                </a:solidFill>
                <a:latin typeface="Times New Roman" pitchFamily="18" charset="0"/>
              </a:rPr>
              <a:t> </a:t>
            </a:r>
            <a:r>
              <a:rPr lang="en-US" altLang="zh-CN" sz="2800" b="1" dirty="0">
                <a:solidFill>
                  <a:srgbClr val="000000"/>
                </a:solidFill>
                <a:latin typeface="Times New Roman" pitchFamily="18" charset="0"/>
                <a:sym typeface="Symbol" pitchFamily="18" charset="2"/>
              </a:rPr>
              <a:t>1</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的路的数目</a:t>
            </a:r>
            <a:r>
              <a:rPr lang="en-US" altLang="zh-CN" sz="2800" b="1" dirty="0">
                <a:solidFill>
                  <a:srgbClr val="000000"/>
                </a:solidFill>
                <a:latin typeface="Times New Roman" pitchFamily="18" charset="0"/>
              </a:rPr>
              <a:t>.</a:t>
            </a:r>
          </a:p>
          <a:p>
            <a:pPr>
              <a:spcBef>
                <a:spcPct val="20000"/>
              </a:spcBef>
              <a:buClr>
                <a:schemeClr val="hlink"/>
              </a:buClr>
              <a:buSzPct val="60000"/>
              <a:buFont typeface="Wingdings" pitchFamily="2" charset="2"/>
              <a:buNone/>
            </a:pPr>
            <a:r>
              <a:rPr lang="zh-CN" altLang="en-US" sz="2800" b="1" dirty="0">
                <a:solidFill>
                  <a:srgbClr val="FF0066"/>
                </a:solidFill>
                <a:latin typeface="Times New Roman" pitchFamily="18" charset="0"/>
              </a:rPr>
              <a:t>方法：设</a:t>
            </a:r>
            <a:r>
              <a:rPr lang="en-US" altLang="zh-CN" sz="2800" b="1" i="1" dirty="0">
                <a:solidFill>
                  <a:srgbClr val="FF0066"/>
                </a:solidFill>
                <a:latin typeface="Times New Roman" pitchFamily="18" charset="0"/>
              </a:rPr>
              <a:t>A</a:t>
            </a:r>
            <a:r>
              <a:rPr lang="zh-CN" altLang="en-US" sz="2800" b="1" dirty="0">
                <a:solidFill>
                  <a:srgbClr val="FF0066"/>
                </a:solidFill>
                <a:latin typeface="Times New Roman" pitchFamily="18" charset="0"/>
              </a:rPr>
              <a:t>是图</a:t>
            </a:r>
            <a:r>
              <a:rPr lang="en-US" altLang="zh-CN" sz="2800" b="1" i="1" dirty="0">
                <a:solidFill>
                  <a:srgbClr val="FF0066"/>
                </a:solidFill>
                <a:latin typeface="Times New Roman" pitchFamily="18" charset="0"/>
              </a:rPr>
              <a:t>G</a:t>
            </a:r>
            <a:r>
              <a:rPr lang="zh-CN" altLang="en-US" sz="2800" b="1" dirty="0">
                <a:solidFill>
                  <a:srgbClr val="FF0066"/>
                </a:solidFill>
                <a:latin typeface="Times New Roman" pitchFamily="18" charset="0"/>
              </a:rPr>
              <a:t>的邻接矩阵</a:t>
            </a:r>
            <a:r>
              <a:rPr lang="en-US" altLang="zh-CN" sz="2800" b="1" dirty="0">
                <a:solidFill>
                  <a:srgbClr val="FF0066"/>
                </a:solidFill>
                <a:latin typeface="Times New Roman" pitchFamily="18" charset="0"/>
              </a:rPr>
              <a:t>, </a:t>
            </a:r>
            <a:r>
              <a:rPr lang="zh-CN" altLang="en-US" sz="2800" b="1" dirty="0">
                <a:solidFill>
                  <a:srgbClr val="FF0066"/>
                </a:solidFill>
                <a:latin typeface="Times New Roman" pitchFamily="18" charset="0"/>
              </a:rPr>
              <a:t>则</a:t>
            </a:r>
            <a:r>
              <a:rPr lang="en-US" altLang="zh-CN" sz="2800" b="1" i="1" dirty="0">
                <a:solidFill>
                  <a:srgbClr val="FF0066"/>
                </a:solidFill>
                <a:latin typeface="Times New Roman" pitchFamily="18" charset="0"/>
              </a:rPr>
              <a:t>A</a:t>
            </a:r>
            <a:r>
              <a:rPr lang="en-US" altLang="zh-CN" sz="2800" b="1" i="1" baseline="30000" dirty="0">
                <a:solidFill>
                  <a:srgbClr val="FF0066"/>
                </a:solidFill>
                <a:latin typeface="Times New Roman" pitchFamily="18" charset="0"/>
              </a:rPr>
              <a:t>l</a:t>
            </a:r>
            <a:r>
              <a:rPr lang="zh-CN" altLang="en-US" sz="2800" b="1" dirty="0">
                <a:solidFill>
                  <a:srgbClr val="FF0066"/>
                </a:solidFill>
                <a:latin typeface="Times New Roman" pitchFamily="18" charset="0"/>
              </a:rPr>
              <a:t>中</a:t>
            </a:r>
            <a:r>
              <a:rPr lang="en-US" altLang="zh-CN" sz="2800" b="1" dirty="0">
                <a:solidFill>
                  <a:srgbClr val="FF0066"/>
                </a:solidFill>
                <a:latin typeface="Times New Roman" pitchFamily="18" charset="0"/>
              </a:rPr>
              <a:t>(</a:t>
            </a:r>
            <a:r>
              <a:rPr lang="en-US" altLang="zh-CN" sz="2800" b="1" i="1" dirty="0" err="1">
                <a:solidFill>
                  <a:srgbClr val="FF0066"/>
                </a:solidFill>
                <a:latin typeface="Times New Roman" pitchFamily="18" charset="0"/>
              </a:rPr>
              <a:t>i</a:t>
            </a:r>
            <a:r>
              <a:rPr lang="en-US" altLang="zh-CN" sz="2800" b="1" dirty="0">
                <a:solidFill>
                  <a:srgbClr val="FF0066"/>
                </a:solidFill>
                <a:latin typeface="Times New Roman" pitchFamily="18" charset="0"/>
              </a:rPr>
              <a:t>, </a:t>
            </a:r>
            <a:r>
              <a:rPr lang="en-US" altLang="zh-CN" sz="2800" b="1" i="1" dirty="0">
                <a:solidFill>
                  <a:srgbClr val="FF0066"/>
                </a:solidFill>
                <a:latin typeface="Times New Roman" pitchFamily="18" charset="0"/>
              </a:rPr>
              <a:t>j</a:t>
            </a:r>
            <a:r>
              <a:rPr lang="en-US" altLang="zh-CN" sz="2800" b="1" dirty="0">
                <a:solidFill>
                  <a:srgbClr val="FF0066"/>
                </a:solidFill>
                <a:latin typeface="Times New Roman" pitchFamily="18" charset="0"/>
              </a:rPr>
              <a:t>)</a:t>
            </a:r>
            <a:r>
              <a:rPr lang="zh-CN" altLang="en-US" sz="2800" b="1" dirty="0">
                <a:solidFill>
                  <a:srgbClr val="FF0066"/>
                </a:solidFill>
                <a:latin typeface="Times New Roman" pitchFamily="18" charset="0"/>
              </a:rPr>
              <a:t>位置元素为从节点</a:t>
            </a:r>
            <a:r>
              <a:rPr lang="en-US" altLang="zh-CN" sz="2800" b="1" i="1" dirty="0">
                <a:solidFill>
                  <a:srgbClr val="FF0066"/>
                </a:solidFill>
                <a:latin typeface="Times New Roman" pitchFamily="18" charset="0"/>
              </a:rPr>
              <a:t>v</a:t>
            </a:r>
            <a:r>
              <a:rPr lang="en-US" altLang="zh-CN" sz="2800" b="1" i="1" baseline="-25000" dirty="0">
                <a:solidFill>
                  <a:srgbClr val="FF0066"/>
                </a:solidFill>
                <a:latin typeface="Times New Roman" pitchFamily="18" charset="0"/>
              </a:rPr>
              <a:t>i</a:t>
            </a:r>
            <a:r>
              <a:rPr lang="zh-CN" altLang="en-US" sz="2800" b="1" dirty="0">
                <a:solidFill>
                  <a:srgbClr val="FF0066"/>
                </a:solidFill>
                <a:latin typeface="Times New Roman" pitchFamily="18" charset="0"/>
              </a:rPr>
              <a:t>到</a:t>
            </a:r>
            <a:r>
              <a:rPr lang="en-US" altLang="zh-CN" sz="2800" b="1" i="1" dirty="0" err="1">
                <a:solidFill>
                  <a:srgbClr val="FF0066"/>
                </a:solidFill>
                <a:latin typeface="Times New Roman" pitchFamily="18" charset="0"/>
              </a:rPr>
              <a:t>v</a:t>
            </a:r>
            <a:r>
              <a:rPr lang="en-US" altLang="zh-CN" sz="2800" b="1" i="1" baseline="-25000" dirty="0" err="1">
                <a:solidFill>
                  <a:srgbClr val="FF0066"/>
                </a:solidFill>
                <a:latin typeface="Times New Roman" pitchFamily="18" charset="0"/>
              </a:rPr>
              <a:t>j</a:t>
            </a:r>
            <a:r>
              <a:rPr lang="zh-CN" altLang="en-US" sz="2800" b="1" dirty="0">
                <a:solidFill>
                  <a:srgbClr val="FF0066"/>
                </a:solidFill>
                <a:latin typeface="Times New Roman" pitchFamily="18" charset="0"/>
              </a:rPr>
              <a:t>长度为</a:t>
            </a:r>
            <a:r>
              <a:rPr lang="en-US" altLang="zh-CN" sz="2800" b="1" i="1" dirty="0">
                <a:solidFill>
                  <a:srgbClr val="FF0066"/>
                </a:solidFill>
                <a:latin typeface="Times New Roman" pitchFamily="18" charset="0"/>
              </a:rPr>
              <a:t>l</a:t>
            </a:r>
            <a:r>
              <a:rPr lang="en-US" altLang="zh-CN" sz="2800" b="1" dirty="0">
                <a:solidFill>
                  <a:srgbClr val="FF0066"/>
                </a:solidFill>
                <a:latin typeface="Times New Roman" pitchFamily="18" charset="0"/>
              </a:rPr>
              <a:t>(</a:t>
            </a:r>
            <a:r>
              <a:rPr lang="en-US" altLang="zh-CN" sz="2800" b="1" i="1" dirty="0">
                <a:solidFill>
                  <a:srgbClr val="FF0066"/>
                </a:solidFill>
                <a:latin typeface="Times New Roman" pitchFamily="18" charset="0"/>
              </a:rPr>
              <a:t>l</a:t>
            </a:r>
            <a:r>
              <a:rPr lang="en-US" altLang="zh-CN" sz="2800" b="1" dirty="0">
                <a:solidFill>
                  <a:srgbClr val="FF0066"/>
                </a:solidFill>
                <a:latin typeface="Times New Roman" pitchFamily="18" charset="0"/>
              </a:rPr>
              <a:t> </a:t>
            </a:r>
            <a:r>
              <a:rPr lang="en-US" altLang="zh-CN" sz="2800" b="1" dirty="0">
                <a:solidFill>
                  <a:srgbClr val="FF0066"/>
                </a:solidFill>
                <a:latin typeface="Times New Roman" pitchFamily="18" charset="0"/>
                <a:sym typeface="Symbol" pitchFamily="18" charset="2"/>
              </a:rPr>
              <a:t> 1</a:t>
            </a:r>
            <a:r>
              <a:rPr lang="en-US" altLang="zh-CN" sz="2800" b="1" dirty="0">
                <a:solidFill>
                  <a:srgbClr val="FF0066"/>
                </a:solidFill>
                <a:latin typeface="Times New Roman" pitchFamily="18" charset="0"/>
              </a:rPr>
              <a:t>)</a:t>
            </a:r>
            <a:r>
              <a:rPr lang="zh-CN" altLang="en-US" sz="2800" b="1" dirty="0">
                <a:solidFill>
                  <a:srgbClr val="FF0066"/>
                </a:solidFill>
                <a:latin typeface="Times New Roman" pitchFamily="18" charset="0"/>
              </a:rPr>
              <a:t>的路的数目</a:t>
            </a:r>
            <a:r>
              <a:rPr lang="en-US" altLang="zh-CN" sz="2800" b="1" dirty="0">
                <a:solidFill>
                  <a:srgbClr val="FF0066"/>
                </a:solidFill>
                <a:latin typeface="Times New Roman" pitchFamily="18" charset="0"/>
              </a:rPr>
              <a:t>.</a:t>
            </a:r>
          </a:p>
          <a:p>
            <a:pPr>
              <a:spcBef>
                <a:spcPct val="20000"/>
              </a:spcBef>
              <a:buClr>
                <a:schemeClr val="hlink"/>
              </a:buClr>
              <a:buSzPct val="60000"/>
              <a:buFont typeface="Wingdings" pitchFamily="2" charset="2"/>
              <a:buNone/>
            </a:pP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证明：</a:t>
            </a:r>
          </a:p>
          <a:p>
            <a:pPr>
              <a:spcBef>
                <a:spcPct val="20000"/>
              </a:spcBef>
              <a:buClr>
                <a:schemeClr val="hlink"/>
              </a:buClr>
              <a:buSzPct val="60000"/>
              <a:buFont typeface="Wingdings" pitchFamily="2" charset="2"/>
              <a:buNone/>
            </a:pPr>
            <a:r>
              <a:rPr lang="zh-CN" altLang="en-US" sz="2800" b="1" dirty="0">
                <a:solidFill>
                  <a:srgbClr val="000000"/>
                </a:solidFill>
                <a:latin typeface="Times New Roman" pitchFamily="18" charset="0"/>
              </a:rPr>
              <a:t>        对</a:t>
            </a:r>
            <a:r>
              <a:rPr lang="en-US" altLang="zh-CN" sz="2800" b="1" i="1" dirty="0">
                <a:solidFill>
                  <a:srgbClr val="000000"/>
                </a:solidFill>
                <a:latin typeface="Times New Roman" pitchFamily="18" charset="0"/>
              </a:rPr>
              <a:t>l</a:t>
            </a:r>
            <a:r>
              <a:rPr lang="zh-CN" altLang="en-US" sz="2800" b="1" dirty="0">
                <a:solidFill>
                  <a:srgbClr val="000000"/>
                </a:solidFill>
                <a:latin typeface="Times New Roman" pitchFamily="18" charset="0"/>
              </a:rPr>
              <a:t>归纳</a:t>
            </a:r>
            <a:r>
              <a:rPr lang="en-US" altLang="zh-CN" sz="2800" b="1" dirty="0">
                <a:solidFill>
                  <a:srgbClr val="000000"/>
                </a:solidFill>
                <a:latin typeface="Times New Roman" pitchFamily="18" charset="0"/>
              </a:rPr>
              <a:t>. </a:t>
            </a:r>
            <a:r>
              <a:rPr lang="en-US" altLang="zh-CN" sz="2800" b="1" i="1" dirty="0">
                <a:solidFill>
                  <a:srgbClr val="000000"/>
                </a:solidFill>
                <a:latin typeface="Times New Roman" pitchFamily="18" charset="0"/>
              </a:rPr>
              <a:t>l</a:t>
            </a:r>
            <a:r>
              <a:rPr lang="en-US" altLang="zh-CN" sz="2800" b="1" dirty="0">
                <a:solidFill>
                  <a:srgbClr val="000000"/>
                </a:solidFill>
                <a:latin typeface="Times New Roman" pitchFamily="18" charset="0"/>
              </a:rPr>
              <a:t> = 1, </a:t>
            </a:r>
            <a:r>
              <a:rPr lang="zh-CN" altLang="en-US" sz="2800" b="1" dirty="0">
                <a:solidFill>
                  <a:srgbClr val="000000"/>
                </a:solidFill>
                <a:latin typeface="Times New Roman" pitchFamily="18" charset="0"/>
              </a:rPr>
              <a:t>显然</a:t>
            </a:r>
            <a:r>
              <a:rPr lang="en-US" altLang="zh-CN" sz="2800" b="1" dirty="0">
                <a:solidFill>
                  <a:srgbClr val="000000"/>
                </a:solidFill>
                <a:latin typeface="Times New Roman" pitchFamily="18" charset="0"/>
              </a:rPr>
              <a:t>.</a:t>
            </a:r>
          </a:p>
          <a:p>
            <a:pPr>
              <a:spcBef>
                <a:spcPct val="20000"/>
              </a:spcBef>
              <a:buClr>
                <a:schemeClr val="hlink"/>
              </a:buClr>
              <a:buSzPct val="60000"/>
              <a:buFont typeface="Wingdings" pitchFamily="2" charset="2"/>
              <a:buNone/>
            </a:pPr>
            <a:r>
              <a:rPr lang="en-US" altLang="zh-CN" sz="2800" b="1" i="1" dirty="0">
                <a:solidFill>
                  <a:srgbClr val="000000"/>
                </a:solidFill>
                <a:latin typeface="Times New Roman" pitchFamily="18" charset="0"/>
              </a:rPr>
              <a:t>         A</a:t>
            </a:r>
            <a:r>
              <a:rPr lang="en-US" altLang="zh-CN" sz="2800" b="1" i="1" baseline="30000" dirty="0">
                <a:solidFill>
                  <a:srgbClr val="000000"/>
                </a:solidFill>
                <a:latin typeface="Times New Roman" pitchFamily="18" charset="0"/>
              </a:rPr>
              <a:t>l </a:t>
            </a:r>
            <a:r>
              <a:rPr lang="en-US" altLang="zh-CN" sz="2800" b="1" dirty="0">
                <a:solidFill>
                  <a:srgbClr val="000000"/>
                </a:solidFill>
                <a:latin typeface="Times New Roman" pitchFamily="18" charset="0"/>
              </a:rPr>
              <a:t>= </a:t>
            </a:r>
            <a:r>
              <a:rPr lang="en-US" altLang="zh-CN" sz="2800" b="1" i="1" dirty="0">
                <a:solidFill>
                  <a:srgbClr val="000000"/>
                </a:solidFill>
                <a:latin typeface="Times New Roman" pitchFamily="18" charset="0"/>
              </a:rPr>
              <a:t>A</a:t>
            </a:r>
            <a:r>
              <a:rPr lang="en-US" altLang="zh-CN" sz="2800" b="1" i="1" baseline="30000" dirty="0">
                <a:solidFill>
                  <a:srgbClr val="000000"/>
                </a:solidFill>
                <a:latin typeface="Times New Roman" pitchFamily="18" charset="0"/>
              </a:rPr>
              <a:t>l</a:t>
            </a:r>
            <a:r>
              <a:rPr lang="en-US" altLang="zh-CN" sz="2800" b="1" baseline="30000" dirty="0">
                <a:solidFill>
                  <a:srgbClr val="000000"/>
                </a:solidFill>
                <a:latin typeface="Times New Roman" pitchFamily="18" charset="0"/>
              </a:rPr>
              <a:t>-1</a:t>
            </a:r>
            <a:r>
              <a:rPr lang="en-US" altLang="zh-CN" sz="2800" b="1"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A</a:t>
            </a:r>
            <a:r>
              <a:rPr lang="en-US" altLang="zh-CN" sz="2800" b="1" dirty="0">
                <a:solidFill>
                  <a:srgbClr val="000000"/>
                </a:solidFill>
                <a:latin typeface="Times New Roman" pitchFamily="18" charset="0"/>
                <a:cs typeface="Times New Roman" pitchFamily="18" charset="0"/>
              </a:rPr>
              <a:t>:</a:t>
            </a:r>
          </a:p>
        </p:txBody>
      </p:sp>
      <p:sp>
        <p:nvSpPr>
          <p:cNvPr id="24"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路径的矩阵求解 </a:t>
            </a:r>
          </a:p>
        </p:txBody>
      </p:sp>
      <p:pic>
        <p:nvPicPr>
          <p:cNvPr id="59402" name="Picture 10"/>
          <p:cNvPicPr>
            <a:picLocks noChangeAspect="1" noChangeArrowheads="1"/>
          </p:cNvPicPr>
          <p:nvPr/>
        </p:nvPicPr>
        <p:blipFill>
          <a:blip r:embed="rId3" cstate="print"/>
          <a:srcRect/>
          <a:stretch>
            <a:fillRect/>
          </a:stretch>
        </p:blipFill>
        <p:spPr bwMode="auto">
          <a:xfrm>
            <a:off x="4551134" y="3308802"/>
            <a:ext cx="4008191" cy="2061483"/>
          </a:xfrm>
          <a:prstGeom prst="rect">
            <a:avLst/>
          </a:prstGeom>
          <a:noFill/>
          <a:ln w="9525">
            <a:noFill/>
            <a:miter lim="800000"/>
            <a:headEnd/>
            <a:tailEnd/>
          </a:ln>
        </p:spPr>
      </p:pic>
      <p:graphicFrame>
        <p:nvGraphicFramePr>
          <p:cNvPr id="6" name="对象 5"/>
          <p:cNvGraphicFramePr>
            <a:graphicFrameLocks noChangeAspect="1"/>
          </p:cNvGraphicFramePr>
          <p:nvPr/>
        </p:nvGraphicFramePr>
        <p:xfrm>
          <a:off x="566965" y="5346699"/>
          <a:ext cx="7989525" cy="1025071"/>
        </p:xfrm>
        <a:graphic>
          <a:graphicData uri="http://schemas.openxmlformats.org/presentationml/2006/ole">
            <mc:AlternateContent xmlns:mc="http://schemas.openxmlformats.org/markup-compatibility/2006">
              <mc:Choice xmlns:v="urn:schemas-microsoft-com:vml" Requires="v">
                <p:oleObj spid="_x0000_s169015" name="公式" r:id="rId4" imgW="3365500" imgH="431800" progId="Equation.3">
                  <p:embed/>
                </p:oleObj>
              </mc:Choice>
              <mc:Fallback>
                <p:oleObj name="公式" r:id="rId4" imgW="3365500" imgH="431800" progId="Equation.3">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965" y="5346699"/>
                        <a:ext cx="7989525" cy="10250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682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9402"/>
                                        </p:tgtEl>
                                        <p:attrNameLst>
                                          <p:attrName>style.visibility</p:attrName>
                                        </p:attrNameLst>
                                      </p:cBhvr>
                                      <p:to>
                                        <p:strVal val="visible"/>
                                      </p:to>
                                    </p:set>
                                    <p:animEffect transition="in" filter="diamond(in)">
                                      <p:cBhvr>
                                        <p:cTn id="7" dur="2000"/>
                                        <p:tgtEl>
                                          <p:spTgt spid="594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wipe(up)">
                                      <p:cBhvr>
                                        <p:cTn id="12" dur="500"/>
                                        <p:tgtEl>
                                          <p:spTgt spid="248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blinds(horizontal)">
                                      <p:cBhvr>
                                        <p:cTn id="17" dur="500"/>
                                        <p:tgtEl>
                                          <p:spTgt spid="24883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48835">
                                            <p:txEl>
                                              <p:pRg st="3" end="3"/>
                                            </p:txEl>
                                          </p:spTgt>
                                        </p:tgtEl>
                                        <p:attrNameLst>
                                          <p:attrName>style.visibility</p:attrName>
                                        </p:attrNameLst>
                                      </p:cBhvr>
                                      <p:to>
                                        <p:strVal val="visible"/>
                                      </p:to>
                                    </p:set>
                                    <p:animEffect transition="in" filter="blinds(horizontal)">
                                      <p:cBhvr>
                                        <p:cTn id="20" dur="500"/>
                                        <p:tgtEl>
                                          <p:spTgt spid="24883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48835">
                                            <p:txEl>
                                              <p:pRg st="4" end="4"/>
                                            </p:txEl>
                                          </p:spTgt>
                                        </p:tgtEl>
                                        <p:attrNameLst>
                                          <p:attrName>style.visibility</p:attrName>
                                        </p:attrNameLst>
                                      </p:cBhvr>
                                      <p:to>
                                        <p:strVal val="visible"/>
                                      </p:to>
                                    </p:set>
                                    <p:animEffect transition="in" filter="blinds(horizontal)">
                                      <p:cBhvr>
                                        <p:cTn id="25" dur="500"/>
                                        <p:tgtEl>
                                          <p:spTgt spid="24883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heckerboard(across)">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t>路径构造法</a:t>
            </a:r>
          </a:p>
        </p:txBody>
      </p:sp>
      <p:sp>
        <p:nvSpPr>
          <p:cNvPr id="18" name="Rectangle 2"/>
          <p:cNvSpPr>
            <a:spLocks noGrp="1" noChangeArrowheads="1"/>
          </p:cNvSpPr>
          <p:nvPr>
            <p:ph idx="1"/>
          </p:nvPr>
        </p:nvSpPr>
        <p:spPr>
          <a:xfrm>
            <a:off x="638627" y="1259113"/>
            <a:ext cx="8026401" cy="5214257"/>
          </a:xfrm>
        </p:spPr>
        <p:txBody>
          <a:bodyPr/>
          <a:lstStyle/>
          <a:p>
            <a:pPr eaLnBrk="1" hangingPunct="1">
              <a:buSzPct val="60000"/>
              <a:buNone/>
            </a:pPr>
            <a:r>
              <a:rPr lang="zh-CN" altLang="en-US" b="1" dirty="0">
                <a:solidFill>
                  <a:schemeClr val="tx1">
                    <a:lumMod val="50000"/>
                  </a:schemeClr>
                </a:solidFill>
                <a:latin typeface="Times New Roman" pitchFamily="18" charset="0"/>
                <a:ea typeface="+mn-ea"/>
                <a:cs typeface="Times New Roman" pitchFamily="18" charset="0"/>
              </a:rPr>
              <a:t>定理</a:t>
            </a:r>
            <a:r>
              <a:rPr lang="en-US" altLang="zh-CN" b="1" dirty="0">
                <a:solidFill>
                  <a:schemeClr val="tx1">
                    <a:lumMod val="50000"/>
                  </a:schemeClr>
                </a:solidFill>
                <a:latin typeface="Times New Roman" pitchFamily="18" charset="0"/>
                <a:ea typeface="+mn-ea"/>
                <a:cs typeface="Times New Roman" pitchFamily="18" charset="0"/>
              </a:rPr>
              <a:t>2.1:</a:t>
            </a:r>
            <a:r>
              <a:rPr lang="zh-CN" altLang="en-US" b="1" dirty="0">
                <a:solidFill>
                  <a:schemeClr val="tx1">
                    <a:lumMod val="50000"/>
                  </a:schemeClr>
                </a:solidFill>
                <a:latin typeface="Times New Roman" pitchFamily="18" charset="0"/>
                <a:ea typeface="+mn-ea"/>
                <a:cs typeface="Times New Roman" pitchFamily="18" charset="0"/>
              </a:rPr>
              <a:t>在无向图</a:t>
            </a:r>
            <a:r>
              <a:rPr lang="en-US" altLang="zh-CN" b="1" i="1" dirty="0">
                <a:solidFill>
                  <a:schemeClr val="tx1">
                    <a:lumMod val="50000"/>
                  </a:schemeClr>
                </a:solidFill>
                <a:latin typeface="Times New Roman" pitchFamily="18" charset="0"/>
                <a:ea typeface="+mn-ea"/>
                <a:cs typeface="Times New Roman" pitchFamily="18" charset="0"/>
              </a:rPr>
              <a:t>G</a:t>
            </a:r>
            <a:r>
              <a:rPr lang="en-US" altLang="zh-CN" b="1" dirty="0">
                <a:solidFill>
                  <a:schemeClr val="tx1">
                    <a:lumMod val="50000"/>
                  </a:schemeClr>
                </a:solidFill>
                <a:latin typeface="Times New Roman" pitchFamily="18" charset="0"/>
                <a:ea typeface="+mn-ea"/>
                <a:cs typeface="Times New Roman" pitchFamily="18" charset="0"/>
              </a:rPr>
              <a:t> = (</a:t>
            </a:r>
            <a:r>
              <a:rPr lang="en-US" altLang="zh-CN" b="1" i="1" dirty="0">
                <a:solidFill>
                  <a:schemeClr val="tx1">
                    <a:lumMod val="50000"/>
                  </a:schemeClr>
                </a:solidFill>
                <a:latin typeface="Times New Roman" pitchFamily="18" charset="0"/>
                <a:ea typeface="+mn-ea"/>
                <a:cs typeface="Times New Roman" pitchFamily="18" charset="0"/>
              </a:rPr>
              <a:t>V</a:t>
            </a:r>
            <a:r>
              <a:rPr lang="en-US" altLang="zh-CN" b="1" dirty="0">
                <a:solidFill>
                  <a:schemeClr val="tx1">
                    <a:lumMod val="50000"/>
                  </a:schemeClr>
                </a:solidFill>
                <a:latin typeface="Times New Roman" pitchFamily="18" charset="0"/>
                <a:ea typeface="+mn-ea"/>
                <a:cs typeface="Times New Roman" pitchFamily="18" charset="0"/>
              </a:rPr>
              <a:t>, </a:t>
            </a:r>
            <a:r>
              <a:rPr lang="en-US" altLang="zh-CN" b="1" i="1" dirty="0">
                <a:solidFill>
                  <a:schemeClr val="tx1">
                    <a:lumMod val="50000"/>
                  </a:schemeClr>
                </a:solidFill>
                <a:latin typeface="Times New Roman" pitchFamily="18" charset="0"/>
                <a:ea typeface="+mn-ea"/>
                <a:cs typeface="Times New Roman" pitchFamily="18" charset="0"/>
              </a:rPr>
              <a:t>E</a:t>
            </a:r>
            <a:r>
              <a:rPr lang="en-US" altLang="zh-CN" b="1" dirty="0">
                <a:solidFill>
                  <a:schemeClr val="tx1">
                    <a:lumMod val="50000"/>
                  </a:schemeClr>
                </a:solidFill>
                <a:latin typeface="Times New Roman" pitchFamily="18" charset="0"/>
                <a:ea typeface="+mn-ea"/>
                <a:cs typeface="Times New Roman" pitchFamily="18" charset="0"/>
              </a:rPr>
              <a:t>)</a:t>
            </a:r>
            <a:r>
              <a:rPr lang="zh-CN" altLang="en-US" b="1" dirty="0">
                <a:solidFill>
                  <a:schemeClr val="tx1">
                    <a:lumMod val="50000"/>
                  </a:schemeClr>
                </a:solidFill>
                <a:latin typeface="Times New Roman" pitchFamily="18" charset="0"/>
                <a:ea typeface="+mn-ea"/>
                <a:cs typeface="Times New Roman" pitchFamily="18" charset="0"/>
              </a:rPr>
              <a:t>中</a:t>
            </a:r>
            <a:r>
              <a:rPr lang="en-US" altLang="zh-CN" b="1" dirty="0">
                <a:solidFill>
                  <a:schemeClr val="tx1">
                    <a:lumMod val="50000"/>
                  </a:schemeClr>
                </a:solidFill>
                <a:latin typeface="Times New Roman" pitchFamily="18" charset="0"/>
                <a:ea typeface="+mn-ea"/>
                <a:cs typeface="Times New Roman" pitchFamily="18" charset="0"/>
              </a:rPr>
              <a:t>,</a:t>
            </a:r>
            <a:r>
              <a:rPr lang="zh-CN" altLang="en-US" b="1" dirty="0">
                <a:solidFill>
                  <a:schemeClr val="tx1">
                    <a:lumMod val="50000"/>
                  </a:schemeClr>
                </a:solidFill>
                <a:latin typeface="Times New Roman" pitchFamily="18" charset="0"/>
                <a:ea typeface="+mn-ea"/>
                <a:cs typeface="Times New Roman" pitchFamily="18" charset="0"/>
              </a:rPr>
              <a:t>若任意</a:t>
            </a:r>
            <a:r>
              <a:rPr lang="en-US" altLang="zh-CN" b="1" i="1" dirty="0">
                <a:solidFill>
                  <a:schemeClr val="tx1">
                    <a:lumMod val="50000"/>
                  </a:schemeClr>
                </a:solidFill>
                <a:latin typeface="Times New Roman" pitchFamily="18" charset="0"/>
                <a:ea typeface="+mn-ea"/>
                <a:cs typeface="Times New Roman" pitchFamily="18" charset="0"/>
              </a:rPr>
              <a:t>v</a:t>
            </a:r>
            <a:r>
              <a:rPr lang="en-US" altLang="zh-CN" b="1" dirty="0">
                <a:solidFill>
                  <a:schemeClr val="tx1">
                    <a:lumMod val="50000"/>
                  </a:schemeClr>
                </a:solidFill>
                <a:latin typeface="Times New Roman" pitchFamily="18" charset="0"/>
                <a:ea typeface="+mn-ea"/>
                <a:cs typeface="Times New Roman" pitchFamily="18" charset="0"/>
              </a:rPr>
              <a:t> </a:t>
            </a:r>
            <a:r>
              <a:rPr lang="en-US" altLang="zh-CN" b="1" dirty="0">
                <a:solidFill>
                  <a:schemeClr val="tx1">
                    <a:lumMod val="50000"/>
                  </a:schemeClr>
                </a:solidFill>
                <a:latin typeface="Times New Roman" pitchFamily="18" charset="0"/>
                <a:ea typeface="+mn-ea"/>
                <a:cs typeface="Times New Roman" pitchFamily="18" charset="0"/>
                <a:sym typeface="Symbol" pitchFamily="18" charset="2"/>
              </a:rPr>
              <a:t></a:t>
            </a:r>
            <a:r>
              <a:rPr lang="en-US" altLang="zh-CN" b="1" i="1" dirty="0">
                <a:solidFill>
                  <a:schemeClr val="tx1">
                    <a:lumMod val="50000"/>
                  </a:schemeClr>
                </a:solidFill>
                <a:latin typeface="Times New Roman" pitchFamily="18" charset="0"/>
                <a:ea typeface="+mn-ea"/>
                <a:cs typeface="Times New Roman" pitchFamily="18" charset="0"/>
                <a:sym typeface="Symbol" pitchFamily="18" charset="2"/>
              </a:rPr>
              <a:t>V</a:t>
            </a:r>
            <a:r>
              <a:rPr lang="zh-CN" altLang="en-US" b="1" dirty="0">
                <a:solidFill>
                  <a:schemeClr val="tx1">
                    <a:lumMod val="50000"/>
                  </a:schemeClr>
                </a:solidFill>
                <a:latin typeface="Times New Roman" pitchFamily="18" charset="0"/>
                <a:ea typeface="+mn-ea"/>
                <a:cs typeface="Times New Roman" pitchFamily="18" charset="0"/>
              </a:rPr>
              <a:t>有</a:t>
            </a:r>
            <a:r>
              <a:rPr lang="en-US" altLang="zh-CN" b="1" dirty="0">
                <a:solidFill>
                  <a:schemeClr val="tx1">
                    <a:lumMod val="50000"/>
                  </a:schemeClr>
                </a:solidFill>
                <a:latin typeface="Times New Roman" pitchFamily="18" charset="0"/>
                <a:ea typeface="+mn-ea"/>
                <a:cs typeface="Times New Roman" pitchFamily="18" charset="0"/>
              </a:rPr>
              <a:t>deg(</a:t>
            </a:r>
            <a:r>
              <a:rPr lang="en-US" altLang="zh-CN" b="1" i="1" dirty="0">
                <a:solidFill>
                  <a:schemeClr val="tx1">
                    <a:lumMod val="50000"/>
                  </a:schemeClr>
                </a:solidFill>
                <a:latin typeface="Times New Roman" pitchFamily="18" charset="0"/>
                <a:ea typeface="+mn-ea"/>
                <a:cs typeface="Times New Roman" pitchFamily="18" charset="0"/>
              </a:rPr>
              <a:t>v</a:t>
            </a:r>
            <a:r>
              <a:rPr lang="en-US" altLang="zh-CN" b="1" dirty="0">
                <a:solidFill>
                  <a:schemeClr val="tx1">
                    <a:lumMod val="50000"/>
                  </a:schemeClr>
                </a:solidFill>
                <a:latin typeface="Times New Roman" pitchFamily="18" charset="0"/>
                <a:ea typeface="+mn-ea"/>
                <a:cs typeface="Times New Roman" pitchFamily="18" charset="0"/>
              </a:rPr>
              <a:t>) </a:t>
            </a:r>
            <a:r>
              <a:rPr lang="en-US" altLang="zh-CN" b="1" dirty="0">
                <a:solidFill>
                  <a:schemeClr val="tx1">
                    <a:lumMod val="50000"/>
                  </a:schemeClr>
                </a:solidFill>
                <a:latin typeface="Times New Roman" pitchFamily="18" charset="0"/>
                <a:ea typeface="+mn-ea"/>
                <a:cs typeface="Times New Roman" pitchFamily="18" charset="0"/>
                <a:sym typeface="Symbol" pitchFamily="18" charset="2"/>
              </a:rPr>
              <a:t> 2</a:t>
            </a:r>
            <a:r>
              <a:rPr lang="en-US" altLang="zh-CN" b="1" dirty="0">
                <a:solidFill>
                  <a:schemeClr val="tx1">
                    <a:lumMod val="50000"/>
                  </a:schemeClr>
                </a:solidFill>
                <a:latin typeface="Times New Roman" pitchFamily="18" charset="0"/>
                <a:ea typeface="+mn-ea"/>
                <a:cs typeface="Times New Roman" pitchFamily="18" charset="0"/>
              </a:rPr>
              <a:t>,</a:t>
            </a:r>
            <a:r>
              <a:rPr lang="zh-CN" altLang="en-US" b="1" dirty="0">
                <a:solidFill>
                  <a:schemeClr val="tx1">
                    <a:lumMod val="50000"/>
                  </a:schemeClr>
                </a:solidFill>
                <a:latin typeface="Times New Roman" pitchFamily="18" charset="0"/>
                <a:ea typeface="+mn-ea"/>
                <a:cs typeface="Times New Roman" pitchFamily="18" charset="0"/>
              </a:rPr>
              <a:t>则</a:t>
            </a:r>
            <a:r>
              <a:rPr lang="en-US" altLang="zh-CN" b="1" i="1" dirty="0">
                <a:solidFill>
                  <a:schemeClr val="tx1">
                    <a:lumMod val="50000"/>
                  </a:schemeClr>
                </a:solidFill>
                <a:latin typeface="Times New Roman" pitchFamily="18" charset="0"/>
                <a:ea typeface="+mn-ea"/>
                <a:cs typeface="Times New Roman" pitchFamily="18" charset="0"/>
              </a:rPr>
              <a:t>G</a:t>
            </a:r>
            <a:r>
              <a:rPr lang="zh-CN" altLang="en-US" b="1" dirty="0">
                <a:solidFill>
                  <a:schemeClr val="tx1">
                    <a:lumMod val="50000"/>
                  </a:schemeClr>
                </a:solidFill>
                <a:latin typeface="Times New Roman" pitchFamily="18" charset="0"/>
                <a:ea typeface="+mn-ea"/>
                <a:cs typeface="Times New Roman" pitchFamily="18" charset="0"/>
              </a:rPr>
              <a:t>中存在圈 </a:t>
            </a:r>
            <a:r>
              <a:rPr lang="en-US" altLang="zh-CN" b="1" dirty="0">
                <a:solidFill>
                  <a:schemeClr val="tx1">
                    <a:lumMod val="50000"/>
                  </a:schemeClr>
                </a:solidFill>
                <a:latin typeface="Times New Roman" pitchFamily="18" charset="0"/>
                <a:ea typeface="+mn-ea"/>
                <a:cs typeface="Times New Roman" pitchFamily="18" charset="0"/>
              </a:rPr>
              <a:t>.</a:t>
            </a:r>
          </a:p>
          <a:p>
            <a:pPr eaLnBrk="1" hangingPunct="1">
              <a:buSzPct val="60000"/>
              <a:buNone/>
            </a:pPr>
            <a:endParaRPr lang="en-US" altLang="zh-CN" b="1" dirty="0">
              <a:solidFill>
                <a:srgbClr val="C00000"/>
              </a:solidFill>
              <a:latin typeface="Times New Roman" pitchFamily="18" charset="0"/>
              <a:ea typeface="+mn-ea"/>
              <a:cs typeface="Times New Roman" pitchFamily="18" charset="0"/>
            </a:endParaRPr>
          </a:p>
          <a:p>
            <a:pPr eaLnBrk="1" hangingPunct="1">
              <a:buSzPct val="60000"/>
              <a:buFont typeface="Wingdings" pitchFamily="2" charset="2"/>
              <a:buNone/>
            </a:pPr>
            <a:r>
              <a:rPr lang="zh-CN" altLang="en-US" b="1" dirty="0">
                <a:latin typeface="Times New Roman" pitchFamily="18" charset="0"/>
                <a:ea typeface="+mn-ea"/>
                <a:cs typeface="Times New Roman" pitchFamily="18" charset="0"/>
              </a:rPr>
              <a:t>证明：</a:t>
            </a:r>
          </a:p>
          <a:p>
            <a:pPr eaLnBrk="1" hangingPunct="1">
              <a:buSzPct val="60000"/>
              <a:buFont typeface="Wingdings" pitchFamily="2" charset="2"/>
              <a:buNone/>
            </a:pPr>
            <a:r>
              <a:rPr lang="zh-CN" altLang="en-US" b="1" dirty="0">
                <a:latin typeface="Times New Roman" pitchFamily="18" charset="0"/>
                <a:ea typeface="+mn-ea"/>
                <a:cs typeface="Times New Roman" pitchFamily="18" charset="0"/>
              </a:rPr>
              <a:t>    不妨设</a:t>
            </a:r>
            <a:r>
              <a:rPr lang="en-US" altLang="zh-CN" b="1" i="1" dirty="0">
                <a:latin typeface="Times New Roman" pitchFamily="18" charset="0"/>
                <a:ea typeface="+mn-ea"/>
                <a:cs typeface="Times New Roman" pitchFamily="18" charset="0"/>
              </a:rPr>
              <a:t>G</a:t>
            </a:r>
            <a:r>
              <a:rPr lang="zh-CN" altLang="en-US" b="1" dirty="0">
                <a:latin typeface="Times New Roman" pitchFamily="18" charset="0"/>
                <a:ea typeface="+mn-ea"/>
                <a:cs typeface="Times New Roman" pitchFamily="18" charset="0"/>
              </a:rPr>
              <a:t>是简单图</a:t>
            </a:r>
            <a:r>
              <a:rPr lang="en-US" altLang="zh-CN" b="1" dirty="0">
                <a:latin typeface="Times New Roman" pitchFamily="18" charset="0"/>
                <a:ea typeface="+mn-ea"/>
                <a:cs typeface="Times New Roman" pitchFamily="18" charset="0"/>
              </a:rPr>
              <a:t>. </a:t>
            </a:r>
            <a:r>
              <a:rPr lang="zh-CN" altLang="en-US" b="1" dirty="0">
                <a:solidFill>
                  <a:srgbClr val="C00000"/>
                </a:solidFill>
                <a:latin typeface="Times New Roman" pitchFamily="18" charset="0"/>
                <a:ea typeface="+mn-ea"/>
                <a:cs typeface="Times New Roman" pitchFamily="18" charset="0"/>
              </a:rPr>
              <a:t>在</a:t>
            </a:r>
            <a:r>
              <a:rPr lang="en-US" altLang="zh-CN" b="1" i="1" dirty="0">
                <a:solidFill>
                  <a:srgbClr val="C00000"/>
                </a:solidFill>
                <a:latin typeface="Times New Roman" pitchFamily="18" charset="0"/>
                <a:ea typeface="+mn-ea"/>
                <a:cs typeface="Times New Roman" pitchFamily="18" charset="0"/>
              </a:rPr>
              <a:t>G</a:t>
            </a:r>
            <a:r>
              <a:rPr lang="zh-CN" altLang="en-US" b="1" dirty="0">
                <a:solidFill>
                  <a:srgbClr val="C00000"/>
                </a:solidFill>
                <a:latin typeface="Times New Roman" pitchFamily="18" charset="0"/>
                <a:ea typeface="+mn-ea"/>
                <a:cs typeface="Times New Roman" pitchFamily="18" charset="0"/>
              </a:rPr>
              <a:t>中选取一条最长的路径   </a:t>
            </a:r>
            <a:r>
              <a:rPr lang="en-US" altLang="zh-CN" b="1" i="1" dirty="0">
                <a:solidFill>
                  <a:srgbClr val="C00000"/>
                </a:solidFill>
                <a:latin typeface="Times New Roman" pitchFamily="18" charset="0"/>
                <a:ea typeface="+mn-ea"/>
                <a:cs typeface="Times New Roman" pitchFamily="18" charset="0"/>
              </a:rPr>
              <a:t>L</a:t>
            </a:r>
            <a:r>
              <a:rPr lang="en-US" altLang="zh-CN" b="1" dirty="0">
                <a:solidFill>
                  <a:srgbClr val="C00000"/>
                </a:solidFill>
                <a:latin typeface="Times New Roman" pitchFamily="18" charset="0"/>
                <a:ea typeface="+mn-ea"/>
                <a:cs typeface="Times New Roman" pitchFamily="18" charset="0"/>
              </a:rPr>
              <a:t>:  </a:t>
            </a:r>
            <a:r>
              <a:rPr lang="en-US" altLang="zh-CN" b="1" i="1" dirty="0">
                <a:solidFill>
                  <a:srgbClr val="C00000"/>
                </a:solidFill>
                <a:latin typeface="Times New Roman" pitchFamily="18" charset="0"/>
                <a:ea typeface="+mn-ea"/>
                <a:cs typeface="Times New Roman" pitchFamily="18" charset="0"/>
              </a:rPr>
              <a:t>v</a:t>
            </a:r>
            <a:r>
              <a:rPr lang="en-US" altLang="zh-CN" b="1" baseline="-25000" dirty="0">
                <a:solidFill>
                  <a:srgbClr val="C00000"/>
                </a:solidFill>
                <a:latin typeface="Times New Roman" pitchFamily="18" charset="0"/>
                <a:ea typeface="+mn-ea"/>
                <a:cs typeface="Times New Roman" pitchFamily="18" charset="0"/>
              </a:rPr>
              <a:t>0</a:t>
            </a:r>
            <a:r>
              <a:rPr lang="en-US" altLang="zh-CN" b="1" i="1" dirty="0">
                <a:solidFill>
                  <a:srgbClr val="C00000"/>
                </a:solidFill>
                <a:latin typeface="Times New Roman" pitchFamily="18" charset="0"/>
                <a:ea typeface="+mn-ea"/>
                <a:cs typeface="Times New Roman" pitchFamily="18" charset="0"/>
              </a:rPr>
              <a:t>v</a:t>
            </a:r>
            <a:r>
              <a:rPr lang="en-US" altLang="zh-CN" b="1" baseline="-25000" dirty="0">
                <a:solidFill>
                  <a:srgbClr val="C00000"/>
                </a:solidFill>
                <a:latin typeface="Times New Roman" pitchFamily="18" charset="0"/>
                <a:ea typeface="+mn-ea"/>
                <a:cs typeface="Times New Roman" pitchFamily="18" charset="0"/>
              </a:rPr>
              <a:t>1</a:t>
            </a:r>
            <a:r>
              <a:rPr lang="en-US" altLang="zh-CN" b="1" dirty="0">
                <a:solidFill>
                  <a:srgbClr val="C00000"/>
                </a:solidFill>
                <a:latin typeface="Times New Roman" pitchFamily="18" charset="0"/>
                <a:ea typeface="+mn-ea"/>
                <a:cs typeface="Times New Roman" pitchFamily="18" charset="0"/>
              </a:rPr>
              <a:t>…</a:t>
            </a:r>
            <a:r>
              <a:rPr lang="en-US" altLang="zh-CN" b="1" i="1" dirty="0" err="1">
                <a:solidFill>
                  <a:srgbClr val="C00000"/>
                </a:solidFill>
                <a:latin typeface="Times New Roman" pitchFamily="18" charset="0"/>
                <a:ea typeface="+mn-ea"/>
                <a:cs typeface="Times New Roman" pitchFamily="18" charset="0"/>
              </a:rPr>
              <a:t>v</a:t>
            </a:r>
            <a:r>
              <a:rPr lang="en-US" altLang="zh-CN" b="1" i="1" baseline="-25000" dirty="0" err="1">
                <a:solidFill>
                  <a:srgbClr val="C00000"/>
                </a:solidFill>
                <a:latin typeface="Times New Roman" pitchFamily="18" charset="0"/>
                <a:ea typeface="+mn-ea"/>
                <a:cs typeface="Times New Roman" pitchFamily="18" charset="0"/>
              </a:rPr>
              <a:t>l</a:t>
            </a:r>
            <a:r>
              <a:rPr lang="en-US" altLang="zh-CN" b="1" dirty="0">
                <a:solidFill>
                  <a:srgbClr val="C00000"/>
                </a:solidFill>
                <a:latin typeface="Times New Roman" pitchFamily="18" charset="0"/>
                <a:ea typeface="+mn-ea"/>
                <a:cs typeface="Times New Roman" pitchFamily="18" charset="0"/>
              </a:rPr>
              <a:t>, </a:t>
            </a:r>
          </a:p>
          <a:p>
            <a:pPr eaLnBrk="1" hangingPunct="1">
              <a:buSzPct val="60000"/>
              <a:buFont typeface="Wingdings" pitchFamily="2" charset="2"/>
              <a:buNone/>
            </a:pPr>
            <a:r>
              <a:rPr lang="en-US" altLang="zh-CN" b="1" dirty="0">
                <a:latin typeface="Times New Roman" pitchFamily="18" charset="0"/>
                <a:ea typeface="+mn-ea"/>
                <a:cs typeface="Times New Roman" pitchFamily="18" charset="0"/>
              </a:rPr>
              <a:t>    </a:t>
            </a:r>
            <a:r>
              <a:rPr lang="zh-CN" altLang="en-US" b="1" dirty="0">
                <a:latin typeface="Times New Roman" pitchFamily="18" charset="0"/>
                <a:ea typeface="+mn-ea"/>
                <a:cs typeface="Times New Roman" pitchFamily="18" charset="0"/>
              </a:rPr>
              <a:t>由于</a:t>
            </a:r>
            <a:r>
              <a:rPr lang="en-US" altLang="zh-CN" b="1" i="1" dirty="0">
                <a:latin typeface="Times New Roman" pitchFamily="18" charset="0"/>
                <a:ea typeface="+mn-ea"/>
                <a:cs typeface="Times New Roman" pitchFamily="18" charset="0"/>
              </a:rPr>
              <a:t>L</a:t>
            </a:r>
            <a:r>
              <a:rPr lang="zh-CN" altLang="en-US" b="1" dirty="0">
                <a:latin typeface="Times New Roman" pitchFamily="18" charset="0"/>
                <a:ea typeface="+mn-ea"/>
                <a:cs typeface="Times New Roman" pitchFamily="18" charset="0"/>
              </a:rPr>
              <a:t>是最长路径</a:t>
            </a:r>
            <a:r>
              <a:rPr lang="en-US" altLang="zh-CN" b="1" dirty="0">
                <a:latin typeface="Times New Roman" pitchFamily="18" charset="0"/>
                <a:ea typeface="+mn-ea"/>
                <a:cs typeface="Times New Roman" pitchFamily="18" charset="0"/>
              </a:rPr>
              <a:t>,</a:t>
            </a:r>
            <a:r>
              <a:rPr lang="zh-CN" altLang="en-US" b="1" dirty="0">
                <a:latin typeface="Times New Roman" pitchFamily="18" charset="0"/>
                <a:ea typeface="+mn-ea"/>
                <a:cs typeface="Times New Roman" pitchFamily="18" charset="0"/>
              </a:rPr>
              <a:t>与</a:t>
            </a:r>
            <a:r>
              <a:rPr lang="en-US" altLang="zh-CN" b="1" i="1" dirty="0">
                <a:latin typeface="Times New Roman" pitchFamily="18" charset="0"/>
                <a:ea typeface="+mn-ea"/>
                <a:cs typeface="Times New Roman" pitchFamily="18" charset="0"/>
              </a:rPr>
              <a:t>v</a:t>
            </a:r>
            <a:r>
              <a:rPr lang="en-US" altLang="zh-CN" b="1" baseline="-25000" dirty="0">
                <a:latin typeface="Times New Roman" pitchFamily="18" charset="0"/>
                <a:ea typeface="+mn-ea"/>
                <a:cs typeface="Times New Roman" pitchFamily="18" charset="0"/>
              </a:rPr>
              <a:t>0</a:t>
            </a:r>
            <a:r>
              <a:rPr lang="zh-CN" altLang="en-US" b="1" dirty="0">
                <a:latin typeface="Times New Roman" pitchFamily="18" charset="0"/>
                <a:ea typeface="+mn-ea"/>
                <a:cs typeface="Times New Roman" pitchFamily="18" charset="0"/>
              </a:rPr>
              <a:t>邻接的节点必在</a:t>
            </a:r>
            <a:r>
              <a:rPr lang="en-US" altLang="zh-CN" b="1" i="1" dirty="0">
                <a:latin typeface="Times New Roman" pitchFamily="18" charset="0"/>
                <a:ea typeface="+mn-ea"/>
                <a:cs typeface="Times New Roman" pitchFamily="18" charset="0"/>
              </a:rPr>
              <a:t>L</a:t>
            </a:r>
            <a:r>
              <a:rPr lang="zh-CN" altLang="en-US" b="1" dirty="0">
                <a:latin typeface="Times New Roman" pitchFamily="18" charset="0"/>
                <a:ea typeface="+mn-ea"/>
                <a:cs typeface="Times New Roman" pitchFamily="18" charset="0"/>
              </a:rPr>
              <a:t>上</a:t>
            </a:r>
            <a:r>
              <a:rPr lang="en-US" altLang="zh-CN" b="1" dirty="0">
                <a:latin typeface="Times New Roman" pitchFamily="18" charset="0"/>
                <a:ea typeface="+mn-ea"/>
                <a:cs typeface="Times New Roman" pitchFamily="18" charset="0"/>
              </a:rPr>
              <a:t>. </a:t>
            </a:r>
            <a:r>
              <a:rPr lang="zh-CN" altLang="en-US" b="1" dirty="0">
                <a:latin typeface="Times New Roman" pitchFamily="18" charset="0"/>
                <a:ea typeface="+mn-ea"/>
                <a:cs typeface="Times New Roman" pitchFamily="18" charset="0"/>
              </a:rPr>
              <a:t>由于</a:t>
            </a:r>
            <a:r>
              <a:rPr lang="en-US" altLang="zh-CN" b="1" dirty="0">
                <a:latin typeface="Times New Roman" pitchFamily="18" charset="0"/>
                <a:ea typeface="+mn-ea"/>
                <a:cs typeface="Times New Roman" pitchFamily="18" charset="0"/>
              </a:rPr>
              <a:t>deg(</a:t>
            </a:r>
            <a:r>
              <a:rPr lang="en-US" altLang="zh-CN" b="1" i="1" dirty="0">
                <a:latin typeface="Times New Roman" pitchFamily="18" charset="0"/>
                <a:ea typeface="+mn-ea"/>
                <a:cs typeface="Times New Roman" pitchFamily="18" charset="0"/>
              </a:rPr>
              <a:t>v</a:t>
            </a:r>
            <a:r>
              <a:rPr lang="en-US" altLang="zh-CN" b="1" i="1" baseline="-25000" dirty="0">
                <a:latin typeface="Times New Roman" pitchFamily="18" charset="0"/>
                <a:ea typeface="+mn-ea"/>
                <a:cs typeface="Times New Roman" pitchFamily="18" charset="0"/>
              </a:rPr>
              <a:t>i</a:t>
            </a:r>
            <a:r>
              <a:rPr lang="en-US" altLang="zh-CN" b="1" dirty="0">
                <a:latin typeface="Times New Roman" pitchFamily="18" charset="0"/>
                <a:ea typeface="+mn-ea"/>
                <a:cs typeface="Times New Roman" pitchFamily="18" charset="0"/>
              </a:rPr>
              <a:t>) </a:t>
            </a:r>
            <a:r>
              <a:rPr lang="en-US" altLang="zh-CN" b="1" dirty="0">
                <a:latin typeface="Times New Roman" pitchFamily="18" charset="0"/>
                <a:ea typeface="+mn-ea"/>
                <a:cs typeface="Times New Roman" pitchFamily="18" charset="0"/>
                <a:sym typeface="Symbol" pitchFamily="18" charset="2"/>
              </a:rPr>
              <a:t> 2</a:t>
            </a:r>
            <a:r>
              <a:rPr lang="en-US" altLang="zh-CN" b="1" dirty="0">
                <a:latin typeface="Times New Roman" pitchFamily="18" charset="0"/>
                <a:ea typeface="+mn-ea"/>
                <a:cs typeface="Times New Roman" pitchFamily="18" charset="0"/>
              </a:rPr>
              <a:t>, </a:t>
            </a:r>
            <a:r>
              <a:rPr lang="zh-CN" altLang="en-US" b="1" dirty="0">
                <a:latin typeface="Times New Roman" pitchFamily="18" charset="0"/>
                <a:ea typeface="+mn-ea"/>
                <a:cs typeface="Times New Roman" pitchFamily="18" charset="0"/>
              </a:rPr>
              <a:t>存在</a:t>
            </a:r>
            <a:r>
              <a:rPr lang="en-US" altLang="zh-CN" b="1" i="1" dirty="0">
                <a:latin typeface="Times New Roman" pitchFamily="18" charset="0"/>
                <a:ea typeface="+mn-ea"/>
                <a:cs typeface="Times New Roman" pitchFamily="18" charset="0"/>
              </a:rPr>
              <a:t>v</a:t>
            </a:r>
            <a:r>
              <a:rPr lang="en-US" altLang="zh-CN" b="1" i="1" baseline="-25000" dirty="0">
                <a:latin typeface="Times New Roman" pitchFamily="18" charset="0"/>
                <a:ea typeface="+mn-ea"/>
                <a:cs typeface="Times New Roman" pitchFamily="18" charset="0"/>
              </a:rPr>
              <a:t>i </a:t>
            </a:r>
            <a:r>
              <a:rPr lang="en-US" altLang="zh-CN" b="1" dirty="0">
                <a:latin typeface="Times New Roman" pitchFamily="18" charset="0"/>
                <a:ea typeface="+mn-ea"/>
                <a:cs typeface="Times New Roman" pitchFamily="18" charset="0"/>
              </a:rPr>
              <a:t>(2 </a:t>
            </a:r>
            <a:r>
              <a:rPr lang="en-US" altLang="zh-CN" b="1" dirty="0">
                <a:latin typeface="Times New Roman" pitchFamily="18" charset="0"/>
                <a:ea typeface="+mn-ea"/>
                <a:cs typeface="Times New Roman" pitchFamily="18" charset="0"/>
                <a:sym typeface="Symbol" pitchFamily="18" charset="2"/>
              </a:rPr>
              <a:t></a:t>
            </a:r>
            <a:r>
              <a:rPr lang="en-US" altLang="zh-CN" b="1" i="1" dirty="0">
                <a:latin typeface="Times New Roman" pitchFamily="18" charset="0"/>
                <a:ea typeface="+mn-ea"/>
                <a:cs typeface="Times New Roman" pitchFamily="18" charset="0"/>
                <a:sym typeface="Symbol" pitchFamily="18" charset="2"/>
              </a:rPr>
              <a:t> </a:t>
            </a:r>
            <a:r>
              <a:rPr lang="en-US" altLang="zh-CN" b="1" i="1" dirty="0" err="1">
                <a:latin typeface="Times New Roman" pitchFamily="18" charset="0"/>
                <a:ea typeface="+mn-ea"/>
                <a:cs typeface="Times New Roman" pitchFamily="18" charset="0"/>
                <a:sym typeface="Symbol" pitchFamily="18" charset="2"/>
              </a:rPr>
              <a:t>i</a:t>
            </a:r>
            <a:r>
              <a:rPr lang="en-US" altLang="zh-CN" b="1" dirty="0">
                <a:latin typeface="Times New Roman" pitchFamily="18" charset="0"/>
                <a:ea typeface="+mn-ea"/>
                <a:cs typeface="Times New Roman" pitchFamily="18" charset="0"/>
                <a:sym typeface="Symbol" pitchFamily="18" charset="2"/>
              </a:rPr>
              <a:t>  </a:t>
            </a:r>
            <a:r>
              <a:rPr lang="en-US" altLang="zh-CN" b="1" i="1" dirty="0">
                <a:latin typeface="Times New Roman" pitchFamily="18" charset="0"/>
                <a:ea typeface="+mn-ea"/>
                <a:cs typeface="Times New Roman" pitchFamily="18" charset="0"/>
                <a:sym typeface="Symbol" pitchFamily="18" charset="2"/>
              </a:rPr>
              <a:t>l</a:t>
            </a:r>
            <a:r>
              <a:rPr lang="en-US" altLang="zh-CN" b="1" dirty="0">
                <a:latin typeface="Times New Roman" pitchFamily="18" charset="0"/>
                <a:ea typeface="+mn-ea"/>
                <a:cs typeface="Times New Roman" pitchFamily="18" charset="0"/>
              </a:rPr>
              <a:t>)</a:t>
            </a:r>
            <a:r>
              <a:rPr lang="zh-CN" altLang="en-US" b="1" dirty="0">
                <a:latin typeface="Times New Roman" pitchFamily="18" charset="0"/>
                <a:ea typeface="+mn-ea"/>
                <a:cs typeface="Times New Roman" pitchFamily="18" charset="0"/>
              </a:rPr>
              <a:t>与</a:t>
            </a:r>
            <a:r>
              <a:rPr lang="en-US" altLang="zh-CN" b="1" i="1" dirty="0">
                <a:latin typeface="Times New Roman" pitchFamily="18" charset="0"/>
                <a:ea typeface="+mn-ea"/>
                <a:cs typeface="Times New Roman" pitchFamily="18" charset="0"/>
              </a:rPr>
              <a:t>v</a:t>
            </a:r>
            <a:r>
              <a:rPr lang="en-US" altLang="zh-CN" b="1" baseline="-25000" dirty="0">
                <a:latin typeface="Times New Roman" pitchFamily="18" charset="0"/>
                <a:ea typeface="+mn-ea"/>
                <a:cs typeface="Times New Roman" pitchFamily="18" charset="0"/>
              </a:rPr>
              <a:t>0</a:t>
            </a:r>
            <a:r>
              <a:rPr lang="zh-CN" altLang="en-US" b="1" dirty="0">
                <a:latin typeface="Times New Roman" pitchFamily="18" charset="0"/>
                <a:ea typeface="+mn-ea"/>
                <a:cs typeface="Times New Roman" pitchFamily="18" charset="0"/>
              </a:rPr>
              <a:t>邻接</a:t>
            </a:r>
            <a:r>
              <a:rPr lang="en-US" altLang="zh-CN" b="1" dirty="0">
                <a:latin typeface="Times New Roman" pitchFamily="18" charset="0"/>
                <a:ea typeface="+mn-ea"/>
                <a:cs typeface="Times New Roman" pitchFamily="18" charset="0"/>
              </a:rPr>
              <a:t>,</a:t>
            </a:r>
            <a:r>
              <a:rPr lang="zh-CN" altLang="en-US" b="1" dirty="0">
                <a:latin typeface="Times New Roman" pitchFamily="18" charset="0"/>
                <a:ea typeface="+mn-ea"/>
                <a:cs typeface="Times New Roman" pitchFamily="18" charset="0"/>
              </a:rPr>
              <a:t>则</a:t>
            </a:r>
            <a:r>
              <a:rPr lang="en-US" altLang="zh-CN" b="1" i="1" dirty="0">
                <a:latin typeface="Times New Roman" pitchFamily="18" charset="0"/>
                <a:ea typeface="+mn-ea"/>
                <a:cs typeface="Times New Roman" pitchFamily="18" charset="0"/>
              </a:rPr>
              <a:t>v</a:t>
            </a:r>
            <a:r>
              <a:rPr lang="en-US" altLang="zh-CN" b="1" baseline="-25000" dirty="0">
                <a:latin typeface="Times New Roman" pitchFamily="18" charset="0"/>
                <a:ea typeface="+mn-ea"/>
                <a:cs typeface="Times New Roman" pitchFamily="18" charset="0"/>
              </a:rPr>
              <a:t>0</a:t>
            </a:r>
            <a:r>
              <a:rPr lang="en-US" altLang="zh-CN" b="1" i="1" dirty="0">
                <a:latin typeface="Times New Roman" pitchFamily="18" charset="0"/>
                <a:ea typeface="+mn-ea"/>
                <a:cs typeface="Times New Roman" pitchFamily="18" charset="0"/>
              </a:rPr>
              <a:t>v</a:t>
            </a:r>
            <a:r>
              <a:rPr lang="en-US" altLang="zh-CN" b="1" baseline="-25000" dirty="0">
                <a:latin typeface="Times New Roman" pitchFamily="18" charset="0"/>
                <a:ea typeface="+mn-ea"/>
                <a:cs typeface="Times New Roman" pitchFamily="18" charset="0"/>
              </a:rPr>
              <a:t>1</a:t>
            </a:r>
            <a:r>
              <a:rPr lang="en-US" altLang="zh-CN" b="1" dirty="0">
                <a:latin typeface="Times New Roman" pitchFamily="18" charset="0"/>
                <a:ea typeface="+mn-ea"/>
                <a:cs typeface="Times New Roman" pitchFamily="18" charset="0"/>
              </a:rPr>
              <a:t>…</a:t>
            </a:r>
            <a:r>
              <a:rPr lang="en-US" altLang="zh-CN" b="1" i="1" dirty="0">
                <a:latin typeface="Times New Roman" pitchFamily="18" charset="0"/>
                <a:ea typeface="+mn-ea"/>
                <a:cs typeface="Times New Roman" pitchFamily="18" charset="0"/>
              </a:rPr>
              <a:t>v</a:t>
            </a:r>
            <a:r>
              <a:rPr lang="en-US" altLang="zh-CN" b="1" i="1" baseline="-25000" dirty="0">
                <a:latin typeface="Times New Roman" pitchFamily="18" charset="0"/>
                <a:ea typeface="+mn-ea"/>
                <a:cs typeface="Times New Roman" pitchFamily="18" charset="0"/>
              </a:rPr>
              <a:t>i</a:t>
            </a:r>
            <a:r>
              <a:rPr lang="en-US" altLang="zh-CN" b="1" i="1" dirty="0">
                <a:latin typeface="Times New Roman" pitchFamily="18" charset="0"/>
                <a:ea typeface="+mn-ea"/>
                <a:cs typeface="Times New Roman" pitchFamily="18" charset="0"/>
              </a:rPr>
              <a:t>v</a:t>
            </a:r>
            <a:r>
              <a:rPr lang="en-US" altLang="zh-CN" b="1" baseline="-25000" dirty="0">
                <a:latin typeface="Times New Roman" pitchFamily="18" charset="0"/>
                <a:ea typeface="+mn-ea"/>
                <a:cs typeface="Times New Roman" pitchFamily="18" charset="0"/>
              </a:rPr>
              <a:t>0</a:t>
            </a:r>
            <a:r>
              <a:rPr lang="zh-CN" altLang="en-US" b="1" dirty="0">
                <a:latin typeface="Times New Roman" pitchFamily="18" charset="0"/>
                <a:ea typeface="+mn-ea"/>
                <a:cs typeface="Times New Roman" pitchFamily="18" charset="0"/>
              </a:rPr>
              <a:t>是</a:t>
            </a:r>
            <a:r>
              <a:rPr lang="en-US" altLang="zh-CN" b="1" i="1" dirty="0">
                <a:latin typeface="Times New Roman" pitchFamily="18" charset="0"/>
                <a:ea typeface="+mn-ea"/>
                <a:cs typeface="Times New Roman" pitchFamily="18" charset="0"/>
              </a:rPr>
              <a:t>G</a:t>
            </a:r>
            <a:r>
              <a:rPr lang="zh-CN" altLang="en-US" b="1" dirty="0">
                <a:latin typeface="Times New Roman" pitchFamily="18" charset="0"/>
                <a:ea typeface="+mn-ea"/>
                <a:cs typeface="Times New Roman" pitchFamily="18" charset="0"/>
              </a:rPr>
              <a:t>中的一个圈</a:t>
            </a:r>
            <a:r>
              <a:rPr lang="en-US" altLang="zh-CN" b="1" dirty="0">
                <a:latin typeface="Times New Roman" pitchFamily="18" charset="0"/>
                <a:ea typeface="+mn-ea"/>
                <a:cs typeface="Times New Roman" pitchFamily="18" charset="0"/>
              </a:rPr>
              <a:t>.</a:t>
            </a:r>
            <a:endParaRPr lang="zh-CN" altLang="zh-CN" b="1"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219545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路径的矩阵求解</a:t>
            </a:r>
          </a:p>
        </p:txBody>
      </p:sp>
      <p:sp>
        <p:nvSpPr>
          <p:cNvPr id="8195" name="Rectangle 2"/>
          <p:cNvSpPr>
            <a:spLocks noGrp="1" noChangeArrowheads="1"/>
          </p:cNvSpPr>
          <p:nvPr>
            <p:ph idx="1"/>
          </p:nvPr>
        </p:nvSpPr>
        <p:spPr/>
        <p:txBody>
          <a:bodyPr/>
          <a:lstStyle/>
          <a:p>
            <a:pPr eaLnBrk="1" hangingPunct="1"/>
            <a:r>
              <a:rPr lang="zh-CN" altLang="en-US" b="1" dirty="0">
                <a:solidFill>
                  <a:srgbClr val="FF0066"/>
                </a:solidFill>
                <a:latin typeface="Times New Roman" pitchFamily="18" charset="0"/>
                <a:ea typeface="+mn-ea"/>
                <a:cs typeface="Times New Roman" pitchFamily="18" charset="0"/>
              </a:rPr>
              <a:t>可达矩阵</a:t>
            </a:r>
            <a:endParaRPr lang="zh-CN" altLang="en-US" b="1" dirty="0">
              <a:latin typeface="Times New Roman" pitchFamily="18" charset="0"/>
              <a:ea typeface="+mn-ea"/>
              <a:cs typeface="Times New Roman" pitchFamily="18" charset="0"/>
            </a:endParaRPr>
          </a:p>
          <a:p>
            <a:pPr eaLnBrk="1" hangingPunct="1">
              <a:buFont typeface="Wingdings" pitchFamily="2" charset="2"/>
              <a:buNone/>
            </a:pPr>
            <a:r>
              <a:rPr lang="zh-CN" altLang="en-US" b="1" dirty="0">
                <a:latin typeface="Times New Roman" pitchFamily="18" charset="0"/>
                <a:ea typeface="+mn-ea"/>
                <a:cs typeface="Times New Roman" pitchFamily="18" charset="0"/>
              </a:rPr>
              <a:t>    表示图中任意两个节点间的可达关系</a:t>
            </a:r>
            <a:r>
              <a:rPr lang="en-US" altLang="zh-CN" b="1" dirty="0">
                <a:latin typeface="Times New Roman" pitchFamily="18" charset="0"/>
                <a:ea typeface="+mn-ea"/>
                <a:cs typeface="Times New Roman" pitchFamily="18" charset="0"/>
              </a:rPr>
              <a:t>.</a:t>
            </a:r>
          </a:p>
          <a:p>
            <a:pPr eaLnBrk="1" hangingPunct="1">
              <a:buFont typeface="Wingdings" pitchFamily="2" charset="2"/>
              <a:buNone/>
            </a:pPr>
            <a:r>
              <a:rPr lang="en-US" altLang="zh-CN" sz="2800" b="1" dirty="0">
                <a:latin typeface="Times New Roman" pitchFamily="18" charset="0"/>
                <a:ea typeface="+mn-ea"/>
                <a:cs typeface="Times New Roman" pitchFamily="18" charset="0"/>
                <a:sym typeface="Symbol" pitchFamily="18" charset="2"/>
              </a:rPr>
              <a:t>        </a:t>
            </a:r>
            <a:r>
              <a:rPr lang="en-US" altLang="zh-CN" sz="2800" b="1" i="1" dirty="0">
                <a:latin typeface="Times New Roman" pitchFamily="18" charset="0"/>
                <a:ea typeface="+mn-ea"/>
                <a:cs typeface="Times New Roman" pitchFamily="18" charset="0"/>
                <a:sym typeface="Symbol" pitchFamily="18" charset="2"/>
              </a:rPr>
              <a:t>G</a:t>
            </a:r>
            <a:r>
              <a:rPr lang="en-US" altLang="zh-CN" sz="2800" b="1" dirty="0">
                <a:latin typeface="Times New Roman" pitchFamily="18" charset="0"/>
                <a:ea typeface="+mn-ea"/>
                <a:cs typeface="Times New Roman" pitchFamily="18" charset="0"/>
                <a:sym typeface="Symbol" pitchFamily="18" charset="2"/>
              </a:rPr>
              <a:t> = (</a:t>
            </a:r>
            <a:r>
              <a:rPr lang="en-US" altLang="zh-CN" sz="2800" b="1" i="1" dirty="0">
                <a:latin typeface="Times New Roman" pitchFamily="18" charset="0"/>
                <a:ea typeface="+mn-ea"/>
                <a:cs typeface="Times New Roman" pitchFamily="18" charset="0"/>
                <a:sym typeface="Symbol" pitchFamily="18" charset="2"/>
              </a:rPr>
              <a:t>V</a:t>
            </a:r>
            <a:r>
              <a:rPr lang="en-US" altLang="zh-CN" sz="2800" b="1" dirty="0">
                <a:latin typeface="Times New Roman" pitchFamily="18" charset="0"/>
                <a:ea typeface="+mn-ea"/>
                <a:cs typeface="Times New Roman" pitchFamily="18" charset="0"/>
                <a:sym typeface="Symbol" pitchFamily="18" charset="2"/>
              </a:rPr>
              <a:t>, </a:t>
            </a:r>
            <a:r>
              <a:rPr lang="en-US" altLang="zh-CN" sz="2800" b="1" i="1" dirty="0">
                <a:latin typeface="Times New Roman" pitchFamily="18" charset="0"/>
                <a:ea typeface="+mn-ea"/>
                <a:cs typeface="Times New Roman" pitchFamily="18" charset="0"/>
                <a:sym typeface="Symbol" pitchFamily="18" charset="2"/>
              </a:rPr>
              <a:t>E</a:t>
            </a:r>
            <a:r>
              <a:rPr lang="en-US" altLang="zh-CN" sz="2800" b="1" dirty="0">
                <a:latin typeface="Times New Roman" pitchFamily="18" charset="0"/>
                <a:ea typeface="+mn-ea"/>
                <a:cs typeface="Times New Roman" pitchFamily="18" charset="0"/>
                <a:sym typeface="Symbol" pitchFamily="18" charset="2"/>
              </a:rPr>
              <a:t>), </a:t>
            </a:r>
            <a:r>
              <a:rPr lang="zh-CN" altLang="en-US" sz="2800" b="1" dirty="0">
                <a:latin typeface="Times New Roman" pitchFamily="18" charset="0"/>
                <a:ea typeface="+mn-ea"/>
                <a:cs typeface="Times New Roman" pitchFamily="18" charset="0"/>
                <a:sym typeface="Symbol" pitchFamily="18" charset="2"/>
              </a:rPr>
              <a:t>对节点编号</a:t>
            </a:r>
            <a:r>
              <a:rPr lang="en-US" altLang="zh-CN" sz="2800" b="1" i="1" dirty="0">
                <a:latin typeface="Times New Roman" pitchFamily="18" charset="0"/>
                <a:ea typeface="+mn-ea"/>
                <a:cs typeface="Times New Roman" pitchFamily="18" charset="0"/>
                <a:sym typeface="Symbol" pitchFamily="18" charset="2"/>
              </a:rPr>
              <a:t>V</a:t>
            </a:r>
            <a:r>
              <a:rPr lang="en-US" altLang="zh-CN" sz="2800" b="1" dirty="0">
                <a:latin typeface="Times New Roman" pitchFamily="18" charset="0"/>
                <a:ea typeface="+mn-ea"/>
                <a:cs typeface="Times New Roman" pitchFamily="18" charset="0"/>
                <a:sym typeface="Symbol" pitchFamily="18" charset="2"/>
              </a:rPr>
              <a:t> = {</a:t>
            </a:r>
            <a:r>
              <a:rPr lang="en-US" altLang="zh-CN" sz="2800" b="1" i="1" dirty="0">
                <a:latin typeface="Times New Roman" pitchFamily="18" charset="0"/>
                <a:ea typeface="+mn-ea"/>
                <a:cs typeface="Times New Roman" pitchFamily="18" charset="0"/>
                <a:sym typeface="Symbol" pitchFamily="18" charset="2"/>
              </a:rPr>
              <a:t>v</a:t>
            </a:r>
            <a:r>
              <a:rPr lang="en-US" altLang="zh-CN" sz="2800" b="1" baseline="-25000" dirty="0">
                <a:latin typeface="Times New Roman" pitchFamily="18" charset="0"/>
                <a:ea typeface="+mn-ea"/>
                <a:cs typeface="Times New Roman" pitchFamily="18" charset="0"/>
                <a:sym typeface="Symbol" pitchFamily="18" charset="2"/>
              </a:rPr>
              <a:t>1</a:t>
            </a:r>
            <a:r>
              <a:rPr lang="en-US" altLang="zh-CN" sz="2800" b="1" dirty="0">
                <a:latin typeface="Times New Roman" pitchFamily="18" charset="0"/>
                <a:ea typeface="+mn-ea"/>
                <a:cs typeface="Times New Roman" pitchFamily="18" charset="0"/>
                <a:sym typeface="Symbol" pitchFamily="18" charset="2"/>
              </a:rPr>
              <a:t>, </a:t>
            </a:r>
            <a:r>
              <a:rPr lang="en-US" altLang="zh-CN" sz="2800" b="1" i="1" dirty="0">
                <a:latin typeface="Times New Roman" pitchFamily="18" charset="0"/>
                <a:ea typeface="+mn-ea"/>
                <a:cs typeface="Times New Roman" pitchFamily="18" charset="0"/>
                <a:sym typeface="Symbol" pitchFamily="18" charset="2"/>
              </a:rPr>
              <a:t>v</a:t>
            </a:r>
            <a:r>
              <a:rPr lang="en-US" altLang="zh-CN" sz="2800" b="1" baseline="-25000" dirty="0">
                <a:latin typeface="Times New Roman" pitchFamily="18" charset="0"/>
                <a:ea typeface="+mn-ea"/>
                <a:cs typeface="Times New Roman" pitchFamily="18" charset="0"/>
                <a:sym typeface="Symbol" pitchFamily="18" charset="2"/>
              </a:rPr>
              <a:t>2</a:t>
            </a:r>
            <a:r>
              <a:rPr lang="en-US" altLang="zh-CN" sz="2800" b="1" dirty="0">
                <a:latin typeface="Times New Roman" pitchFamily="18" charset="0"/>
                <a:ea typeface="+mn-ea"/>
                <a:cs typeface="Times New Roman" pitchFamily="18" charset="0"/>
                <a:sym typeface="Symbol" pitchFamily="18" charset="2"/>
              </a:rPr>
              <a:t>, …, </a:t>
            </a:r>
            <a:r>
              <a:rPr lang="en-US" altLang="zh-CN" sz="2800" b="1" i="1" dirty="0" err="1">
                <a:latin typeface="Times New Roman" pitchFamily="18" charset="0"/>
                <a:ea typeface="+mn-ea"/>
                <a:cs typeface="Times New Roman" pitchFamily="18" charset="0"/>
                <a:sym typeface="Symbol" pitchFamily="18" charset="2"/>
              </a:rPr>
              <a:t>v</a:t>
            </a:r>
            <a:r>
              <a:rPr lang="en-US" altLang="zh-CN" sz="2800" b="1" i="1" baseline="-25000" dirty="0" err="1">
                <a:latin typeface="Times New Roman" pitchFamily="18" charset="0"/>
                <a:ea typeface="+mn-ea"/>
                <a:cs typeface="Times New Roman" pitchFamily="18" charset="0"/>
                <a:sym typeface="Symbol" pitchFamily="18" charset="2"/>
              </a:rPr>
              <a:t>n</a:t>
            </a:r>
            <a:r>
              <a:rPr lang="en-US" altLang="zh-CN" sz="2800" b="1" dirty="0">
                <a:latin typeface="Times New Roman" pitchFamily="18" charset="0"/>
                <a:ea typeface="+mn-ea"/>
                <a:cs typeface="Times New Roman" pitchFamily="18" charset="0"/>
                <a:sym typeface="Symbol" pitchFamily="18" charset="2"/>
              </a:rPr>
              <a:t>}.</a:t>
            </a:r>
          </a:p>
          <a:p>
            <a:pPr eaLnBrk="1" hangingPunct="1"/>
            <a:endParaRPr lang="en-US" altLang="zh-CN" b="1" dirty="0">
              <a:latin typeface="Times New Roman" pitchFamily="18" charset="0"/>
              <a:ea typeface="+mn-ea"/>
              <a:cs typeface="Times New Roman" pitchFamily="18" charset="0"/>
            </a:endParaRPr>
          </a:p>
          <a:p>
            <a:pPr eaLnBrk="1" hangingPunct="1"/>
            <a:endParaRPr lang="en-US" altLang="zh-CN" b="1" dirty="0">
              <a:latin typeface="Times New Roman" pitchFamily="18" charset="0"/>
              <a:ea typeface="+mn-ea"/>
              <a:cs typeface="Times New Roman" pitchFamily="18" charset="0"/>
            </a:endParaRPr>
          </a:p>
          <a:p>
            <a:pPr eaLnBrk="1" hangingPunct="1"/>
            <a:endParaRPr lang="en-US" altLang="zh-CN" b="1" dirty="0">
              <a:latin typeface="Times New Roman" pitchFamily="18" charset="0"/>
              <a:ea typeface="+mn-ea"/>
              <a:cs typeface="Times New Roman" pitchFamily="18" charset="0"/>
            </a:endParaRPr>
          </a:p>
          <a:p>
            <a:pPr eaLnBrk="1" hangingPunct="1">
              <a:spcBef>
                <a:spcPct val="70000"/>
              </a:spcBef>
              <a:buFont typeface="Wingdings" pitchFamily="2" charset="2"/>
              <a:buNone/>
            </a:pPr>
            <a:r>
              <a:rPr lang="en-US" altLang="zh-CN" sz="2800" b="1" dirty="0">
                <a:latin typeface="Times New Roman" pitchFamily="18" charset="0"/>
                <a:ea typeface="+mn-ea"/>
                <a:cs typeface="Times New Roman" pitchFamily="18" charset="0"/>
              </a:rPr>
              <a:t>      </a:t>
            </a:r>
          </a:p>
          <a:p>
            <a:pPr eaLnBrk="1" hangingPunct="1">
              <a:spcBef>
                <a:spcPct val="70000"/>
              </a:spcBef>
              <a:buFont typeface="Wingdings" pitchFamily="2" charset="2"/>
              <a:buNone/>
            </a:pPr>
            <a:r>
              <a:rPr lang="zh-CN" altLang="en-US" sz="2800" b="1" dirty="0">
                <a:latin typeface="Times New Roman" pitchFamily="18" charset="0"/>
                <a:ea typeface="+mn-ea"/>
                <a:cs typeface="Times New Roman" pitchFamily="18" charset="0"/>
              </a:rPr>
              <a:t>其中</a:t>
            </a:r>
            <a:r>
              <a:rPr lang="en-US" altLang="zh-CN" sz="2800" b="1" i="1" dirty="0" err="1">
                <a:latin typeface="Times New Roman" pitchFamily="18" charset="0"/>
                <a:ea typeface="+mn-ea"/>
                <a:cs typeface="Times New Roman" pitchFamily="18" charset="0"/>
              </a:rPr>
              <a:t>p</a:t>
            </a:r>
            <a:r>
              <a:rPr lang="en-US" altLang="zh-CN" sz="2800" b="1" i="1" baseline="-25000" dirty="0" err="1">
                <a:latin typeface="Times New Roman" pitchFamily="18" charset="0"/>
                <a:ea typeface="+mn-ea"/>
                <a:cs typeface="Times New Roman" pitchFamily="18" charset="0"/>
              </a:rPr>
              <a:t>ij</a:t>
            </a:r>
            <a:r>
              <a:rPr lang="en-US" altLang="zh-CN" sz="2800" b="1" dirty="0">
                <a:latin typeface="Times New Roman" pitchFamily="18" charset="0"/>
                <a:ea typeface="+mn-ea"/>
                <a:cs typeface="Times New Roman" pitchFamily="18" charset="0"/>
              </a:rPr>
              <a:t> &gt;=1, </a:t>
            </a:r>
            <a:r>
              <a:rPr lang="zh-CN" altLang="en-US" sz="2800" b="1" dirty="0">
                <a:latin typeface="Times New Roman" pitchFamily="18" charset="0"/>
                <a:ea typeface="+mn-ea"/>
                <a:cs typeface="Times New Roman" pitchFamily="18" charset="0"/>
              </a:rPr>
              <a:t>若</a:t>
            </a:r>
            <a:r>
              <a:rPr lang="en-US" altLang="zh-CN" sz="2800" b="1" i="1" dirty="0">
                <a:latin typeface="Times New Roman" pitchFamily="18" charset="0"/>
                <a:ea typeface="+mn-ea"/>
                <a:cs typeface="Times New Roman" pitchFamily="18" charset="0"/>
              </a:rPr>
              <a:t>v</a:t>
            </a:r>
            <a:r>
              <a:rPr lang="en-US" altLang="zh-CN" sz="2800" b="1" i="1" baseline="-25000" dirty="0">
                <a:latin typeface="Times New Roman" pitchFamily="18" charset="0"/>
                <a:ea typeface="+mn-ea"/>
                <a:cs typeface="Times New Roman" pitchFamily="18" charset="0"/>
              </a:rPr>
              <a:t>i</a:t>
            </a:r>
            <a:r>
              <a:rPr lang="zh-CN" altLang="en-US" sz="2800" b="1" dirty="0">
                <a:latin typeface="Times New Roman" pitchFamily="18" charset="0"/>
                <a:ea typeface="+mn-ea"/>
                <a:cs typeface="Times New Roman" pitchFamily="18" charset="0"/>
              </a:rPr>
              <a:t>可达</a:t>
            </a:r>
            <a:r>
              <a:rPr lang="en-US" altLang="zh-CN" sz="2800" b="1" i="1" dirty="0" err="1">
                <a:latin typeface="Times New Roman" pitchFamily="18" charset="0"/>
                <a:ea typeface="+mn-ea"/>
                <a:cs typeface="Times New Roman" pitchFamily="18" charset="0"/>
              </a:rPr>
              <a:t>v</a:t>
            </a:r>
            <a:r>
              <a:rPr lang="en-US" altLang="zh-CN" sz="2800" b="1" i="1" baseline="-25000" dirty="0" err="1">
                <a:latin typeface="Times New Roman" pitchFamily="18" charset="0"/>
                <a:ea typeface="+mn-ea"/>
                <a:cs typeface="Times New Roman" pitchFamily="18" charset="0"/>
              </a:rPr>
              <a:t>j</a:t>
            </a:r>
            <a:r>
              <a:rPr lang="en-US" altLang="zh-CN" sz="2800" b="1" dirty="0">
                <a:latin typeface="Times New Roman" pitchFamily="18" charset="0"/>
                <a:ea typeface="+mn-ea"/>
                <a:cs typeface="Times New Roman" pitchFamily="18" charset="0"/>
              </a:rPr>
              <a:t>, </a:t>
            </a:r>
            <a:r>
              <a:rPr lang="zh-CN" altLang="en-US" sz="2800" b="1" dirty="0">
                <a:latin typeface="Times New Roman" pitchFamily="18" charset="0"/>
                <a:ea typeface="+mn-ea"/>
                <a:cs typeface="Times New Roman" pitchFamily="18" charset="0"/>
              </a:rPr>
              <a:t>否则</a:t>
            </a:r>
            <a:r>
              <a:rPr lang="en-US" altLang="zh-CN" sz="2800" b="1" i="1" dirty="0" err="1">
                <a:latin typeface="Times New Roman" pitchFamily="18" charset="0"/>
                <a:ea typeface="+mn-ea"/>
                <a:cs typeface="Times New Roman" pitchFamily="18" charset="0"/>
              </a:rPr>
              <a:t>p</a:t>
            </a:r>
            <a:r>
              <a:rPr lang="en-US" altLang="zh-CN" sz="2800" b="1" i="1" baseline="-25000" dirty="0" err="1">
                <a:latin typeface="Times New Roman" pitchFamily="18" charset="0"/>
                <a:ea typeface="+mn-ea"/>
                <a:cs typeface="Times New Roman" pitchFamily="18" charset="0"/>
              </a:rPr>
              <a:t>ij</a:t>
            </a:r>
            <a:r>
              <a:rPr lang="en-US" altLang="zh-CN" sz="2800" b="1" dirty="0">
                <a:latin typeface="Times New Roman" pitchFamily="18" charset="0"/>
                <a:ea typeface="+mn-ea"/>
                <a:cs typeface="Times New Roman" pitchFamily="18" charset="0"/>
              </a:rPr>
              <a:t>= 0,</a:t>
            </a:r>
            <a:r>
              <a:rPr lang="en-US" altLang="zh-CN" sz="2800" b="1" i="1" dirty="0">
                <a:latin typeface="Times New Roman" pitchFamily="18" charset="0"/>
                <a:ea typeface="+mn-ea"/>
                <a:cs typeface="Times New Roman" pitchFamily="18" charset="0"/>
              </a:rPr>
              <a:t> </a:t>
            </a:r>
            <a:r>
              <a:rPr lang="en-US" altLang="zh-CN" sz="2800" b="1" i="1" dirty="0" err="1">
                <a:latin typeface="Times New Roman" pitchFamily="18" charset="0"/>
                <a:ea typeface="+mn-ea"/>
                <a:cs typeface="Times New Roman" pitchFamily="18" charset="0"/>
              </a:rPr>
              <a:t>i</a:t>
            </a:r>
            <a:r>
              <a:rPr lang="en-US" altLang="zh-CN" sz="2800" b="1" dirty="0">
                <a:latin typeface="Times New Roman" pitchFamily="18" charset="0"/>
                <a:ea typeface="+mn-ea"/>
                <a:cs typeface="Times New Roman" pitchFamily="18" charset="0"/>
              </a:rPr>
              <a:t>, </a:t>
            </a:r>
            <a:r>
              <a:rPr lang="en-US" altLang="zh-CN" sz="2800" b="1" i="1" dirty="0">
                <a:latin typeface="Times New Roman" pitchFamily="18" charset="0"/>
                <a:ea typeface="+mn-ea"/>
                <a:cs typeface="Times New Roman" pitchFamily="18" charset="0"/>
              </a:rPr>
              <a:t>j</a:t>
            </a:r>
            <a:r>
              <a:rPr lang="en-US" altLang="zh-CN" sz="2800" b="1" dirty="0">
                <a:latin typeface="Times New Roman" pitchFamily="18" charset="0"/>
                <a:ea typeface="+mn-ea"/>
                <a:cs typeface="Times New Roman" pitchFamily="18" charset="0"/>
              </a:rPr>
              <a:t> = 1, 2, …, </a:t>
            </a:r>
            <a:r>
              <a:rPr lang="en-US" altLang="zh-CN" sz="2800" b="1" i="1" dirty="0">
                <a:latin typeface="Times New Roman" pitchFamily="18" charset="0"/>
                <a:ea typeface="+mn-ea"/>
                <a:cs typeface="Times New Roman" pitchFamily="18" charset="0"/>
              </a:rPr>
              <a:t>n</a:t>
            </a:r>
            <a:r>
              <a:rPr lang="en-US" altLang="zh-CN" sz="2800" b="1" dirty="0">
                <a:latin typeface="Times New Roman" pitchFamily="18" charset="0"/>
                <a:ea typeface="+mn-ea"/>
                <a:cs typeface="Times New Roman" pitchFamily="18" charset="0"/>
              </a:rPr>
              <a:t>.</a:t>
            </a:r>
          </a:p>
        </p:txBody>
      </p:sp>
      <p:sp>
        <p:nvSpPr>
          <p:cNvPr id="8197" name="Rectangle 5"/>
          <p:cNvSpPr>
            <a:spLocks noChangeArrowheads="1"/>
          </p:cNvSpPr>
          <p:nvPr/>
        </p:nvSpPr>
        <p:spPr bwMode="auto">
          <a:xfrm>
            <a:off x="3650835" y="6067130"/>
            <a:ext cx="3030537" cy="519113"/>
          </a:xfrm>
          <a:prstGeom prst="rect">
            <a:avLst/>
          </a:prstGeom>
          <a:noFill/>
          <a:ln w="9525">
            <a:noFill/>
            <a:miter lim="800000"/>
            <a:headEnd/>
            <a:tailEnd/>
          </a:ln>
        </p:spPr>
        <p:txBody>
          <a:bodyPr wrap="none">
            <a:spAutoFit/>
          </a:bodyPr>
          <a:lstStyle/>
          <a:p>
            <a:r>
              <a:rPr lang="en-US" altLang="zh-CN" sz="2800" b="1" i="1" dirty="0">
                <a:solidFill>
                  <a:srgbClr val="000000"/>
                </a:solidFill>
                <a:latin typeface="Times New Roman" pitchFamily="18" charset="0"/>
              </a:rPr>
              <a:t>P(G)</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A</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A</a:t>
            </a:r>
            <a:r>
              <a:rPr lang="en-US" altLang="zh-CN" sz="2800" b="1" baseline="30000" dirty="0">
                <a:solidFill>
                  <a:srgbClr val="000000"/>
                </a:solidFill>
                <a:latin typeface="Times New Roman" pitchFamily="18" charset="0"/>
              </a:rPr>
              <a:t>2</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A</a:t>
            </a:r>
            <a:r>
              <a:rPr lang="en-US" altLang="zh-CN" sz="2800" b="1" i="1" baseline="30000" dirty="0">
                <a:solidFill>
                  <a:srgbClr val="000000"/>
                </a:solidFill>
                <a:latin typeface="Times New Roman" pitchFamily="18" charset="0"/>
              </a:rPr>
              <a:t>n</a:t>
            </a:r>
            <a:endParaRPr lang="en-US" altLang="zh-CN" sz="2800" b="1" dirty="0">
              <a:solidFill>
                <a:srgbClr val="000000"/>
              </a:solidFill>
              <a:latin typeface="Times New Roman" pitchFamily="18" charset="0"/>
            </a:endParaRPr>
          </a:p>
        </p:txBody>
      </p:sp>
      <p:graphicFrame>
        <p:nvGraphicFramePr>
          <p:cNvPr id="7" name="对象 6"/>
          <p:cNvGraphicFramePr>
            <a:graphicFrameLocks noChangeAspect="1"/>
          </p:cNvGraphicFramePr>
          <p:nvPr/>
        </p:nvGraphicFramePr>
        <p:xfrm>
          <a:off x="2523693" y="2959099"/>
          <a:ext cx="3819169" cy="1990271"/>
        </p:xfrm>
        <a:graphic>
          <a:graphicData uri="http://schemas.openxmlformats.org/presentationml/2006/ole">
            <mc:AlternateContent xmlns:mc="http://schemas.openxmlformats.org/markup-compatibility/2006">
              <mc:Choice xmlns:v="urn:schemas-microsoft-com:vml" Requires="v">
                <p:oleObj spid="_x0000_s170039" name="公式" r:id="rId3" imgW="1803400" imgH="939800" progId="Equation.3">
                  <p:embed/>
                </p:oleObj>
              </mc:Choice>
              <mc:Fallback>
                <p:oleObj name="公式" r:id="rId3" imgW="1803400" imgH="939800" progId="Equation.3">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693" y="2959099"/>
                        <a:ext cx="3819169" cy="1990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9474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3"/>
          <p:cNvSpPr>
            <a:spLocks noChangeArrowheads="1"/>
          </p:cNvSpPr>
          <p:nvPr/>
        </p:nvSpPr>
        <p:spPr bwMode="auto">
          <a:xfrm>
            <a:off x="539750" y="1412875"/>
            <a:ext cx="8353425" cy="1674813"/>
          </a:xfrm>
          <a:prstGeom prst="rect">
            <a:avLst/>
          </a:prstGeom>
          <a:noFill/>
          <a:ln w="9525">
            <a:noFill/>
            <a:miter lim="800000"/>
            <a:headEnd/>
            <a:tailEnd/>
          </a:ln>
        </p:spPr>
        <p:txBody>
          <a:bodyPr>
            <a:spAutoFit/>
          </a:bodyPr>
          <a:lstStyle/>
          <a:p>
            <a:pPr>
              <a:spcBef>
                <a:spcPct val="50000"/>
              </a:spcBef>
            </a:pPr>
            <a:endParaRPr lang="en-US" altLang="zh-CN" sz="3200" b="1">
              <a:solidFill>
                <a:schemeClr val="bg2"/>
              </a:solidFill>
              <a:latin typeface="Times New Roman" pitchFamily="18" charset="0"/>
            </a:endParaRPr>
          </a:p>
          <a:p>
            <a:pPr>
              <a:spcBef>
                <a:spcPct val="50000"/>
              </a:spcBef>
            </a:pPr>
            <a:endParaRPr lang="en-US" altLang="zh-CN" sz="2400" b="1">
              <a:solidFill>
                <a:srgbClr val="000000"/>
              </a:solidFill>
              <a:latin typeface="华文细黑" pitchFamily="2" charset="-122"/>
              <a:ea typeface="华文细黑" pitchFamily="2" charset="-122"/>
            </a:endParaRPr>
          </a:p>
          <a:p>
            <a:pPr>
              <a:spcBef>
                <a:spcPct val="50000"/>
              </a:spcBef>
            </a:pPr>
            <a:endParaRPr lang="en-US" altLang="zh-CN" sz="2400" b="1">
              <a:solidFill>
                <a:srgbClr val="000000"/>
              </a:solidFill>
              <a:latin typeface="华文细黑" pitchFamily="2" charset="-122"/>
              <a:ea typeface="华文细黑" pitchFamily="2" charset="-122"/>
            </a:endParaRPr>
          </a:p>
        </p:txBody>
      </p:sp>
      <p:sp>
        <p:nvSpPr>
          <p:cNvPr id="10248" name="Rectangle 4"/>
          <p:cNvSpPr>
            <a:spLocks noChangeArrowheads="1"/>
          </p:cNvSpPr>
          <p:nvPr/>
        </p:nvSpPr>
        <p:spPr bwMode="auto">
          <a:xfrm>
            <a:off x="250825" y="1268413"/>
            <a:ext cx="8433719" cy="584775"/>
          </a:xfrm>
          <a:prstGeom prst="rect">
            <a:avLst/>
          </a:prstGeom>
          <a:noFill/>
          <a:ln w="9525">
            <a:noFill/>
            <a:miter lim="800000"/>
            <a:headEnd/>
            <a:tailEnd/>
          </a:ln>
        </p:spPr>
        <p:txBody>
          <a:bodyPr wrap="none">
            <a:spAutoFit/>
          </a:bodyPr>
          <a:lstStyle/>
          <a:p>
            <a:pPr>
              <a:spcBef>
                <a:spcPct val="20000"/>
              </a:spcBef>
              <a:buClr>
                <a:schemeClr val="hlink"/>
              </a:buClr>
              <a:buSzPct val="70000"/>
              <a:buFont typeface="Wingdings" pitchFamily="2" charset="2"/>
              <a:buChar char="n"/>
            </a:pPr>
            <a:r>
              <a:rPr lang="en-US" altLang="zh-CN" sz="3200" b="1" dirty="0">
                <a:solidFill>
                  <a:srgbClr val="000000"/>
                </a:solidFill>
                <a:latin typeface="Times New Roman" pitchFamily="18" charset="0"/>
              </a:rPr>
              <a:t> </a:t>
            </a:r>
            <a:r>
              <a:rPr lang="zh-CN" altLang="en-US" sz="3200" b="1" dirty="0">
                <a:solidFill>
                  <a:srgbClr val="000000"/>
                </a:solidFill>
                <a:latin typeface="Times New Roman" pitchFamily="18" charset="0"/>
              </a:rPr>
              <a:t>若只关心</a:t>
            </a:r>
            <a:r>
              <a:rPr lang="en-US" altLang="zh-CN" sz="3200" b="1" i="1" dirty="0">
                <a:solidFill>
                  <a:srgbClr val="000000"/>
                </a:solidFill>
                <a:latin typeface="Times New Roman" pitchFamily="18" charset="0"/>
              </a:rPr>
              <a:t>v</a:t>
            </a:r>
            <a:r>
              <a:rPr lang="en-US" altLang="zh-CN" sz="3200" b="1" i="1" baseline="-25000" dirty="0">
                <a:solidFill>
                  <a:srgbClr val="000000"/>
                </a:solidFill>
                <a:latin typeface="Times New Roman" pitchFamily="18" charset="0"/>
              </a:rPr>
              <a:t>i</a:t>
            </a:r>
            <a:r>
              <a:rPr lang="zh-CN" altLang="en-US" sz="3200" b="1" dirty="0">
                <a:solidFill>
                  <a:srgbClr val="000000"/>
                </a:solidFill>
                <a:latin typeface="Times New Roman" pitchFamily="18" charset="0"/>
              </a:rPr>
              <a:t>与</a:t>
            </a:r>
            <a:r>
              <a:rPr lang="en-US" altLang="zh-CN" sz="3200" b="1" i="1" dirty="0" err="1">
                <a:solidFill>
                  <a:srgbClr val="000000"/>
                </a:solidFill>
                <a:latin typeface="Times New Roman" pitchFamily="18" charset="0"/>
              </a:rPr>
              <a:t>v</a:t>
            </a:r>
            <a:r>
              <a:rPr lang="en-US" altLang="zh-CN" sz="3200" b="1" i="1" baseline="-25000" dirty="0" err="1">
                <a:solidFill>
                  <a:srgbClr val="000000"/>
                </a:solidFill>
                <a:latin typeface="Times New Roman" pitchFamily="18" charset="0"/>
              </a:rPr>
              <a:t>j</a:t>
            </a:r>
            <a:r>
              <a:rPr lang="zh-CN" altLang="en-US" sz="3200" b="1" dirty="0">
                <a:solidFill>
                  <a:srgbClr val="000000"/>
                </a:solidFill>
                <a:latin typeface="Times New Roman" pitchFamily="18" charset="0"/>
              </a:rPr>
              <a:t>之间有无道路可用逻辑运算法</a:t>
            </a:r>
          </a:p>
        </p:txBody>
      </p:sp>
      <p:graphicFrame>
        <p:nvGraphicFramePr>
          <p:cNvPr id="10242" name="Object 5"/>
          <p:cNvGraphicFramePr>
            <a:graphicFrameLocks noChangeAspect="1"/>
          </p:cNvGraphicFramePr>
          <p:nvPr/>
        </p:nvGraphicFramePr>
        <p:xfrm>
          <a:off x="2555875" y="1844675"/>
          <a:ext cx="3236913" cy="649288"/>
        </p:xfrm>
        <a:graphic>
          <a:graphicData uri="http://schemas.openxmlformats.org/presentationml/2006/ole">
            <mc:AlternateContent xmlns:mc="http://schemas.openxmlformats.org/markup-compatibility/2006">
              <mc:Choice xmlns:v="urn:schemas-microsoft-com:vml" Requires="v">
                <p:oleObj spid="_x0000_s171226" name="公式" r:id="rId3" imgW="1282700" imgH="254000" progId="Equation.3">
                  <p:embed/>
                </p:oleObj>
              </mc:Choice>
              <mc:Fallback>
                <p:oleObj name="公式" r:id="rId3" imgW="1282700" imgH="254000" progId="Equation.3">
                  <p:embed/>
                  <p:pic>
                    <p:nvPicPr>
                      <p:cNvPr id="1024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844675"/>
                        <a:ext cx="3236913"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0" name="AutoShape 6"/>
          <p:cNvSpPr>
            <a:spLocks noChangeArrowheads="1"/>
          </p:cNvSpPr>
          <p:nvPr/>
        </p:nvSpPr>
        <p:spPr bwMode="auto">
          <a:xfrm>
            <a:off x="1547813" y="2420938"/>
            <a:ext cx="5761037" cy="2663825"/>
          </a:xfrm>
          <a:prstGeom prst="foldedCorner">
            <a:avLst>
              <a:gd name="adj" fmla="val 12500"/>
            </a:avLst>
          </a:prstGeom>
          <a:noFill/>
          <a:ln w="9525">
            <a:solidFill>
              <a:srgbClr val="000000"/>
            </a:solidFill>
            <a:round/>
            <a:headEnd/>
            <a:tailEnd/>
          </a:ln>
        </p:spPr>
        <p:txBody>
          <a:bodyPr wrap="none"/>
          <a:lstStyle/>
          <a:p>
            <a:endParaRPr kumimoji="1" lang="en-US" altLang="zh-CN" sz="2400" b="1">
              <a:solidFill>
                <a:srgbClr val="000000"/>
              </a:solidFill>
              <a:latin typeface="Times New Roman" pitchFamily="18" charset="0"/>
            </a:endParaRPr>
          </a:p>
          <a:p>
            <a:endParaRPr kumimoji="1" lang="en-US" altLang="zh-CN" sz="2400" b="1">
              <a:solidFill>
                <a:srgbClr val="000000"/>
              </a:solidFill>
              <a:latin typeface="Times New Roman" pitchFamily="18" charset="0"/>
            </a:endParaRPr>
          </a:p>
          <a:p>
            <a:r>
              <a:rPr kumimoji="1" lang="en-US" altLang="zh-CN" sz="2400" b="1">
                <a:solidFill>
                  <a:srgbClr val="000000"/>
                </a:solidFill>
                <a:latin typeface="Times New Roman" pitchFamily="18" charset="0"/>
              </a:rPr>
              <a:t> for (</a:t>
            </a:r>
            <a:r>
              <a:rPr kumimoji="1" lang="en-US" altLang="zh-CN" sz="2400" b="1" i="1">
                <a:solidFill>
                  <a:srgbClr val="000000"/>
                </a:solidFill>
                <a:latin typeface="Times New Roman" pitchFamily="18" charset="0"/>
              </a:rPr>
              <a:t>i</a:t>
            </a:r>
            <a:r>
              <a:rPr kumimoji="1" lang="en-US" altLang="zh-CN" sz="2400" b="1">
                <a:solidFill>
                  <a:srgbClr val="000000"/>
                </a:solidFill>
                <a:latin typeface="Times New Roman" pitchFamily="18" charset="0"/>
              </a:rPr>
              <a:t>=2; </a:t>
            </a:r>
            <a:r>
              <a:rPr kumimoji="1" lang="en-US" altLang="zh-CN" sz="2400" b="1" i="1">
                <a:solidFill>
                  <a:srgbClr val="000000"/>
                </a:solidFill>
                <a:latin typeface="Times New Roman" pitchFamily="18" charset="0"/>
              </a:rPr>
              <a:t>i</a:t>
            </a:r>
            <a:r>
              <a:rPr kumimoji="1" lang="en-US" altLang="zh-CN" sz="2400" b="1">
                <a:solidFill>
                  <a:srgbClr val="000000"/>
                </a:solidFill>
                <a:latin typeface="Times New Roman" pitchFamily="18" charset="0"/>
              </a:rPr>
              <a:t>&lt;=n; </a:t>
            </a:r>
            <a:r>
              <a:rPr kumimoji="1" lang="en-US" altLang="zh-CN" sz="2400" b="1" i="1">
                <a:solidFill>
                  <a:srgbClr val="000000"/>
                </a:solidFill>
                <a:latin typeface="Times New Roman" pitchFamily="18" charset="0"/>
              </a:rPr>
              <a:t>i</a:t>
            </a:r>
            <a:r>
              <a:rPr kumimoji="1" lang="en-US" altLang="zh-CN" sz="2400" b="1">
                <a:solidFill>
                  <a:srgbClr val="000000"/>
                </a:solidFill>
                <a:latin typeface="Times New Roman" pitchFamily="18" charset="0"/>
              </a:rPr>
              <a:t>++)</a:t>
            </a:r>
          </a:p>
          <a:p>
            <a:r>
              <a:rPr kumimoji="1" lang="en-US" altLang="zh-CN" sz="2400" b="1">
                <a:solidFill>
                  <a:srgbClr val="000000"/>
                </a:solidFill>
                <a:latin typeface="Times New Roman" pitchFamily="18" charset="0"/>
              </a:rPr>
              <a:t> {</a:t>
            </a:r>
          </a:p>
          <a:p>
            <a:endParaRPr kumimoji="1" lang="en-US" altLang="zh-CN" sz="2400" b="1">
              <a:solidFill>
                <a:srgbClr val="000000"/>
              </a:solidFill>
              <a:latin typeface="Times New Roman" pitchFamily="18" charset="0"/>
            </a:endParaRPr>
          </a:p>
          <a:p>
            <a:endParaRPr kumimoji="1" lang="en-US" altLang="zh-CN" sz="2400" b="1">
              <a:solidFill>
                <a:srgbClr val="000000"/>
              </a:solidFill>
              <a:latin typeface="Times New Roman" pitchFamily="18" charset="0"/>
            </a:endParaRPr>
          </a:p>
          <a:p>
            <a:r>
              <a:rPr kumimoji="1" lang="en-US" altLang="zh-CN" sz="2400" b="1">
                <a:solidFill>
                  <a:srgbClr val="000000"/>
                </a:solidFill>
                <a:latin typeface="Times New Roman" pitchFamily="18" charset="0"/>
              </a:rPr>
              <a:t>}</a:t>
            </a:r>
          </a:p>
          <a:p>
            <a:endParaRPr kumimoji="1" lang="en-US" altLang="zh-CN" sz="2400" b="1">
              <a:solidFill>
                <a:srgbClr val="000000"/>
              </a:solidFill>
              <a:latin typeface="Times New Roman" pitchFamily="18" charset="0"/>
            </a:endParaRPr>
          </a:p>
        </p:txBody>
      </p:sp>
      <p:graphicFrame>
        <p:nvGraphicFramePr>
          <p:cNvPr id="251911" name="Object 7"/>
          <p:cNvGraphicFramePr>
            <a:graphicFrameLocks noChangeAspect="1"/>
          </p:cNvGraphicFramePr>
          <p:nvPr>
            <p:extLst/>
          </p:nvPr>
        </p:nvGraphicFramePr>
        <p:xfrm>
          <a:off x="1851025" y="2549525"/>
          <a:ext cx="985838" cy="638175"/>
        </p:xfrm>
        <a:graphic>
          <a:graphicData uri="http://schemas.openxmlformats.org/presentationml/2006/ole">
            <mc:AlternateContent xmlns:mc="http://schemas.openxmlformats.org/markup-compatibility/2006">
              <mc:Choice xmlns:v="urn:schemas-microsoft-com:vml" Requires="v">
                <p:oleObj spid="_x0000_s171227" name="公式" r:id="rId5" imgW="495000" imgH="419040" progId="Equation.3">
                  <p:embed/>
                </p:oleObj>
              </mc:Choice>
              <mc:Fallback>
                <p:oleObj name="公式" r:id="rId5" imgW="495000" imgH="419040" progId="Equation.3">
                  <p:embed/>
                  <p:pic>
                    <p:nvPicPr>
                      <p:cNvPr id="25191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1025" y="2549525"/>
                        <a:ext cx="985838"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1912" name="Object 8"/>
          <p:cNvGraphicFramePr>
            <a:graphicFrameLocks noChangeAspect="1"/>
          </p:cNvGraphicFramePr>
          <p:nvPr>
            <p:extLst/>
          </p:nvPr>
        </p:nvGraphicFramePr>
        <p:xfrm>
          <a:off x="1984375" y="3830638"/>
          <a:ext cx="1843088" cy="788987"/>
        </p:xfrm>
        <a:graphic>
          <a:graphicData uri="http://schemas.openxmlformats.org/presentationml/2006/ole">
            <mc:AlternateContent xmlns:mc="http://schemas.openxmlformats.org/markup-compatibility/2006">
              <mc:Choice xmlns:v="urn:schemas-microsoft-com:vml" Requires="v">
                <p:oleObj spid="_x0000_s171228" name="公式" r:id="rId7" imgW="749160" imgH="419040" progId="Equation.3">
                  <p:embed/>
                </p:oleObj>
              </mc:Choice>
              <mc:Fallback>
                <p:oleObj name="公式" r:id="rId7" imgW="749160" imgH="419040" progId="Equation.3">
                  <p:embed/>
                  <p:pic>
                    <p:nvPicPr>
                      <p:cNvPr id="25191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4375" y="3830638"/>
                        <a:ext cx="1843088"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3" name="Text Box 9"/>
          <p:cNvSpPr txBox="1">
            <a:spLocks noChangeArrowheads="1"/>
          </p:cNvSpPr>
          <p:nvPr/>
        </p:nvSpPr>
        <p:spPr bwMode="auto">
          <a:xfrm>
            <a:off x="755650" y="5157788"/>
            <a:ext cx="7696200" cy="457200"/>
          </a:xfrm>
          <a:prstGeom prst="rect">
            <a:avLst/>
          </a:prstGeom>
          <a:noFill/>
          <a:ln w="9525">
            <a:noFill/>
            <a:miter lim="800000"/>
            <a:headEnd/>
            <a:tailEnd/>
          </a:ln>
        </p:spPr>
        <p:txBody>
          <a:bodyPr>
            <a:spAutoFit/>
          </a:bodyPr>
          <a:lstStyle/>
          <a:p>
            <a:pPr>
              <a:spcBef>
                <a:spcPct val="20000"/>
              </a:spcBef>
            </a:pPr>
            <a:r>
              <a:rPr kumimoji="1" lang="zh-CN" altLang="en-US" sz="2400" b="1">
                <a:solidFill>
                  <a:srgbClr val="000000"/>
                </a:solidFill>
                <a:latin typeface="Times New Roman" pitchFamily="18" charset="0"/>
              </a:rPr>
              <a:t>算法复杂度</a:t>
            </a:r>
            <a:r>
              <a:rPr kumimoji="1" lang="en-US" altLang="zh-CN" sz="2400" b="1">
                <a:solidFill>
                  <a:srgbClr val="000000"/>
                </a:solidFill>
                <a:latin typeface="Times New Roman" pitchFamily="18" charset="0"/>
              </a:rPr>
              <a:t>: </a:t>
            </a:r>
          </a:p>
        </p:txBody>
      </p:sp>
      <p:graphicFrame>
        <p:nvGraphicFramePr>
          <p:cNvPr id="251914" name="Object 10"/>
          <p:cNvGraphicFramePr>
            <a:graphicFrameLocks noChangeAspect="1"/>
          </p:cNvGraphicFramePr>
          <p:nvPr/>
        </p:nvGraphicFramePr>
        <p:xfrm>
          <a:off x="1563037" y="5756222"/>
          <a:ext cx="6659232" cy="541520"/>
        </p:xfrm>
        <a:graphic>
          <a:graphicData uri="http://schemas.openxmlformats.org/presentationml/2006/ole">
            <mc:AlternateContent xmlns:mc="http://schemas.openxmlformats.org/markup-compatibility/2006">
              <mc:Choice xmlns:v="urn:schemas-microsoft-com:vml" Requires="v">
                <p:oleObj spid="_x0000_s171229" name="公式" r:id="rId9" imgW="2781000" imgH="228600" progId="Equation.3">
                  <p:embed/>
                </p:oleObj>
              </mc:Choice>
              <mc:Fallback>
                <p:oleObj name="公式" r:id="rId9" imgW="2781000" imgH="228600" progId="Equation.3">
                  <p:embed/>
                  <p:pic>
                    <p:nvPicPr>
                      <p:cNvPr id="25191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037" y="5756222"/>
                        <a:ext cx="6659232" cy="541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路径的矩阵求解</a:t>
            </a:r>
          </a:p>
        </p:txBody>
      </p:sp>
      <p:pic>
        <p:nvPicPr>
          <p:cNvPr id="11" name="Picture 10"/>
          <p:cNvPicPr>
            <a:picLocks noChangeAspect="1" noChangeArrowheads="1"/>
          </p:cNvPicPr>
          <p:nvPr/>
        </p:nvPicPr>
        <p:blipFill>
          <a:blip r:embed="rId11" cstate="print"/>
          <a:srcRect/>
          <a:stretch>
            <a:fillRect/>
          </a:stretch>
        </p:blipFill>
        <p:spPr bwMode="auto">
          <a:xfrm>
            <a:off x="4783837" y="3411538"/>
            <a:ext cx="4008191" cy="2061483"/>
          </a:xfrm>
          <a:prstGeom prst="rect">
            <a:avLst/>
          </a:prstGeom>
          <a:noFill/>
          <a:ln w="9525">
            <a:noFill/>
            <a:miter lim="800000"/>
            <a:headEnd/>
            <a:tailEnd/>
          </a:ln>
        </p:spPr>
      </p:pic>
    </p:spTree>
    <p:extLst>
      <p:ext uri="{BB962C8B-B14F-4D97-AF65-F5344CB8AC3E}">
        <p14:creationId xmlns:p14="http://schemas.microsoft.com/office/powerpoint/2010/main" val="317590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1910"/>
                                        </p:tgtEl>
                                        <p:attrNameLst>
                                          <p:attrName>style.visibility</p:attrName>
                                        </p:attrNameLst>
                                      </p:cBhvr>
                                      <p:to>
                                        <p:strVal val="visible"/>
                                      </p:to>
                                    </p:set>
                                    <p:animEffect transition="in" filter="blinds(horizontal)">
                                      <p:cBhvr>
                                        <p:cTn id="7" dur="500"/>
                                        <p:tgtEl>
                                          <p:spTgt spid="251910"/>
                                        </p:tgtEl>
                                      </p:cBhvr>
                                    </p:animEffect>
                                  </p:childTnLst>
                                </p:cTn>
                              </p:par>
                              <p:par>
                                <p:cTn id="8" presetID="3" presetClass="entr" presetSubtype="10" fill="hold" nodeType="withEffect">
                                  <p:stCondLst>
                                    <p:cond delay="0"/>
                                  </p:stCondLst>
                                  <p:childTnLst>
                                    <p:set>
                                      <p:cBhvr>
                                        <p:cTn id="9" dur="1" fill="hold">
                                          <p:stCondLst>
                                            <p:cond delay="0"/>
                                          </p:stCondLst>
                                        </p:cTn>
                                        <p:tgtEl>
                                          <p:spTgt spid="251911"/>
                                        </p:tgtEl>
                                        <p:attrNameLst>
                                          <p:attrName>style.visibility</p:attrName>
                                        </p:attrNameLst>
                                      </p:cBhvr>
                                      <p:to>
                                        <p:strVal val="visible"/>
                                      </p:to>
                                    </p:set>
                                    <p:animEffect transition="in" filter="blinds(horizontal)">
                                      <p:cBhvr>
                                        <p:cTn id="10" dur="500"/>
                                        <p:tgtEl>
                                          <p:spTgt spid="251911"/>
                                        </p:tgtEl>
                                      </p:cBhvr>
                                    </p:animEffect>
                                  </p:childTnLst>
                                </p:cTn>
                              </p:par>
                              <p:par>
                                <p:cTn id="11" presetID="3" presetClass="entr" presetSubtype="10" fill="hold" nodeType="withEffect">
                                  <p:stCondLst>
                                    <p:cond delay="0"/>
                                  </p:stCondLst>
                                  <p:childTnLst>
                                    <p:set>
                                      <p:cBhvr>
                                        <p:cTn id="12" dur="1" fill="hold">
                                          <p:stCondLst>
                                            <p:cond delay="0"/>
                                          </p:stCondLst>
                                        </p:cTn>
                                        <p:tgtEl>
                                          <p:spTgt spid="251912"/>
                                        </p:tgtEl>
                                        <p:attrNameLst>
                                          <p:attrName>style.visibility</p:attrName>
                                        </p:attrNameLst>
                                      </p:cBhvr>
                                      <p:to>
                                        <p:strVal val="visible"/>
                                      </p:to>
                                    </p:set>
                                    <p:animEffect transition="in" filter="blinds(horizontal)">
                                      <p:cBhvr>
                                        <p:cTn id="13" dur="500"/>
                                        <p:tgtEl>
                                          <p:spTgt spid="251912"/>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251913">
                                            <p:txEl>
                                              <p:pRg st="0" end="0"/>
                                            </p:txEl>
                                          </p:spTgt>
                                        </p:tgtEl>
                                        <p:attrNameLst>
                                          <p:attrName>style.visibility</p:attrName>
                                        </p:attrNameLst>
                                      </p:cBhvr>
                                      <p:to>
                                        <p:strVal val="visible"/>
                                      </p:to>
                                    </p:set>
                                    <p:animEffect transition="in" filter="strips(downRight)">
                                      <p:cBhvr>
                                        <p:cTn id="18" dur="500"/>
                                        <p:tgtEl>
                                          <p:spTgt spid="25191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51914"/>
                                        </p:tgtEl>
                                        <p:attrNameLst>
                                          <p:attrName>style.visibility</p:attrName>
                                        </p:attrNameLst>
                                      </p:cBhvr>
                                      <p:to>
                                        <p:strVal val="visible"/>
                                      </p:to>
                                    </p:set>
                                    <p:animEffect transition="in" filter="checkerboard(across)">
                                      <p:cBhvr>
                                        <p:cTn id="23" dur="500"/>
                                        <p:tgtEl>
                                          <p:spTgt spid="251914"/>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amond(in)">
                                      <p:cBhvr>
                                        <p:cTn id="2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0" grpId="0" animBg="1"/>
      <p:bldP spid="251913" grpId="0" build="p" bldLvl="3"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3"/>
          <p:cNvSpPr>
            <a:spLocks noChangeArrowheads="1"/>
          </p:cNvSpPr>
          <p:nvPr/>
        </p:nvSpPr>
        <p:spPr bwMode="auto">
          <a:xfrm>
            <a:off x="539750" y="1412875"/>
            <a:ext cx="8353425" cy="1692771"/>
          </a:xfrm>
          <a:prstGeom prst="rect">
            <a:avLst/>
          </a:prstGeom>
          <a:noFill/>
          <a:ln w="9525">
            <a:noFill/>
            <a:miter lim="800000"/>
            <a:headEnd/>
            <a:tailEnd/>
          </a:ln>
        </p:spPr>
        <p:txBody>
          <a:bodyPr>
            <a:spAutoFit/>
          </a:bodyPr>
          <a:lstStyle/>
          <a:p>
            <a:pPr>
              <a:spcBef>
                <a:spcPct val="50000"/>
              </a:spcBef>
            </a:pPr>
            <a:endParaRPr lang="en-US" altLang="zh-CN" sz="3200" b="1">
              <a:solidFill>
                <a:srgbClr val="000000"/>
              </a:solidFill>
              <a:latin typeface="Times New Roman" pitchFamily="18" charset="0"/>
            </a:endParaRPr>
          </a:p>
          <a:p>
            <a:pPr>
              <a:spcBef>
                <a:spcPct val="50000"/>
              </a:spcBef>
            </a:pPr>
            <a:endParaRPr lang="en-US" altLang="zh-CN" sz="2400" b="1">
              <a:solidFill>
                <a:srgbClr val="000000"/>
              </a:solidFill>
              <a:latin typeface="华文细黑" pitchFamily="2" charset="-122"/>
              <a:ea typeface="华文细黑" pitchFamily="2" charset="-122"/>
            </a:endParaRPr>
          </a:p>
          <a:p>
            <a:pPr>
              <a:spcBef>
                <a:spcPct val="50000"/>
              </a:spcBef>
            </a:pPr>
            <a:endParaRPr lang="en-US" altLang="zh-CN" sz="2400" b="1">
              <a:solidFill>
                <a:srgbClr val="000000"/>
              </a:solidFill>
              <a:latin typeface="华文细黑" pitchFamily="2" charset="-122"/>
              <a:ea typeface="华文细黑" pitchFamily="2" charset="-122"/>
            </a:endParaRPr>
          </a:p>
        </p:txBody>
      </p:sp>
      <p:graphicFrame>
        <p:nvGraphicFramePr>
          <p:cNvPr id="252932" name="Object 4"/>
          <p:cNvGraphicFramePr>
            <a:graphicFrameLocks noChangeAspect="1"/>
          </p:cNvGraphicFramePr>
          <p:nvPr/>
        </p:nvGraphicFramePr>
        <p:xfrm>
          <a:off x="1331913" y="1268413"/>
          <a:ext cx="4094162" cy="530225"/>
        </p:xfrm>
        <a:graphic>
          <a:graphicData uri="http://schemas.openxmlformats.org/presentationml/2006/ole">
            <mc:AlternateContent xmlns:mc="http://schemas.openxmlformats.org/markup-compatibility/2006">
              <mc:Choice xmlns:v="urn:schemas-microsoft-com:vml" Requires="v">
                <p:oleObj spid="_x0000_s172202" name="公式" r:id="rId3" imgW="2057400" imgH="266700" progId="Equation.3">
                  <p:embed/>
                </p:oleObj>
              </mc:Choice>
              <mc:Fallback>
                <p:oleObj name="公式" r:id="rId3" imgW="2057400" imgH="266700" progId="Equation.3">
                  <p:embed/>
                  <p:pic>
                    <p:nvPicPr>
                      <p:cNvPr id="2529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268413"/>
                        <a:ext cx="4094162"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3" name="Text Box 5"/>
          <p:cNvSpPr txBox="1">
            <a:spLocks noChangeArrowheads="1"/>
          </p:cNvSpPr>
          <p:nvPr/>
        </p:nvSpPr>
        <p:spPr bwMode="auto">
          <a:xfrm>
            <a:off x="684213" y="1916113"/>
            <a:ext cx="7696200" cy="457200"/>
          </a:xfrm>
          <a:prstGeom prst="rect">
            <a:avLst/>
          </a:prstGeom>
          <a:noFill/>
          <a:ln w="9525">
            <a:noFill/>
            <a:miter lim="800000"/>
            <a:headEnd/>
            <a:tailEnd/>
          </a:ln>
        </p:spPr>
        <p:txBody>
          <a:bodyPr>
            <a:spAutoFit/>
          </a:bodyPr>
          <a:lstStyle/>
          <a:p>
            <a:pPr>
              <a:spcBef>
                <a:spcPct val="20000"/>
              </a:spcBef>
            </a:pPr>
            <a:r>
              <a:rPr kumimoji="1" lang="en-US" altLang="zh-CN" sz="2400" b="1" dirty="0">
                <a:solidFill>
                  <a:srgbClr val="000000"/>
                </a:solidFill>
                <a:latin typeface="Times New Roman" pitchFamily="18" charset="0"/>
              </a:rPr>
              <a:t>Case 1 </a:t>
            </a:r>
          </a:p>
        </p:txBody>
      </p:sp>
      <p:sp>
        <p:nvSpPr>
          <p:cNvPr id="252934" name="Text Box 6"/>
          <p:cNvSpPr txBox="1">
            <a:spLocks noChangeArrowheads="1"/>
          </p:cNvSpPr>
          <p:nvPr/>
        </p:nvSpPr>
        <p:spPr bwMode="auto">
          <a:xfrm>
            <a:off x="611188" y="3644900"/>
            <a:ext cx="7696200" cy="457200"/>
          </a:xfrm>
          <a:prstGeom prst="rect">
            <a:avLst/>
          </a:prstGeom>
          <a:noFill/>
          <a:ln w="9525">
            <a:noFill/>
            <a:miter lim="800000"/>
            <a:headEnd/>
            <a:tailEnd/>
          </a:ln>
        </p:spPr>
        <p:txBody>
          <a:bodyPr>
            <a:spAutoFit/>
          </a:bodyPr>
          <a:lstStyle/>
          <a:p>
            <a:pPr>
              <a:spcBef>
                <a:spcPct val="20000"/>
              </a:spcBef>
            </a:pPr>
            <a:r>
              <a:rPr kumimoji="1" lang="en-US" altLang="zh-CN" sz="2400" b="1">
                <a:solidFill>
                  <a:srgbClr val="000000"/>
                </a:solidFill>
                <a:latin typeface="Times New Roman" pitchFamily="18" charset="0"/>
              </a:rPr>
              <a:t>Case 2 </a:t>
            </a:r>
          </a:p>
        </p:txBody>
      </p:sp>
      <p:grpSp>
        <p:nvGrpSpPr>
          <p:cNvPr id="2" name="Group 7"/>
          <p:cNvGrpSpPr>
            <a:grpSpLocks/>
          </p:cNvGrpSpPr>
          <p:nvPr/>
        </p:nvGrpSpPr>
        <p:grpSpPr bwMode="auto">
          <a:xfrm>
            <a:off x="2411413" y="2205038"/>
            <a:ext cx="3962400" cy="738187"/>
            <a:chOff x="1584" y="1263"/>
            <a:chExt cx="2496" cy="465"/>
          </a:xfrm>
        </p:grpSpPr>
        <p:sp>
          <p:nvSpPr>
            <p:cNvPr id="11289" name="Line 8"/>
            <p:cNvSpPr>
              <a:spLocks noChangeShapeType="1"/>
            </p:cNvSpPr>
            <p:nvPr/>
          </p:nvSpPr>
          <p:spPr bwMode="auto">
            <a:xfrm>
              <a:off x="1727" y="1263"/>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0" name="Line 9"/>
            <p:cNvSpPr>
              <a:spLocks noChangeShapeType="1"/>
            </p:cNvSpPr>
            <p:nvPr/>
          </p:nvSpPr>
          <p:spPr bwMode="auto">
            <a:xfrm>
              <a:off x="2104" y="1266"/>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1" name="Line 10"/>
            <p:cNvSpPr>
              <a:spLocks noChangeShapeType="1"/>
            </p:cNvSpPr>
            <p:nvPr/>
          </p:nvSpPr>
          <p:spPr bwMode="auto">
            <a:xfrm>
              <a:off x="2474" y="1266"/>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2" name="Line 11"/>
            <p:cNvSpPr>
              <a:spLocks noChangeShapeType="1"/>
            </p:cNvSpPr>
            <p:nvPr/>
          </p:nvSpPr>
          <p:spPr bwMode="auto">
            <a:xfrm>
              <a:off x="2881" y="1278"/>
              <a:ext cx="241" cy="0"/>
            </a:xfrm>
            <a:prstGeom prst="line">
              <a:avLst/>
            </a:prstGeom>
            <a:noFill/>
            <a:ln w="19050">
              <a:solidFill>
                <a:srgbClr val="000000"/>
              </a:solidFill>
              <a:prstDash val="dash"/>
              <a:round/>
              <a:headEnd/>
              <a:tailEnd/>
            </a:ln>
          </p:spPr>
          <p:txBody>
            <a:bodyPr/>
            <a:lstStyle/>
            <a:p>
              <a:endParaRPr lang="zh-CN" altLang="en-US">
                <a:solidFill>
                  <a:srgbClr val="000000"/>
                </a:solidFill>
              </a:endParaRPr>
            </a:p>
          </p:txBody>
        </p:sp>
        <p:sp>
          <p:nvSpPr>
            <p:cNvPr id="11293" name="Line 12"/>
            <p:cNvSpPr>
              <a:spLocks noChangeShapeType="1"/>
            </p:cNvSpPr>
            <p:nvPr/>
          </p:nvSpPr>
          <p:spPr bwMode="auto">
            <a:xfrm>
              <a:off x="3183" y="1263"/>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4" name="Line 13"/>
            <p:cNvSpPr>
              <a:spLocks noChangeShapeType="1"/>
            </p:cNvSpPr>
            <p:nvPr/>
          </p:nvSpPr>
          <p:spPr bwMode="auto">
            <a:xfrm>
              <a:off x="3567" y="1263"/>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5" name="Text Box 14"/>
            <p:cNvSpPr txBox="1">
              <a:spLocks noChangeArrowheads="1"/>
            </p:cNvSpPr>
            <p:nvPr/>
          </p:nvSpPr>
          <p:spPr bwMode="auto">
            <a:xfrm>
              <a:off x="1584" y="1368"/>
              <a:ext cx="302" cy="360"/>
            </a:xfrm>
            <a:prstGeom prst="rect">
              <a:avLst/>
            </a:prstGeom>
            <a:noFill/>
            <a:ln w="9525">
              <a:noFill/>
              <a:miter lim="800000"/>
              <a:headEnd/>
              <a:tailEnd/>
            </a:ln>
          </p:spPr>
          <p:txBody>
            <a:bodyPr/>
            <a:lstStyle/>
            <a:p>
              <a:pPr algn="just" eaLnBrk="0" hangingPunct="0"/>
              <a:r>
                <a:rPr lang="en-US" altLang="zh-CN" i="1">
                  <a:solidFill>
                    <a:srgbClr val="000000"/>
                  </a:solidFill>
                  <a:latin typeface="Times New Roman" pitchFamily="18" charset="0"/>
                </a:rPr>
                <a:t>V</a:t>
              </a:r>
              <a:r>
                <a:rPr lang="en-US" altLang="zh-CN" i="1" baseline="-25000">
                  <a:solidFill>
                    <a:srgbClr val="000000"/>
                  </a:solidFill>
                  <a:latin typeface="Times New Roman" pitchFamily="18" charset="0"/>
                </a:rPr>
                <a:t>i</a:t>
              </a:r>
              <a:endParaRPr lang="en-US" altLang="zh-CN" i="1">
                <a:solidFill>
                  <a:srgbClr val="000000"/>
                </a:solidFill>
                <a:latin typeface="Times New Roman" pitchFamily="18" charset="0"/>
              </a:endParaRPr>
            </a:p>
          </p:txBody>
        </p:sp>
        <p:sp>
          <p:nvSpPr>
            <p:cNvPr id="11296" name="Text Box 15"/>
            <p:cNvSpPr txBox="1">
              <a:spLocks noChangeArrowheads="1"/>
            </p:cNvSpPr>
            <p:nvPr/>
          </p:nvSpPr>
          <p:spPr bwMode="auto">
            <a:xfrm>
              <a:off x="3778" y="1323"/>
              <a:ext cx="302" cy="360"/>
            </a:xfrm>
            <a:prstGeom prst="rect">
              <a:avLst/>
            </a:prstGeom>
            <a:noFill/>
            <a:ln w="9525">
              <a:noFill/>
              <a:miter lim="800000"/>
              <a:headEnd/>
              <a:tailEnd/>
            </a:ln>
          </p:spPr>
          <p:txBody>
            <a:bodyPr/>
            <a:lstStyle/>
            <a:p>
              <a:pPr algn="just" eaLnBrk="0" hangingPunct="0"/>
              <a:r>
                <a:rPr lang="en-US" altLang="zh-CN" i="1">
                  <a:solidFill>
                    <a:srgbClr val="000000"/>
                  </a:solidFill>
                  <a:latin typeface="Times New Roman" pitchFamily="18" charset="0"/>
                </a:rPr>
                <a:t>V</a:t>
              </a:r>
              <a:r>
                <a:rPr lang="en-US" altLang="zh-CN" i="1" baseline="-25000">
                  <a:solidFill>
                    <a:srgbClr val="000000"/>
                  </a:solidFill>
                  <a:latin typeface="Times New Roman" pitchFamily="18" charset="0"/>
                </a:rPr>
                <a:t>j</a:t>
              </a:r>
              <a:endParaRPr lang="en-US" altLang="zh-CN" i="1">
                <a:solidFill>
                  <a:srgbClr val="000000"/>
                </a:solidFill>
                <a:latin typeface="Times New Roman" pitchFamily="18" charset="0"/>
              </a:endParaRPr>
            </a:p>
          </p:txBody>
        </p:sp>
      </p:grpSp>
      <p:grpSp>
        <p:nvGrpSpPr>
          <p:cNvPr id="3" name="Group 17"/>
          <p:cNvGrpSpPr>
            <a:grpSpLocks/>
          </p:cNvGrpSpPr>
          <p:nvPr/>
        </p:nvGrpSpPr>
        <p:grpSpPr bwMode="auto">
          <a:xfrm>
            <a:off x="2668588" y="3124200"/>
            <a:ext cx="2697163" cy="2136775"/>
            <a:chOff x="1681" y="1968"/>
            <a:chExt cx="1699" cy="1346"/>
          </a:xfrm>
        </p:grpSpPr>
        <p:sp>
          <p:nvSpPr>
            <p:cNvPr id="11278" name="Line 18"/>
            <p:cNvSpPr>
              <a:spLocks noChangeShapeType="1"/>
            </p:cNvSpPr>
            <p:nvPr/>
          </p:nvSpPr>
          <p:spPr bwMode="auto">
            <a:xfrm flipV="1">
              <a:off x="1824" y="2754"/>
              <a:ext cx="240" cy="265"/>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79" name="Line 19"/>
            <p:cNvSpPr>
              <a:spLocks noChangeShapeType="1"/>
            </p:cNvSpPr>
            <p:nvPr/>
          </p:nvSpPr>
          <p:spPr bwMode="auto">
            <a:xfrm flipV="1">
              <a:off x="2037" y="2610"/>
              <a:ext cx="171" cy="192"/>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0" name="Line 20"/>
            <p:cNvSpPr>
              <a:spLocks noChangeShapeType="1"/>
            </p:cNvSpPr>
            <p:nvPr/>
          </p:nvSpPr>
          <p:spPr bwMode="auto">
            <a:xfrm flipV="1">
              <a:off x="2208" y="2418"/>
              <a:ext cx="144" cy="192"/>
            </a:xfrm>
            <a:prstGeom prst="line">
              <a:avLst/>
            </a:prstGeom>
            <a:noFill/>
            <a:ln w="28575">
              <a:solidFill>
                <a:srgbClr val="000000"/>
              </a:solidFill>
              <a:prstDash val="dash"/>
              <a:round/>
              <a:headEnd/>
              <a:tailEnd/>
            </a:ln>
          </p:spPr>
          <p:txBody>
            <a:bodyPr/>
            <a:lstStyle/>
            <a:p>
              <a:endParaRPr lang="zh-CN" altLang="en-US">
                <a:solidFill>
                  <a:srgbClr val="000000"/>
                </a:solidFill>
              </a:endParaRPr>
            </a:p>
          </p:txBody>
        </p:sp>
        <p:sp>
          <p:nvSpPr>
            <p:cNvPr id="11281" name="Line 21"/>
            <p:cNvSpPr>
              <a:spLocks noChangeShapeType="1"/>
            </p:cNvSpPr>
            <p:nvPr/>
          </p:nvSpPr>
          <p:spPr bwMode="auto">
            <a:xfrm flipV="1">
              <a:off x="2364" y="2200"/>
              <a:ext cx="180" cy="186"/>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2" name="Line 22"/>
            <p:cNvSpPr>
              <a:spLocks noChangeShapeType="1"/>
            </p:cNvSpPr>
            <p:nvPr/>
          </p:nvSpPr>
          <p:spPr bwMode="auto">
            <a:xfrm>
              <a:off x="2550" y="2200"/>
              <a:ext cx="138" cy="192"/>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3" name="Line 23"/>
            <p:cNvSpPr>
              <a:spLocks noChangeShapeType="1"/>
            </p:cNvSpPr>
            <p:nvPr/>
          </p:nvSpPr>
          <p:spPr bwMode="auto">
            <a:xfrm>
              <a:off x="2688" y="2388"/>
              <a:ext cx="96" cy="148"/>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4" name="Line 24"/>
            <p:cNvSpPr>
              <a:spLocks noChangeShapeType="1"/>
            </p:cNvSpPr>
            <p:nvPr/>
          </p:nvSpPr>
          <p:spPr bwMode="auto">
            <a:xfrm>
              <a:off x="2832" y="2584"/>
              <a:ext cx="96" cy="144"/>
            </a:xfrm>
            <a:prstGeom prst="line">
              <a:avLst/>
            </a:prstGeom>
            <a:noFill/>
            <a:ln w="28575">
              <a:solidFill>
                <a:srgbClr val="000000"/>
              </a:solidFill>
              <a:prstDash val="dash"/>
              <a:round/>
              <a:headEnd/>
              <a:tailEnd/>
            </a:ln>
          </p:spPr>
          <p:txBody>
            <a:bodyPr/>
            <a:lstStyle/>
            <a:p>
              <a:endParaRPr lang="zh-CN" altLang="en-US">
                <a:solidFill>
                  <a:srgbClr val="000000"/>
                </a:solidFill>
              </a:endParaRPr>
            </a:p>
          </p:txBody>
        </p:sp>
        <p:sp>
          <p:nvSpPr>
            <p:cNvPr id="11285" name="Line 25"/>
            <p:cNvSpPr>
              <a:spLocks noChangeShapeType="1"/>
            </p:cNvSpPr>
            <p:nvPr/>
          </p:nvSpPr>
          <p:spPr bwMode="auto">
            <a:xfrm>
              <a:off x="2976" y="2805"/>
              <a:ext cx="192" cy="237"/>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6" name="Text Box 26"/>
            <p:cNvSpPr txBox="1">
              <a:spLocks noChangeArrowheads="1"/>
            </p:cNvSpPr>
            <p:nvPr/>
          </p:nvSpPr>
          <p:spPr bwMode="auto">
            <a:xfrm>
              <a:off x="1681" y="3138"/>
              <a:ext cx="335" cy="176"/>
            </a:xfrm>
            <a:prstGeom prst="rect">
              <a:avLst/>
            </a:prstGeom>
            <a:noFill/>
            <a:ln w="9525">
              <a:noFill/>
              <a:miter lim="800000"/>
              <a:headEnd/>
              <a:tailEnd/>
            </a:ln>
          </p:spPr>
          <p:txBody>
            <a:bodyPr/>
            <a:lstStyle/>
            <a:p>
              <a:pPr algn="just" eaLnBrk="0" hangingPunct="0"/>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i</a:t>
              </a:r>
              <a:endParaRPr lang="en-US" altLang="zh-CN" i="1" dirty="0">
                <a:solidFill>
                  <a:srgbClr val="000000"/>
                </a:solidFill>
                <a:latin typeface="Times New Roman" pitchFamily="18" charset="0"/>
              </a:endParaRPr>
            </a:p>
          </p:txBody>
        </p:sp>
        <p:sp>
          <p:nvSpPr>
            <p:cNvPr id="11287" name="Text Box 27"/>
            <p:cNvSpPr txBox="1">
              <a:spLocks noChangeArrowheads="1"/>
            </p:cNvSpPr>
            <p:nvPr/>
          </p:nvSpPr>
          <p:spPr bwMode="auto">
            <a:xfrm>
              <a:off x="3072" y="3097"/>
              <a:ext cx="308" cy="137"/>
            </a:xfrm>
            <a:prstGeom prst="rect">
              <a:avLst/>
            </a:prstGeom>
            <a:noFill/>
            <a:ln w="9525">
              <a:noFill/>
              <a:miter lim="800000"/>
              <a:headEnd/>
              <a:tailEnd/>
            </a:ln>
          </p:spPr>
          <p:txBody>
            <a:bodyPr/>
            <a:lstStyle/>
            <a:p>
              <a:pPr algn="just" eaLnBrk="0" hangingPunct="0"/>
              <a:r>
                <a:rPr lang="en-US" altLang="zh-CN" i="1" dirty="0" err="1">
                  <a:solidFill>
                    <a:srgbClr val="000000"/>
                  </a:solidFill>
                  <a:latin typeface="Times New Roman" pitchFamily="18" charset="0"/>
                </a:rPr>
                <a:t>V</a:t>
              </a:r>
              <a:r>
                <a:rPr lang="en-US" altLang="zh-CN" i="1" baseline="-25000" dirty="0" err="1">
                  <a:solidFill>
                    <a:srgbClr val="000000"/>
                  </a:solidFill>
                  <a:latin typeface="Times New Roman" pitchFamily="18" charset="0"/>
                </a:rPr>
                <a:t>j</a:t>
              </a:r>
              <a:endParaRPr lang="en-US" altLang="zh-CN" i="1" dirty="0">
                <a:solidFill>
                  <a:srgbClr val="000000"/>
                </a:solidFill>
                <a:latin typeface="Times New Roman" pitchFamily="18" charset="0"/>
              </a:endParaRPr>
            </a:p>
          </p:txBody>
        </p:sp>
        <p:sp>
          <p:nvSpPr>
            <p:cNvPr id="11288" name="Text Box 28"/>
            <p:cNvSpPr txBox="1">
              <a:spLocks noChangeArrowheads="1"/>
            </p:cNvSpPr>
            <p:nvPr/>
          </p:nvSpPr>
          <p:spPr bwMode="auto">
            <a:xfrm>
              <a:off x="2496" y="1968"/>
              <a:ext cx="336" cy="218"/>
            </a:xfrm>
            <a:prstGeom prst="rect">
              <a:avLst/>
            </a:prstGeom>
            <a:noFill/>
            <a:ln w="9525">
              <a:noFill/>
              <a:miter lim="800000"/>
              <a:headEnd/>
              <a:tailEnd/>
            </a:ln>
          </p:spPr>
          <p:txBody>
            <a:bodyPr/>
            <a:lstStyle/>
            <a:p>
              <a:pPr algn="just" eaLnBrk="0" hangingPunct="0"/>
              <a:r>
                <a:rPr lang="en-US" altLang="zh-CN" i="1">
                  <a:solidFill>
                    <a:srgbClr val="000000"/>
                  </a:solidFill>
                  <a:latin typeface="Times New Roman" pitchFamily="18" charset="0"/>
                </a:rPr>
                <a:t>V</a:t>
              </a:r>
              <a:r>
                <a:rPr lang="en-US" altLang="zh-CN" i="1" baseline="-25000">
                  <a:solidFill>
                    <a:srgbClr val="000000"/>
                  </a:solidFill>
                  <a:latin typeface="Times New Roman" pitchFamily="18" charset="0"/>
                </a:rPr>
                <a:t>k</a:t>
              </a:r>
              <a:endParaRPr lang="en-US" altLang="zh-CN" i="1">
                <a:solidFill>
                  <a:srgbClr val="000000"/>
                </a:solidFill>
                <a:latin typeface="Times New Roman" pitchFamily="18" charset="0"/>
              </a:endParaRPr>
            </a:p>
          </p:txBody>
        </p:sp>
      </p:grpSp>
      <p:grpSp>
        <p:nvGrpSpPr>
          <p:cNvPr id="4" name="Group 29"/>
          <p:cNvGrpSpPr>
            <a:grpSpLocks/>
          </p:cNvGrpSpPr>
          <p:nvPr/>
        </p:nvGrpSpPr>
        <p:grpSpPr bwMode="auto">
          <a:xfrm>
            <a:off x="3124200" y="4267200"/>
            <a:ext cx="2057400" cy="1692275"/>
            <a:chOff x="1968" y="2688"/>
            <a:chExt cx="1296" cy="1066"/>
          </a:xfrm>
        </p:grpSpPr>
        <p:graphicFrame>
          <p:nvGraphicFramePr>
            <p:cNvPr id="11268" name="Object 30"/>
            <p:cNvGraphicFramePr>
              <a:graphicFrameLocks noChangeAspect="1"/>
            </p:cNvGraphicFramePr>
            <p:nvPr/>
          </p:nvGraphicFramePr>
          <p:xfrm>
            <a:off x="1968" y="3360"/>
            <a:ext cx="1296" cy="394"/>
          </p:xfrm>
          <a:graphic>
            <a:graphicData uri="http://schemas.openxmlformats.org/presentationml/2006/ole">
              <mc:AlternateContent xmlns:mc="http://schemas.openxmlformats.org/markup-compatibility/2006">
                <mc:Choice xmlns:v="urn:schemas-microsoft-com:vml" Requires="v">
                  <p:oleObj spid="_x0000_s172203" name="公式" r:id="rId5" imgW="1409088" imgH="431613" progId="Equation.3">
                    <p:embed/>
                  </p:oleObj>
                </mc:Choice>
                <mc:Fallback>
                  <p:oleObj name="公式" r:id="rId5" imgW="1409088" imgH="431613" progId="Equation.3">
                    <p:embed/>
                    <p:pic>
                      <p:nvPicPr>
                        <p:cNvPr id="11268"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3360"/>
                          <a:ext cx="1296" cy="3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6" name="Line 31"/>
            <p:cNvSpPr>
              <a:spLocks noChangeShapeType="1"/>
            </p:cNvSpPr>
            <p:nvPr/>
          </p:nvSpPr>
          <p:spPr bwMode="auto">
            <a:xfrm>
              <a:off x="2304" y="2688"/>
              <a:ext cx="192" cy="576"/>
            </a:xfrm>
            <a:prstGeom prst="line">
              <a:avLst/>
            </a:prstGeom>
            <a:noFill/>
            <a:ln w="38100">
              <a:solidFill>
                <a:schemeClr val="accent1"/>
              </a:solidFill>
              <a:prstDash val="dash"/>
              <a:round/>
              <a:headEnd/>
              <a:tailEnd type="triangle" w="med" len="med"/>
            </a:ln>
          </p:spPr>
          <p:txBody>
            <a:bodyPr/>
            <a:lstStyle/>
            <a:p>
              <a:endParaRPr lang="zh-CN" altLang="en-US">
                <a:solidFill>
                  <a:srgbClr val="000000"/>
                </a:solidFill>
              </a:endParaRPr>
            </a:p>
          </p:txBody>
        </p:sp>
        <p:sp>
          <p:nvSpPr>
            <p:cNvPr id="11277" name="Line 32"/>
            <p:cNvSpPr>
              <a:spLocks noChangeShapeType="1"/>
            </p:cNvSpPr>
            <p:nvPr/>
          </p:nvSpPr>
          <p:spPr bwMode="auto">
            <a:xfrm flipH="1">
              <a:off x="2688" y="2736"/>
              <a:ext cx="144" cy="528"/>
            </a:xfrm>
            <a:prstGeom prst="line">
              <a:avLst/>
            </a:prstGeom>
            <a:noFill/>
            <a:ln w="38100">
              <a:solidFill>
                <a:schemeClr val="accent1"/>
              </a:solidFill>
              <a:prstDash val="dash"/>
              <a:round/>
              <a:headEnd/>
              <a:tailEnd type="triangle" w="med" len="med"/>
            </a:ln>
          </p:spPr>
          <p:txBody>
            <a:bodyPr/>
            <a:lstStyle/>
            <a:p>
              <a:endParaRPr lang="zh-CN" altLang="en-US">
                <a:solidFill>
                  <a:srgbClr val="000000"/>
                </a:solidFill>
              </a:endParaRPr>
            </a:p>
          </p:txBody>
        </p:sp>
      </p:grpSp>
      <p:sp>
        <p:nvSpPr>
          <p:cNvPr id="37"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路径的矩阵求解</a:t>
            </a:r>
          </a:p>
        </p:txBody>
      </p:sp>
      <p:graphicFrame>
        <p:nvGraphicFramePr>
          <p:cNvPr id="33" name="Object 30"/>
          <p:cNvGraphicFramePr>
            <a:graphicFrameLocks noChangeAspect="1"/>
          </p:cNvGraphicFramePr>
          <p:nvPr>
            <p:extLst/>
          </p:nvPr>
        </p:nvGraphicFramePr>
        <p:xfrm>
          <a:off x="3308351" y="2283867"/>
          <a:ext cx="2057400" cy="625475"/>
        </p:xfrm>
        <a:graphic>
          <a:graphicData uri="http://schemas.openxmlformats.org/presentationml/2006/ole">
            <mc:AlternateContent xmlns:mc="http://schemas.openxmlformats.org/markup-compatibility/2006">
              <mc:Choice xmlns:v="urn:schemas-microsoft-com:vml" Requires="v">
                <p:oleObj spid="_x0000_s172204" name="公式" r:id="rId7" imgW="1409088" imgH="431613" progId="Equation.3">
                  <p:embed/>
                </p:oleObj>
              </mc:Choice>
              <mc:Fallback>
                <p:oleObj name="公式" r:id="rId7" imgW="1409088" imgH="431613" progId="Equation.3">
                  <p:embed/>
                  <p:pic>
                    <p:nvPicPr>
                      <p:cNvPr id="33"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1" y="2283867"/>
                        <a:ext cx="20574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6621462" y="5109667"/>
            <a:ext cx="1287532"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20000"/>
              </a:spcBef>
              <a:buClr>
                <a:schemeClr val="hlink"/>
              </a:buClr>
              <a:buSzPct val="60000"/>
              <a:buFont typeface="Wingdings" pitchFamily="2" charset="2"/>
              <a:buNone/>
            </a:pPr>
            <a:r>
              <a:rPr lang="en-US" altLang="zh-CN" sz="2800" i="1" dirty="0" err="1">
                <a:solidFill>
                  <a:srgbClr val="000000"/>
                </a:solidFill>
                <a:latin typeface="Times New Roman" panose="02020603050405020304" pitchFamily="18" charset="0"/>
                <a:cs typeface="Times New Roman" panose="02020603050405020304" pitchFamily="18" charset="0"/>
              </a:rPr>
              <a:t>p</a:t>
            </a:r>
            <a:r>
              <a:rPr lang="en-US" altLang="zh-CN" sz="2800" i="1" baseline="-25000" dirty="0" err="1">
                <a:solidFill>
                  <a:srgbClr val="000000"/>
                </a:solidFill>
                <a:latin typeface="Times New Roman" panose="02020603050405020304" pitchFamily="18" charset="0"/>
                <a:cs typeface="Times New Roman" panose="02020603050405020304" pitchFamily="18" charset="0"/>
              </a:rPr>
              <a:t>ik</a:t>
            </a:r>
            <a:r>
              <a:rPr lang="en-US" altLang="zh-CN" sz="2800" i="1" baseline="-25000" dirty="0">
                <a:solidFill>
                  <a:srgbClr val="000000"/>
                </a:solidFill>
                <a:latin typeface="Times New Roman" panose="02020603050405020304" pitchFamily="18" charset="0"/>
                <a:cs typeface="Times New Roman" panose="02020603050405020304" pitchFamily="18" charset="0"/>
              </a:rPr>
              <a:t> </a:t>
            </a:r>
            <a:r>
              <a:rPr lang="zh-CN" altLang="en-US" sz="2800" i="1" baseline="-25000" dirty="0">
                <a:solidFill>
                  <a:srgbClr val="000000"/>
                </a:solidFill>
                <a:latin typeface="Times New Roman" panose="02020603050405020304" pitchFamily="18" charset="0"/>
                <a:cs typeface="Times New Roman" panose="02020603050405020304" pitchFamily="18" charset="0"/>
              </a:rPr>
              <a:t>* </a:t>
            </a:r>
            <a:r>
              <a:rPr lang="en-US" altLang="zh-CN" sz="2800" i="1" dirty="0" err="1">
                <a:solidFill>
                  <a:srgbClr val="000000"/>
                </a:solidFill>
                <a:latin typeface="Times New Roman" panose="02020603050405020304" pitchFamily="18" charset="0"/>
                <a:cs typeface="Times New Roman" panose="02020603050405020304" pitchFamily="18" charset="0"/>
              </a:rPr>
              <a:t>p</a:t>
            </a:r>
            <a:r>
              <a:rPr lang="en-US" altLang="zh-CN" sz="2800" i="1" baseline="-25000" dirty="0" err="1">
                <a:solidFill>
                  <a:srgbClr val="000000"/>
                </a:solidFill>
                <a:latin typeface="Times New Roman" panose="02020603050405020304" pitchFamily="18" charset="0"/>
                <a:cs typeface="Times New Roman" panose="02020603050405020304" pitchFamily="18" charset="0"/>
              </a:rPr>
              <a:t>kj</a:t>
            </a:r>
            <a:r>
              <a:rPr lang="en-US" altLang="zh-CN" sz="2800" i="1" baseline="-25000" dirty="0">
                <a:solidFill>
                  <a:srgbClr val="000000"/>
                </a:solidFill>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6" name="矩形 5"/>
              <p:cNvSpPr/>
              <p:nvPr/>
            </p:nvSpPr>
            <p:spPr>
              <a:xfrm>
                <a:off x="6599237" y="4224338"/>
                <a:ext cx="1324402"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spcBef>
                    <a:spcPct val="20000"/>
                  </a:spcBef>
                  <a:buClr>
                    <a:schemeClr val="hlink"/>
                  </a:buClr>
                  <a:buSzPct val="60000"/>
                  <a:buFont typeface="Wingdings" pitchFamily="2" charset="2"/>
                  <a:buNone/>
                </a:pPr>
                <a14:m>
                  <m:oMath xmlns:m="http://schemas.openxmlformats.org/officeDocument/2006/math">
                    <m:r>
                      <a:rPr lang="en-US" altLang="zh-CN"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𝒑</m:t>
                    </m:r>
                  </m:oMath>
                </a14:m>
                <a:r>
                  <a:rPr lang="en-US" altLang="zh-CN" i="1" baseline="-25000" dirty="0" err="1">
                    <a:solidFill>
                      <a:srgbClr val="000000"/>
                    </a:solidFill>
                    <a:latin typeface="Times New Roman" panose="02020603050405020304" pitchFamily="18" charset="0"/>
                    <a:cs typeface="Times New Roman" panose="02020603050405020304" pitchFamily="18" charset="0"/>
                  </a:rPr>
                  <a:t>ik</a:t>
                </a:r>
                <a:r>
                  <a:rPr lang="en-US" altLang="zh-CN" i="1" baseline="-25000" dirty="0">
                    <a:solidFill>
                      <a:srgbClr val="000000"/>
                    </a:solidFill>
                    <a:latin typeface="Times New Roman" panose="02020603050405020304" pitchFamily="18" charset="0"/>
                    <a:cs typeface="Times New Roman" panose="02020603050405020304" pitchFamily="18" charset="0"/>
                  </a:rPr>
                  <a:t> </a:t>
                </a:r>
                <a:r>
                  <a:rPr lang="zh-CN" altLang="en-US" i="1" baseline="-25000" dirty="0">
                    <a:solidFill>
                      <a:srgbClr val="000000"/>
                    </a:solidFill>
                    <a:latin typeface="Times New Roman" panose="02020603050405020304" pitchFamily="18" charset="0"/>
                    <a:cs typeface="Times New Roman" panose="02020603050405020304" pitchFamily="18" charset="0"/>
                  </a:rPr>
                  <a:t>* </a:t>
                </a:r>
                <a:r>
                  <a:rPr lang="en-US" altLang="zh-CN" i="1" dirty="0" err="1">
                    <a:solidFill>
                      <a:srgbClr val="000000"/>
                    </a:solidFill>
                    <a:latin typeface="Times New Roman" panose="02020603050405020304" pitchFamily="18" charset="0"/>
                    <a:cs typeface="Times New Roman" panose="02020603050405020304" pitchFamily="18" charset="0"/>
                  </a:rPr>
                  <a:t>p</a:t>
                </a:r>
                <a:r>
                  <a:rPr lang="en-US" altLang="zh-CN" i="1" baseline="-25000" dirty="0" err="1">
                    <a:solidFill>
                      <a:srgbClr val="000000"/>
                    </a:solidFill>
                    <a:latin typeface="Times New Roman" panose="02020603050405020304" pitchFamily="18" charset="0"/>
                    <a:cs typeface="Times New Roman" panose="02020603050405020304" pitchFamily="18" charset="0"/>
                  </a:rPr>
                  <a:t>kj</a:t>
                </a:r>
                <a:r>
                  <a:rPr lang="en-US" altLang="zh-CN" i="1" baseline="-25000" dirty="0">
                    <a:solidFill>
                      <a:srgbClr val="000000"/>
                    </a:solidFill>
                    <a:latin typeface="Times New Roman" panose="02020603050405020304" pitchFamily="18" charset="0"/>
                    <a:cs typeface="Times New Roman" panose="02020603050405020304" pitchFamily="18" charset="0"/>
                  </a:rPr>
                  <a:t> </a:t>
                </a:r>
              </a:p>
            </p:txBody>
          </p:sp>
        </mc:Choice>
        <mc:Fallback xmlns="">
          <p:sp>
            <p:nvSpPr>
              <p:cNvPr id="6" name="矩形 5"/>
              <p:cNvSpPr>
                <a:spLocks noRot="1" noChangeAspect="1" noMove="1" noResize="1" noEditPoints="1" noAdjustHandles="1" noChangeArrowheads="1" noChangeShapeType="1" noTextEdit="1"/>
              </p:cNvSpPr>
              <p:nvPr/>
            </p:nvSpPr>
            <p:spPr>
              <a:xfrm>
                <a:off x="6599237" y="4224338"/>
                <a:ext cx="1324402" cy="461665"/>
              </a:xfrm>
              <a:prstGeom prst="rect">
                <a:avLst/>
              </a:prstGeom>
              <a:blipFill>
                <a:blip r:embed="rId8"/>
                <a:stretch>
                  <a:fillRect l="-3636" t="-8861" b="-25316"/>
                </a:stretch>
              </a:blipFill>
            </p:spPr>
            <p:txBody>
              <a:bodyPr/>
              <a:lstStyle/>
              <a:p>
                <a:r>
                  <a:rPr lang="zh-CN" altLang="en-US">
                    <a:noFill/>
                  </a:rPr>
                  <a:t> </a:t>
                </a:r>
              </a:p>
            </p:txBody>
          </p:sp>
        </mc:Fallback>
      </mc:AlternateContent>
      <p:sp>
        <p:nvSpPr>
          <p:cNvPr id="7" name="下箭头 6"/>
          <p:cNvSpPr/>
          <p:nvPr/>
        </p:nvSpPr>
        <p:spPr>
          <a:xfrm>
            <a:off x="7026275" y="4733430"/>
            <a:ext cx="457200" cy="352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4"/>
          <p:cNvSpPr>
            <a:spLocks noChangeArrowheads="1"/>
          </p:cNvSpPr>
          <p:nvPr/>
        </p:nvSpPr>
        <p:spPr bwMode="auto">
          <a:xfrm>
            <a:off x="169583" y="6202689"/>
            <a:ext cx="8355172" cy="523220"/>
          </a:xfrm>
          <a:prstGeom prst="rect">
            <a:avLst/>
          </a:prstGeom>
          <a:noFill/>
          <a:ln w="9525">
            <a:noFill/>
            <a:miter lim="800000"/>
            <a:headEnd/>
            <a:tailEnd/>
          </a:ln>
        </p:spPr>
        <p:txBody>
          <a:bodyPr wrap="none">
            <a:spAutoFit/>
          </a:bodyPr>
          <a:lstStyle/>
          <a:p>
            <a:pPr>
              <a:spcBef>
                <a:spcPct val="20000"/>
              </a:spcBef>
              <a:buClr>
                <a:schemeClr val="hlink"/>
              </a:buClr>
              <a:buSzPct val="70000"/>
            </a:pPr>
            <a:r>
              <a:rPr lang="en-US" altLang="zh-CN" sz="2800" dirty="0">
                <a:solidFill>
                  <a:srgbClr val="000000"/>
                </a:solidFill>
                <a:latin typeface="Times New Roman" pitchFamily="18" charset="0"/>
              </a:rPr>
              <a:t>  </a:t>
            </a:r>
            <a:r>
              <a:rPr lang="en-US" altLang="zh-CN" dirty="0">
                <a:solidFill>
                  <a:srgbClr val="000000"/>
                </a:solidFill>
                <a:latin typeface="Times New Roman" pitchFamily="18" charset="0"/>
              </a:rPr>
              <a:t>P</a:t>
            </a:r>
            <a:r>
              <a:rPr lang="zh-CN" altLang="en-US" dirty="0">
                <a:solidFill>
                  <a:srgbClr val="000000"/>
                </a:solidFill>
                <a:latin typeface="Times New Roman" pitchFamily="18" charset="0"/>
              </a:rPr>
              <a:t>迭代累加存储的是</a:t>
            </a:r>
            <a:r>
              <a:rPr lang="zh-CN" altLang="en-US" b="1" dirty="0">
                <a:solidFill>
                  <a:srgbClr val="000000"/>
                </a:solidFill>
                <a:latin typeface="Times New Roman" pitchFamily="18" charset="0"/>
              </a:rPr>
              <a:t>节点最大标号</a:t>
            </a:r>
            <a:r>
              <a:rPr lang="zh-CN" altLang="en-US" b="1"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k</a:t>
            </a:r>
            <a:r>
              <a:rPr lang="zh-CN" altLang="en-US" dirty="0">
                <a:solidFill>
                  <a:srgbClr val="000000"/>
                </a:solidFill>
                <a:latin typeface="Times New Roman" pitchFamily="18" charset="0"/>
              </a:rPr>
              <a:t>时</a:t>
            </a:r>
            <a:r>
              <a:rPr lang="en-US" altLang="zh-CN" b="1" i="1" dirty="0">
                <a:solidFill>
                  <a:srgbClr val="000000"/>
                </a:solidFill>
                <a:latin typeface="Times New Roman" pitchFamily="18" charset="0"/>
              </a:rPr>
              <a:t>v</a:t>
            </a:r>
            <a:r>
              <a:rPr lang="en-US" altLang="zh-CN" b="1" i="1" baseline="-25000" dirty="0">
                <a:solidFill>
                  <a:srgbClr val="000000"/>
                </a:solidFill>
                <a:latin typeface="Times New Roman" pitchFamily="18" charset="0"/>
              </a:rPr>
              <a:t>i</a:t>
            </a:r>
            <a:r>
              <a:rPr lang="zh-CN" altLang="en-US" b="1" dirty="0">
                <a:solidFill>
                  <a:srgbClr val="000000"/>
                </a:solidFill>
                <a:latin typeface="Times New Roman" pitchFamily="18" charset="0"/>
              </a:rPr>
              <a:t>与</a:t>
            </a:r>
            <a:r>
              <a:rPr lang="en-US" altLang="zh-CN" b="1" i="1" dirty="0" err="1">
                <a:solidFill>
                  <a:srgbClr val="000000"/>
                </a:solidFill>
                <a:latin typeface="Times New Roman" pitchFamily="18" charset="0"/>
              </a:rPr>
              <a:t>v</a:t>
            </a:r>
            <a:r>
              <a:rPr lang="en-US" altLang="zh-CN" b="1" i="1" baseline="-25000" dirty="0" err="1">
                <a:solidFill>
                  <a:srgbClr val="000000"/>
                </a:solidFill>
                <a:latin typeface="Times New Roman" pitchFamily="18" charset="0"/>
              </a:rPr>
              <a:t>j</a:t>
            </a:r>
            <a:r>
              <a:rPr lang="zh-CN" altLang="en-US" b="1" dirty="0">
                <a:solidFill>
                  <a:srgbClr val="000000"/>
                </a:solidFill>
                <a:latin typeface="Times New Roman" pitchFamily="18" charset="0"/>
              </a:rPr>
              <a:t>之间有无道路</a:t>
            </a:r>
          </a:p>
        </p:txBody>
      </p:sp>
    </p:spTree>
    <p:extLst>
      <p:ext uri="{BB962C8B-B14F-4D97-AF65-F5344CB8AC3E}">
        <p14:creationId xmlns:p14="http://schemas.microsoft.com/office/powerpoint/2010/main" val="321186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checkerboard(across)">
                                      <p:cBhvr>
                                        <p:cTn id="7" dur="700"/>
                                        <p:tgtEl>
                                          <p:spTgt spid="25293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2933">
                                            <p:txEl>
                                              <p:pRg st="0" end="0"/>
                                            </p:txEl>
                                          </p:spTgt>
                                        </p:tgtEl>
                                        <p:attrNameLst>
                                          <p:attrName>style.visibility</p:attrName>
                                        </p:attrNameLst>
                                      </p:cBhvr>
                                      <p:to>
                                        <p:strVal val="visible"/>
                                      </p:to>
                                    </p:set>
                                    <p:animEffect transition="in" filter="strips(downRight)">
                                      <p:cBhvr>
                                        <p:cTn id="12" dur="500"/>
                                        <p:tgtEl>
                                          <p:spTgt spid="25293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20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52934">
                                            <p:txEl>
                                              <p:pRg st="0" end="0"/>
                                            </p:txEl>
                                          </p:spTgt>
                                        </p:tgtEl>
                                        <p:attrNameLst>
                                          <p:attrName>style.visibility</p:attrName>
                                        </p:attrNameLst>
                                      </p:cBhvr>
                                      <p:to>
                                        <p:strVal val="visible"/>
                                      </p:to>
                                    </p:set>
                                    <p:animEffect transition="in" filter="strips(downRight)">
                                      <p:cBhvr>
                                        <p:cTn id="22" dur="500"/>
                                        <p:tgtEl>
                                          <p:spTgt spid="2529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20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10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up)">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build="p" bldLvl="3" autoUpdateAnimBg="0"/>
      <p:bldP spid="252934" grpId="0" build="p" bldLvl="3" autoUpdateAnimBg="0"/>
      <p:bldP spid="5" grpId="0" animBg="1"/>
      <p:bldP spid="6" grpId="0" animBg="1"/>
      <p:bldP spid="7" grpId="0" animBg="1"/>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AutoShape 2"/>
          <p:cNvSpPr>
            <a:spLocks noChangeArrowheads="1"/>
          </p:cNvSpPr>
          <p:nvPr/>
        </p:nvSpPr>
        <p:spPr bwMode="auto">
          <a:xfrm>
            <a:off x="1835150" y="1700213"/>
            <a:ext cx="6019800" cy="3671887"/>
          </a:xfrm>
          <a:prstGeom prst="foldedCorner">
            <a:avLst>
              <a:gd name="adj" fmla="val 12500"/>
            </a:avLst>
          </a:prstGeom>
          <a:noFill/>
          <a:ln w="9525">
            <a:solidFill>
              <a:srgbClr val="000000"/>
            </a:solidFill>
            <a:round/>
            <a:headEnd/>
            <a:tailEnd/>
          </a:ln>
        </p:spPr>
        <p:txBody>
          <a:bodyPr wrap="none"/>
          <a:lstStyle/>
          <a:p>
            <a:endParaRPr kumimoji="1" lang="en-US" altLang="zh-CN" sz="2400" b="1">
              <a:solidFill>
                <a:srgbClr val="000000"/>
              </a:solidFill>
              <a:latin typeface="Times New Roman" pitchFamily="18" charset="0"/>
            </a:endParaRPr>
          </a:p>
          <a:p>
            <a:r>
              <a:rPr kumimoji="1" lang="en-US" altLang="zh-CN" sz="2400" b="1">
                <a:solidFill>
                  <a:srgbClr val="000000"/>
                </a:solidFill>
                <a:latin typeface="Times New Roman" pitchFamily="18" charset="0"/>
              </a:rPr>
              <a:t> for (</a:t>
            </a:r>
            <a:r>
              <a:rPr kumimoji="1" lang="en-US" altLang="zh-CN" sz="2400" b="1" i="1">
                <a:solidFill>
                  <a:srgbClr val="000000"/>
                </a:solidFill>
                <a:latin typeface="Times New Roman" pitchFamily="18" charset="0"/>
              </a:rPr>
              <a:t>k</a:t>
            </a:r>
            <a:r>
              <a:rPr kumimoji="1" lang="en-US" altLang="zh-CN" sz="2400" b="1">
                <a:solidFill>
                  <a:srgbClr val="000000"/>
                </a:solidFill>
                <a:latin typeface="Times New Roman" pitchFamily="18" charset="0"/>
              </a:rPr>
              <a:t>=1; </a:t>
            </a:r>
            <a:r>
              <a:rPr kumimoji="1" lang="en-US" altLang="zh-CN" sz="2400" b="1" i="1">
                <a:solidFill>
                  <a:srgbClr val="000000"/>
                </a:solidFill>
                <a:latin typeface="Times New Roman" pitchFamily="18" charset="0"/>
              </a:rPr>
              <a:t>k</a:t>
            </a:r>
            <a:r>
              <a:rPr kumimoji="1" lang="en-US" altLang="zh-CN" sz="2400" b="1">
                <a:solidFill>
                  <a:srgbClr val="000000"/>
                </a:solidFill>
                <a:latin typeface="Times New Roman" pitchFamily="18" charset="0"/>
              </a:rPr>
              <a:t> &lt;=</a:t>
            </a:r>
            <a:r>
              <a:rPr kumimoji="1" lang="en-US" altLang="zh-CN" sz="2400" b="1" i="1">
                <a:solidFill>
                  <a:srgbClr val="000000"/>
                </a:solidFill>
                <a:latin typeface="Times New Roman" pitchFamily="18" charset="0"/>
              </a:rPr>
              <a:t>n</a:t>
            </a:r>
            <a:r>
              <a:rPr kumimoji="1" lang="en-US" altLang="zh-CN" sz="2400" b="1">
                <a:solidFill>
                  <a:srgbClr val="000000"/>
                </a:solidFill>
                <a:latin typeface="Times New Roman" pitchFamily="18" charset="0"/>
              </a:rPr>
              <a:t>; </a:t>
            </a:r>
            <a:r>
              <a:rPr kumimoji="1" lang="en-US" altLang="zh-CN" sz="2400" b="1" i="1">
                <a:solidFill>
                  <a:srgbClr val="000000"/>
                </a:solidFill>
                <a:latin typeface="Times New Roman" pitchFamily="18" charset="0"/>
              </a:rPr>
              <a:t>k</a:t>
            </a:r>
            <a:r>
              <a:rPr kumimoji="1" lang="en-US" altLang="zh-CN" sz="2400" b="1">
                <a:solidFill>
                  <a:srgbClr val="000000"/>
                </a:solidFill>
                <a:latin typeface="Times New Roman" pitchFamily="18" charset="0"/>
              </a:rPr>
              <a:t> ++)</a:t>
            </a:r>
          </a:p>
          <a:p>
            <a:r>
              <a:rPr kumimoji="1" lang="en-US" altLang="zh-CN" sz="2400" b="1">
                <a:solidFill>
                  <a:srgbClr val="000000"/>
                </a:solidFill>
                <a:latin typeface="Times New Roman" pitchFamily="18" charset="0"/>
              </a:rPr>
              <a:t>{</a:t>
            </a:r>
          </a:p>
          <a:p>
            <a:r>
              <a:rPr kumimoji="1" lang="en-US" altLang="zh-CN" sz="2400" b="1">
                <a:solidFill>
                  <a:srgbClr val="000000"/>
                </a:solidFill>
                <a:latin typeface="Times New Roman" pitchFamily="18" charset="0"/>
              </a:rPr>
              <a:t> 	for (</a:t>
            </a:r>
            <a:r>
              <a:rPr kumimoji="1" lang="en-US" altLang="zh-CN" sz="2400" b="1" i="1">
                <a:solidFill>
                  <a:srgbClr val="000000"/>
                </a:solidFill>
                <a:latin typeface="Times New Roman" pitchFamily="18" charset="0"/>
              </a:rPr>
              <a:t>i</a:t>
            </a:r>
            <a:r>
              <a:rPr kumimoji="1" lang="en-US" altLang="zh-CN" sz="2400" b="1">
                <a:solidFill>
                  <a:srgbClr val="000000"/>
                </a:solidFill>
                <a:latin typeface="Times New Roman" pitchFamily="18" charset="0"/>
              </a:rPr>
              <a:t>=1; </a:t>
            </a:r>
            <a:r>
              <a:rPr kumimoji="1" lang="en-US" altLang="zh-CN" sz="2400" b="1" i="1">
                <a:solidFill>
                  <a:srgbClr val="000000"/>
                </a:solidFill>
                <a:latin typeface="Times New Roman" pitchFamily="18" charset="0"/>
              </a:rPr>
              <a:t>i</a:t>
            </a:r>
            <a:r>
              <a:rPr kumimoji="1" lang="en-US" altLang="zh-CN" sz="2400" b="1">
                <a:solidFill>
                  <a:srgbClr val="000000"/>
                </a:solidFill>
                <a:latin typeface="Times New Roman" pitchFamily="18" charset="0"/>
              </a:rPr>
              <a:t> &lt;=</a:t>
            </a:r>
            <a:r>
              <a:rPr kumimoji="1" lang="en-US" altLang="zh-CN" sz="2400" b="1" i="1">
                <a:solidFill>
                  <a:srgbClr val="000000"/>
                </a:solidFill>
                <a:latin typeface="Times New Roman" pitchFamily="18" charset="0"/>
              </a:rPr>
              <a:t>n</a:t>
            </a:r>
            <a:r>
              <a:rPr kumimoji="1" lang="en-US" altLang="zh-CN" sz="2400" b="1">
                <a:solidFill>
                  <a:srgbClr val="000000"/>
                </a:solidFill>
                <a:latin typeface="Times New Roman" pitchFamily="18" charset="0"/>
              </a:rPr>
              <a:t>; </a:t>
            </a:r>
            <a:r>
              <a:rPr kumimoji="1" lang="en-US" altLang="zh-CN" sz="2400" b="1" i="1">
                <a:solidFill>
                  <a:srgbClr val="000000"/>
                </a:solidFill>
                <a:latin typeface="Times New Roman" pitchFamily="18" charset="0"/>
              </a:rPr>
              <a:t>i</a:t>
            </a:r>
            <a:r>
              <a:rPr kumimoji="1" lang="en-US" altLang="zh-CN" sz="2400" b="1">
                <a:solidFill>
                  <a:srgbClr val="000000"/>
                </a:solidFill>
                <a:latin typeface="Times New Roman" pitchFamily="18" charset="0"/>
              </a:rPr>
              <a:t> ++)</a:t>
            </a:r>
          </a:p>
          <a:p>
            <a:r>
              <a:rPr kumimoji="1" lang="en-US" altLang="zh-CN" sz="2400" b="1">
                <a:solidFill>
                  <a:srgbClr val="000000"/>
                </a:solidFill>
                <a:latin typeface="Times New Roman" pitchFamily="18" charset="0"/>
              </a:rPr>
              <a:t>	{</a:t>
            </a:r>
          </a:p>
          <a:p>
            <a:r>
              <a:rPr kumimoji="1" lang="en-US" altLang="zh-CN" sz="2400" b="1">
                <a:solidFill>
                  <a:srgbClr val="000000"/>
                </a:solidFill>
                <a:latin typeface="Times New Roman" pitchFamily="18" charset="0"/>
              </a:rPr>
              <a:t>		for (</a:t>
            </a:r>
            <a:r>
              <a:rPr kumimoji="1" lang="en-US" altLang="zh-CN" sz="2400" b="1" i="1">
                <a:solidFill>
                  <a:srgbClr val="000000"/>
                </a:solidFill>
                <a:latin typeface="Times New Roman" pitchFamily="18" charset="0"/>
              </a:rPr>
              <a:t>j</a:t>
            </a:r>
            <a:r>
              <a:rPr kumimoji="1" lang="en-US" altLang="zh-CN" sz="2400" b="1">
                <a:solidFill>
                  <a:srgbClr val="000000"/>
                </a:solidFill>
                <a:latin typeface="Times New Roman" pitchFamily="18" charset="0"/>
              </a:rPr>
              <a:t>=1; </a:t>
            </a:r>
            <a:r>
              <a:rPr kumimoji="1" lang="en-US" altLang="zh-CN" sz="2400" b="1" i="1">
                <a:solidFill>
                  <a:srgbClr val="000000"/>
                </a:solidFill>
                <a:latin typeface="Times New Roman" pitchFamily="18" charset="0"/>
              </a:rPr>
              <a:t>j</a:t>
            </a:r>
            <a:r>
              <a:rPr kumimoji="1" lang="en-US" altLang="zh-CN" sz="2400" b="1">
                <a:solidFill>
                  <a:srgbClr val="000000"/>
                </a:solidFill>
                <a:latin typeface="Times New Roman" pitchFamily="18" charset="0"/>
              </a:rPr>
              <a:t> &lt;=</a:t>
            </a:r>
            <a:r>
              <a:rPr kumimoji="1" lang="en-US" altLang="zh-CN" sz="2400" b="1" i="1">
                <a:solidFill>
                  <a:srgbClr val="000000"/>
                </a:solidFill>
                <a:latin typeface="Times New Roman" pitchFamily="18" charset="0"/>
              </a:rPr>
              <a:t>n</a:t>
            </a:r>
            <a:r>
              <a:rPr kumimoji="1" lang="en-US" altLang="zh-CN" sz="2400" b="1">
                <a:solidFill>
                  <a:srgbClr val="000000"/>
                </a:solidFill>
                <a:latin typeface="Times New Roman" pitchFamily="18" charset="0"/>
              </a:rPr>
              <a:t>; </a:t>
            </a:r>
            <a:r>
              <a:rPr kumimoji="1" lang="en-US" altLang="zh-CN" sz="2400" b="1" i="1">
                <a:solidFill>
                  <a:srgbClr val="000000"/>
                </a:solidFill>
                <a:latin typeface="Times New Roman" pitchFamily="18" charset="0"/>
              </a:rPr>
              <a:t>j</a:t>
            </a:r>
            <a:r>
              <a:rPr kumimoji="1" lang="en-US" altLang="zh-CN" sz="2400" b="1">
                <a:solidFill>
                  <a:srgbClr val="000000"/>
                </a:solidFill>
                <a:latin typeface="Times New Roman" pitchFamily="18" charset="0"/>
              </a:rPr>
              <a:t> ++)</a:t>
            </a:r>
          </a:p>
          <a:p>
            <a:endParaRPr kumimoji="1" lang="en-US" altLang="zh-CN" sz="2400" b="1">
              <a:solidFill>
                <a:srgbClr val="000000"/>
              </a:solidFill>
              <a:latin typeface="Times New Roman" pitchFamily="18" charset="0"/>
            </a:endParaRPr>
          </a:p>
          <a:p>
            <a:endParaRPr kumimoji="1" lang="en-US" altLang="zh-CN" sz="2400" b="1">
              <a:solidFill>
                <a:srgbClr val="000000"/>
              </a:solidFill>
              <a:latin typeface="Times New Roman" pitchFamily="18" charset="0"/>
            </a:endParaRPr>
          </a:p>
          <a:p>
            <a:r>
              <a:rPr kumimoji="1" lang="en-US" altLang="zh-CN" sz="2400" b="1">
                <a:solidFill>
                  <a:srgbClr val="000000"/>
                </a:solidFill>
                <a:latin typeface="Times New Roman" pitchFamily="18" charset="0"/>
              </a:rPr>
              <a:t>             }</a:t>
            </a:r>
          </a:p>
          <a:p>
            <a:r>
              <a:rPr kumimoji="1" lang="en-US" altLang="zh-CN" sz="2400" b="1">
                <a:solidFill>
                  <a:srgbClr val="000000"/>
                </a:solidFill>
                <a:latin typeface="Times New Roman" pitchFamily="18" charset="0"/>
              </a:rPr>
              <a:t>}</a:t>
            </a:r>
          </a:p>
        </p:txBody>
      </p:sp>
      <p:graphicFrame>
        <p:nvGraphicFramePr>
          <p:cNvPr id="12290" name="Object 3"/>
          <p:cNvGraphicFramePr>
            <a:graphicFrameLocks noChangeAspect="1"/>
          </p:cNvGraphicFramePr>
          <p:nvPr/>
        </p:nvGraphicFramePr>
        <p:xfrm>
          <a:off x="2068513" y="1770063"/>
          <a:ext cx="1360487" cy="406400"/>
        </p:xfrm>
        <a:graphic>
          <a:graphicData uri="http://schemas.openxmlformats.org/presentationml/2006/ole">
            <mc:AlternateContent xmlns:mc="http://schemas.openxmlformats.org/markup-compatibility/2006">
              <mc:Choice xmlns:v="urn:schemas-microsoft-com:vml" Requires="v">
                <p:oleObj spid="_x0000_s173220" name="公式" r:id="rId3" imgW="736600" imgH="241300" progId="Equation.3">
                  <p:embed/>
                </p:oleObj>
              </mc:Choice>
              <mc:Fallback>
                <p:oleObj name="公式" r:id="rId3" imgW="736600" imgH="241300" progId="Equation.3">
                  <p:embed/>
                  <p:pic>
                    <p:nvPicPr>
                      <p:cNvPr id="1229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8513" y="1770063"/>
                        <a:ext cx="13604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4"/>
          <p:cNvGraphicFramePr>
            <a:graphicFrameLocks noChangeAspect="1"/>
          </p:cNvGraphicFramePr>
          <p:nvPr/>
        </p:nvGraphicFramePr>
        <p:xfrm>
          <a:off x="3902075" y="3946525"/>
          <a:ext cx="2967038" cy="493713"/>
        </p:xfrm>
        <a:graphic>
          <a:graphicData uri="http://schemas.openxmlformats.org/presentationml/2006/ole">
            <mc:AlternateContent xmlns:mc="http://schemas.openxmlformats.org/markup-compatibility/2006">
              <mc:Choice xmlns:v="urn:schemas-microsoft-com:vml" Requires="v">
                <p:oleObj spid="_x0000_s173221" name="公式" r:id="rId5" imgW="1320227" imgH="241195" progId="Equation.3">
                  <p:embed/>
                </p:oleObj>
              </mc:Choice>
              <mc:Fallback>
                <p:oleObj name="公式" r:id="rId5" imgW="1320227" imgH="241195" progId="Equation.3">
                  <p:embed/>
                  <p:pic>
                    <p:nvPicPr>
                      <p:cNvPr id="1229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2075" y="3946525"/>
                        <a:ext cx="2967038"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4" name="Text Box 5"/>
          <p:cNvSpPr txBox="1">
            <a:spLocks noChangeArrowheads="1"/>
          </p:cNvSpPr>
          <p:nvPr/>
        </p:nvSpPr>
        <p:spPr bwMode="auto">
          <a:xfrm>
            <a:off x="971550" y="1125538"/>
            <a:ext cx="7696200" cy="457200"/>
          </a:xfrm>
          <a:prstGeom prst="rect">
            <a:avLst/>
          </a:prstGeom>
          <a:noFill/>
          <a:ln w="9525">
            <a:noFill/>
            <a:miter lim="800000"/>
            <a:headEnd/>
            <a:tailEnd/>
          </a:ln>
        </p:spPr>
        <p:txBody>
          <a:bodyPr>
            <a:spAutoFit/>
          </a:bodyPr>
          <a:lstStyle/>
          <a:p>
            <a:pPr>
              <a:spcBef>
                <a:spcPct val="20000"/>
              </a:spcBef>
            </a:pPr>
            <a:r>
              <a:rPr kumimoji="1" lang="en-US" altLang="zh-CN" sz="2400" b="1" dirty="0" err="1">
                <a:solidFill>
                  <a:srgbClr val="FF3399"/>
                </a:solidFill>
                <a:latin typeface="Times New Roman" pitchFamily="18" charset="0"/>
              </a:rPr>
              <a:t>Warshall</a:t>
            </a:r>
            <a:r>
              <a:rPr kumimoji="1" lang="en-US" altLang="zh-CN" sz="2400" b="1" dirty="0" err="1">
                <a:solidFill>
                  <a:srgbClr val="FF3399"/>
                </a:solidFill>
              </a:rPr>
              <a:t>’</a:t>
            </a:r>
            <a:r>
              <a:rPr kumimoji="1" lang="en-US" altLang="zh-CN" sz="2400" b="1" dirty="0" err="1">
                <a:solidFill>
                  <a:srgbClr val="FF3399"/>
                </a:solidFill>
                <a:latin typeface="Times New Roman" pitchFamily="18" charset="0"/>
              </a:rPr>
              <a:t>s</a:t>
            </a:r>
            <a:r>
              <a:rPr kumimoji="1" lang="en-US" altLang="zh-CN" sz="2400" b="1" dirty="0">
                <a:solidFill>
                  <a:srgbClr val="FF3399"/>
                </a:solidFill>
                <a:latin typeface="Times New Roman" pitchFamily="18" charset="0"/>
              </a:rPr>
              <a:t> Algorithm</a:t>
            </a:r>
          </a:p>
        </p:txBody>
      </p:sp>
      <p:sp>
        <p:nvSpPr>
          <p:cNvPr id="253959" name="Text Box 7"/>
          <p:cNvSpPr txBox="1">
            <a:spLocks noChangeArrowheads="1"/>
          </p:cNvSpPr>
          <p:nvPr/>
        </p:nvSpPr>
        <p:spPr bwMode="auto">
          <a:xfrm>
            <a:off x="1447800" y="5589588"/>
            <a:ext cx="7696200" cy="457200"/>
          </a:xfrm>
          <a:prstGeom prst="rect">
            <a:avLst/>
          </a:prstGeom>
          <a:noFill/>
          <a:ln w="9525">
            <a:noFill/>
            <a:miter lim="800000"/>
            <a:headEnd/>
            <a:tailEnd/>
          </a:ln>
        </p:spPr>
        <p:txBody>
          <a:bodyPr>
            <a:spAutoFit/>
          </a:bodyPr>
          <a:lstStyle/>
          <a:p>
            <a:pPr>
              <a:spcBef>
                <a:spcPct val="20000"/>
              </a:spcBef>
            </a:pPr>
            <a:r>
              <a:rPr kumimoji="1" lang="zh-CN" altLang="en-US" sz="2400" b="1">
                <a:solidFill>
                  <a:srgbClr val="000000"/>
                </a:solidFill>
                <a:latin typeface="Times New Roman" pitchFamily="18" charset="0"/>
              </a:rPr>
              <a:t>算法复杂度</a:t>
            </a:r>
            <a:r>
              <a:rPr kumimoji="1" lang="en-US" altLang="zh-CN" sz="2400" b="1">
                <a:solidFill>
                  <a:srgbClr val="000000"/>
                </a:solidFill>
                <a:latin typeface="Times New Roman" pitchFamily="18" charset="0"/>
              </a:rPr>
              <a:t>: </a:t>
            </a:r>
          </a:p>
        </p:txBody>
      </p:sp>
      <p:graphicFrame>
        <p:nvGraphicFramePr>
          <p:cNvPr id="253960" name="Object 8"/>
          <p:cNvGraphicFramePr>
            <a:graphicFrameLocks noChangeAspect="1"/>
          </p:cNvGraphicFramePr>
          <p:nvPr/>
        </p:nvGraphicFramePr>
        <p:xfrm>
          <a:off x="3635375" y="5589588"/>
          <a:ext cx="1757363" cy="506412"/>
        </p:xfrm>
        <a:graphic>
          <a:graphicData uri="http://schemas.openxmlformats.org/presentationml/2006/ole">
            <mc:AlternateContent xmlns:mc="http://schemas.openxmlformats.org/markup-compatibility/2006">
              <mc:Choice xmlns:v="urn:schemas-microsoft-com:vml" Requires="v">
                <p:oleObj spid="_x0000_s173222" name="公式" r:id="rId7" imgW="774364" imgH="228501" progId="Equation.3">
                  <p:embed/>
                </p:oleObj>
              </mc:Choice>
              <mc:Fallback>
                <p:oleObj name="公式" r:id="rId7" imgW="774364" imgH="228501" progId="Equation.3">
                  <p:embed/>
                  <p:pic>
                    <p:nvPicPr>
                      <p:cNvPr id="25396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5589588"/>
                        <a:ext cx="1757363"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标题 10"/>
          <p:cNvSpPr>
            <a:spLocks noGrp="1"/>
          </p:cNvSpPr>
          <p:nvPr>
            <p:ph type="title"/>
          </p:nvPr>
        </p:nvSpPr>
        <p:spPr/>
        <p:txBody>
          <a:bodyPr/>
          <a:lstStyle/>
          <a:p>
            <a:r>
              <a:rPr lang="zh-CN" altLang="en-US" dirty="0"/>
              <a:t>路径的矩阵求解</a:t>
            </a:r>
          </a:p>
        </p:txBody>
      </p:sp>
    </p:spTree>
    <p:extLst>
      <p:ext uri="{BB962C8B-B14F-4D97-AF65-F5344CB8AC3E}">
        <p14:creationId xmlns:p14="http://schemas.microsoft.com/office/powerpoint/2010/main" val="296966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3959">
                                            <p:txEl>
                                              <p:pRg st="0" end="0"/>
                                            </p:txEl>
                                          </p:spTgt>
                                        </p:tgtEl>
                                        <p:attrNameLst>
                                          <p:attrName>style.visibility</p:attrName>
                                        </p:attrNameLst>
                                      </p:cBhvr>
                                      <p:to>
                                        <p:strVal val="visible"/>
                                      </p:to>
                                    </p:set>
                                    <p:animEffect transition="in" filter="strips(downRight)">
                                      <p:cBhvr>
                                        <p:cTn id="7" dur="500"/>
                                        <p:tgtEl>
                                          <p:spTgt spid="2539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3960"/>
                                        </p:tgtEl>
                                        <p:attrNameLst>
                                          <p:attrName>style.visibility</p:attrName>
                                        </p:attrNameLst>
                                      </p:cBhvr>
                                      <p:to>
                                        <p:strVal val="visible"/>
                                      </p:to>
                                    </p:set>
                                    <p:animEffect transition="in" filter="wipe(left)">
                                      <p:cBhvr>
                                        <p:cTn id="12" dur="500"/>
                                        <p:tgtEl>
                                          <p:spTgt spid="253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9" grpId="0" build="p" bldLvl="3"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39750" y="1557338"/>
            <a:ext cx="7273925" cy="1831975"/>
          </a:xfrm>
          <a:prstGeom prst="rect">
            <a:avLst/>
          </a:prstGeom>
          <a:noFill/>
          <a:ln w="9525">
            <a:noFill/>
            <a:miter lim="800000"/>
            <a:headEnd/>
            <a:tailEnd/>
          </a:ln>
        </p:spPr>
        <p:txBody>
          <a:bodyPr>
            <a:spAutoFit/>
          </a:bodyPr>
          <a:lstStyle/>
          <a:p>
            <a:pPr>
              <a:spcBef>
                <a:spcPct val="50000"/>
              </a:spcBef>
            </a:pPr>
            <a:r>
              <a:rPr lang="en-US" altLang="zh-CN" sz="3000" b="1" dirty="0">
                <a:solidFill>
                  <a:srgbClr val="5E2CAE"/>
                </a:solidFill>
              </a:rPr>
              <a:t>•  </a:t>
            </a:r>
            <a:r>
              <a:rPr lang="zh-CN" altLang="en-US" sz="3000" b="1" dirty="0">
                <a:solidFill>
                  <a:srgbClr val="5E2CAE"/>
                </a:solidFill>
              </a:rPr>
              <a:t>判断两个结点间有无道路的搜索方法</a:t>
            </a:r>
          </a:p>
          <a:p>
            <a:pPr>
              <a:spcBef>
                <a:spcPct val="50000"/>
              </a:spcBef>
            </a:pPr>
            <a:r>
              <a:rPr lang="zh-CN" altLang="en-US" sz="2800" b="1" dirty="0">
                <a:solidFill>
                  <a:srgbClr val="000000"/>
                </a:solidFill>
              </a:rPr>
              <a:t>   </a:t>
            </a:r>
            <a:r>
              <a:rPr lang="en-US" altLang="zh-CN" sz="2800" b="1" dirty="0">
                <a:solidFill>
                  <a:srgbClr val="000000"/>
                </a:solidFill>
              </a:rPr>
              <a:t>– </a:t>
            </a:r>
            <a:r>
              <a:rPr lang="zh-CN" altLang="en-US" sz="2800" b="1" dirty="0">
                <a:solidFill>
                  <a:srgbClr val="000000"/>
                </a:solidFill>
              </a:rPr>
              <a:t>广探法</a:t>
            </a:r>
            <a:r>
              <a:rPr lang="en-US" altLang="zh-CN" sz="2800" b="1" dirty="0">
                <a:solidFill>
                  <a:srgbClr val="000000"/>
                </a:solidFill>
              </a:rPr>
              <a:t>(Breadth First Search)</a:t>
            </a:r>
          </a:p>
          <a:p>
            <a:pPr>
              <a:spcBef>
                <a:spcPct val="50000"/>
              </a:spcBef>
            </a:pPr>
            <a:r>
              <a:rPr lang="en-US" altLang="zh-CN" sz="2800" b="1" dirty="0">
                <a:solidFill>
                  <a:srgbClr val="000000"/>
                </a:solidFill>
              </a:rPr>
              <a:t>   – </a:t>
            </a:r>
            <a:r>
              <a:rPr lang="zh-CN" altLang="en-US" sz="2800" b="1" dirty="0">
                <a:solidFill>
                  <a:srgbClr val="000000"/>
                </a:solidFill>
              </a:rPr>
              <a:t>深探法</a:t>
            </a:r>
            <a:r>
              <a:rPr lang="en-US" altLang="zh-CN" sz="2800" b="1" dirty="0">
                <a:solidFill>
                  <a:srgbClr val="000000"/>
                </a:solidFill>
              </a:rPr>
              <a:t>(Depth First Search)</a:t>
            </a:r>
          </a:p>
        </p:txBody>
      </p:sp>
      <p:sp>
        <p:nvSpPr>
          <p:cNvPr id="8"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道路与回路的判定方法</a:t>
            </a:r>
          </a:p>
        </p:txBody>
      </p:sp>
    </p:spTree>
    <p:extLst>
      <p:ext uri="{BB962C8B-B14F-4D97-AF65-F5344CB8AC3E}">
        <p14:creationId xmlns:p14="http://schemas.microsoft.com/office/powerpoint/2010/main" val="3822665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539750" y="1412875"/>
            <a:ext cx="7273925" cy="519113"/>
          </a:xfrm>
          <a:prstGeom prst="rect">
            <a:avLst/>
          </a:prstGeom>
          <a:noFill/>
          <a:ln w="9525">
            <a:noFill/>
            <a:miter lim="800000"/>
            <a:headEnd/>
            <a:tailEnd/>
          </a:ln>
        </p:spPr>
        <p:txBody>
          <a:bodyPr>
            <a:spAutoFit/>
          </a:bodyPr>
          <a:lstStyle/>
          <a:p>
            <a:pPr>
              <a:spcBef>
                <a:spcPct val="50000"/>
              </a:spcBef>
            </a:pPr>
            <a:r>
              <a:rPr lang="zh-CN" altLang="en-US" sz="2800" b="1">
                <a:solidFill>
                  <a:srgbClr val="5E2CAE"/>
                </a:solidFill>
              </a:rPr>
              <a:t>广探法</a:t>
            </a:r>
            <a:r>
              <a:rPr lang="en-US" altLang="zh-CN" sz="2800" b="1">
                <a:solidFill>
                  <a:srgbClr val="5E2CAE"/>
                </a:solidFill>
              </a:rPr>
              <a:t>(Breadth First Search)</a:t>
            </a:r>
          </a:p>
        </p:txBody>
      </p:sp>
      <p:sp>
        <p:nvSpPr>
          <p:cNvPr id="256004" name="Rectangle 4"/>
          <p:cNvSpPr>
            <a:spLocks noChangeArrowheads="1"/>
          </p:cNvSpPr>
          <p:nvPr/>
        </p:nvSpPr>
        <p:spPr bwMode="auto">
          <a:xfrm>
            <a:off x="900113" y="2205038"/>
            <a:ext cx="7644797" cy="3108543"/>
          </a:xfrm>
          <a:prstGeom prst="rect">
            <a:avLst/>
          </a:prstGeom>
          <a:noFill/>
          <a:ln w="9525">
            <a:noFill/>
            <a:miter lim="800000"/>
            <a:headEnd/>
            <a:tailEnd/>
          </a:ln>
        </p:spPr>
        <p:txBody>
          <a:bodyPr wrap="square">
            <a:spAutoFit/>
          </a:bodyPr>
          <a:lstStyle/>
          <a:p>
            <a:pPr>
              <a:spcBef>
                <a:spcPct val="50000"/>
              </a:spcBef>
            </a:pPr>
            <a:r>
              <a:rPr lang="en-US" altLang="zh-CN" sz="2800" b="1" dirty="0">
                <a:solidFill>
                  <a:srgbClr val="000000"/>
                </a:solidFill>
                <a:latin typeface="Times New Roman" pitchFamily="18" charset="0"/>
                <a:ea typeface="华文细黑" pitchFamily="2" charset="-122"/>
              </a:rPr>
              <a:t>–  BFS</a:t>
            </a:r>
            <a:r>
              <a:rPr lang="zh-CN" altLang="en-US" sz="2800" b="1" dirty="0">
                <a:solidFill>
                  <a:srgbClr val="000000"/>
                </a:solidFill>
                <a:latin typeface="Times New Roman" pitchFamily="18" charset="0"/>
                <a:ea typeface="华文细黑" pitchFamily="2" charset="-122"/>
              </a:rPr>
              <a:t>是从</a:t>
            </a:r>
            <a:r>
              <a:rPr lang="en-US" altLang="zh-CN" sz="2800" b="1" dirty="0">
                <a:solidFill>
                  <a:srgbClr val="000000"/>
                </a:solidFill>
                <a:latin typeface="Times New Roman" pitchFamily="18" charset="0"/>
                <a:ea typeface="华文细黑" pitchFamily="2" charset="-122"/>
              </a:rPr>
              <a:t>G</a:t>
            </a:r>
            <a:r>
              <a:rPr lang="zh-CN" altLang="en-US" sz="2800" b="1" dirty="0">
                <a:solidFill>
                  <a:srgbClr val="000000"/>
                </a:solidFill>
                <a:latin typeface="Times New Roman" pitchFamily="18" charset="0"/>
                <a:ea typeface="华文细黑" pitchFamily="2" charset="-122"/>
              </a:rPr>
              <a:t>的任一结点</a:t>
            </a:r>
            <a:r>
              <a:rPr lang="en-US" altLang="zh-CN" sz="2800" b="1" i="1" dirty="0">
                <a:solidFill>
                  <a:srgbClr val="000000"/>
                </a:solidFill>
                <a:latin typeface="Times New Roman" pitchFamily="18" charset="0"/>
                <a:ea typeface="华文细黑" pitchFamily="2" charset="-122"/>
              </a:rPr>
              <a:t>v</a:t>
            </a:r>
            <a:r>
              <a:rPr lang="en-US" altLang="zh-CN" sz="2800" b="1" i="1" baseline="-25000" dirty="0">
                <a:solidFill>
                  <a:srgbClr val="000000"/>
                </a:solidFill>
                <a:latin typeface="Times New Roman" pitchFamily="18" charset="0"/>
                <a:ea typeface="华文细黑" pitchFamily="2" charset="-122"/>
              </a:rPr>
              <a:t>0</a:t>
            </a:r>
            <a:r>
              <a:rPr lang="zh-CN" altLang="en-US" sz="2800" b="1" dirty="0">
                <a:solidFill>
                  <a:srgbClr val="000000"/>
                </a:solidFill>
                <a:latin typeface="Times New Roman" pitchFamily="18" charset="0"/>
                <a:ea typeface="华文细黑" pitchFamily="2" charset="-122"/>
              </a:rPr>
              <a:t>开始，找它的直接后</a:t>
            </a:r>
          </a:p>
          <a:p>
            <a:pPr>
              <a:spcBef>
                <a:spcPct val="50000"/>
              </a:spcBef>
            </a:pPr>
            <a:r>
              <a:rPr lang="zh-CN" altLang="en-US" sz="2800" b="1" dirty="0">
                <a:solidFill>
                  <a:srgbClr val="000000"/>
                </a:solidFill>
                <a:latin typeface="Times New Roman" pitchFamily="18" charset="0"/>
                <a:ea typeface="华文细黑" pitchFamily="2" charset="-122"/>
              </a:rPr>
              <a:t>    继集</a:t>
            </a:r>
            <a:r>
              <a:rPr lang="en-US" altLang="zh-CN" sz="2800" b="1" dirty="0">
                <a:solidFill>
                  <a:srgbClr val="000000"/>
                </a:solidFill>
                <a:latin typeface="Times New Roman" pitchFamily="18" charset="0"/>
                <a:ea typeface="华文细黑" pitchFamily="2" charset="-122"/>
              </a:rPr>
              <a:t>Г</a:t>
            </a:r>
            <a:r>
              <a:rPr lang="en-US" altLang="zh-CN" sz="2800" b="1" baseline="30000" dirty="0">
                <a:solidFill>
                  <a:srgbClr val="000000"/>
                </a:solidFill>
                <a:latin typeface="Times New Roman" pitchFamily="18" charset="0"/>
                <a:ea typeface="华文细黑" pitchFamily="2" charset="-122"/>
              </a:rPr>
              <a:t>+</a:t>
            </a:r>
            <a:r>
              <a:rPr lang="en-US" altLang="zh-CN" sz="2800" b="1" dirty="0">
                <a:solidFill>
                  <a:srgbClr val="000000"/>
                </a:solidFill>
                <a:latin typeface="Times New Roman" pitchFamily="18" charset="0"/>
                <a:ea typeface="华文细黑" pitchFamily="2" charset="-122"/>
              </a:rPr>
              <a:t>(</a:t>
            </a:r>
            <a:r>
              <a:rPr lang="en-US" altLang="zh-CN" sz="2800" b="1" i="1" dirty="0">
                <a:solidFill>
                  <a:srgbClr val="000000"/>
                </a:solidFill>
                <a:latin typeface="Times New Roman" pitchFamily="18" charset="0"/>
                <a:ea typeface="华文细黑" pitchFamily="2" charset="-122"/>
              </a:rPr>
              <a:t>v</a:t>
            </a:r>
            <a:r>
              <a:rPr lang="en-US" altLang="zh-CN" sz="2800" b="1" i="1" baseline="-25000" dirty="0">
                <a:solidFill>
                  <a:srgbClr val="000000"/>
                </a:solidFill>
                <a:latin typeface="Times New Roman" pitchFamily="18" charset="0"/>
                <a:ea typeface="华文细黑" pitchFamily="2" charset="-122"/>
              </a:rPr>
              <a:t>0</a:t>
            </a:r>
            <a:r>
              <a:rPr lang="en-US" altLang="zh-CN" sz="2800" b="1" dirty="0">
                <a:solidFill>
                  <a:srgbClr val="000000"/>
                </a:solidFill>
                <a:latin typeface="Times New Roman" pitchFamily="18" charset="0"/>
                <a:ea typeface="华文细黑" pitchFamily="2" charset="-122"/>
              </a:rPr>
              <a:t>), </a:t>
            </a:r>
            <a:r>
              <a:rPr lang="zh-CN" altLang="en-US" sz="2800" b="1" dirty="0">
                <a:solidFill>
                  <a:srgbClr val="000000"/>
                </a:solidFill>
                <a:latin typeface="Times New Roman" pitchFamily="18" charset="0"/>
                <a:ea typeface="华文细黑" pitchFamily="2" charset="-122"/>
              </a:rPr>
              <a:t>记为</a:t>
            </a:r>
            <a:r>
              <a:rPr lang="en-US" altLang="zh-CN" sz="2800" b="1" i="1" dirty="0">
                <a:solidFill>
                  <a:srgbClr val="000000"/>
                </a:solidFill>
                <a:latin typeface="Times New Roman" pitchFamily="18" charset="0"/>
                <a:ea typeface="华文细黑" pitchFamily="2" charset="-122"/>
              </a:rPr>
              <a:t>A</a:t>
            </a:r>
            <a:r>
              <a:rPr lang="en-US" altLang="zh-CN" sz="2800" b="1" i="1" baseline="-25000" dirty="0">
                <a:solidFill>
                  <a:srgbClr val="000000"/>
                </a:solidFill>
                <a:latin typeface="Times New Roman" pitchFamily="18" charset="0"/>
                <a:ea typeface="华文细黑" pitchFamily="2" charset="-122"/>
              </a:rPr>
              <a:t>1</a:t>
            </a:r>
          </a:p>
          <a:p>
            <a:pPr>
              <a:spcBef>
                <a:spcPct val="50000"/>
              </a:spcBef>
            </a:pPr>
            <a:r>
              <a:rPr lang="en-US" altLang="zh-CN" sz="2800" b="1" dirty="0">
                <a:solidFill>
                  <a:srgbClr val="000000"/>
                </a:solidFill>
                <a:latin typeface="Times New Roman" pitchFamily="18" charset="0"/>
                <a:ea typeface="华文细黑" pitchFamily="2" charset="-122"/>
              </a:rPr>
              <a:t>–  </a:t>
            </a:r>
            <a:r>
              <a:rPr lang="zh-CN" altLang="en-US" sz="2800" b="1" dirty="0">
                <a:solidFill>
                  <a:srgbClr val="000000"/>
                </a:solidFill>
                <a:latin typeface="Times New Roman" pitchFamily="18" charset="0"/>
                <a:ea typeface="华文细黑" pitchFamily="2" charset="-122"/>
              </a:rPr>
              <a:t>对</a:t>
            </a:r>
            <a:r>
              <a:rPr lang="en-US" altLang="zh-CN" sz="2800" b="1" i="1" dirty="0">
                <a:solidFill>
                  <a:srgbClr val="000000"/>
                </a:solidFill>
                <a:latin typeface="Times New Roman" pitchFamily="18" charset="0"/>
                <a:ea typeface="华文细黑" pitchFamily="2" charset="-122"/>
              </a:rPr>
              <a:t>A</a:t>
            </a:r>
            <a:r>
              <a:rPr lang="en-US" altLang="zh-CN" sz="2800" b="1" i="1" baseline="-25000" dirty="0">
                <a:solidFill>
                  <a:srgbClr val="000000"/>
                </a:solidFill>
                <a:latin typeface="Times New Roman" pitchFamily="18" charset="0"/>
                <a:ea typeface="华文细黑" pitchFamily="2" charset="-122"/>
              </a:rPr>
              <a:t>1</a:t>
            </a:r>
            <a:r>
              <a:rPr lang="zh-CN" altLang="en-US" sz="2800" b="1" dirty="0">
                <a:solidFill>
                  <a:srgbClr val="000000"/>
                </a:solidFill>
                <a:latin typeface="Times New Roman" pitchFamily="18" charset="0"/>
                <a:ea typeface="华文细黑" pitchFamily="2" charset="-122"/>
              </a:rPr>
              <a:t>的每一个结点分别找它们的直接后继集，</a:t>
            </a:r>
          </a:p>
          <a:p>
            <a:pPr>
              <a:spcBef>
                <a:spcPct val="50000"/>
              </a:spcBef>
            </a:pPr>
            <a:r>
              <a:rPr lang="zh-CN" altLang="en-US" sz="2800" b="1" dirty="0">
                <a:solidFill>
                  <a:srgbClr val="000000"/>
                </a:solidFill>
                <a:latin typeface="Times New Roman" pitchFamily="18" charset="0"/>
                <a:ea typeface="华文细黑" pitchFamily="2" charset="-122"/>
              </a:rPr>
              <a:t>    这些后继集的并，记为</a:t>
            </a:r>
            <a:r>
              <a:rPr lang="en-US" altLang="zh-CN" sz="2800" b="1" i="1" dirty="0">
                <a:solidFill>
                  <a:srgbClr val="000000"/>
                </a:solidFill>
                <a:latin typeface="Times New Roman" pitchFamily="18" charset="0"/>
                <a:ea typeface="华文细黑" pitchFamily="2" charset="-122"/>
              </a:rPr>
              <a:t>A</a:t>
            </a:r>
            <a:r>
              <a:rPr lang="en-US" altLang="zh-CN" sz="2800" b="1" i="1" baseline="-25000" dirty="0">
                <a:solidFill>
                  <a:srgbClr val="000000"/>
                </a:solidFill>
                <a:latin typeface="Times New Roman" pitchFamily="18" charset="0"/>
                <a:ea typeface="华文细黑" pitchFamily="2" charset="-122"/>
              </a:rPr>
              <a:t>2</a:t>
            </a:r>
          </a:p>
          <a:p>
            <a:pPr>
              <a:spcBef>
                <a:spcPct val="50000"/>
              </a:spcBef>
            </a:pPr>
            <a:r>
              <a:rPr lang="en-US" altLang="zh-CN" sz="2800" b="1" dirty="0">
                <a:solidFill>
                  <a:srgbClr val="000000"/>
                </a:solidFill>
                <a:latin typeface="Times New Roman" pitchFamily="18" charset="0"/>
                <a:ea typeface="华文细黑" pitchFamily="2" charset="-122"/>
              </a:rPr>
              <a:t>–  </a:t>
            </a:r>
            <a:r>
              <a:rPr lang="zh-CN" altLang="en-US" sz="2800" b="1" dirty="0">
                <a:solidFill>
                  <a:srgbClr val="000000"/>
                </a:solidFill>
                <a:latin typeface="Times New Roman" pitchFamily="18" charset="0"/>
                <a:ea typeface="华文细黑" pitchFamily="2" charset="-122"/>
              </a:rPr>
              <a:t>依此类推，直至达到目的结点。</a:t>
            </a:r>
          </a:p>
        </p:txBody>
      </p:sp>
      <p:sp>
        <p:nvSpPr>
          <p:cNvPr id="9"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路径的搜索法</a:t>
            </a:r>
          </a:p>
        </p:txBody>
      </p:sp>
    </p:spTree>
    <p:extLst>
      <p:ext uri="{BB962C8B-B14F-4D97-AF65-F5344CB8AC3E}">
        <p14:creationId xmlns:p14="http://schemas.microsoft.com/office/powerpoint/2010/main" val="232889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04">
                                            <p:txEl>
                                              <p:pRg st="0" end="0"/>
                                            </p:txEl>
                                          </p:spTgt>
                                        </p:tgtEl>
                                        <p:attrNameLst>
                                          <p:attrName>style.visibility</p:attrName>
                                        </p:attrNameLst>
                                      </p:cBhvr>
                                      <p:to>
                                        <p:strVal val="visible"/>
                                      </p:to>
                                    </p:set>
                                    <p:animEffect transition="in" filter="blinds(horizontal)">
                                      <p:cBhvr>
                                        <p:cTn id="7" dur="500"/>
                                        <p:tgtEl>
                                          <p:spTgt spid="25600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04">
                                            <p:txEl>
                                              <p:pRg st="1" end="1"/>
                                            </p:txEl>
                                          </p:spTgt>
                                        </p:tgtEl>
                                        <p:attrNameLst>
                                          <p:attrName>style.visibility</p:attrName>
                                        </p:attrNameLst>
                                      </p:cBhvr>
                                      <p:to>
                                        <p:strVal val="visible"/>
                                      </p:to>
                                    </p:set>
                                    <p:animEffect transition="in" filter="blinds(horizontal)">
                                      <p:cBhvr>
                                        <p:cTn id="10" dur="500"/>
                                        <p:tgtEl>
                                          <p:spTgt spid="25600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6004">
                                            <p:txEl>
                                              <p:pRg st="2" end="2"/>
                                            </p:txEl>
                                          </p:spTgt>
                                        </p:tgtEl>
                                        <p:attrNameLst>
                                          <p:attrName>style.visibility</p:attrName>
                                        </p:attrNameLst>
                                      </p:cBhvr>
                                      <p:to>
                                        <p:strVal val="visible"/>
                                      </p:to>
                                    </p:set>
                                    <p:animEffect transition="in" filter="blinds(horizontal)">
                                      <p:cBhvr>
                                        <p:cTn id="15" dur="500"/>
                                        <p:tgtEl>
                                          <p:spTgt spid="25600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6004">
                                            <p:txEl>
                                              <p:pRg st="3" end="3"/>
                                            </p:txEl>
                                          </p:spTgt>
                                        </p:tgtEl>
                                        <p:attrNameLst>
                                          <p:attrName>style.visibility</p:attrName>
                                        </p:attrNameLst>
                                      </p:cBhvr>
                                      <p:to>
                                        <p:strVal val="visible"/>
                                      </p:to>
                                    </p:set>
                                    <p:animEffect transition="in" filter="blinds(horizontal)">
                                      <p:cBhvr>
                                        <p:cTn id="18" dur="500"/>
                                        <p:tgtEl>
                                          <p:spTgt spid="25600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6004">
                                            <p:txEl>
                                              <p:pRg st="4" end="4"/>
                                            </p:txEl>
                                          </p:spTgt>
                                        </p:tgtEl>
                                        <p:attrNameLst>
                                          <p:attrName>style.visibility</p:attrName>
                                        </p:attrNameLst>
                                      </p:cBhvr>
                                      <p:to>
                                        <p:strVal val="visible"/>
                                      </p:to>
                                    </p:set>
                                    <p:animEffect transition="in" filter="blinds(horizontal)">
                                      <p:cBhvr>
                                        <p:cTn id="23" dur="500"/>
                                        <p:tgtEl>
                                          <p:spTgt spid="2560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539750" y="1412875"/>
            <a:ext cx="7273925" cy="519113"/>
          </a:xfrm>
          <a:prstGeom prst="rect">
            <a:avLst/>
          </a:prstGeom>
          <a:noFill/>
          <a:ln w="9525">
            <a:noFill/>
            <a:miter lim="800000"/>
            <a:headEnd/>
            <a:tailEnd/>
          </a:ln>
        </p:spPr>
        <p:txBody>
          <a:bodyPr>
            <a:spAutoFit/>
          </a:bodyPr>
          <a:lstStyle/>
          <a:p>
            <a:pPr>
              <a:spcBef>
                <a:spcPct val="50000"/>
              </a:spcBef>
            </a:pPr>
            <a:r>
              <a:rPr lang="zh-CN" altLang="en-US" sz="2800" b="1">
                <a:solidFill>
                  <a:srgbClr val="5E2CAE"/>
                </a:solidFill>
              </a:rPr>
              <a:t>广探法</a:t>
            </a:r>
            <a:r>
              <a:rPr lang="en-US" altLang="zh-CN" sz="2800" b="1">
                <a:solidFill>
                  <a:srgbClr val="5E2CAE"/>
                </a:solidFill>
              </a:rPr>
              <a:t>(Breadth First Search)</a:t>
            </a:r>
          </a:p>
        </p:txBody>
      </p:sp>
      <p:sp>
        <p:nvSpPr>
          <p:cNvPr id="257028" name="Rectangle 4"/>
          <p:cNvSpPr>
            <a:spLocks noChangeArrowheads="1"/>
          </p:cNvSpPr>
          <p:nvPr/>
        </p:nvSpPr>
        <p:spPr bwMode="auto">
          <a:xfrm>
            <a:off x="900113" y="2205038"/>
            <a:ext cx="7056437" cy="2443162"/>
          </a:xfrm>
          <a:prstGeom prst="rect">
            <a:avLst/>
          </a:prstGeom>
          <a:noFill/>
          <a:ln w="9525">
            <a:noFill/>
            <a:miter lim="800000"/>
            <a:headEnd/>
            <a:tailEnd/>
          </a:ln>
        </p:spPr>
        <p:txBody>
          <a:bodyPr>
            <a:spAutoFit/>
          </a:bodyPr>
          <a:lstStyle/>
          <a:p>
            <a:pPr>
              <a:spcBef>
                <a:spcPct val="50000"/>
              </a:spcBef>
            </a:pPr>
            <a:r>
              <a:rPr lang="en-US" altLang="en-US" sz="2800" b="1" dirty="0">
                <a:solidFill>
                  <a:srgbClr val="000000"/>
                </a:solidFill>
                <a:latin typeface="宋体" pitchFamily="2" charset="-122"/>
              </a:rPr>
              <a:t>–</a:t>
            </a:r>
            <a:r>
              <a:rPr lang="en-US" altLang="en-US" sz="2800" b="1" dirty="0" err="1">
                <a:solidFill>
                  <a:srgbClr val="000000"/>
                </a:solidFill>
                <a:latin typeface="宋体" pitchFamily="2" charset="-122"/>
              </a:rPr>
              <a:t>为避免结点的重复搜索可对结点进行标记</a:t>
            </a:r>
            <a:endParaRPr lang="en-US" altLang="en-US" sz="2800" b="1" dirty="0">
              <a:solidFill>
                <a:srgbClr val="000000"/>
              </a:solidFill>
              <a:latin typeface="宋体" pitchFamily="2" charset="-122"/>
            </a:endParaRPr>
          </a:p>
          <a:p>
            <a:pPr>
              <a:spcBef>
                <a:spcPct val="50000"/>
              </a:spcBef>
            </a:pPr>
            <a:r>
              <a:rPr lang="zh-CN" altLang="en-US" sz="2800" b="1" dirty="0">
                <a:solidFill>
                  <a:srgbClr val="000000"/>
                </a:solidFill>
                <a:latin typeface="宋体" pitchFamily="2" charset="-122"/>
              </a:rPr>
              <a:t>  </a:t>
            </a:r>
            <a:r>
              <a:rPr lang="en-US" altLang="en-US" sz="2800" b="1" dirty="0">
                <a:solidFill>
                  <a:srgbClr val="000000"/>
                </a:solidFill>
                <a:latin typeface="宋体" pitchFamily="2" charset="-122"/>
              </a:rPr>
              <a:t>•</a:t>
            </a:r>
            <a:r>
              <a:rPr lang="en-US" altLang="zh-CN" sz="2800" b="1" dirty="0">
                <a:solidFill>
                  <a:srgbClr val="000000"/>
                </a:solidFill>
                <a:latin typeface="宋体" pitchFamily="2" charset="-122"/>
              </a:rPr>
              <a:t> </a:t>
            </a:r>
            <a:r>
              <a:rPr lang="en-US" altLang="en-US" sz="2800" b="1" dirty="0">
                <a:solidFill>
                  <a:srgbClr val="000000"/>
                </a:solidFill>
                <a:latin typeface="宋体" pitchFamily="2" charset="-122"/>
              </a:rPr>
              <a:t>开始时所有结点标记为0</a:t>
            </a:r>
          </a:p>
          <a:p>
            <a:pPr>
              <a:spcBef>
                <a:spcPct val="50000"/>
              </a:spcBef>
            </a:pPr>
            <a:r>
              <a:rPr lang="en-US" altLang="zh-CN" sz="2800" b="1" dirty="0">
                <a:solidFill>
                  <a:srgbClr val="000000"/>
                </a:solidFill>
                <a:latin typeface="宋体" pitchFamily="2" charset="-122"/>
              </a:rPr>
              <a:t>  </a:t>
            </a:r>
            <a:r>
              <a:rPr lang="en-US" altLang="en-US" sz="2800" b="1" dirty="0">
                <a:solidFill>
                  <a:srgbClr val="000000"/>
                </a:solidFill>
                <a:latin typeface="宋体" pitchFamily="2" charset="-122"/>
              </a:rPr>
              <a:t>•</a:t>
            </a:r>
            <a:r>
              <a:rPr lang="en-US" altLang="zh-CN" sz="2800" b="1" dirty="0">
                <a:solidFill>
                  <a:srgbClr val="000000"/>
                </a:solidFill>
                <a:latin typeface="宋体" pitchFamily="2" charset="-122"/>
              </a:rPr>
              <a:t> </a:t>
            </a:r>
            <a:r>
              <a:rPr lang="en-US" altLang="en-US" sz="2800" b="1" dirty="0">
                <a:solidFill>
                  <a:srgbClr val="000000"/>
                </a:solidFill>
                <a:latin typeface="宋体" pitchFamily="2" charset="-122"/>
              </a:rPr>
              <a:t>搜索时若搜到的结点标记为0，则加入</a:t>
            </a:r>
            <a:endParaRPr lang="zh-CN" altLang="en-US" sz="2800" b="1" dirty="0">
              <a:solidFill>
                <a:srgbClr val="000000"/>
              </a:solidFill>
              <a:latin typeface="宋体" pitchFamily="2" charset="-122"/>
            </a:endParaRPr>
          </a:p>
          <a:p>
            <a:pPr>
              <a:spcBef>
                <a:spcPct val="50000"/>
              </a:spcBef>
            </a:pPr>
            <a:r>
              <a:rPr lang="zh-CN" altLang="en-US" sz="2800" b="1" dirty="0">
                <a:solidFill>
                  <a:srgbClr val="000000"/>
                </a:solidFill>
                <a:latin typeface="宋体" pitchFamily="2" charset="-122"/>
              </a:rPr>
              <a:t>    </a:t>
            </a:r>
            <a:r>
              <a:rPr lang="en-US" altLang="en-US" sz="2800" b="1" dirty="0">
                <a:solidFill>
                  <a:srgbClr val="000000"/>
                </a:solidFill>
                <a:latin typeface="宋体" pitchFamily="2" charset="-122"/>
              </a:rPr>
              <a:t>后继集，同时将其标记改为1</a:t>
            </a:r>
          </a:p>
        </p:txBody>
      </p:sp>
      <p:sp>
        <p:nvSpPr>
          <p:cNvPr id="9"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路径的搜索法</a:t>
            </a:r>
          </a:p>
        </p:txBody>
      </p:sp>
    </p:spTree>
    <p:extLst>
      <p:ext uri="{BB962C8B-B14F-4D97-AF65-F5344CB8AC3E}">
        <p14:creationId xmlns:p14="http://schemas.microsoft.com/office/powerpoint/2010/main" val="326150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Effect transition="in" filter="blinds(horizontal)">
                                      <p:cBhvr>
                                        <p:cTn id="7" dur="500"/>
                                        <p:tgtEl>
                                          <p:spTgt spid="257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68313" y="1268413"/>
            <a:ext cx="7273925" cy="519112"/>
          </a:xfrm>
          <a:prstGeom prst="rect">
            <a:avLst/>
          </a:prstGeom>
          <a:noFill/>
          <a:ln w="9525">
            <a:noFill/>
            <a:miter lim="800000"/>
            <a:headEnd/>
            <a:tailEnd/>
          </a:ln>
        </p:spPr>
        <p:txBody>
          <a:bodyPr>
            <a:spAutoFit/>
          </a:bodyPr>
          <a:lstStyle/>
          <a:p>
            <a:pPr>
              <a:spcBef>
                <a:spcPct val="50000"/>
              </a:spcBef>
            </a:pPr>
            <a:r>
              <a:rPr lang="zh-CN" altLang="en-US" sz="2800" b="1">
                <a:solidFill>
                  <a:srgbClr val="5E2CAE"/>
                </a:solidFill>
              </a:rPr>
              <a:t>广探法</a:t>
            </a:r>
            <a:r>
              <a:rPr lang="en-US" altLang="zh-CN" sz="2800" b="1">
                <a:solidFill>
                  <a:srgbClr val="5E2CAE"/>
                </a:solidFill>
              </a:rPr>
              <a:t>(Breadth First Search)</a:t>
            </a:r>
          </a:p>
        </p:txBody>
      </p:sp>
      <p:sp>
        <p:nvSpPr>
          <p:cNvPr id="54276" name="Rectangle 4"/>
          <p:cNvSpPr>
            <a:spLocks noChangeArrowheads="1"/>
          </p:cNvSpPr>
          <p:nvPr/>
        </p:nvSpPr>
        <p:spPr bwMode="auto">
          <a:xfrm>
            <a:off x="447695" y="1916113"/>
            <a:ext cx="7056438" cy="1098550"/>
          </a:xfrm>
          <a:prstGeom prst="rect">
            <a:avLst/>
          </a:prstGeom>
          <a:noFill/>
          <a:ln w="9525">
            <a:noFill/>
            <a:miter lim="800000"/>
            <a:headEnd/>
            <a:tailEnd/>
          </a:ln>
        </p:spPr>
        <p:txBody>
          <a:bodyPr>
            <a:spAutoFit/>
          </a:bodyPr>
          <a:lstStyle/>
          <a:p>
            <a:pPr>
              <a:spcBef>
                <a:spcPct val="50000"/>
              </a:spcBef>
            </a:pPr>
            <a:r>
              <a:rPr lang="zh-CN" altLang="en-US" sz="2400" b="1" dirty="0">
                <a:solidFill>
                  <a:srgbClr val="000000"/>
                </a:solidFill>
                <a:latin typeface="宋体" pitchFamily="2" charset="-122"/>
              </a:rPr>
              <a:t>例：</a:t>
            </a:r>
            <a:r>
              <a:rPr lang="zh-CN" altLang="en-US" sz="2400" dirty="0">
                <a:solidFill>
                  <a:srgbClr val="000000"/>
                </a:solidFill>
              </a:rPr>
              <a:t>用</a:t>
            </a:r>
            <a:r>
              <a:rPr lang="en-US" altLang="zh-CN" sz="2400" b="1" dirty="0">
                <a:solidFill>
                  <a:srgbClr val="000000"/>
                </a:solidFill>
              </a:rPr>
              <a:t>BFS</a:t>
            </a:r>
            <a:r>
              <a:rPr lang="zh-CN" altLang="en-US" sz="2400" dirty="0">
                <a:solidFill>
                  <a:srgbClr val="000000"/>
                </a:solidFill>
                <a:latin typeface="华文细黑" pitchFamily="2" charset="-122"/>
                <a:ea typeface="华文细黑" pitchFamily="2" charset="-122"/>
              </a:rPr>
              <a:t>找下图中</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1</a:t>
            </a:r>
            <a:r>
              <a:rPr lang="zh-CN" altLang="en-US" sz="2400" dirty="0">
                <a:solidFill>
                  <a:srgbClr val="000000"/>
                </a:solidFill>
                <a:latin typeface="华文细黑" pitchFamily="2" charset="-122"/>
                <a:ea typeface="华文细黑" pitchFamily="2" charset="-122"/>
              </a:rPr>
              <a:t>到</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4</a:t>
            </a:r>
            <a:r>
              <a:rPr lang="zh-CN" altLang="en-US" sz="2400" dirty="0">
                <a:solidFill>
                  <a:srgbClr val="000000"/>
                </a:solidFill>
                <a:latin typeface="华文细黑" pitchFamily="2" charset="-122"/>
                <a:ea typeface="华文细黑" pitchFamily="2" charset="-122"/>
              </a:rPr>
              <a:t>的一条道路。</a:t>
            </a:r>
          </a:p>
          <a:p>
            <a:pPr>
              <a:spcBef>
                <a:spcPct val="50000"/>
              </a:spcBef>
            </a:pPr>
            <a:endParaRPr lang="en-US" altLang="zh-CN" sz="2800" b="1" dirty="0">
              <a:solidFill>
                <a:srgbClr val="000000"/>
              </a:solidFill>
              <a:latin typeface="宋体" pitchFamily="2" charset="-122"/>
            </a:endParaRPr>
          </a:p>
        </p:txBody>
      </p:sp>
      <p:sp>
        <p:nvSpPr>
          <p:cNvPr id="258053" name="Rectangle 5"/>
          <p:cNvSpPr>
            <a:spLocks noChangeArrowheads="1"/>
          </p:cNvSpPr>
          <p:nvPr/>
        </p:nvSpPr>
        <p:spPr bwMode="auto">
          <a:xfrm>
            <a:off x="3503673" y="2636838"/>
            <a:ext cx="4069273" cy="3231654"/>
          </a:xfrm>
          <a:prstGeom prst="rect">
            <a:avLst/>
          </a:prstGeom>
          <a:noFill/>
          <a:ln w="9525">
            <a:noFill/>
            <a:miter lim="800000"/>
            <a:headEnd/>
            <a:tailEnd/>
          </a:ln>
        </p:spPr>
        <p:txBody>
          <a:bodyPr wrap="square">
            <a:spAutoFit/>
          </a:bodyPr>
          <a:lstStyle/>
          <a:p>
            <a:pPr>
              <a:spcBef>
                <a:spcPct val="50000"/>
              </a:spcBef>
            </a:pPr>
            <a:r>
              <a:rPr lang="en-US" altLang="zh-CN" sz="2400" b="1" dirty="0">
                <a:solidFill>
                  <a:srgbClr val="000000"/>
                </a:solidFill>
                <a:latin typeface="宋体" pitchFamily="2" charset="-122"/>
              </a:rPr>
              <a:t>   </a:t>
            </a:r>
            <a:r>
              <a:rPr lang="zh-CN" altLang="en-US" sz="2400" b="1" dirty="0">
                <a:solidFill>
                  <a:srgbClr val="000000"/>
                </a:solidFill>
                <a:latin typeface="宋体" pitchFamily="2" charset="-122"/>
              </a:rPr>
              <a:t>搜索结点     </a:t>
            </a:r>
            <a:r>
              <a:rPr lang="en-US" altLang="zh-CN" i="1" dirty="0">
                <a:solidFill>
                  <a:srgbClr val="000000"/>
                </a:solidFill>
                <a:latin typeface="Times New Roman" pitchFamily="18" charset="0"/>
              </a:rPr>
              <a:t>A</a:t>
            </a:r>
            <a:r>
              <a:rPr lang="en-US" altLang="zh-CN" i="1" baseline="-25000" dirty="0">
                <a:solidFill>
                  <a:srgbClr val="000000"/>
                </a:solidFill>
                <a:latin typeface="Times New Roman" pitchFamily="18" charset="0"/>
              </a:rPr>
              <a:t>0</a:t>
            </a:r>
            <a:r>
              <a:rPr lang="en-US" altLang="zh-CN" i="1" dirty="0">
                <a:solidFill>
                  <a:srgbClr val="000000"/>
                </a:solidFill>
                <a:latin typeface="Times New Roman" pitchFamily="18" charset="0"/>
              </a:rPr>
              <a:t>=</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1</a:t>
            </a:r>
            <a:r>
              <a:rPr lang="en-US" altLang="zh-CN" dirty="0">
                <a:solidFill>
                  <a:srgbClr val="000000"/>
                </a:solidFill>
                <a:latin typeface="Times New Roman" pitchFamily="18" charset="0"/>
              </a:rPr>
              <a:t>}</a:t>
            </a:r>
            <a:r>
              <a:rPr lang="zh-CN" altLang="en-US" sz="2400" b="1" dirty="0">
                <a:solidFill>
                  <a:srgbClr val="000000"/>
                </a:solidFill>
                <a:latin typeface="宋体" pitchFamily="2" charset="-122"/>
              </a:rPr>
              <a:t>                </a:t>
            </a:r>
          </a:p>
          <a:p>
            <a:pPr>
              <a:spcBef>
                <a:spcPct val="50000"/>
              </a:spcBef>
            </a:pPr>
            <a:r>
              <a:rPr lang="en-US" altLang="zh-CN" sz="2400" b="1" i="1" dirty="0">
                <a:solidFill>
                  <a:srgbClr val="000000"/>
                </a:solidFill>
                <a:latin typeface="Times New Roman" pitchFamily="18" charset="0"/>
              </a:rPr>
              <a:t>Г</a:t>
            </a:r>
            <a:r>
              <a:rPr lang="en-US" altLang="zh-CN" sz="2400" b="1" i="1" baseline="30000"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1</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2</a:t>
            </a:r>
            <a:r>
              <a:rPr lang="en-US" altLang="zh-CN" sz="2400" b="1" i="1" dirty="0">
                <a:solidFill>
                  <a:srgbClr val="000000"/>
                </a:solidFill>
                <a:latin typeface="Times New Roman" pitchFamily="18" charset="0"/>
              </a:rPr>
              <a:t>, v</a:t>
            </a:r>
            <a:r>
              <a:rPr lang="en-US" altLang="zh-CN" sz="2400" b="1" i="1" baseline="-25000" dirty="0">
                <a:solidFill>
                  <a:srgbClr val="000000"/>
                </a:solidFill>
                <a:latin typeface="Times New Roman" pitchFamily="18" charset="0"/>
              </a:rPr>
              <a:t>6</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           </a:t>
            </a:r>
            <a:endParaRPr lang="en-US" altLang="zh-CN" sz="2400" dirty="0">
              <a:solidFill>
                <a:srgbClr val="000000"/>
              </a:solidFill>
              <a:latin typeface="Times New Roman" pitchFamily="18" charset="0"/>
            </a:endParaRPr>
          </a:p>
          <a:p>
            <a:pPr>
              <a:spcBef>
                <a:spcPct val="50000"/>
              </a:spcBef>
            </a:pPr>
            <a:r>
              <a:rPr lang="en-US" altLang="zh-CN" sz="2400" b="1" i="1" dirty="0">
                <a:solidFill>
                  <a:srgbClr val="000000"/>
                </a:solidFill>
                <a:latin typeface="Times New Roman" pitchFamily="18" charset="0"/>
              </a:rPr>
              <a:t>Г</a:t>
            </a:r>
            <a:r>
              <a:rPr lang="en-US" altLang="zh-CN" sz="2400" b="1" i="1" baseline="30000"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2</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3</a:t>
            </a:r>
            <a:r>
              <a:rPr lang="en-US" altLang="zh-CN" sz="2400" b="1" i="1" dirty="0">
                <a:solidFill>
                  <a:srgbClr val="000000"/>
                </a:solidFill>
                <a:latin typeface="Times New Roman" pitchFamily="18" charset="0"/>
              </a:rPr>
              <a:t>, v</a:t>
            </a:r>
            <a:r>
              <a:rPr lang="en-US" altLang="zh-CN" sz="2400" b="1" i="1" baseline="-25000" dirty="0">
                <a:solidFill>
                  <a:srgbClr val="000000"/>
                </a:solidFill>
                <a:latin typeface="Times New Roman" pitchFamily="18" charset="0"/>
              </a:rPr>
              <a:t>6</a:t>
            </a:r>
            <a:r>
              <a:rPr lang="en-US" altLang="zh-CN" sz="2400" b="1" dirty="0">
                <a:solidFill>
                  <a:srgbClr val="000000"/>
                </a:solidFill>
                <a:latin typeface="Times New Roman" pitchFamily="18" charset="0"/>
              </a:rPr>
              <a:t>} </a:t>
            </a:r>
            <a:r>
              <a:rPr lang="en-US" altLang="zh-CN" sz="2400" b="1" i="1" dirty="0">
                <a:solidFill>
                  <a:srgbClr val="000000"/>
                </a:solidFill>
                <a:latin typeface="Times New Roman" pitchFamily="18" charset="0"/>
              </a:rPr>
              <a:t>   </a:t>
            </a:r>
          </a:p>
          <a:p>
            <a:pPr>
              <a:spcBef>
                <a:spcPct val="50000"/>
              </a:spcBef>
            </a:pPr>
            <a:r>
              <a:rPr lang="en-US" altLang="zh-CN" sz="2400" b="1" i="1" dirty="0">
                <a:solidFill>
                  <a:srgbClr val="000000"/>
                </a:solidFill>
                <a:latin typeface="Times New Roman" pitchFamily="18" charset="0"/>
              </a:rPr>
              <a:t>Г</a:t>
            </a:r>
            <a:r>
              <a:rPr lang="en-US" altLang="zh-CN" sz="2400" b="1" i="1" baseline="30000"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6</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3</a:t>
            </a:r>
            <a:r>
              <a:rPr lang="en-US" altLang="zh-CN" sz="2400" b="1" i="1" dirty="0">
                <a:solidFill>
                  <a:srgbClr val="000000"/>
                </a:solidFill>
                <a:latin typeface="Times New Roman" pitchFamily="18" charset="0"/>
              </a:rPr>
              <a:t>, v</a:t>
            </a:r>
            <a:r>
              <a:rPr lang="en-US" altLang="zh-CN" sz="2400" b="1" i="1" baseline="-25000" dirty="0">
                <a:solidFill>
                  <a:srgbClr val="000000"/>
                </a:solidFill>
                <a:latin typeface="Times New Roman" pitchFamily="18" charset="0"/>
              </a:rPr>
              <a:t>5</a:t>
            </a:r>
            <a:r>
              <a:rPr lang="en-US" altLang="zh-CN" sz="2400" b="1" dirty="0">
                <a:solidFill>
                  <a:srgbClr val="000000"/>
                </a:solidFill>
                <a:latin typeface="Times New Roman" pitchFamily="18" charset="0"/>
              </a:rPr>
              <a:t>} </a:t>
            </a:r>
          </a:p>
          <a:p>
            <a:pPr>
              <a:spcBef>
                <a:spcPct val="50000"/>
              </a:spcBef>
            </a:pPr>
            <a:r>
              <a:rPr lang="en-US" altLang="zh-CN" sz="2400" b="1" i="1" dirty="0">
                <a:solidFill>
                  <a:srgbClr val="000000"/>
                </a:solidFill>
                <a:latin typeface="Times New Roman" pitchFamily="18" charset="0"/>
              </a:rPr>
              <a:t>Г</a:t>
            </a:r>
            <a:r>
              <a:rPr lang="en-US" altLang="zh-CN" sz="2400" b="1" i="1" baseline="30000"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3</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1</a:t>
            </a:r>
            <a:r>
              <a:rPr lang="en-US" altLang="zh-CN" sz="2400" b="1" dirty="0">
                <a:solidFill>
                  <a:srgbClr val="000000"/>
                </a:solidFill>
                <a:latin typeface="Times New Roman" pitchFamily="18" charset="0"/>
              </a:rPr>
              <a:t>}</a:t>
            </a:r>
          </a:p>
          <a:p>
            <a:pPr>
              <a:spcBef>
                <a:spcPct val="50000"/>
              </a:spcBef>
            </a:pPr>
            <a:r>
              <a:rPr lang="en-US" altLang="zh-CN" sz="2400" b="1" i="1" dirty="0">
                <a:solidFill>
                  <a:srgbClr val="000000"/>
                </a:solidFill>
                <a:latin typeface="Times New Roman" pitchFamily="18" charset="0"/>
              </a:rPr>
              <a:t>Г</a:t>
            </a:r>
            <a:r>
              <a:rPr lang="en-US" altLang="zh-CN" sz="2400" b="1" i="1" baseline="30000"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5</a:t>
            </a:r>
            <a:r>
              <a:rPr lang="en-US" altLang="zh-CN" sz="2400" b="1" i="1"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3</a:t>
            </a:r>
            <a:r>
              <a:rPr lang="en-US" altLang="zh-CN" sz="2400" b="1" i="1" dirty="0">
                <a:solidFill>
                  <a:srgbClr val="000000"/>
                </a:solidFill>
                <a:latin typeface="Times New Roman" pitchFamily="18" charset="0"/>
              </a:rPr>
              <a:t>, v</a:t>
            </a:r>
            <a:r>
              <a:rPr lang="en-US" altLang="zh-CN" sz="2400" b="1" i="1" baseline="-25000" dirty="0">
                <a:solidFill>
                  <a:srgbClr val="000000"/>
                </a:solidFill>
                <a:latin typeface="Times New Roman" pitchFamily="18" charset="0"/>
              </a:rPr>
              <a:t>4</a:t>
            </a:r>
            <a:r>
              <a:rPr lang="en-US" altLang="zh-CN" sz="2400" b="1" dirty="0">
                <a:solidFill>
                  <a:srgbClr val="000000"/>
                </a:solidFill>
                <a:latin typeface="Times New Roman" pitchFamily="18" charset="0"/>
              </a:rPr>
              <a:t>}</a:t>
            </a:r>
            <a:endParaRPr lang="en-US" altLang="zh-CN" sz="2400" dirty="0">
              <a:solidFill>
                <a:srgbClr val="000000"/>
              </a:solidFill>
              <a:latin typeface="Times New Roman" pitchFamily="18" charset="0"/>
            </a:endParaRPr>
          </a:p>
        </p:txBody>
      </p:sp>
      <p:sp>
        <p:nvSpPr>
          <p:cNvPr id="32" name="标题 31"/>
          <p:cNvSpPr>
            <a:spLocks noGrp="1"/>
          </p:cNvSpPr>
          <p:nvPr>
            <p:ph type="title"/>
          </p:nvPr>
        </p:nvSpPr>
        <p:spPr/>
        <p:txBody>
          <a:bodyPr/>
          <a:lstStyle/>
          <a:p>
            <a:r>
              <a:rPr lang="zh-CN" altLang="en-US" dirty="0"/>
              <a:t>路径的搜索法</a:t>
            </a:r>
          </a:p>
        </p:txBody>
      </p:sp>
      <p:sp>
        <p:nvSpPr>
          <p:cNvPr id="30" name="Oval 11"/>
          <p:cNvSpPr>
            <a:spLocks noChangeArrowheads="1"/>
          </p:cNvSpPr>
          <p:nvPr/>
        </p:nvSpPr>
        <p:spPr bwMode="auto">
          <a:xfrm>
            <a:off x="2308947" y="4964343"/>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1" name="Oval 11"/>
          <p:cNvSpPr>
            <a:spLocks noChangeArrowheads="1"/>
          </p:cNvSpPr>
          <p:nvPr/>
        </p:nvSpPr>
        <p:spPr bwMode="auto">
          <a:xfrm>
            <a:off x="1213118" y="4913543"/>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3" name="Oval 11"/>
          <p:cNvSpPr>
            <a:spLocks noChangeArrowheads="1"/>
          </p:cNvSpPr>
          <p:nvPr/>
        </p:nvSpPr>
        <p:spPr bwMode="auto">
          <a:xfrm>
            <a:off x="567232" y="3803200"/>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4" name="Oval 11"/>
          <p:cNvSpPr>
            <a:spLocks noChangeArrowheads="1"/>
          </p:cNvSpPr>
          <p:nvPr/>
        </p:nvSpPr>
        <p:spPr bwMode="auto">
          <a:xfrm>
            <a:off x="2853232" y="3912057"/>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5" name="Oval 11"/>
          <p:cNvSpPr>
            <a:spLocks noChangeArrowheads="1"/>
          </p:cNvSpPr>
          <p:nvPr/>
        </p:nvSpPr>
        <p:spPr bwMode="auto">
          <a:xfrm>
            <a:off x="2432318" y="2867029"/>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6" name="Oval 11"/>
          <p:cNvSpPr>
            <a:spLocks noChangeArrowheads="1"/>
          </p:cNvSpPr>
          <p:nvPr/>
        </p:nvSpPr>
        <p:spPr bwMode="auto">
          <a:xfrm>
            <a:off x="1169575" y="2852514"/>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7" name="Line 12"/>
          <p:cNvSpPr>
            <a:spLocks noChangeShapeType="1"/>
          </p:cNvSpPr>
          <p:nvPr/>
        </p:nvSpPr>
        <p:spPr bwMode="auto">
          <a:xfrm flipH="1">
            <a:off x="2438441" y="3106740"/>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38" name="Line 13"/>
          <p:cNvSpPr>
            <a:spLocks noChangeShapeType="1"/>
          </p:cNvSpPr>
          <p:nvPr/>
        </p:nvSpPr>
        <p:spPr bwMode="auto">
          <a:xfrm>
            <a:off x="1287503" y="3106740"/>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39" name="Line 14"/>
          <p:cNvSpPr>
            <a:spLocks noChangeShapeType="1"/>
          </p:cNvSpPr>
          <p:nvPr/>
        </p:nvSpPr>
        <p:spPr bwMode="auto">
          <a:xfrm>
            <a:off x="1430378" y="5051428"/>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0" name="Line 15"/>
          <p:cNvSpPr>
            <a:spLocks noChangeShapeType="1"/>
          </p:cNvSpPr>
          <p:nvPr/>
        </p:nvSpPr>
        <p:spPr bwMode="auto">
          <a:xfrm flipV="1">
            <a:off x="2511466" y="4114803"/>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1" name="Line 16"/>
          <p:cNvSpPr>
            <a:spLocks noChangeShapeType="1"/>
          </p:cNvSpPr>
          <p:nvPr/>
        </p:nvSpPr>
        <p:spPr bwMode="auto">
          <a:xfrm flipH="1" flipV="1">
            <a:off x="2582903" y="3035303"/>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2" name="Line 17"/>
          <p:cNvSpPr>
            <a:spLocks noChangeShapeType="1"/>
          </p:cNvSpPr>
          <p:nvPr/>
        </p:nvSpPr>
        <p:spPr bwMode="auto">
          <a:xfrm flipH="1" flipV="1">
            <a:off x="1343973" y="3049823"/>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3" name="Line 18"/>
          <p:cNvSpPr>
            <a:spLocks noChangeShapeType="1"/>
          </p:cNvSpPr>
          <p:nvPr/>
        </p:nvSpPr>
        <p:spPr bwMode="auto">
          <a:xfrm flipV="1">
            <a:off x="711241" y="3035303"/>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4" name="Line 19"/>
          <p:cNvSpPr>
            <a:spLocks noChangeShapeType="1"/>
          </p:cNvSpPr>
          <p:nvPr/>
        </p:nvSpPr>
        <p:spPr bwMode="auto">
          <a:xfrm flipH="1" flipV="1">
            <a:off x="711241" y="3970340"/>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5" name="Line 20"/>
          <p:cNvSpPr>
            <a:spLocks noChangeShapeType="1"/>
          </p:cNvSpPr>
          <p:nvPr/>
        </p:nvSpPr>
        <p:spPr bwMode="auto">
          <a:xfrm flipH="1">
            <a:off x="711241" y="3106740"/>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6" name="Line 21"/>
          <p:cNvSpPr>
            <a:spLocks noChangeShapeType="1"/>
          </p:cNvSpPr>
          <p:nvPr/>
        </p:nvSpPr>
        <p:spPr bwMode="auto">
          <a:xfrm>
            <a:off x="1358941" y="3106740"/>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7" name="Line 22"/>
          <p:cNvSpPr>
            <a:spLocks noChangeShapeType="1"/>
          </p:cNvSpPr>
          <p:nvPr/>
        </p:nvSpPr>
        <p:spPr bwMode="auto">
          <a:xfrm flipV="1">
            <a:off x="1430378" y="3035303"/>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8" name="Line 23"/>
          <p:cNvSpPr>
            <a:spLocks noChangeShapeType="1"/>
          </p:cNvSpPr>
          <p:nvPr/>
        </p:nvSpPr>
        <p:spPr bwMode="auto">
          <a:xfrm flipV="1">
            <a:off x="1503403" y="4043365"/>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9" name="Rectangle 24"/>
          <p:cNvSpPr>
            <a:spLocks noChangeArrowheads="1"/>
          </p:cNvSpPr>
          <p:nvPr/>
        </p:nvSpPr>
        <p:spPr bwMode="auto">
          <a:xfrm>
            <a:off x="1070016" y="2415498"/>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1</a:t>
            </a:r>
          </a:p>
        </p:txBody>
      </p:sp>
      <p:sp>
        <p:nvSpPr>
          <p:cNvPr id="50" name="Rectangle 25"/>
          <p:cNvSpPr>
            <a:spLocks noChangeArrowheads="1"/>
          </p:cNvSpPr>
          <p:nvPr/>
        </p:nvSpPr>
        <p:spPr bwMode="auto">
          <a:xfrm>
            <a:off x="2511466" y="2428880"/>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6</a:t>
            </a:r>
          </a:p>
        </p:txBody>
      </p:sp>
      <p:sp>
        <p:nvSpPr>
          <p:cNvPr id="51" name="Rectangle 26"/>
          <p:cNvSpPr>
            <a:spLocks noChangeArrowheads="1"/>
          </p:cNvSpPr>
          <p:nvPr/>
        </p:nvSpPr>
        <p:spPr bwMode="auto">
          <a:xfrm>
            <a:off x="3086141" y="3841968"/>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5</a:t>
            </a:r>
          </a:p>
        </p:txBody>
      </p:sp>
      <p:sp>
        <p:nvSpPr>
          <p:cNvPr id="52" name="Rectangle 27"/>
          <p:cNvSpPr>
            <a:spLocks noChangeArrowheads="1"/>
          </p:cNvSpPr>
          <p:nvPr/>
        </p:nvSpPr>
        <p:spPr bwMode="auto">
          <a:xfrm>
            <a:off x="2540041" y="5109485"/>
            <a:ext cx="420687" cy="457200"/>
          </a:xfrm>
          <a:prstGeom prst="rect">
            <a:avLst/>
          </a:prstGeom>
          <a:noFill/>
          <a:ln w="9525">
            <a:noFill/>
            <a:miter lim="800000"/>
            <a:headEnd/>
            <a:tailEnd/>
          </a:ln>
        </p:spPr>
        <p:txBody>
          <a:bodyPr wrap="none">
            <a:spAutoFit/>
          </a:bodyPr>
          <a:lstStyle/>
          <a:p>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4</a:t>
            </a:r>
          </a:p>
        </p:txBody>
      </p:sp>
      <p:sp>
        <p:nvSpPr>
          <p:cNvPr id="53" name="Rectangle 28"/>
          <p:cNvSpPr>
            <a:spLocks noChangeArrowheads="1"/>
          </p:cNvSpPr>
          <p:nvPr/>
        </p:nvSpPr>
        <p:spPr bwMode="auto">
          <a:xfrm>
            <a:off x="1070016" y="5122865"/>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3</a:t>
            </a:r>
          </a:p>
        </p:txBody>
      </p:sp>
      <p:sp>
        <p:nvSpPr>
          <p:cNvPr id="54" name="Rectangle 29"/>
          <p:cNvSpPr>
            <a:spLocks noChangeArrowheads="1"/>
          </p:cNvSpPr>
          <p:nvPr/>
        </p:nvSpPr>
        <p:spPr bwMode="auto">
          <a:xfrm>
            <a:off x="93456" y="3648704"/>
            <a:ext cx="420688" cy="457200"/>
          </a:xfrm>
          <a:prstGeom prst="rect">
            <a:avLst/>
          </a:prstGeom>
          <a:noFill/>
          <a:ln w="9525">
            <a:noFill/>
            <a:miter lim="800000"/>
            <a:headEnd/>
            <a:tailEnd/>
          </a:ln>
        </p:spPr>
        <p:txBody>
          <a:bodyPr wrap="none">
            <a:spAutoFit/>
          </a:bodyPr>
          <a:lstStyle/>
          <a:p>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2</a:t>
            </a:r>
          </a:p>
        </p:txBody>
      </p:sp>
      <p:sp>
        <p:nvSpPr>
          <p:cNvPr id="2" name="矩形 1"/>
          <p:cNvSpPr/>
          <p:nvPr/>
        </p:nvSpPr>
        <p:spPr>
          <a:xfrm>
            <a:off x="5771805" y="3236270"/>
            <a:ext cx="1542410" cy="461665"/>
          </a:xfrm>
          <a:prstGeom prst="rect">
            <a:avLst/>
          </a:prstGeom>
        </p:spPr>
        <p:txBody>
          <a:bodyPr wrap="none">
            <a:spAutoFit/>
          </a:bodyPr>
          <a:lstStyle/>
          <a:p>
            <a:r>
              <a:rPr lang="en-US" altLang="zh-CN" i="1" dirty="0">
                <a:solidFill>
                  <a:srgbClr val="000000"/>
                </a:solidFill>
                <a:latin typeface="Times New Roman" pitchFamily="18" charset="0"/>
              </a:rPr>
              <a:t>A</a:t>
            </a:r>
            <a:r>
              <a:rPr lang="en-US" altLang="zh-CN" i="1" baseline="-25000" dirty="0">
                <a:solidFill>
                  <a:srgbClr val="000000"/>
                </a:solidFill>
                <a:latin typeface="Times New Roman" pitchFamily="18" charset="0"/>
              </a:rPr>
              <a:t>1</a:t>
            </a:r>
            <a:r>
              <a:rPr lang="en-US" altLang="zh-CN" i="1" dirty="0">
                <a:solidFill>
                  <a:srgbClr val="000000"/>
                </a:solidFill>
                <a:latin typeface="Times New Roman" pitchFamily="18" charset="0"/>
              </a:rPr>
              <a:t>=</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2</a:t>
            </a:r>
            <a:r>
              <a:rPr lang="en-US" altLang="zh-CN" i="1" dirty="0">
                <a:solidFill>
                  <a:srgbClr val="000000"/>
                </a:solidFill>
                <a:latin typeface="Times New Roman" pitchFamily="18" charset="0"/>
              </a:rPr>
              <a:t>, v</a:t>
            </a:r>
            <a:r>
              <a:rPr lang="en-US" altLang="zh-CN" i="1" baseline="-25000" dirty="0">
                <a:solidFill>
                  <a:srgbClr val="000000"/>
                </a:solidFill>
                <a:latin typeface="Times New Roman" pitchFamily="18" charset="0"/>
              </a:rPr>
              <a:t>6</a:t>
            </a:r>
            <a:r>
              <a:rPr lang="en-US" altLang="zh-CN" dirty="0">
                <a:solidFill>
                  <a:srgbClr val="000000"/>
                </a:solidFill>
                <a:latin typeface="Times New Roman" pitchFamily="18" charset="0"/>
              </a:rPr>
              <a:t>}</a:t>
            </a:r>
            <a:endParaRPr lang="zh-CN" altLang="en-US" dirty="0"/>
          </a:p>
        </p:txBody>
      </p:sp>
      <p:sp>
        <p:nvSpPr>
          <p:cNvPr id="3" name="矩形 2"/>
          <p:cNvSpPr/>
          <p:nvPr/>
        </p:nvSpPr>
        <p:spPr>
          <a:xfrm>
            <a:off x="5771805" y="4352282"/>
            <a:ext cx="1542410" cy="461665"/>
          </a:xfrm>
          <a:prstGeom prst="rect">
            <a:avLst/>
          </a:prstGeom>
        </p:spPr>
        <p:txBody>
          <a:bodyPr wrap="none">
            <a:spAutoFit/>
          </a:bodyPr>
          <a:lstStyle/>
          <a:p>
            <a:pPr>
              <a:spcBef>
                <a:spcPct val="50000"/>
              </a:spcBef>
            </a:pPr>
            <a:r>
              <a:rPr lang="en-US" altLang="zh-CN" i="1" dirty="0">
                <a:solidFill>
                  <a:srgbClr val="000000"/>
                </a:solidFill>
                <a:latin typeface="Times New Roman" pitchFamily="18" charset="0"/>
              </a:rPr>
              <a:t>A</a:t>
            </a:r>
            <a:r>
              <a:rPr lang="en-US" altLang="zh-CN" i="1" baseline="-25000" dirty="0">
                <a:solidFill>
                  <a:srgbClr val="000000"/>
                </a:solidFill>
                <a:latin typeface="Times New Roman" pitchFamily="18" charset="0"/>
              </a:rPr>
              <a:t>3</a:t>
            </a:r>
            <a:r>
              <a:rPr lang="en-US" altLang="zh-CN" i="1" dirty="0">
                <a:solidFill>
                  <a:srgbClr val="000000"/>
                </a:solidFill>
                <a:latin typeface="Times New Roman" pitchFamily="18" charset="0"/>
              </a:rPr>
              <a:t>=</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3</a:t>
            </a:r>
            <a:r>
              <a:rPr lang="en-US" altLang="zh-CN" i="1" dirty="0">
                <a:solidFill>
                  <a:srgbClr val="000000"/>
                </a:solidFill>
                <a:latin typeface="Times New Roman" pitchFamily="18" charset="0"/>
              </a:rPr>
              <a:t>, v</a:t>
            </a:r>
            <a:r>
              <a:rPr lang="en-US" altLang="zh-CN" i="1" baseline="-25000" dirty="0">
                <a:solidFill>
                  <a:srgbClr val="000000"/>
                </a:solidFill>
                <a:latin typeface="Times New Roman" pitchFamily="18" charset="0"/>
              </a:rPr>
              <a:t>5</a:t>
            </a:r>
            <a:r>
              <a:rPr lang="en-US" altLang="zh-CN" dirty="0">
                <a:solidFill>
                  <a:srgbClr val="000000"/>
                </a:solidFill>
                <a:latin typeface="Times New Roman" pitchFamily="18" charset="0"/>
              </a:rPr>
              <a:t>}</a:t>
            </a:r>
          </a:p>
        </p:txBody>
      </p:sp>
      <p:sp>
        <p:nvSpPr>
          <p:cNvPr id="4" name="矩形 3"/>
          <p:cNvSpPr/>
          <p:nvPr/>
        </p:nvSpPr>
        <p:spPr>
          <a:xfrm>
            <a:off x="5779062" y="5371004"/>
            <a:ext cx="1661032" cy="461665"/>
          </a:xfrm>
          <a:prstGeom prst="rect">
            <a:avLst/>
          </a:prstGeom>
        </p:spPr>
        <p:txBody>
          <a:bodyPr wrap="none">
            <a:spAutoFit/>
          </a:bodyPr>
          <a:lstStyle/>
          <a:p>
            <a:pPr>
              <a:spcBef>
                <a:spcPct val="50000"/>
              </a:spcBef>
            </a:pPr>
            <a:r>
              <a:rPr lang="zh-CN" altLang="en-US" dirty="0">
                <a:solidFill>
                  <a:srgbClr val="000000"/>
                </a:solidFill>
                <a:latin typeface="Times New Roman" pitchFamily="18" charset="0"/>
              </a:rPr>
              <a:t>找到目标</a:t>
            </a:r>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4</a:t>
            </a:r>
            <a:endParaRPr lang="en-US" altLang="zh-CN" dirty="0">
              <a:solidFill>
                <a:srgbClr val="000000"/>
              </a:solidFill>
              <a:latin typeface="Times New Roman" pitchFamily="18" charset="0"/>
            </a:endParaRPr>
          </a:p>
        </p:txBody>
      </p:sp>
      <p:sp>
        <p:nvSpPr>
          <p:cNvPr id="5" name="矩形 4"/>
          <p:cNvSpPr/>
          <p:nvPr/>
        </p:nvSpPr>
        <p:spPr>
          <a:xfrm>
            <a:off x="6043155" y="2145655"/>
            <a:ext cx="803425" cy="461665"/>
          </a:xfrm>
          <a:prstGeom prst="rect">
            <a:avLst/>
          </a:prstGeom>
        </p:spPr>
        <p:txBody>
          <a:bodyPr wrap="none">
            <a:spAutoFit/>
          </a:bodyPr>
          <a:lstStyle/>
          <a:p>
            <a:r>
              <a:rPr lang="zh-CN" altLang="en-US" dirty="0">
                <a:solidFill>
                  <a:srgbClr val="000000"/>
                </a:solidFill>
                <a:latin typeface="宋体" pitchFamily="2" charset="-122"/>
              </a:rPr>
              <a:t>队列</a:t>
            </a:r>
            <a:endParaRPr lang="zh-CN" altLang="en-US" dirty="0"/>
          </a:p>
        </p:txBody>
      </p:sp>
      <p:sp>
        <p:nvSpPr>
          <p:cNvPr id="55" name="矩形 54"/>
          <p:cNvSpPr/>
          <p:nvPr/>
        </p:nvSpPr>
        <p:spPr>
          <a:xfrm>
            <a:off x="5779062" y="3785957"/>
            <a:ext cx="1542410" cy="461665"/>
          </a:xfrm>
          <a:prstGeom prst="rect">
            <a:avLst/>
          </a:prstGeom>
        </p:spPr>
        <p:txBody>
          <a:bodyPr wrap="none">
            <a:spAutoFit/>
          </a:bodyPr>
          <a:lstStyle/>
          <a:p>
            <a:r>
              <a:rPr lang="en-US" altLang="zh-CN" i="1" dirty="0">
                <a:solidFill>
                  <a:srgbClr val="000000"/>
                </a:solidFill>
                <a:latin typeface="Times New Roman" pitchFamily="18" charset="0"/>
              </a:rPr>
              <a:t>A</a:t>
            </a:r>
            <a:r>
              <a:rPr lang="en-US" altLang="zh-CN" i="1" baseline="-25000" dirty="0">
                <a:solidFill>
                  <a:srgbClr val="000000"/>
                </a:solidFill>
                <a:latin typeface="Times New Roman" pitchFamily="18" charset="0"/>
              </a:rPr>
              <a:t>2</a:t>
            </a:r>
            <a:r>
              <a:rPr lang="en-US" altLang="zh-CN" i="1" dirty="0">
                <a:solidFill>
                  <a:srgbClr val="000000"/>
                </a:solidFill>
                <a:latin typeface="Times New Roman" pitchFamily="18" charset="0"/>
              </a:rPr>
              <a:t>=</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6</a:t>
            </a:r>
            <a:r>
              <a:rPr lang="en-US" altLang="zh-CN" i="1" dirty="0">
                <a:solidFill>
                  <a:srgbClr val="000000"/>
                </a:solidFill>
                <a:latin typeface="Times New Roman" pitchFamily="18" charset="0"/>
              </a:rPr>
              <a:t>, v</a:t>
            </a:r>
            <a:r>
              <a:rPr lang="en-US" altLang="zh-CN" i="1" baseline="-25000" dirty="0">
                <a:solidFill>
                  <a:srgbClr val="000000"/>
                </a:solidFill>
                <a:latin typeface="Times New Roman" pitchFamily="18" charset="0"/>
              </a:rPr>
              <a:t>3</a:t>
            </a:r>
            <a:r>
              <a:rPr lang="en-US" altLang="zh-CN" dirty="0">
                <a:solidFill>
                  <a:srgbClr val="000000"/>
                </a:solidFill>
                <a:latin typeface="Times New Roman" pitchFamily="18" charset="0"/>
              </a:rPr>
              <a:t>}</a:t>
            </a:r>
            <a:endParaRPr lang="zh-CN" altLang="en-US" dirty="0"/>
          </a:p>
        </p:txBody>
      </p:sp>
      <p:sp>
        <p:nvSpPr>
          <p:cNvPr id="56" name="矩形 55"/>
          <p:cNvSpPr/>
          <p:nvPr/>
        </p:nvSpPr>
        <p:spPr>
          <a:xfrm>
            <a:off x="5804728" y="4901831"/>
            <a:ext cx="1149674" cy="461665"/>
          </a:xfrm>
          <a:prstGeom prst="rect">
            <a:avLst/>
          </a:prstGeom>
        </p:spPr>
        <p:txBody>
          <a:bodyPr wrap="none">
            <a:spAutoFit/>
          </a:bodyPr>
          <a:lstStyle/>
          <a:p>
            <a:pPr>
              <a:spcBef>
                <a:spcPct val="50000"/>
              </a:spcBef>
            </a:pPr>
            <a:r>
              <a:rPr lang="en-US" altLang="zh-CN" i="1" dirty="0">
                <a:solidFill>
                  <a:srgbClr val="000000"/>
                </a:solidFill>
                <a:latin typeface="Times New Roman" pitchFamily="18" charset="0"/>
              </a:rPr>
              <a:t>A</a:t>
            </a:r>
            <a:r>
              <a:rPr lang="en-US" altLang="zh-CN" i="1" baseline="-25000" dirty="0">
                <a:solidFill>
                  <a:srgbClr val="000000"/>
                </a:solidFill>
                <a:latin typeface="Times New Roman" pitchFamily="18" charset="0"/>
              </a:rPr>
              <a:t>4</a:t>
            </a:r>
            <a:r>
              <a:rPr lang="en-US" altLang="zh-CN" i="1" dirty="0">
                <a:solidFill>
                  <a:srgbClr val="000000"/>
                </a:solidFill>
                <a:latin typeface="Times New Roman" pitchFamily="18" charset="0"/>
              </a:rPr>
              <a:t>=</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5</a:t>
            </a:r>
            <a:r>
              <a:rPr lang="en-US" altLang="zh-CN" dirty="0">
                <a:solidFill>
                  <a:srgbClr val="000000"/>
                </a:solidFill>
                <a:latin typeface="Times New Roman" pitchFamily="18" charset="0"/>
              </a:rPr>
              <a:t>}</a:t>
            </a:r>
          </a:p>
        </p:txBody>
      </p:sp>
      <p:sp>
        <p:nvSpPr>
          <p:cNvPr id="57" name="矩形 56"/>
          <p:cNvSpPr/>
          <p:nvPr/>
        </p:nvSpPr>
        <p:spPr>
          <a:xfrm>
            <a:off x="7078845" y="2706630"/>
            <a:ext cx="1986441" cy="400110"/>
          </a:xfrm>
          <a:prstGeom prst="rect">
            <a:avLst/>
          </a:prstGeom>
        </p:spPr>
        <p:txBody>
          <a:bodyPr wrap="none">
            <a:spAutoFit/>
          </a:bodyPr>
          <a:lstStyle/>
          <a:p>
            <a:r>
              <a:rPr lang="en-US" altLang="zh-CN" sz="2000" dirty="0">
                <a:solidFill>
                  <a:srgbClr val="000000"/>
                </a:solidFill>
              </a:rPr>
              <a:t>  [</a:t>
            </a:r>
            <a:r>
              <a:rPr lang="en-US" altLang="zh-CN" sz="2000" dirty="0">
                <a:solidFill>
                  <a:srgbClr val="FF0000"/>
                </a:solidFill>
              </a:rPr>
              <a:t>1</a:t>
            </a:r>
            <a:r>
              <a:rPr lang="en-US" altLang="zh-CN" sz="2000" dirty="0">
                <a:solidFill>
                  <a:srgbClr val="000000"/>
                </a:solidFill>
              </a:rPr>
              <a:t>, 0, 0, 0, 0,0]</a:t>
            </a:r>
            <a:endParaRPr lang="zh-CN" altLang="en-US" sz="2000" dirty="0">
              <a:solidFill>
                <a:srgbClr val="000000"/>
              </a:solidFill>
            </a:endParaRPr>
          </a:p>
        </p:txBody>
      </p:sp>
      <p:sp>
        <p:nvSpPr>
          <p:cNvPr id="58" name="矩形 57"/>
          <p:cNvSpPr/>
          <p:nvPr/>
        </p:nvSpPr>
        <p:spPr>
          <a:xfrm>
            <a:off x="7715476" y="2150647"/>
            <a:ext cx="986167" cy="461665"/>
          </a:xfrm>
          <a:prstGeom prst="rect">
            <a:avLst/>
          </a:prstGeom>
        </p:spPr>
        <p:txBody>
          <a:bodyPr wrap="none">
            <a:spAutoFit/>
          </a:bodyPr>
          <a:lstStyle/>
          <a:p>
            <a:r>
              <a:rPr lang="en-US" altLang="zh-CN" i="1" dirty="0">
                <a:solidFill>
                  <a:srgbClr val="000000"/>
                </a:solidFill>
                <a:latin typeface="Times New Roman" panose="02020603050405020304" pitchFamily="18" charset="0"/>
                <a:cs typeface="Times New Roman" panose="02020603050405020304" pitchFamily="18" charset="0"/>
              </a:rPr>
              <a:t>visited</a:t>
            </a:r>
            <a:endParaRPr lang="zh-CN" altLang="en-US" i="1" dirty="0">
              <a:latin typeface="Times New Roman" panose="02020603050405020304" pitchFamily="18" charset="0"/>
              <a:cs typeface="Times New Roman" panose="02020603050405020304" pitchFamily="18" charset="0"/>
            </a:endParaRPr>
          </a:p>
        </p:txBody>
      </p:sp>
      <p:sp>
        <p:nvSpPr>
          <p:cNvPr id="59" name="矩形 58"/>
          <p:cNvSpPr/>
          <p:nvPr/>
        </p:nvSpPr>
        <p:spPr>
          <a:xfrm>
            <a:off x="7093275" y="3310103"/>
            <a:ext cx="1986441" cy="400110"/>
          </a:xfrm>
          <a:prstGeom prst="rect">
            <a:avLst/>
          </a:prstGeom>
        </p:spPr>
        <p:txBody>
          <a:bodyPr wrap="none">
            <a:spAutoFit/>
          </a:bodyPr>
          <a:lstStyle/>
          <a:p>
            <a:r>
              <a:rPr lang="en-US" altLang="zh-CN" sz="2000" dirty="0">
                <a:solidFill>
                  <a:srgbClr val="000000"/>
                </a:solidFill>
              </a:rPr>
              <a:t>  [1, </a:t>
            </a:r>
            <a:r>
              <a:rPr lang="en-US" altLang="zh-CN" sz="2000" dirty="0">
                <a:solidFill>
                  <a:srgbClr val="FF0000"/>
                </a:solidFill>
              </a:rPr>
              <a:t>1</a:t>
            </a:r>
            <a:r>
              <a:rPr lang="en-US" altLang="zh-CN" sz="2000" dirty="0">
                <a:solidFill>
                  <a:srgbClr val="000000"/>
                </a:solidFill>
              </a:rPr>
              <a:t>, 0, 0, 0,</a:t>
            </a:r>
            <a:r>
              <a:rPr lang="en-US" altLang="zh-CN" sz="2000" dirty="0">
                <a:solidFill>
                  <a:srgbClr val="FF0000"/>
                </a:solidFill>
              </a:rPr>
              <a:t>1</a:t>
            </a:r>
            <a:r>
              <a:rPr lang="en-US" altLang="zh-CN" sz="2000" dirty="0">
                <a:solidFill>
                  <a:srgbClr val="000000"/>
                </a:solidFill>
              </a:rPr>
              <a:t>]</a:t>
            </a:r>
            <a:endParaRPr lang="zh-CN" altLang="en-US" sz="2000" dirty="0">
              <a:solidFill>
                <a:srgbClr val="000000"/>
              </a:solidFill>
            </a:endParaRPr>
          </a:p>
        </p:txBody>
      </p:sp>
      <p:sp>
        <p:nvSpPr>
          <p:cNvPr id="60" name="矩形 59"/>
          <p:cNvSpPr/>
          <p:nvPr/>
        </p:nvSpPr>
        <p:spPr>
          <a:xfrm>
            <a:off x="7090645" y="3847512"/>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rgbClr val="FF0000"/>
                </a:solidFill>
              </a:rPr>
              <a:t>1</a:t>
            </a:r>
            <a:r>
              <a:rPr lang="en-US" altLang="zh-CN" sz="2000" dirty="0">
                <a:solidFill>
                  <a:srgbClr val="000000"/>
                </a:solidFill>
              </a:rPr>
              <a:t>, 0, 0,1]</a:t>
            </a:r>
            <a:endParaRPr lang="zh-CN" altLang="en-US" sz="2000" dirty="0">
              <a:solidFill>
                <a:srgbClr val="000000"/>
              </a:solidFill>
            </a:endParaRPr>
          </a:p>
        </p:txBody>
      </p:sp>
      <p:sp>
        <p:nvSpPr>
          <p:cNvPr id="61" name="矩形 60"/>
          <p:cNvSpPr/>
          <p:nvPr/>
        </p:nvSpPr>
        <p:spPr>
          <a:xfrm>
            <a:off x="7093275" y="4413837"/>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chemeClr val="tx1">
                    <a:lumMod val="50000"/>
                  </a:schemeClr>
                </a:solidFill>
              </a:rPr>
              <a:t>1</a:t>
            </a:r>
            <a:r>
              <a:rPr lang="en-US" altLang="zh-CN" sz="2000" dirty="0">
                <a:solidFill>
                  <a:srgbClr val="000000"/>
                </a:solidFill>
              </a:rPr>
              <a:t>, 0, </a:t>
            </a:r>
            <a:r>
              <a:rPr lang="en-US" altLang="zh-CN" sz="2000" dirty="0">
                <a:solidFill>
                  <a:srgbClr val="FF0000"/>
                </a:solidFill>
              </a:rPr>
              <a:t>1</a:t>
            </a:r>
            <a:r>
              <a:rPr lang="en-US" altLang="zh-CN" sz="2000" dirty="0">
                <a:solidFill>
                  <a:srgbClr val="000000"/>
                </a:solidFill>
              </a:rPr>
              <a:t>,1]</a:t>
            </a:r>
            <a:endParaRPr lang="zh-CN" altLang="en-US" sz="2000" dirty="0">
              <a:solidFill>
                <a:srgbClr val="000000"/>
              </a:solidFill>
            </a:endParaRPr>
          </a:p>
        </p:txBody>
      </p:sp>
      <p:sp>
        <p:nvSpPr>
          <p:cNvPr id="62" name="矩形 61"/>
          <p:cNvSpPr/>
          <p:nvPr/>
        </p:nvSpPr>
        <p:spPr>
          <a:xfrm>
            <a:off x="7090644" y="4984043"/>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chemeClr val="tx1">
                    <a:lumMod val="50000"/>
                  </a:schemeClr>
                </a:solidFill>
              </a:rPr>
              <a:t>1</a:t>
            </a:r>
            <a:r>
              <a:rPr lang="en-US" altLang="zh-CN" sz="2000" dirty="0">
                <a:solidFill>
                  <a:srgbClr val="000000"/>
                </a:solidFill>
              </a:rPr>
              <a:t>, 0, </a:t>
            </a:r>
            <a:r>
              <a:rPr lang="en-US" altLang="zh-CN" sz="2000" dirty="0">
                <a:solidFill>
                  <a:schemeClr val="tx1">
                    <a:lumMod val="50000"/>
                  </a:schemeClr>
                </a:solidFill>
              </a:rPr>
              <a:t>1</a:t>
            </a:r>
            <a:r>
              <a:rPr lang="en-US" altLang="zh-CN" sz="2000" dirty="0">
                <a:solidFill>
                  <a:srgbClr val="000000"/>
                </a:solidFill>
              </a:rPr>
              <a:t>,1]</a:t>
            </a:r>
            <a:endParaRPr lang="zh-CN" altLang="en-US" sz="2000" dirty="0">
              <a:solidFill>
                <a:srgbClr val="000000"/>
              </a:solidFill>
            </a:endParaRPr>
          </a:p>
        </p:txBody>
      </p:sp>
      <p:sp>
        <p:nvSpPr>
          <p:cNvPr id="63" name="矩形 62"/>
          <p:cNvSpPr/>
          <p:nvPr/>
        </p:nvSpPr>
        <p:spPr>
          <a:xfrm>
            <a:off x="7157559" y="5401781"/>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chemeClr val="tx1">
                    <a:lumMod val="50000"/>
                  </a:schemeClr>
                </a:solidFill>
              </a:rPr>
              <a:t>1</a:t>
            </a:r>
            <a:r>
              <a:rPr lang="en-US" altLang="zh-CN" sz="2000" dirty="0">
                <a:solidFill>
                  <a:srgbClr val="000000"/>
                </a:solidFill>
              </a:rPr>
              <a:t>, </a:t>
            </a:r>
            <a:r>
              <a:rPr lang="en-US" altLang="zh-CN" sz="2000" dirty="0">
                <a:solidFill>
                  <a:srgbClr val="FF0000"/>
                </a:solidFill>
              </a:rPr>
              <a:t>1</a:t>
            </a:r>
            <a:r>
              <a:rPr lang="en-US" altLang="zh-CN" sz="2000" dirty="0">
                <a:solidFill>
                  <a:srgbClr val="000000"/>
                </a:solidFill>
              </a:rPr>
              <a:t>, </a:t>
            </a:r>
            <a:r>
              <a:rPr lang="en-US" altLang="zh-CN" sz="2000" dirty="0">
                <a:solidFill>
                  <a:schemeClr val="tx1">
                    <a:lumMod val="50000"/>
                  </a:schemeClr>
                </a:solidFill>
              </a:rPr>
              <a:t>1</a:t>
            </a:r>
            <a:r>
              <a:rPr lang="en-US" altLang="zh-CN" sz="2000" dirty="0">
                <a:solidFill>
                  <a:srgbClr val="000000"/>
                </a:solidFill>
              </a:rPr>
              <a:t>,1]</a:t>
            </a:r>
            <a:endParaRPr lang="zh-CN" altLang="en-US" sz="2000" dirty="0">
              <a:solidFill>
                <a:srgbClr val="000000"/>
              </a:solidFill>
            </a:endParaRPr>
          </a:p>
        </p:txBody>
      </p:sp>
    </p:spTree>
    <p:extLst>
      <p:ext uri="{BB962C8B-B14F-4D97-AF65-F5344CB8AC3E}">
        <p14:creationId xmlns:p14="http://schemas.microsoft.com/office/powerpoint/2010/main" val="369361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8053">
                                            <p:txEl>
                                              <p:pRg st="0" end="0"/>
                                            </p:txEl>
                                          </p:spTgt>
                                        </p:tgtEl>
                                        <p:attrNameLst>
                                          <p:attrName>style.visibility</p:attrName>
                                        </p:attrNameLst>
                                      </p:cBhvr>
                                      <p:to>
                                        <p:strVal val="visible"/>
                                      </p:to>
                                    </p:set>
                                    <p:animEffect transition="in" filter="blinds(horizontal)">
                                      <p:cBhvr>
                                        <p:cTn id="7" dur="500"/>
                                        <p:tgtEl>
                                          <p:spTgt spid="2580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500" fill="hold"/>
                                        <p:tgtEl>
                                          <p:spTgt spid="36"/>
                                        </p:tgtEl>
                                        <p:attrNameLst>
                                          <p:attrName>fillcolor</p:attrName>
                                        </p:attrNameLst>
                                      </p:cBhvr>
                                      <p:to>
                                        <a:srgbClr val="00B050"/>
                                      </p:to>
                                    </p:animClr>
                                    <p:set>
                                      <p:cBhvr>
                                        <p:cTn id="12" dur="500" fill="hold"/>
                                        <p:tgtEl>
                                          <p:spTgt spid="36"/>
                                        </p:tgtEl>
                                        <p:attrNameLst>
                                          <p:attrName>fill.type</p:attrName>
                                        </p:attrNameLst>
                                      </p:cBhvr>
                                      <p:to>
                                        <p:strVal val="solid"/>
                                      </p:to>
                                    </p:set>
                                    <p:set>
                                      <p:cBhvr>
                                        <p:cTn id="13" dur="500" fill="hold"/>
                                        <p:tgtEl>
                                          <p:spTgt spid="36"/>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circle(in)">
                                      <p:cBhvr>
                                        <p:cTn id="18" dur="2000"/>
                                        <p:tgtEl>
                                          <p:spTgt spid="5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8053">
                                            <p:txEl>
                                              <p:pRg st="1" end="1"/>
                                            </p:txEl>
                                          </p:spTgt>
                                        </p:tgtEl>
                                        <p:attrNameLst>
                                          <p:attrName>style.visibility</p:attrName>
                                        </p:attrNameLst>
                                      </p:cBhvr>
                                      <p:to>
                                        <p:strVal val="visible"/>
                                      </p:to>
                                    </p:set>
                                    <p:animEffect transition="in" filter="blinds(horizontal)">
                                      <p:cBhvr>
                                        <p:cTn id="23" dur="500"/>
                                        <p:tgtEl>
                                          <p:spTgt spid="25805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nodeType="clickEffect">
                                  <p:stCondLst>
                                    <p:cond delay="1300"/>
                                  </p:stCondLst>
                                  <p:childTnLst>
                                    <p:animClr clrSpc="rgb" dir="cw">
                                      <p:cBhvr>
                                        <p:cTn id="27" dur="700" fill="hold"/>
                                        <p:tgtEl>
                                          <p:spTgt spid="33"/>
                                        </p:tgtEl>
                                        <p:attrNameLst>
                                          <p:attrName>fillcolor</p:attrName>
                                        </p:attrNameLst>
                                      </p:cBhvr>
                                      <p:to>
                                        <a:srgbClr val="C00000"/>
                                      </p:to>
                                    </p:animClr>
                                    <p:set>
                                      <p:cBhvr>
                                        <p:cTn id="28" dur="700" fill="hold"/>
                                        <p:tgtEl>
                                          <p:spTgt spid="33"/>
                                        </p:tgtEl>
                                        <p:attrNameLst>
                                          <p:attrName>fill.type</p:attrName>
                                        </p:attrNameLst>
                                      </p:cBhvr>
                                      <p:to>
                                        <p:strVal val="solid"/>
                                      </p:to>
                                    </p:set>
                                    <p:set>
                                      <p:cBhvr>
                                        <p:cTn id="29" dur="700" fill="hold"/>
                                        <p:tgtEl>
                                          <p:spTgt spid="33"/>
                                        </p:tgtEl>
                                        <p:attrNameLst>
                                          <p:attrName>fill.on</p:attrName>
                                        </p:attrNameLst>
                                      </p:cBhvr>
                                      <p:to>
                                        <p:strVal val="true"/>
                                      </p:to>
                                    </p:set>
                                  </p:childTnLst>
                                </p:cTn>
                              </p:par>
                              <p:par>
                                <p:cTn id="30" presetID="1" presetClass="emph" presetSubtype="2" fill="hold" nodeType="withEffect">
                                  <p:stCondLst>
                                    <p:cond delay="1300"/>
                                  </p:stCondLst>
                                  <p:childTnLst>
                                    <p:animClr clrSpc="rgb" dir="cw">
                                      <p:cBhvr>
                                        <p:cTn id="31" dur="700" fill="hold"/>
                                        <p:tgtEl>
                                          <p:spTgt spid="35"/>
                                        </p:tgtEl>
                                        <p:attrNameLst>
                                          <p:attrName>fillcolor</p:attrName>
                                        </p:attrNameLst>
                                      </p:cBhvr>
                                      <p:to>
                                        <a:srgbClr val="C00000"/>
                                      </p:to>
                                    </p:animClr>
                                    <p:set>
                                      <p:cBhvr>
                                        <p:cTn id="32" dur="700" fill="hold"/>
                                        <p:tgtEl>
                                          <p:spTgt spid="35"/>
                                        </p:tgtEl>
                                        <p:attrNameLst>
                                          <p:attrName>fill.type</p:attrName>
                                        </p:attrNameLst>
                                      </p:cBhvr>
                                      <p:to>
                                        <p:strVal val="solid"/>
                                      </p:to>
                                    </p:set>
                                    <p:set>
                                      <p:cBhvr>
                                        <p:cTn id="33" dur="700" fill="hold"/>
                                        <p:tgtEl>
                                          <p:spTgt spid="35"/>
                                        </p:tgtEl>
                                        <p:attrNameLst>
                                          <p:attrName>fill.on</p:attrName>
                                        </p:attrNameLst>
                                      </p:cBhvr>
                                      <p:to>
                                        <p:strVal val="true"/>
                                      </p:to>
                                    </p:set>
                                  </p:childTnLst>
                                </p:cTn>
                              </p:par>
                              <p:par>
                                <p:cTn id="34" presetID="7" presetClass="emph" presetSubtype="2" fill="hold" nodeType="withEffect">
                                  <p:stCondLst>
                                    <p:cond delay="0"/>
                                  </p:stCondLst>
                                  <p:childTnLst>
                                    <p:animClr clrSpc="rgb" dir="cw">
                                      <p:cBhvr>
                                        <p:cTn id="35" dur="500" fill="hold"/>
                                        <p:tgtEl>
                                          <p:spTgt spid="42"/>
                                        </p:tgtEl>
                                        <p:attrNameLst>
                                          <p:attrName>stroke.color</p:attrName>
                                        </p:attrNameLst>
                                      </p:cBhvr>
                                      <p:to>
                                        <a:srgbClr val="1A97E4"/>
                                      </p:to>
                                    </p:animClr>
                                    <p:set>
                                      <p:cBhvr>
                                        <p:cTn id="36" dur="500" fill="hold"/>
                                        <p:tgtEl>
                                          <p:spTgt spid="42"/>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500" fill="hold"/>
                                        <p:tgtEl>
                                          <p:spTgt spid="43"/>
                                        </p:tgtEl>
                                        <p:attrNameLst>
                                          <p:attrName>stroke.color</p:attrName>
                                        </p:attrNameLst>
                                      </p:cBhvr>
                                      <p:to>
                                        <a:srgbClr val="1A97E4"/>
                                      </p:to>
                                    </p:animClr>
                                    <p:set>
                                      <p:cBhvr>
                                        <p:cTn id="39" dur="500" fill="hold"/>
                                        <p:tgtEl>
                                          <p:spTgt spid="43"/>
                                        </p:tgtEl>
                                        <p:attrNameLst>
                                          <p:attrName>stroke.on</p:attrName>
                                        </p:attrNameLst>
                                      </p:cBhvr>
                                      <p:to>
                                        <p:strVal val="true"/>
                                      </p:to>
                                    </p:set>
                                  </p:childTnLst>
                                </p:cTn>
                              </p:par>
                              <p:par>
                                <p:cTn id="40" presetID="22" presetClass="entr" presetSubtype="8"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1300"/>
                                        <p:tgtEl>
                                          <p:spTgt spid="42"/>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right)">
                                      <p:cBhvr>
                                        <p:cTn id="45" dur="1200"/>
                                        <p:tgtEl>
                                          <p:spTgt spid="43"/>
                                        </p:tgtEl>
                                      </p:cBhvr>
                                    </p:animEffect>
                                  </p:childTnLst>
                                </p:cTn>
                              </p:par>
                              <p:par>
                                <p:cTn id="46" presetID="1" presetClass="emph" presetSubtype="2" fill="hold" nodeType="withEffect">
                                  <p:stCondLst>
                                    <p:cond delay="0"/>
                                  </p:stCondLst>
                                  <p:childTnLst>
                                    <p:animClr clrSpc="rgb" dir="cw">
                                      <p:cBhvr>
                                        <p:cTn id="47" dur="900" fill="hold"/>
                                        <p:tgtEl>
                                          <p:spTgt spid="36"/>
                                        </p:tgtEl>
                                        <p:attrNameLst>
                                          <p:attrName>fillcolor</p:attrName>
                                        </p:attrNameLst>
                                      </p:cBhvr>
                                      <p:to>
                                        <a:schemeClr val="accent2"/>
                                      </p:to>
                                    </p:animClr>
                                    <p:set>
                                      <p:cBhvr>
                                        <p:cTn id="48" dur="900" fill="hold"/>
                                        <p:tgtEl>
                                          <p:spTgt spid="36"/>
                                        </p:tgtEl>
                                        <p:attrNameLst>
                                          <p:attrName>fill.type</p:attrName>
                                        </p:attrNameLst>
                                      </p:cBhvr>
                                      <p:to>
                                        <p:strVal val="solid"/>
                                      </p:to>
                                    </p:set>
                                    <p:set>
                                      <p:cBhvr>
                                        <p:cTn id="49" dur="900" fill="hold"/>
                                        <p:tgtEl>
                                          <p:spTgt spid="36"/>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linds(horizontal)">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500" fill="hold"/>
                                        <p:tgtEl>
                                          <p:spTgt spid="33"/>
                                        </p:tgtEl>
                                        <p:attrNameLst>
                                          <p:attrName>fillcolor</p:attrName>
                                        </p:attrNameLst>
                                      </p:cBhvr>
                                      <p:to>
                                        <a:srgbClr val="54AA5C"/>
                                      </p:to>
                                    </p:animClr>
                                    <p:set>
                                      <p:cBhvr>
                                        <p:cTn id="59" dur="500" fill="hold"/>
                                        <p:tgtEl>
                                          <p:spTgt spid="33"/>
                                        </p:tgtEl>
                                        <p:attrNameLst>
                                          <p:attrName>fill.type</p:attrName>
                                        </p:attrNameLst>
                                      </p:cBhvr>
                                      <p:to>
                                        <p:strVal val="solid"/>
                                      </p:to>
                                    </p:set>
                                    <p:set>
                                      <p:cBhvr>
                                        <p:cTn id="60" dur="500" fill="hold"/>
                                        <p:tgtEl>
                                          <p:spTgt spid="33"/>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circle(in)">
                                      <p:cBhvr>
                                        <p:cTn id="65" dur="2000"/>
                                        <p:tgtEl>
                                          <p:spTgt spid="5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58053">
                                            <p:txEl>
                                              <p:pRg st="2" end="2"/>
                                            </p:txEl>
                                          </p:spTgt>
                                        </p:tgtEl>
                                        <p:attrNameLst>
                                          <p:attrName>style.visibility</p:attrName>
                                        </p:attrNameLst>
                                      </p:cBhvr>
                                      <p:to>
                                        <p:strVal val="visible"/>
                                      </p:to>
                                    </p:set>
                                    <p:animEffect transition="in" filter="blinds(horizontal)">
                                      <p:cBhvr>
                                        <p:cTn id="70" dur="500"/>
                                        <p:tgtEl>
                                          <p:spTgt spid="25805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7" presetClass="emph" presetSubtype="2" fill="hold" nodeType="clickEffect">
                                  <p:stCondLst>
                                    <p:cond delay="0"/>
                                  </p:stCondLst>
                                  <p:childTnLst>
                                    <p:animClr clrSpc="rgb" dir="cw">
                                      <p:cBhvr>
                                        <p:cTn id="74" dur="1300" fill="hold"/>
                                        <p:tgtEl>
                                          <p:spTgt spid="44"/>
                                        </p:tgtEl>
                                        <p:attrNameLst>
                                          <p:attrName>stroke.color</p:attrName>
                                        </p:attrNameLst>
                                      </p:cBhvr>
                                      <p:to>
                                        <a:srgbClr val="1A97E4"/>
                                      </p:to>
                                    </p:animClr>
                                    <p:set>
                                      <p:cBhvr>
                                        <p:cTn id="75" dur="1300" fill="hold"/>
                                        <p:tgtEl>
                                          <p:spTgt spid="44"/>
                                        </p:tgtEl>
                                        <p:attrNameLst>
                                          <p:attrName>stroke.on</p:attrName>
                                        </p:attrNameLst>
                                      </p:cBhvr>
                                      <p:to>
                                        <p:strVal val="true"/>
                                      </p:to>
                                    </p:set>
                                  </p:childTnLst>
                                </p:cTn>
                              </p:par>
                              <p:par>
                                <p:cTn id="76" presetID="22" presetClass="entr" presetSubtype="1"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up)">
                                      <p:cBhvr>
                                        <p:cTn id="78" dur="1300"/>
                                        <p:tgtEl>
                                          <p:spTgt spid="44"/>
                                        </p:tgtEl>
                                      </p:cBhvr>
                                    </p:animEffect>
                                  </p:childTnLst>
                                </p:cTn>
                              </p:par>
                              <p:par>
                                <p:cTn id="79" presetID="1" presetClass="emph" presetSubtype="2" fill="hold" nodeType="withEffect">
                                  <p:stCondLst>
                                    <p:cond delay="1300"/>
                                  </p:stCondLst>
                                  <p:childTnLst>
                                    <p:animClr clrSpc="rgb" dir="cw">
                                      <p:cBhvr>
                                        <p:cTn id="80" dur="700" fill="hold"/>
                                        <p:tgtEl>
                                          <p:spTgt spid="31"/>
                                        </p:tgtEl>
                                        <p:attrNameLst>
                                          <p:attrName>fillcolor</p:attrName>
                                        </p:attrNameLst>
                                      </p:cBhvr>
                                      <p:to>
                                        <a:srgbClr val="C00000"/>
                                      </p:to>
                                    </p:animClr>
                                    <p:set>
                                      <p:cBhvr>
                                        <p:cTn id="81" dur="700" fill="hold"/>
                                        <p:tgtEl>
                                          <p:spTgt spid="31"/>
                                        </p:tgtEl>
                                        <p:attrNameLst>
                                          <p:attrName>fill.type</p:attrName>
                                        </p:attrNameLst>
                                      </p:cBhvr>
                                      <p:to>
                                        <p:strVal val="solid"/>
                                      </p:to>
                                    </p:set>
                                    <p:set>
                                      <p:cBhvr>
                                        <p:cTn id="82" dur="700" fill="hold"/>
                                        <p:tgtEl>
                                          <p:spTgt spid="31"/>
                                        </p:tgtEl>
                                        <p:attrNameLst>
                                          <p:attrName>fill.on</p:attrName>
                                        </p:attrNameLst>
                                      </p:cBhvr>
                                      <p:to>
                                        <p:strVal val="true"/>
                                      </p:to>
                                    </p:set>
                                  </p:childTnLst>
                                </p:cTn>
                              </p:par>
                              <p:par>
                                <p:cTn id="83" presetID="1" presetClass="emph" presetSubtype="2" fill="hold" nodeType="withEffect">
                                  <p:stCondLst>
                                    <p:cond delay="1300"/>
                                  </p:stCondLst>
                                  <p:childTnLst>
                                    <p:animClr clrSpc="rgb" dir="cw">
                                      <p:cBhvr>
                                        <p:cTn id="84" dur="700" fill="hold"/>
                                        <p:tgtEl>
                                          <p:spTgt spid="33"/>
                                        </p:tgtEl>
                                        <p:attrNameLst>
                                          <p:attrName>fillcolor</p:attrName>
                                        </p:attrNameLst>
                                      </p:cBhvr>
                                      <p:to>
                                        <a:schemeClr val="accent2"/>
                                      </p:to>
                                    </p:animClr>
                                    <p:set>
                                      <p:cBhvr>
                                        <p:cTn id="85" dur="700" fill="hold"/>
                                        <p:tgtEl>
                                          <p:spTgt spid="33"/>
                                        </p:tgtEl>
                                        <p:attrNameLst>
                                          <p:attrName>fill.type</p:attrName>
                                        </p:attrNameLst>
                                      </p:cBhvr>
                                      <p:to>
                                        <p:strVal val="solid"/>
                                      </p:to>
                                    </p:set>
                                    <p:set>
                                      <p:cBhvr>
                                        <p:cTn id="86" dur="700" fill="hold"/>
                                        <p:tgtEl>
                                          <p:spTgt spid="33"/>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600" fill="hold"/>
                                        <p:tgtEl>
                                          <p:spTgt spid="35"/>
                                        </p:tgtEl>
                                        <p:attrNameLst>
                                          <p:attrName>fillcolor</p:attrName>
                                        </p:attrNameLst>
                                      </p:cBhvr>
                                      <p:to>
                                        <a:srgbClr val="00B050"/>
                                      </p:to>
                                    </p:animClr>
                                    <p:set>
                                      <p:cBhvr>
                                        <p:cTn id="91" dur="600" fill="hold"/>
                                        <p:tgtEl>
                                          <p:spTgt spid="35"/>
                                        </p:tgtEl>
                                        <p:attrNameLst>
                                          <p:attrName>fill.type</p:attrName>
                                        </p:attrNameLst>
                                      </p:cBhvr>
                                      <p:to>
                                        <p:strVal val="solid"/>
                                      </p:to>
                                    </p:set>
                                    <p:set>
                                      <p:cBhvr>
                                        <p:cTn id="92" dur="600" fill="hold"/>
                                        <p:tgtEl>
                                          <p:spTgt spid="3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blinds(horizontal)">
                                      <p:cBhvr>
                                        <p:cTn id="97" dur="500"/>
                                        <p:tgtEl>
                                          <p:spTgt spid="55"/>
                                        </p:tgtEl>
                                      </p:cBhvr>
                                    </p:animEffect>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grpId="0" nodeType="click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circle(in)">
                                      <p:cBhvr>
                                        <p:cTn id="102" dur="2000"/>
                                        <p:tgtEl>
                                          <p:spTgt spid="6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258053">
                                            <p:txEl>
                                              <p:pRg st="3" end="3"/>
                                            </p:txEl>
                                          </p:spTgt>
                                        </p:tgtEl>
                                        <p:attrNameLst>
                                          <p:attrName>style.visibility</p:attrName>
                                        </p:attrNameLst>
                                      </p:cBhvr>
                                      <p:to>
                                        <p:strVal val="visible"/>
                                      </p:to>
                                    </p:set>
                                    <p:animEffect transition="in" filter="blinds(horizontal)">
                                      <p:cBhvr>
                                        <p:cTn id="107" dur="500"/>
                                        <p:tgtEl>
                                          <p:spTgt spid="258053">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hold" nodeType="clickEffect">
                                  <p:stCondLst>
                                    <p:cond delay="0"/>
                                  </p:stCondLst>
                                  <p:childTnLst>
                                    <p:animClr clrSpc="rgb" dir="cw">
                                      <p:cBhvr>
                                        <p:cTn id="111" dur="500" fill="hold"/>
                                        <p:tgtEl>
                                          <p:spTgt spid="35"/>
                                        </p:tgtEl>
                                        <p:attrNameLst>
                                          <p:attrName>fillcolor</p:attrName>
                                        </p:attrNameLst>
                                      </p:cBhvr>
                                      <p:to>
                                        <a:srgbClr val="54AA5C"/>
                                      </p:to>
                                    </p:animClr>
                                    <p:set>
                                      <p:cBhvr>
                                        <p:cTn id="112" dur="500" fill="hold"/>
                                        <p:tgtEl>
                                          <p:spTgt spid="35"/>
                                        </p:tgtEl>
                                        <p:attrNameLst>
                                          <p:attrName>fill.type</p:attrName>
                                        </p:attrNameLst>
                                      </p:cBhvr>
                                      <p:to>
                                        <p:strVal val="solid"/>
                                      </p:to>
                                    </p:set>
                                    <p:set>
                                      <p:cBhvr>
                                        <p:cTn id="113" dur="500" fill="hold"/>
                                        <p:tgtEl>
                                          <p:spTgt spid="35"/>
                                        </p:tgtEl>
                                        <p:attrNameLst>
                                          <p:attrName>fill.on</p:attrName>
                                        </p:attrNameLst>
                                      </p:cBhvr>
                                      <p:to>
                                        <p:strVal val="true"/>
                                      </p:to>
                                    </p:set>
                                  </p:childTnLst>
                                </p:cTn>
                              </p:par>
                              <p:par>
                                <p:cTn id="114" presetID="7" presetClass="emph" presetSubtype="2" fill="hold" nodeType="withEffect">
                                  <p:stCondLst>
                                    <p:cond delay="0"/>
                                  </p:stCondLst>
                                  <p:childTnLst>
                                    <p:animClr clrSpc="rgb" dir="cw">
                                      <p:cBhvr>
                                        <p:cTn id="115" dur="1000" fill="hold"/>
                                        <p:tgtEl>
                                          <p:spTgt spid="41"/>
                                        </p:tgtEl>
                                        <p:attrNameLst>
                                          <p:attrName>stroke.color</p:attrName>
                                        </p:attrNameLst>
                                      </p:cBhvr>
                                      <p:to>
                                        <a:srgbClr val="1A97E4"/>
                                      </p:to>
                                    </p:animClr>
                                    <p:set>
                                      <p:cBhvr>
                                        <p:cTn id="116" dur="1000" fill="hold"/>
                                        <p:tgtEl>
                                          <p:spTgt spid="41"/>
                                        </p:tgtEl>
                                        <p:attrNameLst>
                                          <p:attrName>stroke.on</p:attrName>
                                        </p:attrNameLst>
                                      </p:cBhvr>
                                      <p:to>
                                        <p:strVal val="true"/>
                                      </p:to>
                                    </p:set>
                                  </p:childTnLst>
                                </p:cTn>
                              </p:par>
                              <p:par>
                                <p:cTn id="117" presetID="22" presetClass="entr" presetSubtype="1" fill="hold" grpId="0" nodeType="with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wipe(up)">
                                      <p:cBhvr>
                                        <p:cTn id="119" dur="1000"/>
                                        <p:tgtEl>
                                          <p:spTgt spid="41"/>
                                        </p:tgtEl>
                                      </p:cBhvr>
                                    </p:animEffect>
                                  </p:childTnLst>
                                </p:cTn>
                              </p:par>
                              <p:par>
                                <p:cTn id="120" presetID="1" presetClass="emph" presetSubtype="2" fill="hold" nodeType="withEffect">
                                  <p:stCondLst>
                                    <p:cond delay="1000"/>
                                  </p:stCondLst>
                                  <p:childTnLst>
                                    <p:animClr clrSpc="rgb" dir="cw">
                                      <p:cBhvr>
                                        <p:cTn id="121" dur="800" fill="hold"/>
                                        <p:tgtEl>
                                          <p:spTgt spid="34"/>
                                        </p:tgtEl>
                                        <p:attrNameLst>
                                          <p:attrName>fillcolor</p:attrName>
                                        </p:attrNameLst>
                                      </p:cBhvr>
                                      <p:to>
                                        <a:srgbClr val="C00000"/>
                                      </p:to>
                                    </p:animClr>
                                    <p:set>
                                      <p:cBhvr>
                                        <p:cTn id="122" dur="800" fill="hold"/>
                                        <p:tgtEl>
                                          <p:spTgt spid="34"/>
                                        </p:tgtEl>
                                        <p:attrNameLst>
                                          <p:attrName>fill.type</p:attrName>
                                        </p:attrNameLst>
                                      </p:cBhvr>
                                      <p:to>
                                        <p:strVal val="solid"/>
                                      </p:to>
                                    </p:set>
                                    <p:set>
                                      <p:cBhvr>
                                        <p:cTn id="123" dur="800" fill="hold"/>
                                        <p:tgtEl>
                                          <p:spTgt spid="34"/>
                                        </p:tgtEl>
                                        <p:attrNameLst>
                                          <p:attrName>fill.on</p:attrName>
                                        </p:attrNameLst>
                                      </p:cBhvr>
                                      <p:to>
                                        <p:strVal val="true"/>
                                      </p:to>
                                    </p:set>
                                  </p:childTnLst>
                                </p:cTn>
                              </p:par>
                              <p:par>
                                <p:cTn id="124" presetID="1" presetClass="emph" presetSubtype="2" fill="hold" nodeType="withEffect">
                                  <p:stCondLst>
                                    <p:cond delay="1000"/>
                                  </p:stCondLst>
                                  <p:childTnLst>
                                    <p:animClr clrSpc="rgb" dir="cw">
                                      <p:cBhvr>
                                        <p:cTn id="125" dur="700" fill="hold"/>
                                        <p:tgtEl>
                                          <p:spTgt spid="35"/>
                                        </p:tgtEl>
                                        <p:attrNameLst>
                                          <p:attrName>fillcolor</p:attrName>
                                        </p:attrNameLst>
                                      </p:cBhvr>
                                      <p:to>
                                        <a:schemeClr val="accent2"/>
                                      </p:to>
                                    </p:animClr>
                                    <p:set>
                                      <p:cBhvr>
                                        <p:cTn id="126" dur="700" fill="hold"/>
                                        <p:tgtEl>
                                          <p:spTgt spid="35"/>
                                        </p:tgtEl>
                                        <p:attrNameLst>
                                          <p:attrName>fill.type</p:attrName>
                                        </p:attrNameLst>
                                      </p:cBhvr>
                                      <p:to>
                                        <p:strVal val="solid"/>
                                      </p:to>
                                    </p:set>
                                    <p:set>
                                      <p:cBhvr>
                                        <p:cTn id="127" dur="7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
                                        </p:tgtEl>
                                        <p:attrNameLst>
                                          <p:attrName>style.visibility</p:attrName>
                                        </p:attrNameLst>
                                      </p:cBhvr>
                                      <p:to>
                                        <p:strVal val="visible"/>
                                      </p:to>
                                    </p:set>
                                    <p:animEffect transition="in" filter="blinds(horizontal)">
                                      <p:cBhvr>
                                        <p:cTn id="132" dur="500"/>
                                        <p:tgtEl>
                                          <p:spTgt spid="3"/>
                                        </p:tgtEl>
                                      </p:cBhvr>
                                    </p:animEffect>
                                  </p:childTnLst>
                                </p:cTn>
                              </p:par>
                            </p:childTnLst>
                          </p:cTn>
                        </p:par>
                      </p:childTnLst>
                    </p:cTn>
                  </p:par>
                  <p:par>
                    <p:cTn id="133" fill="hold">
                      <p:stCondLst>
                        <p:cond delay="indefinite"/>
                      </p:stCondLst>
                      <p:childTnLst>
                        <p:par>
                          <p:cTn id="134" fill="hold">
                            <p:stCondLst>
                              <p:cond delay="0"/>
                            </p:stCondLst>
                            <p:childTnLst>
                              <p:par>
                                <p:cTn id="135" presetID="6" presetClass="entr" presetSubtype="16" fill="hold" grpId="0" nodeType="click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circle(in)">
                                      <p:cBhvr>
                                        <p:cTn id="137" dur="2000"/>
                                        <p:tgtEl>
                                          <p:spTgt spid="61"/>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mph" presetSubtype="2" fill="hold" nodeType="clickEffect">
                                  <p:stCondLst>
                                    <p:cond delay="0"/>
                                  </p:stCondLst>
                                  <p:childTnLst>
                                    <p:animClr clrSpc="rgb" dir="cw">
                                      <p:cBhvr>
                                        <p:cTn id="141" dur="500" fill="hold"/>
                                        <p:tgtEl>
                                          <p:spTgt spid="31"/>
                                        </p:tgtEl>
                                        <p:attrNameLst>
                                          <p:attrName>fillcolor</p:attrName>
                                        </p:attrNameLst>
                                      </p:cBhvr>
                                      <p:to>
                                        <a:srgbClr val="54AA5C"/>
                                      </p:to>
                                    </p:animClr>
                                    <p:set>
                                      <p:cBhvr>
                                        <p:cTn id="142" dur="500" fill="hold"/>
                                        <p:tgtEl>
                                          <p:spTgt spid="31"/>
                                        </p:tgtEl>
                                        <p:attrNameLst>
                                          <p:attrName>fill.type</p:attrName>
                                        </p:attrNameLst>
                                      </p:cBhvr>
                                      <p:to>
                                        <p:strVal val="solid"/>
                                      </p:to>
                                    </p:set>
                                    <p:set>
                                      <p:cBhvr>
                                        <p:cTn id="143" dur="500" fill="hold"/>
                                        <p:tgtEl>
                                          <p:spTgt spid="31"/>
                                        </p:tgtEl>
                                        <p:attrNameLst>
                                          <p:attrName>fill.on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nodeType="clickEffect">
                                  <p:stCondLst>
                                    <p:cond delay="0"/>
                                  </p:stCondLst>
                                  <p:childTnLst>
                                    <p:set>
                                      <p:cBhvr>
                                        <p:cTn id="147" dur="1" fill="hold">
                                          <p:stCondLst>
                                            <p:cond delay="0"/>
                                          </p:stCondLst>
                                        </p:cTn>
                                        <p:tgtEl>
                                          <p:spTgt spid="258053">
                                            <p:txEl>
                                              <p:pRg st="4" end="4"/>
                                            </p:txEl>
                                          </p:spTgt>
                                        </p:tgtEl>
                                        <p:attrNameLst>
                                          <p:attrName>style.visibility</p:attrName>
                                        </p:attrNameLst>
                                      </p:cBhvr>
                                      <p:to>
                                        <p:strVal val="visible"/>
                                      </p:to>
                                    </p:set>
                                    <p:animEffect transition="in" filter="blinds(horizontal)">
                                      <p:cBhvr>
                                        <p:cTn id="148" dur="500"/>
                                        <p:tgtEl>
                                          <p:spTgt spid="258053">
                                            <p:txEl>
                                              <p:pRg st="4" end="4"/>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mph" presetSubtype="2" fill="hold" nodeType="clickEffect">
                                  <p:stCondLst>
                                    <p:cond delay="0"/>
                                  </p:stCondLst>
                                  <p:childTnLst>
                                    <p:animClr clrSpc="rgb" dir="cw">
                                      <p:cBhvr>
                                        <p:cTn id="152" dur="500" fill="hold"/>
                                        <p:tgtEl>
                                          <p:spTgt spid="31"/>
                                        </p:tgtEl>
                                        <p:attrNameLst>
                                          <p:attrName>fillcolor</p:attrName>
                                        </p:attrNameLst>
                                      </p:cBhvr>
                                      <p:to>
                                        <a:schemeClr val="accent2"/>
                                      </p:to>
                                    </p:animClr>
                                    <p:set>
                                      <p:cBhvr>
                                        <p:cTn id="153" dur="500" fill="hold"/>
                                        <p:tgtEl>
                                          <p:spTgt spid="31"/>
                                        </p:tgtEl>
                                        <p:attrNameLst>
                                          <p:attrName>fill.type</p:attrName>
                                        </p:attrNameLst>
                                      </p:cBhvr>
                                      <p:to>
                                        <p:strVal val="solid"/>
                                      </p:to>
                                    </p:set>
                                    <p:set>
                                      <p:cBhvr>
                                        <p:cTn id="154" dur="500" fill="hold"/>
                                        <p:tgtEl>
                                          <p:spTgt spid="31"/>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500" fill="hold"/>
                                        <p:tgtEl>
                                          <p:spTgt spid="34"/>
                                        </p:tgtEl>
                                        <p:attrNameLst>
                                          <p:attrName>fillcolor</p:attrName>
                                        </p:attrNameLst>
                                      </p:cBhvr>
                                      <p:to>
                                        <a:srgbClr val="54AA5C"/>
                                      </p:to>
                                    </p:animClr>
                                    <p:set>
                                      <p:cBhvr>
                                        <p:cTn id="159" dur="500" fill="hold"/>
                                        <p:tgtEl>
                                          <p:spTgt spid="34"/>
                                        </p:tgtEl>
                                        <p:attrNameLst>
                                          <p:attrName>fill.type</p:attrName>
                                        </p:attrNameLst>
                                      </p:cBhvr>
                                      <p:to>
                                        <p:strVal val="solid"/>
                                      </p:to>
                                    </p:set>
                                    <p:set>
                                      <p:cBhvr>
                                        <p:cTn id="160" dur="500" fill="hold"/>
                                        <p:tgtEl>
                                          <p:spTgt spid="34"/>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6" presetClass="entr" presetSubtype="16" fill="hold" grpId="0" nodeType="clickEffect">
                                  <p:stCondLst>
                                    <p:cond delay="0"/>
                                  </p:stCondLst>
                                  <p:childTnLst>
                                    <p:set>
                                      <p:cBhvr>
                                        <p:cTn id="164" dur="1" fill="hold">
                                          <p:stCondLst>
                                            <p:cond delay="0"/>
                                          </p:stCondLst>
                                        </p:cTn>
                                        <p:tgtEl>
                                          <p:spTgt spid="62"/>
                                        </p:tgtEl>
                                        <p:attrNameLst>
                                          <p:attrName>style.visibility</p:attrName>
                                        </p:attrNameLst>
                                      </p:cBhvr>
                                      <p:to>
                                        <p:strVal val="visible"/>
                                      </p:to>
                                    </p:set>
                                    <p:animEffect transition="in" filter="circle(in)">
                                      <p:cBhvr>
                                        <p:cTn id="165" dur="2000"/>
                                        <p:tgtEl>
                                          <p:spTgt spid="62"/>
                                        </p:tgtEl>
                                      </p:cBhvr>
                                    </p:animEffec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blinds(horizontal)">
                                      <p:cBhvr>
                                        <p:cTn id="170" dur="500"/>
                                        <p:tgtEl>
                                          <p:spTgt spid="56"/>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258053">
                                            <p:txEl>
                                              <p:pRg st="5" end="5"/>
                                            </p:txEl>
                                          </p:spTgt>
                                        </p:tgtEl>
                                        <p:attrNameLst>
                                          <p:attrName>style.visibility</p:attrName>
                                        </p:attrNameLst>
                                      </p:cBhvr>
                                      <p:to>
                                        <p:strVal val="visible"/>
                                      </p:to>
                                    </p:set>
                                    <p:animEffect transition="in" filter="blinds(horizontal)">
                                      <p:cBhvr>
                                        <p:cTn id="175" dur="500"/>
                                        <p:tgtEl>
                                          <p:spTgt spid="258053">
                                            <p:txEl>
                                              <p:pRg st="5" end="5"/>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7" presetClass="emph" presetSubtype="2" fill="hold" nodeType="clickEffect">
                                  <p:stCondLst>
                                    <p:cond delay="0"/>
                                  </p:stCondLst>
                                  <p:childTnLst>
                                    <p:animClr clrSpc="rgb" dir="cw">
                                      <p:cBhvr>
                                        <p:cTn id="179" dur="1200" fill="hold"/>
                                        <p:tgtEl>
                                          <p:spTgt spid="40"/>
                                        </p:tgtEl>
                                        <p:attrNameLst>
                                          <p:attrName>stroke.color</p:attrName>
                                        </p:attrNameLst>
                                      </p:cBhvr>
                                      <p:to>
                                        <a:srgbClr val="1A97E4"/>
                                      </p:to>
                                    </p:animClr>
                                    <p:set>
                                      <p:cBhvr>
                                        <p:cTn id="180" dur="1200" fill="hold"/>
                                        <p:tgtEl>
                                          <p:spTgt spid="40"/>
                                        </p:tgtEl>
                                        <p:attrNameLst>
                                          <p:attrName>stroke.on</p:attrName>
                                        </p:attrNameLst>
                                      </p:cBhvr>
                                      <p:to>
                                        <p:strVal val="true"/>
                                      </p:to>
                                    </p:set>
                                  </p:childTnLst>
                                </p:cTn>
                              </p:par>
                              <p:par>
                                <p:cTn id="181" presetID="22" presetClass="entr" presetSubtype="1" fill="hold" grpId="0" nodeType="withEffect">
                                  <p:stCondLst>
                                    <p:cond delay="0"/>
                                  </p:stCondLst>
                                  <p:childTnLst>
                                    <p:set>
                                      <p:cBhvr>
                                        <p:cTn id="182" dur="1" fill="hold">
                                          <p:stCondLst>
                                            <p:cond delay="0"/>
                                          </p:stCondLst>
                                        </p:cTn>
                                        <p:tgtEl>
                                          <p:spTgt spid="40"/>
                                        </p:tgtEl>
                                        <p:attrNameLst>
                                          <p:attrName>style.visibility</p:attrName>
                                        </p:attrNameLst>
                                      </p:cBhvr>
                                      <p:to>
                                        <p:strVal val="visible"/>
                                      </p:to>
                                    </p:set>
                                    <p:animEffect transition="in" filter="wipe(up)">
                                      <p:cBhvr>
                                        <p:cTn id="183" dur="1300"/>
                                        <p:tgtEl>
                                          <p:spTgt spid="40"/>
                                        </p:tgtEl>
                                      </p:cBhvr>
                                    </p:animEffect>
                                  </p:childTnLst>
                                </p:cTn>
                              </p:par>
                              <p:par>
                                <p:cTn id="184" presetID="1" presetClass="emph" presetSubtype="2" fill="hold" nodeType="withEffect">
                                  <p:stCondLst>
                                    <p:cond delay="1300"/>
                                  </p:stCondLst>
                                  <p:childTnLst>
                                    <p:animClr clrSpc="rgb" dir="cw">
                                      <p:cBhvr>
                                        <p:cTn id="185" dur="800" fill="hold"/>
                                        <p:tgtEl>
                                          <p:spTgt spid="30"/>
                                        </p:tgtEl>
                                        <p:attrNameLst>
                                          <p:attrName>fillcolor</p:attrName>
                                        </p:attrNameLst>
                                      </p:cBhvr>
                                      <p:to>
                                        <a:srgbClr val="C00000"/>
                                      </p:to>
                                    </p:animClr>
                                    <p:set>
                                      <p:cBhvr>
                                        <p:cTn id="186" dur="800" fill="hold"/>
                                        <p:tgtEl>
                                          <p:spTgt spid="30"/>
                                        </p:tgtEl>
                                        <p:attrNameLst>
                                          <p:attrName>fill.type</p:attrName>
                                        </p:attrNameLst>
                                      </p:cBhvr>
                                      <p:to>
                                        <p:strVal val="solid"/>
                                      </p:to>
                                    </p:set>
                                    <p:set>
                                      <p:cBhvr>
                                        <p:cTn id="187" dur="800" fill="hold"/>
                                        <p:tgtEl>
                                          <p:spTgt spid="30"/>
                                        </p:tgtEl>
                                        <p:attrNameLst>
                                          <p:attrName>fill.on</p:attrName>
                                        </p:attrNameLst>
                                      </p:cBhvr>
                                      <p:to>
                                        <p:strVal val="true"/>
                                      </p:to>
                                    </p:set>
                                  </p:childTnLst>
                                </p:cTn>
                              </p:par>
                              <p:par>
                                <p:cTn id="188" presetID="1" presetClass="emph" presetSubtype="2" fill="hold" nodeType="withEffect">
                                  <p:stCondLst>
                                    <p:cond delay="1300"/>
                                  </p:stCondLst>
                                  <p:childTnLst>
                                    <p:animClr clrSpc="rgb" dir="cw">
                                      <p:cBhvr>
                                        <p:cTn id="189" dur="800" fill="hold"/>
                                        <p:tgtEl>
                                          <p:spTgt spid="34"/>
                                        </p:tgtEl>
                                        <p:attrNameLst>
                                          <p:attrName>fillcolor</p:attrName>
                                        </p:attrNameLst>
                                      </p:cBhvr>
                                      <p:to>
                                        <a:schemeClr val="accent2"/>
                                      </p:to>
                                    </p:animClr>
                                    <p:set>
                                      <p:cBhvr>
                                        <p:cTn id="190" dur="800" fill="hold"/>
                                        <p:tgtEl>
                                          <p:spTgt spid="34"/>
                                        </p:tgtEl>
                                        <p:attrNameLst>
                                          <p:attrName>fill.type</p:attrName>
                                        </p:attrNameLst>
                                      </p:cBhvr>
                                      <p:to>
                                        <p:strVal val="solid"/>
                                      </p:to>
                                    </p:set>
                                    <p:set>
                                      <p:cBhvr>
                                        <p:cTn id="191" dur="800" fill="hold"/>
                                        <p:tgtEl>
                                          <p:spTgt spid="34"/>
                                        </p:tgtEl>
                                        <p:attrNameLst>
                                          <p:attrName>fill.on</p:attrName>
                                        </p:attrNameLst>
                                      </p:cBhvr>
                                      <p:to>
                                        <p:strVal val="true"/>
                                      </p:to>
                                    </p:se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4"/>
                                        </p:tgtEl>
                                        <p:attrNameLst>
                                          <p:attrName>style.visibility</p:attrName>
                                        </p:attrNameLst>
                                      </p:cBhvr>
                                      <p:to>
                                        <p:strVal val="visible"/>
                                      </p:to>
                                    </p:set>
                                    <p:animEffect transition="in" filter="blinds(horizontal)">
                                      <p:cBhvr>
                                        <p:cTn id="196" dur="500"/>
                                        <p:tgtEl>
                                          <p:spTgt spid="4"/>
                                        </p:tgtEl>
                                      </p:cBhvr>
                                    </p:animEffect>
                                  </p:childTnLst>
                                </p:cTn>
                              </p:par>
                            </p:childTnLst>
                          </p:cTn>
                        </p:par>
                      </p:childTnLst>
                    </p:cTn>
                  </p:par>
                  <p:par>
                    <p:cTn id="197" fill="hold">
                      <p:stCondLst>
                        <p:cond delay="indefinite"/>
                      </p:stCondLst>
                      <p:childTnLst>
                        <p:par>
                          <p:cTn id="198" fill="hold">
                            <p:stCondLst>
                              <p:cond delay="0"/>
                            </p:stCondLst>
                            <p:childTnLst>
                              <p:par>
                                <p:cTn id="199" presetID="6" presetClass="entr" presetSubtype="16" fill="hold" grpId="0" nodeType="clickEffect">
                                  <p:stCondLst>
                                    <p:cond delay="0"/>
                                  </p:stCondLst>
                                  <p:childTnLst>
                                    <p:set>
                                      <p:cBhvr>
                                        <p:cTn id="200" dur="1" fill="hold">
                                          <p:stCondLst>
                                            <p:cond delay="0"/>
                                          </p:stCondLst>
                                        </p:cTn>
                                        <p:tgtEl>
                                          <p:spTgt spid="63"/>
                                        </p:tgtEl>
                                        <p:attrNameLst>
                                          <p:attrName>style.visibility</p:attrName>
                                        </p:attrNameLst>
                                      </p:cBhvr>
                                      <p:to>
                                        <p:strVal val="visible"/>
                                      </p:to>
                                    </p:set>
                                    <p:animEffect transition="in" filter="circle(in)">
                                      <p:cBhvr>
                                        <p:cTn id="201"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2" grpId="0"/>
      <p:bldP spid="3" grpId="0"/>
      <p:bldP spid="4" grpId="0"/>
      <p:bldP spid="55" grpId="0"/>
      <p:bldP spid="56" grpId="0"/>
      <p:bldP spid="57" grpId="0"/>
      <p:bldP spid="59" grpId="0"/>
      <p:bldP spid="60" grpId="0"/>
      <p:bldP spid="61" grpId="0"/>
      <p:bldP spid="62" grpId="0"/>
      <p:bldP spid="6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7657" y="2061027"/>
            <a:ext cx="5675086" cy="4708981"/>
          </a:xfrm>
          <a:prstGeom prst="rect">
            <a:avLst/>
          </a:prstGeom>
          <a:noFill/>
        </p:spPr>
        <p:txBody>
          <a:bodyPr wrap="square" rtlCol="0">
            <a:spAutoFit/>
          </a:bodyPr>
          <a:lstStyle/>
          <a:p>
            <a:r>
              <a:rPr lang="en-US" altLang="zh-CN" sz="2000" dirty="0"/>
              <a:t>BFS(v) //</a:t>
            </a:r>
            <a:r>
              <a:rPr lang="zh-CN" altLang="en-US" sz="2000" dirty="0"/>
              <a:t>从顶点</a:t>
            </a:r>
            <a:r>
              <a:rPr lang="en-US" altLang="zh-CN" sz="2000" dirty="0"/>
              <a:t>v</a:t>
            </a:r>
            <a:r>
              <a:rPr lang="zh-CN" altLang="en-US" sz="2000" dirty="0"/>
              <a:t>开始执行搜索</a:t>
            </a:r>
            <a:endParaRPr lang="en-US" altLang="zh-CN" sz="2000" dirty="0"/>
          </a:p>
          <a:p>
            <a:r>
              <a:rPr lang="en-US" altLang="zh-CN" sz="2000" dirty="0"/>
              <a:t>             //visited</a:t>
            </a:r>
            <a:r>
              <a:rPr lang="zh-CN" altLang="en-US" sz="2000" dirty="0"/>
              <a:t>的所有元素初始化为</a:t>
            </a:r>
            <a:r>
              <a:rPr lang="en-US" altLang="zh-CN" sz="2000" dirty="0"/>
              <a:t>0 </a:t>
            </a:r>
          </a:p>
          <a:p>
            <a:r>
              <a:rPr lang="en-US" altLang="zh-CN" sz="2000" dirty="0"/>
              <a:t>             // </a:t>
            </a:r>
            <a:r>
              <a:rPr lang="zh-CN" altLang="en-US" sz="2000" dirty="0"/>
              <a:t>所有已搜索的顶点</a:t>
            </a:r>
            <a:r>
              <a:rPr lang="en-US" altLang="zh-CN" sz="2000" dirty="0" err="1"/>
              <a:t>i</a:t>
            </a:r>
            <a:r>
              <a:rPr lang="zh-CN" altLang="en-US" sz="2000" dirty="0"/>
              <a:t>都有</a:t>
            </a:r>
            <a:r>
              <a:rPr lang="en-US" altLang="zh-CN" sz="2000" dirty="0"/>
              <a:t>visited[</a:t>
            </a:r>
            <a:r>
              <a:rPr lang="en-US" altLang="zh-CN" sz="2000" dirty="0" err="1"/>
              <a:t>i</a:t>
            </a:r>
            <a:r>
              <a:rPr lang="en-US" altLang="zh-CN" sz="2000" dirty="0"/>
              <a:t>]=1. </a:t>
            </a:r>
          </a:p>
          <a:p>
            <a:pPr marL="457200" indent="-457200">
              <a:buAutoNum type="arabicPeriod"/>
            </a:pPr>
            <a:r>
              <a:rPr lang="en-US" altLang="zh-CN" sz="2000" dirty="0"/>
              <a:t>visited[v]=1;  </a:t>
            </a:r>
          </a:p>
          <a:p>
            <a:pPr marL="457200" indent="-457200">
              <a:buAutoNum type="arabicPeriod"/>
            </a:pPr>
            <a:r>
              <a:rPr lang="en-US" altLang="zh-CN" sz="2000" dirty="0"/>
              <a:t>Q=[v]; //Q</a:t>
            </a:r>
            <a:r>
              <a:rPr lang="zh-CN" altLang="en-US" sz="2000" dirty="0"/>
              <a:t>初始为只含有一个元素</a:t>
            </a:r>
            <a:r>
              <a:rPr lang="en-US" altLang="zh-CN" sz="2000" dirty="0"/>
              <a:t>v</a:t>
            </a:r>
            <a:r>
              <a:rPr lang="zh-CN" altLang="en-US" sz="2000" dirty="0"/>
              <a:t>的队列 </a:t>
            </a:r>
            <a:endParaRPr lang="en-US" altLang="zh-CN" sz="2000" dirty="0"/>
          </a:p>
          <a:p>
            <a:pPr marL="457200" indent="-457200">
              <a:buAutoNum type="arabicPeriod"/>
            </a:pPr>
            <a:r>
              <a:rPr lang="en-US" altLang="zh-CN" sz="2000" dirty="0"/>
              <a:t>while Q</a:t>
            </a:r>
            <a:r>
              <a:rPr lang="zh-CN" altLang="en-US" sz="2000" dirty="0"/>
              <a:t>非空 </a:t>
            </a:r>
            <a:r>
              <a:rPr lang="en-US" altLang="zh-CN" sz="2000" dirty="0"/>
              <a:t>do </a:t>
            </a:r>
          </a:p>
          <a:p>
            <a:pPr marL="457200" indent="-457200">
              <a:buAutoNum type="arabicPeriod"/>
            </a:pPr>
            <a:r>
              <a:rPr lang="en-US" altLang="zh-CN" sz="2000" dirty="0">
                <a:solidFill>
                  <a:srgbClr val="FF0000"/>
                </a:solidFill>
              </a:rPr>
              <a:t>  u=DEQUEUE (Q); // </a:t>
            </a:r>
            <a:r>
              <a:rPr lang="zh-CN" altLang="en-US" sz="2000" dirty="0">
                <a:solidFill>
                  <a:srgbClr val="FF0000"/>
                </a:solidFill>
              </a:rPr>
              <a:t>从队列</a:t>
            </a:r>
            <a:r>
              <a:rPr lang="en-US" altLang="zh-CN" sz="2000" dirty="0">
                <a:solidFill>
                  <a:srgbClr val="FF0000"/>
                </a:solidFill>
              </a:rPr>
              <a:t>Q</a:t>
            </a:r>
            <a:r>
              <a:rPr lang="zh-CN" altLang="en-US" sz="2000" dirty="0">
                <a:solidFill>
                  <a:srgbClr val="FF0000"/>
                </a:solidFill>
              </a:rPr>
              <a:t>头部取出元素</a:t>
            </a:r>
            <a:endParaRPr lang="en-US" altLang="zh-CN" sz="2000" dirty="0">
              <a:solidFill>
                <a:srgbClr val="FF0000"/>
              </a:solidFill>
            </a:endParaRPr>
          </a:p>
          <a:p>
            <a:pPr marL="457200" indent="-457200">
              <a:buAutoNum type="arabicPeriod"/>
            </a:pPr>
            <a:r>
              <a:rPr lang="en-US" altLang="zh-CN" sz="2000" dirty="0"/>
              <a:t>  for </a:t>
            </a:r>
            <a:r>
              <a:rPr lang="zh-CN" altLang="en-US" sz="2000" dirty="0"/>
              <a:t>邻接于</a:t>
            </a:r>
            <a:r>
              <a:rPr lang="en-US" altLang="zh-CN" sz="2000" dirty="0"/>
              <a:t>u</a:t>
            </a:r>
            <a:r>
              <a:rPr lang="zh-CN" altLang="en-US" sz="2000" dirty="0"/>
              <a:t>的所有顶点</a:t>
            </a:r>
            <a:r>
              <a:rPr lang="en-US" altLang="zh-CN" sz="2000" dirty="0"/>
              <a:t>w  do </a:t>
            </a:r>
          </a:p>
          <a:p>
            <a:pPr marL="457200" indent="-457200">
              <a:buAutoNum type="arabicPeriod"/>
            </a:pPr>
            <a:r>
              <a:rPr lang="en-US" altLang="zh-CN" sz="2000" dirty="0"/>
              <a:t>    if visited[w]=0 then  </a:t>
            </a:r>
          </a:p>
          <a:p>
            <a:pPr marL="457200" indent="-457200">
              <a:buAutoNum type="arabicPeriod"/>
            </a:pPr>
            <a:r>
              <a:rPr lang="en-US" altLang="zh-CN" sz="2000" dirty="0">
                <a:solidFill>
                  <a:srgbClr val="FF0000"/>
                </a:solidFill>
              </a:rPr>
              <a:t>        ENQUEUE(</a:t>
            </a:r>
            <a:r>
              <a:rPr lang="en-US" altLang="zh-CN" sz="2000" dirty="0" err="1">
                <a:solidFill>
                  <a:srgbClr val="FF0000"/>
                </a:solidFill>
              </a:rPr>
              <a:t>w,Q</a:t>
            </a:r>
            <a:r>
              <a:rPr lang="en-US" altLang="zh-CN" sz="2000" dirty="0">
                <a:solidFill>
                  <a:srgbClr val="FF0000"/>
                </a:solidFill>
              </a:rPr>
              <a:t>); //</a:t>
            </a:r>
            <a:r>
              <a:rPr lang="zh-CN" altLang="en-US" sz="2000" dirty="0">
                <a:solidFill>
                  <a:srgbClr val="FF0000"/>
                </a:solidFill>
              </a:rPr>
              <a:t>将</a:t>
            </a:r>
            <a:r>
              <a:rPr lang="en-US" altLang="zh-CN" sz="2000" dirty="0">
                <a:solidFill>
                  <a:srgbClr val="FF0000"/>
                </a:solidFill>
              </a:rPr>
              <a:t>w</a:t>
            </a:r>
            <a:r>
              <a:rPr lang="zh-CN" altLang="en-US" sz="2000" dirty="0">
                <a:solidFill>
                  <a:srgbClr val="FF0000"/>
                </a:solidFill>
              </a:rPr>
              <a:t>加入队列</a:t>
            </a:r>
            <a:r>
              <a:rPr lang="en-US" altLang="zh-CN" sz="2000" dirty="0">
                <a:solidFill>
                  <a:srgbClr val="FF0000"/>
                </a:solidFill>
              </a:rPr>
              <a:t>Q</a:t>
            </a:r>
            <a:r>
              <a:rPr lang="zh-CN" altLang="en-US" sz="2000" dirty="0">
                <a:solidFill>
                  <a:srgbClr val="FF0000"/>
                </a:solidFill>
              </a:rPr>
              <a:t>尾部</a:t>
            </a:r>
            <a:endParaRPr lang="en-US" altLang="zh-CN" sz="2000" dirty="0">
              <a:solidFill>
                <a:srgbClr val="FF0000"/>
              </a:solidFill>
            </a:endParaRPr>
          </a:p>
          <a:p>
            <a:pPr marL="457200" indent="-457200">
              <a:buAutoNum type="arabicPeriod"/>
            </a:pPr>
            <a:r>
              <a:rPr lang="en-US" altLang="zh-CN" sz="2000" dirty="0"/>
              <a:t>        visited[w]=1; </a:t>
            </a:r>
          </a:p>
          <a:p>
            <a:pPr marL="457200" indent="-457200">
              <a:buAutoNum type="arabicPeriod"/>
            </a:pPr>
            <a:r>
              <a:rPr lang="en-US" altLang="zh-CN" sz="2000" dirty="0"/>
              <a:t>    </a:t>
            </a:r>
            <a:r>
              <a:rPr lang="en-US" altLang="zh-CN" sz="2000" dirty="0" err="1"/>
              <a:t>endif</a:t>
            </a:r>
            <a:r>
              <a:rPr lang="en-US" altLang="zh-CN" sz="2000" dirty="0"/>
              <a:t> </a:t>
            </a:r>
          </a:p>
          <a:p>
            <a:pPr marL="457200" indent="-457200">
              <a:buAutoNum type="arabicPeriod"/>
            </a:pPr>
            <a:r>
              <a:rPr lang="en-US" altLang="zh-CN" sz="2000" dirty="0"/>
              <a:t>  </a:t>
            </a:r>
            <a:r>
              <a:rPr lang="en-US" altLang="zh-CN" sz="2000" dirty="0" err="1"/>
              <a:t>endfor</a:t>
            </a:r>
            <a:r>
              <a:rPr lang="en-US" altLang="zh-CN" sz="2000" dirty="0"/>
              <a:t> </a:t>
            </a:r>
          </a:p>
          <a:p>
            <a:pPr marL="457200" indent="-457200">
              <a:buAutoNum type="arabicPeriod"/>
            </a:pPr>
            <a:r>
              <a:rPr lang="en-US" altLang="zh-CN" sz="2000" dirty="0"/>
              <a:t> </a:t>
            </a:r>
            <a:r>
              <a:rPr lang="en-US" altLang="zh-CN" sz="2000" dirty="0" err="1"/>
              <a:t>endwhile</a:t>
            </a:r>
            <a:r>
              <a:rPr lang="en-US" altLang="zh-CN" sz="2000" dirty="0"/>
              <a:t>     </a:t>
            </a:r>
          </a:p>
          <a:p>
            <a:pPr marL="457200" indent="-457200">
              <a:buAutoNum type="arabicPeriod"/>
            </a:pPr>
            <a:r>
              <a:rPr lang="en-US" altLang="zh-CN" sz="2000" dirty="0"/>
              <a:t>end BFS</a:t>
            </a:r>
            <a:endParaRPr lang="zh-CN" altLang="en-US" sz="2000" dirty="0"/>
          </a:p>
        </p:txBody>
      </p:sp>
      <p:sp>
        <p:nvSpPr>
          <p:cNvPr id="53250" name="Rectangle 2"/>
          <p:cNvSpPr>
            <a:spLocks noChangeArrowheads="1"/>
          </p:cNvSpPr>
          <p:nvPr/>
        </p:nvSpPr>
        <p:spPr bwMode="auto">
          <a:xfrm>
            <a:off x="539750" y="1209679"/>
            <a:ext cx="7273925"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5E2CAE"/>
                </a:solidFill>
              </a:rPr>
              <a:t>广探法</a:t>
            </a:r>
            <a:r>
              <a:rPr lang="en-US" altLang="zh-CN" sz="2800" b="1" dirty="0">
                <a:solidFill>
                  <a:srgbClr val="5E2CAE"/>
                </a:solidFill>
              </a:rPr>
              <a:t>(Breadth First Search)</a:t>
            </a:r>
          </a:p>
        </p:txBody>
      </p:sp>
      <p:sp>
        <p:nvSpPr>
          <p:cNvPr id="9"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路径的搜索法</a:t>
            </a:r>
          </a:p>
        </p:txBody>
      </p:sp>
      <p:sp>
        <p:nvSpPr>
          <p:cNvPr id="6" name="Rectangle 2"/>
          <p:cNvSpPr>
            <a:spLocks noChangeArrowheads="1"/>
          </p:cNvSpPr>
          <p:nvPr/>
        </p:nvSpPr>
        <p:spPr bwMode="auto">
          <a:xfrm>
            <a:off x="1084036" y="1608821"/>
            <a:ext cx="7273925" cy="461665"/>
          </a:xfrm>
          <a:prstGeom prst="rect">
            <a:avLst/>
          </a:prstGeom>
          <a:noFill/>
          <a:ln w="9525">
            <a:noFill/>
            <a:miter lim="800000"/>
            <a:headEnd/>
            <a:tailEnd/>
          </a:ln>
        </p:spPr>
        <p:txBody>
          <a:bodyPr>
            <a:spAutoFit/>
          </a:bodyPr>
          <a:lstStyle/>
          <a:p>
            <a:pPr>
              <a:spcBef>
                <a:spcPct val="50000"/>
              </a:spcBef>
            </a:pPr>
            <a:r>
              <a:rPr lang="zh-CN" altLang="en-US" b="1" dirty="0">
                <a:solidFill>
                  <a:srgbClr val="000000"/>
                </a:solidFill>
              </a:rPr>
              <a:t>使用先进先出的队列（</a:t>
            </a:r>
            <a:r>
              <a:rPr lang="en-US" altLang="zh-CN" b="1" dirty="0">
                <a:solidFill>
                  <a:srgbClr val="000000"/>
                </a:solidFill>
              </a:rPr>
              <a:t>Queue</a:t>
            </a:r>
            <a:r>
              <a:rPr lang="zh-CN" altLang="en-US" b="1" dirty="0">
                <a:solidFill>
                  <a:srgbClr val="000000"/>
                </a:solidFill>
              </a:rPr>
              <a:t>）</a:t>
            </a:r>
            <a:endParaRPr lang="en-US" altLang="zh-CN" b="1" dirty="0">
              <a:solidFill>
                <a:srgbClr val="000000"/>
              </a:solidFill>
            </a:endParaRPr>
          </a:p>
        </p:txBody>
      </p:sp>
      <p:sp>
        <p:nvSpPr>
          <p:cNvPr id="30" name="Oval 11"/>
          <p:cNvSpPr>
            <a:spLocks noChangeArrowheads="1"/>
          </p:cNvSpPr>
          <p:nvPr/>
        </p:nvSpPr>
        <p:spPr bwMode="auto">
          <a:xfrm>
            <a:off x="7964033" y="4287336"/>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1" name="Oval 11"/>
          <p:cNvSpPr>
            <a:spLocks noChangeArrowheads="1"/>
          </p:cNvSpPr>
          <p:nvPr/>
        </p:nvSpPr>
        <p:spPr bwMode="auto">
          <a:xfrm>
            <a:off x="6868204" y="4236536"/>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2" name="Oval 11"/>
          <p:cNvSpPr>
            <a:spLocks noChangeArrowheads="1"/>
          </p:cNvSpPr>
          <p:nvPr/>
        </p:nvSpPr>
        <p:spPr bwMode="auto">
          <a:xfrm>
            <a:off x="6222318" y="3126193"/>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3" name="Oval 11"/>
          <p:cNvSpPr>
            <a:spLocks noChangeArrowheads="1"/>
          </p:cNvSpPr>
          <p:nvPr/>
        </p:nvSpPr>
        <p:spPr bwMode="auto">
          <a:xfrm>
            <a:off x="8508318" y="3235050"/>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4" name="Oval 11"/>
          <p:cNvSpPr>
            <a:spLocks noChangeArrowheads="1"/>
          </p:cNvSpPr>
          <p:nvPr/>
        </p:nvSpPr>
        <p:spPr bwMode="auto">
          <a:xfrm>
            <a:off x="8087404" y="2190022"/>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5" name="Oval 11"/>
          <p:cNvSpPr>
            <a:spLocks noChangeArrowheads="1"/>
          </p:cNvSpPr>
          <p:nvPr/>
        </p:nvSpPr>
        <p:spPr bwMode="auto">
          <a:xfrm>
            <a:off x="6824661" y="2175507"/>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6" name="Line 12"/>
          <p:cNvSpPr>
            <a:spLocks noChangeShapeType="1"/>
          </p:cNvSpPr>
          <p:nvPr/>
        </p:nvSpPr>
        <p:spPr bwMode="auto">
          <a:xfrm flipH="1">
            <a:off x="8093527" y="2429733"/>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37" name="Line 13"/>
          <p:cNvSpPr>
            <a:spLocks noChangeShapeType="1"/>
          </p:cNvSpPr>
          <p:nvPr/>
        </p:nvSpPr>
        <p:spPr bwMode="auto">
          <a:xfrm>
            <a:off x="6942589" y="2429733"/>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38" name="Line 14"/>
          <p:cNvSpPr>
            <a:spLocks noChangeShapeType="1"/>
          </p:cNvSpPr>
          <p:nvPr/>
        </p:nvSpPr>
        <p:spPr bwMode="auto">
          <a:xfrm>
            <a:off x="7085464" y="4374421"/>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39" name="Line 15"/>
          <p:cNvSpPr>
            <a:spLocks noChangeShapeType="1"/>
          </p:cNvSpPr>
          <p:nvPr/>
        </p:nvSpPr>
        <p:spPr bwMode="auto">
          <a:xfrm flipV="1">
            <a:off x="8166552" y="3437796"/>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0" name="Line 16"/>
          <p:cNvSpPr>
            <a:spLocks noChangeShapeType="1"/>
          </p:cNvSpPr>
          <p:nvPr/>
        </p:nvSpPr>
        <p:spPr bwMode="auto">
          <a:xfrm flipH="1" flipV="1">
            <a:off x="8237989" y="2358296"/>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1" name="Line 17"/>
          <p:cNvSpPr>
            <a:spLocks noChangeShapeType="1"/>
          </p:cNvSpPr>
          <p:nvPr/>
        </p:nvSpPr>
        <p:spPr bwMode="auto">
          <a:xfrm flipH="1" flipV="1">
            <a:off x="6999059" y="2372816"/>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2" name="Line 18"/>
          <p:cNvSpPr>
            <a:spLocks noChangeShapeType="1"/>
          </p:cNvSpPr>
          <p:nvPr/>
        </p:nvSpPr>
        <p:spPr bwMode="auto">
          <a:xfrm flipV="1">
            <a:off x="6366327" y="2358296"/>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3" name="Line 19"/>
          <p:cNvSpPr>
            <a:spLocks noChangeShapeType="1"/>
          </p:cNvSpPr>
          <p:nvPr/>
        </p:nvSpPr>
        <p:spPr bwMode="auto">
          <a:xfrm flipH="1" flipV="1">
            <a:off x="6366327" y="3293333"/>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4" name="Line 20"/>
          <p:cNvSpPr>
            <a:spLocks noChangeShapeType="1"/>
          </p:cNvSpPr>
          <p:nvPr/>
        </p:nvSpPr>
        <p:spPr bwMode="auto">
          <a:xfrm flipH="1">
            <a:off x="6366327" y="2429733"/>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5" name="Line 21"/>
          <p:cNvSpPr>
            <a:spLocks noChangeShapeType="1"/>
          </p:cNvSpPr>
          <p:nvPr/>
        </p:nvSpPr>
        <p:spPr bwMode="auto">
          <a:xfrm>
            <a:off x="7014027" y="2429733"/>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6" name="Line 22"/>
          <p:cNvSpPr>
            <a:spLocks noChangeShapeType="1"/>
          </p:cNvSpPr>
          <p:nvPr/>
        </p:nvSpPr>
        <p:spPr bwMode="auto">
          <a:xfrm flipV="1">
            <a:off x="7085464" y="2358296"/>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7" name="Line 23"/>
          <p:cNvSpPr>
            <a:spLocks noChangeShapeType="1"/>
          </p:cNvSpPr>
          <p:nvPr/>
        </p:nvSpPr>
        <p:spPr bwMode="auto">
          <a:xfrm flipV="1">
            <a:off x="7158489" y="3366358"/>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8" name="Rectangle 24"/>
          <p:cNvSpPr>
            <a:spLocks noChangeArrowheads="1"/>
          </p:cNvSpPr>
          <p:nvPr/>
        </p:nvSpPr>
        <p:spPr bwMode="auto">
          <a:xfrm>
            <a:off x="6725102" y="1738491"/>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1</a:t>
            </a:r>
          </a:p>
        </p:txBody>
      </p:sp>
      <p:sp>
        <p:nvSpPr>
          <p:cNvPr id="68" name="Rectangle 25"/>
          <p:cNvSpPr>
            <a:spLocks noChangeArrowheads="1"/>
          </p:cNvSpPr>
          <p:nvPr/>
        </p:nvSpPr>
        <p:spPr bwMode="auto">
          <a:xfrm>
            <a:off x="8166552" y="1751873"/>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6</a:t>
            </a:r>
          </a:p>
        </p:txBody>
      </p:sp>
      <p:sp>
        <p:nvSpPr>
          <p:cNvPr id="74" name="Rectangle 26"/>
          <p:cNvSpPr>
            <a:spLocks noChangeArrowheads="1"/>
          </p:cNvSpPr>
          <p:nvPr/>
        </p:nvSpPr>
        <p:spPr bwMode="auto">
          <a:xfrm>
            <a:off x="8741227" y="3164961"/>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5</a:t>
            </a:r>
          </a:p>
        </p:txBody>
      </p:sp>
      <p:sp>
        <p:nvSpPr>
          <p:cNvPr id="75" name="Rectangle 27"/>
          <p:cNvSpPr>
            <a:spLocks noChangeArrowheads="1"/>
          </p:cNvSpPr>
          <p:nvPr/>
        </p:nvSpPr>
        <p:spPr bwMode="auto">
          <a:xfrm>
            <a:off x="8195127" y="4432478"/>
            <a:ext cx="420687" cy="457200"/>
          </a:xfrm>
          <a:prstGeom prst="rect">
            <a:avLst/>
          </a:prstGeom>
          <a:noFill/>
          <a:ln w="9525">
            <a:noFill/>
            <a:miter lim="800000"/>
            <a:headEnd/>
            <a:tailEnd/>
          </a:ln>
        </p:spPr>
        <p:txBody>
          <a:bodyPr wrap="none">
            <a:spAutoFit/>
          </a:bodyPr>
          <a:lstStyle/>
          <a:p>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4</a:t>
            </a:r>
          </a:p>
        </p:txBody>
      </p:sp>
      <p:sp>
        <p:nvSpPr>
          <p:cNvPr id="76" name="Rectangle 28"/>
          <p:cNvSpPr>
            <a:spLocks noChangeArrowheads="1"/>
          </p:cNvSpPr>
          <p:nvPr/>
        </p:nvSpPr>
        <p:spPr bwMode="auto">
          <a:xfrm>
            <a:off x="6725102" y="4445858"/>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3</a:t>
            </a:r>
          </a:p>
        </p:txBody>
      </p:sp>
      <p:sp>
        <p:nvSpPr>
          <p:cNvPr id="77" name="Rectangle 29"/>
          <p:cNvSpPr>
            <a:spLocks noChangeArrowheads="1"/>
          </p:cNvSpPr>
          <p:nvPr/>
        </p:nvSpPr>
        <p:spPr bwMode="auto">
          <a:xfrm>
            <a:off x="5748542" y="2971697"/>
            <a:ext cx="420688" cy="457200"/>
          </a:xfrm>
          <a:prstGeom prst="rect">
            <a:avLst/>
          </a:prstGeom>
          <a:noFill/>
          <a:ln w="9525">
            <a:noFill/>
            <a:miter lim="800000"/>
            <a:headEnd/>
            <a:tailEnd/>
          </a:ln>
        </p:spPr>
        <p:txBody>
          <a:bodyPr wrap="none">
            <a:spAutoFit/>
          </a:bodyPr>
          <a:lstStyle/>
          <a:p>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2</a:t>
            </a:r>
          </a:p>
        </p:txBody>
      </p:sp>
    </p:spTree>
    <p:extLst>
      <p:ext uri="{BB962C8B-B14F-4D97-AF65-F5344CB8AC3E}">
        <p14:creationId xmlns:p14="http://schemas.microsoft.com/office/powerpoint/2010/main" val="297606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68313" y="1268413"/>
            <a:ext cx="7273925" cy="519112"/>
          </a:xfrm>
          <a:prstGeom prst="rect">
            <a:avLst/>
          </a:prstGeom>
          <a:noFill/>
          <a:ln w="9525">
            <a:noFill/>
            <a:miter lim="800000"/>
            <a:headEnd/>
            <a:tailEnd/>
          </a:ln>
        </p:spPr>
        <p:txBody>
          <a:bodyPr>
            <a:spAutoFit/>
          </a:bodyPr>
          <a:lstStyle/>
          <a:p>
            <a:pPr>
              <a:spcBef>
                <a:spcPct val="50000"/>
              </a:spcBef>
            </a:pPr>
            <a:r>
              <a:rPr lang="zh-CN" altLang="en-US" sz="2800" b="1">
                <a:solidFill>
                  <a:srgbClr val="5E2CAE"/>
                </a:solidFill>
              </a:rPr>
              <a:t>广探法</a:t>
            </a:r>
            <a:r>
              <a:rPr lang="en-US" altLang="zh-CN" sz="2800" b="1">
                <a:solidFill>
                  <a:srgbClr val="5E2CAE"/>
                </a:solidFill>
              </a:rPr>
              <a:t>(Breadth First Search)</a:t>
            </a:r>
          </a:p>
        </p:txBody>
      </p:sp>
      <p:sp>
        <p:nvSpPr>
          <p:cNvPr id="54276" name="Rectangle 4"/>
          <p:cNvSpPr>
            <a:spLocks noChangeArrowheads="1"/>
          </p:cNvSpPr>
          <p:nvPr/>
        </p:nvSpPr>
        <p:spPr bwMode="auto">
          <a:xfrm>
            <a:off x="447695" y="1916113"/>
            <a:ext cx="7056438" cy="1098550"/>
          </a:xfrm>
          <a:prstGeom prst="rect">
            <a:avLst/>
          </a:prstGeom>
          <a:noFill/>
          <a:ln w="9525">
            <a:noFill/>
            <a:miter lim="800000"/>
            <a:headEnd/>
            <a:tailEnd/>
          </a:ln>
        </p:spPr>
        <p:txBody>
          <a:bodyPr>
            <a:spAutoFit/>
          </a:bodyPr>
          <a:lstStyle/>
          <a:p>
            <a:pPr>
              <a:spcBef>
                <a:spcPct val="50000"/>
              </a:spcBef>
            </a:pPr>
            <a:r>
              <a:rPr lang="zh-CN" altLang="en-US" sz="2400" b="1" dirty="0">
                <a:solidFill>
                  <a:srgbClr val="000000"/>
                </a:solidFill>
                <a:latin typeface="宋体" pitchFamily="2" charset="-122"/>
              </a:rPr>
              <a:t>例：</a:t>
            </a:r>
            <a:r>
              <a:rPr lang="zh-CN" altLang="en-US" sz="2400" dirty="0">
                <a:solidFill>
                  <a:srgbClr val="000000"/>
                </a:solidFill>
              </a:rPr>
              <a:t>用</a:t>
            </a:r>
            <a:r>
              <a:rPr lang="en-US" altLang="zh-CN" sz="2400" b="1" dirty="0">
                <a:solidFill>
                  <a:srgbClr val="000000"/>
                </a:solidFill>
              </a:rPr>
              <a:t>BFS</a:t>
            </a:r>
            <a:r>
              <a:rPr lang="zh-CN" altLang="en-US" sz="2400" dirty="0">
                <a:solidFill>
                  <a:srgbClr val="000000"/>
                </a:solidFill>
                <a:latin typeface="华文细黑" pitchFamily="2" charset="-122"/>
                <a:ea typeface="华文细黑" pitchFamily="2" charset="-122"/>
              </a:rPr>
              <a:t>找下图中</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1</a:t>
            </a:r>
            <a:r>
              <a:rPr lang="zh-CN" altLang="en-US" sz="2400" dirty="0">
                <a:solidFill>
                  <a:srgbClr val="000000"/>
                </a:solidFill>
                <a:latin typeface="华文细黑" pitchFamily="2" charset="-122"/>
                <a:ea typeface="华文细黑" pitchFamily="2" charset="-122"/>
              </a:rPr>
              <a:t>到</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4</a:t>
            </a:r>
            <a:r>
              <a:rPr lang="zh-CN" altLang="en-US" sz="2400" dirty="0">
                <a:solidFill>
                  <a:srgbClr val="000000"/>
                </a:solidFill>
                <a:latin typeface="华文细黑" pitchFamily="2" charset="-122"/>
                <a:ea typeface="华文细黑" pitchFamily="2" charset="-122"/>
              </a:rPr>
              <a:t>的一条道路。</a:t>
            </a:r>
          </a:p>
          <a:p>
            <a:pPr>
              <a:spcBef>
                <a:spcPct val="50000"/>
              </a:spcBef>
            </a:pPr>
            <a:endParaRPr lang="en-US" altLang="zh-CN" sz="2800" b="1" dirty="0">
              <a:solidFill>
                <a:srgbClr val="000000"/>
              </a:solidFill>
              <a:latin typeface="宋体" pitchFamily="2" charset="-122"/>
            </a:endParaRPr>
          </a:p>
        </p:txBody>
      </p:sp>
      <p:sp>
        <p:nvSpPr>
          <p:cNvPr id="258053" name="Rectangle 5"/>
          <p:cNvSpPr>
            <a:spLocks noChangeArrowheads="1"/>
          </p:cNvSpPr>
          <p:nvPr/>
        </p:nvSpPr>
        <p:spPr bwMode="auto">
          <a:xfrm>
            <a:off x="3503673" y="2636838"/>
            <a:ext cx="4069273" cy="3231654"/>
          </a:xfrm>
          <a:prstGeom prst="rect">
            <a:avLst/>
          </a:prstGeom>
          <a:noFill/>
          <a:ln w="9525">
            <a:noFill/>
            <a:miter lim="800000"/>
            <a:headEnd/>
            <a:tailEnd/>
          </a:ln>
        </p:spPr>
        <p:txBody>
          <a:bodyPr wrap="square">
            <a:spAutoFit/>
          </a:bodyPr>
          <a:lstStyle/>
          <a:p>
            <a:pPr>
              <a:spcBef>
                <a:spcPct val="50000"/>
              </a:spcBef>
            </a:pPr>
            <a:r>
              <a:rPr lang="en-US" altLang="zh-CN" sz="2400" b="1" dirty="0">
                <a:solidFill>
                  <a:srgbClr val="000000"/>
                </a:solidFill>
                <a:latin typeface="宋体" pitchFamily="2" charset="-122"/>
              </a:rPr>
              <a:t>   </a:t>
            </a:r>
            <a:r>
              <a:rPr lang="zh-CN" altLang="en-US" sz="2400" b="1" dirty="0">
                <a:solidFill>
                  <a:srgbClr val="000000"/>
                </a:solidFill>
                <a:latin typeface="宋体" pitchFamily="2" charset="-122"/>
              </a:rPr>
              <a:t>搜索结点     </a:t>
            </a:r>
            <a:r>
              <a:rPr lang="en-US" altLang="zh-CN" i="1" dirty="0">
                <a:solidFill>
                  <a:srgbClr val="000000"/>
                </a:solidFill>
                <a:latin typeface="Times New Roman" pitchFamily="18" charset="0"/>
              </a:rPr>
              <a:t>A</a:t>
            </a:r>
            <a:r>
              <a:rPr lang="en-US" altLang="zh-CN" i="1" baseline="-25000" dirty="0">
                <a:solidFill>
                  <a:srgbClr val="000000"/>
                </a:solidFill>
                <a:latin typeface="Times New Roman" pitchFamily="18" charset="0"/>
              </a:rPr>
              <a:t>0</a:t>
            </a:r>
            <a:r>
              <a:rPr lang="en-US" altLang="zh-CN" i="1" dirty="0">
                <a:solidFill>
                  <a:srgbClr val="000000"/>
                </a:solidFill>
                <a:latin typeface="Times New Roman" pitchFamily="18" charset="0"/>
              </a:rPr>
              <a:t>=</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1</a:t>
            </a:r>
            <a:r>
              <a:rPr lang="en-US" altLang="zh-CN" dirty="0">
                <a:solidFill>
                  <a:srgbClr val="000000"/>
                </a:solidFill>
                <a:latin typeface="Times New Roman" pitchFamily="18" charset="0"/>
              </a:rPr>
              <a:t>}</a:t>
            </a:r>
            <a:r>
              <a:rPr lang="zh-CN" altLang="en-US" sz="2400" b="1" dirty="0">
                <a:solidFill>
                  <a:srgbClr val="000000"/>
                </a:solidFill>
                <a:latin typeface="宋体" pitchFamily="2" charset="-122"/>
              </a:rPr>
              <a:t>                </a:t>
            </a:r>
          </a:p>
          <a:p>
            <a:pPr>
              <a:spcBef>
                <a:spcPct val="50000"/>
              </a:spcBef>
            </a:pPr>
            <a:r>
              <a:rPr lang="en-US" altLang="zh-CN" sz="2400" b="1" i="1" dirty="0">
                <a:solidFill>
                  <a:srgbClr val="000000"/>
                </a:solidFill>
                <a:latin typeface="Times New Roman" pitchFamily="18" charset="0"/>
              </a:rPr>
              <a:t>Г</a:t>
            </a:r>
            <a:r>
              <a:rPr lang="en-US" altLang="zh-CN" sz="2400" b="1" i="1" baseline="30000"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1</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2</a:t>
            </a:r>
            <a:r>
              <a:rPr lang="en-US" altLang="zh-CN" sz="2400" b="1" i="1" dirty="0">
                <a:solidFill>
                  <a:srgbClr val="000000"/>
                </a:solidFill>
                <a:latin typeface="Times New Roman" pitchFamily="18" charset="0"/>
              </a:rPr>
              <a:t>, v</a:t>
            </a:r>
            <a:r>
              <a:rPr lang="en-US" altLang="zh-CN" sz="2400" b="1" i="1" baseline="-25000" dirty="0">
                <a:solidFill>
                  <a:srgbClr val="000000"/>
                </a:solidFill>
                <a:latin typeface="Times New Roman" pitchFamily="18" charset="0"/>
              </a:rPr>
              <a:t>6</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           </a:t>
            </a:r>
            <a:endParaRPr lang="en-US" altLang="zh-CN" sz="2400" dirty="0">
              <a:solidFill>
                <a:srgbClr val="000000"/>
              </a:solidFill>
              <a:latin typeface="Times New Roman" pitchFamily="18" charset="0"/>
            </a:endParaRPr>
          </a:p>
          <a:p>
            <a:pPr>
              <a:spcBef>
                <a:spcPct val="50000"/>
              </a:spcBef>
            </a:pPr>
            <a:r>
              <a:rPr lang="en-US" altLang="zh-CN" sz="2400" b="1" i="1" dirty="0">
                <a:solidFill>
                  <a:srgbClr val="000000"/>
                </a:solidFill>
                <a:latin typeface="Times New Roman" pitchFamily="18" charset="0"/>
              </a:rPr>
              <a:t>Г</a:t>
            </a:r>
            <a:r>
              <a:rPr lang="en-US" altLang="zh-CN" sz="2400" b="1" i="1" baseline="30000"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2</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3</a:t>
            </a:r>
            <a:r>
              <a:rPr lang="en-US" altLang="zh-CN" sz="2400" b="1" i="1" dirty="0">
                <a:solidFill>
                  <a:srgbClr val="000000"/>
                </a:solidFill>
                <a:latin typeface="Times New Roman" pitchFamily="18" charset="0"/>
              </a:rPr>
              <a:t>, v</a:t>
            </a:r>
            <a:r>
              <a:rPr lang="en-US" altLang="zh-CN" sz="2400" b="1" i="1" baseline="-25000" dirty="0">
                <a:solidFill>
                  <a:srgbClr val="000000"/>
                </a:solidFill>
                <a:latin typeface="Times New Roman" pitchFamily="18" charset="0"/>
              </a:rPr>
              <a:t>6</a:t>
            </a:r>
            <a:r>
              <a:rPr lang="en-US" altLang="zh-CN" sz="2400" b="1" dirty="0">
                <a:solidFill>
                  <a:srgbClr val="000000"/>
                </a:solidFill>
                <a:latin typeface="Times New Roman" pitchFamily="18" charset="0"/>
              </a:rPr>
              <a:t>} </a:t>
            </a:r>
            <a:r>
              <a:rPr lang="en-US" altLang="zh-CN" sz="2400" b="1" i="1" dirty="0">
                <a:solidFill>
                  <a:srgbClr val="000000"/>
                </a:solidFill>
                <a:latin typeface="Times New Roman" pitchFamily="18" charset="0"/>
              </a:rPr>
              <a:t>   </a:t>
            </a:r>
          </a:p>
          <a:p>
            <a:pPr>
              <a:spcBef>
                <a:spcPct val="50000"/>
              </a:spcBef>
            </a:pPr>
            <a:r>
              <a:rPr lang="en-US" altLang="zh-CN" sz="2400" b="1" i="1" dirty="0">
                <a:solidFill>
                  <a:srgbClr val="000000"/>
                </a:solidFill>
                <a:latin typeface="Times New Roman" pitchFamily="18" charset="0"/>
              </a:rPr>
              <a:t>Г</a:t>
            </a:r>
            <a:r>
              <a:rPr lang="en-US" altLang="zh-CN" sz="2400" b="1" i="1" baseline="30000"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6</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3</a:t>
            </a:r>
            <a:r>
              <a:rPr lang="en-US" altLang="zh-CN" sz="2400" b="1" i="1" dirty="0">
                <a:solidFill>
                  <a:srgbClr val="000000"/>
                </a:solidFill>
                <a:latin typeface="Times New Roman" pitchFamily="18" charset="0"/>
              </a:rPr>
              <a:t>, v</a:t>
            </a:r>
            <a:r>
              <a:rPr lang="en-US" altLang="zh-CN" sz="2400" b="1" i="1" baseline="-25000" dirty="0">
                <a:solidFill>
                  <a:srgbClr val="000000"/>
                </a:solidFill>
                <a:latin typeface="Times New Roman" pitchFamily="18" charset="0"/>
              </a:rPr>
              <a:t>5</a:t>
            </a:r>
            <a:r>
              <a:rPr lang="en-US" altLang="zh-CN" sz="2400" b="1" dirty="0">
                <a:solidFill>
                  <a:srgbClr val="000000"/>
                </a:solidFill>
                <a:latin typeface="Times New Roman" pitchFamily="18" charset="0"/>
              </a:rPr>
              <a:t>} </a:t>
            </a:r>
          </a:p>
          <a:p>
            <a:pPr>
              <a:spcBef>
                <a:spcPct val="50000"/>
              </a:spcBef>
            </a:pPr>
            <a:r>
              <a:rPr lang="en-US" altLang="zh-CN" sz="2400" b="1" i="1" dirty="0">
                <a:solidFill>
                  <a:srgbClr val="000000"/>
                </a:solidFill>
                <a:latin typeface="Times New Roman" pitchFamily="18" charset="0"/>
              </a:rPr>
              <a:t>Г</a:t>
            </a:r>
            <a:r>
              <a:rPr lang="en-US" altLang="zh-CN" sz="2400" b="1" i="1" baseline="30000"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3</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1</a:t>
            </a:r>
            <a:r>
              <a:rPr lang="en-US" altLang="zh-CN" sz="2400" b="1" dirty="0">
                <a:solidFill>
                  <a:srgbClr val="000000"/>
                </a:solidFill>
                <a:latin typeface="Times New Roman" pitchFamily="18" charset="0"/>
              </a:rPr>
              <a:t>}</a:t>
            </a:r>
          </a:p>
          <a:p>
            <a:pPr>
              <a:spcBef>
                <a:spcPct val="50000"/>
              </a:spcBef>
            </a:pPr>
            <a:r>
              <a:rPr lang="en-US" altLang="zh-CN" sz="2400" b="1" i="1" dirty="0">
                <a:solidFill>
                  <a:srgbClr val="000000"/>
                </a:solidFill>
                <a:latin typeface="Times New Roman" pitchFamily="18" charset="0"/>
              </a:rPr>
              <a:t>Г</a:t>
            </a:r>
            <a:r>
              <a:rPr lang="en-US" altLang="zh-CN" sz="2400" b="1" i="1" baseline="30000"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5</a:t>
            </a:r>
            <a:r>
              <a:rPr lang="en-US" altLang="zh-CN" sz="2400" b="1" i="1" dirty="0">
                <a:solidFill>
                  <a:srgbClr val="000000"/>
                </a:solidFill>
                <a:latin typeface="Times New Roman" pitchFamily="18" charset="0"/>
              </a:rPr>
              <a:t>)=</a:t>
            </a:r>
            <a:r>
              <a:rPr lang="en-US" altLang="zh-CN" sz="2400" b="1" dirty="0">
                <a:solidFill>
                  <a:srgbClr val="000000"/>
                </a:solidFill>
                <a:latin typeface="Times New Roman" pitchFamily="18" charset="0"/>
              </a:rPr>
              <a:t>{</a:t>
            </a:r>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3</a:t>
            </a:r>
            <a:r>
              <a:rPr lang="en-US" altLang="zh-CN" sz="2400" b="1" i="1" dirty="0">
                <a:solidFill>
                  <a:srgbClr val="000000"/>
                </a:solidFill>
                <a:latin typeface="Times New Roman" pitchFamily="18" charset="0"/>
              </a:rPr>
              <a:t>, v</a:t>
            </a:r>
            <a:r>
              <a:rPr lang="en-US" altLang="zh-CN" sz="2400" b="1" i="1" baseline="-25000" dirty="0">
                <a:solidFill>
                  <a:srgbClr val="000000"/>
                </a:solidFill>
                <a:latin typeface="Times New Roman" pitchFamily="18" charset="0"/>
              </a:rPr>
              <a:t>4</a:t>
            </a:r>
            <a:r>
              <a:rPr lang="en-US" altLang="zh-CN" sz="2400" b="1" dirty="0">
                <a:solidFill>
                  <a:srgbClr val="000000"/>
                </a:solidFill>
                <a:latin typeface="Times New Roman" pitchFamily="18" charset="0"/>
              </a:rPr>
              <a:t>}</a:t>
            </a:r>
            <a:endParaRPr lang="en-US" altLang="zh-CN" sz="2400" dirty="0">
              <a:solidFill>
                <a:srgbClr val="000000"/>
              </a:solidFill>
              <a:latin typeface="Times New Roman" pitchFamily="18" charset="0"/>
            </a:endParaRPr>
          </a:p>
        </p:txBody>
      </p:sp>
      <p:sp>
        <p:nvSpPr>
          <p:cNvPr id="32" name="标题 31"/>
          <p:cNvSpPr>
            <a:spLocks noGrp="1"/>
          </p:cNvSpPr>
          <p:nvPr>
            <p:ph type="title"/>
          </p:nvPr>
        </p:nvSpPr>
        <p:spPr/>
        <p:txBody>
          <a:bodyPr/>
          <a:lstStyle/>
          <a:p>
            <a:r>
              <a:rPr lang="zh-CN" altLang="en-US" dirty="0"/>
              <a:t>路径的搜索法</a:t>
            </a:r>
          </a:p>
        </p:txBody>
      </p:sp>
      <p:sp>
        <p:nvSpPr>
          <p:cNvPr id="30" name="Oval 11"/>
          <p:cNvSpPr>
            <a:spLocks noChangeArrowheads="1"/>
          </p:cNvSpPr>
          <p:nvPr/>
        </p:nvSpPr>
        <p:spPr bwMode="auto">
          <a:xfrm>
            <a:off x="2308947" y="4964343"/>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1" name="Oval 11"/>
          <p:cNvSpPr>
            <a:spLocks noChangeArrowheads="1"/>
          </p:cNvSpPr>
          <p:nvPr/>
        </p:nvSpPr>
        <p:spPr bwMode="auto">
          <a:xfrm>
            <a:off x="1213118" y="4913543"/>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3" name="Oval 11"/>
          <p:cNvSpPr>
            <a:spLocks noChangeArrowheads="1"/>
          </p:cNvSpPr>
          <p:nvPr/>
        </p:nvSpPr>
        <p:spPr bwMode="auto">
          <a:xfrm>
            <a:off x="567232" y="3803200"/>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4" name="Oval 11"/>
          <p:cNvSpPr>
            <a:spLocks noChangeArrowheads="1"/>
          </p:cNvSpPr>
          <p:nvPr/>
        </p:nvSpPr>
        <p:spPr bwMode="auto">
          <a:xfrm>
            <a:off x="2853232" y="3912057"/>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5" name="Oval 11"/>
          <p:cNvSpPr>
            <a:spLocks noChangeArrowheads="1"/>
          </p:cNvSpPr>
          <p:nvPr/>
        </p:nvSpPr>
        <p:spPr bwMode="auto">
          <a:xfrm>
            <a:off x="2432318" y="2867029"/>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6" name="Oval 11"/>
          <p:cNvSpPr>
            <a:spLocks noChangeArrowheads="1"/>
          </p:cNvSpPr>
          <p:nvPr/>
        </p:nvSpPr>
        <p:spPr bwMode="auto">
          <a:xfrm>
            <a:off x="1169575" y="2852514"/>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37" name="Line 12"/>
          <p:cNvSpPr>
            <a:spLocks noChangeShapeType="1"/>
          </p:cNvSpPr>
          <p:nvPr/>
        </p:nvSpPr>
        <p:spPr bwMode="auto">
          <a:xfrm flipH="1">
            <a:off x="2438441" y="3106740"/>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38" name="Line 13"/>
          <p:cNvSpPr>
            <a:spLocks noChangeShapeType="1"/>
          </p:cNvSpPr>
          <p:nvPr/>
        </p:nvSpPr>
        <p:spPr bwMode="auto">
          <a:xfrm>
            <a:off x="1287503" y="3106740"/>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39" name="Line 14"/>
          <p:cNvSpPr>
            <a:spLocks noChangeShapeType="1"/>
          </p:cNvSpPr>
          <p:nvPr/>
        </p:nvSpPr>
        <p:spPr bwMode="auto">
          <a:xfrm>
            <a:off x="1430378" y="5051428"/>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0" name="Line 15"/>
          <p:cNvSpPr>
            <a:spLocks noChangeShapeType="1"/>
          </p:cNvSpPr>
          <p:nvPr/>
        </p:nvSpPr>
        <p:spPr bwMode="auto">
          <a:xfrm flipV="1">
            <a:off x="2511466" y="4114803"/>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1" name="Line 16"/>
          <p:cNvSpPr>
            <a:spLocks noChangeShapeType="1"/>
          </p:cNvSpPr>
          <p:nvPr/>
        </p:nvSpPr>
        <p:spPr bwMode="auto">
          <a:xfrm flipH="1" flipV="1">
            <a:off x="2582903" y="3035303"/>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2" name="Line 17"/>
          <p:cNvSpPr>
            <a:spLocks noChangeShapeType="1"/>
          </p:cNvSpPr>
          <p:nvPr/>
        </p:nvSpPr>
        <p:spPr bwMode="auto">
          <a:xfrm flipH="1" flipV="1">
            <a:off x="1343973" y="3049823"/>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3" name="Line 18"/>
          <p:cNvSpPr>
            <a:spLocks noChangeShapeType="1"/>
          </p:cNvSpPr>
          <p:nvPr/>
        </p:nvSpPr>
        <p:spPr bwMode="auto">
          <a:xfrm flipV="1">
            <a:off x="711241" y="3035303"/>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4" name="Line 19"/>
          <p:cNvSpPr>
            <a:spLocks noChangeShapeType="1"/>
          </p:cNvSpPr>
          <p:nvPr/>
        </p:nvSpPr>
        <p:spPr bwMode="auto">
          <a:xfrm flipH="1" flipV="1">
            <a:off x="711241" y="3970340"/>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5" name="Line 20"/>
          <p:cNvSpPr>
            <a:spLocks noChangeShapeType="1"/>
          </p:cNvSpPr>
          <p:nvPr/>
        </p:nvSpPr>
        <p:spPr bwMode="auto">
          <a:xfrm flipH="1">
            <a:off x="711241" y="3106740"/>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6" name="Line 21"/>
          <p:cNvSpPr>
            <a:spLocks noChangeShapeType="1"/>
          </p:cNvSpPr>
          <p:nvPr/>
        </p:nvSpPr>
        <p:spPr bwMode="auto">
          <a:xfrm>
            <a:off x="1358941" y="3106740"/>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7" name="Line 22"/>
          <p:cNvSpPr>
            <a:spLocks noChangeShapeType="1"/>
          </p:cNvSpPr>
          <p:nvPr/>
        </p:nvSpPr>
        <p:spPr bwMode="auto">
          <a:xfrm flipV="1">
            <a:off x="1430378" y="3035303"/>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8" name="Line 23"/>
          <p:cNvSpPr>
            <a:spLocks noChangeShapeType="1"/>
          </p:cNvSpPr>
          <p:nvPr/>
        </p:nvSpPr>
        <p:spPr bwMode="auto">
          <a:xfrm flipV="1">
            <a:off x="1503403" y="4043365"/>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49" name="Rectangle 24"/>
          <p:cNvSpPr>
            <a:spLocks noChangeArrowheads="1"/>
          </p:cNvSpPr>
          <p:nvPr/>
        </p:nvSpPr>
        <p:spPr bwMode="auto">
          <a:xfrm>
            <a:off x="1070016" y="2415498"/>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1</a:t>
            </a:r>
          </a:p>
        </p:txBody>
      </p:sp>
      <p:sp>
        <p:nvSpPr>
          <p:cNvPr id="50" name="Rectangle 25"/>
          <p:cNvSpPr>
            <a:spLocks noChangeArrowheads="1"/>
          </p:cNvSpPr>
          <p:nvPr/>
        </p:nvSpPr>
        <p:spPr bwMode="auto">
          <a:xfrm>
            <a:off x="2511466" y="2428880"/>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6</a:t>
            </a:r>
          </a:p>
        </p:txBody>
      </p:sp>
      <p:sp>
        <p:nvSpPr>
          <p:cNvPr id="51" name="Rectangle 26"/>
          <p:cNvSpPr>
            <a:spLocks noChangeArrowheads="1"/>
          </p:cNvSpPr>
          <p:nvPr/>
        </p:nvSpPr>
        <p:spPr bwMode="auto">
          <a:xfrm>
            <a:off x="3086141" y="3841968"/>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5</a:t>
            </a:r>
          </a:p>
        </p:txBody>
      </p:sp>
      <p:sp>
        <p:nvSpPr>
          <p:cNvPr id="52" name="Rectangle 27"/>
          <p:cNvSpPr>
            <a:spLocks noChangeArrowheads="1"/>
          </p:cNvSpPr>
          <p:nvPr/>
        </p:nvSpPr>
        <p:spPr bwMode="auto">
          <a:xfrm>
            <a:off x="2540041" y="5109485"/>
            <a:ext cx="420687" cy="457200"/>
          </a:xfrm>
          <a:prstGeom prst="rect">
            <a:avLst/>
          </a:prstGeom>
          <a:noFill/>
          <a:ln w="9525">
            <a:noFill/>
            <a:miter lim="800000"/>
            <a:headEnd/>
            <a:tailEnd/>
          </a:ln>
        </p:spPr>
        <p:txBody>
          <a:bodyPr wrap="none">
            <a:spAutoFit/>
          </a:bodyPr>
          <a:lstStyle/>
          <a:p>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4</a:t>
            </a:r>
          </a:p>
        </p:txBody>
      </p:sp>
      <p:sp>
        <p:nvSpPr>
          <p:cNvPr id="53" name="Rectangle 28"/>
          <p:cNvSpPr>
            <a:spLocks noChangeArrowheads="1"/>
          </p:cNvSpPr>
          <p:nvPr/>
        </p:nvSpPr>
        <p:spPr bwMode="auto">
          <a:xfrm>
            <a:off x="1070016" y="5122865"/>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3</a:t>
            </a:r>
          </a:p>
        </p:txBody>
      </p:sp>
      <p:sp>
        <p:nvSpPr>
          <p:cNvPr id="54" name="Rectangle 29"/>
          <p:cNvSpPr>
            <a:spLocks noChangeArrowheads="1"/>
          </p:cNvSpPr>
          <p:nvPr/>
        </p:nvSpPr>
        <p:spPr bwMode="auto">
          <a:xfrm>
            <a:off x="93456" y="3648704"/>
            <a:ext cx="420688" cy="457200"/>
          </a:xfrm>
          <a:prstGeom prst="rect">
            <a:avLst/>
          </a:prstGeom>
          <a:noFill/>
          <a:ln w="9525">
            <a:noFill/>
            <a:miter lim="800000"/>
            <a:headEnd/>
            <a:tailEnd/>
          </a:ln>
        </p:spPr>
        <p:txBody>
          <a:bodyPr wrap="none">
            <a:spAutoFit/>
          </a:bodyPr>
          <a:lstStyle/>
          <a:p>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2</a:t>
            </a:r>
          </a:p>
        </p:txBody>
      </p:sp>
      <p:sp>
        <p:nvSpPr>
          <p:cNvPr id="2" name="矩形 1"/>
          <p:cNvSpPr/>
          <p:nvPr/>
        </p:nvSpPr>
        <p:spPr>
          <a:xfrm>
            <a:off x="5771805" y="3236270"/>
            <a:ext cx="1542410" cy="461665"/>
          </a:xfrm>
          <a:prstGeom prst="rect">
            <a:avLst/>
          </a:prstGeom>
        </p:spPr>
        <p:txBody>
          <a:bodyPr wrap="none">
            <a:spAutoFit/>
          </a:bodyPr>
          <a:lstStyle/>
          <a:p>
            <a:r>
              <a:rPr lang="en-US" altLang="zh-CN" i="1" dirty="0">
                <a:solidFill>
                  <a:srgbClr val="000000"/>
                </a:solidFill>
                <a:latin typeface="Times New Roman" pitchFamily="18" charset="0"/>
              </a:rPr>
              <a:t>A</a:t>
            </a:r>
            <a:r>
              <a:rPr lang="en-US" altLang="zh-CN" i="1" baseline="-25000" dirty="0">
                <a:solidFill>
                  <a:srgbClr val="000000"/>
                </a:solidFill>
                <a:latin typeface="Times New Roman" pitchFamily="18" charset="0"/>
              </a:rPr>
              <a:t>1</a:t>
            </a:r>
            <a:r>
              <a:rPr lang="en-US" altLang="zh-CN" i="1" dirty="0">
                <a:solidFill>
                  <a:srgbClr val="000000"/>
                </a:solidFill>
                <a:latin typeface="Times New Roman" pitchFamily="18" charset="0"/>
              </a:rPr>
              <a:t>=</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2</a:t>
            </a:r>
            <a:r>
              <a:rPr lang="en-US" altLang="zh-CN" i="1" dirty="0">
                <a:solidFill>
                  <a:srgbClr val="000000"/>
                </a:solidFill>
                <a:latin typeface="Times New Roman" pitchFamily="18" charset="0"/>
              </a:rPr>
              <a:t>, v</a:t>
            </a:r>
            <a:r>
              <a:rPr lang="en-US" altLang="zh-CN" i="1" baseline="-25000" dirty="0">
                <a:solidFill>
                  <a:srgbClr val="000000"/>
                </a:solidFill>
                <a:latin typeface="Times New Roman" pitchFamily="18" charset="0"/>
              </a:rPr>
              <a:t>6</a:t>
            </a:r>
            <a:r>
              <a:rPr lang="en-US" altLang="zh-CN" dirty="0">
                <a:solidFill>
                  <a:srgbClr val="000000"/>
                </a:solidFill>
                <a:latin typeface="Times New Roman" pitchFamily="18" charset="0"/>
              </a:rPr>
              <a:t>}</a:t>
            </a:r>
            <a:endParaRPr lang="zh-CN" altLang="en-US" dirty="0"/>
          </a:p>
        </p:txBody>
      </p:sp>
      <p:sp>
        <p:nvSpPr>
          <p:cNvPr id="3" name="矩形 2"/>
          <p:cNvSpPr/>
          <p:nvPr/>
        </p:nvSpPr>
        <p:spPr>
          <a:xfrm>
            <a:off x="5771805" y="4352282"/>
            <a:ext cx="1542410" cy="461665"/>
          </a:xfrm>
          <a:prstGeom prst="rect">
            <a:avLst/>
          </a:prstGeom>
        </p:spPr>
        <p:txBody>
          <a:bodyPr wrap="none">
            <a:spAutoFit/>
          </a:bodyPr>
          <a:lstStyle/>
          <a:p>
            <a:pPr>
              <a:spcBef>
                <a:spcPct val="50000"/>
              </a:spcBef>
            </a:pPr>
            <a:r>
              <a:rPr lang="en-US" altLang="zh-CN" i="1" dirty="0">
                <a:solidFill>
                  <a:srgbClr val="000000"/>
                </a:solidFill>
                <a:latin typeface="Times New Roman" pitchFamily="18" charset="0"/>
              </a:rPr>
              <a:t>A</a:t>
            </a:r>
            <a:r>
              <a:rPr lang="en-US" altLang="zh-CN" i="1" baseline="-25000" dirty="0">
                <a:solidFill>
                  <a:srgbClr val="000000"/>
                </a:solidFill>
                <a:latin typeface="Times New Roman" pitchFamily="18" charset="0"/>
              </a:rPr>
              <a:t>3</a:t>
            </a:r>
            <a:r>
              <a:rPr lang="en-US" altLang="zh-CN" i="1" dirty="0">
                <a:solidFill>
                  <a:srgbClr val="000000"/>
                </a:solidFill>
                <a:latin typeface="Times New Roman" pitchFamily="18" charset="0"/>
              </a:rPr>
              <a:t>=</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3</a:t>
            </a:r>
            <a:r>
              <a:rPr lang="en-US" altLang="zh-CN" i="1" dirty="0">
                <a:solidFill>
                  <a:srgbClr val="000000"/>
                </a:solidFill>
                <a:latin typeface="Times New Roman" pitchFamily="18" charset="0"/>
              </a:rPr>
              <a:t>, v</a:t>
            </a:r>
            <a:r>
              <a:rPr lang="en-US" altLang="zh-CN" i="1" baseline="-25000" dirty="0">
                <a:solidFill>
                  <a:srgbClr val="000000"/>
                </a:solidFill>
                <a:latin typeface="Times New Roman" pitchFamily="18" charset="0"/>
              </a:rPr>
              <a:t>5</a:t>
            </a:r>
            <a:r>
              <a:rPr lang="en-US" altLang="zh-CN" dirty="0">
                <a:solidFill>
                  <a:srgbClr val="000000"/>
                </a:solidFill>
                <a:latin typeface="Times New Roman" pitchFamily="18" charset="0"/>
              </a:rPr>
              <a:t>}</a:t>
            </a:r>
          </a:p>
        </p:txBody>
      </p:sp>
      <p:sp>
        <p:nvSpPr>
          <p:cNvPr id="4" name="矩形 3"/>
          <p:cNvSpPr/>
          <p:nvPr/>
        </p:nvSpPr>
        <p:spPr>
          <a:xfrm>
            <a:off x="5614351" y="5465225"/>
            <a:ext cx="1661032" cy="461665"/>
          </a:xfrm>
          <a:prstGeom prst="rect">
            <a:avLst/>
          </a:prstGeom>
        </p:spPr>
        <p:txBody>
          <a:bodyPr wrap="none">
            <a:spAutoFit/>
          </a:bodyPr>
          <a:lstStyle/>
          <a:p>
            <a:pPr>
              <a:spcBef>
                <a:spcPct val="50000"/>
              </a:spcBef>
            </a:pPr>
            <a:r>
              <a:rPr lang="zh-CN" altLang="en-US" dirty="0">
                <a:solidFill>
                  <a:srgbClr val="000000"/>
                </a:solidFill>
                <a:latin typeface="Times New Roman" pitchFamily="18" charset="0"/>
              </a:rPr>
              <a:t>找到目标</a:t>
            </a:r>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4</a:t>
            </a:r>
            <a:endParaRPr lang="en-US" altLang="zh-CN" dirty="0">
              <a:solidFill>
                <a:srgbClr val="000000"/>
              </a:solidFill>
              <a:latin typeface="Times New Roman" pitchFamily="18" charset="0"/>
            </a:endParaRPr>
          </a:p>
        </p:txBody>
      </p:sp>
      <p:sp>
        <p:nvSpPr>
          <p:cNvPr id="5" name="矩形 4"/>
          <p:cNvSpPr/>
          <p:nvPr/>
        </p:nvSpPr>
        <p:spPr>
          <a:xfrm>
            <a:off x="6043155" y="2145655"/>
            <a:ext cx="803425" cy="461665"/>
          </a:xfrm>
          <a:prstGeom prst="rect">
            <a:avLst/>
          </a:prstGeom>
        </p:spPr>
        <p:txBody>
          <a:bodyPr wrap="none">
            <a:spAutoFit/>
          </a:bodyPr>
          <a:lstStyle/>
          <a:p>
            <a:r>
              <a:rPr lang="zh-CN" altLang="en-US" dirty="0">
                <a:solidFill>
                  <a:srgbClr val="000000"/>
                </a:solidFill>
                <a:latin typeface="宋体" pitchFamily="2" charset="-122"/>
              </a:rPr>
              <a:t>队列</a:t>
            </a:r>
            <a:endParaRPr lang="zh-CN" altLang="en-US" dirty="0"/>
          </a:p>
        </p:txBody>
      </p:sp>
      <p:sp>
        <p:nvSpPr>
          <p:cNvPr id="55" name="矩形 54"/>
          <p:cNvSpPr/>
          <p:nvPr/>
        </p:nvSpPr>
        <p:spPr>
          <a:xfrm>
            <a:off x="5779062" y="3785957"/>
            <a:ext cx="1542410" cy="461665"/>
          </a:xfrm>
          <a:prstGeom prst="rect">
            <a:avLst/>
          </a:prstGeom>
        </p:spPr>
        <p:txBody>
          <a:bodyPr wrap="none">
            <a:spAutoFit/>
          </a:bodyPr>
          <a:lstStyle/>
          <a:p>
            <a:r>
              <a:rPr lang="en-US" altLang="zh-CN" i="1" dirty="0">
                <a:solidFill>
                  <a:srgbClr val="000000"/>
                </a:solidFill>
                <a:latin typeface="Times New Roman" pitchFamily="18" charset="0"/>
              </a:rPr>
              <a:t>A</a:t>
            </a:r>
            <a:r>
              <a:rPr lang="en-US" altLang="zh-CN" i="1" baseline="-25000" dirty="0">
                <a:solidFill>
                  <a:srgbClr val="000000"/>
                </a:solidFill>
                <a:latin typeface="Times New Roman" pitchFamily="18" charset="0"/>
              </a:rPr>
              <a:t>2</a:t>
            </a:r>
            <a:r>
              <a:rPr lang="en-US" altLang="zh-CN" i="1" dirty="0">
                <a:solidFill>
                  <a:srgbClr val="000000"/>
                </a:solidFill>
                <a:latin typeface="Times New Roman" pitchFamily="18" charset="0"/>
              </a:rPr>
              <a:t>=</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6</a:t>
            </a:r>
            <a:r>
              <a:rPr lang="en-US" altLang="zh-CN" i="1" dirty="0">
                <a:solidFill>
                  <a:srgbClr val="000000"/>
                </a:solidFill>
                <a:latin typeface="Times New Roman" pitchFamily="18" charset="0"/>
              </a:rPr>
              <a:t>, v</a:t>
            </a:r>
            <a:r>
              <a:rPr lang="en-US" altLang="zh-CN" i="1" baseline="-25000" dirty="0">
                <a:solidFill>
                  <a:srgbClr val="000000"/>
                </a:solidFill>
                <a:latin typeface="Times New Roman" pitchFamily="18" charset="0"/>
              </a:rPr>
              <a:t>3</a:t>
            </a:r>
            <a:r>
              <a:rPr lang="en-US" altLang="zh-CN" dirty="0">
                <a:solidFill>
                  <a:srgbClr val="000000"/>
                </a:solidFill>
                <a:latin typeface="Times New Roman" pitchFamily="18" charset="0"/>
              </a:rPr>
              <a:t>}</a:t>
            </a:r>
            <a:endParaRPr lang="zh-CN" altLang="en-US" dirty="0"/>
          </a:p>
        </p:txBody>
      </p:sp>
      <p:sp>
        <p:nvSpPr>
          <p:cNvPr id="56" name="矩形 55"/>
          <p:cNvSpPr/>
          <p:nvPr/>
        </p:nvSpPr>
        <p:spPr>
          <a:xfrm>
            <a:off x="5804728" y="4901831"/>
            <a:ext cx="1149674" cy="461665"/>
          </a:xfrm>
          <a:prstGeom prst="rect">
            <a:avLst/>
          </a:prstGeom>
        </p:spPr>
        <p:txBody>
          <a:bodyPr wrap="none">
            <a:spAutoFit/>
          </a:bodyPr>
          <a:lstStyle/>
          <a:p>
            <a:pPr>
              <a:spcBef>
                <a:spcPct val="50000"/>
              </a:spcBef>
            </a:pPr>
            <a:r>
              <a:rPr lang="en-US" altLang="zh-CN" i="1" dirty="0">
                <a:solidFill>
                  <a:srgbClr val="000000"/>
                </a:solidFill>
                <a:latin typeface="Times New Roman" pitchFamily="18" charset="0"/>
              </a:rPr>
              <a:t>A</a:t>
            </a:r>
            <a:r>
              <a:rPr lang="en-US" altLang="zh-CN" i="1" baseline="-25000" dirty="0">
                <a:solidFill>
                  <a:srgbClr val="000000"/>
                </a:solidFill>
                <a:latin typeface="Times New Roman" pitchFamily="18" charset="0"/>
              </a:rPr>
              <a:t>4</a:t>
            </a:r>
            <a:r>
              <a:rPr lang="en-US" altLang="zh-CN" i="1" dirty="0">
                <a:solidFill>
                  <a:srgbClr val="000000"/>
                </a:solidFill>
                <a:latin typeface="Times New Roman" pitchFamily="18" charset="0"/>
              </a:rPr>
              <a:t>=</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5</a:t>
            </a:r>
            <a:r>
              <a:rPr lang="en-US" altLang="zh-CN" dirty="0">
                <a:solidFill>
                  <a:srgbClr val="000000"/>
                </a:solidFill>
                <a:latin typeface="Times New Roman" pitchFamily="18" charset="0"/>
              </a:rPr>
              <a:t>}</a:t>
            </a:r>
          </a:p>
        </p:txBody>
      </p:sp>
      <p:sp>
        <p:nvSpPr>
          <p:cNvPr id="57" name="矩形 56"/>
          <p:cNvSpPr/>
          <p:nvPr/>
        </p:nvSpPr>
        <p:spPr>
          <a:xfrm>
            <a:off x="7078845" y="2706630"/>
            <a:ext cx="1986441" cy="400110"/>
          </a:xfrm>
          <a:prstGeom prst="rect">
            <a:avLst/>
          </a:prstGeom>
        </p:spPr>
        <p:txBody>
          <a:bodyPr wrap="none">
            <a:spAutoFit/>
          </a:bodyPr>
          <a:lstStyle/>
          <a:p>
            <a:r>
              <a:rPr lang="en-US" altLang="zh-CN" sz="2000" dirty="0">
                <a:solidFill>
                  <a:srgbClr val="000000"/>
                </a:solidFill>
              </a:rPr>
              <a:t>  [</a:t>
            </a:r>
            <a:r>
              <a:rPr lang="en-US" altLang="zh-CN" sz="2000" dirty="0">
                <a:solidFill>
                  <a:srgbClr val="FF0000"/>
                </a:solidFill>
              </a:rPr>
              <a:t>1</a:t>
            </a:r>
            <a:r>
              <a:rPr lang="en-US" altLang="zh-CN" sz="2000" dirty="0">
                <a:solidFill>
                  <a:srgbClr val="000000"/>
                </a:solidFill>
              </a:rPr>
              <a:t>, 0, 0, 0, 0,0]</a:t>
            </a:r>
            <a:endParaRPr lang="zh-CN" altLang="en-US" sz="2000" dirty="0">
              <a:solidFill>
                <a:srgbClr val="000000"/>
              </a:solidFill>
            </a:endParaRPr>
          </a:p>
        </p:txBody>
      </p:sp>
      <p:sp>
        <p:nvSpPr>
          <p:cNvPr id="58" name="矩形 57"/>
          <p:cNvSpPr/>
          <p:nvPr/>
        </p:nvSpPr>
        <p:spPr>
          <a:xfrm>
            <a:off x="7715476" y="2150647"/>
            <a:ext cx="986167" cy="461665"/>
          </a:xfrm>
          <a:prstGeom prst="rect">
            <a:avLst/>
          </a:prstGeom>
        </p:spPr>
        <p:txBody>
          <a:bodyPr wrap="none">
            <a:spAutoFit/>
          </a:bodyPr>
          <a:lstStyle/>
          <a:p>
            <a:r>
              <a:rPr lang="en-US" altLang="zh-CN" i="1" dirty="0">
                <a:solidFill>
                  <a:srgbClr val="000000"/>
                </a:solidFill>
                <a:latin typeface="Times New Roman" panose="02020603050405020304" pitchFamily="18" charset="0"/>
                <a:cs typeface="Times New Roman" panose="02020603050405020304" pitchFamily="18" charset="0"/>
              </a:rPr>
              <a:t>visited</a:t>
            </a:r>
            <a:endParaRPr lang="zh-CN" altLang="en-US" i="1" dirty="0">
              <a:latin typeface="Times New Roman" panose="02020603050405020304" pitchFamily="18" charset="0"/>
              <a:cs typeface="Times New Roman" panose="02020603050405020304" pitchFamily="18" charset="0"/>
            </a:endParaRPr>
          </a:p>
        </p:txBody>
      </p:sp>
      <p:sp>
        <p:nvSpPr>
          <p:cNvPr id="59" name="矩形 58"/>
          <p:cNvSpPr/>
          <p:nvPr/>
        </p:nvSpPr>
        <p:spPr>
          <a:xfrm>
            <a:off x="7093275" y="3310103"/>
            <a:ext cx="1986441" cy="400110"/>
          </a:xfrm>
          <a:prstGeom prst="rect">
            <a:avLst/>
          </a:prstGeom>
        </p:spPr>
        <p:txBody>
          <a:bodyPr wrap="none">
            <a:spAutoFit/>
          </a:bodyPr>
          <a:lstStyle/>
          <a:p>
            <a:r>
              <a:rPr lang="en-US" altLang="zh-CN" sz="2000" dirty="0">
                <a:solidFill>
                  <a:srgbClr val="000000"/>
                </a:solidFill>
              </a:rPr>
              <a:t>  [1, </a:t>
            </a:r>
            <a:r>
              <a:rPr lang="en-US" altLang="zh-CN" sz="2000" dirty="0">
                <a:solidFill>
                  <a:srgbClr val="FF0000"/>
                </a:solidFill>
              </a:rPr>
              <a:t>1</a:t>
            </a:r>
            <a:r>
              <a:rPr lang="en-US" altLang="zh-CN" sz="2000" dirty="0">
                <a:solidFill>
                  <a:srgbClr val="000000"/>
                </a:solidFill>
              </a:rPr>
              <a:t>, 0, 0, 0,</a:t>
            </a:r>
            <a:r>
              <a:rPr lang="en-US" altLang="zh-CN" sz="2000" dirty="0">
                <a:solidFill>
                  <a:srgbClr val="FF0000"/>
                </a:solidFill>
              </a:rPr>
              <a:t>1</a:t>
            </a:r>
            <a:r>
              <a:rPr lang="en-US" altLang="zh-CN" sz="2000" dirty="0">
                <a:solidFill>
                  <a:srgbClr val="000000"/>
                </a:solidFill>
              </a:rPr>
              <a:t>]</a:t>
            </a:r>
            <a:endParaRPr lang="zh-CN" altLang="en-US" sz="2000" dirty="0">
              <a:solidFill>
                <a:srgbClr val="000000"/>
              </a:solidFill>
            </a:endParaRPr>
          </a:p>
        </p:txBody>
      </p:sp>
      <p:sp>
        <p:nvSpPr>
          <p:cNvPr id="60" name="矩形 59"/>
          <p:cNvSpPr/>
          <p:nvPr/>
        </p:nvSpPr>
        <p:spPr>
          <a:xfrm>
            <a:off x="7090645" y="3847512"/>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rgbClr val="FF0000"/>
                </a:solidFill>
              </a:rPr>
              <a:t>2</a:t>
            </a:r>
            <a:r>
              <a:rPr lang="en-US" altLang="zh-CN" sz="2000" dirty="0">
                <a:solidFill>
                  <a:srgbClr val="000000"/>
                </a:solidFill>
              </a:rPr>
              <a:t>, 0, 0,1]</a:t>
            </a:r>
            <a:endParaRPr lang="zh-CN" altLang="en-US" sz="2000" dirty="0">
              <a:solidFill>
                <a:srgbClr val="000000"/>
              </a:solidFill>
            </a:endParaRPr>
          </a:p>
        </p:txBody>
      </p:sp>
      <p:sp>
        <p:nvSpPr>
          <p:cNvPr id="61" name="矩形 60"/>
          <p:cNvSpPr/>
          <p:nvPr/>
        </p:nvSpPr>
        <p:spPr>
          <a:xfrm>
            <a:off x="7093275" y="4413837"/>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chemeClr val="tx1">
                    <a:lumMod val="50000"/>
                  </a:schemeClr>
                </a:solidFill>
              </a:rPr>
              <a:t>2</a:t>
            </a:r>
            <a:r>
              <a:rPr lang="en-US" altLang="zh-CN" sz="2000" dirty="0">
                <a:solidFill>
                  <a:srgbClr val="000000"/>
                </a:solidFill>
              </a:rPr>
              <a:t>, 0, </a:t>
            </a:r>
            <a:r>
              <a:rPr lang="en-US" altLang="zh-CN" sz="2000" dirty="0">
                <a:solidFill>
                  <a:srgbClr val="FF0000"/>
                </a:solidFill>
              </a:rPr>
              <a:t>6</a:t>
            </a:r>
            <a:r>
              <a:rPr lang="en-US" altLang="zh-CN" sz="2000" dirty="0">
                <a:solidFill>
                  <a:srgbClr val="000000"/>
                </a:solidFill>
              </a:rPr>
              <a:t>,1]</a:t>
            </a:r>
            <a:endParaRPr lang="zh-CN" altLang="en-US" sz="2000" dirty="0">
              <a:solidFill>
                <a:srgbClr val="000000"/>
              </a:solidFill>
            </a:endParaRPr>
          </a:p>
        </p:txBody>
      </p:sp>
      <p:sp>
        <p:nvSpPr>
          <p:cNvPr id="62" name="矩形 61"/>
          <p:cNvSpPr/>
          <p:nvPr/>
        </p:nvSpPr>
        <p:spPr>
          <a:xfrm>
            <a:off x="7090644" y="4984043"/>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chemeClr val="tx1">
                    <a:lumMod val="50000"/>
                  </a:schemeClr>
                </a:solidFill>
              </a:rPr>
              <a:t>2</a:t>
            </a:r>
            <a:r>
              <a:rPr lang="en-US" altLang="zh-CN" sz="2000" dirty="0">
                <a:solidFill>
                  <a:srgbClr val="000000"/>
                </a:solidFill>
              </a:rPr>
              <a:t>, 0, </a:t>
            </a:r>
            <a:r>
              <a:rPr lang="en-US" altLang="zh-CN" sz="2000" dirty="0">
                <a:solidFill>
                  <a:schemeClr val="tx1">
                    <a:lumMod val="50000"/>
                  </a:schemeClr>
                </a:solidFill>
              </a:rPr>
              <a:t>6</a:t>
            </a:r>
            <a:r>
              <a:rPr lang="en-US" altLang="zh-CN" sz="2000" dirty="0">
                <a:solidFill>
                  <a:srgbClr val="000000"/>
                </a:solidFill>
              </a:rPr>
              <a:t>,1]</a:t>
            </a:r>
            <a:endParaRPr lang="zh-CN" altLang="en-US" sz="2000" dirty="0">
              <a:solidFill>
                <a:srgbClr val="000000"/>
              </a:solidFill>
            </a:endParaRPr>
          </a:p>
        </p:txBody>
      </p:sp>
      <p:sp>
        <p:nvSpPr>
          <p:cNvPr id="63" name="矩形 62"/>
          <p:cNvSpPr/>
          <p:nvPr/>
        </p:nvSpPr>
        <p:spPr>
          <a:xfrm>
            <a:off x="7122670" y="5503865"/>
            <a:ext cx="1986441" cy="400110"/>
          </a:xfrm>
          <a:prstGeom prst="rect">
            <a:avLst/>
          </a:prstGeom>
        </p:spPr>
        <p:txBody>
          <a:bodyPr wrap="none">
            <a:spAutoFit/>
          </a:bodyPr>
          <a:lstStyle/>
          <a:p>
            <a:r>
              <a:rPr lang="en-US" altLang="zh-CN" sz="2000" dirty="0">
                <a:solidFill>
                  <a:srgbClr val="000000"/>
                </a:solidFill>
              </a:rPr>
              <a:t>  [1, 1, </a:t>
            </a:r>
            <a:r>
              <a:rPr lang="en-US" altLang="zh-CN" sz="2000" dirty="0">
                <a:solidFill>
                  <a:schemeClr val="tx1">
                    <a:lumMod val="50000"/>
                  </a:schemeClr>
                </a:solidFill>
              </a:rPr>
              <a:t>2</a:t>
            </a:r>
            <a:r>
              <a:rPr lang="en-US" altLang="zh-CN" sz="2000" dirty="0">
                <a:solidFill>
                  <a:srgbClr val="000000"/>
                </a:solidFill>
              </a:rPr>
              <a:t>, </a:t>
            </a:r>
            <a:r>
              <a:rPr lang="en-US" altLang="zh-CN" sz="2000" dirty="0">
                <a:solidFill>
                  <a:srgbClr val="FF0000"/>
                </a:solidFill>
              </a:rPr>
              <a:t>5</a:t>
            </a:r>
            <a:r>
              <a:rPr lang="en-US" altLang="zh-CN" sz="2000" dirty="0">
                <a:solidFill>
                  <a:srgbClr val="000000"/>
                </a:solidFill>
              </a:rPr>
              <a:t>, </a:t>
            </a:r>
            <a:r>
              <a:rPr lang="en-US" altLang="zh-CN" sz="2000" dirty="0">
                <a:solidFill>
                  <a:schemeClr val="tx1">
                    <a:lumMod val="50000"/>
                  </a:schemeClr>
                </a:solidFill>
              </a:rPr>
              <a:t>6</a:t>
            </a:r>
            <a:r>
              <a:rPr lang="en-US" altLang="zh-CN" sz="2000" dirty="0">
                <a:solidFill>
                  <a:srgbClr val="000000"/>
                </a:solidFill>
              </a:rPr>
              <a:t>,1]</a:t>
            </a:r>
            <a:endParaRPr lang="zh-CN" altLang="en-US" sz="2000" dirty="0">
              <a:solidFill>
                <a:srgbClr val="000000"/>
              </a:solidFill>
            </a:endParaRPr>
          </a:p>
        </p:txBody>
      </p:sp>
    </p:spTree>
    <p:extLst>
      <p:ext uri="{BB962C8B-B14F-4D97-AF65-F5344CB8AC3E}">
        <p14:creationId xmlns:p14="http://schemas.microsoft.com/office/powerpoint/2010/main" val="239281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路径构造法</a:t>
            </a:r>
          </a:p>
        </p:txBody>
      </p:sp>
      <p:sp>
        <p:nvSpPr>
          <p:cNvPr id="203778" name="Rectangle 2"/>
          <p:cNvSpPr>
            <a:spLocks noGrp="1" noChangeArrowheads="1"/>
          </p:cNvSpPr>
          <p:nvPr>
            <p:ph idx="1"/>
          </p:nvPr>
        </p:nvSpPr>
        <p:spPr/>
        <p:txBody>
          <a:bodyPr rtlCol="0">
            <a:normAutofit/>
          </a:bodyPr>
          <a:lstStyle/>
          <a:p>
            <a:pPr eaLnBrk="1" fontAlgn="auto" hangingPunct="1">
              <a:spcBef>
                <a:spcPct val="0"/>
              </a:spcBef>
              <a:spcAft>
                <a:spcPct val="50000"/>
              </a:spcAft>
              <a:buFont typeface="Wingdings" pitchFamily="2" charset="2"/>
              <a:buNone/>
              <a:defRPr/>
            </a:pP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rPr>
              <a:t>例</a:t>
            </a:r>
            <a:r>
              <a:rPr lang="en-US" altLang="zh-CN" sz="2800" b="1" dirty="0">
                <a:solidFill>
                  <a:schemeClr val="accent4">
                    <a:lumMod val="50000"/>
                  </a:schemeClr>
                </a:solidFill>
                <a:latin typeface="Times New Roman" panose="02020603050405020304" pitchFamily="18" charset="0"/>
                <a:ea typeface="+mn-ea"/>
                <a:cs typeface="Times New Roman" panose="02020603050405020304" pitchFamily="18" charset="0"/>
              </a:rPr>
              <a:t>2.2</a:t>
            </a: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rPr>
              <a:t>：设</a:t>
            </a:r>
            <a:r>
              <a:rPr lang="en-US" altLang="zh-CN" sz="2800" b="1" dirty="0">
                <a:solidFill>
                  <a:schemeClr val="accent4">
                    <a:lumMod val="50000"/>
                  </a:schemeClr>
                </a:solidFill>
                <a:latin typeface="Times New Roman" panose="02020603050405020304" pitchFamily="18" charset="0"/>
                <a:ea typeface="+mn-ea"/>
                <a:cs typeface="Times New Roman" panose="02020603050405020304" pitchFamily="18" charset="0"/>
              </a:rPr>
              <a:t>G</a:t>
            </a: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rPr>
              <a:t>是简单连通图，若</a:t>
            </a:r>
            <a:r>
              <a:rPr lang="en-US" altLang="zh-CN" sz="2800" b="1" dirty="0">
                <a:solidFill>
                  <a:schemeClr val="accent4">
                    <a:lumMod val="50000"/>
                  </a:schemeClr>
                </a:solidFill>
                <a:latin typeface="Times New Roman" panose="02020603050405020304" pitchFamily="18" charset="0"/>
                <a:ea typeface="+mn-ea"/>
                <a:cs typeface="Times New Roman" panose="02020603050405020304" pitchFamily="18" charset="0"/>
              </a:rPr>
              <a:t>G</a:t>
            </a: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rPr>
              <a:t>不是完全图，则</a:t>
            </a:r>
            <a:r>
              <a:rPr lang="en-US" altLang="zh-CN" sz="2800" b="1" dirty="0">
                <a:solidFill>
                  <a:schemeClr val="accent4">
                    <a:lumMod val="50000"/>
                  </a:schemeClr>
                </a:solidFill>
                <a:latin typeface="Times New Roman" panose="02020603050405020304" pitchFamily="18" charset="0"/>
                <a:ea typeface="+mn-ea"/>
                <a:cs typeface="Times New Roman" panose="02020603050405020304" pitchFamily="18" charset="0"/>
              </a:rPr>
              <a:t>G</a:t>
            </a: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rPr>
              <a:t>中存在三个点</a:t>
            </a:r>
            <a:r>
              <a:rPr lang="en-US" altLang="zh-CN" sz="2800" b="1" i="1" dirty="0">
                <a:solidFill>
                  <a:schemeClr val="accent4">
                    <a:lumMod val="50000"/>
                  </a:schemeClr>
                </a:solidFill>
                <a:latin typeface="Times New Roman" panose="02020603050405020304" pitchFamily="18" charset="0"/>
                <a:ea typeface="+mn-ea"/>
                <a:cs typeface="Times New Roman" panose="02020603050405020304" pitchFamily="18" charset="0"/>
              </a:rPr>
              <a:t>u</a:t>
            </a:r>
            <a:r>
              <a:rPr lang="zh-CN" altLang="en-US" sz="2800" b="1" i="1" dirty="0">
                <a:solidFill>
                  <a:schemeClr val="accent4">
                    <a:lumMod val="50000"/>
                  </a:schemeClr>
                </a:solidFill>
                <a:latin typeface="Times New Roman" panose="02020603050405020304" pitchFamily="18" charset="0"/>
                <a:ea typeface="+mn-ea"/>
                <a:cs typeface="Times New Roman" panose="02020603050405020304" pitchFamily="18" charset="0"/>
              </a:rPr>
              <a:t>、</a:t>
            </a:r>
            <a:r>
              <a:rPr lang="en-US" altLang="zh-CN" sz="2800" b="1" i="1" dirty="0">
                <a:solidFill>
                  <a:schemeClr val="accent4">
                    <a:lumMod val="50000"/>
                  </a:schemeClr>
                </a:solidFill>
                <a:latin typeface="Times New Roman" panose="02020603050405020304" pitchFamily="18" charset="0"/>
                <a:ea typeface="+mn-ea"/>
                <a:cs typeface="Times New Roman" panose="02020603050405020304" pitchFamily="18" charset="0"/>
              </a:rPr>
              <a:t>v</a:t>
            </a:r>
            <a:r>
              <a:rPr lang="zh-CN" altLang="en-US" sz="2800" b="1" i="1" dirty="0">
                <a:solidFill>
                  <a:schemeClr val="accent4">
                    <a:lumMod val="50000"/>
                  </a:schemeClr>
                </a:solidFill>
                <a:latin typeface="Times New Roman" panose="02020603050405020304" pitchFamily="18" charset="0"/>
                <a:ea typeface="+mn-ea"/>
                <a:cs typeface="Times New Roman" panose="02020603050405020304" pitchFamily="18" charset="0"/>
              </a:rPr>
              <a:t>、</a:t>
            </a:r>
            <a:r>
              <a:rPr lang="en-US" altLang="zh-CN" sz="2800" b="1" i="1" dirty="0">
                <a:solidFill>
                  <a:schemeClr val="accent4">
                    <a:lumMod val="50000"/>
                  </a:schemeClr>
                </a:solidFill>
                <a:latin typeface="Times New Roman" panose="02020603050405020304" pitchFamily="18" charset="0"/>
                <a:ea typeface="+mn-ea"/>
                <a:cs typeface="Times New Roman" panose="02020603050405020304" pitchFamily="18" charset="0"/>
              </a:rPr>
              <a:t>w</a:t>
            </a: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rPr>
              <a:t>，使</a:t>
            </a:r>
            <a:r>
              <a:rPr lang="en-US" altLang="zh-CN" sz="2800" b="1" i="1" dirty="0" err="1">
                <a:solidFill>
                  <a:schemeClr val="accent4">
                    <a:lumMod val="50000"/>
                  </a:schemeClr>
                </a:solidFill>
                <a:latin typeface="Times New Roman" panose="02020603050405020304" pitchFamily="18" charset="0"/>
                <a:ea typeface="+mn-ea"/>
                <a:cs typeface="Times New Roman" panose="02020603050405020304" pitchFamily="18" charset="0"/>
              </a:rPr>
              <a:t>uv,vw</a:t>
            </a:r>
            <a:r>
              <a:rPr lang="en-US" altLang="zh-CN" sz="2800" b="1" i="1" dirty="0" err="1">
                <a:solidFill>
                  <a:schemeClr val="accent4">
                    <a:lumMod val="50000"/>
                  </a:schemeClr>
                </a:solidFill>
                <a:latin typeface="Times New Roman" panose="02020603050405020304" pitchFamily="18" charset="0"/>
                <a:ea typeface="+mn-ea"/>
                <a:cs typeface="Times New Roman" panose="02020603050405020304" pitchFamily="18" charset="0"/>
                <a:sym typeface="Symbol" pitchFamily="18" charset="2"/>
              </a:rPr>
              <a:t>E</a:t>
            </a: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sym typeface="Symbol" pitchFamily="18" charset="2"/>
              </a:rPr>
              <a:t>，但</a:t>
            </a:r>
            <a:r>
              <a:rPr lang="en-US" altLang="zh-CN" sz="2800" b="1" i="1" dirty="0" err="1">
                <a:solidFill>
                  <a:schemeClr val="accent4">
                    <a:lumMod val="50000"/>
                  </a:schemeClr>
                </a:solidFill>
                <a:latin typeface="Times New Roman" panose="02020603050405020304" pitchFamily="18" charset="0"/>
                <a:ea typeface="+mn-ea"/>
                <a:cs typeface="Times New Roman" panose="02020603050405020304" pitchFamily="18" charset="0"/>
                <a:sym typeface="Symbol" pitchFamily="18" charset="2"/>
              </a:rPr>
              <a:t>uw∉</a:t>
            </a:r>
            <a:r>
              <a:rPr lang="en-US" altLang="zh-CN" sz="2800" b="1" i="1" dirty="0" err="1">
                <a:solidFill>
                  <a:schemeClr val="accent4">
                    <a:lumMod val="50000"/>
                  </a:schemeClr>
                </a:solidFill>
                <a:latin typeface="Times New Roman" panose="02020603050405020304" pitchFamily="18" charset="0"/>
                <a:ea typeface="+mn-ea"/>
                <a:cs typeface="Times New Roman" panose="02020603050405020304" pitchFamily="18" charset="0"/>
                <a:sym typeface="Math B" pitchFamily="2" charset="2"/>
              </a:rPr>
              <a:t>E</a:t>
            </a:r>
            <a:r>
              <a:rPr lang="zh-CN" altLang="en-US" sz="2800" b="1" dirty="0">
                <a:solidFill>
                  <a:schemeClr val="accent4">
                    <a:lumMod val="50000"/>
                  </a:schemeClr>
                </a:solidFill>
                <a:latin typeface="Times New Roman" panose="02020603050405020304" pitchFamily="18" charset="0"/>
                <a:ea typeface="+mn-ea"/>
                <a:cs typeface="Times New Roman" panose="02020603050405020304" pitchFamily="18" charset="0"/>
                <a:sym typeface="Math B" pitchFamily="2" charset="2"/>
              </a:rPr>
              <a:t>。</a:t>
            </a:r>
          </a:p>
          <a:p>
            <a:pPr eaLnBrk="1" fontAlgn="auto" hangingPunct="1">
              <a:buFont typeface="Wingdings" pitchFamily="2" charset="2"/>
              <a:buNone/>
              <a:defRPr/>
            </a:pPr>
            <a:r>
              <a:rPr lang="zh-CN" altLang="en-US" sz="2400" dirty="0">
                <a:latin typeface="Times New Roman" pitchFamily="18" charset="0"/>
                <a:ea typeface="楷体_GB2312" pitchFamily="49" charset="-122"/>
                <a:sym typeface="Math B" pitchFamily="2" charset="2"/>
              </a:rPr>
              <a:t>证明：因为</a:t>
            </a:r>
            <a:r>
              <a:rPr lang="en-US" altLang="zh-CN" sz="2400" dirty="0">
                <a:latin typeface="Times New Roman" pitchFamily="18" charset="0"/>
                <a:ea typeface="楷体_GB2312" pitchFamily="49" charset="-122"/>
                <a:sym typeface="Math B" pitchFamily="2" charset="2"/>
              </a:rPr>
              <a:t>G</a:t>
            </a:r>
            <a:r>
              <a:rPr lang="zh-CN" altLang="en-US" sz="2400" dirty="0">
                <a:latin typeface="Times New Roman" pitchFamily="18" charset="0"/>
                <a:ea typeface="楷体_GB2312" pitchFamily="49" charset="-122"/>
                <a:sym typeface="Math B" pitchFamily="2" charset="2"/>
              </a:rPr>
              <a:t>不是完全图，所以</a:t>
            </a:r>
            <a:r>
              <a:rPr lang="en-US" altLang="zh-CN" sz="2400" i="1" dirty="0">
                <a:latin typeface="Times New Roman" pitchFamily="18" charset="0"/>
                <a:ea typeface="楷体_GB2312" pitchFamily="49" charset="-122"/>
                <a:sym typeface="Math B" pitchFamily="2" charset="2"/>
              </a:rPr>
              <a:t>|V|</a:t>
            </a:r>
            <a:r>
              <a:rPr lang="en-US" altLang="zh-CN" sz="2400" dirty="0">
                <a:latin typeface="Times New Roman" pitchFamily="18" charset="0"/>
                <a:ea typeface="楷体_GB2312" pitchFamily="49" charset="-122"/>
                <a:sym typeface="Math B" pitchFamily="2" charset="2"/>
              </a:rPr>
              <a:t>≥</a:t>
            </a:r>
            <a:r>
              <a:rPr lang="en-US" altLang="zh-CN" sz="2400" i="1" dirty="0">
                <a:latin typeface="Times New Roman" pitchFamily="18" charset="0"/>
                <a:ea typeface="楷体_GB2312" pitchFamily="49" charset="-122"/>
                <a:sym typeface="Math B" pitchFamily="2" charset="2"/>
              </a:rPr>
              <a:t>3</a:t>
            </a:r>
            <a:r>
              <a:rPr lang="zh-CN" altLang="en-US" sz="2400" dirty="0">
                <a:latin typeface="Times New Roman" pitchFamily="18" charset="0"/>
                <a:ea typeface="楷体_GB2312" pitchFamily="49" charset="-122"/>
                <a:sym typeface="Math B" pitchFamily="2" charset="2"/>
              </a:rPr>
              <a:t>且</a:t>
            </a:r>
            <a:r>
              <a:rPr lang="en-US" altLang="zh-CN" sz="2400" dirty="0">
                <a:latin typeface="Times New Roman" pitchFamily="18" charset="0"/>
                <a:ea typeface="楷体_GB2312" pitchFamily="49" charset="-122"/>
                <a:sym typeface="Math B" pitchFamily="2" charset="2"/>
              </a:rPr>
              <a:t>G</a:t>
            </a:r>
            <a:r>
              <a:rPr lang="zh-CN" altLang="en-US" sz="2400" dirty="0">
                <a:latin typeface="Times New Roman" pitchFamily="18" charset="0"/>
                <a:ea typeface="楷体_GB2312" pitchFamily="49" charset="-122"/>
                <a:sym typeface="Math B" pitchFamily="2" charset="2"/>
              </a:rPr>
              <a:t>中至少存在一对  </a:t>
            </a:r>
          </a:p>
          <a:p>
            <a:pPr eaLnBrk="1" fontAlgn="auto" hangingPunct="1">
              <a:buFont typeface="Wingdings" pitchFamily="2" charset="2"/>
              <a:buNone/>
              <a:defRPr/>
            </a:pPr>
            <a:r>
              <a:rPr lang="zh-CN" altLang="en-US" sz="2400" dirty="0">
                <a:latin typeface="Times New Roman" pitchFamily="18" charset="0"/>
                <a:ea typeface="楷体_GB2312" pitchFamily="49" charset="-122"/>
                <a:sym typeface="Math B" pitchFamily="2" charset="2"/>
              </a:rPr>
              <a:t>            不相邻的顶点</a:t>
            </a:r>
            <a:r>
              <a:rPr lang="en-US" altLang="zh-CN" sz="2400" i="1" dirty="0">
                <a:latin typeface="Times New Roman" pitchFamily="18" charset="0"/>
                <a:ea typeface="楷体_GB2312" pitchFamily="49" charset="-122"/>
                <a:sym typeface="Math B" pitchFamily="2" charset="2"/>
              </a:rPr>
              <a:t>u</a:t>
            </a:r>
            <a:r>
              <a:rPr lang="zh-CN" altLang="en-US" sz="2400" i="1" dirty="0">
                <a:latin typeface="Times New Roman" pitchFamily="18" charset="0"/>
                <a:ea typeface="楷体_GB2312" pitchFamily="49" charset="-122"/>
                <a:sym typeface="Math B" pitchFamily="2" charset="2"/>
              </a:rPr>
              <a:t>，</a:t>
            </a:r>
            <a:r>
              <a:rPr lang="en-US" altLang="zh-CN" sz="2400" i="1" dirty="0">
                <a:latin typeface="Times New Roman" pitchFamily="18" charset="0"/>
                <a:ea typeface="楷体_GB2312" pitchFamily="49" charset="-122"/>
                <a:sym typeface="Math B" pitchFamily="2" charset="2"/>
              </a:rPr>
              <a:t>x</a:t>
            </a:r>
            <a:r>
              <a:rPr lang="zh-CN" altLang="en-US" sz="2400" dirty="0">
                <a:latin typeface="Times New Roman" pitchFamily="18" charset="0"/>
                <a:ea typeface="楷体_GB2312" pitchFamily="49" charset="-122"/>
                <a:sym typeface="Math B" pitchFamily="2" charset="2"/>
              </a:rPr>
              <a:t>（即 </a:t>
            </a:r>
            <a:r>
              <a:rPr lang="en-US" altLang="zh-CN" sz="2400" i="1" dirty="0" err="1">
                <a:latin typeface="Times New Roman" pitchFamily="18" charset="0"/>
                <a:ea typeface="楷体_GB2312" pitchFamily="49" charset="-122"/>
                <a:sym typeface="Symbol" pitchFamily="18" charset="2"/>
              </a:rPr>
              <a:t>ux</a:t>
            </a:r>
            <a:r>
              <a:rPr lang="en-US" altLang="zh-CN" sz="2400" i="1" dirty="0">
                <a:latin typeface="Times New Roman" pitchFamily="18" charset="0"/>
                <a:ea typeface="楷体_GB2312" pitchFamily="49" charset="-122"/>
                <a:sym typeface="Symbol" pitchFamily="18" charset="2"/>
              </a:rPr>
              <a:t> ∉</a:t>
            </a:r>
            <a:r>
              <a:rPr lang="en-US" altLang="zh-CN" sz="2400" i="1" dirty="0">
                <a:latin typeface="Times New Roman" pitchFamily="18" charset="0"/>
                <a:ea typeface="楷体_GB2312" pitchFamily="49" charset="-122"/>
                <a:sym typeface="Math B" pitchFamily="2" charset="2"/>
              </a:rPr>
              <a:t> E</a:t>
            </a:r>
            <a:r>
              <a:rPr lang="zh-CN" altLang="en-US" sz="2400" dirty="0">
                <a:latin typeface="Times New Roman" pitchFamily="18" charset="0"/>
                <a:ea typeface="楷体_GB2312" pitchFamily="49" charset="-122"/>
                <a:sym typeface="Math B" pitchFamily="2" charset="2"/>
              </a:rPr>
              <a:t>）。</a:t>
            </a:r>
          </a:p>
          <a:p>
            <a:pPr eaLnBrk="1" fontAlgn="auto" hangingPunct="1">
              <a:buFont typeface="Wingdings" pitchFamily="2" charset="2"/>
              <a:buNone/>
              <a:defRPr/>
            </a:pPr>
            <a:r>
              <a:rPr lang="zh-CN" altLang="en-US" sz="2400" dirty="0">
                <a:latin typeface="Times New Roman" pitchFamily="18" charset="0"/>
                <a:ea typeface="楷体_GB2312" pitchFamily="49" charset="-122"/>
                <a:sym typeface="Math B" pitchFamily="2" charset="2"/>
              </a:rPr>
              <a:t>            因为</a:t>
            </a:r>
            <a:r>
              <a:rPr lang="en-US" altLang="zh-CN" sz="2400" dirty="0">
                <a:latin typeface="Times New Roman" pitchFamily="18" charset="0"/>
                <a:ea typeface="楷体_GB2312" pitchFamily="49" charset="-122"/>
                <a:sym typeface="Math B" pitchFamily="2" charset="2"/>
              </a:rPr>
              <a:t>G</a:t>
            </a:r>
            <a:r>
              <a:rPr lang="zh-CN" altLang="en-US" sz="2400" dirty="0">
                <a:latin typeface="Times New Roman" pitchFamily="18" charset="0"/>
                <a:ea typeface="楷体_GB2312" pitchFamily="49" charset="-122"/>
                <a:sym typeface="Math B" pitchFamily="2" charset="2"/>
              </a:rPr>
              <a:t>连通，所以存在一条</a:t>
            </a:r>
            <a:r>
              <a:rPr lang="en-US" altLang="zh-CN" sz="2400" i="1" dirty="0">
                <a:latin typeface="Times New Roman" pitchFamily="18" charset="0"/>
                <a:ea typeface="楷体_GB2312" pitchFamily="49" charset="-122"/>
                <a:sym typeface="Math B" pitchFamily="2" charset="2"/>
              </a:rPr>
              <a:t>u</a:t>
            </a:r>
            <a:r>
              <a:rPr lang="zh-CN" altLang="en-US" sz="2400" dirty="0">
                <a:latin typeface="Times New Roman" pitchFamily="18" charset="0"/>
                <a:ea typeface="楷体_GB2312" pitchFamily="49" charset="-122"/>
                <a:sym typeface="Math B" pitchFamily="2" charset="2"/>
              </a:rPr>
              <a:t>到</a:t>
            </a:r>
            <a:r>
              <a:rPr lang="en-US" altLang="zh-CN" sz="2400" i="1" dirty="0">
                <a:latin typeface="Times New Roman" pitchFamily="18" charset="0"/>
                <a:ea typeface="楷体_GB2312" pitchFamily="49" charset="-122"/>
                <a:sym typeface="Math B" pitchFamily="2" charset="2"/>
              </a:rPr>
              <a:t>x</a:t>
            </a:r>
            <a:r>
              <a:rPr lang="zh-CN" altLang="en-US" sz="2400" dirty="0">
                <a:latin typeface="Times New Roman" pitchFamily="18" charset="0"/>
                <a:ea typeface="楷体_GB2312" pitchFamily="49" charset="-122"/>
                <a:sym typeface="Math B" pitchFamily="2" charset="2"/>
              </a:rPr>
              <a:t>的通路，</a:t>
            </a:r>
          </a:p>
          <a:p>
            <a:pPr eaLnBrk="1" fontAlgn="auto" hangingPunct="1">
              <a:buFont typeface="Wingdings" pitchFamily="2" charset="2"/>
              <a:buNone/>
              <a:defRPr/>
            </a:pPr>
            <a:r>
              <a:rPr lang="zh-CN" altLang="en-US" sz="2400" dirty="0">
                <a:latin typeface="Times New Roman" pitchFamily="18" charset="0"/>
                <a:ea typeface="楷体_GB2312" pitchFamily="49" charset="-122"/>
                <a:sym typeface="Math B" pitchFamily="2" charset="2"/>
              </a:rPr>
              <a:t>            </a:t>
            </a:r>
            <a:r>
              <a:rPr lang="zh-CN" altLang="en-US" sz="2400" dirty="0">
                <a:solidFill>
                  <a:srgbClr val="C00000"/>
                </a:solidFill>
                <a:latin typeface="Times New Roman" pitchFamily="18" charset="0"/>
                <a:ea typeface="楷体_GB2312" pitchFamily="49" charset="-122"/>
                <a:sym typeface="Math B" pitchFamily="2" charset="2"/>
              </a:rPr>
              <a:t>设</a:t>
            </a:r>
            <a:r>
              <a:rPr lang="en-US" altLang="zh-CN" sz="2400" i="1" dirty="0">
                <a:solidFill>
                  <a:srgbClr val="C00000"/>
                </a:solidFill>
                <a:latin typeface="Times New Roman" pitchFamily="18" charset="0"/>
                <a:ea typeface="楷体_GB2312" pitchFamily="49" charset="-122"/>
                <a:sym typeface="Math B" pitchFamily="2" charset="2"/>
              </a:rPr>
              <a:t>P</a:t>
            </a:r>
            <a:r>
              <a:rPr lang="zh-CN" altLang="en-US" sz="2400" dirty="0">
                <a:solidFill>
                  <a:srgbClr val="C00000"/>
                </a:solidFill>
                <a:latin typeface="Times New Roman" pitchFamily="18" charset="0"/>
                <a:ea typeface="楷体_GB2312" pitchFamily="49" charset="-122"/>
                <a:sym typeface="Math B" pitchFamily="2" charset="2"/>
              </a:rPr>
              <a:t>是</a:t>
            </a:r>
            <a:r>
              <a:rPr lang="en-US" altLang="zh-CN" sz="2400" i="1" dirty="0">
                <a:solidFill>
                  <a:srgbClr val="C00000"/>
                </a:solidFill>
                <a:latin typeface="Times New Roman" pitchFamily="18" charset="0"/>
                <a:ea typeface="楷体_GB2312" pitchFamily="49" charset="-122"/>
                <a:sym typeface="Math B" pitchFamily="2" charset="2"/>
              </a:rPr>
              <a:t>u</a:t>
            </a:r>
            <a:r>
              <a:rPr lang="zh-CN" altLang="en-US" sz="2400" dirty="0">
                <a:solidFill>
                  <a:srgbClr val="C00000"/>
                </a:solidFill>
                <a:latin typeface="Times New Roman" pitchFamily="18" charset="0"/>
                <a:ea typeface="楷体_GB2312" pitchFamily="49" charset="-122"/>
                <a:sym typeface="Math B" pitchFamily="2" charset="2"/>
              </a:rPr>
              <a:t>和</a:t>
            </a:r>
            <a:r>
              <a:rPr lang="en-US" altLang="zh-CN" sz="2400" i="1" dirty="0">
                <a:solidFill>
                  <a:srgbClr val="C00000"/>
                </a:solidFill>
                <a:latin typeface="Times New Roman" pitchFamily="18" charset="0"/>
                <a:ea typeface="楷体_GB2312" pitchFamily="49" charset="-122"/>
                <a:sym typeface="Math B" pitchFamily="2" charset="2"/>
              </a:rPr>
              <a:t>x</a:t>
            </a:r>
            <a:r>
              <a:rPr lang="zh-CN" altLang="en-US" sz="2400" dirty="0">
                <a:solidFill>
                  <a:srgbClr val="C00000"/>
                </a:solidFill>
                <a:latin typeface="Times New Roman" pitchFamily="18" charset="0"/>
                <a:ea typeface="楷体_GB2312" pitchFamily="49" charset="-122"/>
                <a:sym typeface="Math B" pitchFamily="2" charset="2"/>
              </a:rPr>
              <a:t>之间所有通路中长度最短的通路</a:t>
            </a:r>
            <a:r>
              <a:rPr lang="en-US" altLang="zh-CN" sz="2400" dirty="0">
                <a:solidFill>
                  <a:srgbClr val="C00000"/>
                </a:solidFill>
                <a:latin typeface="Times New Roman" pitchFamily="18" charset="0"/>
                <a:ea typeface="楷体_GB2312" pitchFamily="49" charset="-122"/>
                <a:sym typeface="Math B" pitchFamily="2" charset="2"/>
              </a:rPr>
              <a:t>(</a:t>
            </a:r>
            <a:r>
              <a:rPr lang="zh-CN" altLang="en-US" sz="2400" dirty="0">
                <a:solidFill>
                  <a:srgbClr val="C00000"/>
                </a:solidFill>
                <a:latin typeface="Times New Roman" pitchFamily="18" charset="0"/>
                <a:ea typeface="楷体_GB2312" pitchFamily="49" charset="-122"/>
                <a:sym typeface="Math B" pitchFamily="2" charset="2"/>
              </a:rPr>
              <a:t>最短路</a:t>
            </a:r>
            <a:r>
              <a:rPr lang="en-US" altLang="zh-CN" sz="2400" dirty="0">
                <a:solidFill>
                  <a:srgbClr val="C00000"/>
                </a:solidFill>
                <a:latin typeface="Times New Roman" pitchFamily="18" charset="0"/>
                <a:ea typeface="楷体_GB2312" pitchFamily="49" charset="-122"/>
                <a:sym typeface="Math B" pitchFamily="2" charset="2"/>
              </a:rPr>
              <a:t>)</a:t>
            </a:r>
            <a:r>
              <a:rPr lang="zh-CN" altLang="en-US" sz="2400" dirty="0">
                <a:latin typeface="Times New Roman" pitchFamily="18" charset="0"/>
                <a:ea typeface="楷体_GB2312" pitchFamily="49" charset="-122"/>
                <a:sym typeface="Math B" pitchFamily="2" charset="2"/>
              </a:rPr>
              <a:t>， </a:t>
            </a:r>
          </a:p>
          <a:p>
            <a:pPr eaLnBrk="1" fontAlgn="auto" hangingPunct="1">
              <a:buFont typeface="Wingdings" pitchFamily="2" charset="2"/>
              <a:buNone/>
              <a:defRPr/>
            </a:pPr>
            <a:r>
              <a:rPr lang="zh-CN" altLang="en-US" sz="2400" dirty="0">
                <a:latin typeface="Times New Roman" pitchFamily="18" charset="0"/>
                <a:ea typeface="楷体_GB2312" pitchFamily="49" charset="-122"/>
                <a:sym typeface="Math B" pitchFamily="2" charset="2"/>
              </a:rPr>
              <a:t>           并设</a:t>
            </a:r>
            <a:r>
              <a:rPr lang="en-US" altLang="zh-CN" sz="2400" i="1" dirty="0">
                <a:latin typeface="Times New Roman" pitchFamily="18" charset="0"/>
                <a:ea typeface="楷体_GB2312" pitchFamily="49" charset="-122"/>
                <a:sym typeface="Math B" pitchFamily="2" charset="2"/>
              </a:rPr>
              <a:t>P=uv</a:t>
            </a:r>
            <a:r>
              <a:rPr lang="en-US" altLang="zh-CN" sz="2400" i="1" baseline="-25000" dirty="0">
                <a:latin typeface="Times New Roman" pitchFamily="18" charset="0"/>
                <a:ea typeface="楷体_GB2312" pitchFamily="49" charset="-122"/>
                <a:sym typeface="Math B" pitchFamily="2" charset="2"/>
              </a:rPr>
              <a:t>1</a:t>
            </a:r>
            <a:r>
              <a:rPr lang="en-US" altLang="zh-CN" sz="2400" i="1" dirty="0">
                <a:latin typeface="Times New Roman" pitchFamily="18" charset="0"/>
                <a:ea typeface="楷体_GB2312" pitchFamily="49" charset="-122"/>
                <a:sym typeface="Math B" pitchFamily="2" charset="2"/>
              </a:rPr>
              <a:t>…x</a:t>
            </a:r>
            <a:r>
              <a:rPr lang="zh-CN" altLang="en-US" sz="2400" dirty="0">
                <a:latin typeface="Times New Roman" pitchFamily="18" charset="0"/>
                <a:ea typeface="楷体_GB2312" pitchFamily="49" charset="-122"/>
                <a:sym typeface="Math B" pitchFamily="2" charset="2"/>
              </a:rPr>
              <a:t>。</a:t>
            </a:r>
          </a:p>
          <a:p>
            <a:pPr eaLnBrk="1" fontAlgn="auto" hangingPunct="1">
              <a:buFont typeface="Wingdings" pitchFamily="2" charset="2"/>
              <a:buNone/>
              <a:defRPr/>
            </a:pPr>
            <a:r>
              <a:rPr lang="zh-CN" altLang="en-US" sz="2400" dirty="0">
                <a:latin typeface="Times New Roman" pitchFamily="18" charset="0"/>
                <a:ea typeface="楷体_GB2312" pitchFamily="49" charset="-122"/>
                <a:sym typeface="Math B" pitchFamily="2" charset="2"/>
              </a:rPr>
              <a:t>           若</a:t>
            </a:r>
            <a:r>
              <a:rPr lang="en-US" altLang="zh-CN" sz="2400" i="1" dirty="0">
                <a:latin typeface="Times New Roman" pitchFamily="18" charset="0"/>
                <a:ea typeface="楷体_GB2312" pitchFamily="49" charset="-122"/>
                <a:sym typeface="Math B" pitchFamily="2" charset="2"/>
              </a:rPr>
              <a:t>P</a:t>
            </a:r>
            <a:r>
              <a:rPr lang="zh-CN" altLang="en-US" sz="2400" dirty="0">
                <a:latin typeface="Times New Roman" pitchFamily="18" charset="0"/>
                <a:ea typeface="楷体_GB2312" pitchFamily="49" charset="-122"/>
                <a:sym typeface="Math B" pitchFamily="2" charset="2"/>
              </a:rPr>
              <a:t>的长为</a:t>
            </a:r>
            <a:r>
              <a:rPr lang="en-US" altLang="zh-CN" sz="2400" dirty="0">
                <a:latin typeface="Times New Roman" pitchFamily="18" charset="0"/>
                <a:ea typeface="楷体_GB2312" pitchFamily="49" charset="-122"/>
                <a:sym typeface="Math B" pitchFamily="2" charset="2"/>
              </a:rPr>
              <a:t>2</a:t>
            </a:r>
            <a:r>
              <a:rPr lang="zh-CN" altLang="en-US" sz="2400" dirty="0">
                <a:latin typeface="Times New Roman" pitchFamily="18" charset="0"/>
                <a:ea typeface="楷体_GB2312" pitchFamily="49" charset="-122"/>
                <a:sym typeface="Math B" pitchFamily="2" charset="2"/>
              </a:rPr>
              <a:t>，则令</a:t>
            </a:r>
            <a:r>
              <a:rPr lang="en-US" altLang="zh-CN" sz="2400" i="1" dirty="0">
                <a:latin typeface="Times New Roman" pitchFamily="18" charset="0"/>
                <a:ea typeface="楷体_GB2312" pitchFamily="49" charset="-122"/>
                <a:sym typeface="Math B" pitchFamily="2" charset="2"/>
              </a:rPr>
              <a:t>w=x</a:t>
            </a:r>
            <a:r>
              <a:rPr lang="zh-CN" altLang="en-US" sz="2400" i="1" dirty="0">
                <a:latin typeface="Times New Roman" pitchFamily="18" charset="0"/>
                <a:ea typeface="楷体_GB2312" pitchFamily="49" charset="-122"/>
                <a:sym typeface="Math B" pitchFamily="2" charset="2"/>
              </a:rPr>
              <a:t>，</a:t>
            </a:r>
            <a:r>
              <a:rPr lang="en-US" altLang="zh-CN" sz="2400" i="1" dirty="0">
                <a:latin typeface="Times New Roman" pitchFamily="18" charset="0"/>
                <a:ea typeface="楷体_GB2312" pitchFamily="49" charset="-122"/>
                <a:sym typeface="Math B" pitchFamily="2" charset="2"/>
              </a:rPr>
              <a:t>v=v</a:t>
            </a:r>
            <a:r>
              <a:rPr lang="en-US" altLang="zh-CN" sz="2400" i="1" baseline="-25000" dirty="0">
                <a:latin typeface="Times New Roman" pitchFamily="18" charset="0"/>
                <a:ea typeface="楷体_GB2312" pitchFamily="49" charset="-122"/>
                <a:sym typeface="Math B" pitchFamily="2" charset="2"/>
              </a:rPr>
              <a:t>1</a:t>
            </a:r>
            <a:r>
              <a:rPr lang="zh-CN" altLang="en-US" sz="2400" i="1" dirty="0">
                <a:latin typeface="Times New Roman" pitchFamily="18" charset="0"/>
                <a:ea typeface="楷体_GB2312" pitchFamily="49" charset="-122"/>
                <a:sym typeface="Math B" pitchFamily="2" charset="2"/>
              </a:rPr>
              <a:t>，</a:t>
            </a:r>
            <a:r>
              <a:rPr lang="en-US" altLang="zh-CN" sz="2400" i="1" dirty="0">
                <a:latin typeface="Times New Roman" pitchFamily="18" charset="0"/>
                <a:ea typeface="楷体_GB2312" pitchFamily="49" charset="-122"/>
                <a:sym typeface="Math B" pitchFamily="2" charset="2"/>
              </a:rPr>
              <a:t>u</a:t>
            </a:r>
            <a:r>
              <a:rPr lang="zh-CN" altLang="en-US" sz="2400" i="1" dirty="0">
                <a:latin typeface="Times New Roman" pitchFamily="18" charset="0"/>
                <a:ea typeface="楷体_GB2312" pitchFamily="49" charset="-122"/>
                <a:sym typeface="Math B" pitchFamily="2" charset="2"/>
              </a:rPr>
              <a:t>，</a:t>
            </a:r>
            <a:r>
              <a:rPr lang="en-US" altLang="zh-CN" sz="2400" i="1" dirty="0">
                <a:latin typeface="Times New Roman" pitchFamily="18" charset="0"/>
                <a:ea typeface="楷体_GB2312" pitchFamily="49" charset="-122"/>
                <a:sym typeface="Math B" pitchFamily="2" charset="2"/>
              </a:rPr>
              <a:t>v</a:t>
            </a:r>
            <a:r>
              <a:rPr lang="zh-CN" altLang="en-US" sz="2400" i="1" dirty="0">
                <a:latin typeface="Times New Roman" pitchFamily="18" charset="0"/>
                <a:ea typeface="楷体_GB2312" pitchFamily="49" charset="-122"/>
                <a:sym typeface="Math B" pitchFamily="2" charset="2"/>
              </a:rPr>
              <a:t>，</a:t>
            </a:r>
            <a:r>
              <a:rPr lang="en-US" altLang="zh-CN" sz="2400" i="1" dirty="0">
                <a:latin typeface="Times New Roman" pitchFamily="18" charset="0"/>
                <a:ea typeface="楷体_GB2312" pitchFamily="49" charset="-122"/>
                <a:sym typeface="Math B" pitchFamily="2" charset="2"/>
              </a:rPr>
              <a:t>w</a:t>
            </a:r>
            <a:r>
              <a:rPr lang="zh-CN" altLang="en-US" sz="2400" dirty="0">
                <a:latin typeface="Times New Roman" pitchFamily="18" charset="0"/>
                <a:ea typeface="楷体_GB2312" pitchFamily="49" charset="-122"/>
                <a:sym typeface="Math B" pitchFamily="2" charset="2"/>
              </a:rPr>
              <a:t>为所求；</a:t>
            </a:r>
          </a:p>
          <a:p>
            <a:pPr eaLnBrk="1" fontAlgn="auto" hangingPunct="1">
              <a:buFont typeface="Wingdings" pitchFamily="2" charset="2"/>
              <a:buNone/>
              <a:defRPr/>
            </a:pPr>
            <a:r>
              <a:rPr lang="zh-CN" altLang="en-US" sz="2400" dirty="0">
                <a:latin typeface="Times New Roman" pitchFamily="18" charset="0"/>
                <a:ea typeface="楷体_GB2312" pitchFamily="49" charset="-122"/>
                <a:sym typeface="Math B" pitchFamily="2" charset="2"/>
              </a:rPr>
              <a:t>           否则，令</a:t>
            </a:r>
            <a:r>
              <a:rPr lang="en-US" altLang="zh-CN" sz="2400" i="1" dirty="0">
                <a:latin typeface="Times New Roman" pitchFamily="18" charset="0"/>
                <a:ea typeface="楷体_GB2312" pitchFamily="49" charset="-122"/>
                <a:sym typeface="Math B" pitchFamily="2" charset="2"/>
              </a:rPr>
              <a:t>v=v</a:t>
            </a:r>
            <a:r>
              <a:rPr lang="en-US" altLang="zh-CN" sz="2400" i="1" baseline="-25000" dirty="0">
                <a:latin typeface="Times New Roman" pitchFamily="18" charset="0"/>
                <a:ea typeface="楷体_GB2312" pitchFamily="49" charset="-122"/>
                <a:sym typeface="Math B" pitchFamily="2" charset="2"/>
              </a:rPr>
              <a:t>1</a:t>
            </a:r>
            <a:r>
              <a:rPr lang="zh-CN" altLang="en-US" sz="2400" i="1" dirty="0">
                <a:latin typeface="Times New Roman" pitchFamily="18" charset="0"/>
                <a:ea typeface="楷体_GB2312" pitchFamily="49" charset="-122"/>
                <a:sym typeface="Math B" pitchFamily="2" charset="2"/>
              </a:rPr>
              <a:t>，</a:t>
            </a:r>
            <a:r>
              <a:rPr lang="en-US" altLang="zh-CN" sz="2400" i="1" dirty="0">
                <a:latin typeface="Times New Roman" pitchFamily="18" charset="0"/>
                <a:ea typeface="楷体_GB2312" pitchFamily="49" charset="-122"/>
                <a:sym typeface="Math B" pitchFamily="2" charset="2"/>
              </a:rPr>
              <a:t>w=v</a:t>
            </a:r>
            <a:r>
              <a:rPr lang="en-US" altLang="zh-CN" sz="2400" i="1" baseline="-25000" dirty="0">
                <a:latin typeface="Times New Roman" pitchFamily="18" charset="0"/>
                <a:ea typeface="楷体_GB2312" pitchFamily="49" charset="-122"/>
                <a:sym typeface="Math B" pitchFamily="2" charset="2"/>
              </a:rPr>
              <a:t>2</a:t>
            </a:r>
            <a:r>
              <a:rPr lang="zh-CN" altLang="en-US" sz="2400" dirty="0">
                <a:latin typeface="Times New Roman" pitchFamily="18" charset="0"/>
                <a:ea typeface="楷体_GB2312" pitchFamily="49" charset="-122"/>
                <a:sym typeface="Math B" pitchFamily="2" charset="2"/>
              </a:rPr>
              <a:t>，因为</a:t>
            </a:r>
            <a:r>
              <a:rPr lang="en-US" altLang="zh-CN" sz="2400" i="1" dirty="0">
                <a:latin typeface="Times New Roman" pitchFamily="18" charset="0"/>
                <a:ea typeface="楷体_GB2312" pitchFamily="49" charset="-122"/>
                <a:sym typeface="Math B" pitchFamily="2" charset="2"/>
              </a:rPr>
              <a:t>P</a:t>
            </a:r>
            <a:r>
              <a:rPr lang="zh-CN" altLang="en-US" sz="2400" dirty="0">
                <a:latin typeface="Times New Roman" pitchFamily="18" charset="0"/>
                <a:ea typeface="楷体_GB2312" pitchFamily="49" charset="-122"/>
                <a:sym typeface="Math B" pitchFamily="2" charset="2"/>
              </a:rPr>
              <a:t>是最短路，所以</a:t>
            </a:r>
            <a:r>
              <a:rPr lang="en-US" altLang="zh-CN" sz="2400" i="1" dirty="0">
                <a:latin typeface="Times New Roman" pitchFamily="18" charset="0"/>
                <a:ea typeface="楷体_GB2312" pitchFamily="49" charset="-122"/>
                <a:sym typeface="Math B" pitchFamily="2" charset="2"/>
              </a:rPr>
              <a:t>uv</a:t>
            </a:r>
            <a:r>
              <a:rPr lang="en-US" altLang="zh-CN" sz="2400" i="1" baseline="-25000" dirty="0">
                <a:latin typeface="Times New Roman" pitchFamily="18" charset="0"/>
                <a:ea typeface="楷体_GB2312" pitchFamily="49" charset="-122"/>
                <a:sym typeface="Math B" pitchFamily="2" charset="2"/>
              </a:rPr>
              <a:t>2 </a:t>
            </a:r>
            <a:r>
              <a:rPr lang="en-US" altLang="zh-CN" sz="2400" i="1" dirty="0">
                <a:latin typeface="Times New Roman" pitchFamily="18" charset="0"/>
                <a:ea typeface="楷体_GB2312" pitchFamily="49" charset="-122"/>
                <a:sym typeface="Symbol" pitchFamily="18" charset="2"/>
              </a:rPr>
              <a:t>∉</a:t>
            </a:r>
            <a:r>
              <a:rPr lang="en-US" altLang="zh-CN" sz="2400" i="1" dirty="0">
                <a:latin typeface="Times New Roman" pitchFamily="18" charset="0"/>
                <a:ea typeface="楷体_GB2312" pitchFamily="49" charset="-122"/>
                <a:sym typeface="Math B" pitchFamily="2" charset="2"/>
              </a:rPr>
              <a:t> E</a:t>
            </a:r>
            <a:r>
              <a:rPr lang="zh-CN" altLang="en-US" sz="2400" dirty="0">
                <a:latin typeface="Times New Roman" pitchFamily="18" charset="0"/>
                <a:ea typeface="楷体_GB2312" pitchFamily="49" charset="-122"/>
                <a:sym typeface="Math B" pitchFamily="2" charset="2"/>
              </a:rPr>
              <a:t>，  </a:t>
            </a:r>
          </a:p>
          <a:p>
            <a:pPr eaLnBrk="1" fontAlgn="auto" hangingPunct="1">
              <a:buFont typeface="Wingdings" pitchFamily="2" charset="2"/>
              <a:buNone/>
              <a:defRPr/>
            </a:pPr>
            <a:r>
              <a:rPr lang="zh-CN" altLang="en-US" sz="2400" dirty="0">
                <a:latin typeface="Times New Roman" pitchFamily="18" charset="0"/>
                <a:ea typeface="楷体_GB2312" pitchFamily="49" charset="-122"/>
                <a:sym typeface="Math B" pitchFamily="2" charset="2"/>
              </a:rPr>
              <a:t>                       即</a:t>
            </a:r>
            <a:r>
              <a:rPr lang="en-US" altLang="zh-CN" sz="2400" i="1" dirty="0" err="1">
                <a:latin typeface="Times New Roman" pitchFamily="18" charset="0"/>
                <a:ea typeface="楷体_GB2312" pitchFamily="49" charset="-122"/>
                <a:sym typeface="Symbol" pitchFamily="18" charset="2"/>
              </a:rPr>
              <a:t>uw</a:t>
            </a:r>
            <a:r>
              <a:rPr lang="en-US" altLang="zh-CN" sz="2400" i="1" dirty="0">
                <a:latin typeface="Times New Roman" pitchFamily="18" charset="0"/>
                <a:ea typeface="楷体_GB2312" pitchFamily="49" charset="-122"/>
                <a:sym typeface="Symbol" pitchFamily="18" charset="2"/>
              </a:rPr>
              <a:t> ∉</a:t>
            </a:r>
            <a:r>
              <a:rPr lang="en-US" altLang="zh-CN" sz="2400" i="1" dirty="0">
                <a:latin typeface="Times New Roman" pitchFamily="18" charset="0"/>
                <a:ea typeface="楷体_GB2312" pitchFamily="49" charset="-122"/>
                <a:sym typeface="Math B" pitchFamily="2" charset="2"/>
              </a:rPr>
              <a:t> E</a:t>
            </a:r>
            <a:r>
              <a:rPr lang="zh-CN" altLang="en-US" sz="2400" dirty="0">
                <a:latin typeface="Times New Roman" pitchFamily="18" charset="0"/>
                <a:ea typeface="楷体_GB2312" pitchFamily="49" charset="-122"/>
                <a:sym typeface="Math B" pitchFamily="2" charset="2"/>
              </a:rPr>
              <a:t>，所以</a:t>
            </a:r>
            <a:r>
              <a:rPr lang="en-US" altLang="zh-CN" sz="2400" i="1" dirty="0">
                <a:latin typeface="Times New Roman" pitchFamily="18" charset="0"/>
                <a:ea typeface="楷体_GB2312" pitchFamily="49" charset="-122"/>
                <a:sym typeface="Math B" pitchFamily="2" charset="2"/>
              </a:rPr>
              <a:t>u</a:t>
            </a:r>
            <a:r>
              <a:rPr lang="zh-CN" altLang="en-US" sz="2400" i="1" dirty="0">
                <a:latin typeface="Times New Roman" pitchFamily="18" charset="0"/>
                <a:ea typeface="楷体_GB2312" pitchFamily="49" charset="-122"/>
                <a:sym typeface="Math B" pitchFamily="2" charset="2"/>
              </a:rPr>
              <a:t>，</a:t>
            </a:r>
            <a:r>
              <a:rPr lang="en-US" altLang="zh-CN" sz="2400" i="1" dirty="0">
                <a:latin typeface="Times New Roman" pitchFamily="18" charset="0"/>
                <a:ea typeface="楷体_GB2312" pitchFamily="49" charset="-122"/>
                <a:sym typeface="Math B" pitchFamily="2" charset="2"/>
              </a:rPr>
              <a:t>v</a:t>
            </a:r>
            <a:r>
              <a:rPr lang="zh-CN" altLang="en-US" sz="2400" i="1" dirty="0">
                <a:latin typeface="Times New Roman" pitchFamily="18" charset="0"/>
                <a:ea typeface="楷体_GB2312" pitchFamily="49" charset="-122"/>
                <a:sym typeface="Math B" pitchFamily="2" charset="2"/>
              </a:rPr>
              <a:t>，</a:t>
            </a:r>
            <a:r>
              <a:rPr lang="en-US" altLang="zh-CN" sz="2400" i="1" dirty="0">
                <a:latin typeface="Times New Roman" pitchFamily="18" charset="0"/>
                <a:ea typeface="楷体_GB2312" pitchFamily="49" charset="-122"/>
                <a:sym typeface="Math B" pitchFamily="2" charset="2"/>
              </a:rPr>
              <a:t>w</a:t>
            </a:r>
            <a:r>
              <a:rPr lang="zh-CN" altLang="en-US" sz="2400" dirty="0">
                <a:latin typeface="Times New Roman" pitchFamily="18" charset="0"/>
                <a:ea typeface="楷体_GB2312" pitchFamily="49" charset="-122"/>
                <a:sym typeface="Math B" pitchFamily="2" charset="2"/>
              </a:rPr>
              <a:t>为所求。</a:t>
            </a:r>
          </a:p>
        </p:txBody>
      </p:sp>
    </p:spTree>
    <p:extLst>
      <p:ext uri="{BB962C8B-B14F-4D97-AF65-F5344CB8AC3E}">
        <p14:creationId xmlns:p14="http://schemas.microsoft.com/office/powerpoint/2010/main" val="176134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7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77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377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377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377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37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539750" y="1341438"/>
            <a:ext cx="7273925" cy="519112"/>
          </a:xfrm>
          <a:prstGeom prst="rect">
            <a:avLst/>
          </a:prstGeom>
          <a:noFill/>
          <a:ln w="9525">
            <a:noFill/>
            <a:miter lim="800000"/>
            <a:headEnd/>
            <a:tailEnd/>
          </a:ln>
        </p:spPr>
        <p:txBody>
          <a:bodyPr>
            <a:spAutoFit/>
          </a:bodyPr>
          <a:lstStyle/>
          <a:p>
            <a:pPr>
              <a:spcBef>
                <a:spcPct val="50000"/>
              </a:spcBef>
            </a:pPr>
            <a:r>
              <a:rPr lang="zh-CN" altLang="en-US" sz="2800">
                <a:solidFill>
                  <a:srgbClr val="5E2CAE"/>
                </a:solidFill>
              </a:rPr>
              <a:t>深探法</a:t>
            </a:r>
            <a:r>
              <a:rPr lang="en-US" altLang="zh-CN" sz="2800">
                <a:solidFill>
                  <a:srgbClr val="5E2CAE"/>
                </a:solidFill>
              </a:rPr>
              <a:t>(Depth First Search)</a:t>
            </a:r>
          </a:p>
        </p:txBody>
      </p:sp>
      <p:sp>
        <p:nvSpPr>
          <p:cNvPr id="259076" name="Rectangle 4"/>
          <p:cNvSpPr>
            <a:spLocks noChangeArrowheads="1"/>
          </p:cNvSpPr>
          <p:nvPr/>
        </p:nvSpPr>
        <p:spPr bwMode="auto">
          <a:xfrm>
            <a:off x="900113" y="2133600"/>
            <a:ext cx="6985000" cy="3657600"/>
          </a:xfrm>
          <a:prstGeom prst="rect">
            <a:avLst/>
          </a:prstGeom>
          <a:noFill/>
          <a:ln w="9525">
            <a:noFill/>
            <a:miter lim="800000"/>
            <a:headEnd/>
            <a:tailEnd/>
          </a:ln>
        </p:spPr>
        <p:txBody>
          <a:bodyPr>
            <a:spAutoFit/>
          </a:bodyPr>
          <a:lstStyle/>
          <a:p>
            <a:pPr>
              <a:spcBef>
                <a:spcPct val="25000"/>
              </a:spcBef>
            </a:pPr>
            <a:r>
              <a:rPr lang="en-US" altLang="zh-CN" dirty="0">
                <a:solidFill>
                  <a:srgbClr val="000000"/>
                </a:solidFill>
                <a:latin typeface="Times New Roman" pitchFamily="18" charset="0"/>
              </a:rPr>
              <a:t>–  DFS</a:t>
            </a:r>
            <a:r>
              <a:rPr lang="zh-CN" altLang="en-US" dirty="0">
                <a:solidFill>
                  <a:srgbClr val="000000"/>
                </a:solidFill>
                <a:latin typeface="Times New Roman" pitchFamily="18" charset="0"/>
              </a:rPr>
              <a:t>是从某一结点 </a:t>
            </a:r>
            <a:r>
              <a:rPr lang="en-US" altLang="zh-CN" i="1" dirty="0">
                <a:solidFill>
                  <a:srgbClr val="000000"/>
                </a:solidFill>
                <a:latin typeface="Times New Roman" pitchFamily="18" charset="0"/>
                <a:ea typeface="华文细黑" pitchFamily="2" charset="-122"/>
              </a:rPr>
              <a:t>v</a:t>
            </a:r>
            <a:r>
              <a:rPr lang="en-US" altLang="zh-CN" i="1" baseline="-25000" dirty="0">
                <a:solidFill>
                  <a:srgbClr val="000000"/>
                </a:solidFill>
                <a:latin typeface="Times New Roman" pitchFamily="18" charset="0"/>
                <a:ea typeface="华文细黑" pitchFamily="2" charset="-122"/>
              </a:rPr>
              <a:t>0</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开始，只查找 </a:t>
            </a:r>
            <a:r>
              <a:rPr lang="en-US" altLang="zh-CN" i="1" dirty="0">
                <a:solidFill>
                  <a:srgbClr val="000000"/>
                </a:solidFill>
                <a:latin typeface="Times New Roman" pitchFamily="18" charset="0"/>
                <a:ea typeface="华文细黑" pitchFamily="2" charset="-122"/>
              </a:rPr>
              <a:t>v</a:t>
            </a:r>
            <a:r>
              <a:rPr lang="en-US" altLang="zh-CN" i="1" baseline="-25000" dirty="0">
                <a:solidFill>
                  <a:srgbClr val="000000"/>
                </a:solidFill>
                <a:latin typeface="Times New Roman" pitchFamily="18" charset="0"/>
                <a:ea typeface="华文细黑" pitchFamily="2" charset="-122"/>
              </a:rPr>
              <a:t>0</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的某个</a:t>
            </a:r>
          </a:p>
          <a:p>
            <a:pPr>
              <a:spcBef>
                <a:spcPct val="25000"/>
              </a:spcBef>
            </a:pPr>
            <a:r>
              <a:rPr lang="zh-CN" altLang="en-US" dirty="0">
                <a:solidFill>
                  <a:srgbClr val="000000"/>
                </a:solidFill>
                <a:latin typeface="Times New Roman" pitchFamily="18" charset="0"/>
              </a:rPr>
              <a:t>    直接的后继 </a:t>
            </a:r>
            <a:r>
              <a:rPr lang="en-US" altLang="zh-CN" i="1" dirty="0">
                <a:solidFill>
                  <a:srgbClr val="000000"/>
                </a:solidFill>
                <a:latin typeface="Times New Roman" pitchFamily="18" charset="0"/>
                <a:ea typeface="华文细黑" pitchFamily="2" charset="-122"/>
              </a:rPr>
              <a:t>v</a:t>
            </a:r>
            <a:r>
              <a:rPr lang="en-US" altLang="zh-CN" i="1" baseline="-25000" dirty="0">
                <a:solidFill>
                  <a:srgbClr val="000000"/>
                </a:solidFill>
                <a:latin typeface="Times New Roman" pitchFamily="18" charset="0"/>
                <a:ea typeface="华文细黑" pitchFamily="2" charset="-122"/>
              </a:rPr>
              <a:t>1</a:t>
            </a:r>
            <a:endParaRPr lang="en-US" altLang="zh-CN" dirty="0">
              <a:solidFill>
                <a:srgbClr val="000000"/>
              </a:solidFill>
              <a:latin typeface="Times New Roman" pitchFamily="18" charset="0"/>
            </a:endParaRPr>
          </a:p>
          <a:p>
            <a:pPr>
              <a:spcBef>
                <a:spcPct val="25000"/>
              </a:spcBef>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记下 </a:t>
            </a:r>
            <a:r>
              <a:rPr lang="en-US" altLang="zh-CN" i="1" dirty="0">
                <a:solidFill>
                  <a:srgbClr val="000000"/>
                </a:solidFill>
                <a:latin typeface="Times New Roman" pitchFamily="18" charset="0"/>
                <a:ea typeface="华文细黑" pitchFamily="2" charset="-122"/>
              </a:rPr>
              <a:t>v</a:t>
            </a:r>
            <a:r>
              <a:rPr lang="en-US" altLang="zh-CN" i="1" baseline="-25000" dirty="0">
                <a:solidFill>
                  <a:srgbClr val="000000"/>
                </a:solidFill>
                <a:latin typeface="Times New Roman" pitchFamily="18" charset="0"/>
                <a:ea typeface="华文细黑" pitchFamily="2" charset="-122"/>
              </a:rPr>
              <a:t>1</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的前趋 </a:t>
            </a:r>
            <a:r>
              <a:rPr lang="en-US" altLang="zh-CN" i="1" dirty="0">
                <a:solidFill>
                  <a:srgbClr val="000000"/>
                </a:solidFill>
                <a:latin typeface="Times New Roman" pitchFamily="18" charset="0"/>
                <a:ea typeface="华文细黑" pitchFamily="2" charset="-122"/>
              </a:rPr>
              <a:t>v</a:t>
            </a:r>
            <a:r>
              <a:rPr lang="en-US" altLang="zh-CN" i="1" baseline="-25000" dirty="0">
                <a:solidFill>
                  <a:srgbClr val="000000"/>
                </a:solidFill>
                <a:latin typeface="Times New Roman" pitchFamily="18" charset="0"/>
                <a:ea typeface="华文细黑" pitchFamily="2" charset="-122"/>
              </a:rPr>
              <a:t>0</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，然后再找 </a:t>
            </a:r>
            <a:r>
              <a:rPr lang="en-US" altLang="zh-CN" i="1" dirty="0">
                <a:solidFill>
                  <a:srgbClr val="000000"/>
                </a:solidFill>
                <a:latin typeface="Times New Roman" pitchFamily="18" charset="0"/>
                <a:ea typeface="华文细黑" pitchFamily="2" charset="-122"/>
              </a:rPr>
              <a:t>v</a:t>
            </a:r>
            <a:r>
              <a:rPr lang="en-US" altLang="zh-CN" i="1" baseline="-25000" dirty="0">
                <a:solidFill>
                  <a:srgbClr val="000000"/>
                </a:solidFill>
                <a:latin typeface="Times New Roman" pitchFamily="18" charset="0"/>
                <a:ea typeface="华文细黑" pitchFamily="2" charset="-122"/>
              </a:rPr>
              <a:t>1</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的某个未搜索</a:t>
            </a:r>
          </a:p>
          <a:p>
            <a:pPr>
              <a:spcBef>
                <a:spcPct val="25000"/>
              </a:spcBef>
            </a:pPr>
            <a:r>
              <a:rPr lang="zh-CN" altLang="en-US" dirty="0">
                <a:solidFill>
                  <a:srgbClr val="000000"/>
                </a:solidFill>
                <a:latin typeface="Times New Roman" pitchFamily="18" charset="0"/>
              </a:rPr>
              <a:t>    过的后继 </a:t>
            </a:r>
            <a:r>
              <a:rPr lang="en-US" altLang="zh-CN" i="1" dirty="0">
                <a:solidFill>
                  <a:srgbClr val="000000"/>
                </a:solidFill>
                <a:latin typeface="Times New Roman" pitchFamily="18" charset="0"/>
                <a:ea typeface="华文细黑" pitchFamily="2" charset="-122"/>
              </a:rPr>
              <a:t>v</a:t>
            </a:r>
            <a:r>
              <a:rPr lang="en-US" altLang="zh-CN" i="1" baseline="-25000" dirty="0">
                <a:solidFill>
                  <a:srgbClr val="000000"/>
                </a:solidFill>
                <a:latin typeface="Times New Roman" pitchFamily="18" charset="0"/>
                <a:ea typeface="华文细黑" pitchFamily="2" charset="-122"/>
              </a:rPr>
              <a:t>2</a:t>
            </a:r>
            <a:endParaRPr lang="en-US" altLang="zh-CN" dirty="0">
              <a:solidFill>
                <a:srgbClr val="000000"/>
              </a:solidFill>
              <a:latin typeface="Times New Roman" pitchFamily="18" charset="0"/>
            </a:endParaRPr>
          </a:p>
          <a:p>
            <a:pPr>
              <a:spcBef>
                <a:spcPct val="25000"/>
              </a:spcBef>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依此类推，当从某个结点 </a:t>
            </a:r>
            <a:r>
              <a:rPr lang="en-US" altLang="zh-CN" i="1" dirty="0" err="1">
                <a:solidFill>
                  <a:srgbClr val="000000"/>
                </a:solidFill>
                <a:latin typeface="Times New Roman" pitchFamily="18" charset="0"/>
                <a:ea typeface="华文细黑" pitchFamily="2" charset="-122"/>
              </a:rPr>
              <a:t>v</a:t>
            </a:r>
            <a:r>
              <a:rPr lang="en-US" altLang="zh-CN" i="1" baseline="-25000" dirty="0" err="1">
                <a:solidFill>
                  <a:srgbClr val="000000"/>
                </a:solidFill>
                <a:latin typeface="Times New Roman" pitchFamily="18" charset="0"/>
                <a:ea typeface="华文细黑" pitchFamily="2" charset="-122"/>
              </a:rPr>
              <a:t>j</a:t>
            </a:r>
            <a:r>
              <a:rPr lang="en-US" altLang="zh-CN" i="1" baseline="-25000" dirty="0">
                <a:solidFill>
                  <a:srgbClr val="000000"/>
                </a:solidFill>
                <a:latin typeface="Times New Roman" pitchFamily="18" charset="0"/>
                <a:ea typeface="华文细黑" pitchFamily="2" charset="-122"/>
              </a:rPr>
              <a:t> </a:t>
            </a:r>
            <a:r>
              <a:rPr lang="zh-CN" altLang="en-US" dirty="0">
                <a:solidFill>
                  <a:srgbClr val="000000"/>
                </a:solidFill>
                <a:latin typeface="Times New Roman" pitchFamily="18" charset="0"/>
              </a:rPr>
              <a:t>无法再向下搜索时，</a:t>
            </a:r>
          </a:p>
          <a:p>
            <a:pPr>
              <a:spcBef>
                <a:spcPct val="25000"/>
              </a:spcBef>
            </a:pPr>
            <a:r>
              <a:rPr lang="zh-CN" altLang="en-US" dirty="0">
                <a:solidFill>
                  <a:srgbClr val="000000"/>
                </a:solidFill>
                <a:latin typeface="Times New Roman" pitchFamily="18" charset="0"/>
              </a:rPr>
              <a:t>    退回到它的父亲</a:t>
            </a:r>
            <a:r>
              <a:rPr lang="en-US" altLang="zh-CN" i="1" dirty="0">
                <a:solidFill>
                  <a:srgbClr val="000000"/>
                </a:solidFill>
                <a:latin typeface="Times New Roman" pitchFamily="18" charset="0"/>
                <a:ea typeface="华文细黑" pitchFamily="2" charset="-122"/>
              </a:rPr>
              <a:t>v</a:t>
            </a:r>
            <a:r>
              <a:rPr lang="en-US" altLang="zh-CN" i="1" baseline="-25000" dirty="0">
                <a:solidFill>
                  <a:srgbClr val="000000"/>
                </a:solidFill>
                <a:latin typeface="Times New Roman" pitchFamily="18" charset="0"/>
                <a:ea typeface="华文细黑" pitchFamily="2" charset="-122"/>
              </a:rPr>
              <a:t>j-1 </a:t>
            </a:r>
            <a:r>
              <a:rPr lang="zh-CN" altLang="en-US" dirty="0">
                <a:solidFill>
                  <a:srgbClr val="000000"/>
                </a:solidFill>
                <a:latin typeface="Times New Roman" pitchFamily="18" charset="0"/>
              </a:rPr>
              <a:t>，然后再找 </a:t>
            </a:r>
            <a:r>
              <a:rPr lang="en-US" altLang="zh-CN" i="1" dirty="0">
                <a:solidFill>
                  <a:srgbClr val="000000"/>
                </a:solidFill>
                <a:latin typeface="Times New Roman" pitchFamily="18" charset="0"/>
                <a:ea typeface="华文细黑" pitchFamily="2" charset="-122"/>
              </a:rPr>
              <a:t>v</a:t>
            </a:r>
            <a:r>
              <a:rPr lang="en-US" altLang="zh-CN" i="1" baseline="-25000" dirty="0">
                <a:solidFill>
                  <a:srgbClr val="000000"/>
                </a:solidFill>
                <a:latin typeface="Times New Roman" pitchFamily="18" charset="0"/>
                <a:ea typeface="华文细黑" pitchFamily="2" charset="-122"/>
              </a:rPr>
              <a:t>j-1</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的另一个未查</a:t>
            </a:r>
          </a:p>
          <a:p>
            <a:pPr>
              <a:spcBef>
                <a:spcPct val="25000"/>
              </a:spcBef>
            </a:pPr>
            <a:r>
              <a:rPr lang="zh-CN" altLang="en-US" dirty="0">
                <a:solidFill>
                  <a:srgbClr val="000000"/>
                </a:solidFill>
                <a:latin typeface="Times New Roman" pitchFamily="18" charset="0"/>
              </a:rPr>
              <a:t>    过的直接后继</a:t>
            </a:r>
          </a:p>
          <a:p>
            <a:pPr>
              <a:spcBef>
                <a:spcPct val="25000"/>
              </a:spcBef>
            </a:pPr>
            <a:r>
              <a:rPr lang="en-US" altLang="zh-CN" dirty="0">
                <a:solidFill>
                  <a:srgbClr val="000000"/>
                </a:solidFill>
                <a:latin typeface="Times New Roman" pitchFamily="18" charset="0"/>
              </a:rPr>
              <a:t>–  DFS</a:t>
            </a:r>
            <a:r>
              <a:rPr lang="zh-CN" altLang="en-US" dirty="0">
                <a:solidFill>
                  <a:srgbClr val="000000"/>
                </a:solidFill>
                <a:latin typeface="Times New Roman" pitchFamily="18" charset="0"/>
              </a:rPr>
              <a:t>的特点是尽量向下搜索，只有碰壁才回头</a:t>
            </a:r>
          </a:p>
        </p:txBody>
      </p:sp>
      <p:sp>
        <p:nvSpPr>
          <p:cNvPr id="7" name="标题 6"/>
          <p:cNvSpPr>
            <a:spLocks noGrp="1"/>
          </p:cNvSpPr>
          <p:nvPr>
            <p:ph type="title"/>
          </p:nvPr>
        </p:nvSpPr>
        <p:spPr/>
        <p:txBody>
          <a:bodyPr/>
          <a:lstStyle/>
          <a:p>
            <a:r>
              <a:rPr lang="zh-CN" altLang="en-US" dirty="0"/>
              <a:t>路径的搜索法</a:t>
            </a:r>
          </a:p>
        </p:txBody>
      </p:sp>
    </p:spTree>
    <p:extLst>
      <p:ext uri="{BB962C8B-B14F-4D97-AF65-F5344CB8AC3E}">
        <p14:creationId xmlns:p14="http://schemas.microsoft.com/office/powerpoint/2010/main" val="71506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9076">
                                            <p:txEl>
                                              <p:pRg st="0" end="0"/>
                                            </p:txEl>
                                          </p:spTgt>
                                        </p:tgtEl>
                                        <p:attrNameLst>
                                          <p:attrName>style.visibility</p:attrName>
                                        </p:attrNameLst>
                                      </p:cBhvr>
                                      <p:to>
                                        <p:strVal val="visible"/>
                                      </p:to>
                                    </p:set>
                                    <p:animEffect transition="in" filter="blinds(horizontal)">
                                      <p:cBhvr>
                                        <p:cTn id="7" dur="500"/>
                                        <p:tgtEl>
                                          <p:spTgt spid="25907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9076">
                                            <p:txEl>
                                              <p:pRg st="1" end="1"/>
                                            </p:txEl>
                                          </p:spTgt>
                                        </p:tgtEl>
                                        <p:attrNameLst>
                                          <p:attrName>style.visibility</p:attrName>
                                        </p:attrNameLst>
                                      </p:cBhvr>
                                      <p:to>
                                        <p:strVal val="visible"/>
                                      </p:to>
                                    </p:set>
                                    <p:animEffect transition="in" filter="blinds(horizontal)">
                                      <p:cBhvr>
                                        <p:cTn id="10" dur="500"/>
                                        <p:tgtEl>
                                          <p:spTgt spid="25907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9076">
                                            <p:txEl>
                                              <p:pRg st="2" end="2"/>
                                            </p:txEl>
                                          </p:spTgt>
                                        </p:tgtEl>
                                        <p:attrNameLst>
                                          <p:attrName>style.visibility</p:attrName>
                                        </p:attrNameLst>
                                      </p:cBhvr>
                                      <p:to>
                                        <p:strVal val="visible"/>
                                      </p:to>
                                    </p:set>
                                    <p:animEffect transition="in" filter="blinds(horizontal)">
                                      <p:cBhvr>
                                        <p:cTn id="15" dur="500"/>
                                        <p:tgtEl>
                                          <p:spTgt spid="25907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9076">
                                            <p:txEl>
                                              <p:pRg st="3" end="3"/>
                                            </p:txEl>
                                          </p:spTgt>
                                        </p:tgtEl>
                                        <p:attrNameLst>
                                          <p:attrName>style.visibility</p:attrName>
                                        </p:attrNameLst>
                                      </p:cBhvr>
                                      <p:to>
                                        <p:strVal val="visible"/>
                                      </p:to>
                                    </p:set>
                                    <p:animEffect transition="in" filter="blinds(horizontal)">
                                      <p:cBhvr>
                                        <p:cTn id="18" dur="500"/>
                                        <p:tgtEl>
                                          <p:spTgt spid="25907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9076">
                                            <p:txEl>
                                              <p:pRg st="4" end="4"/>
                                            </p:txEl>
                                          </p:spTgt>
                                        </p:tgtEl>
                                        <p:attrNameLst>
                                          <p:attrName>style.visibility</p:attrName>
                                        </p:attrNameLst>
                                      </p:cBhvr>
                                      <p:to>
                                        <p:strVal val="visible"/>
                                      </p:to>
                                    </p:set>
                                    <p:animEffect transition="in" filter="blinds(horizontal)">
                                      <p:cBhvr>
                                        <p:cTn id="23" dur="500"/>
                                        <p:tgtEl>
                                          <p:spTgt spid="259076">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59076">
                                            <p:txEl>
                                              <p:pRg st="5" end="5"/>
                                            </p:txEl>
                                          </p:spTgt>
                                        </p:tgtEl>
                                        <p:attrNameLst>
                                          <p:attrName>style.visibility</p:attrName>
                                        </p:attrNameLst>
                                      </p:cBhvr>
                                      <p:to>
                                        <p:strVal val="visible"/>
                                      </p:to>
                                    </p:set>
                                    <p:animEffect transition="in" filter="blinds(horizontal)">
                                      <p:cBhvr>
                                        <p:cTn id="26" dur="500"/>
                                        <p:tgtEl>
                                          <p:spTgt spid="259076">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59076">
                                            <p:txEl>
                                              <p:pRg st="6" end="6"/>
                                            </p:txEl>
                                          </p:spTgt>
                                        </p:tgtEl>
                                        <p:attrNameLst>
                                          <p:attrName>style.visibility</p:attrName>
                                        </p:attrNameLst>
                                      </p:cBhvr>
                                      <p:to>
                                        <p:strVal val="visible"/>
                                      </p:to>
                                    </p:set>
                                    <p:animEffect transition="in" filter="blinds(horizontal)">
                                      <p:cBhvr>
                                        <p:cTn id="29" dur="500"/>
                                        <p:tgtEl>
                                          <p:spTgt spid="25907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9076">
                                            <p:txEl>
                                              <p:pRg st="7" end="7"/>
                                            </p:txEl>
                                          </p:spTgt>
                                        </p:tgtEl>
                                        <p:attrNameLst>
                                          <p:attrName>style.visibility</p:attrName>
                                        </p:attrNameLst>
                                      </p:cBhvr>
                                      <p:to>
                                        <p:strVal val="visible"/>
                                      </p:to>
                                    </p:set>
                                    <p:animEffect transition="in" filter="blinds(horizontal)">
                                      <p:cBhvr>
                                        <p:cTn id="34" dur="500"/>
                                        <p:tgtEl>
                                          <p:spTgt spid="25907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4"/>
          <p:cNvSpPr>
            <a:spLocks noChangeArrowheads="1"/>
          </p:cNvSpPr>
          <p:nvPr/>
        </p:nvSpPr>
        <p:spPr bwMode="auto">
          <a:xfrm>
            <a:off x="539750" y="1916113"/>
            <a:ext cx="7056438" cy="1098550"/>
          </a:xfrm>
          <a:prstGeom prst="rect">
            <a:avLst/>
          </a:prstGeom>
          <a:noFill/>
          <a:ln w="9525">
            <a:noFill/>
            <a:miter lim="800000"/>
            <a:headEnd/>
            <a:tailEnd/>
          </a:ln>
        </p:spPr>
        <p:txBody>
          <a:bodyPr>
            <a:spAutoFit/>
          </a:bodyPr>
          <a:lstStyle/>
          <a:p>
            <a:pPr>
              <a:spcBef>
                <a:spcPct val="50000"/>
              </a:spcBef>
            </a:pPr>
            <a:r>
              <a:rPr lang="zh-CN" altLang="en-US" sz="2400" b="1">
                <a:solidFill>
                  <a:srgbClr val="000000"/>
                </a:solidFill>
                <a:latin typeface="宋体" pitchFamily="2" charset="-122"/>
              </a:rPr>
              <a:t>例：</a:t>
            </a:r>
            <a:r>
              <a:rPr lang="zh-CN" altLang="en-US" sz="2400">
                <a:solidFill>
                  <a:srgbClr val="000000"/>
                </a:solidFill>
              </a:rPr>
              <a:t>用</a:t>
            </a:r>
            <a:r>
              <a:rPr lang="en-US" altLang="zh-CN" sz="2400" b="1">
                <a:solidFill>
                  <a:srgbClr val="000000"/>
                </a:solidFill>
              </a:rPr>
              <a:t>DFS</a:t>
            </a:r>
            <a:r>
              <a:rPr lang="zh-CN" altLang="en-US" sz="2400">
                <a:solidFill>
                  <a:srgbClr val="000000"/>
                </a:solidFill>
                <a:latin typeface="华文细黑" pitchFamily="2" charset="-122"/>
                <a:ea typeface="华文细黑" pitchFamily="2" charset="-122"/>
              </a:rPr>
              <a:t>找下图中</a:t>
            </a:r>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1</a:t>
            </a:r>
            <a:r>
              <a:rPr lang="zh-CN" altLang="en-US" sz="2400">
                <a:solidFill>
                  <a:srgbClr val="000000"/>
                </a:solidFill>
                <a:latin typeface="华文细黑" pitchFamily="2" charset="-122"/>
                <a:ea typeface="华文细黑" pitchFamily="2" charset="-122"/>
              </a:rPr>
              <a:t>到</a:t>
            </a:r>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4</a:t>
            </a:r>
            <a:r>
              <a:rPr lang="zh-CN" altLang="en-US" sz="2400">
                <a:solidFill>
                  <a:srgbClr val="000000"/>
                </a:solidFill>
                <a:latin typeface="华文细黑" pitchFamily="2" charset="-122"/>
                <a:ea typeface="华文细黑" pitchFamily="2" charset="-122"/>
              </a:rPr>
              <a:t>的一条道路。</a:t>
            </a:r>
          </a:p>
          <a:p>
            <a:pPr>
              <a:spcBef>
                <a:spcPct val="50000"/>
              </a:spcBef>
            </a:pPr>
            <a:endParaRPr lang="en-US" altLang="zh-CN" sz="2800" b="1">
              <a:solidFill>
                <a:srgbClr val="000000"/>
              </a:solidFill>
              <a:latin typeface="宋体" pitchFamily="2" charset="-122"/>
            </a:endParaRPr>
          </a:p>
        </p:txBody>
      </p:sp>
      <p:graphicFrame>
        <p:nvGraphicFramePr>
          <p:cNvPr id="260119" name="Group 23"/>
          <p:cNvGraphicFramePr>
            <a:graphicFrameLocks noGrp="1"/>
          </p:cNvGraphicFramePr>
          <p:nvPr>
            <p:extLst/>
          </p:nvPr>
        </p:nvGraphicFramePr>
        <p:xfrm>
          <a:off x="3232361" y="3716338"/>
          <a:ext cx="576263" cy="2176464"/>
        </p:xfrm>
        <a:graphic>
          <a:graphicData uri="http://schemas.openxmlformats.org/drawingml/2006/table">
            <a:tbl>
              <a:tblPr/>
              <a:tblGrid>
                <a:gridCol w="576263">
                  <a:extLst>
                    <a:ext uri="{9D8B030D-6E8A-4147-A177-3AD203B41FA5}">
                      <a16:colId xmlns:a16="http://schemas.microsoft.com/office/drawing/2014/main" val="20000"/>
                    </a:ext>
                  </a:extLst>
                </a:gridCol>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260132" name="Line 36"/>
          <p:cNvSpPr>
            <a:spLocks noChangeShapeType="1"/>
          </p:cNvSpPr>
          <p:nvPr/>
        </p:nvSpPr>
        <p:spPr bwMode="auto">
          <a:xfrm flipV="1">
            <a:off x="3807036" y="3213100"/>
            <a:ext cx="0" cy="2663825"/>
          </a:xfrm>
          <a:prstGeom prst="line">
            <a:avLst/>
          </a:prstGeom>
          <a:noFill/>
          <a:ln w="9525">
            <a:solidFill>
              <a:schemeClr val="bg2"/>
            </a:solidFill>
            <a:round/>
            <a:headEnd/>
            <a:tailEnd/>
          </a:ln>
        </p:spPr>
        <p:txBody>
          <a:bodyPr/>
          <a:lstStyle/>
          <a:p>
            <a:endParaRPr lang="zh-CN" altLang="en-US"/>
          </a:p>
        </p:txBody>
      </p:sp>
      <p:sp>
        <p:nvSpPr>
          <p:cNvPr id="260133" name="Rectangle 37"/>
          <p:cNvSpPr>
            <a:spLocks noChangeArrowheads="1"/>
          </p:cNvSpPr>
          <p:nvPr/>
        </p:nvSpPr>
        <p:spPr bwMode="auto">
          <a:xfrm>
            <a:off x="3305386" y="2635250"/>
            <a:ext cx="420688"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1</a:t>
            </a:r>
          </a:p>
        </p:txBody>
      </p:sp>
      <p:graphicFrame>
        <p:nvGraphicFramePr>
          <p:cNvPr id="260134" name="Group 38"/>
          <p:cNvGraphicFramePr>
            <a:graphicFrameLocks noGrp="1"/>
          </p:cNvGraphicFramePr>
          <p:nvPr>
            <p:extLst/>
          </p:nvPr>
        </p:nvGraphicFramePr>
        <p:xfrm>
          <a:off x="4024524" y="3716338"/>
          <a:ext cx="576262" cy="2176464"/>
        </p:xfrm>
        <a:graphic>
          <a:graphicData uri="http://schemas.openxmlformats.org/drawingml/2006/table">
            <a:tbl>
              <a:tblPr/>
              <a:tblGrid>
                <a:gridCol w="576262">
                  <a:extLst>
                    <a:ext uri="{9D8B030D-6E8A-4147-A177-3AD203B41FA5}">
                      <a16:colId xmlns:a16="http://schemas.microsoft.com/office/drawing/2014/main" val="20000"/>
                    </a:ext>
                  </a:extLst>
                </a:gridCol>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260146" name="Line 50"/>
          <p:cNvSpPr>
            <a:spLocks noChangeShapeType="1"/>
          </p:cNvSpPr>
          <p:nvPr/>
        </p:nvSpPr>
        <p:spPr bwMode="auto">
          <a:xfrm flipV="1">
            <a:off x="4024524" y="3211513"/>
            <a:ext cx="0" cy="2663825"/>
          </a:xfrm>
          <a:prstGeom prst="line">
            <a:avLst/>
          </a:prstGeom>
          <a:noFill/>
          <a:ln w="9525">
            <a:solidFill>
              <a:schemeClr val="bg2"/>
            </a:solidFill>
            <a:round/>
            <a:headEnd/>
            <a:tailEnd/>
          </a:ln>
        </p:spPr>
        <p:txBody>
          <a:bodyPr/>
          <a:lstStyle/>
          <a:p>
            <a:endParaRPr lang="zh-CN" altLang="en-US"/>
          </a:p>
        </p:txBody>
      </p:sp>
      <p:sp>
        <p:nvSpPr>
          <p:cNvPr id="260147" name="Line 51"/>
          <p:cNvSpPr>
            <a:spLocks noChangeShapeType="1"/>
          </p:cNvSpPr>
          <p:nvPr/>
        </p:nvSpPr>
        <p:spPr bwMode="auto">
          <a:xfrm flipV="1">
            <a:off x="4600786" y="3211513"/>
            <a:ext cx="0" cy="2663825"/>
          </a:xfrm>
          <a:prstGeom prst="line">
            <a:avLst/>
          </a:prstGeom>
          <a:noFill/>
          <a:ln w="9525">
            <a:solidFill>
              <a:schemeClr val="bg2"/>
            </a:solidFill>
            <a:round/>
            <a:headEnd/>
            <a:tailEnd/>
          </a:ln>
        </p:spPr>
        <p:txBody>
          <a:bodyPr/>
          <a:lstStyle/>
          <a:p>
            <a:endParaRPr lang="zh-CN" altLang="en-US"/>
          </a:p>
        </p:txBody>
      </p:sp>
      <p:sp>
        <p:nvSpPr>
          <p:cNvPr id="260148" name="Rectangle 52"/>
          <p:cNvSpPr>
            <a:spLocks noChangeArrowheads="1"/>
          </p:cNvSpPr>
          <p:nvPr/>
        </p:nvSpPr>
        <p:spPr bwMode="auto">
          <a:xfrm>
            <a:off x="4095961" y="5372100"/>
            <a:ext cx="420688"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1</a:t>
            </a:r>
          </a:p>
        </p:txBody>
      </p:sp>
      <p:graphicFrame>
        <p:nvGraphicFramePr>
          <p:cNvPr id="260149" name="Group 53"/>
          <p:cNvGraphicFramePr>
            <a:graphicFrameLocks noGrp="1"/>
          </p:cNvGraphicFramePr>
          <p:nvPr>
            <p:extLst/>
          </p:nvPr>
        </p:nvGraphicFramePr>
        <p:xfrm>
          <a:off x="4889711" y="3716338"/>
          <a:ext cx="576263" cy="2176464"/>
        </p:xfrm>
        <a:graphic>
          <a:graphicData uri="http://schemas.openxmlformats.org/drawingml/2006/table">
            <a:tbl>
              <a:tblPr/>
              <a:tblGrid>
                <a:gridCol w="576263">
                  <a:extLst>
                    <a:ext uri="{9D8B030D-6E8A-4147-A177-3AD203B41FA5}">
                      <a16:colId xmlns:a16="http://schemas.microsoft.com/office/drawing/2014/main" val="20000"/>
                    </a:ext>
                  </a:extLst>
                </a:gridCol>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260161" name="Line 65"/>
          <p:cNvSpPr>
            <a:spLocks noChangeShapeType="1"/>
          </p:cNvSpPr>
          <p:nvPr/>
        </p:nvSpPr>
        <p:spPr bwMode="auto">
          <a:xfrm flipV="1">
            <a:off x="4889711" y="3213100"/>
            <a:ext cx="0" cy="2663825"/>
          </a:xfrm>
          <a:prstGeom prst="line">
            <a:avLst/>
          </a:prstGeom>
          <a:noFill/>
          <a:ln w="9525">
            <a:solidFill>
              <a:schemeClr val="bg2"/>
            </a:solidFill>
            <a:round/>
            <a:headEnd/>
            <a:tailEnd/>
          </a:ln>
        </p:spPr>
        <p:txBody>
          <a:bodyPr/>
          <a:lstStyle/>
          <a:p>
            <a:endParaRPr lang="zh-CN" altLang="en-US"/>
          </a:p>
        </p:txBody>
      </p:sp>
      <p:sp>
        <p:nvSpPr>
          <p:cNvPr id="260162" name="Line 66"/>
          <p:cNvSpPr>
            <a:spLocks noChangeShapeType="1"/>
          </p:cNvSpPr>
          <p:nvPr/>
        </p:nvSpPr>
        <p:spPr bwMode="auto">
          <a:xfrm flipV="1">
            <a:off x="5465974" y="3211513"/>
            <a:ext cx="0" cy="2663825"/>
          </a:xfrm>
          <a:prstGeom prst="line">
            <a:avLst/>
          </a:prstGeom>
          <a:noFill/>
          <a:ln w="9525">
            <a:solidFill>
              <a:schemeClr val="bg2"/>
            </a:solidFill>
            <a:round/>
            <a:headEnd/>
            <a:tailEnd/>
          </a:ln>
        </p:spPr>
        <p:txBody>
          <a:bodyPr/>
          <a:lstStyle/>
          <a:p>
            <a:endParaRPr lang="zh-CN" altLang="en-US"/>
          </a:p>
        </p:txBody>
      </p:sp>
      <p:sp>
        <p:nvSpPr>
          <p:cNvPr id="260163" name="Rectangle 67"/>
          <p:cNvSpPr>
            <a:spLocks noChangeArrowheads="1"/>
          </p:cNvSpPr>
          <p:nvPr/>
        </p:nvSpPr>
        <p:spPr bwMode="auto">
          <a:xfrm>
            <a:off x="4959561" y="5373688"/>
            <a:ext cx="420688"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1</a:t>
            </a:r>
          </a:p>
        </p:txBody>
      </p:sp>
      <p:sp>
        <p:nvSpPr>
          <p:cNvPr id="260164" name="Rectangle 68"/>
          <p:cNvSpPr>
            <a:spLocks noChangeArrowheads="1"/>
          </p:cNvSpPr>
          <p:nvPr/>
        </p:nvSpPr>
        <p:spPr bwMode="auto">
          <a:xfrm>
            <a:off x="4959561" y="4868863"/>
            <a:ext cx="420688"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2</a:t>
            </a:r>
          </a:p>
        </p:txBody>
      </p:sp>
      <p:sp>
        <p:nvSpPr>
          <p:cNvPr id="260165" name="Rectangle 69"/>
          <p:cNvSpPr>
            <a:spLocks noChangeArrowheads="1"/>
          </p:cNvSpPr>
          <p:nvPr/>
        </p:nvSpPr>
        <p:spPr bwMode="auto">
          <a:xfrm>
            <a:off x="4167399" y="2636838"/>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2</a:t>
            </a:r>
          </a:p>
        </p:txBody>
      </p:sp>
      <p:sp>
        <p:nvSpPr>
          <p:cNvPr id="260166" name="Rectangle 70"/>
          <p:cNvSpPr>
            <a:spLocks noChangeArrowheads="1"/>
          </p:cNvSpPr>
          <p:nvPr/>
        </p:nvSpPr>
        <p:spPr bwMode="auto">
          <a:xfrm>
            <a:off x="4959561" y="2636838"/>
            <a:ext cx="420688"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3</a:t>
            </a:r>
          </a:p>
        </p:txBody>
      </p:sp>
      <p:graphicFrame>
        <p:nvGraphicFramePr>
          <p:cNvPr id="260173" name="Group 77"/>
          <p:cNvGraphicFramePr>
            <a:graphicFrameLocks noGrp="1"/>
          </p:cNvGraphicFramePr>
          <p:nvPr>
            <p:extLst/>
          </p:nvPr>
        </p:nvGraphicFramePr>
        <p:xfrm>
          <a:off x="5751724" y="3717925"/>
          <a:ext cx="576262" cy="2176464"/>
        </p:xfrm>
        <a:graphic>
          <a:graphicData uri="http://schemas.openxmlformats.org/drawingml/2006/table">
            <a:tbl>
              <a:tblPr/>
              <a:tblGrid>
                <a:gridCol w="576262">
                  <a:extLst>
                    <a:ext uri="{9D8B030D-6E8A-4147-A177-3AD203B41FA5}">
                      <a16:colId xmlns:a16="http://schemas.microsoft.com/office/drawing/2014/main" val="20000"/>
                    </a:ext>
                  </a:extLst>
                </a:gridCol>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260185" name="Line 89"/>
          <p:cNvSpPr>
            <a:spLocks noChangeShapeType="1"/>
          </p:cNvSpPr>
          <p:nvPr/>
        </p:nvSpPr>
        <p:spPr bwMode="auto">
          <a:xfrm flipV="1">
            <a:off x="5751724" y="3214688"/>
            <a:ext cx="0" cy="2663825"/>
          </a:xfrm>
          <a:prstGeom prst="line">
            <a:avLst/>
          </a:prstGeom>
          <a:noFill/>
          <a:ln w="9525">
            <a:solidFill>
              <a:schemeClr val="bg2"/>
            </a:solidFill>
            <a:round/>
            <a:headEnd/>
            <a:tailEnd/>
          </a:ln>
        </p:spPr>
        <p:txBody>
          <a:bodyPr/>
          <a:lstStyle/>
          <a:p>
            <a:endParaRPr lang="zh-CN" altLang="en-US"/>
          </a:p>
        </p:txBody>
      </p:sp>
      <p:sp>
        <p:nvSpPr>
          <p:cNvPr id="260186" name="Line 90"/>
          <p:cNvSpPr>
            <a:spLocks noChangeShapeType="1"/>
          </p:cNvSpPr>
          <p:nvPr/>
        </p:nvSpPr>
        <p:spPr bwMode="auto">
          <a:xfrm flipV="1">
            <a:off x="6327986" y="3213100"/>
            <a:ext cx="0" cy="2663825"/>
          </a:xfrm>
          <a:prstGeom prst="line">
            <a:avLst/>
          </a:prstGeom>
          <a:noFill/>
          <a:ln w="9525">
            <a:solidFill>
              <a:schemeClr val="bg2"/>
            </a:solidFill>
            <a:round/>
            <a:headEnd/>
            <a:tailEnd/>
          </a:ln>
        </p:spPr>
        <p:txBody>
          <a:bodyPr/>
          <a:lstStyle/>
          <a:p>
            <a:endParaRPr lang="zh-CN" altLang="en-US"/>
          </a:p>
        </p:txBody>
      </p:sp>
      <p:sp>
        <p:nvSpPr>
          <p:cNvPr id="260187" name="Rectangle 91"/>
          <p:cNvSpPr>
            <a:spLocks noChangeArrowheads="1"/>
          </p:cNvSpPr>
          <p:nvPr/>
        </p:nvSpPr>
        <p:spPr bwMode="auto">
          <a:xfrm>
            <a:off x="5821574" y="5375275"/>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1</a:t>
            </a:r>
          </a:p>
        </p:txBody>
      </p:sp>
      <p:sp>
        <p:nvSpPr>
          <p:cNvPr id="260188" name="Rectangle 92"/>
          <p:cNvSpPr>
            <a:spLocks noChangeArrowheads="1"/>
          </p:cNvSpPr>
          <p:nvPr/>
        </p:nvSpPr>
        <p:spPr bwMode="auto">
          <a:xfrm>
            <a:off x="5821574" y="2638425"/>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2</a:t>
            </a:r>
          </a:p>
        </p:txBody>
      </p:sp>
      <p:graphicFrame>
        <p:nvGraphicFramePr>
          <p:cNvPr id="260189" name="Group 93"/>
          <p:cNvGraphicFramePr>
            <a:graphicFrameLocks noGrp="1"/>
          </p:cNvGraphicFramePr>
          <p:nvPr>
            <p:extLst/>
          </p:nvPr>
        </p:nvGraphicFramePr>
        <p:xfrm>
          <a:off x="6616911" y="3716338"/>
          <a:ext cx="576263" cy="2176464"/>
        </p:xfrm>
        <a:graphic>
          <a:graphicData uri="http://schemas.openxmlformats.org/drawingml/2006/table">
            <a:tbl>
              <a:tblPr/>
              <a:tblGrid>
                <a:gridCol w="576263">
                  <a:extLst>
                    <a:ext uri="{9D8B030D-6E8A-4147-A177-3AD203B41FA5}">
                      <a16:colId xmlns:a16="http://schemas.microsoft.com/office/drawing/2014/main" val="20000"/>
                    </a:ext>
                  </a:extLst>
                </a:gridCol>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260201" name="Line 105"/>
          <p:cNvSpPr>
            <a:spLocks noChangeShapeType="1"/>
          </p:cNvSpPr>
          <p:nvPr/>
        </p:nvSpPr>
        <p:spPr bwMode="auto">
          <a:xfrm flipV="1">
            <a:off x="6616911" y="3213100"/>
            <a:ext cx="0" cy="2663825"/>
          </a:xfrm>
          <a:prstGeom prst="line">
            <a:avLst/>
          </a:prstGeom>
          <a:noFill/>
          <a:ln w="9525">
            <a:solidFill>
              <a:schemeClr val="bg2"/>
            </a:solidFill>
            <a:round/>
            <a:headEnd/>
            <a:tailEnd/>
          </a:ln>
        </p:spPr>
        <p:txBody>
          <a:bodyPr/>
          <a:lstStyle/>
          <a:p>
            <a:endParaRPr lang="zh-CN" altLang="en-US"/>
          </a:p>
        </p:txBody>
      </p:sp>
      <p:sp>
        <p:nvSpPr>
          <p:cNvPr id="260202" name="Line 106"/>
          <p:cNvSpPr>
            <a:spLocks noChangeShapeType="1"/>
          </p:cNvSpPr>
          <p:nvPr/>
        </p:nvSpPr>
        <p:spPr bwMode="auto">
          <a:xfrm flipV="1">
            <a:off x="7193174" y="3211513"/>
            <a:ext cx="0" cy="2663825"/>
          </a:xfrm>
          <a:prstGeom prst="line">
            <a:avLst/>
          </a:prstGeom>
          <a:noFill/>
          <a:ln w="9525">
            <a:solidFill>
              <a:schemeClr val="bg2"/>
            </a:solidFill>
            <a:round/>
            <a:headEnd/>
            <a:tailEnd/>
          </a:ln>
        </p:spPr>
        <p:txBody>
          <a:bodyPr/>
          <a:lstStyle/>
          <a:p>
            <a:endParaRPr lang="zh-CN" altLang="en-US"/>
          </a:p>
        </p:txBody>
      </p:sp>
      <p:sp>
        <p:nvSpPr>
          <p:cNvPr id="260203" name="Rectangle 107"/>
          <p:cNvSpPr>
            <a:spLocks noChangeArrowheads="1"/>
          </p:cNvSpPr>
          <p:nvPr/>
        </p:nvSpPr>
        <p:spPr bwMode="auto">
          <a:xfrm>
            <a:off x="6686761" y="5373688"/>
            <a:ext cx="420688"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1</a:t>
            </a:r>
          </a:p>
        </p:txBody>
      </p:sp>
      <p:sp>
        <p:nvSpPr>
          <p:cNvPr id="260204" name="Rectangle 108"/>
          <p:cNvSpPr>
            <a:spLocks noChangeArrowheads="1"/>
          </p:cNvSpPr>
          <p:nvPr/>
        </p:nvSpPr>
        <p:spPr bwMode="auto">
          <a:xfrm>
            <a:off x="6686761" y="4868863"/>
            <a:ext cx="420688"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2</a:t>
            </a:r>
          </a:p>
        </p:txBody>
      </p:sp>
      <p:sp>
        <p:nvSpPr>
          <p:cNvPr id="260205" name="Rectangle 109"/>
          <p:cNvSpPr>
            <a:spLocks noChangeArrowheads="1"/>
          </p:cNvSpPr>
          <p:nvPr/>
        </p:nvSpPr>
        <p:spPr bwMode="auto">
          <a:xfrm>
            <a:off x="6686761" y="2636838"/>
            <a:ext cx="420688"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6</a:t>
            </a:r>
          </a:p>
        </p:txBody>
      </p:sp>
      <p:graphicFrame>
        <p:nvGraphicFramePr>
          <p:cNvPr id="260206" name="Group 110"/>
          <p:cNvGraphicFramePr>
            <a:graphicFrameLocks noGrp="1"/>
          </p:cNvGraphicFramePr>
          <p:nvPr>
            <p:extLst/>
          </p:nvPr>
        </p:nvGraphicFramePr>
        <p:xfrm>
          <a:off x="7551949" y="3716338"/>
          <a:ext cx="576262" cy="2176464"/>
        </p:xfrm>
        <a:graphic>
          <a:graphicData uri="http://schemas.openxmlformats.org/drawingml/2006/table">
            <a:tbl>
              <a:tblPr/>
              <a:tblGrid>
                <a:gridCol w="576262">
                  <a:extLst>
                    <a:ext uri="{9D8B030D-6E8A-4147-A177-3AD203B41FA5}">
                      <a16:colId xmlns:a16="http://schemas.microsoft.com/office/drawing/2014/main" val="20000"/>
                    </a:ext>
                  </a:extLst>
                </a:gridCol>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260218" name="Line 122"/>
          <p:cNvSpPr>
            <a:spLocks noChangeShapeType="1"/>
          </p:cNvSpPr>
          <p:nvPr/>
        </p:nvSpPr>
        <p:spPr bwMode="auto">
          <a:xfrm flipV="1">
            <a:off x="7551949" y="3213100"/>
            <a:ext cx="0" cy="2663825"/>
          </a:xfrm>
          <a:prstGeom prst="line">
            <a:avLst/>
          </a:prstGeom>
          <a:noFill/>
          <a:ln w="9525">
            <a:solidFill>
              <a:schemeClr val="bg2"/>
            </a:solidFill>
            <a:round/>
            <a:headEnd/>
            <a:tailEnd/>
          </a:ln>
        </p:spPr>
        <p:txBody>
          <a:bodyPr/>
          <a:lstStyle/>
          <a:p>
            <a:endParaRPr lang="zh-CN" altLang="en-US"/>
          </a:p>
        </p:txBody>
      </p:sp>
      <p:sp>
        <p:nvSpPr>
          <p:cNvPr id="260219" name="Line 123"/>
          <p:cNvSpPr>
            <a:spLocks noChangeShapeType="1"/>
          </p:cNvSpPr>
          <p:nvPr/>
        </p:nvSpPr>
        <p:spPr bwMode="auto">
          <a:xfrm flipV="1">
            <a:off x="8128211" y="3211513"/>
            <a:ext cx="0" cy="2663825"/>
          </a:xfrm>
          <a:prstGeom prst="line">
            <a:avLst/>
          </a:prstGeom>
          <a:noFill/>
          <a:ln w="9525">
            <a:solidFill>
              <a:schemeClr val="bg2"/>
            </a:solidFill>
            <a:round/>
            <a:headEnd/>
            <a:tailEnd/>
          </a:ln>
        </p:spPr>
        <p:txBody>
          <a:bodyPr/>
          <a:lstStyle/>
          <a:p>
            <a:endParaRPr lang="zh-CN" altLang="en-US"/>
          </a:p>
        </p:txBody>
      </p:sp>
      <p:sp>
        <p:nvSpPr>
          <p:cNvPr id="260220" name="Rectangle 124"/>
          <p:cNvSpPr>
            <a:spLocks noChangeArrowheads="1"/>
          </p:cNvSpPr>
          <p:nvPr/>
        </p:nvSpPr>
        <p:spPr bwMode="auto">
          <a:xfrm>
            <a:off x="7621799" y="5373688"/>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1</a:t>
            </a:r>
          </a:p>
        </p:txBody>
      </p:sp>
      <p:sp>
        <p:nvSpPr>
          <p:cNvPr id="260221" name="Rectangle 125"/>
          <p:cNvSpPr>
            <a:spLocks noChangeArrowheads="1"/>
          </p:cNvSpPr>
          <p:nvPr/>
        </p:nvSpPr>
        <p:spPr bwMode="auto">
          <a:xfrm>
            <a:off x="7621799" y="4868863"/>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2</a:t>
            </a:r>
          </a:p>
        </p:txBody>
      </p:sp>
      <p:sp>
        <p:nvSpPr>
          <p:cNvPr id="260222" name="Rectangle 126"/>
          <p:cNvSpPr>
            <a:spLocks noChangeArrowheads="1"/>
          </p:cNvSpPr>
          <p:nvPr/>
        </p:nvSpPr>
        <p:spPr bwMode="auto">
          <a:xfrm>
            <a:off x="7621799" y="2636838"/>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5</a:t>
            </a:r>
          </a:p>
        </p:txBody>
      </p:sp>
      <p:sp>
        <p:nvSpPr>
          <p:cNvPr id="260223" name="Rectangle 127"/>
          <p:cNvSpPr>
            <a:spLocks noChangeArrowheads="1"/>
          </p:cNvSpPr>
          <p:nvPr/>
        </p:nvSpPr>
        <p:spPr bwMode="auto">
          <a:xfrm>
            <a:off x="7624974" y="4292600"/>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6</a:t>
            </a:r>
          </a:p>
        </p:txBody>
      </p:sp>
      <p:sp>
        <p:nvSpPr>
          <p:cNvPr id="56447" name="Rectangle 128"/>
          <p:cNvSpPr>
            <a:spLocks noChangeArrowheads="1"/>
          </p:cNvSpPr>
          <p:nvPr/>
        </p:nvSpPr>
        <p:spPr bwMode="auto">
          <a:xfrm>
            <a:off x="539750" y="1341438"/>
            <a:ext cx="7273925" cy="519112"/>
          </a:xfrm>
          <a:prstGeom prst="rect">
            <a:avLst/>
          </a:prstGeom>
          <a:noFill/>
          <a:ln w="9525">
            <a:noFill/>
            <a:miter lim="800000"/>
            <a:headEnd/>
            <a:tailEnd/>
          </a:ln>
        </p:spPr>
        <p:txBody>
          <a:bodyPr>
            <a:spAutoFit/>
          </a:bodyPr>
          <a:lstStyle/>
          <a:p>
            <a:pPr>
              <a:spcBef>
                <a:spcPct val="50000"/>
              </a:spcBef>
            </a:pPr>
            <a:r>
              <a:rPr lang="zh-CN" altLang="en-US" sz="2800" b="1">
                <a:solidFill>
                  <a:srgbClr val="5E2CAE"/>
                </a:solidFill>
              </a:rPr>
              <a:t>深探法</a:t>
            </a:r>
            <a:r>
              <a:rPr lang="en-US" altLang="zh-CN" sz="2800" b="1">
                <a:solidFill>
                  <a:srgbClr val="5E2CAE"/>
                </a:solidFill>
              </a:rPr>
              <a:t>(Depth First Search)</a:t>
            </a:r>
          </a:p>
        </p:txBody>
      </p:sp>
      <p:sp>
        <p:nvSpPr>
          <p:cNvPr id="64" name="标题 63"/>
          <p:cNvSpPr>
            <a:spLocks noGrp="1"/>
          </p:cNvSpPr>
          <p:nvPr>
            <p:ph type="title"/>
          </p:nvPr>
        </p:nvSpPr>
        <p:spPr/>
        <p:txBody>
          <a:bodyPr/>
          <a:lstStyle/>
          <a:p>
            <a:r>
              <a:rPr lang="zh-CN" altLang="en-US" dirty="0"/>
              <a:t>路径的搜索法</a:t>
            </a:r>
          </a:p>
        </p:txBody>
      </p:sp>
      <p:graphicFrame>
        <p:nvGraphicFramePr>
          <p:cNvPr id="111" name="Group 110"/>
          <p:cNvGraphicFramePr>
            <a:graphicFrameLocks noGrp="1"/>
          </p:cNvGraphicFramePr>
          <p:nvPr>
            <p:extLst/>
          </p:nvPr>
        </p:nvGraphicFramePr>
        <p:xfrm>
          <a:off x="8476862" y="3718138"/>
          <a:ext cx="576262" cy="2176464"/>
        </p:xfrm>
        <a:graphic>
          <a:graphicData uri="http://schemas.openxmlformats.org/drawingml/2006/table">
            <a:tbl>
              <a:tblPr/>
              <a:tblGrid>
                <a:gridCol w="576262">
                  <a:extLst>
                    <a:ext uri="{9D8B030D-6E8A-4147-A177-3AD203B41FA5}">
                      <a16:colId xmlns:a16="http://schemas.microsoft.com/office/drawing/2014/main" val="20000"/>
                    </a:ext>
                  </a:extLst>
                </a:gridCol>
              </a:tblGrid>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a:ln>
                          <a:noFill/>
                        </a:ln>
                        <a:solidFill>
                          <a:schemeClr val="bg2"/>
                        </a:solidFill>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112" name="Line 122"/>
          <p:cNvSpPr>
            <a:spLocks noChangeShapeType="1"/>
          </p:cNvSpPr>
          <p:nvPr/>
        </p:nvSpPr>
        <p:spPr bwMode="auto">
          <a:xfrm flipV="1">
            <a:off x="8476862" y="3214900"/>
            <a:ext cx="0" cy="2663825"/>
          </a:xfrm>
          <a:prstGeom prst="line">
            <a:avLst/>
          </a:prstGeom>
          <a:noFill/>
          <a:ln w="9525">
            <a:solidFill>
              <a:schemeClr val="bg2"/>
            </a:solidFill>
            <a:round/>
            <a:headEnd/>
            <a:tailEnd/>
          </a:ln>
        </p:spPr>
        <p:txBody>
          <a:bodyPr/>
          <a:lstStyle/>
          <a:p>
            <a:endParaRPr lang="zh-CN" altLang="en-US"/>
          </a:p>
        </p:txBody>
      </p:sp>
      <p:sp>
        <p:nvSpPr>
          <p:cNvPr id="113" name="Line 123"/>
          <p:cNvSpPr>
            <a:spLocks noChangeShapeType="1"/>
          </p:cNvSpPr>
          <p:nvPr/>
        </p:nvSpPr>
        <p:spPr bwMode="auto">
          <a:xfrm flipV="1">
            <a:off x="9053124" y="3213313"/>
            <a:ext cx="0" cy="2663825"/>
          </a:xfrm>
          <a:prstGeom prst="line">
            <a:avLst/>
          </a:prstGeom>
          <a:noFill/>
          <a:ln w="9525">
            <a:solidFill>
              <a:schemeClr val="bg2"/>
            </a:solidFill>
            <a:round/>
            <a:headEnd/>
            <a:tailEnd/>
          </a:ln>
        </p:spPr>
        <p:txBody>
          <a:bodyPr/>
          <a:lstStyle/>
          <a:p>
            <a:endParaRPr lang="zh-CN" altLang="en-US"/>
          </a:p>
        </p:txBody>
      </p:sp>
      <p:sp>
        <p:nvSpPr>
          <p:cNvPr id="114" name="Rectangle 124"/>
          <p:cNvSpPr>
            <a:spLocks noChangeArrowheads="1"/>
          </p:cNvSpPr>
          <p:nvPr/>
        </p:nvSpPr>
        <p:spPr bwMode="auto">
          <a:xfrm>
            <a:off x="8546712" y="5375488"/>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1</a:t>
            </a:r>
          </a:p>
        </p:txBody>
      </p:sp>
      <p:sp>
        <p:nvSpPr>
          <p:cNvPr id="115" name="Rectangle 125"/>
          <p:cNvSpPr>
            <a:spLocks noChangeArrowheads="1"/>
          </p:cNvSpPr>
          <p:nvPr/>
        </p:nvSpPr>
        <p:spPr bwMode="auto">
          <a:xfrm>
            <a:off x="8546712" y="4870663"/>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2</a:t>
            </a:r>
          </a:p>
        </p:txBody>
      </p:sp>
      <p:sp>
        <p:nvSpPr>
          <p:cNvPr id="116" name="Rectangle 126"/>
          <p:cNvSpPr>
            <a:spLocks noChangeArrowheads="1"/>
          </p:cNvSpPr>
          <p:nvPr/>
        </p:nvSpPr>
        <p:spPr bwMode="auto">
          <a:xfrm>
            <a:off x="8546712" y="2638638"/>
            <a:ext cx="423514" cy="461665"/>
          </a:xfrm>
          <a:prstGeom prst="rect">
            <a:avLst/>
          </a:prstGeom>
          <a:noFill/>
          <a:ln w="9525">
            <a:noFill/>
            <a:miter lim="800000"/>
            <a:headEnd/>
            <a:tailEnd/>
          </a:ln>
        </p:spPr>
        <p:txBody>
          <a:bodyPr wrap="none">
            <a:spAutoFit/>
          </a:bodyPr>
          <a:lstStyle/>
          <a:p>
            <a:r>
              <a:rPr lang="en-US" altLang="zh-CN" sz="2400" b="1" i="1" dirty="0">
                <a:solidFill>
                  <a:srgbClr val="000000"/>
                </a:solidFill>
                <a:latin typeface="Times New Roman" pitchFamily="18" charset="0"/>
              </a:rPr>
              <a:t>v</a:t>
            </a:r>
            <a:r>
              <a:rPr lang="en-US" altLang="zh-CN" i="1" baseline="-25000" dirty="0">
                <a:solidFill>
                  <a:srgbClr val="000000"/>
                </a:solidFill>
                <a:latin typeface="Times New Roman" pitchFamily="18" charset="0"/>
              </a:rPr>
              <a:t>4</a:t>
            </a:r>
            <a:endParaRPr lang="en-US" altLang="zh-CN" sz="2400" b="1" i="1" baseline="-25000" dirty="0">
              <a:solidFill>
                <a:srgbClr val="000000"/>
              </a:solidFill>
              <a:latin typeface="Times New Roman" pitchFamily="18" charset="0"/>
            </a:endParaRPr>
          </a:p>
        </p:txBody>
      </p:sp>
      <p:sp>
        <p:nvSpPr>
          <p:cNvPr id="117" name="Rectangle 127"/>
          <p:cNvSpPr>
            <a:spLocks noChangeArrowheads="1"/>
          </p:cNvSpPr>
          <p:nvPr/>
        </p:nvSpPr>
        <p:spPr bwMode="auto">
          <a:xfrm>
            <a:off x="8549887" y="4294400"/>
            <a:ext cx="420687" cy="457200"/>
          </a:xfrm>
          <a:prstGeom prst="rect">
            <a:avLst/>
          </a:prstGeom>
          <a:noFill/>
          <a:ln w="9525">
            <a:noFill/>
            <a:miter lim="800000"/>
            <a:headEnd/>
            <a:tailEnd/>
          </a:ln>
        </p:spPr>
        <p:txBody>
          <a:bodyPr wrap="none">
            <a:spAutoFit/>
          </a:bodyPr>
          <a:lstStyle/>
          <a:p>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6</a:t>
            </a:r>
          </a:p>
        </p:txBody>
      </p:sp>
      <p:sp>
        <p:nvSpPr>
          <p:cNvPr id="2" name="矩形 1"/>
          <p:cNvSpPr/>
          <p:nvPr/>
        </p:nvSpPr>
        <p:spPr>
          <a:xfrm>
            <a:off x="8549887" y="3758738"/>
            <a:ext cx="423514" cy="461665"/>
          </a:xfrm>
          <a:prstGeom prst="rect">
            <a:avLst/>
          </a:prstGeom>
        </p:spPr>
        <p:txBody>
          <a:bodyPr wrap="none">
            <a:spAutoFit/>
          </a:bodyPr>
          <a:lstStyle/>
          <a:p>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5</a:t>
            </a:r>
          </a:p>
        </p:txBody>
      </p:sp>
      <p:sp>
        <p:nvSpPr>
          <p:cNvPr id="142" name="Oval 11"/>
          <p:cNvSpPr>
            <a:spLocks noChangeArrowheads="1"/>
          </p:cNvSpPr>
          <p:nvPr/>
        </p:nvSpPr>
        <p:spPr bwMode="auto">
          <a:xfrm>
            <a:off x="2179188" y="5219259"/>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143" name="Line 12"/>
          <p:cNvSpPr>
            <a:spLocks noChangeShapeType="1"/>
          </p:cNvSpPr>
          <p:nvPr/>
        </p:nvSpPr>
        <p:spPr bwMode="auto">
          <a:xfrm flipH="1">
            <a:off x="2308682" y="3361656"/>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44" name="Line 13"/>
          <p:cNvSpPr>
            <a:spLocks noChangeShapeType="1"/>
          </p:cNvSpPr>
          <p:nvPr/>
        </p:nvSpPr>
        <p:spPr bwMode="auto">
          <a:xfrm>
            <a:off x="1157744" y="3361656"/>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45" name="Line 14"/>
          <p:cNvSpPr>
            <a:spLocks noChangeShapeType="1"/>
          </p:cNvSpPr>
          <p:nvPr/>
        </p:nvSpPr>
        <p:spPr bwMode="auto">
          <a:xfrm>
            <a:off x="1300619" y="5306344"/>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46" name="Line 15"/>
          <p:cNvSpPr>
            <a:spLocks noChangeShapeType="1"/>
          </p:cNvSpPr>
          <p:nvPr/>
        </p:nvSpPr>
        <p:spPr bwMode="auto">
          <a:xfrm flipV="1">
            <a:off x="2381707" y="4369719"/>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47" name="Line 16"/>
          <p:cNvSpPr>
            <a:spLocks noChangeShapeType="1"/>
          </p:cNvSpPr>
          <p:nvPr/>
        </p:nvSpPr>
        <p:spPr bwMode="auto">
          <a:xfrm flipH="1" flipV="1">
            <a:off x="2453144" y="3290219"/>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48" name="Line 17"/>
          <p:cNvSpPr>
            <a:spLocks noChangeShapeType="1"/>
          </p:cNvSpPr>
          <p:nvPr/>
        </p:nvSpPr>
        <p:spPr bwMode="auto">
          <a:xfrm flipH="1" flipV="1">
            <a:off x="1214214" y="3304739"/>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49" name="Line 18"/>
          <p:cNvSpPr>
            <a:spLocks noChangeShapeType="1"/>
          </p:cNvSpPr>
          <p:nvPr/>
        </p:nvSpPr>
        <p:spPr bwMode="auto">
          <a:xfrm flipV="1">
            <a:off x="581482" y="3290219"/>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50" name="Line 19"/>
          <p:cNvSpPr>
            <a:spLocks noChangeShapeType="1"/>
          </p:cNvSpPr>
          <p:nvPr/>
        </p:nvSpPr>
        <p:spPr bwMode="auto">
          <a:xfrm flipH="1" flipV="1">
            <a:off x="581482" y="4225256"/>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51" name="Line 20"/>
          <p:cNvSpPr>
            <a:spLocks noChangeShapeType="1"/>
          </p:cNvSpPr>
          <p:nvPr/>
        </p:nvSpPr>
        <p:spPr bwMode="auto">
          <a:xfrm flipH="1">
            <a:off x="581482" y="3361656"/>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52" name="Line 21"/>
          <p:cNvSpPr>
            <a:spLocks noChangeShapeType="1"/>
          </p:cNvSpPr>
          <p:nvPr/>
        </p:nvSpPr>
        <p:spPr bwMode="auto">
          <a:xfrm>
            <a:off x="1229182" y="3361656"/>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53" name="Line 22"/>
          <p:cNvSpPr>
            <a:spLocks noChangeShapeType="1"/>
          </p:cNvSpPr>
          <p:nvPr/>
        </p:nvSpPr>
        <p:spPr bwMode="auto">
          <a:xfrm flipV="1">
            <a:off x="1300619" y="3290219"/>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54" name="Line 23"/>
          <p:cNvSpPr>
            <a:spLocks noChangeShapeType="1"/>
          </p:cNvSpPr>
          <p:nvPr/>
        </p:nvSpPr>
        <p:spPr bwMode="auto">
          <a:xfrm flipV="1">
            <a:off x="1373644" y="4298281"/>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55" name="Rectangle 24"/>
          <p:cNvSpPr>
            <a:spLocks noChangeArrowheads="1"/>
          </p:cNvSpPr>
          <p:nvPr/>
        </p:nvSpPr>
        <p:spPr bwMode="auto">
          <a:xfrm>
            <a:off x="940257" y="2670414"/>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1</a:t>
            </a:r>
          </a:p>
        </p:txBody>
      </p:sp>
      <p:sp>
        <p:nvSpPr>
          <p:cNvPr id="156" name="Rectangle 25"/>
          <p:cNvSpPr>
            <a:spLocks noChangeArrowheads="1"/>
          </p:cNvSpPr>
          <p:nvPr/>
        </p:nvSpPr>
        <p:spPr bwMode="auto">
          <a:xfrm>
            <a:off x="2381707" y="2683796"/>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6</a:t>
            </a:r>
          </a:p>
        </p:txBody>
      </p:sp>
      <p:sp>
        <p:nvSpPr>
          <p:cNvPr id="157" name="Rectangle 27"/>
          <p:cNvSpPr>
            <a:spLocks noChangeArrowheads="1"/>
          </p:cNvSpPr>
          <p:nvPr/>
        </p:nvSpPr>
        <p:spPr bwMode="auto">
          <a:xfrm>
            <a:off x="2410282" y="5364401"/>
            <a:ext cx="420687" cy="457200"/>
          </a:xfrm>
          <a:prstGeom prst="rect">
            <a:avLst/>
          </a:prstGeom>
          <a:noFill/>
          <a:ln w="9525">
            <a:noFill/>
            <a:miter lim="800000"/>
            <a:headEnd/>
            <a:tailEnd/>
          </a:ln>
        </p:spPr>
        <p:txBody>
          <a:bodyPr wrap="none">
            <a:spAutoFit/>
          </a:bodyPr>
          <a:lstStyle/>
          <a:p>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4</a:t>
            </a:r>
          </a:p>
        </p:txBody>
      </p:sp>
      <p:sp>
        <p:nvSpPr>
          <p:cNvPr id="158" name="Rectangle 28"/>
          <p:cNvSpPr>
            <a:spLocks noChangeArrowheads="1"/>
          </p:cNvSpPr>
          <p:nvPr/>
        </p:nvSpPr>
        <p:spPr bwMode="auto">
          <a:xfrm>
            <a:off x="940257" y="5377781"/>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3</a:t>
            </a:r>
          </a:p>
        </p:txBody>
      </p:sp>
      <p:sp>
        <p:nvSpPr>
          <p:cNvPr id="159" name="Rectangle 29"/>
          <p:cNvSpPr>
            <a:spLocks noChangeArrowheads="1"/>
          </p:cNvSpPr>
          <p:nvPr/>
        </p:nvSpPr>
        <p:spPr bwMode="auto">
          <a:xfrm>
            <a:off x="227129" y="4226640"/>
            <a:ext cx="420688" cy="457200"/>
          </a:xfrm>
          <a:prstGeom prst="rect">
            <a:avLst/>
          </a:prstGeom>
          <a:noFill/>
          <a:ln w="9525">
            <a:noFill/>
            <a:miter lim="800000"/>
            <a:headEnd/>
            <a:tailEnd/>
          </a:ln>
        </p:spPr>
        <p:txBody>
          <a:bodyPr wrap="none">
            <a:spAutoFit/>
          </a:bodyPr>
          <a:lstStyle/>
          <a:p>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2</a:t>
            </a:r>
          </a:p>
        </p:txBody>
      </p:sp>
      <p:sp>
        <p:nvSpPr>
          <p:cNvPr id="160" name="Oval 11"/>
          <p:cNvSpPr>
            <a:spLocks noChangeArrowheads="1"/>
          </p:cNvSpPr>
          <p:nvPr/>
        </p:nvSpPr>
        <p:spPr bwMode="auto">
          <a:xfrm>
            <a:off x="1083359" y="5168459"/>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161" name="Oval 11"/>
          <p:cNvSpPr>
            <a:spLocks noChangeArrowheads="1"/>
          </p:cNvSpPr>
          <p:nvPr/>
        </p:nvSpPr>
        <p:spPr bwMode="auto">
          <a:xfrm>
            <a:off x="437473" y="4058116"/>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162" name="Oval 11"/>
          <p:cNvSpPr>
            <a:spLocks noChangeArrowheads="1"/>
          </p:cNvSpPr>
          <p:nvPr/>
        </p:nvSpPr>
        <p:spPr bwMode="auto">
          <a:xfrm>
            <a:off x="2723473" y="4166973"/>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163" name="Oval 11"/>
          <p:cNvSpPr>
            <a:spLocks noChangeArrowheads="1"/>
          </p:cNvSpPr>
          <p:nvPr/>
        </p:nvSpPr>
        <p:spPr bwMode="auto">
          <a:xfrm>
            <a:off x="2302559" y="3121945"/>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164" name="Oval 11"/>
          <p:cNvSpPr>
            <a:spLocks noChangeArrowheads="1"/>
          </p:cNvSpPr>
          <p:nvPr/>
        </p:nvSpPr>
        <p:spPr bwMode="auto">
          <a:xfrm>
            <a:off x="1039816" y="3107430"/>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165" name="Rectangle 26"/>
          <p:cNvSpPr>
            <a:spLocks noChangeArrowheads="1"/>
          </p:cNvSpPr>
          <p:nvPr/>
        </p:nvSpPr>
        <p:spPr bwMode="auto">
          <a:xfrm>
            <a:off x="2822375" y="4286070"/>
            <a:ext cx="420687" cy="457200"/>
          </a:xfrm>
          <a:prstGeom prst="rect">
            <a:avLst/>
          </a:prstGeom>
          <a:noFill/>
          <a:ln w="9525">
            <a:noFill/>
            <a:miter lim="800000"/>
            <a:headEnd/>
            <a:tailEnd/>
          </a:ln>
        </p:spPr>
        <p:txBody>
          <a:bodyPr wrap="none">
            <a:spAutoFit/>
          </a:bodyPr>
          <a:lstStyle/>
          <a:p>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5</a:t>
            </a:r>
          </a:p>
        </p:txBody>
      </p:sp>
    </p:spTree>
    <p:extLst>
      <p:ext uri="{BB962C8B-B14F-4D97-AF65-F5344CB8AC3E}">
        <p14:creationId xmlns:p14="http://schemas.microsoft.com/office/powerpoint/2010/main" val="151512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64"/>
                                        </p:tgtEl>
                                        <p:attrNameLst>
                                          <p:attrName>fillcolor</p:attrName>
                                        </p:attrNameLst>
                                      </p:cBhvr>
                                      <p:to>
                                        <a:srgbClr val="C00000"/>
                                      </p:to>
                                    </p:animClr>
                                    <p:set>
                                      <p:cBhvr>
                                        <p:cTn id="7" dur="500" fill="hold"/>
                                        <p:tgtEl>
                                          <p:spTgt spid="164"/>
                                        </p:tgtEl>
                                        <p:attrNameLst>
                                          <p:attrName>fill.type</p:attrName>
                                        </p:attrNameLst>
                                      </p:cBhvr>
                                      <p:to>
                                        <p:strVal val="solid"/>
                                      </p:to>
                                    </p:set>
                                    <p:set>
                                      <p:cBhvr>
                                        <p:cTn id="8" dur="500" fill="hold"/>
                                        <p:tgtEl>
                                          <p:spTgt spid="16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60119"/>
                                        </p:tgtEl>
                                        <p:attrNameLst>
                                          <p:attrName>style.visibility</p:attrName>
                                        </p:attrNameLst>
                                      </p:cBhvr>
                                      <p:to>
                                        <p:strVal val="visible"/>
                                      </p:to>
                                    </p:set>
                                    <p:animEffect transition="in" filter="blinds(horizontal)">
                                      <p:cBhvr>
                                        <p:cTn id="13" dur="500"/>
                                        <p:tgtEl>
                                          <p:spTgt spid="2601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0132"/>
                                        </p:tgtEl>
                                        <p:attrNameLst>
                                          <p:attrName>style.visibility</p:attrName>
                                        </p:attrNameLst>
                                      </p:cBhvr>
                                      <p:to>
                                        <p:strVal val="visible"/>
                                      </p:to>
                                    </p:set>
                                    <p:animEffect transition="in" filter="blinds(horizontal)">
                                      <p:cBhvr>
                                        <p:cTn id="16" dur="500"/>
                                        <p:tgtEl>
                                          <p:spTgt spid="26013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0133"/>
                                        </p:tgtEl>
                                        <p:attrNameLst>
                                          <p:attrName>style.visibility</p:attrName>
                                        </p:attrNameLst>
                                      </p:cBhvr>
                                      <p:to>
                                        <p:strVal val="visible"/>
                                      </p:to>
                                    </p:set>
                                    <p:animEffect transition="in" filter="blinds(horizontal)">
                                      <p:cBhvr>
                                        <p:cTn id="19" dur="500"/>
                                        <p:tgtEl>
                                          <p:spTgt spid="260133"/>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49"/>
                                        </p:tgtEl>
                                        <p:attrNameLst>
                                          <p:attrName>stroke.color</p:attrName>
                                        </p:attrNameLst>
                                      </p:cBhvr>
                                      <p:to>
                                        <a:srgbClr val="1A97E4"/>
                                      </p:to>
                                    </p:animClr>
                                    <p:set>
                                      <p:cBhvr>
                                        <p:cTn id="24" dur="500" fill="hold"/>
                                        <p:tgtEl>
                                          <p:spTgt spid="149"/>
                                        </p:tgtEl>
                                        <p:attrNameLst>
                                          <p:attrName>stroke.on</p:attrName>
                                        </p:attrNameLst>
                                      </p:cBhvr>
                                      <p:to>
                                        <p:strVal val="true"/>
                                      </p:to>
                                    </p:set>
                                  </p:childTnLst>
                                </p:cTn>
                              </p:par>
                              <p:par>
                                <p:cTn id="25" presetID="22" presetClass="entr" presetSubtype="1" fill="hold" grpId="0" nodeType="withEffect">
                                  <p:stCondLst>
                                    <p:cond delay="0"/>
                                  </p:stCondLst>
                                  <p:childTnLst>
                                    <p:set>
                                      <p:cBhvr>
                                        <p:cTn id="26" dur="1" fill="hold">
                                          <p:stCondLst>
                                            <p:cond delay="0"/>
                                          </p:stCondLst>
                                        </p:cTn>
                                        <p:tgtEl>
                                          <p:spTgt spid="149"/>
                                        </p:tgtEl>
                                        <p:attrNameLst>
                                          <p:attrName>style.visibility</p:attrName>
                                        </p:attrNameLst>
                                      </p:cBhvr>
                                      <p:to>
                                        <p:strVal val="visible"/>
                                      </p:to>
                                    </p:set>
                                    <p:animEffect transition="in" filter="wipe(up)">
                                      <p:cBhvr>
                                        <p:cTn id="27" dur="1300"/>
                                        <p:tgtEl>
                                          <p:spTgt spid="149"/>
                                        </p:tgtEl>
                                      </p:cBhvr>
                                    </p:animEffect>
                                  </p:childTnLst>
                                </p:cTn>
                              </p:par>
                              <p:par>
                                <p:cTn id="28" presetID="1" presetClass="emph" presetSubtype="2" fill="hold" nodeType="withEffect">
                                  <p:stCondLst>
                                    <p:cond delay="900"/>
                                  </p:stCondLst>
                                  <p:childTnLst>
                                    <p:animClr clrSpc="rgb" dir="cw">
                                      <p:cBhvr>
                                        <p:cTn id="29" dur="800" fill="hold"/>
                                        <p:tgtEl>
                                          <p:spTgt spid="161"/>
                                        </p:tgtEl>
                                        <p:attrNameLst>
                                          <p:attrName>fillcolor</p:attrName>
                                        </p:attrNameLst>
                                      </p:cBhvr>
                                      <p:to>
                                        <a:srgbClr val="C00000"/>
                                      </p:to>
                                    </p:animClr>
                                    <p:set>
                                      <p:cBhvr>
                                        <p:cTn id="30" dur="800" fill="hold"/>
                                        <p:tgtEl>
                                          <p:spTgt spid="161"/>
                                        </p:tgtEl>
                                        <p:attrNameLst>
                                          <p:attrName>fill.type</p:attrName>
                                        </p:attrNameLst>
                                      </p:cBhvr>
                                      <p:to>
                                        <p:strVal val="solid"/>
                                      </p:to>
                                    </p:set>
                                    <p:set>
                                      <p:cBhvr>
                                        <p:cTn id="31" dur="800" fill="hold"/>
                                        <p:tgtEl>
                                          <p:spTgt spid="161"/>
                                        </p:tgtEl>
                                        <p:attrNameLst>
                                          <p:attrName>fill.on</p:attrName>
                                        </p:attrNameLst>
                                      </p:cBhvr>
                                      <p:to>
                                        <p:strVal val="true"/>
                                      </p:to>
                                    </p:set>
                                  </p:childTnLst>
                                </p:cTn>
                              </p:par>
                              <p:par>
                                <p:cTn id="32" presetID="1" presetClass="emph" presetSubtype="2" fill="hold" nodeType="withEffect">
                                  <p:stCondLst>
                                    <p:cond delay="900"/>
                                  </p:stCondLst>
                                  <p:childTnLst>
                                    <p:animClr clrSpc="rgb" dir="cw">
                                      <p:cBhvr>
                                        <p:cTn id="33" dur="800" fill="hold"/>
                                        <p:tgtEl>
                                          <p:spTgt spid="164"/>
                                        </p:tgtEl>
                                        <p:attrNameLst>
                                          <p:attrName>fillcolor</p:attrName>
                                        </p:attrNameLst>
                                      </p:cBhvr>
                                      <p:to>
                                        <a:srgbClr val="54AA5C"/>
                                      </p:to>
                                    </p:animClr>
                                    <p:set>
                                      <p:cBhvr>
                                        <p:cTn id="34" dur="800" fill="hold"/>
                                        <p:tgtEl>
                                          <p:spTgt spid="164"/>
                                        </p:tgtEl>
                                        <p:attrNameLst>
                                          <p:attrName>fill.type</p:attrName>
                                        </p:attrNameLst>
                                      </p:cBhvr>
                                      <p:to>
                                        <p:strVal val="solid"/>
                                      </p:to>
                                    </p:set>
                                    <p:set>
                                      <p:cBhvr>
                                        <p:cTn id="35" dur="800" fill="hold"/>
                                        <p:tgtEl>
                                          <p:spTgt spid="164"/>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60134"/>
                                        </p:tgtEl>
                                        <p:attrNameLst>
                                          <p:attrName>style.visibility</p:attrName>
                                        </p:attrNameLst>
                                      </p:cBhvr>
                                      <p:to>
                                        <p:strVal val="visible"/>
                                      </p:to>
                                    </p:set>
                                    <p:animEffect transition="in" filter="blinds(horizontal)">
                                      <p:cBhvr>
                                        <p:cTn id="40" dur="500"/>
                                        <p:tgtEl>
                                          <p:spTgt spid="26013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60146"/>
                                        </p:tgtEl>
                                        <p:attrNameLst>
                                          <p:attrName>style.visibility</p:attrName>
                                        </p:attrNameLst>
                                      </p:cBhvr>
                                      <p:to>
                                        <p:strVal val="visible"/>
                                      </p:to>
                                    </p:set>
                                    <p:animEffect transition="in" filter="blinds(horizontal)">
                                      <p:cBhvr>
                                        <p:cTn id="43" dur="500"/>
                                        <p:tgtEl>
                                          <p:spTgt spid="26014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60147"/>
                                        </p:tgtEl>
                                        <p:attrNameLst>
                                          <p:attrName>style.visibility</p:attrName>
                                        </p:attrNameLst>
                                      </p:cBhvr>
                                      <p:to>
                                        <p:strVal val="visible"/>
                                      </p:to>
                                    </p:set>
                                    <p:animEffect transition="in" filter="blinds(horizontal)">
                                      <p:cBhvr>
                                        <p:cTn id="46" dur="500"/>
                                        <p:tgtEl>
                                          <p:spTgt spid="26014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60148"/>
                                        </p:tgtEl>
                                        <p:attrNameLst>
                                          <p:attrName>style.visibility</p:attrName>
                                        </p:attrNameLst>
                                      </p:cBhvr>
                                      <p:to>
                                        <p:strVal val="visible"/>
                                      </p:to>
                                    </p:set>
                                    <p:animEffect transition="in" filter="blinds(horizontal)">
                                      <p:cBhvr>
                                        <p:cTn id="49" dur="500"/>
                                        <p:tgtEl>
                                          <p:spTgt spid="26014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60165"/>
                                        </p:tgtEl>
                                        <p:attrNameLst>
                                          <p:attrName>style.visibility</p:attrName>
                                        </p:attrNameLst>
                                      </p:cBhvr>
                                      <p:to>
                                        <p:strVal val="visible"/>
                                      </p:to>
                                    </p:set>
                                    <p:animEffect transition="in" filter="blinds(horizontal)">
                                      <p:cBhvr>
                                        <p:cTn id="52" dur="500"/>
                                        <p:tgtEl>
                                          <p:spTgt spid="26016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1100"/>
                                  </p:stCondLst>
                                  <p:childTnLst>
                                    <p:animClr clrSpc="rgb" dir="cw">
                                      <p:cBhvr>
                                        <p:cTn id="56" dur="700" fill="hold"/>
                                        <p:tgtEl>
                                          <p:spTgt spid="161"/>
                                        </p:tgtEl>
                                        <p:attrNameLst>
                                          <p:attrName>fillcolor</p:attrName>
                                        </p:attrNameLst>
                                      </p:cBhvr>
                                      <p:to>
                                        <a:srgbClr val="54AA5C"/>
                                      </p:to>
                                    </p:animClr>
                                    <p:set>
                                      <p:cBhvr>
                                        <p:cTn id="57" dur="700" fill="hold"/>
                                        <p:tgtEl>
                                          <p:spTgt spid="161"/>
                                        </p:tgtEl>
                                        <p:attrNameLst>
                                          <p:attrName>fill.type</p:attrName>
                                        </p:attrNameLst>
                                      </p:cBhvr>
                                      <p:to>
                                        <p:strVal val="solid"/>
                                      </p:to>
                                    </p:set>
                                    <p:set>
                                      <p:cBhvr>
                                        <p:cTn id="58" dur="700" fill="hold"/>
                                        <p:tgtEl>
                                          <p:spTgt spid="161"/>
                                        </p:tgtEl>
                                        <p:attrNameLst>
                                          <p:attrName>fill.on</p:attrName>
                                        </p:attrNameLst>
                                      </p:cBhvr>
                                      <p:to>
                                        <p:strVal val="true"/>
                                      </p:to>
                                    </p:set>
                                  </p:childTnLst>
                                </p:cTn>
                              </p:par>
                              <p:par>
                                <p:cTn id="59" presetID="7" presetClass="emph" presetSubtype="2" fill="hold" nodeType="withEffect">
                                  <p:stCondLst>
                                    <p:cond delay="0"/>
                                  </p:stCondLst>
                                  <p:childTnLst>
                                    <p:animClr clrSpc="rgb" dir="cw">
                                      <p:cBhvr>
                                        <p:cTn id="60" dur="500" fill="hold"/>
                                        <p:tgtEl>
                                          <p:spTgt spid="150"/>
                                        </p:tgtEl>
                                        <p:attrNameLst>
                                          <p:attrName>stroke.color</p:attrName>
                                        </p:attrNameLst>
                                      </p:cBhvr>
                                      <p:to>
                                        <a:srgbClr val="1A97E4"/>
                                      </p:to>
                                    </p:animClr>
                                    <p:set>
                                      <p:cBhvr>
                                        <p:cTn id="61" dur="500" fill="hold"/>
                                        <p:tgtEl>
                                          <p:spTgt spid="150"/>
                                        </p:tgtEl>
                                        <p:attrNameLst>
                                          <p:attrName>stroke.on</p:attrName>
                                        </p:attrNameLst>
                                      </p:cBhvr>
                                      <p:to>
                                        <p:strVal val="true"/>
                                      </p:to>
                                    </p:set>
                                  </p:childTnLst>
                                </p:cTn>
                              </p:par>
                              <p:par>
                                <p:cTn id="62" presetID="22" presetClass="entr" presetSubtype="1" fill="hold" grpId="0" nodeType="withEffect">
                                  <p:stCondLst>
                                    <p:cond delay="0"/>
                                  </p:stCondLst>
                                  <p:childTnLst>
                                    <p:set>
                                      <p:cBhvr>
                                        <p:cTn id="63" dur="1" fill="hold">
                                          <p:stCondLst>
                                            <p:cond delay="0"/>
                                          </p:stCondLst>
                                        </p:cTn>
                                        <p:tgtEl>
                                          <p:spTgt spid="150"/>
                                        </p:tgtEl>
                                        <p:attrNameLst>
                                          <p:attrName>style.visibility</p:attrName>
                                        </p:attrNameLst>
                                      </p:cBhvr>
                                      <p:to>
                                        <p:strVal val="visible"/>
                                      </p:to>
                                    </p:set>
                                    <p:animEffect transition="in" filter="wipe(up)">
                                      <p:cBhvr>
                                        <p:cTn id="64" dur="1300"/>
                                        <p:tgtEl>
                                          <p:spTgt spid="150"/>
                                        </p:tgtEl>
                                      </p:cBhvr>
                                    </p:animEffect>
                                  </p:childTnLst>
                                </p:cTn>
                              </p:par>
                              <p:par>
                                <p:cTn id="65" presetID="1" presetClass="emph" presetSubtype="2" fill="hold" nodeType="withEffect">
                                  <p:stCondLst>
                                    <p:cond delay="1100"/>
                                  </p:stCondLst>
                                  <p:childTnLst>
                                    <p:animClr clrSpc="rgb" dir="cw">
                                      <p:cBhvr>
                                        <p:cTn id="66" dur="800" fill="hold"/>
                                        <p:tgtEl>
                                          <p:spTgt spid="160"/>
                                        </p:tgtEl>
                                        <p:attrNameLst>
                                          <p:attrName>fillcolor</p:attrName>
                                        </p:attrNameLst>
                                      </p:cBhvr>
                                      <p:to>
                                        <a:srgbClr val="C00000"/>
                                      </p:to>
                                    </p:animClr>
                                    <p:set>
                                      <p:cBhvr>
                                        <p:cTn id="67" dur="800" fill="hold"/>
                                        <p:tgtEl>
                                          <p:spTgt spid="160"/>
                                        </p:tgtEl>
                                        <p:attrNameLst>
                                          <p:attrName>fill.type</p:attrName>
                                        </p:attrNameLst>
                                      </p:cBhvr>
                                      <p:to>
                                        <p:strVal val="solid"/>
                                      </p:to>
                                    </p:set>
                                    <p:set>
                                      <p:cBhvr>
                                        <p:cTn id="68" dur="800" fill="hold"/>
                                        <p:tgtEl>
                                          <p:spTgt spid="160"/>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60149"/>
                                        </p:tgtEl>
                                        <p:attrNameLst>
                                          <p:attrName>style.visibility</p:attrName>
                                        </p:attrNameLst>
                                      </p:cBhvr>
                                      <p:to>
                                        <p:strVal val="visible"/>
                                      </p:to>
                                    </p:set>
                                    <p:animEffect transition="in" filter="blinds(horizontal)">
                                      <p:cBhvr>
                                        <p:cTn id="73" dur="500"/>
                                        <p:tgtEl>
                                          <p:spTgt spid="260149"/>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60161"/>
                                        </p:tgtEl>
                                        <p:attrNameLst>
                                          <p:attrName>style.visibility</p:attrName>
                                        </p:attrNameLst>
                                      </p:cBhvr>
                                      <p:to>
                                        <p:strVal val="visible"/>
                                      </p:to>
                                    </p:set>
                                    <p:animEffect transition="in" filter="blinds(horizontal)">
                                      <p:cBhvr>
                                        <p:cTn id="76" dur="500"/>
                                        <p:tgtEl>
                                          <p:spTgt spid="26016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60162"/>
                                        </p:tgtEl>
                                        <p:attrNameLst>
                                          <p:attrName>style.visibility</p:attrName>
                                        </p:attrNameLst>
                                      </p:cBhvr>
                                      <p:to>
                                        <p:strVal val="visible"/>
                                      </p:to>
                                    </p:set>
                                    <p:animEffect transition="in" filter="blinds(horizontal)">
                                      <p:cBhvr>
                                        <p:cTn id="79" dur="500"/>
                                        <p:tgtEl>
                                          <p:spTgt spid="260162"/>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60163"/>
                                        </p:tgtEl>
                                        <p:attrNameLst>
                                          <p:attrName>style.visibility</p:attrName>
                                        </p:attrNameLst>
                                      </p:cBhvr>
                                      <p:to>
                                        <p:strVal val="visible"/>
                                      </p:to>
                                    </p:set>
                                    <p:animEffect transition="in" filter="blinds(horizontal)">
                                      <p:cBhvr>
                                        <p:cTn id="82" dur="500"/>
                                        <p:tgtEl>
                                          <p:spTgt spid="260163"/>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60164"/>
                                        </p:tgtEl>
                                        <p:attrNameLst>
                                          <p:attrName>style.visibility</p:attrName>
                                        </p:attrNameLst>
                                      </p:cBhvr>
                                      <p:to>
                                        <p:strVal val="visible"/>
                                      </p:to>
                                    </p:set>
                                    <p:animEffect transition="in" filter="blinds(horizontal)">
                                      <p:cBhvr>
                                        <p:cTn id="85" dur="500"/>
                                        <p:tgtEl>
                                          <p:spTgt spid="260164"/>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60166"/>
                                        </p:tgtEl>
                                        <p:attrNameLst>
                                          <p:attrName>style.visibility</p:attrName>
                                        </p:attrNameLst>
                                      </p:cBhvr>
                                      <p:to>
                                        <p:strVal val="visible"/>
                                      </p:to>
                                    </p:set>
                                    <p:animEffect transition="in" filter="blinds(horizontal)">
                                      <p:cBhvr>
                                        <p:cTn id="88" dur="500"/>
                                        <p:tgtEl>
                                          <p:spTgt spid="260166"/>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160"/>
                                        </p:tgtEl>
                                        <p:attrNameLst>
                                          <p:attrName>fillcolor</p:attrName>
                                        </p:attrNameLst>
                                      </p:cBhvr>
                                      <p:to>
                                        <a:schemeClr val="accent2"/>
                                      </p:to>
                                    </p:animClr>
                                    <p:set>
                                      <p:cBhvr>
                                        <p:cTn id="93" dur="500" fill="hold"/>
                                        <p:tgtEl>
                                          <p:spTgt spid="160"/>
                                        </p:tgtEl>
                                        <p:attrNameLst>
                                          <p:attrName>fill.type</p:attrName>
                                        </p:attrNameLst>
                                      </p:cBhvr>
                                      <p:to>
                                        <p:strVal val="solid"/>
                                      </p:to>
                                    </p:set>
                                    <p:set>
                                      <p:cBhvr>
                                        <p:cTn id="94" dur="500" fill="hold"/>
                                        <p:tgtEl>
                                          <p:spTgt spid="160"/>
                                        </p:tgtEl>
                                        <p:attrNameLst>
                                          <p:attrName>fill.on</p:attrName>
                                        </p:attrNameLst>
                                      </p:cBhvr>
                                      <p:to>
                                        <p:strVal val="true"/>
                                      </p:to>
                                    </p:set>
                                  </p:childTnLst>
                                </p:cTn>
                              </p:par>
                              <p:par>
                                <p:cTn id="95" presetID="7" presetClass="emph" presetSubtype="2" fill="hold" nodeType="withEffect">
                                  <p:stCondLst>
                                    <p:cond delay="0"/>
                                  </p:stCondLst>
                                  <p:childTnLst>
                                    <p:animClr clrSpc="rgb" dir="cw">
                                      <p:cBhvr>
                                        <p:cTn id="96" dur="500" fill="hold"/>
                                        <p:tgtEl>
                                          <p:spTgt spid="150"/>
                                        </p:tgtEl>
                                        <p:attrNameLst>
                                          <p:attrName>stroke.color</p:attrName>
                                        </p:attrNameLst>
                                      </p:cBhvr>
                                      <p:to>
                                        <a:schemeClr val="accent2"/>
                                      </p:to>
                                    </p:animClr>
                                    <p:set>
                                      <p:cBhvr>
                                        <p:cTn id="97" dur="500" fill="hold"/>
                                        <p:tgtEl>
                                          <p:spTgt spid="150"/>
                                        </p:tgtEl>
                                        <p:attrNameLst>
                                          <p:attrName>stroke.on</p:attrName>
                                        </p:attrNameLst>
                                      </p:cBhvr>
                                      <p:to>
                                        <p:strVal val="true"/>
                                      </p:to>
                                    </p:set>
                                  </p:childTnLst>
                                </p:cTn>
                              </p:par>
                              <p:par>
                                <p:cTn id="98" presetID="1" presetClass="emph" presetSubtype="2" fill="hold" nodeType="withEffect">
                                  <p:stCondLst>
                                    <p:cond delay="0"/>
                                  </p:stCondLst>
                                  <p:childTnLst>
                                    <p:animClr clrSpc="rgb" dir="cw">
                                      <p:cBhvr>
                                        <p:cTn id="99" dur="500" fill="hold"/>
                                        <p:tgtEl>
                                          <p:spTgt spid="161"/>
                                        </p:tgtEl>
                                        <p:attrNameLst>
                                          <p:attrName>fillcolor</p:attrName>
                                        </p:attrNameLst>
                                      </p:cBhvr>
                                      <p:to>
                                        <a:srgbClr val="C00000"/>
                                      </p:to>
                                    </p:animClr>
                                    <p:set>
                                      <p:cBhvr>
                                        <p:cTn id="100" dur="500" fill="hold"/>
                                        <p:tgtEl>
                                          <p:spTgt spid="161"/>
                                        </p:tgtEl>
                                        <p:attrNameLst>
                                          <p:attrName>fill.type</p:attrName>
                                        </p:attrNameLst>
                                      </p:cBhvr>
                                      <p:to>
                                        <p:strVal val="solid"/>
                                      </p:to>
                                    </p:set>
                                    <p:set>
                                      <p:cBhvr>
                                        <p:cTn id="101" dur="500" fill="hold"/>
                                        <p:tgtEl>
                                          <p:spTgt spid="161"/>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260173"/>
                                        </p:tgtEl>
                                        <p:attrNameLst>
                                          <p:attrName>style.visibility</p:attrName>
                                        </p:attrNameLst>
                                      </p:cBhvr>
                                      <p:to>
                                        <p:strVal val="visible"/>
                                      </p:to>
                                    </p:set>
                                    <p:animEffect transition="in" filter="blinds(horizontal)">
                                      <p:cBhvr>
                                        <p:cTn id="106" dur="500"/>
                                        <p:tgtEl>
                                          <p:spTgt spid="260173"/>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60185"/>
                                        </p:tgtEl>
                                        <p:attrNameLst>
                                          <p:attrName>style.visibility</p:attrName>
                                        </p:attrNameLst>
                                      </p:cBhvr>
                                      <p:to>
                                        <p:strVal val="visible"/>
                                      </p:to>
                                    </p:set>
                                    <p:animEffect transition="in" filter="blinds(horizontal)">
                                      <p:cBhvr>
                                        <p:cTn id="109" dur="500"/>
                                        <p:tgtEl>
                                          <p:spTgt spid="260185"/>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60186"/>
                                        </p:tgtEl>
                                        <p:attrNameLst>
                                          <p:attrName>style.visibility</p:attrName>
                                        </p:attrNameLst>
                                      </p:cBhvr>
                                      <p:to>
                                        <p:strVal val="visible"/>
                                      </p:to>
                                    </p:set>
                                    <p:animEffect transition="in" filter="blinds(horizontal)">
                                      <p:cBhvr>
                                        <p:cTn id="112" dur="500"/>
                                        <p:tgtEl>
                                          <p:spTgt spid="260186"/>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60187"/>
                                        </p:tgtEl>
                                        <p:attrNameLst>
                                          <p:attrName>style.visibility</p:attrName>
                                        </p:attrNameLst>
                                      </p:cBhvr>
                                      <p:to>
                                        <p:strVal val="visible"/>
                                      </p:to>
                                    </p:set>
                                    <p:animEffect transition="in" filter="blinds(horizontal)">
                                      <p:cBhvr>
                                        <p:cTn id="115" dur="500"/>
                                        <p:tgtEl>
                                          <p:spTgt spid="260187"/>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60188"/>
                                        </p:tgtEl>
                                        <p:attrNameLst>
                                          <p:attrName>style.visibility</p:attrName>
                                        </p:attrNameLst>
                                      </p:cBhvr>
                                      <p:to>
                                        <p:strVal val="visible"/>
                                      </p:to>
                                    </p:set>
                                    <p:animEffect transition="in" filter="blinds(horizontal)">
                                      <p:cBhvr>
                                        <p:cTn id="118" dur="500"/>
                                        <p:tgtEl>
                                          <p:spTgt spid="260188"/>
                                        </p:tgtEl>
                                      </p:cBhvr>
                                    </p:animEffect>
                                  </p:childTnLst>
                                </p:cTn>
                              </p:par>
                            </p:childTnLst>
                          </p:cTn>
                        </p:par>
                      </p:childTnLst>
                    </p:cTn>
                  </p:par>
                  <p:par>
                    <p:cTn id="119" fill="hold">
                      <p:stCondLst>
                        <p:cond delay="indefinite"/>
                      </p:stCondLst>
                      <p:childTnLst>
                        <p:par>
                          <p:cTn id="120" fill="hold">
                            <p:stCondLst>
                              <p:cond delay="0"/>
                            </p:stCondLst>
                            <p:childTnLst>
                              <p:par>
                                <p:cTn id="121" presetID="7" presetClass="emph" presetSubtype="2" fill="hold" nodeType="clickEffect">
                                  <p:stCondLst>
                                    <p:cond delay="0"/>
                                  </p:stCondLst>
                                  <p:childTnLst>
                                    <p:animClr clrSpc="rgb" dir="cw">
                                      <p:cBhvr>
                                        <p:cTn id="122" dur="500" fill="hold"/>
                                        <p:tgtEl>
                                          <p:spTgt spid="151"/>
                                        </p:tgtEl>
                                        <p:attrNameLst>
                                          <p:attrName>stroke.color</p:attrName>
                                        </p:attrNameLst>
                                      </p:cBhvr>
                                      <p:to>
                                        <a:srgbClr val="1A97E4"/>
                                      </p:to>
                                    </p:animClr>
                                    <p:set>
                                      <p:cBhvr>
                                        <p:cTn id="123" dur="500" fill="hold"/>
                                        <p:tgtEl>
                                          <p:spTgt spid="151"/>
                                        </p:tgtEl>
                                        <p:attrNameLst>
                                          <p:attrName>stroke.on</p:attrName>
                                        </p:attrNameLst>
                                      </p:cBhvr>
                                      <p:to>
                                        <p:strVal val="true"/>
                                      </p:to>
                                    </p:set>
                                  </p:childTnLst>
                                </p:cTn>
                              </p:par>
                              <p:par>
                                <p:cTn id="124" presetID="22" presetClass="entr" presetSubtype="4" fill="hold" grpId="0" nodeType="withEffect">
                                  <p:stCondLst>
                                    <p:cond delay="0"/>
                                  </p:stCondLst>
                                  <p:childTnLst>
                                    <p:set>
                                      <p:cBhvr>
                                        <p:cTn id="125" dur="1" fill="hold">
                                          <p:stCondLst>
                                            <p:cond delay="0"/>
                                          </p:stCondLst>
                                        </p:cTn>
                                        <p:tgtEl>
                                          <p:spTgt spid="151"/>
                                        </p:tgtEl>
                                        <p:attrNameLst>
                                          <p:attrName>style.visibility</p:attrName>
                                        </p:attrNameLst>
                                      </p:cBhvr>
                                      <p:to>
                                        <p:strVal val="visible"/>
                                      </p:to>
                                    </p:set>
                                    <p:animEffect transition="in" filter="wipe(down)">
                                      <p:cBhvr>
                                        <p:cTn id="126" dur="1300"/>
                                        <p:tgtEl>
                                          <p:spTgt spid="151"/>
                                        </p:tgtEl>
                                      </p:cBhvr>
                                    </p:animEffect>
                                  </p:childTnLst>
                                </p:cTn>
                              </p:par>
                              <p:par>
                                <p:cTn id="127" presetID="1" presetClass="emph" presetSubtype="2" fill="hold" nodeType="withEffect">
                                  <p:stCondLst>
                                    <p:cond delay="1100"/>
                                  </p:stCondLst>
                                  <p:childTnLst>
                                    <p:animClr clrSpc="rgb" dir="cw">
                                      <p:cBhvr>
                                        <p:cTn id="128" dur="800" fill="hold"/>
                                        <p:tgtEl>
                                          <p:spTgt spid="163"/>
                                        </p:tgtEl>
                                        <p:attrNameLst>
                                          <p:attrName>fillcolor</p:attrName>
                                        </p:attrNameLst>
                                      </p:cBhvr>
                                      <p:to>
                                        <a:srgbClr val="C00000"/>
                                      </p:to>
                                    </p:animClr>
                                    <p:set>
                                      <p:cBhvr>
                                        <p:cTn id="129" dur="800" fill="hold"/>
                                        <p:tgtEl>
                                          <p:spTgt spid="163"/>
                                        </p:tgtEl>
                                        <p:attrNameLst>
                                          <p:attrName>fill.type</p:attrName>
                                        </p:attrNameLst>
                                      </p:cBhvr>
                                      <p:to>
                                        <p:strVal val="solid"/>
                                      </p:to>
                                    </p:set>
                                    <p:set>
                                      <p:cBhvr>
                                        <p:cTn id="130" dur="800" fill="hold"/>
                                        <p:tgtEl>
                                          <p:spTgt spid="163"/>
                                        </p:tgtEl>
                                        <p:attrNameLst>
                                          <p:attrName>fill.on</p:attrName>
                                        </p:attrNameLst>
                                      </p:cBhvr>
                                      <p:to>
                                        <p:strVal val="true"/>
                                      </p:to>
                                    </p:set>
                                  </p:childTnLst>
                                </p:cTn>
                              </p:par>
                              <p:par>
                                <p:cTn id="131" presetID="1" presetClass="emph" presetSubtype="2" fill="hold" nodeType="withEffect">
                                  <p:stCondLst>
                                    <p:cond delay="1100"/>
                                  </p:stCondLst>
                                  <p:childTnLst>
                                    <p:animClr clrSpc="rgb" dir="cw">
                                      <p:cBhvr>
                                        <p:cTn id="132" dur="700" fill="hold"/>
                                        <p:tgtEl>
                                          <p:spTgt spid="161"/>
                                        </p:tgtEl>
                                        <p:attrNameLst>
                                          <p:attrName>fillcolor</p:attrName>
                                        </p:attrNameLst>
                                      </p:cBhvr>
                                      <p:to>
                                        <a:srgbClr val="00B050"/>
                                      </p:to>
                                    </p:animClr>
                                    <p:set>
                                      <p:cBhvr>
                                        <p:cTn id="133" dur="700" fill="hold"/>
                                        <p:tgtEl>
                                          <p:spTgt spid="161"/>
                                        </p:tgtEl>
                                        <p:attrNameLst>
                                          <p:attrName>fill.type</p:attrName>
                                        </p:attrNameLst>
                                      </p:cBhvr>
                                      <p:to>
                                        <p:strVal val="solid"/>
                                      </p:to>
                                    </p:set>
                                    <p:set>
                                      <p:cBhvr>
                                        <p:cTn id="134" dur="700" fill="hold"/>
                                        <p:tgtEl>
                                          <p:spTgt spid="161"/>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260189"/>
                                        </p:tgtEl>
                                        <p:attrNameLst>
                                          <p:attrName>style.visibility</p:attrName>
                                        </p:attrNameLst>
                                      </p:cBhvr>
                                      <p:to>
                                        <p:strVal val="visible"/>
                                      </p:to>
                                    </p:set>
                                    <p:animEffect transition="in" filter="blinds(horizontal)">
                                      <p:cBhvr>
                                        <p:cTn id="139" dur="500"/>
                                        <p:tgtEl>
                                          <p:spTgt spid="260189"/>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260201"/>
                                        </p:tgtEl>
                                        <p:attrNameLst>
                                          <p:attrName>style.visibility</p:attrName>
                                        </p:attrNameLst>
                                      </p:cBhvr>
                                      <p:to>
                                        <p:strVal val="visible"/>
                                      </p:to>
                                    </p:set>
                                    <p:animEffect transition="in" filter="blinds(horizontal)">
                                      <p:cBhvr>
                                        <p:cTn id="142" dur="500"/>
                                        <p:tgtEl>
                                          <p:spTgt spid="260201"/>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260202"/>
                                        </p:tgtEl>
                                        <p:attrNameLst>
                                          <p:attrName>style.visibility</p:attrName>
                                        </p:attrNameLst>
                                      </p:cBhvr>
                                      <p:to>
                                        <p:strVal val="visible"/>
                                      </p:to>
                                    </p:set>
                                    <p:animEffect transition="in" filter="blinds(horizontal)">
                                      <p:cBhvr>
                                        <p:cTn id="145" dur="500"/>
                                        <p:tgtEl>
                                          <p:spTgt spid="260202"/>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260203"/>
                                        </p:tgtEl>
                                        <p:attrNameLst>
                                          <p:attrName>style.visibility</p:attrName>
                                        </p:attrNameLst>
                                      </p:cBhvr>
                                      <p:to>
                                        <p:strVal val="visible"/>
                                      </p:to>
                                    </p:set>
                                    <p:animEffect transition="in" filter="blinds(horizontal)">
                                      <p:cBhvr>
                                        <p:cTn id="148" dur="500"/>
                                        <p:tgtEl>
                                          <p:spTgt spid="260203"/>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260204"/>
                                        </p:tgtEl>
                                        <p:attrNameLst>
                                          <p:attrName>style.visibility</p:attrName>
                                        </p:attrNameLst>
                                      </p:cBhvr>
                                      <p:to>
                                        <p:strVal val="visible"/>
                                      </p:to>
                                    </p:set>
                                    <p:animEffect transition="in" filter="blinds(horizontal)">
                                      <p:cBhvr>
                                        <p:cTn id="151" dur="500"/>
                                        <p:tgtEl>
                                          <p:spTgt spid="260204"/>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260205"/>
                                        </p:tgtEl>
                                        <p:attrNameLst>
                                          <p:attrName>style.visibility</p:attrName>
                                        </p:attrNameLst>
                                      </p:cBhvr>
                                      <p:to>
                                        <p:strVal val="visible"/>
                                      </p:to>
                                    </p:set>
                                    <p:animEffect transition="in" filter="blinds(horizontal)">
                                      <p:cBhvr>
                                        <p:cTn id="154" dur="500"/>
                                        <p:tgtEl>
                                          <p:spTgt spid="260205"/>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1000"/>
                                  </p:stCondLst>
                                  <p:childTnLst>
                                    <p:animClr clrSpc="rgb" dir="cw">
                                      <p:cBhvr>
                                        <p:cTn id="158" dur="800" fill="hold"/>
                                        <p:tgtEl>
                                          <p:spTgt spid="163"/>
                                        </p:tgtEl>
                                        <p:attrNameLst>
                                          <p:attrName>fillcolor</p:attrName>
                                        </p:attrNameLst>
                                      </p:cBhvr>
                                      <p:to>
                                        <a:srgbClr val="54AA5C"/>
                                      </p:to>
                                    </p:animClr>
                                    <p:set>
                                      <p:cBhvr>
                                        <p:cTn id="159" dur="800" fill="hold"/>
                                        <p:tgtEl>
                                          <p:spTgt spid="163"/>
                                        </p:tgtEl>
                                        <p:attrNameLst>
                                          <p:attrName>fill.type</p:attrName>
                                        </p:attrNameLst>
                                      </p:cBhvr>
                                      <p:to>
                                        <p:strVal val="solid"/>
                                      </p:to>
                                    </p:set>
                                    <p:set>
                                      <p:cBhvr>
                                        <p:cTn id="160" dur="800" fill="hold"/>
                                        <p:tgtEl>
                                          <p:spTgt spid="163"/>
                                        </p:tgtEl>
                                        <p:attrNameLst>
                                          <p:attrName>fill.on</p:attrName>
                                        </p:attrNameLst>
                                      </p:cBhvr>
                                      <p:to>
                                        <p:strVal val="true"/>
                                      </p:to>
                                    </p:set>
                                  </p:childTnLst>
                                </p:cTn>
                              </p:par>
                              <p:par>
                                <p:cTn id="161" presetID="7" presetClass="emph" presetSubtype="2" fill="hold" nodeType="withEffect">
                                  <p:stCondLst>
                                    <p:cond delay="0"/>
                                  </p:stCondLst>
                                  <p:childTnLst>
                                    <p:animClr clrSpc="rgb" dir="cw">
                                      <p:cBhvr>
                                        <p:cTn id="162" dur="500" fill="hold"/>
                                        <p:tgtEl>
                                          <p:spTgt spid="147"/>
                                        </p:tgtEl>
                                        <p:attrNameLst>
                                          <p:attrName>stroke.color</p:attrName>
                                        </p:attrNameLst>
                                      </p:cBhvr>
                                      <p:to>
                                        <a:srgbClr val="1A97E4"/>
                                      </p:to>
                                    </p:animClr>
                                    <p:set>
                                      <p:cBhvr>
                                        <p:cTn id="163" dur="500" fill="hold"/>
                                        <p:tgtEl>
                                          <p:spTgt spid="147"/>
                                        </p:tgtEl>
                                        <p:attrNameLst>
                                          <p:attrName>stroke.on</p:attrName>
                                        </p:attrNameLst>
                                      </p:cBhvr>
                                      <p:to>
                                        <p:strVal val="true"/>
                                      </p:to>
                                    </p:set>
                                  </p:childTnLst>
                                </p:cTn>
                              </p:par>
                              <p:par>
                                <p:cTn id="164" presetID="22" presetClass="entr" presetSubtype="1" fill="hold" grpId="0" nodeType="withEffect">
                                  <p:stCondLst>
                                    <p:cond delay="0"/>
                                  </p:stCondLst>
                                  <p:childTnLst>
                                    <p:set>
                                      <p:cBhvr>
                                        <p:cTn id="165" dur="1" fill="hold">
                                          <p:stCondLst>
                                            <p:cond delay="0"/>
                                          </p:stCondLst>
                                        </p:cTn>
                                        <p:tgtEl>
                                          <p:spTgt spid="147"/>
                                        </p:tgtEl>
                                        <p:attrNameLst>
                                          <p:attrName>style.visibility</p:attrName>
                                        </p:attrNameLst>
                                      </p:cBhvr>
                                      <p:to>
                                        <p:strVal val="visible"/>
                                      </p:to>
                                    </p:set>
                                    <p:animEffect transition="in" filter="wipe(up)">
                                      <p:cBhvr>
                                        <p:cTn id="166" dur="1300"/>
                                        <p:tgtEl>
                                          <p:spTgt spid="147"/>
                                        </p:tgtEl>
                                      </p:cBhvr>
                                    </p:animEffect>
                                  </p:childTnLst>
                                </p:cTn>
                              </p:par>
                              <p:par>
                                <p:cTn id="167" presetID="1" presetClass="emph" presetSubtype="2" fill="hold" nodeType="withEffect">
                                  <p:stCondLst>
                                    <p:cond delay="1100"/>
                                  </p:stCondLst>
                                  <p:childTnLst>
                                    <p:animClr clrSpc="rgb" dir="cw">
                                      <p:cBhvr>
                                        <p:cTn id="168" dur="800" fill="hold"/>
                                        <p:tgtEl>
                                          <p:spTgt spid="162"/>
                                        </p:tgtEl>
                                        <p:attrNameLst>
                                          <p:attrName>fillcolor</p:attrName>
                                        </p:attrNameLst>
                                      </p:cBhvr>
                                      <p:to>
                                        <a:srgbClr val="C00000"/>
                                      </p:to>
                                    </p:animClr>
                                    <p:set>
                                      <p:cBhvr>
                                        <p:cTn id="169" dur="800" fill="hold"/>
                                        <p:tgtEl>
                                          <p:spTgt spid="162"/>
                                        </p:tgtEl>
                                        <p:attrNameLst>
                                          <p:attrName>fill.type</p:attrName>
                                        </p:attrNameLst>
                                      </p:cBhvr>
                                      <p:to>
                                        <p:strVal val="solid"/>
                                      </p:to>
                                    </p:set>
                                    <p:set>
                                      <p:cBhvr>
                                        <p:cTn id="170" dur="800" fill="hold"/>
                                        <p:tgtEl>
                                          <p:spTgt spid="162"/>
                                        </p:tgtEl>
                                        <p:attrNameLst>
                                          <p:attrName>fill.on</p:attrName>
                                        </p:attrNameLst>
                                      </p:cBhvr>
                                      <p:to>
                                        <p:strVal val="true"/>
                                      </p:to>
                                    </p:se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260206"/>
                                        </p:tgtEl>
                                        <p:attrNameLst>
                                          <p:attrName>style.visibility</p:attrName>
                                        </p:attrNameLst>
                                      </p:cBhvr>
                                      <p:to>
                                        <p:strVal val="visible"/>
                                      </p:to>
                                    </p:set>
                                    <p:animEffect transition="in" filter="blinds(horizontal)">
                                      <p:cBhvr>
                                        <p:cTn id="175" dur="500"/>
                                        <p:tgtEl>
                                          <p:spTgt spid="260206"/>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260218"/>
                                        </p:tgtEl>
                                        <p:attrNameLst>
                                          <p:attrName>style.visibility</p:attrName>
                                        </p:attrNameLst>
                                      </p:cBhvr>
                                      <p:to>
                                        <p:strVal val="visible"/>
                                      </p:to>
                                    </p:set>
                                    <p:animEffect transition="in" filter="blinds(horizontal)">
                                      <p:cBhvr>
                                        <p:cTn id="178" dur="500"/>
                                        <p:tgtEl>
                                          <p:spTgt spid="260218"/>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260219"/>
                                        </p:tgtEl>
                                        <p:attrNameLst>
                                          <p:attrName>style.visibility</p:attrName>
                                        </p:attrNameLst>
                                      </p:cBhvr>
                                      <p:to>
                                        <p:strVal val="visible"/>
                                      </p:to>
                                    </p:set>
                                    <p:animEffect transition="in" filter="blinds(horizontal)">
                                      <p:cBhvr>
                                        <p:cTn id="181" dur="500"/>
                                        <p:tgtEl>
                                          <p:spTgt spid="260219"/>
                                        </p:tgtEl>
                                      </p:cBhvr>
                                    </p:animEffect>
                                  </p:childTnLst>
                                </p:cTn>
                              </p:par>
                              <p:par>
                                <p:cTn id="182" presetID="3" presetClass="entr" presetSubtype="10" fill="hold" grpId="0" nodeType="withEffect">
                                  <p:stCondLst>
                                    <p:cond delay="0"/>
                                  </p:stCondLst>
                                  <p:childTnLst>
                                    <p:set>
                                      <p:cBhvr>
                                        <p:cTn id="183" dur="1" fill="hold">
                                          <p:stCondLst>
                                            <p:cond delay="0"/>
                                          </p:stCondLst>
                                        </p:cTn>
                                        <p:tgtEl>
                                          <p:spTgt spid="260220"/>
                                        </p:tgtEl>
                                        <p:attrNameLst>
                                          <p:attrName>style.visibility</p:attrName>
                                        </p:attrNameLst>
                                      </p:cBhvr>
                                      <p:to>
                                        <p:strVal val="visible"/>
                                      </p:to>
                                    </p:set>
                                    <p:animEffect transition="in" filter="blinds(horizontal)">
                                      <p:cBhvr>
                                        <p:cTn id="184" dur="500"/>
                                        <p:tgtEl>
                                          <p:spTgt spid="260220"/>
                                        </p:tgtEl>
                                      </p:cBhvr>
                                    </p:animEffect>
                                  </p:childTnLst>
                                </p:cTn>
                              </p:par>
                              <p:par>
                                <p:cTn id="185" presetID="3" presetClass="entr" presetSubtype="10" fill="hold" grpId="0" nodeType="withEffect">
                                  <p:stCondLst>
                                    <p:cond delay="0"/>
                                  </p:stCondLst>
                                  <p:childTnLst>
                                    <p:set>
                                      <p:cBhvr>
                                        <p:cTn id="186" dur="1" fill="hold">
                                          <p:stCondLst>
                                            <p:cond delay="0"/>
                                          </p:stCondLst>
                                        </p:cTn>
                                        <p:tgtEl>
                                          <p:spTgt spid="260221"/>
                                        </p:tgtEl>
                                        <p:attrNameLst>
                                          <p:attrName>style.visibility</p:attrName>
                                        </p:attrNameLst>
                                      </p:cBhvr>
                                      <p:to>
                                        <p:strVal val="visible"/>
                                      </p:to>
                                    </p:set>
                                    <p:animEffect transition="in" filter="blinds(horizontal)">
                                      <p:cBhvr>
                                        <p:cTn id="187" dur="500"/>
                                        <p:tgtEl>
                                          <p:spTgt spid="260221"/>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260222"/>
                                        </p:tgtEl>
                                        <p:attrNameLst>
                                          <p:attrName>style.visibility</p:attrName>
                                        </p:attrNameLst>
                                      </p:cBhvr>
                                      <p:to>
                                        <p:strVal val="visible"/>
                                      </p:to>
                                    </p:set>
                                    <p:animEffect transition="in" filter="blinds(horizontal)">
                                      <p:cBhvr>
                                        <p:cTn id="190" dur="500"/>
                                        <p:tgtEl>
                                          <p:spTgt spid="260222"/>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260223"/>
                                        </p:tgtEl>
                                        <p:attrNameLst>
                                          <p:attrName>style.visibility</p:attrName>
                                        </p:attrNameLst>
                                      </p:cBhvr>
                                      <p:to>
                                        <p:strVal val="visible"/>
                                      </p:to>
                                    </p:set>
                                    <p:animEffect transition="in" filter="blinds(horizontal)">
                                      <p:cBhvr>
                                        <p:cTn id="193" dur="500"/>
                                        <p:tgtEl>
                                          <p:spTgt spid="260223"/>
                                        </p:tgtEl>
                                      </p:cBhvr>
                                    </p:animEffect>
                                  </p:childTnLst>
                                </p:cTn>
                              </p:par>
                            </p:childTnLst>
                          </p:cTn>
                        </p:par>
                      </p:childTnLst>
                    </p:cTn>
                  </p:par>
                  <p:par>
                    <p:cTn id="194" fill="hold">
                      <p:stCondLst>
                        <p:cond delay="indefinite"/>
                      </p:stCondLst>
                      <p:childTnLst>
                        <p:par>
                          <p:cTn id="195" fill="hold">
                            <p:stCondLst>
                              <p:cond delay="0"/>
                            </p:stCondLst>
                            <p:childTnLst>
                              <p:par>
                                <p:cTn id="196" presetID="1" presetClass="emph" presetSubtype="2" fill="hold" nodeType="clickEffect">
                                  <p:stCondLst>
                                    <p:cond delay="1000"/>
                                  </p:stCondLst>
                                  <p:childTnLst>
                                    <p:animClr clrSpc="rgb" dir="cw">
                                      <p:cBhvr>
                                        <p:cTn id="197" dur="800" fill="hold"/>
                                        <p:tgtEl>
                                          <p:spTgt spid="162"/>
                                        </p:tgtEl>
                                        <p:attrNameLst>
                                          <p:attrName>fillcolor</p:attrName>
                                        </p:attrNameLst>
                                      </p:cBhvr>
                                      <p:to>
                                        <a:srgbClr val="54AA5C"/>
                                      </p:to>
                                    </p:animClr>
                                    <p:set>
                                      <p:cBhvr>
                                        <p:cTn id="198" dur="800" fill="hold"/>
                                        <p:tgtEl>
                                          <p:spTgt spid="162"/>
                                        </p:tgtEl>
                                        <p:attrNameLst>
                                          <p:attrName>fill.type</p:attrName>
                                        </p:attrNameLst>
                                      </p:cBhvr>
                                      <p:to>
                                        <p:strVal val="solid"/>
                                      </p:to>
                                    </p:set>
                                    <p:set>
                                      <p:cBhvr>
                                        <p:cTn id="199" dur="800" fill="hold"/>
                                        <p:tgtEl>
                                          <p:spTgt spid="162"/>
                                        </p:tgtEl>
                                        <p:attrNameLst>
                                          <p:attrName>fill.on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146"/>
                                        </p:tgtEl>
                                        <p:attrNameLst>
                                          <p:attrName>stroke.color</p:attrName>
                                        </p:attrNameLst>
                                      </p:cBhvr>
                                      <p:to>
                                        <a:srgbClr val="1A97E4"/>
                                      </p:to>
                                    </p:animClr>
                                    <p:set>
                                      <p:cBhvr>
                                        <p:cTn id="202" dur="500" fill="hold"/>
                                        <p:tgtEl>
                                          <p:spTgt spid="146"/>
                                        </p:tgtEl>
                                        <p:attrNameLst>
                                          <p:attrName>stroke.on</p:attrName>
                                        </p:attrNameLst>
                                      </p:cBhvr>
                                      <p:to>
                                        <p:strVal val="true"/>
                                      </p:to>
                                    </p:set>
                                  </p:childTnLst>
                                </p:cTn>
                              </p:par>
                              <p:par>
                                <p:cTn id="203" presetID="22" presetClass="entr" presetSubtype="1" fill="hold" grpId="0" nodeType="withEffect">
                                  <p:stCondLst>
                                    <p:cond delay="0"/>
                                  </p:stCondLst>
                                  <p:childTnLst>
                                    <p:set>
                                      <p:cBhvr>
                                        <p:cTn id="204" dur="1" fill="hold">
                                          <p:stCondLst>
                                            <p:cond delay="0"/>
                                          </p:stCondLst>
                                        </p:cTn>
                                        <p:tgtEl>
                                          <p:spTgt spid="146"/>
                                        </p:tgtEl>
                                        <p:attrNameLst>
                                          <p:attrName>style.visibility</p:attrName>
                                        </p:attrNameLst>
                                      </p:cBhvr>
                                      <p:to>
                                        <p:strVal val="visible"/>
                                      </p:to>
                                    </p:set>
                                    <p:animEffect transition="in" filter="wipe(up)">
                                      <p:cBhvr>
                                        <p:cTn id="205" dur="1300"/>
                                        <p:tgtEl>
                                          <p:spTgt spid="146"/>
                                        </p:tgtEl>
                                      </p:cBhvr>
                                    </p:animEffect>
                                  </p:childTnLst>
                                </p:cTn>
                              </p:par>
                              <p:par>
                                <p:cTn id="206" presetID="1" presetClass="emph" presetSubtype="2" fill="hold" nodeType="withEffect">
                                  <p:stCondLst>
                                    <p:cond delay="1100"/>
                                  </p:stCondLst>
                                  <p:childTnLst>
                                    <p:animClr clrSpc="rgb" dir="cw">
                                      <p:cBhvr>
                                        <p:cTn id="207" dur="700" fill="hold"/>
                                        <p:tgtEl>
                                          <p:spTgt spid="142"/>
                                        </p:tgtEl>
                                        <p:attrNameLst>
                                          <p:attrName>fillcolor</p:attrName>
                                        </p:attrNameLst>
                                      </p:cBhvr>
                                      <p:to>
                                        <a:srgbClr val="C00000"/>
                                      </p:to>
                                    </p:animClr>
                                    <p:set>
                                      <p:cBhvr>
                                        <p:cTn id="208" dur="700" fill="hold"/>
                                        <p:tgtEl>
                                          <p:spTgt spid="142"/>
                                        </p:tgtEl>
                                        <p:attrNameLst>
                                          <p:attrName>fill.type</p:attrName>
                                        </p:attrNameLst>
                                      </p:cBhvr>
                                      <p:to>
                                        <p:strVal val="solid"/>
                                      </p:to>
                                    </p:set>
                                    <p:set>
                                      <p:cBhvr>
                                        <p:cTn id="209" dur="700" fill="hold"/>
                                        <p:tgtEl>
                                          <p:spTgt spid="142"/>
                                        </p:tgtEl>
                                        <p:attrNameLst>
                                          <p:attrName>fill.on</p:attrName>
                                        </p:attrNameLst>
                                      </p:cBhvr>
                                      <p:to>
                                        <p:strVal val="true"/>
                                      </p:to>
                                    </p:set>
                                  </p:childTnLst>
                                </p:cTn>
                              </p:par>
                            </p:childTnLst>
                          </p:cTn>
                        </p:par>
                      </p:childTnLst>
                    </p:cTn>
                  </p:par>
                  <p:par>
                    <p:cTn id="210" fill="hold">
                      <p:stCondLst>
                        <p:cond delay="indefinite"/>
                      </p:stCondLst>
                      <p:childTnLst>
                        <p:par>
                          <p:cTn id="211" fill="hold">
                            <p:stCondLst>
                              <p:cond delay="0"/>
                            </p:stCondLst>
                            <p:childTnLst>
                              <p:par>
                                <p:cTn id="212" presetID="3" presetClass="entr" presetSubtype="10" fill="hold"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blinds(horizontal)">
                                      <p:cBhvr>
                                        <p:cTn id="214" dur="500"/>
                                        <p:tgtEl>
                                          <p:spTgt spid="111"/>
                                        </p:tgtEl>
                                      </p:cBhvr>
                                    </p:animEffect>
                                  </p:childTnLst>
                                </p:cTn>
                              </p:par>
                              <p:par>
                                <p:cTn id="215" presetID="3" presetClass="entr" presetSubtype="10" fill="hold" grpId="0" nodeType="withEffect">
                                  <p:stCondLst>
                                    <p:cond delay="0"/>
                                  </p:stCondLst>
                                  <p:childTnLst>
                                    <p:set>
                                      <p:cBhvr>
                                        <p:cTn id="216" dur="1" fill="hold">
                                          <p:stCondLst>
                                            <p:cond delay="0"/>
                                          </p:stCondLst>
                                        </p:cTn>
                                        <p:tgtEl>
                                          <p:spTgt spid="112"/>
                                        </p:tgtEl>
                                        <p:attrNameLst>
                                          <p:attrName>style.visibility</p:attrName>
                                        </p:attrNameLst>
                                      </p:cBhvr>
                                      <p:to>
                                        <p:strVal val="visible"/>
                                      </p:to>
                                    </p:set>
                                    <p:animEffect transition="in" filter="blinds(horizontal)">
                                      <p:cBhvr>
                                        <p:cTn id="217" dur="500"/>
                                        <p:tgtEl>
                                          <p:spTgt spid="112"/>
                                        </p:tgtEl>
                                      </p:cBhvr>
                                    </p:animEffect>
                                  </p:childTnLst>
                                </p:cTn>
                              </p:par>
                              <p:par>
                                <p:cTn id="218" presetID="3" presetClass="entr" presetSubtype="10" fill="hold" grpId="0" nodeType="withEffect">
                                  <p:stCondLst>
                                    <p:cond delay="0"/>
                                  </p:stCondLst>
                                  <p:childTnLst>
                                    <p:set>
                                      <p:cBhvr>
                                        <p:cTn id="219" dur="1" fill="hold">
                                          <p:stCondLst>
                                            <p:cond delay="0"/>
                                          </p:stCondLst>
                                        </p:cTn>
                                        <p:tgtEl>
                                          <p:spTgt spid="113"/>
                                        </p:tgtEl>
                                        <p:attrNameLst>
                                          <p:attrName>style.visibility</p:attrName>
                                        </p:attrNameLst>
                                      </p:cBhvr>
                                      <p:to>
                                        <p:strVal val="visible"/>
                                      </p:to>
                                    </p:set>
                                    <p:animEffect transition="in" filter="blinds(horizontal)">
                                      <p:cBhvr>
                                        <p:cTn id="220" dur="500"/>
                                        <p:tgtEl>
                                          <p:spTgt spid="113"/>
                                        </p:tgtEl>
                                      </p:cBhvr>
                                    </p:animEffect>
                                  </p:childTnLst>
                                </p:cTn>
                              </p:par>
                              <p:par>
                                <p:cTn id="221" presetID="3" presetClass="entr" presetSubtype="10" fill="hold" grpId="0" nodeType="withEffect">
                                  <p:stCondLst>
                                    <p:cond delay="0"/>
                                  </p:stCondLst>
                                  <p:childTnLst>
                                    <p:set>
                                      <p:cBhvr>
                                        <p:cTn id="222" dur="1" fill="hold">
                                          <p:stCondLst>
                                            <p:cond delay="0"/>
                                          </p:stCondLst>
                                        </p:cTn>
                                        <p:tgtEl>
                                          <p:spTgt spid="114"/>
                                        </p:tgtEl>
                                        <p:attrNameLst>
                                          <p:attrName>style.visibility</p:attrName>
                                        </p:attrNameLst>
                                      </p:cBhvr>
                                      <p:to>
                                        <p:strVal val="visible"/>
                                      </p:to>
                                    </p:set>
                                    <p:animEffect transition="in" filter="blinds(horizontal)">
                                      <p:cBhvr>
                                        <p:cTn id="223" dur="500"/>
                                        <p:tgtEl>
                                          <p:spTgt spid="114"/>
                                        </p:tgtEl>
                                      </p:cBhvr>
                                    </p:animEffect>
                                  </p:childTnLst>
                                </p:cTn>
                              </p:par>
                              <p:par>
                                <p:cTn id="224" presetID="3" presetClass="entr" presetSubtype="10" fill="hold" grpId="0" nodeType="withEffect">
                                  <p:stCondLst>
                                    <p:cond delay="0"/>
                                  </p:stCondLst>
                                  <p:childTnLst>
                                    <p:set>
                                      <p:cBhvr>
                                        <p:cTn id="225" dur="1" fill="hold">
                                          <p:stCondLst>
                                            <p:cond delay="0"/>
                                          </p:stCondLst>
                                        </p:cTn>
                                        <p:tgtEl>
                                          <p:spTgt spid="115"/>
                                        </p:tgtEl>
                                        <p:attrNameLst>
                                          <p:attrName>style.visibility</p:attrName>
                                        </p:attrNameLst>
                                      </p:cBhvr>
                                      <p:to>
                                        <p:strVal val="visible"/>
                                      </p:to>
                                    </p:set>
                                    <p:animEffect transition="in" filter="blinds(horizontal)">
                                      <p:cBhvr>
                                        <p:cTn id="226" dur="500"/>
                                        <p:tgtEl>
                                          <p:spTgt spid="115"/>
                                        </p:tgtEl>
                                      </p:cBhvr>
                                    </p:animEffect>
                                  </p:childTnLst>
                                </p:cTn>
                              </p:par>
                              <p:par>
                                <p:cTn id="227" presetID="3" presetClass="entr" presetSubtype="10" fill="hold" grpId="0" nodeType="withEffect">
                                  <p:stCondLst>
                                    <p:cond delay="0"/>
                                  </p:stCondLst>
                                  <p:childTnLst>
                                    <p:set>
                                      <p:cBhvr>
                                        <p:cTn id="228" dur="1" fill="hold">
                                          <p:stCondLst>
                                            <p:cond delay="0"/>
                                          </p:stCondLst>
                                        </p:cTn>
                                        <p:tgtEl>
                                          <p:spTgt spid="116"/>
                                        </p:tgtEl>
                                        <p:attrNameLst>
                                          <p:attrName>style.visibility</p:attrName>
                                        </p:attrNameLst>
                                      </p:cBhvr>
                                      <p:to>
                                        <p:strVal val="visible"/>
                                      </p:to>
                                    </p:set>
                                    <p:animEffect transition="in" filter="blinds(horizontal)">
                                      <p:cBhvr>
                                        <p:cTn id="229" dur="500"/>
                                        <p:tgtEl>
                                          <p:spTgt spid="116"/>
                                        </p:tgtEl>
                                      </p:cBhvr>
                                    </p:animEffect>
                                  </p:childTnLst>
                                </p:cTn>
                              </p:par>
                              <p:par>
                                <p:cTn id="230" presetID="3" presetClass="entr" presetSubtype="10" fill="hold" grpId="0" nodeType="withEffect">
                                  <p:stCondLst>
                                    <p:cond delay="0"/>
                                  </p:stCondLst>
                                  <p:childTnLst>
                                    <p:set>
                                      <p:cBhvr>
                                        <p:cTn id="231" dur="1" fill="hold">
                                          <p:stCondLst>
                                            <p:cond delay="0"/>
                                          </p:stCondLst>
                                        </p:cTn>
                                        <p:tgtEl>
                                          <p:spTgt spid="117"/>
                                        </p:tgtEl>
                                        <p:attrNameLst>
                                          <p:attrName>style.visibility</p:attrName>
                                        </p:attrNameLst>
                                      </p:cBhvr>
                                      <p:to>
                                        <p:strVal val="visible"/>
                                      </p:to>
                                    </p:set>
                                    <p:animEffect transition="in" filter="blinds(horizontal)">
                                      <p:cBhvr>
                                        <p:cTn id="232" dur="500"/>
                                        <p:tgtEl>
                                          <p:spTgt spid="117"/>
                                        </p:tgtEl>
                                      </p:cBhvr>
                                    </p:animEffect>
                                  </p:childTnLst>
                                </p:cTn>
                              </p:par>
                              <p:par>
                                <p:cTn id="233" presetID="3" presetClass="entr" presetSubtype="10" fill="hold" nodeType="withEffect">
                                  <p:stCondLst>
                                    <p:cond delay="0"/>
                                  </p:stCondLst>
                                  <p:childTnLst>
                                    <p:set>
                                      <p:cBhvr>
                                        <p:cTn id="234" dur="1" fill="hold">
                                          <p:stCondLst>
                                            <p:cond delay="0"/>
                                          </p:stCondLst>
                                        </p:cTn>
                                        <p:tgtEl>
                                          <p:spTgt spid="2">
                                            <p:txEl>
                                              <p:pRg st="0" end="0"/>
                                            </p:txEl>
                                          </p:spTgt>
                                        </p:tgtEl>
                                        <p:attrNameLst>
                                          <p:attrName>style.visibility</p:attrName>
                                        </p:attrNameLst>
                                      </p:cBhvr>
                                      <p:to>
                                        <p:strVal val="visible"/>
                                      </p:to>
                                    </p:set>
                                    <p:animEffect transition="in" filter="blinds(horizontal)">
                                      <p:cBhvr>
                                        <p:cTn id="235"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32" grpId="0" animBg="1"/>
      <p:bldP spid="260133" grpId="0"/>
      <p:bldP spid="260146" grpId="0" animBg="1"/>
      <p:bldP spid="260147" grpId="0" animBg="1"/>
      <p:bldP spid="260148" grpId="0"/>
      <p:bldP spid="260161" grpId="0" animBg="1"/>
      <p:bldP spid="260162" grpId="0" animBg="1"/>
      <p:bldP spid="260163" grpId="0"/>
      <p:bldP spid="260164" grpId="0"/>
      <p:bldP spid="260165" grpId="0"/>
      <p:bldP spid="260166" grpId="0"/>
      <p:bldP spid="260185" grpId="0" animBg="1"/>
      <p:bldP spid="260186" grpId="0" animBg="1"/>
      <p:bldP spid="260187" grpId="0"/>
      <p:bldP spid="260188" grpId="0"/>
      <p:bldP spid="260201" grpId="0" animBg="1"/>
      <p:bldP spid="260202" grpId="0" animBg="1"/>
      <p:bldP spid="260203" grpId="0"/>
      <p:bldP spid="260204" grpId="0"/>
      <p:bldP spid="260205" grpId="0"/>
      <p:bldP spid="260218" grpId="0" animBg="1"/>
      <p:bldP spid="260219" grpId="0" animBg="1"/>
      <p:bldP spid="260220" grpId="0"/>
      <p:bldP spid="260221" grpId="0"/>
      <p:bldP spid="260222" grpId="0"/>
      <p:bldP spid="260223" grpId="0"/>
      <p:bldP spid="112" grpId="0" animBg="1"/>
      <p:bldP spid="113" grpId="0" animBg="1"/>
      <p:bldP spid="114" grpId="0"/>
      <p:bldP spid="115" grpId="0"/>
      <p:bldP spid="116" grpId="0"/>
      <p:bldP spid="117" grpId="0"/>
      <p:bldP spid="146" grpId="0" animBg="1"/>
      <p:bldP spid="147" grpId="0" animBg="1"/>
      <p:bldP spid="149" grpId="0" animBg="1"/>
      <p:bldP spid="150" grpId="0" animBg="1"/>
      <p:bldP spid="15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597806" y="1196298"/>
            <a:ext cx="7273925" cy="519112"/>
          </a:xfrm>
          <a:prstGeom prst="rect">
            <a:avLst/>
          </a:prstGeom>
          <a:noFill/>
          <a:ln w="9525">
            <a:noFill/>
            <a:miter lim="800000"/>
            <a:headEnd/>
            <a:tailEnd/>
          </a:ln>
        </p:spPr>
        <p:txBody>
          <a:bodyPr>
            <a:spAutoFit/>
          </a:bodyPr>
          <a:lstStyle/>
          <a:p>
            <a:pPr>
              <a:spcBef>
                <a:spcPct val="50000"/>
              </a:spcBef>
            </a:pPr>
            <a:r>
              <a:rPr lang="zh-CN" altLang="en-US" sz="2800" b="1" dirty="0">
                <a:solidFill>
                  <a:srgbClr val="5E2CAE"/>
                </a:solidFill>
              </a:rPr>
              <a:t>深探法</a:t>
            </a:r>
            <a:r>
              <a:rPr lang="en-US" altLang="zh-CN" sz="2800" b="1" dirty="0">
                <a:solidFill>
                  <a:srgbClr val="5E2CAE"/>
                </a:solidFill>
              </a:rPr>
              <a:t>(Depth First Search)</a:t>
            </a:r>
          </a:p>
        </p:txBody>
      </p:sp>
      <p:sp>
        <p:nvSpPr>
          <p:cNvPr id="7" name="标题 6"/>
          <p:cNvSpPr>
            <a:spLocks noGrp="1"/>
          </p:cNvSpPr>
          <p:nvPr>
            <p:ph type="title"/>
          </p:nvPr>
        </p:nvSpPr>
        <p:spPr/>
        <p:txBody>
          <a:bodyPr/>
          <a:lstStyle/>
          <a:p>
            <a:r>
              <a:rPr lang="zh-CN" altLang="en-US" dirty="0"/>
              <a:t>路径的搜索法</a:t>
            </a:r>
          </a:p>
        </p:txBody>
      </p:sp>
      <p:sp>
        <p:nvSpPr>
          <p:cNvPr id="5" name="TextBox 4"/>
          <p:cNvSpPr txBox="1"/>
          <p:nvPr/>
        </p:nvSpPr>
        <p:spPr>
          <a:xfrm>
            <a:off x="667657" y="2119083"/>
            <a:ext cx="7649028" cy="4093428"/>
          </a:xfrm>
          <a:prstGeom prst="rect">
            <a:avLst/>
          </a:prstGeom>
          <a:noFill/>
        </p:spPr>
        <p:txBody>
          <a:bodyPr wrap="square" rtlCol="0">
            <a:spAutoFit/>
          </a:bodyPr>
          <a:lstStyle/>
          <a:p>
            <a:pPr>
              <a:lnSpc>
                <a:spcPct val="130000"/>
              </a:lnSpc>
            </a:pPr>
            <a:r>
              <a:rPr lang="en-US" altLang="zh-CN" sz="2000" dirty="0"/>
              <a:t>//visited</a:t>
            </a:r>
            <a:r>
              <a:rPr lang="zh-CN" altLang="en-US" sz="2000" dirty="0"/>
              <a:t>的所有元素初始化为</a:t>
            </a:r>
            <a:r>
              <a:rPr lang="en-US" altLang="zh-CN" sz="2000" dirty="0"/>
              <a:t>0 </a:t>
            </a:r>
          </a:p>
          <a:p>
            <a:pPr>
              <a:lnSpc>
                <a:spcPct val="130000"/>
              </a:lnSpc>
            </a:pPr>
            <a:r>
              <a:rPr lang="en-US" altLang="zh-CN" sz="2000" dirty="0"/>
              <a:t> // </a:t>
            </a:r>
            <a:r>
              <a:rPr lang="zh-CN" altLang="en-US" sz="2000" dirty="0"/>
              <a:t>所有已搜索的顶点</a:t>
            </a:r>
            <a:r>
              <a:rPr lang="en-US" altLang="zh-CN" sz="2000" dirty="0" err="1"/>
              <a:t>i</a:t>
            </a:r>
            <a:r>
              <a:rPr lang="zh-CN" altLang="en-US" sz="2000" dirty="0"/>
              <a:t>都有</a:t>
            </a:r>
            <a:r>
              <a:rPr lang="en-US" altLang="zh-CN" sz="2000" dirty="0"/>
              <a:t>visited[</a:t>
            </a:r>
            <a:r>
              <a:rPr lang="en-US" altLang="zh-CN" sz="2000" dirty="0" err="1"/>
              <a:t>i</a:t>
            </a:r>
            <a:r>
              <a:rPr lang="en-US" altLang="zh-CN" sz="2000" dirty="0"/>
              <a:t>]=1. </a:t>
            </a:r>
          </a:p>
          <a:p>
            <a:pPr>
              <a:lnSpc>
                <a:spcPct val="130000"/>
              </a:lnSpc>
            </a:pPr>
            <a:r>
              <a:rPr lang="zh-CN" altLang="en-US" sz="2000" dirty="0"/>
              <a:t> </a:t>
            </a:r>
            <a:r>
              <a:rPr lang="en-US" altLang="zh-CN" sz="2000" dirty="0"/>
              <a:t>DFS(v) //</a:t>
            </a:r>
            <a:r>
              <a:rPr lang="zh-CN" altLang="en-US" sz="2000" dirty="0"/>
              <a:t>访问由</a:t>
            </a:r>
            <a:r>
              <a:rPr lang="en-US" altLang="zh-CN" sz="2000" dirty="0"/>
              <a:t>v</a:t>
            </a:r>
            <a:r>
              <a:rPr lang="zh-CN" altLang="en-US" sz="2000" dirty="0"/>
              <a:t>可到达的所有顶点</a:t>
            </a:r>
            <a:endParaRPr lang="en-US" altLang="zh-CN" sz="2000" dirty="0"/>
          </a:p>
          <a:p>
            <a:pPr marL="457200" indent="-457200">
              <a:lnSpc>
                <a:spcPct val="130000"/>
              </a:lnSpc>
              <a:buAutoNum type="arabicPeriod"/>
            </a:pPr>
            <a:r>
              <a:rPr lang="en-US" altLang="zh-CN" sz="2000" dirty="0"/>
              <a:t>visited[v]=1; </a:t>
            </a:r>
          </a:p>
          <a:p>
            <a:pPr marL="457200" indent="-457200">
              <a:lnSpc>
                <a:spcPct val="130000"/>
              </a:lnSpc>
              <a:buAutoNum type="arabicPeriod"/>
            </a:pPr>
            <a:r>
              <a:rPr lang="en-US" altLang="zh-CN" sz="2000" dirty="0"/>
              <a:t>  for </a:t>
            </a:r>
            <a:r>
              <a:rPr lang="zh-CN" altLang="en-US" sz="2000" dirty="0"/>
              <a:t>邻接于</a:t>
            </a:r>
            <a:r>
              <a:rPr lang="en-US" altLang="zh-CN" sz="2000" dirty="0"/>
              <a:t>v</a:t>
            </a:r>
            <a:r>
              <a:rPr lang="zh-CN" altLang="en-US" sz="2000" dirty="0"/>
              <a:t>的每个顶点</a:t>
            </a:r>
            <a:r>
              <a:rPr lang="en-US" altLang="zh-CN" sz="2000" dirty="0"/>
              <a:t>w  do </a:t>
            </a:r>
          </a:p>
          <a:p>
            <a:pPr marL="457200" indent="-457200">
              <a:lnSpc>
                <a:spcPct val="130000"/>
              </a:lnSpc>
              <a:buAutoNum type="arabicPeriod"/>
            </a:pPr>
            <a:r>
              <a:rPr lang="zh-CN" altLang="en-US" sz="2000" dirty="0"/>
              <a:t>     </a:t>
            </a:r>
            <a:r>
              <a:rPr lang="en-US" altLang="zh-CN" sz="2000" dirty="0"/>
              <a:t>if visited[w]=0 then </a:t>
            </a:r>
          </a:p>
          <a:p>
            <a:pPr marL="457200" indent="-457200">
              <a:lnSpc>
                <a:spcPct val="130000"/>
              </a:lnSpc>
              <a:buAutoNum type="arabicPeriod"/>
            </a:pPr>
            <a:r>
              <a:rPr lang="en-US" altLang="zh-CN" sz="2000" dirty="0"/>
              <a:t>       </a:t>
            </a:r>
            <a:r>
              <a:rPr lang="en-US" altLang="zh-CN" sz="2000" dirty="0">
                <a:solidFill>
                  <a:srgbClr val="FF0000"/>
                </a:solidFill>
              </a:rPr>
              <a:t>DFS(w); </a:t>
            </a:r>
          </a:p>
          <a:p>
            <a:pPr marL="457200" indent="-457200">
              <a:lnSpc>
                <a:spcPct val="130000"/>
              </a:lnSpc>
              <a:buAutoNum type="arabicPeriod"/>
            </a:pPr>
            <a:r>
              <a:rPr lang="en-US" altLang="zh-CN" sz="2000" dirty="0"/>
              <a:t>     </a:t>
            </a:r>
            <a:r>
              <a:rPr lang="en-US" altLang="zh-CN" sz="2000" dirty="0" err="1"/>
              <a:t>endif</a:t>
            </a:r>
            <a:r>
              <a:rPr lang="en-US" altLang="zh-CN" sz="2000" dirty="0"/>
              <a:t> </a:t>
            </a:r>
          </a:p>
          <a:p>
            <a:pPr marL="457200" indent="-457200">
              <a:lnSpc>
                <a:spcPct val="130000"/>
              </a:lnSpc>
              <a:buAutoNum type="arabicPeriod"/>
            </a:pPr>
            <a:r>
              <a:rPr lang="en-US" altLang="zh-CN" sz="2000" dirty="0"/>
              <a:t>   </a:t>
            </a:r>
            <a:r>
              <a:rPr lang="en-US" altLang="zh-CN" sz="2000" dirty="0" err="1"/>
              <a:t>endfor</a:t>
            </a:r>
            <a:r>
              <a:rPr lang="en-US" altLang="zh-CN" sz="2000" dirty="0"/>
              <a:t>      </a:t>
            </a:r>
          </a:p>
          <a:p>
            <a:pPr marL="457200" indent="-457200">
              <a:lnSpc>
                <a:spcPct val="130000"/>
              </a:lnSpc>
              <a:buAutoNum type="arabicPeriod"/>
            </a:pPr>
            <a:r>
              <a:rPr lang="en-US" altLang="zh-CN" sz="2000" dirty="0"/>
              <a:t>end DFS</a:t>
            </a:r>
            <a:endParaRPr lang="zh-CN" altLang="en-US" sz="2000" dirty="0"/>
          </a:p>
        </p:txBody>
      </p:sp>
      <p:sp>
        <p:nvSpPr>
          <p:cNvPr id="6" name="Rectangle 2"/>
          <p:cNvSpPr>
            <a:spLocks noChangeArrowheads="1"/>
          </p:cNvSpPr>
          <p:nvPr/>
        </p:nvSpPr>
        <p:spPr bwMode="auto">
          <a:xfrm>
            <a:off x="1084036" y="1608821"/>
            <a:ext cx="7273925" cy="461665"/>
          </a:xfrm>
          <a:prstGeom prst="rect">
            <a:avLst/>
          </a:prstGeom>
          <a:noFill/>
          <a:ln w="9525">
            <a:noFill/>
            <a:miter lim="800000"/>
            <a:headEnd/>
            <a:tailEnd/>
          </a:ln>
        </p:spPr>
        <p:txBody>
          <a:bodyPr>
            <a:spAutoFit/>
          </a:bodyPr>
          <a:lstStyle/>
          <a:p>
            <a:pPr>
              <a:spcBef>
                <a:spcPct val="50000"/>
              </a:spcBef>
            </a:pPr>
            <a:r>
              <a:rPr lang="zh-CN" altLang="en-US" dirty="0">
                <a:solidFill>
                  <a:srgbClr val="000000"/>
                </a:solidFill>
              </a:rPr>
              <a:t>通过</a:t>
            </a:r>
            <a:r>
              <a:rPr lang="zh-CN" altLang="en-US" b="1" dirty="0">
                <a:solidFill>
                  <a:srgbClr val="000000"/>
                </a:solidFill>
              </a:rPr>
              <a:t>递归进行深探</a:t>
            </a:r>
            <a:endParaRPr lang="en-US" altLang="zh-CN" b="1" dirty="0">
              <a:solidFill>
                <a:srgbClr val="000000"/>
              </a:solidFill>
            </a:endParaRPr>
          </a:p>
        </p:txBody>
      </p:sp>
      <p:sp>
        <p:nvSpPr>
          <p:cNvPr id="78" name="Oval 11"/>
          <p:cNvSpPr>
            <a:spLocks noChangeArrowheads="1"/>
          </p:cNvSpPr>
          <p:nvPr/>
        </p:nvSpPr>
        <p:spPr bwMode="auto">
          <a:xfrm>
            <a:off x="7531364" y="5905863"/>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79" name="Line 12"/>
          <p:cNvSpPr>
            <a:spLocks noChangeShapeType="1"/>
          </p:cNvSpPr>
          <p:nvPr/>
        </p:nvSpPr>
        <p:spPr bwMode="auto">
          <a:xfrm flipH="1">
            <a:off x="7660858" y="4048260"/>
            <a:ext cx="144462" cy="194468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0" name="Line 13"/>
          <p:cNvSpPr>
            <a:spLocks noChangeShapeType="1"/>
          </p:cNvSpPr>
          <p:nvPr/>
        </p:nvSpPr>
        <p:spPr bwMode="auto">
          <a:xfrm>
            <a:off x="6509920" y="4048260"/>
            <a:ext cx="71438" cy="18716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1" name="Line 14"/>
          <p:cNvSpPr>
            <a:spLocks noChangeShapeType="1"/>
          </p:cNvSpPr>
          <p:nvPr/>
        </p:nvSpPr>
        <p:spPr bwMode="auto">
          <a:xfrm>
            <a:off x="6652795" y="5992948"/>
            <a:ext cx="1008063" cy="71437"/>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2" name="Line 15"/>
          <p:cNvSpPr>
            <a:spLocks noChangeShapeType="1"/>
          </p:cNvSpPr>
          <p:nvPr/>
        </p:nvSpPr>
        <p:spPr bwMode="auto">
          <a:xfrm flipV="1">
            <a:off x="7733883" y="5056323"/>
            <a:ext cx="503237" cy="9366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3" name="Line 16"/>
          <p:cNvSpPr>
            <a:spLocks noChangeShapeType="1"/>
          </p:cNvSpPr>
          <p:nvPr/>
        </p:nvSpPr>
        <p:spPr bwMode="auto">
          <a:xfrm flipH="1" flipV="1">
            <a:off x="7805320" y="3976823"/>
            <a:ext cx="431800" cy="1008062"/>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4" name="Line 17"/>
          <p:cNvSpPr>
            <a:spLocks noChangeShapeType="1"/>
          </p:cNvSpPr>
          <p:nvPr/>
        </p:nvSpPr>
        <p:spPr bwMode="auto">
          <a:xfrm flipH="1" flipV="1">
            <a:off x="6566390" y="3991343"/>
            <a:ext cx="1225550" cy="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5" name="Line 18"/>
          <p:cNvSpPr>
            <a:spLocks noChangeShapeType="1"/>
          </p:cNvSpPr>
          <p:nvPr/>
        </p:nvSpPr>
        <p:spPr bwMode="auto">
          <a:xfrm flipV="1">
            <a:off x="5933658" y="3976823"/>
            <a:ext cx="57467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6" name="Line 19"/>
          <p:cNvSpPr>
            <a:spLocks noChangeShapeType="1"/>
          </p:cNvSpPr>
          <p:nvPr/>
        </p:nvSpPr>
        <p:spPr bwMode="auto">
          <a:xfrm flipH="1" flipV="1">
            <a:off x="5933658" y="4911860"/>
            <a:ext cx="574675" cy="1008063"/>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7" name="Line 20"/>
          <p:cNvSpPr>
            <a:spLocks noChangeShapeType="1"/>
          </p:cNvSpPr>
          <p:nvPr/>
        </p:nvSpPr>
        <p:spPr bwMode="auto">
          <a:xfrm flipH="1">
            <a:off x="5933658" y="4048260"/>
            <a:ext cx="1800225" cy="8636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8" name="Line 21"/>
          <p:cNvSpPr>
            <a:spLocks noChangeShapeType="1"/>
          </p:cNvSpPr>
          <p:nvPr/>
        </p:nvSpPr>
        <p:spPr bwMode="auto">
          <a:xfrm>
            <a:off x="6581358" y="4048260"/>
            <a:ext cx="1079500" cy="2016125"/>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89" name="Line 22"/>
          <p:cNvSpPr>
            <a:spLocks noChangeShapeType="1"/>
          </p:cNvSpPr>
          <p:nvPr/>
        </p:nvSpPr>
        <p:spPr bwMode="auto">
          <a:xfrm flipV="1">
            <a:off x="6652795" y="3976823"/>
            <a:ext cx="1152525" cy="1943100"/>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90" name="Line 23"/>
          <p:cNvSpPr>
            <a:spLocks noChangeShapeType="1"/>
          </p:cNvSpPr>
          <p:nvPr/>
        </p:nvSpPr>
        <p:spPr bwMode="auto">
          <a:xfrm flipV="1">
            <a:off x="6725820" y="4984885"/>
            <a:ext cx="1511300" cy="935038"/>
          </a:xfrm>
          <a:prstGeom prst="line">
            <a:avLst/>
          </a:prstGeom>
          <a:ln>
            <a:headEnd type="stealth" w="lg" len="lg"/>
            <a:tailEnd type="none" w="lg" len="lg"/>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91" name="Rectangle 24"/>
          <p:cNvSpPr>
            <a:spLocks noChangeArrowheads="1"/>
          </p:cNvSpPr>
          <p:nvPr/>
        </p:nvSpPr>
        <p:spPr bwMode="auto">
          <a:xfrm>
            <a:off x="6292433" y="3357018"/>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1</a:t>
            </a:r>
          </a:p>
        </p:txBody>
      </p:sp>
      <p:sp>
        <p:nvSpPr>
          <p:cNvPr id="92" name="Rectangle 25"/>
          <p:cNvSpPr>
            <a:spLocks noChangeArrowheads="1"/>
          </p:cNvSpPr>
          <p:nvPr/>
        </p:nvSpPr>
        <p:spPr bwMode="auto">
          <a:xfrm>
            <a:off x="7733883" y="3370400"/>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6</a:t>
            </a:r>
          </a:p>
        </p:txBody>
      </p:sp>
      <p:sp>
        <p:nvSpPr>
          <p:cNvPr id="93" name="Rectangle 27"/>
          <p:cNvSpPr>
            <a:spLocks noChangeArrowheads="1"/>
          </p:cNvSpPr>
          <p:nvPr/>
        </p:nvSpPr>
        <p:spPr bwMode="auto">
          <a:xfrm>
            <a:off x="7762458" y="6051005"/>
            <a:ext cx="420687" cy="457200"/>
          </a:xfrm>
          <a:prstGeom prst="rect">
            <a:avLst/>
          </a:prstGeom>
          <a:noFill/>
          <a:ln w="9525">
            <a:noFill/>
            <a:miter lim="800000"/>
            <a:headEnd/>
            <a:tailEnd/>
          </a:ln>
        </p:spPr>
        <p:txBody>
          <a:bodyPr wrap="none">
            <a:spAutoFit/>
          </a:bodyPr>
          <a:lstStyle/>
          <a:p>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4</a:t>
            </a:r>
          </a:p>
        </p:txBody>
      </p:sp>
      <p:sp>
        <p:nvSpPr>
          <p:cNvPr id="94" name="Rectangle 28"/>
          <p:cNvSpPr>
            <a:spLocks noChangeArrowheads="1"/>
          </p:cNvSpPr>
          <p:nvPr/>
        </p:nvSpPr>
        <p:spPr bwMode="auto">
          <a:xfrm>
            <a:off x="6292433" y="6064385"/>
            <a:ext cx="420687"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rPr>
              <a:t>v</a:t>
            </a:r>
            <a:r>
              <a:rPr lang="en-US" altLang="zh-CN" sz="2400" b="1" i="1" baseline="-25000">
                <a:solidFill>
                  <a:srgbClr val="000000"/>
                </a:solidFill>
                <a:latin typeface="Times New Roman" pitchFamily="18" charset="0"/>
              </a:rPr>
              <a:t>3</a:t>
            </a:r>
          </a:p>
        </p:txBody>
      </p:sp>
      <p:sp>
        <p:nvSpPr>
          <p:cNvPr id="95" name="Rectangle 29"/>
          <p:cNvSpPr>
            <a:spLocks noChangeArrowheads="1"/>
          </p:cNvSpPr>
          <p:nvPr/>
        </p:nvSpPr>
        <p:spPr bwMode="auto">
          <a:xfrm>
            <a:off x="5579305" y="4913244"/>
            <a:ext cx="420688" cy="457200"/>
          </a:xfrm>
          <a:prstGeom prst="rect">
            <a:avLst/>
          </a:prstGeom>
          <a:noFill/>
          <a:ln w="9525">
            <a:noFill/>
            <a:miter lim="800000"/>
            <a:headEnd/>
            <a:tailEnd/>
          </a:ln>
        </p:spPr>
        <p:txBody>
          <a:bodyPr wrap="none">
            <a:spAutoFit/>
          </a:bodyPr>
          <a:lstStyle/>
          <a:p>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2</a:t>
            </a:r>
          </a:p>
        </p:txBody>
      </p:sp>
      <p:sp>
        <p:nvSpPr>
          <p:cNvPr id="96" name="Oval 11"/>
          <p:cNvSpPr>
            <a:spLocks noChangeArrowheads="1"/>
          </p:cNvSpPr>
          <p:nvPr/>
        </p:nvSpPr>
        <p:spPr bwMode="auto">
          <a:xfrm>
            <a:off x="6435535" y="5855063"/>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97" name="Oval 11"/>
          <p:cNvSpPr>
            <a:spLocks noChangeArrowheads="1"/>
          </p:cNvSpPr>
          <p:nvPr/>
        </p:nvSpPr>
        <p:spPr bwMode="auto">
          <a:xfrm>
            <a:off x="5789649" y="4744720"/>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98" name="Oval 11"/>
          <p:cNvSpPr>
            <a:spLocks noChangeArrowheads="1"/>
          </p:cNvSpPr>
          <p:nvPr/>
        </p:nvSpPr>
        <p:spPr bwMode="auto">
          <a:xfrm>
            <a:off x="8075649" y="4853577"/>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99" name="Oval 11"/>
          <p:cNvSpPr>
            <a:spLocks noChangeArrowheads="1"/>
          </p:cNvSpPr>
          <p:nvPr/>
        </p:nvSpPr>
        <p:spPr bwMode="auto">
          <a:xfrm>
            <a:off x="7654735" y="3808549"/>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100" name="Oval 11"/>
          <p:cNvSpPr>
            <a:spLocks noChangeArrowheads="1"/>
          </p:cNvSpPr>
          <p:nvPr/>
        </p:nvSpPr>
        <p:spPr bwMode="auto">
          <a:xfrm>
            <a:off x="6391992" y="3794034"/>
            <a:ext cx="270557" cy="270555"/>
          </a:xfrm>
          <a:prstGeom prst="ellipse">
            <a:avLst/>
          </a:prstGeom>
          <a:solidFill>
            <a:srgbClr val="CCECFF"/>
          </a:solidFill>
          <a:ln w="9525">
            <a:solidFill>
              <a:schemeClr val="tx1"/>
            </a:solidFill>
            <a:round/>
            <a:headEnd/>
            <a:tailEnd/>
          </a:ln>
        </p:spPr>
        <p:txBody>
          <a:bodyPr wrap="none" anchor="ctr"/>
          <a:lstStyle/>
          <a:p>
            <a:endParaRPr lang="zh-CN" altLang="en-US"/>
          </a:p>
        </p:txBody>
      </p:sp>
      <p:sp>
        <p:nvSpPr>
          <p:cNvPr id="101" name="Rectangle 26"/>
          <p:cNvSpPr>
            <a:spLocks noChangeArrowheads="1"/>
          </p:cNvSpPr>
          <p:nvPr/>
        </p:nvSpPr>
        <p:spPr bwMode="auto">
          <a:xfrm>
            <a:off x="8174551" y="4972674"/>
            <a:ext cx="420687" cy="457200"/>
          </a:xfrm>
          <a:prstGeom prst="rect">
            <a:avLst/>
          </a:prstGeom>
          <a:noFill/>
          <a:ln w="9525">
            <a:noFill/>
            <a:miter lim="800000"/>
            <a:headEnd/>
            <a:tailEnd/>
          </a:ln>
        </p:spPr>
        <p:txBody>
          <a:bodyPr wrap="none">
            <a:spAutoFit/>
          </a:bodyPr>
          <a:lstStyle/>
          <a:p>
            <a:r>
              <a:rPr lang="en-US" altLang="zh-CN" sz="2400" b="1" i="1" dirty="0">
                <a:solidFill>
                  <a:srgbClr val="000000"/>
                </a:solidFill>
                <a:latin typeface="Times New Roman" pitchFamily="18" charset="0"/>
              </a:rPr>
              <a:t>v</a:t>
            </a:r>
            <a:r>
              <a:rPr lang="en-US" altLang="zh-CN" sz="2400" b="1" i="1" baseline="-25000" dirty="0">
                <a:solidFill>
                  <a:srgbClr val="000000"/>
                </a:solidFill>
                <a:latin typeface="Times New Roman" pitchFamily="18" charset="0"/>
              </a:rPr>
              <a:t>5</a:t>
            </a:r>
          </a:p>
        </p:txBody>
      </p:sp>
    </p:spTree>
    <p:extLst>
      <p:ext uri="{BB962C8B-B14F-4D97-AF65-F5344CB8AC3E}">
        <p14:creationId xmlns:p14="http://schemas.microsoft.com/office/powerpoint/2010/main" val="319425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00"/>
                                        </p:tgtEl>
                                        <p:attrNameLst>
                                          <p:attrName>fillcolor</p:attrName>
                                        </p:attrNameLst>
                                      </p:cBhvr>
                                      <p:to>
                                        <a:srgbClr val="C00000"/>
                                      </p:to>
                                    </p:animClr>
                                    <p:set>
                                      <p:cBhvr>
                                        <p:cTn id="7" dur="500" fill="hold"/>
                                        <p:tgtEl>
                                          <p:spTgt spid="100"/>
                                        </p:tgtEl>
                                        <p:attrNameLst>
                                          <p:attrName>fill.type</p:attrName>
                                        </p:attrNameLst>
                                      </p:cBhvr>
                                      <p:to>
                                        <p:strVal val="solid"/>
                                      </p:to>
                                    </p:set>
                                    <p:set>
                                      <p:cBhvr>
                                        <p:cTn id="8" dur="500" fill="hold"/>
                                        <p:tgtEl>
                                          <p:spTgt spid="10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500" fill="hold"/>
                                        <p:tgtEl>
                                          <p:spTgt spid="85"/>
                                        </p:tgtEl>
                                        <p:attrNameLst>
                                          <p:attrName>stroke.color</p:attrName>
                                        </p:attrNameLst>
                                      </p:cBhvr>
                                      <p:to>
                                        <a:srgbClr val="1A97E4"/>
                                      </p:to>
                                    </p:animClr>
                                    <p:set>
                                      <p:cBhvr>
                                        <p:cTn id="13" dur="500" fill="hold"/>
                                        <p:tgtEl>
                                          <p:spTgt spid="85"/>
                                        </p:tgtEl>
                                        <p:attrNameLst>
                                          <p:attrName>stroke.on</p:attrName>
                                        </p:attrNameLst>
                                      </p:cBhvr>
                                      <p:to>
                                        <p:strVal val="true"/>
                                      </p:to>
                                    </p:set>
                                  </p:childTnLst>
                                </p:cTn>
                              </p:par>
                              <p:par>
                                <p:cTn id="14" presetID="22" presetClass="entr" presetSubtype="1"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wipe(up)">
                                      <p:cBhvr>
                                        <p:cTn id="16" dur="1300"/>
                                        <p:tgtEl>
                                          <p:spTgt spid="85"/>
                                        </p:tgtEl>
                                      </p:cBhvr>
                                    </p:animEffect>
                                  </p:childTnLst>
                                </p:cTn>
                              </p:par>
                              <p:par>
                                <p:cTn id="17" presetID="1" presetClass="emph" presetSubtype="2" fill="hold" nodeType="withEffect">
                                  <p:stCondLst>
                                    <p:cond delay="900"/>
                                  </p:stCondLst>
                                  <p:childTnLst>
                                    <p:animClr clrSpc="rgb" dir="cw">
                                      <p:cBhvr>
                                        <p:cTn id="18" dur="800" fill="hold"/>
                                        <p:tgtEl>
                                          <p:spTgt spid="97"/>
                                        </p:tgtEl>
                                        <p:attrNameLst>
                                          <p:attrName>fillcolor</p:attrName>
                                        </p:attrNameLst>
                                      </p:cBhvr>
                                      <p:to>
                                        <a:srgbClr val="C00000"/>
                                      </p:to>
                                    </p:animClr>
                                    <p:set>
                                      <p:cBhvr>
                                        <p:cTn id="19" dur="800" fill="hold"/>
                                        <p:tgtEl>
                                          <p:spTgt spid="97"/>
                                        </p:tgtEl>
                                        <p:attrNameLst>
                                          <p:attrName>fill.type</p:attrName>
                                        </p:attrNameLst>
                                      </p:cBhvr>
                                      <p:to>
                                        <p:strVal val="solid"/>
                                      </p:to>
                                    </p:set>
                                    <p:set>
                                      <p:cBhvr>
                                        <p:cTn id="20" dur="800" fill="hold"/>
                                        <p:tgtEl>
                                          <p:spTgt spid="97"/>
                                        </p:tgtEl>
                                        <p:attrNameLst>
                                          <p:attrName>fill.on</p:attrName>
                                        </p:attrNameLst>
                                      </p:cBhvr>
                                      <p:to>
                                        <p:strVal val="true"/>
                                      </p:to>
                                    </p:set>
                                  </p:childTnLst>
                                </p:cTn>
                              </p:par>
                              <p:par>
                                <p:cTn id="21" presetID="1" presetClass="emph" presetSubtype="2" fill="hold" nodeType="withEffect">
                                  <p:stCondLst>
                                    <p:cond delay="900"/>
                                  </p:stCondLst>
                                  <p:childTnLst>
                                    <p:animClr clrSpc="rgb" dir="cw">
                                      <p:cBhvr>
                                        <p:cTn id="22" dur="800" fill="hold"/>
                                        <p:tgtEl>
                                          <p:spTgt spid="100"/>
                                        </p:tgtEl>
                                        <p:attrNameLst>
                                          <p:attrName>fillcolor</p:attrName>
                                        </p:attrNameLst>
                                      </p:cBhvr>
                                      <p:to>
                                        <a:srgbClr val="54AA5C"/>
                                      </p:to>
                                    </p:animClr>
                                    <p:set>
                                      <p:cBhvr>
                                        <p:cTn id="23" dur="800" fill="hold"/>
                                        <p:tgtEl>
                                          <p:spTgt spid="100"/>
                                        </p:tgtEl>
                                        <p:attrNameLst>
                                          <p:attrName>fill.type</p:attrName>
                                        </p:attrNameLst>
                                      </p:cBhvr>
                                      <p:to>
                                        <p:strVal val="solid"/>
                                      </p:to>
                                    </p:set>
                                    <p:set>
                                      <p:cBhvr>
                                        <p:cTn id="24" dur="800" fill="hold"/>
                                        <p:tgtEl>
                                          <p:spTgt spid="10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1100"/>
                                  </p:stCondLst>
                                  <p:childTnLst>
                                    <p:animClr clrSpc="rgb" dir="cw">
                                      <p:cBhvr>
                                        <p:cTn id="28" dur="700" fill="hold"/>
                                        <p:tgtEl>
                                          <p:spTgt spid="97"/>
                                        </p:tgtEl>
                                        <p:attrNameLst>
                                          <p:attrName>fillcolor</p:attrName>
                                        </p:attrNameLst>
                                      </p:cBhvr>
                                      <p:to>
                                        <a:srgbClr val="54AA5C"/>
                                      </p:to>
                                    </p:animClr>
                                    <p:set>
                                      <p:cBhvr>
                                        <p:cTn id="29" dur="700" fill="hold"/>
                                        <p:tgtEl>
                                          <p:spTgt spid="97"/>
                                        </p:tgtEl>
                                        <p:attrNameLst>
                                          <p:attrName>fill.type</p:attrName>
                                        </p:attrNameLst>
                                      </p:cBhvr>
                                      <p:to>
                                        <p:strVal val="solid"/>
                                      </p:to>
                                    </p:set>
                                    <p:set>
                                      <p:cBhvr>
                                        <p:cTn id="30" dur="700" fill="hold"/>
                                        <p:tgtEl>
                                          <p:spTgt spid="97"/>
                                        </p:tgtEl>
                                        <p:attrNameLst>
                                          <p:attrName>fill.on</p:attrName>
                                        </p:attrNameLst>
                                      </p:cBhvr>
                                      <p:to>
                                        <p:strVal val="true"/>
                                      </p:to>
                                    </p:set>
                                  </p:childTnLst>
                                </p:cTn>
                              </p:par>
                              <p:par>
                                <p:cTn id="31" presetID="7" presetClass="emph" presetSubtype="2" fill="hold" nodeType="withEffect">
                                  <p:stCondLst>
                                    <p:cond delay="0"/>
                                  </p:stCondLst>
                                  <p:childTnLst>
                                    <p:animClr clrSpc="rgb" dir="cw">
                                      <p:cBhvr>
                                        <p:cTn id="32" dur="500" fill="hold"/>
                                        <p:tgtEl>
                                          <p:spTgt spid="86"/>
                                        </p:tgtEl>
                                        <p:attrNameLst>
                                          <p:attrName>stroke.color</p:attrName>
                                        </p:attrNameLst>
                                      </p:cBhvr>
                                      <p:to>
                                        <a:srgbClr val="1A97E4"/>
                                      </p:to>
                                    </p:animClr>
                                    <p:set>
                                      <p:cBhvr>
                                        <p:cTn id="33" dur="500" fill="hold"/>
                                        <p:tgtEl>
                                          <p:spTgt spid="86"/>
                                        </p:tgtEl>
                                        <p:attrNameLst>
                                          <p:attrName>stroke.on</p:attrName>
                                        </p:attrNameLst>
                                      </p:cBhvr>
                                      <p:to>
                                        <p:strVal val="true"/>
                                      </p:to>
                                    </p:set>
                                  </p:childTnLst>
                                </p:cTn>
                              </p:par>
                              <p:par>
                                <p:cTn id="34" presetID="22" presetClass="entr" presetSubtype="1"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wipe(up)">
                                      <p:cBhvr>
                                        <p:cTn id="36" dur="1300"/>
                                        <p:tgtEl>
                                          <p:spTgt spid="86"/>
                                        </p:tgtEl>
                                      </p:cBhvr>
                                    </p:animEffect>
                                  </p:childTnLst>
                                </p:cTn>
                              </p:par>
                              <p:par>
                                <p:cTn id="37" presetID="1" presetClass="emph" presetSubtype="2" fill="hold" nodeType="withEffect">
                                  <p:stCondLst>
                                    <p:cond delay="1100"/>
                                  </p:stCondLst>
                                  <p:childTnLst>
                                    <p:animClr clrSpc="rgb" dir="cw">
                                      <p:cBhvr>
                                        <p:cTn id="38" dur="800" fill="hold"/>
                                        <p:tgtEl>
                                          <p:spTgt spid="96"/>
                                        </p:tgtEl>
                                        <p:attrNameLst>
                                          <p:attrName>fillcolor</p:attrName>
                                        </p:attrNameLst>
                                      </p:cBhvr>
                                      <p:to>
                                        <a:srgbClr val="C00000"/>
                                      </p:to>
                                    </p:animClr>
                                    <p:set>
                                      <p:cBhvr>
                                        <p:cTn id="39" dur="800" fill="hold"/>
                                        <p:tgtEl>
                                          <p:spTgt spid="96"/>
                                        </p:tgtEl>
                                        <p:attrNameLst>
                                          <p:attrName>fill.type</p:attrName>
                                        </p:attrNameLst>
                                      </p:cBhvr>
                                      <p:to>
                                        <p:strVal val="solid"/>
                                      </p:to>
                                    </p:set>
                                    <p:set>
                                      <p:cBhvr>
                                        <p:cTn id="40" dur="800" fill="hold"/>
                                        <p:tgtEl>
                                          <p:spTgt spid="96"/>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96"/>
                                        </p:tgtEl>
                                        <p:attrNameLst>
                                          <p:attrName>fillcolor</p:attrName>
                                        </p:attrNameLst>
                                      </p:cBhvr>
                                      <p:to>
                                        <a:schemeClr val="accent2"/>
                                      </p:to>
                                    </p:animClr>
                                    <p:set>
                                      <p:cBhvr>
                                        <p:cTn id="45" dur="500" fill="hold"/>
                                        <p:tgtEl>
                                          <p:spTgt spid="96"/>
                                        </p:tgtEl>
                                        <p:attrNameLst>
                                          <p:attrName>fill.type</p:attrName>
                                        </p:attrNameLst>
                                      </p:cBhvr>
                                      <p:to>
                                        <p:strVal val="solid"/>
                                      </p:to>
                                    </p:set>
                                    <p:set>
                                      <p:cBhvr>
                                        <p:cTn id="46" dur="500" fill="hold"/>
                                        <p:tgtEl>
                                          <p:spTgt spid="96"/>
                                        </p:tgtEl>
                                        <p:attrNameLst>
                                          <p:attrName>fill.on</p:attrName>
                                        </p:attrNameLst>
                                      </p:cBhvr>
                                      <p:to>
                                        <p:strVal val="true"/>
                                      </p:to>
                                    </p:set>
                                  </p:childTnLst>
                                </p:cTn>
                              </p:par>
                              <p:par>
                                <p:cTn id="47" presetID="7" presetClass="emph" presetSubtype="2" fill="hold" nodeType="withEffect">
                                  <p:stCondLst>
                                    <p:cond delay="0"/>
                                  </p:stCondLst>
                                  <p:childTnLst>
                                    <p:animClr clrSpc="rgb" dir="cw">
                                      <p:cBhvr>
                                        <p:cTn id="48" dur="500" fill="hold"/>
                                        <p:tgtEl>
                                          <p:spTgt spid="86"/>
                                        </p:tgtEl>
                                        <p:attrNameLst>
                                          <p:attrName>stroke.color</p:attrName>
                                        </p:attrNameLst>
                                      </p:cBhvr>
                                      <p:to>
                                        <a:schemeClr val="accent2"/>
                                      </p:to>
                                    </p:animClr>
                                    <p:set>
                                      <p:cBhvr>
                                        <p:cTn id="49" dur="500" fill="hold"/>
                                        <p:tgtEl>
                                          <p:spTgt spid="86"/>
                                        </p:tgtEl>
                                        <p:attrNameLst>
                                          <p:attrName>stroke.on</p:attrName>
                                        </p:attrNameLst>
                                      </p:cBhvr>
                                      <p:to>
                                        <p:strVal val="true"/>
                                      </p:to>
                                    </p:set>
                                  </p:childTnLst>
                                </p:cTn>
                              </p:par>
                              <p:par>
                                <p:cTn id="50" presetID="1" presetClass="emph" presetSubtype="2" fill="hold" nodeType="withEffect">
                                  <p:stCondLst>
                                    <p:cond delay="0"/>
                                  </p:stCondLst>
                                  <p:childTnLst>
                                    <p:animClr clrSpc="rgb" dir="cw">
                                      <p:cBhvr>
                                        <p:cTn id="51" dur="500" fill="hold"/>
                                        <p:tgtEl>
                                          <p:spTgt spid="97"/>
                                        </p:tgtEl>
                                        <p:attrNameLst>
                                          <p:attrName>fillcolor</p:attrName>
                                        </p:attrNameLst>
                                      </p:cBhvr>
                                      <p:to>
                                        <a:srgbClr val="C00000"/>
                                      </p:to>
                                    </p:animClr>
                                    <p:set>
                                      <p:cBhvr>
                                        <p:cTn id="52" dur="500" fill="hold"/>
                                        <p:tgtEl>
                                          <p:spTgt spid="97"/>
                                        </p:tgtEl>
                                        <p:attrNameLst>
                                          <p:attrName>fill.type</p:attrName>
                                        </p:attrNameLst>
                                      </p:cBhvr>
                                      <p:to>
                                        <p:strVal val="solid"/>
                                      </p:to>
                                    </p:set>
                                    <p:set>
                                      <p:cBhvr>
                                        <p:cTn id="53" dur="500" fill="hold"/>
                                        <p:tgtEl>
                                          <p:spTgt spid="97"/>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2" fill="hold" nodeType="clickEffect">
                                  <p:stCondLst>
                                    <p:cond delay="0"/>
                                  </p:stCondLst>
                                  <p:childTnLst>
                                    <p:animClr clrSpc="rgb" dir="cw">
                                      <p:cBhvr>
                                        <p:cTn id="57" dur="500" fill="hold"/>
                                        <p:tgtEl>
                                          <p:spTgt spid="87"/>
                                        </p:tgtEl>
                                        <p:attrNameLst>
                                          <p:attrName>stroke.color</p:attrName>
                                        </p:attrNameLst>
                                      </p:cBhvr>
                                      <p:to>
                                        <a:srgbClr val="1A97E4"/>
                                      </p:to>
                                    </p:animClr>
                                    <p:set>
                                      <p:cBhvr>
                                        <p:cTn id="58" dur="500" fill="hold"/>
                                        <p:tgtEl>
                                          <p:spTgt spid="87"/>
                                        </p:tgtEl>
                                        <p:attrNameLst>
                                          <p:attrName>stroke.on</p:attrName>
                                        </p:attrNameLst>
                                      </p:cBhvr>
                                      <p:to>
                                        <p:strVal val="true"/>
                                      </p:to>
                                    </p:set>
                                  </p:childTnLst>
                                </p:cTn>
                              </p:par>
                              <p:par>
                                <p:cTn id="59" presetID="22" presetClass="entr" presetSubtype="4"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down)">
                                      <p:cBhvr>
                                        <p:cTn id="61" dur="1300"/>
                                        <p:tgtEl>
                                          <p:spTgt spid="87"/>
                                        </p:tgtEl>
                                      </p:cBhvr>
                                    </p:animEffect>
                                  </p:childTnLst>
                                </p:cTn>
                              </p:par>
                              <p:par>
                                <p:cTn id="62" presetID="1" presetClass="emph" presetSubtype="2" fill="hold" nodeType="withEffect">
                                  <p:stCondLst>
                                    <p:cond delay="1100"/>
                                  </p:stCondLst>
                                  <p:childTnLst>
                                    <p:animClr clrSpc="rgb" dir="cw">
                                      <p:cBhvr>
                                        <p:cTn id="63" dur="800" fill="hold"/>
                                        <p:tgtEl>
                                          <p:spTgt spid="99"/>
                                        </p:tgtEl>
                                        <p:attrNameLst>
                                          <p:attrName>fillcolor</p:attrName>
                                        </p:attrNameLst>
                                      </p:cBhvr>
                                      <p:to>
                                        <a:srgbClr val="C00000"/>
                                      </p:to>
                                    </p:animClr>
                                    <p:set>
                                      <p:cBhvr>
                                        <p:cTn id="64" dur="800" fill="hold"/>
                                        <p:tgtEl>
                                          <p:spTgt spid="99"/>
                                        </p:tgtEl>
                                        <p:attrNameLst>
                                          <p:attrName>fill.type</p:attrName>
                                        </p:attrNameLst>
                                      </p:cBhvr>
                                      <p:to>
                                        <p:strVal val="solid"/>
                                      </p:to>
                                    </p:set>
                                    <p:set>
                                      <p:cBhvr>
                                        <p:cTn id="65" dur="800" fill="hold"/>
                                        <p:tgtEl>
                                          <p:spTgt spid="99"/>
                                        </p:tgtEl>
                                        <p:attrNameLst>
                                          <p:attrName>fill.on</p:attrName>
                                        </p:attrNameLst>
                                      </p:cBhvr>
                                      <p:to>
                                        <p:strVal val="true"/>
                                      </p:to>
                                    </p:set>
                                  </p:childTnLst>
                                </p:cTn>
                              </p:par>
                              <p:par>
                                <p:cTn id="66" presetID="1" presetClass="emph" presetSubtype="2" fill="hold" nodeType="withEffect">
                                  <p:stCondLst>
                                    <p:cond delay="1100"/>
                                  </p:stCondLst>
                                  <p:childTnLst>
                                    <p:animClr clrSpc="rgb" dir="cw">
                                      <p:cBhvr>
                                        <p:cTn id="67" dur="700" fill="hold"/>
                                        <p:tgtEl>
                                          <p:spTgt spid="97"/>
                                        </p:tgtEl>
                                        <p:attrNameLst>
                                          <p:attrName>fillcolor</p:attrName>
                                        </p:attrNameLst>
                                      </p:cBhvr>
                                      <p:to>
                                        <a:srgbClr val="00B050"/>
                                      </p:to>
                                    </p:animClr>
                                    <p:set>
                                      <p:cBhvr>
                                        <p:cTn id="68" dur="700" fill="hold"/>
                                        <p:tgtEl>
                                          <p:spTgt spid="97"/>
                                        </p:tgtEl>
                                        <p:attrNameLst>
                                          <p:attrName>fill.type</p:attrName>
                                        </p:attrNameLst>
                                      </p:cBhvr>
                                      <p:to>
                                        <p:strVal val="solid"/>
                                      </p:to>
                                    </p:set>
                                    <p:set>
                                      <p:cBhvr>
                                        <p:cTn id="69" dur="700" fill="hold"/>
                                        <p:tgtEl>
                                          <p:spTgt spid="97"/>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mph" presetSubtype="2" fill="hold" nodeType="clickEffect">
                                  <p:stCondLst>
                                    <p:cond delay="1000"/>
                                  </p:stCondLst>
                                  <p:childTnLst>
                                    <p:animClr clrSpc="rgb" dir="cw">
                                      <p:cBhvr>
                                        <p:cTn id="73" dur="800" fill="hold"/>
                                        <p:tgtEl>
                                          <p:spTgt spid="99"/>
                                        </p:tgtEl>
                                        <p:attrNameLst>
                                          <p:attrName>fillcolor</p:attrName>
                                        </p:attrNameLst>
                                      </p:cBhvr>
                                      <p:to>
                                        <a:srgbClr val="54AA5C"/>
                                      </p:to>
                                    </p:animClr>
                                    <p:set>
                                      <p:cBhvr>
                                        <p:cTn id="74" dur="800" fill="hold"/>
                                        <p:tgtEl>
                                          <p:spTgt spid="99"/>
                                        </p:tgtEl>
                                        <p:attrNameLst>
                                          <p:attrName>fill.type</p:attrName>
                                        </p:attrNameLst>
                                      </p:cBhvr>
                                      <p:to>
                                        <p:strVal val="solid"/>
                                      </p:to>
                                    </p:set>
                                    <p:set>
                                      <p:cBhvr>
                                        <p:cTn id="75" dur="800" fill="hold"/>
                                        <p:tgtEl>
                                          <p:spTgt spid="99"/>
                                        </p:tgtEl>
                                        <p:attrNameLst>
                                          <p:attrName>fill.on</p:attrName>
                                        </p:attrNameLst>
                                      </p:cBhvr>
                                      <p:to>
                                        <p:strVal val="true"/>
                                      </p:to>
                                    </p:set>
                                  </p:childTnLst>
                                </p:cTn>
                              </p:par>
                              <p:par>
                                <p:cTn id="76" presetID="7" presetClass="emph" presetSubtype="2" fill="hold" nodeType="withEffect">
                                  <p:stCondLst>
                                    <p:cond delay="0"/>
                                  </p:stCondLst>
                                  <p:childTnLst>
                                    <p:animClr clrSpc="rgb" dir="cw">
                                      <p:cBhvr>
                                        <p:cTn id="77" dur="500" fill="hold"/>
                                        <p:tgtEl>
                                          <p:spTgt spid="83"/>
                                        </p:tgtEl>
                                        <p:attrNameLst>
                                          <p:attrName>stroke.color</p:attrName>
                                        </p:attrNameLst>
                                      </p:cBhvr>
                                      <p:to>
                                        <a:srgbClr val="1A97E4"/>
                                      </p:to>
                                    </p:animClr>
                                    <p:set>
                                      <p:cBhvr>
                                        <p:cTn id="78" dur="500" fill="hold"/>
                                        <p:tgtEl>
                                          <p:spTgt spid="83"/>
                                        </p:tgtEl>
                                        <p:attrNameLst>
                                          <p:attrName>stroke.on</p:attrName>
                                        </p:attrNameLst>
                                      </p:cBhvr>
                                      <p:to>
                                        <p:strVal val="true"/>
                                      </p:to>
                                    </p:set>
                                  </p:childTnLst>
                                </p:cTn>
                              </p:par>
                              <p:par>
                                <p:cTn id="79" presetID="22" presetClass="entr" presetSubtype="1"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wipe(up)">
                                      <p:cBhvr>
                                        <p:cTn id="81" dur="1300"/>
                                        <p:tgtEl>
                                          <p:spTgt spid="83"/>
                                        </p:tgtEl>
                                      </p:cBhvr>
                                    </p:animEffect>
                                  </p:childTnLst>
                                </p:cTn>
                              </p:par>
                              <p:par>
                                <p:cTn id="82" presetID="1" presetClass="emph" presetSubtype="2" fill="hold" nodeType="withEffect">
                                  <p:stCondLst>
                                    <p:cond delay="1100"/>
                                  </p:stCondLst>
                                  <p:childTnLst>
                                    <p:animClr clrSpc="rgb" dir="cw">
                                      <p:cBhvr>
                                        <p:cTn id="83" dur="800" fill="hold"/>
                                        <p:tgtEl>
                                          <p:spTgt spid="98"/>
                                        </p:tgtEl>
                                        <p:attrNameLst>
                                          <p:attrName>fillcolor</p:attrName>
                                        </p:attrNameLst>
                                      </p:cBhvr>
                                      <p:to>
                                        <a:srgbClr val="C00000"/>
                                      </p:to>
                                    </p:animClr>
                                    <p:set>
                                      <p:cBhvr>
                                        <p:cTn id="84" dur="800" fill="hold"/>
                                        <p:tgtEl>
                                          <p:spTgt spid="98"/>
                                        </p:tgtEl>
                                        <p:attrNameLst>
                                          <p:attrName>fill.type</p:attrName>
                                        </p:attrNameLst>
                                      </p:cBhvr>
                                      <p:to>
                                        <p:strVal val="solid"/>
                                      </p:to>
                                    </p:set>
                                    <p:set>
                                      <p:cBhvr>
                                        <p:cTn id="85" dur="800" fill="hold"/>
                                        <p:tgtEl>
                                          <p:spTgt spid="98"/>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 presetClass="emph" presetSubtype="2" fill="hold" nodeType="clickEffect">
                                  <p:stCondLst>
                                    <p:cond delay="1000"/>
                                  </p:stCondLst>
                                  <p:childTnLst>
                                    <p:animClr clrSpc="rgb" dir="cw">
                                      <p:cBhvr>
                                        <p:cTn id="89" dur="800" fill="hold"/>
                                        <p:tgtEl>
                                          <p:spTgt spid="98"/>
                                        </p:tgtEl>
                                        <p:attrNameLst>
                                          <p:attrName>fillcolor</p:attrName>
                                        </p:attrNameLst>
                                      </p:cBhvr>
                                      <p:to>
                                        <a:srgbClr val="54AA5C"/>
                                      </p:to>
                                    </p:animClr>
                                    <p:set>
                                      <p:cBhvr>
                                        <p:cTn id="90" dur="800" fill="hold"/>
                                        <p:tgtEl>
                                          <p:spTgt spid="98"/>
                                        </p:tgtEl>
                                        <p:attrNameLst>
                                          <p:attrName>fill.type</p:attrName>
                                        </p:attrNameLst>
                                      </p:cBhvr>
                                      <p:to>
                                        <p:strVal val="solid"/>
                                      </p:to>
                                    </p:set>
                                    <p:set>
                                      <p:cBhvr>
                                        <p:cTn id="91" dur="800" fill="hold"/>
                                        <p:tgtEl>
                                          <p:spTgt spid="98"/>
                                        </p:tgtEl>
                                        <p:attrNameLst>
                                          <p:attrName>fill.on</p:attrName>
                                        </p:attrNameLst>
                                      </p:cBhvr>
                                      <p:to>
                                        <p:strVal val="true"/>
                                      </p:to>
                                    </p:set>
                                  </p:childTnLst>
                                </p:cTn>
                              </p:par>
                              <p:par>
                                <p:cTn id="92" presetID="7" presetClass="emph" presetSubtype="2" fill="hold" nodeType="withEffect">
                                  <p:stCondLst>
                                    <p:cond delay="0"/>
                                  </p:stCondLst>
                                  <p:childTnLst>
                                    <p:animClr clrSpc="rgb" dir="cw">
                                      <p:cBhvr>
                                        <p:cTn id="93" dur="500" fill="hold"/>
                                        <p:tgtEl>
                                          <p:spTgt spid="82"/>
                                        </p:tgtEl>
                                        <p:attrNameLst>
                                          <p:attrName>stroke.color</p:attrName>
                                        </p:attrNameLst>
                                      </p:cBhvr>
                                      <p:to>
                                        <a:srgbClr val="1A97E4"/>
                                      </p:to>
                                    </p:animClr>
                                    <p:set>
                                      <p:cBhvr>
                                        <p:cTn id="94" dur="500" fill="hold"/>
                                        <p:tgtEl>
                                          <p:spTgt spid="82"/>
                                        </p:tgtEl>
                                        <p:attrNameLst>
                                          <p:attrName>stroke.on</p:attrName>
                                        </p:attrNameLst>
                                      </p:cBhvr>
                                      <p:to>
                                        <p:strVal val="true"/>
                                      </p:to>
                                    </p:set>
                                  </p:childTnLst>
                                </p:cTn>
                              </p:par>
                              <p:par>
                                <p:cTn id="95" presetID="22" presetClass="entr" presetSubtype="1"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animEffect transition="in" filter="wipe(up)">
                                      <p:cBhvr>
                                        <p:cTn id="97" dur="1300"/>
                                        <p:tgtEl>
                                          <p:spTgt spid="82"/>
                                        </p:tgtEl>
                                      </p:cBhvr>
                                    </p:animEffect>
                                  </p:childTnLst>
                                </p:cTn>
                              </p:par>
                              <p:par>
                                <p:cTn id="98" presetID="1" presetClass="emph" presetSubtype="2" fill="hold" nodeType="withEffect">
                                  <p:stCondLst>
                                    <p:cond delay="1100"/>
                                  </p:stCondLst>
                                  <p:childTnLst>
                                    <p:animClr clrSpc="rgb" dir="cw">
                                      <p:cBhvr>
                                        <p:cTn id="99" dur="700" fill="hold"/>
                                        <p:tgtEl>
                                          <p:spTgt spid="78"/>
                                        </p:tgtEl>
                                        <p:attrNameLst>
                                          <p:attrName>fillcolor</p:attrName>
                                        </p:attrNameLst>
                                      </p:cBhvr>
                                      <p:to>
                                        <a:srgbClr val="C00000"/>
                                      </p:to>
                                    </p:animClr>
                                    <p:set>
                                      <p:cBhvr>
                                        <p:cTn id="100" dur="700" fill="hold"/>
                                        <p:tgtEl>
                                          <p:spTgt spid="78"/>
                                        </p:tgtEl>
                                        <p:attrNameLst>
                                          <p:attrName>fill.type</p:attrName>
                                        </p:attrNameLst>
                                      </p:cBhvr>
                                      <p:to>
                                        <p:strVal val="solid"/>
                                      </p:to>
                                    </p:set>
                                    <p:set>
                                      <p:cBhvr>
                                        <p:cTn id="101" dur="7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5" grpId="0" animBg="1"/>
      <p:bldP spid="86" grpId="0" animBg="1"/>
      <p:bldP spid="8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39750" y="1194731"/>
            <a:ext cx="7273925" cy="1831975"/>
          </a:xfrm>
          <a:prstGeom prst="rect">
            <a:avLst/>
          </a:prstGeom>
          <a:noFill/>
          <a:ln w="9525">
            <a:noFill/>
            <a:miter lim="800000"/>
            <a:headEnd/>
            <a:tailEnd/>
          </a:ln>
        </p:spPr>
        <p:txBody>
          <a:bodyPr>
            <a:spAutoFit/>
          </a:bodyPr>
          <a:lstStyle/>
          <a:p>
            <a:pPr>
              <a:spcBef>
                <a:spcPct val="50000"/>
              </a:spcBef>
            </a:pPr>
            <a:r>
              <a:rPr lang="en-US" altLang="zh-CN" sz="3000" b="1" dirty="0">
                <a:solidFill>
                  <a:srgbClr val="5E2CAE"/>
                </a:solidFill>
              </a:rPr>
              <a:t>•  </a:t>
            </a:r>
            <a:r>
              <a:rPr lang="zh-CN" altLang="en-US" sz="3000" dirty="0">
                <a:solidFill>
                  <a:srgbClr val="5E2CAE"/>
                </a:solidFill>
              </a:rPr>
              <a:t>蛮力</a:t>
            </a:r>
            <a:r>
              <a:rPr lang="zh-CN" altLang="en-US" sz="3000" b="1" dirty="0">
                <a:solidFill>
                  <a:srgbClr val="5E2CAE"/>
                </a:solidFill>
              </a:rPr>
              <a:t>搜索方法：</a:t>
            </a:r>
            <a:r>
              <a:rPr lang="zh-CN" altLang="en-US" sz="3000" b="1" dirty="0">
                <a:solidFill>
                  <a:srgbClr val="C00000"/>
                </a:solidFill>
              </a:rPr>
              <a:t>存在问题？</a:t>
            </a:r>
          </a:p>
          <a:p>
            <a:pPr>
              <a:spcBef>
                <a:spcPct val="50000"/>
              </a:spcBef>
            </a:pPr>
            <a:r>
              <a:rPr lang="zh-CN" altLang="en-US" sz="2800" b="1" dirty="0">
                <a:solidFill>
                  <a:srgbClr val="000000"/>
                </a:solidFill>
              </a:rPr>
              <a:t>   </a:t>
            </a:r>
            <a:r>
              <a:rPr lang="en-US" altLang="zh-CN" sz="2800" b="1" dirty="0">
                <a:solidFill>
                  <a:srgbClr val="000000"/>
                </a:solidFill>
              </a:rPr>
              <a:t>– </a:t>
            </a:r>
            <a:r>
              <a:rPr lang="zh-CN" altLang="en-US" sz="2800" b="1" dirty="0">
                <a:solidFill>
                  <a:srgbClr val="000000"/>
                </a:solidFill>
              </a:rPr>
              <a:t>广探法</a:t>
            </a:r>
            <a:r>
              <a:rPr lang="en-US" altLang="zh-CN" sz="2800" b="1" dirty="0">
                <a:solidFill>
                  <a:srgbClr val="000000"/>
                </a:solidFill>
              </a:rPr>
              <a:t>(Breadth First Search)</a:t>
            </a:r>
          </a:p>
          <a:p>
            <a:pPr>
              <a:spcBef>
                <a:spcPct val="50000"/>
              </a:spcBef>
            </a:pPr>
            <a:r>
              <a:rPr lang="en-US" altLang="zh-CN" sz="2800" b="1" dirty="0">
                <a:solidFill>
                  <a:srgbClr val="000000"/>
                </a:solidFill>
              </a:rPr>
              <a:t>   – </a:t>
            </a:r>
            <a:r>
              <a:rPr lang="zh-CN" altLang="en-US" sz="2800" b="1" dirty="0">
                <a:solidFill>
                  <a:srgbClr val="000000"/>
                </a:solidFill>
              </a:rPr>
              <a:t>深探法</a:t>
            </a:r>
            <a:r>
              <a:rPr lang="en-US" altLang="zh-CN" sz="2800" b="1" dirty="0">
                <a:solidFill>
                  <a:srgbClr val="000000"/>
                </a:solidFill>
              </a:rPr>
              <a:t>(Depth First Search)</a:t>
            </a:r>
          </a:p>
        </p:txBody>
      </p:sp>
      <p:sp>
        <p:nvSpPr>
          <p:cNvPr id="8"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图的搜索方法</a:t>
            </a:r>
          </a:p>
        </p:txBody>
      </p:sp>
      <p:sp>
        <p:nvSpPr>
          <p:cNvPr id="4" name="Rectangle 2"/>
          <p:cNvSpPr>
            <a:spLocks noChangeArrowheads="1"/>
          </p:cNvSpPr>
          <p:nvPr/>
        </p:nvSpPr>
        <p:spPr bwMode="auto">
          <a:xfrm>
            <a:off x="518729" y="3144399"/>
            <a:ext cx="8625271" cy="1892826"/>
          </a:xfrm>
          <a:prstGeom prst="rect">
            <a:avLst/>
          </a:prstGeom>
          <a:noFill/>
          <a:ln w="9525">
            <a:noFill/>
            <a:miter lim="800000"/>
            <a:headEnd/>
            <a:tailEnd/>
          </a:ln>
        </p:spPr>
        <p:txBody>
          <a:bodyPr wrap="square">
            <a:spAutoFit/>
          </a:bodyPr>
          <a:lstStyle/>
          <a:p>
            <a:pPr>
              <a:spcBef>
                <a:spcPct val="50000"/>
              </a:spcBef>
            </a:pPr>
            <a:r>
              <a:rPr lang="en-US" altLang="zh-CN" sz="3000" b="1" dirty="0">
                <a:solidFill>
                  <a:srgbClr val="5E2CAE"/>
                </a:solidFill>
              </a:rPr>
              <a:t>•  </a:t>
            </a:r>
            <a:r>
              <a:rPr lang="zh-CN" altLang="en-US" sz="3000" b="1" dirty="0">
                <a:solidFill>
                  <a:srgbClr val="5E2CAE"/>
                </a:solidFill>
              </a:rPr>
              <a:t>有界深度优先搜索</a:t>
            </a:r>
            <a:endParaRPr lang="en-US" altLang="zh-CN" sz="3000" b="1" dirty="0">
              <a:solidFill>
                <a:srgbClr val="5E2CAE"/>
              </a:solidFill>
            </a:endParaRPr>
          </a:p>
          <a:p>
            <a:pPr>
              <a:spcBef>
                <a:spcPct val="50000"/>
              </a:spcBef>
              <a:buFont typeface="Arial" pitchFamily="34" charset="0"/>
              <a:buChar char="•"/>
            </a:pPr>
            <a:r>
              <a:rPr lang="zh-CN" altLang="en-US" sz="3000" dirty="0">
                <a:solidFill>
                  <a:srgbClr val="5E2CAE"/>
                </a:solidFill>
              </a:rPr>
              <a:t>  启发式搜索</a:t>
            </a:r>
            <a:r>
              <a:rPr lang="zh-CN" altLang="en-US" sz="3000" b="1" dirty="0">
                <a:solidFill>
                  <a:srgbClr val="5E2CAE"/>
                </a:solidFill>
              </a:rPr>
              <a:t>方法（感兴趣同学课下扩展阅读）</a:t>
            </a:r>
          </a:p>
          <a:p>
            <a:pPr>
              <a:spcBef>
                <a:spcPct val="50000"/>
              </a:spcBef>
            </a:pPr>
            <a:r>
              <a:rPr lang="zh-CN" altLang="en-US" sz="2800" b="1" dirty="0">
                <a:solidFill>
                  <a:srgbClr val="000000"/>
                </a:solidFill>
              </a:rPr>
              <a:t>   </a:t>
            </a:r>
            <a:r>
              <a:rPr lang="en-US" altLang="zh-CN" sz="2800" dirty="0">
                <a:solidFill>
                  <a:srgbClr val="000000"/>
                </a:solidFill>
              </a:rPr>
              <a:t>Ex: A</a:t>
            </a:r>
            <a:r>
              <a:rPr lang="zh-CN" altLang="en-US" sz="2800" dirty="0">
                <a:solidFill>
                  <a:srgbClr val="000000"/>
                </a:solidFill>
              </a:rPr>
              <a:t>*算法</a:t>
            </a:r>
            <a:endParaRPr lang="en-US" altLang="zh-CN" sz="2800" dirty="0">
              <a:solidFill>
                <a:srgbClr val="000000"/>
              </a:solidFill>
            </a:endParaRPr>
          </a:p>
        </p:txBody>
      </p:sp>
    </p:spTree>
    <p:extLst>
      <p:ext uri="{BB962C8B-B14F-4D97-AF65-F5344CB8AC3E}">
        <p14:creationId xmlns:p14="http://schemas.microsoft.com/office/powerpoint/2010/main" val="96268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idx="1"/>
          </p:nvPr>
        </p:nvSpPr>
        <p:spPr/>
        <p:txBody>
          <a:bodyPr/>
          <a:lstStyle/>
          <a:p>
            <a:pPr eaLnBrk="1" hangingPunct="1">
              <a:lnSpc>
                <a:spcPct val="130000"/>
              </a:lnSpc>
            </a:pPr>
            <a:r>
              <a:rPr lang="en-US" altLang="zh-CN" sz="2800" b="1" dirty="0">
                <a:latin typeface="+mn-ea"/>
                <a:ea typeface="+mn-ea"/>
              </a:rPr>
              <a:t> </a:t>
            </a:r>
            <a:r>
              <a:rPr lang="zh-CN" altLang="zh-CN" sz="2800" b="1" dirty="0">
                <a:solidFill>
                  <a:srgbClr val="B2B2B2"/>
                </a:solidFill>
                <a:latin typeface="+mn-ea"/>
                <a:ea typeface="+mn-ea"/>
              </a:rPr>
              <a:t>道路与回路的定义和相关概念</a:t>
            </a:r>
          </a:p>
          <a:p>
            <a:pPr eaLnBrk="1" hangingPunct="1">
              <a:lnSpc>
                <a:spcPct val="130000"/>
              </a:lnSpc>
            </a:pPr>
            <a:r>
              <a:rPr lang="zh-CN" altLang="en-US" sz="2800" b="1" dirty="0">
                <a:latin typeface="+mn-ea"/>
                <a:ea typeface="+mn-ea"/>
              </a:rPr>
              <a:t> </a:t>
            </a:r>
            <a:r>
              <a:rPr lang="zh-CN" altLang="zh-CN" sz="2800" b="1" dirty="0">
                <a:solidFill>
                  <a:srgbClr val="B2B2B2"/>
                </a:solidFill>
                <a:latin typeface="+mn-ea"/>
                <a:ea typeface="+mn-ea"/>
              </a:rPr>
              <a:t>道路与回路的判定方法</a:t>
            </a:r>
          </a:p>
          <a:p>
            <a:pPr eaLnBrk="1" hangingPunct="1">
              <a:lnSpc>
                <a:spcPct val="130000"/>
              </a:lnSpc>
            </a:pPr>
            <a:r>
              <a:rPr lang="zh-CN" altLang="en-US" sz="2800" b="1" dirty="0">
                <a:latin typeface="+mn-ea"/>
                <a:ea typeface="+mn-ea"/>
              </a:rPr>
              <a:t> </a:t>
            </a:r>
            <a:r>
              <a:rPr lang="zh-CN" altLang="zh-CN" sz="2800" b="1" dirty="0">
                <a:solidFill>
                  <a:srgbClr val="FF3399"/>
                </a:solidFill>
                <a:latin typeface="+mn-ea"/>
                <a:ea typeface="+mn-ea"/>
              </a:rPr>
              <a:t>欧拉道路与回路</a:t>
            </a:r>
          </a:p>
          <a:p>
            <a:pPr eaLnBrk="1" hangingPunct="1">
              <a:lnSpc>
                <a:spcPct val="130000"/>
              </a:lnSpc>
            </a:pPr>
            <a:r>
              <a:rPr lang="zh-CN" altLang="en-US" sz="2800" b="1" dirty="0">
                <a:latin typeface="+mn-ea"/>
                <a:ea typeface="+mn-ea"/>
              </a:rPr>
              <a:t> </a:t>
            </a:r>
            <a:r>
              <a:rPr lang="zh-CN" altLang="zh-CN" sz="2800" b="1" dirty="0">
                <a:latin typeface="+mn-ea"/>
                <a:ea typeface="+mn-ea"/>
              </a:rPr>
              <a:t>哈密顿道路与回路</a:t>
            </a:r>
          </a:p>
          <a:p>
            <a:pPr eaLnBrk="1" hangingPunct="1">
              <a:lnSpc>
                <a:spcPct val="130000"/>
              </a:lnSpc>
            </a:pPr>
            <a:r>
              <a:rPr lang="zh-CN" altLang="en-US" sz="2800" b="1" dirty="0">
                <a:latin typeface="+mn-ea"/>
                <a:ea typeface="+mn-ea"/>
              </a:rPr>
              <a:t> </a:t>
            </a:r>
            <a:r>
              <a:rPr lang="zh-CN" altLang="zh-CN" sz="2800" b="1" dirty="0">
                <a:latin typeface="+mn-ea"/>
                <a:ea typeface="+mn-ea"/>
              </a:rPr>
              <a:t>旅行商问题与分支定界法</a:t>
            </a:r>
          </a:p>
          <a:p>
            <a:pPr eaLnBrk="1" hangingPunct="1">
              <a:lnSpc>
                <a:spcPct val="130000"/>
              </a:lnSpc>
            </a:pPr>
            <a:r>
              <a:rPr lang="zh-CN" altLang="en-US" sz="2800" b="1" dirty="0">
                <a:latin typeface="+mn-ea"/>
                <a:ea typeface="+mn-ea"/>
              </a:rPr>
              <a:t> </a:t>
            </a:r>
            <a:r>
              <a:rPr lang="zh-CN" altLang="zh-CN" sz="2800" b="1" dirty="0">
                <a:latin typeface="+mn-ea"/>
                <a:ea typeface="+mn-ea"/>
              </a:rPr>
              <a:t>最短路径</a:t>
            </a:r>
          </a:p>
          <a:p>
            <a:pPr eaLnBrk="1" hangingPunct="1">
              <a:lnSpc>
                <a:spcPct val="130000"/>
              </a:lnSpc>
            </a:pPr>
            <a:r>
              <a:rPr lang="zh-CN" altLang="en-US" sz="2800" b="1" dirty="0">
                <a:latin typeface="+mn-ea"/>
                <a:ea typeface="+mn-ea"/>
              </a:rPr>
              <a:t> </a:t>
            </a:r>
            <a:r>
              <a:rPr lang="zh-CN" altLang="zh-CN" sz="2800" b="1" dirty="0">
                <a:latin typeface="+mn-ea"/>
                <a:ea typeface="+mn-ea"/>
              </a:rPr>
              <a:t>关键路径</a:t>
            </a:r>
          </a:p>
          <a:p>
            <a:pPr eaLnBrk="1" hangingPunct="1">
              <a:lnSpc>
                <a:spcPct val="130000"/>
              </a:lnSpc>
            </a:pPr>
            <a:r>
              <a:rPr lang="zh-CN" altLang="en-US" sz="2800" b="1" dirty="0">
                <a:latin typeface="+mn-ea"/>
                <a:ea typeface="+mn-ea"/>
              </a:rPr>
              <a:t> </a:t>
            </a:r>
            <a:r>
              <a:rPr lang="zh-CN" altLang="zh-CN" sz="2800" b="1" dirty="0">
                <a:latin typeface="+mn-ea"/>
                <a:ea typeface="+mn-ea"/>
              </a:rPr>
              <a:t>中国邮路</a:t>
            </a:r>
            <a:endParaRPr lang="zh-CN" altLang="en-US" sz="2800" b="1" dirty="0">
              <a:latin typeface="+mn-ea"/>
              <a:ea typeface="+mn-ea"/>
            </a:endParaRPr>
          </a:p>
        </p:txBody>
      </p:sp>
      <p:sp>
        <p:nvSpPr>
          <p:cNvPr id="6"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第二章 道路与回路 </a:t>
            </a:r>
          </a:p>
        </p:txBody>
      </p:sp>
    </p:spTree>
    <p:extLst>
      <p:ext uri="{BB962C8B-B14F-4D97-AF65-F5344CB8AC3E}">
        <p14:creationId xmlns:p14="http://schemas.microsoft.com/office/powerpoint/2010/main" val="1104210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lstStyle/>
          <a:p>
            <a:r>
              <a:rPr lang="zh-CN" altLang="en-US" dirty="0"/>
              <a:t>欧拉道路与回路</a:t>
            </a:r>
          </a:p>
        </p:txBody>
      </p:sp>
      <p:sp>
        <p:nvSpPr>
          <p:cNvPr id="14339" name="Rectangle 3"/>
          <p:cNvSpPr>
            <a:spLocks noGrp="1" noChangeArrowheads="1"/>
          </p:cNvSpPr>
          <p:nvPr>
            <p:ph idx="1"/>
          </p:nvPr>
        </p:nvSpPr>
        <p:spPr/>
        <p:txBody>
          <a:bodyPr/>
          <a:lstStyle/>
          <a:p>
            <a:pPr eaLnBrk="1" hangingPunct="1"/>
            <a:r>
              <a:rPr lang="zh-CN" altLang="en-US" b="1" dirty="0"/>
              <a:t>哥尼斯堡七桥问题</a:t>
            </a:r>
          </a:p>
        </p:txBody>
      </p:sp>
      <p:sp>
        <p:nvSpPr>
          <p:cNvPr id="304132" name="Line 4"/>
          <p:cNvSpPr>
            <a:spLocks noChangeShapeType="1"/>
          </p:cNvSpPr>
          <p:nvPr/>
        </p:nvSpPr>
        <p:spPr bwMode="auto">
          <a:xfrm>
            <a:off x="539750" y="1700213"/>
            <a:ext cx="3671888" cy="0"/>
          </a:xfrm>
          <a:prstGeom prst="line">
            <a:avLst/>
          </a:prstGeom>
          <a:noFill/>
          <a:ln w="38100">
            <a:solidFill>
              <a:srgbClr val="FF3300"/>
            </a:solidFill>
            <a:round/>
            <a:headEnd/>
            <a:tailEnd/>
          </a:ln>
        </p:spPr>
        <p:txBody>
          <a:bodyPr/>
          <a:lstStyle/>
          <a:p>
            <a:endParaRPr lang="zh-CN" altLang="en-US">
              <a:solidFill>
                <a:srgbClr val="4D5B6B"/>
              </a:solidFill>
            </a:endParaRPr>
          </a:p>
        </p:txBody>
      </p:sp>
      <p:graphicFrame>
        <p:nvGraphicFramePr>
          <p:cNvPr id="304133" name="Object 5"/>
          <p:cNvGraphicFramePr>
            <a:graphicFrameLocks noChangeAspect="1"/>
          </p:cNvGraphicFramePr>
          <p:nvPr/>
        </p:nvGraphicFramePr>
        <p:xfrm>
          <a:off x="0" y="2565400"/>
          <a:ext cx="5689600" cy="1885950"/>
        </p:xfrm>
        <a:graphic>
          <a:graphicData uri="http://schemas.openxmlformats.org/presentationml/2006/ole">
            <mc:AlternateContent xmlns:mc="http://schemas.openxmlformats.org/markup-compatibility/2006">
              <mc:Choice xmlns:v="urn:schemas-microsoft-com:vml" Requires="v">
                <p:oleObj spid="_x0000_s174133" name="Picture2" r:id="rId3" imgW="5946648" imgH="1828800" progId="Word.Picture.8">
                  <p:embed/>
                </p:oleObj>
              </mc:Choice>
              <mc:Fallback>
                <p:oleObj name="Picture2" r:id="rId3" imgW="5946648" imgH="1828800" progId="Word.Picture.8">
                  <p:embed/>
                  <p:pic>
                    <p:nvPicPr>
                      <p:cNvPr id="30413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65400"/>
                        <a:ext cx="5689600" cy="188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4134" name="AutoShape 6"/>
          <p:cNvSpPr>
            <a:spLocks noChangeArrowheads="1"/>
          </p:cNvSpPr>
          <p:nvPr/>
        </p:nvSpPr>
        <p:spPr bwMode="auto">
          <a:xfrm rot="-5400000">
            <a:off x="5399881" y="3177382"/>
            <a:ext cx="576263" cy="647700"/>
          </a:xfrm>
          <a:prstGeom prst="downArrow">
            <a:avLst>
              <a:gd name="adj1" fmla="val 50000"/>
              <a:gd name="adj2" fmla="val 28099"/>
            </a:avLst>
          </a:prstGeom>
          <a:solidFill>
            <a:schemeClr val="accent1"/>
          </a:solidFill>
          <a:ln w="9525" algn="ctr">
            <a:solidFill>
              <a:srgbClr val="000000"/>
            </a:solidFill>
            <a:miter lim="800000"/>
            <a:headEnd/>
            <a:tailEnd/>
          </a:ln>
        </p:spPr>
        <p:txBody>
          <a:bodyPr anchor="ctr">
            <a:spAutoFit/>
          </a:bodyPr>
          <a:lstStyle/>
          <a:p>
            <a:endParaRPr lang="zh-CN" altLang="en-US">
              <a:solidFill>
                <a:srgbClr val="4D5B6B"/>
              </a:solidFill>
            </a:endParaRPr>
          </a:p>
        </p:txBody>
      </p:sp>
      <p:grpSp>
        <p:nvGrpSpPr>
          <p:cNvPr id="2" name="Group 7"/>
          <p:cNvGrpSpPr>
            <a:grpSpLocks/>
          </p:cNvGrpSpPr>
          <p:nvPr/>
        </p:nvGrpSpPr>
        <p:grpSpPr bwMode="auto">
          <a:xfrm>
            <a:off x="6084888" y="2492375"/>
            <a:ext cx="2808287" cy="2187575"/>
            <a:chOff x="1973" y="2732"/>
            <a:chExt cx="1769" cy="1378"/>
          </a:xfrm>
        </p:grpSpPr>
        <p:sp>
          <p:nvSpPr>
            <p:cNvPr id="14346" name="AutoShape 8"/>
            <p:cNvSpPr>
              <a:spLocks noChangeArrowheads="1"/>
            </p:cNvSpPr>
            <p:nvPr/>
          </p:nvSpPr>
          <p:spPr bwMode="auto">
            <a:xfrm>
              <a:off x="2397" y="3413"/>
              <a:ext cx="74" cy="78"/>
            </a:xfrm>
            <a:prstGeom prst="flowChartConnector">
              <a:avLst/>
            </a:prstGeom>
            <a:solidFill>
              <a:srgbClr val="FF3300"/>
            </a:solidFill>
            <a:ln w="9525">
              <a:solidFill>
                <a:srgbClr val="000000"/>
              </a:solidFill>
              <a:round/>
              <a:headEnd/>
              <a:tailEnd/>
            </a:ln>
          </p:spPr>
          <p:txBody>
            <a:bodyPr wrap="none" anchor="ctr"/>
            <a:lstStyle/>
            <a:p>
              <a:endParaRPr lang="zh-CN" altLang="en-US">
                <a:solidFill>
                  <a:srgbClr val="4D5B6B"/>
                </a:solidFill>
              </a:endParaRPr>
            </a:p>
          </p:txBody>
        </p:sp>
        <p:sp>
          <p:nvSpPr>
            <p:cNvPr id="14347" name="AutoShape 9"/>
            <p:cNvSpPr>
              <a:spLocks noChangeArrowheads="1"/>
            </p:cNvSpPr>
            <p:nvPr/>
          </p:nvSpPr>
          <p:spPr bwMode="auto">
            <a:xfrm>
              <a:off x="3424" y="3385"/>
              <a:ext cx="75" cy="78"/>
            </a:xfrm>
            <a:prstGeom prst="flowChartConnector">
              <a:avLst/>
            </a:prstGeom>
            <a:solidFill>
              <a:srgbClr val="FF3300"/>
            </a:solidFill>
            <a:ln w="9525">
              <a:solidFill>
                <a:srgbClr val="000000"/>
              </a:solidFill>
              <a:round/>
              <a:headEnd/>
              <a:tailEnd/>
            </a:ln>
          </p:spPr>
          <p:txBody>
            <a:bodyPr wrap="none" anchor="ctr"/>
            <a:lstStyle/>
            <a:p>
              <a:endParaRPr lang="zh-CN" altLang="en-US">
                <a:solidFill>
                  <a:srgbClr val="4D5B6B"/>
                </a:solidFill>
              </a:endParaRPr>
            </a:p>
          </p:txBody>
        </p:sp>
        <p:cxnSp>
          <p:nvCxnSpPr>
            <p:cNvPr id="14348" name="AutoShape 10"/>
            <p:cNvCxnSpPr>
              <a:cxnSpLocks noChangeShapeType="1"/>
              <a:stCxn id="14346" idx="2"/>
              <a:endCxn id="14352" idx="2"/>
            </p:cNvCxnSpPr>
            <p:nvPr/>
          </p:nvCxnSpPr>
          <p:spPr bwMode="auto">
            <a:xfrm rot="10800000" flipH="1">
              <a:off x="2397" y="2970"/>
              <a:ext cx="1" cy="482"/>
            </a:xfrm>
            <a:prstGeom prst="curvedConnector3">
              <a:avLst>
                <a:gd name="adj1" fmla="val -14400005"/>
              </a:avLst>
            </a:prstGeom>
            <a:noFill/>
            <a:ln w="25400">
              <a:solidFill>
                <a:srgbClr val="FF3399"/>
              </a:solidFill>
              <a:round/>
              <a:headEnd/>
              <a:tailEnd/>
            </a:ln>
          </p:spPr>
        </p:cxnSp>
        <p:cxnSp>
          <p:nvCxnSpPr>
            <p:cNvPr id="14349" name="AutoShape 11"/>
            <p:cNvCxnSpPr>
              <a:cxnSpLocks noChangeShapeType="1"/>
              <a:stCxn id="14346" idx="6"/>
              <a:endCxn id="14347" idx="2"/>
            </p:cNvCxnSpPr>
            <p:nvPr/>
          </p:nvCxnSpPr>
          <p:spPr bwMode="auto">
            <a:xfrm flipV="1">
              <a:off x="2471" y="3424"/>
              <a:ext cx="953" cy="28"/>
            </a:xfrm>
            <a:prstGeom prst="straightConnector1">
              <a:avLst/>
            </a:prstGeom>
            <a:noFill/>
            <a:ln w="25400">
              <a:solidFill>
                <a:srgbClr val="FF3399"/>
              </a:solidFill>
              <a:round/>
              <a:headEnd/>
              <a:tailEnd/>
            </a:ln>
          </p:spPr>
        </p:cxnSp>
        <p:sp>
          <p:nvSpPr>
            <p:cNvPr id="304140" name="Text Box 12"/>
            <p:cNvSpPr txBox="1">
              <a:spLocks noChangeArrowheads="1"/>
            </p:cNvSpPr>
            <p:nvPr/>
          </p:nvSpPr>
          <p:spPr bwMode="auto">
            <a:xfrm>
              <a:off x="1973" y="3203"/>
              <a:ext cx="187" cy="288"/>
            </a:xfrm>
            <a:prstGeom prst="rect">
              <a:avLst/>
            </a:prstGeom>
            <a:noFill/>
            <a:ln w="25400">
              <a:noFill/>
              <a:miter lim="800000"/>
              <a:headEnd/>
              <a:tailEnd/>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itchFamily="18" charset="0"/>
                </a:rPr>
                <a:t>C</a:t>
              </a:r>
              <a:endParaRPr lang="en-US" i="1">
                <a:solidFill>
                  <a:srgbClr val="000000"/>
                </a:solidFill>
                <a:effectLst>
                  <a:outerShdw blurRad="38100" dist="38100" dir="2700000" algn="tl">
                    <a:srgbClr val="C0C0C0"/>
                  </a:outerShdw>
                </a:effectLst>
                <a:latin typeface="Times New Roman" pitchFamily="18" charset="0"/>
              </a:endParaRPr>
            </a:p>
          </p:txBody>
        </p:sp>
        <p:cxnSp>
          <p:nvCxnSpPr>
            <p:cNvPr id="14351" name="AutoShape 13"/>
            <p:cNvCxnSpPr>
              <a:cxnSpLocks noChangeShapeType="1"/>
              <a:stCxn id="14352" idx="6"/>
              <a:endCxn id="14347" idx="1"/>
            </p:cNvCxnSpPr>
            <p:nvPr/>
          </p:nvCxnSpPr>
          <p:spPr bwMode="auto">
            <a:xfrm>
              <a:off x="2472" y="2970"/>
              <a:ext cx="963" cy="426"/>
            </a:xfrm>
            <a:prstGeom prst="curvedConnector2">
              <a:avLst/>
            </a:prstGeom>
            <a:noFill/>
            <a:ln w="25400">
              <a:solidFill>
                <a:srgbClr val="FF3399"/>
              </a:solidFill>
              <a:round/>
              <a:headEnd/>
              <a:tailEnd/>
            </a:ln>
          </p:spPr>
        </p:cxnSp>
        <p:sp>
          <p:nvSpPr>
            <p:cNvPr id="14352" name="AutoShape 14"/>
            <p:cNvSpPr>
              <a:spLocks noChangeArrowheads="1"/>
            </p:cNvSpPr>
            <p:nvPr/>
          </p:nvSpPr>
          <p:spPr bwMode="auto">
            <a:xfrm>
              <a:off x="2397" y="2931"/>
              <a:ext cx="75" cy="78"/>
            </a:xfrm>
            <a:prstGeom prst="flowChartConnector">
              <a:avLst/>
            </a:prstGeom>
            <a:solidFill>
              <a:srgbClr val="FF3300"/>
            </a:solidFill>
            <a:ln w="9525">
              <a:solidFill>
                <a:srgbClr val="000000"/>
              </a:solidFill>
              <a:round/>
              <a:headEnd/>
              <a:tailEnd/>
            </a:ln>
          </p:spPr>
          <p:txBody>
            <a:bodyPr wrap="none" anchor="ctr"/>
            <a:lstStyle/>
            <a:p>
              <a:endParaRPr lang="zh-CN" altLang="en-US">
                <a:solidFill>
                  <a:srgbClr val="4D5B6B"/>
                </a:solidFill>
              </a:endParaRPr>
            </a:p>
          </p:txBody>
        </p:sp>
        <p:sp>
          <p:nvSpPr>
            <p:cNvPr id="304143" name="Text Box 15"/>
            <p:cNvSpPr txBox="1">
              <a:spLocks noChangeArrowheads="1"/>
            </p:cNvSpPr>
            <p:nvPr/>
          </p:nvSpPr>
          <p:spPr bwMode="auto">
            <a:xfrm>
              <a:off x="2200" y="2732"/>
              <a:ext cx="187" cy="288"/>
            </a:xfrm>
            <a:prstGeom prst="rect">
              <a:avLst/>
            </a:prstGeom>
            <a:noFill/>
            <a:ln w="25400">
              <a:noFill/>
              <a:miter lim="800000"/>
              <a:headEnd/>
              <a:tailEnd/>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itchFamily="18" charset="0"/>
                </a:rPr>
                <a:t>A</a:t>
              </a:r>
              <a:endParaRPr lang="en-US" i="1">
                <a:solidFill>
                  <a:srgbClr val="000000"/>
                </a:solidFill>
                <a:effectLst>
                  <a:outerShdw blurRad="38100" dist="38100" dir="2700000" algn="tl">
                    <a:srgbClr val="C0C0C0"/>
                  </a:outerShdw>
                </a:effectLst>
                <a:latin typeface="Times New Roman" pitchFamily="18" charset="0"/>
              </a:endParaRPr>
            </a:p>
          </p:txBody>
        </p:sp>
        <p:cxnSp>
          <p:nvCxnSpPr>
            <p:cNvPr id="14354" name="AutoShape 16"/>
            <p:cNvCxnSpPr>
              <a:cxnSpLocks noChangeShapeType="1"/>
              <a:stCxn id="14346" idx="6"/>
              <a:endCxn id="14352" idx="6"/>
            </p:cNvCxnSpPr>
            <p:nvPr/>
          </p:nvCxnSpPr>
          <p:spPr bwMode="auto">
            <a:xfrm flipV="1">
              <a:off x="2471" y="2970"/>
              <a:ext cx="1" cy="482"/>
            </a:xfrm>
            <a:prstGeom prst="curvedConnector3">
              <a:avLst>
                <a:gd name="adj1" fmla="val 14500005"/>
              </a:avLst>
            </a:prstGeom>
            <a:noFill/>
            <a:ln w="25400">
              <a:solidFill>
                <a:srgbClr val="FF3399"/>
              </a:solidFill>
              <a:round/>
              <a:headEnd/>
              <a:tailEnd/>
            </a:ln>
          </p:spPr>
        </p:cxnSp>
        <p:sp>
          <p:nvSpPr>
            <p:cNvPr id="14355" name="AutoShape 17"/>
            <p:cNvSpPr>
              <a:spLocks noChangeArrowheads="1"/>
            </p:cNvSpPr>
            <p:nvPr/>
          </p:nvSpPr>
          <p:spPr bwMode="auto">
            <a:xfrm>
              <a:off x="2398" y="3874"/>
              <a:ext cx="74" cy="78"/>
            </a:xfrm>
            <a:prstGeom prst="flowChartConnector">
              <a:avLst/>
            </a:prstGeom>
            <a:solidFill>
              <a:srgbClr val="FF3300"/>
            </a:solidFill>
            <a:ln w="9525">
              <a:solidFill>
                <a:srgbClr val="000000"/>
              </a:solidFill>
              <a:round/>
              <a:headEnd/>
              <a:tailEnd/>
            </a:ln>
          </p:spPr>
          <p:txBody>
            <a:bodyPr wrap="none" anchor="ctr"/>
            <a:lstStyle/>
            <a:p>
              <a:endParaRPr lang="zh-CN" altLang="en-US">
                <a:solidFill>
                  <a:srgbClr val="4D5B6B"/>
                </a:solidFill>
              </a:endParaRPr>
            </a:p>
          </p:txBody>
        </p:sp>
        <p:cxnSp>
          <p:nvCxnSpPr>
            <p:cNvPr id="14356" name="AutoShape 18"/>
            <p:cNvCxnSpPr>
              <a:cxnSpLocks noChangeShapeType="1"/>
              <a:stCxn id="14355" idx="2"/>
            </p:cNvCxnSpPr>
            <p:nvPr/>
          </p:nvCxnSpPr>
          <p:spPr bwMode="auto">
            <a:xfrm rot="10800000" flipH="1">
              <a:off x="2398" y="3459"/>
              <a:ext cx="1" cy="454"/>
            </a:xfrm>
            <a:prstGeom prst="curvedConnector3">
              <a:avLst>
                <a:gd name="adj1" fmla="val -14400005"/>
              </a:avLst>
            </a:prstGeom>
            <a:noFill/>
            <a:ln w="25400">
              <a:solidFill>
                <a:srgbClr val="FF3399"/>
              </a:solidFill>
              <a:round/>
              <a:headEnd/>
              <a:tailEnd/>
            </a:ln>
          </p:spPr>
        </p:cxnSp>
        <p:cxnSp>
          <p:nvCxnSpPr>
            <p:cNvPr id="14357" name="AutoShape 19"/>
            <p:cNvCxnSpPr>
              <a:cxnSpLocks noChangeShapeType="1"/>
              <a:stCxn id="14355" idx="6"/>
            </p:cNvCxnSpPr>
            <p:nvPr/>
          </p:nvCxnSpPr>
          <p:spPr bwMode="auto">
            <a:xfrm flipV="1">
              <a:off x="2472" y="3459"/>
              <a:ext cx="1" cy="454"/>
            </a:xfrm>
            <a:prstGeom prst="curvedConnector3">
              <a:avLst>
                <a:gd name="adj1" fmla="val 14500005"/>
              </a:avLst>
            </a:prstGeom>
            <a:noFill/>
            <a:ln w="25400">
              <a:solidFill>
                <a:srgbClr val="FF3399"/>
              </a:solidFill>
              <a:round/>
              <a:headEnd/>
              <a:tailEnd/>
            </a:ln>
          </p:spPr>
        </p:cxnSp>
        <p:cxnSp>
          <p:nvCxnSpPr>
            <p:cNvPr id="14358" name="AutoShape 20"/>
            <p:cNvCxnSpPr>
              <a:cxnSpLocks noChangeShapeType="1"/>
              <a:stCxn id="14355" idx="6"/>
              <a:endCxn id="14347" idx="4"/>
            </p:cNvCxnSpPr>
            <p:nvPr/>
          </p:nvCxnSpPr>
          <p:spPr bwMode="auto">
            <a:xfrm flipV="1">
              <a:off x="2472" y="3463"/>
              <a:ext cx="990" cy="450"/>
            </a:xfrm>
            <a:prstGeom prst="curvedConnector2">
              <a:avLst/>
            </a:prstGeom>
            <a:noFill/>
            <a:ln w="25400">
              <a:solidFill>
                <a:srgbClr val="FF3399"/>
              </a:solidFill>
              <a:round/>
              <a:headEnd/>
              <a:tailEnd/>
            </a:ln>
          </p:spPr>
        </p:cxnSp>
        <p:sp>
          <p:nvSpPr>
            <p:cNvPr id="304149" name="Text Box 21"/>
            <p:cNvSpPr txBox="1">
              <a:spLocks noChangeArrowheads="1"/>
            </p:cNvSpPr>
            <p:nvPr/>
          </p:nvSpPr>
          <p:spPr bwMode="auto">
            <a:xfrm>
              <a:off x="2200" y="3822"/>
              <a:ext cx="187" cy="288"/>
            </a:xfrm>
            <a:prstGeom prst="rect">
              <a:avLst/>
            </a:prstGeom>
            <a:noFill/>
            <a:ln w="25400">
              <a:noFill/>
              <a:miter lim="800000"/>
              <a:headEnd/>
              <a:tailEnd/>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itchFamily="18" charset="0"/>
                </a:rPr>
                <a:t>B</a:t>
              </a:r>
              <a:endParaRPr lang="en-US" i="1">
                <a:solidFill>
                  <a:srgbClr val="000000"/>
                </a:solidFill>
                <a:effectLst>
                  <a:outerShdw blurRad="38100" dist="38100" dir="2700000" algn="tl">
                    <a:srgbClr val="C0C0C0"/>
                  </a:outerShdw>
                </a:effectLst>
                <a:latin typeface="Times New Roman" pitchFamily="18" charset="0"/>
              </a:endParaRPr>
            </a:p>
          </p:txBody>
        </p:sp>
        <p:sp>
          <p:nvSpPr>
            <p:cNvPr id="304150" name="Text Box 22"/>
            <p:cNvSpPr txBox="1">
              <a:spLocks noChangeArrowheads="1"/>
            </p:cNvSpPr>
            <p:nvPr/>
          </p:nvSpPr>
          <p:spPr bwMode="auto">
            <a:xfrm>
              <a:off x="3470" y="3203"/>
              <a:ext cx="272" cy="288"/>
            </a:xfrm>
            <a:prstGeom prst="rect">
              <a:avLst/>
            </a:prstGeom>
            <a:noFill/>
            <a:ln w="25400">
              <a:noFill/>
              <a:miter lim="800000"/>
              <a:headEnd/>
              <a:tailEnd/>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itchFamily="18" charset="0"/>
                </a:rPr>
                <a:t>D</a:t>
              </a:r>
              <a:endParaRPr lang="en-US" i="1">
                <a:solidFill>
                  <a:srgbClr val="000000"/>
                </a:solidFill>
                <a:effectLst>
                  <a:outerShdw blurRad="38100" dist="38100" dir="2700000" algn="tl">
                    <a:srgbClr val="C0C0C0"/>
                  </a:outerShdw>
                </a:effectLst>
                <a:latin typeface="Times New Roman" pitchFamily="18" charset="0"/>
              </a:endParaRPr>
            </a:p>
          </p:txBody>
        </p:sp>
      </p:grpSp>
      <p:sp>
        <p:nvSpPr>
          <p:cNvPr id="304152" name="Text Box 24"/>
          <p:cNvSpPr txBox="1">
            <a:spLocks noChangeArrowheads="1"/>
          </p:cNvSpPr>
          <p:nvPr/>
        </p:nvSpPr>
        <p:spPr bwMode="auto">
          <a:xfrm>
            <a:off x="5795963" y="1196975"/>
            <a:ext cx="2879725" cy="822325"/>
          </a:xfrm>
          <a:prstGeom prst="rect">
            <a:avLst/>
          </a:prstGeom>
          <a:noFill/>
          <a:ln w="9525">
            <a:noFill/>
            <a:miter lim="800000"/>
            <a:headEnd/>
            <a:tailEnd/>
          </a:ln>
        </p:spPr>
        <p:txBody>
          <a:bodyPr>
            <a:spAutoFit/>
          </a:bodyPr>
          <a:lstStyle/>
          <a:p>
            <a:pPr>
              <a:spcBef>
                <a:spcPct val="50000"/>
              </a:spcBef>
            </a:pPr>
            <a:r>
              <a:rPr lang="zh-CN" altLang="en-US">
                <a:solidFill>
                  <a:srgbClr val="5E2CAE"/>
                </a:solidFill>
              </a:rPr>
              <a:t>图论的第一篇论文（</a:t>
            </a:r>
            <a:r>
              <a:rPr lang="en-US" altLang="zh-CN">
                <a:solidFill>
                  <a:srgbClr val="5E2CAE"/>
                </a:solidFill>
              </a:rPr>
              <a:t>1736</a:t>
            </a:r>
            <a:r>
              <a:rPr lang="zh-CN" altLang="en-US">
                <a:solidFill>
                  <a:srgbClr val="5E2CAE"/>
                </a:solidFill>
              </a:rPr>
              <a:t>）</a:t>
            </a:r>
          </a:p>
        </p:txBody>
      </p:sp>
      <p:sp>
        <p:nvSpPr>
          <p:cNvPr id="304153" name="Rectangle 25"/>
          <p:cNvSpPr>
            <a:spLocks noChangeArrowheads="1"/>
          </p:cNvSpPr>
          <p:nvPr/>
        </p:nvSpPr>
        <p:spPr bwMode="auto">
          <a:xfrm>
            <a:off x="468313" y="5229225"/>
            <a:ext cx="8280400" cy="757130"/>
          </a:xfrm>
          <a:prstGeom prst="rect">
            <a:avLst/>
          </a:prstGeom>
          <a:noFill/>
          <a:ln w="9525">
            <a:noFill/>
            <a:miter lim="800000"/>
            <a:headEnd/>
            <a:tailEnd/>
          </a:ln>
        </p:spPr>
        <p:txBody>
          <a:bodyPr>
            <a:spAutoFit/>
          </a:bodyPr>
          <a:lstStyle/>
          <a:p>
            <a:pPr>
              <a:lnSpc>
                <a:spcPct val="80000"/>
              </a:lnSpc>
              <a:spcBef>
                <a:spcPct val="20000"/>
              </a:spcBef>
              <a:buClr>
                <a:srgbClr val="89AAD3"/>
              </a:buClr>
              <a:buSzPct val="70000"/>
              <a:buFont typeface="Wingdings" pitchFamily="2" charset="2"/>
              <a:buChar char="n"/>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问题转化为</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从图中任一点出发，通过每条边且仅一次，</a:t>
            </a:r>
          </a:p>
          <a:p>
            <a:pPr>
              <a:lnSpc>
                <a:spcPct val="80000"/>
              </a:lnSpc>
              <a:spcBef>
                <a:spcPct val="20000"/>
              </a:spcBef>
              <a:buClr>
                <a:srgbClr val="89AAD3"/>
              </a:buClr>
              <a:buSzPct val="70000"/>
              <a:buFont typeface="Wingdings" pitchFamily="2" charset="2"/>
              <a:buNone/>
            </a:pPr>
            <a:r>
              <a:rPr lang="zh-CN" altLang="en-US" dirty="0">
                <a:solidFill>
                  <a:srgbClr val="000000"/>
                </a:solidFill>
                <a:latin typeface="Times New Roman" pitchFamily="18" charset="0"/>
              </a:rPr>
              <a:t>                           最后返回到出发点</a:t>
            </a:r>
            <a:r>
              <a:rPr lang="en-US" altLang="zh-CN" dirty="0">
                <a:solidFill>
                  <a:srgbClr val="000000"/>
                </a:solidFill>
                <a:latin typeface="Times New Roman" pitchFamily="18" charset="0"/>
              </a:rPr>
              <a:t>.</a:t>
            </a:r>
          </a:p>
        </p:txBody>
      </p:sp>
    </p:spTree>
    <p:extLst>
      <p:ext uri="{BB962C8B-B14F-4D97-AF65-F5344CB8AC3E}">
        <p14:creationId xmlns:p14="http://schemas.microsoft.com/office/powerpoint/2010/main" val="297303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4132"/>
                                        </p:tgtEl>
                                        <p:attrNameLst>
                                          <p:attrName>style.visibility</p:attrName>
                                        </p:attrNameLst>
                                      </p:cBhvr>
                                      <p:to>
                                        <p:strVal val="visible"/>
                                      </p:to>
                                    </p:set>
                                    <p:animEffect transition="in" filter="wipe(left)">
                                      <p:cBhvr>
                                        <p:cTn id="7" dur="500"/>
                                        <p:tgtEl>
                                          <p:spTgt spid="30413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 calcmode="lin" valueType="num">
                                      <p:cBhvr>
                                        <p:cTn id="12" dur="500" fill="hold"/>
                                        <p:tgtEl>
                                          <p:spTgt spid="304133"/>
                                        </p:tgtEl>
                                        <p:attrNameLst>
                                          <p:attrName>ppt_w</p:attrName>
                                        </p:attrNameLst>
                                      </p:cBhvr>
                                      <p:tavLst>
                                        <p:tav tm="0">
                                          <p:val>
                                            <p:fltVal val="0"/>
                                          </p:val>
                                        </p:tav>
                                        <p:tav tm="100000">
                                          <p:val>
                                            <p:strVal val="#ppt_w"/>
                                          </p:val>
                                        </p:tav>
                                      </p:tavLst>
                                    </p:anim>
                                    <p:anim calcmode="lin" valueType="num">
                                      <p:cBhvr>
                                        <p:cTn id="13" dur="500" fill="hold"/>
                                        <p:tgtEl>
                                          <p:spTgt spid="30413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04134"/>
                                        </p:tgtEl>
                                        <p:attrNameLst>
                                          <p:attrName>style.visibility</p:attrName>
                                        </p:attrNameLst>
                                      </p:cBhvr>
                                      <p:to>
                                        <p:strVal val="visible"/>
                                      </p:to>
                                    </p:set>
                                    <p:animEffect transition="in" filter="wipe(up)">
                                      <p:cBhvr>
                                        <p:cTn id="18" dur="500"/>
                                        <p:tgtEl>
                                          <p:spTgt spid="304134"/>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4153"/>
                                        </p:tgtEl>
                                        <p:attrNameLst>
                                          <p:attrName>style.visibility</p:attrName>
                                        </p:attrNameLst>
                                      </p:cBhvr>
                                      <p:to>
                                        <p:strVal val="visible"/>
                                      </p:to>
                                    </p:set>
                                    <p:animEffect transition="in" filter="blinds(horizontal)">
                                      <p:cBhvr>
                                        <p:cTn id="29" dur="500"/>
                                        <p:tgtEl>
                                          <p:spTgt spid="30415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04152"/>
                                        </p:tgtEl>
                                        <p:attrNameLst>
                                          <p:attrName>style.visibility</p:attrName>
                                        </p:attrNameLst>
                                      </p:cBhvr>
                                      <p:to>
                                        <p:strVal val="visible"/>
                                      </p:to>
                                    </p:set>
                                    <p:animEffect transition="in" filter="blinds(horizontal)">
                                      <p:cBhvr>
                                        <p:cTn id="34" dur="500"/>
                                        <p:tgtEl>
                                          <p:spTgt spid="304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nimBg="1"/>
      <p:bldP spid="304134" grpId="0" animBg="1"/>
      <p:bldP spid="304152" grpId="0"/>
      <p:bldP spid="30415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pPr eaLnBrk="1" hangingPunct="1"/>
            <a:r>
              <a:rPr lang="zh-CN" altLang="en-US" dirty="0"/>
              <a:t>欧拉图</a:t>
            </a:r>
          </a:p>
        </p:txBody>
      </p:sp>
      <p:sp>
        <p:nvSpPr>
          <p:cNvPr id="305155" name="Rectangle 3"/>
          <p:cNvSpPr>
            <a:spLocks noGrp="1" noChangeArrowheads="1"/>
          </p:cNvSpPr>
          <p:nvPr>
            <p:ph idx="1"/>
          </p:nvPr>
        </p:nvSpPr>
        <p:spPr/>
        <p:txBody>
          <a:bodyPr/>
          <a:lstStyle/>
          <a:p>
            <a:pPr algn="just" eaLnBrk="1" hangingPunct="1">
              <a:buNone/>
            </a:pPr>
            <a:r>
              <a:rPr lang="zh-CN" altLang="en-US" sz="3600" b="1" dirty="0">
                <a:solidFill>
                  <a:srgbClr val="C00000"/>
                </a:solidFill>
                <a:latin typeface="+mn-ea"/>
                <a:ea typeface="+mn-ea"/>
              </a:rPr>
              <a:t>基本术语</a:t>
            </a:r>
            <a:endParaRPr lang="en-US" altLang="zh-CN" sz="3600" b="1" dirty="0">
              <a:solidFill>
                <a:srgbClr val="C00000"/>
              </a:solidFill>
              <a:latin typeface="+mn-ea"/>
              <a:ea typeface="+mn-ea"/>
            </a:endParaRPr>
          </a:p>
          <a:p>
            <a:pPr algn="just" eaLnBrk="1" hangingPunct="1">
              <a:buFont typeface="Wingdings" pitchFamily="2" charset="2"/>
              <a:buNone/>
            </a:pPr>
            <a:r>
              <a:rPr lang="zh-CN" altLang="en-US" sz="2400" b="1" dirty="0">
                <a:solidFill>
                  <a:srgbClr val="FF3300"/>
                </a:solidFill>
                <a:latin typeface="+mn-ea"/>
                <a:ea typeface="+mn-ea"/>
              </a:rPr>
              <a:t>欧拉通路</a:t>
            </a:r>
            <a:r>
              <a:rPr lang="en-US" altLang="zh-CN" sz="2400" b="1" dirty="0">
                <a:latin typeface="+mn-ea"/>
                <a:ea typeface="+mn-ea"/>
              </a:rPr>
              <a:t>: </a:t>
            </a:r>
            <a:r>
              <a:rPr lang="zh-CN" altLang="en-US" sz="2400" b="1" dirty="0">
                <a:latin typeface="+mn-ea"/>
                <a:ea typeface="+mn-ea"/>
              </a:rPr>
              <a:t>经过所有顶点</a:t>
            </a:r>
            <a:r>
              <a:rPr lang="en-US" altLang="zh-CN" sz="2400" b="1" dirty="0">
                <a:latin typeface="+mn-ea"/>
                <a:ea typeface="+mn-ea"/>
              </a:rPr>
              <a:t>,</a:t>
            </a:r>
            <a:r>
              <a:rPr lang="zh-CN" altLang="en-US" sz="2400" b="1" dirty="0">
                <a:latin typeface="+mn-ea"/>
                <a:ea typeface="+mn-ea"/>
              </a:rPr>
              <a:t>且每条边恰好经过一次的通路  </a:t>
            </a:r>
          </a:p>
          <a:p>
            <a:pPr algn="just" eaLnBrk="1" hangingPunct="1">
              <a:buFont typeface="Wingdings" pitchFamily="2" charset="2"/>
              <a:buNone/>
            </a:pPr>
            <a:r>
              <a:rPr lang="zh-CN" altLang="en-US" sz="2400" b="1" dirty="0">
                <a:solidFill>
                  <a:srgbClr val="FF3300"/>
                </a:solidFill>
                <a:latin typeface="+mn-ea"/>
                <a:ea typeface="+mn-ea"/>
              </a:rPr>
              <a:t>欧拉回路</a:t>
            </a:r>
            <a:r>
              <a:rPr lang="en-US" altLang="zh-CN" sz="2400" b="1" dirty="0">
                <a:latin typeface="+mn-ea"/>
                <a:ea typeface="+mn-ea"/>
              </a:rPr>
              <a:t>: </a:t>
            </a:r>
            <a:r>
              <a:rPr lang="zh-CN" altLang="en-US" sz="2400" b="1" dirty="0">
                <a:latin typeface="+mn-ea"/>
                <a:ea typeface="+mn-ea"/>
              </a:rPr>
              <a:t>经过所有顶点</a:t>
            </a:r>
            <a:r>
              <a:rPr lang="en-US" altLang="zh-CN" sz="2400" b="1" dirty="0">
                <a:latin typeface="+mn-ea"/>
                <a:ea typeface="+mn-ea"/>
              </a:rPr>
              <a:t>,</a:t>
            </a:r>
            <a:r>
              <a:rPr lang="zh-CN" altLang="en-US" sz="2400" b="1" dirty="0">
                <a:latin typeface="+mn-ea"/>
                <a:ea typeface="+mn-ea"/>
              </a:rPr>
              <a:t>且每条边恰好经过一次的回路</a:t>
            </a:r>
          </a:p>
          <a:p>
            <a:pPr algn="just" eaLnBrk="1" hangingPunct="1">
              <a:buFont typeface="Wingdings" pitchFamily="2" charset="2"/>
              <a:buNone/>
            </a:pPr>
            <a:r>
              <a:rPr lang="zh-CN" altLang="en-US" sz="2400" b="1" dirty="0">
                <a:solidFill>
                  <a:srgbClr val="FF3300"/>
                </a:solidFill>
                <a:latin typeface="+mn-ea"/>
                <a:ea typeface="+mn-ea"/>
              </a:rPr>
              <a:t>欧拉图</a:t>
            </a:r>
            <a:r>
              <a:rPr lang="en-US" altLang="zh-CN" sz="2400" b="1" dirty="0">
                <a:latin typeface="+mn-ea"/>
                <a:ea typeface="+mn-ea"/>
              </a:rPr>
              <a:t>:   </a:t>
            </a:r>
            <a:r>
              <a:rPr lang="zh-CN" altLang="en-US" sz="2400" b="1" dirty="0">
                <a:latin typeface="+mn-ea"/>
                <a:ea typeface="+mn-ea"/>
              </a:rPr>
              <a:t>有欧拉回路的图</a:t>
            </a:r>
          </a:p>
          <a:p>
            <a:pPr algn="just" eaLnBrk="1" hangingPunct="1">
              <a:buFont typeface="Wingdings" pitchFamily="2" charset="2"/>
              <a:buNone/>
            </a:pPr>
            <a:r>
              <a:rPr lang="zh-CN" altLang="en-US" sz="2400" b="1" dirty="0">
                <a:solidFill>
                  <a:srgbClr val="FF3300"/>
                </a:solidFill>
                <a:latin typeface="+mn-ea"/>
                <a:ea typeface="+mn-ea"/>
              </a:rPr>
              <a:t>半欧拉图</a:t>
            </a:r>
            <a:r>
              <a:rPr lang="en-US" altLang="zh-CN" sz="2400" b="1" dirty="0">
                <a:latin typeface="+mn-ea"/>
                <a:ea typeface="+mn-ea"/>
              </a:rPr>
              <a:t>: </a:t>
            </a:r>
            <a:r>
              <a:rPr lang="zh-CN" altLang="en-US" sz="2400" b="1" dirty="0">
                <a:latin typeface="+mn-ea"/>
                <a:ea typeface="+mn-ea"/>
              </a:rPr>
              <a:t>有欧拉通路而无欧拉回路的图</a:t>
            </a:r>
            <a:r>
              <a:rPr lang="en-US" altLang="zh-CN" sz="2400" b="1" dirty="0">
                <a:latin typeface="+mn-ea"/>
                <a:ea typeface="+mn-ea"/>
              </a:rPr>
              <a:t>.</a:t>
            </a:r>
          </a:p>
          <a:p>
            <a:pPr algn="just" eaLnBrk="1" hangingPunct="1">
              <a:buFont typeface="Wingdings" pitchFamily="2" charset="2"/>
              <a:buNone/>
            </a:pPr>
            <a:endParaRPr lang="en-US" altLang="zh-CN" sz="2400" b="1" dirty="0">
              <a:latin typeface="+mn-ea"/>
              <a:ea typeface="+mn-ea"/>
            </a:endParaRPr>
          </a:p>
          <a:p>
            <a:pPr algn="just" eaLnBrk="1" hangingPunct="1">
              <a:buFont typeface="Wingdings" pitchFamily="2" charset="2"/>
              <a:buNone/>
            </a:pPr>
            <a:r>
              <a:rPr lang="zh-CN" altLang="en-US" sz="2400" b="1" dirty="0">
                <a:latin typeface="+mn-ea"/>
                <a:ea typeface="+mn-ea"/>
              </a:rPr>
              <a:t>说明：</a:t>
            </a:r>
          </a:p>
          <a:p>
            <a:pPr algn="just" eaLnBrk="1" hangingPunct="1">
              <a:buFont typeface="Wingdings" pitchFamily="2" charset="2"/>
              <a:buNone/>
            </a:pPr>
            <a:r>
              <a:rPr lang="zh-CN" altLang="en-US" sz="2400" b="1" dirty="0">
                <a:latin typeface="+mn-ea"/>
                <a:ea typeface="+mn-ea"/>
              </a:rPr>
              <a:t>     上述定义对无向图和有向图都适用</a:t>
            </a:r>
          </a:p>
          <a:p>
            <a:pPr algn="just" eaLnBrk="1" hangingPunct="1">
              <a:buFont typeface="Wingdings" pitchFamily="2" charset="2"/>
              <a:buNone/>
            </a:pPr>
            <a:r>
              <a:rPr lang="zh-CN" altLang="en-US" sz="2400" b="1" dirty="0">
                <a:latin typeface="+mn-ea"/>
                <a:ea typeface="+mn-ea"/>
              </a:rPr>
              <a:t>     欧拉通路是简单通路</a:t>
            </a:r>
            <a:r>
              <a:rPr lang="en-US" altLang="zh-CN" sz="2400" b="1" dirty="0">
                <a:latin typeface="+mn-ea"/>
                <a:ea typeface="+mn-ea"/>
              </a:rPr>
              <a:t>, </a:t>
            </a:r>
            <a:r>
              <a:rPr lang="zh-CN" altLang="en-US" sz="2400" b="1" dirty="0">
                <a:latin typeface="+mn-ea"/>
                <a:ea typeface="+mn-ea"/>
              </a:rPr>
              <a:t>欧拉回路是简单回路</a:t>
            </a:r>
          </a:p>
          <a:p>
            <a:pPr eaLnBrk="1" hangingPunct="1">
              <a:buFont typeface="Wingdings" pitchFamily="2" charset="2"/>
              <a:buNone/>
            </a:pPr>
            <a:r>
              <a:rPr lang="zh-CN" altLang="en-US" sz="2400" b="1" dirty="0">
                <a:latin typeface="+mn-ea"/>
                <a:ea typeface="+mn-ea"/>
              </a:rPr>
              <a:t>     环不影响图的欧拉性</a:t>
            </a:r>
          </a:p>
        </p:txBody>
      </p:sp>
    </p:spTree>
    <p:extLst>
      <p:ext uri="{BB962C8B-B14F-4D97-AF65-F5344CB8AC3E}">
        <p14:creationId xmlns:p14="http://schemas.microsoft.com/office/powerpoint/2010/main" val="407900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blinds(horizontal)">
                                      <p:cBhvr>
                                        <p:cTn id="7" dur="500"/>
                                        <p:tgtEl>
                                          <p:spTgt spid="30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12" dur="500"/>
                                        <p:tgtEl>
                                          <p:spTgt spid="305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17" dur="500"/>
                                        <p:tgtEl>
                                          <p:spTgt spid="305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22" dur="500"/>
                                        <p:tgtEl>
                                          <p:spTgt spid="305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5155">
                                            <p:txEl>
                                              <p:pRg st="4" end="4"/>
                                            </p:txEl>
                                          </p:spTgt>
                                        </p:tgtEl>
                                        <p:attrNameLst>
                                          <p:attrName>style.visibility</p:attrName>
                                        </p:attrNameLst>
                                      </p:cBhvr>
                                      <p:to>
                                        <p:strVal val="visible"/>
                                      </p:to>
                                    </p:set>
                                    <p:animEffect transition="in" filter="blinds(horizontal)">
                                      <p:cBhvr>
                                        <p:cTn id="27" dur="500"/>
                                        <p:tgtEl>
                                          <p:spTgt spid="305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5155">
                                            <p:txEl>
                                              <p:pRg st="6" end="6"/>
                                            </p:txEl>
                                          </p:spTgt>
                                        </p:tgtEl>
                                        <p:attrNameLst>
                                          <p:attrName>style.visibility</p:attrName>
                                        </p:attrNameLst>
                                      </p:cBhvr>
                                      <p:to>
                                        <p:strVal val="visible"/>
                                      </p:to>
                                    </p:set>
                                    <p:animEffect transition="in" filter="blinds(horizontal)">
                                      <p:cBhvr>
                                        <p:cTn id="32" dur="500"/>
                                        <p:tgtEl>
                                          <p:spTgt spid="305155">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05155">
                                            <p:txEl>
                                              <p:pRg st="7" end="7"/>
                                            </p:txEl>
                                          </p:spTgt>
                                        </p:tgtEl>
                                        <p:attrNameLst>
                                          <p:attrName>style.visibility</p:attrName>
                                        </p:attrNameLst>
                                      </p:cBhvr>
                                      <p:to>
                                        <p:strVal val="visible"/>
                                      </p:to>
                                    </p:set>
                                    <p:animEffect transition="in" filter="blinds(horizontal)">
                                      <p:cBhvr>
                                        <p:cTn id="35" dur="500"/>
                                        <p:tgtEl>
                                          <p:spTgt spid="30515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05155">
                                            <p:txEl>
                                              <p:pRg st="8" end="8"/>
                                            </p:txEl>
                                          </p:spTgt>
                                        </p:tgtEl>
                                        <p:attrNameLst>
                                          <p:attrName>style.visibility</p:attrName>
                                        </p:attrNameLst>
                                      </p:cBhvr>
                                      <p:to>
                                        <p:strVal val="visible"/>
                                      </p:to>
                                    </p:set>
                                    <p:animEffect transition="in" filter="blinds(horizontal)">
                                      <p:cBhvr>
                                        <p:cTn id="40" dur="500"/>
                                        <p:tgtEl>
                                          <p:spTgt spid="30515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05155">
                                            <p:txEl>
                                              <p:pRg st="9" end="9"/>
                                            </p:txEl>
                                          </p:spTgt>
                                        </p:tgtEl>
                                        <p:attrNameLst>
                                          <p:attrName>style.visibility</p:attrName>
                                        </p:attrNameLst>
                                      </p:cBhvr>
                                      <p:to>
                                        <p:strVal val="visible"/>
                                      </p:to>
                                    </p:set>
                                    <p:animEffect transition="in" filter="blinds(horizontal)">
                                      <p:cBhvr>
                                        <p:cTn id="45" dur="500"/>
                                        <p:tgtEl>
                                          <p:spTgt spid="3051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886325" y="2619375"/>
            <a:ext cx="1411288" cy="933450"/>
            <a:chOff x="2823" y="2035"/>
            <a:chExt cx="889" cy="588"/>
          </a:xfrm>
        </p:grpSpPr>
        <p:sp>
          <p:nvSpPr>
            <p:cNvPr id="60447" name="Line 3"/>
            <p:cNvSpPr>
              <a:spLocks noChangeShapeType="1"/>
            </p:cNvSpPr>
            <p:nvPr/>
          </p:nvSpPr>
          <p:spPr bwMode="auto">
            <a:xfrm>
              <a:off x="2828" y="2035"/>
              <a:ext cx="0" cy="588"/>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48" name="Line 4"/>
            <p:cNvSpPr>
              <a:spLocks noChangeShapeType="1"/>
            </p:cNvSpPr>
            <p:nvPr/>
          </p:nvSpPr>
          <p:spPr bwMode="auto">
            <a:xfrm>
              <a:off x="3707" y="2035"/>
              <a:ext cx="0" cy="588"/>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49" name="Line 5"/>
            <p:cNvSpPr>
              <a:spLocks noChangeShapeType="1"/>
            </p:cNvSpPr>
            <p:nvPr/>
          </p:nvSpPr>
          <p:spPr bwMode="auto">
            <a:xfrm>
              <a:off x="2828" y="2623"/>
              <a:ext cx="884"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50" name="Line 6"/>
            <p:cNvSpPr>
              <a:spLocks noChangeShapeType="1"/>
            </p:cNvSpPr>
            <p:nvPr/>
          </p:nvSpPr>
          <p:spPr bwMode="auto">
            <a:xfrm>
              <a:off x="2823" y="2035"/>
              <a:ext cx="884" cy="588"/>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51" name="Line 7"/>
            <p:cNvSpPr>
              <a:spLocks noChangeShapeType="1"/>
            </p:cNvSpPr>
            <p:nvPr/>
          </p:nvSpPr>
          <p:spPr bwMode="auto">
            <a:xfrm flipV="1">
              <a:off x="2823" y="2035"/>
              <a:ext cx="884" cy="588"/>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52" name="Line 8"/>
            <p:cNvSpPr>
              <a:spLocks noChangeShapeType="1"/>
            </p:cNvSpPr>
            <p:nvPr/>
          </p:nvSpPr>
          <p:spPr bwMode="auto">
            <a:xfrm>
              <a:off x="2823" y="2047"/>
              <a:ext cx="884"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grpSp>
      <p:sp>
        <p:nvSpPr>
          <p:cNvPr id="60419" name="Line 9"/>
          <p:cNvSpPr>
            <a:spLocks noChangeShapeType="1"/>
          </p:cNvSpPr>
          <p:nvPr/>
        </p:nvSpPr>
        <p:spPr bwMode="auto">
          <a:xfrm>
            <a:off x="2816225" y="2619375"/>
            <a:ext cx="0" cy="933450"/>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0" name="Line 10"/>
          <p:cNvSpPr>
            <a:spLocks noChangeShapeType="1"/>
          </p:cNvSpPr>
          <p:nvPr/>
        </p:nvSpPr>
        <p:spPr bwMode="auto">
          <a:xfrm>
            <a:off x="2816225" y="2619375"/>
            <a:ext cx="1403350"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1" name="Line 11"/>
          <p:cNvSpPr>
            <a:spLocks noChangeShapeType="1"/>
          </p:cNvSpPr>
          <p:nvPr/>
        </p:nvSpPr>
        <p:spPr bwMode="auto">
          <a:xfrm>
            <a:off x="4219575" y="2619375"/>
            <a:ext cx="0" cy="933450"/>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2" name="Line 12"/>
          <p:cNvSpPr>
            <a:spLocks noChangeShapeType="1"/>
          </p:cNvSpPr>
          <p:nvPr/>
        </p:nvSpPr>
        <p:spPr bwMode="auto">
          <a:xfrm>
            <a:off x="2816225" y="2619375"/>
            <a:ext cx="1403350" cy="933450"/>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3" name="Line 13"/>
          <p:cNvSpPr>
            <a:spLocks noChangeShapeType="1"/>
          </p:cNvSpPr>
          <p:nvPr/>
        </p:nvSpPr>
        <p:spPr bwMode="auto">
          <a:xfrm flipV="1">
            <a:off x="2816225" y="2619375"/>
            <a:ext cx="1403350" cy="933450"/>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4" name="Line 14"/>
          <p:cNvSpPr>
            <a:spLocks noChangeShapeType="1"/>
          </p:cNvSpPr>
          <p:nvPr/>
        </p:nvSpPr>
        <p:spPr bwMode="auto">
          <a:xfrm>
            <a:off x="2816225" y="3552825"/>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5" name="Line 15"/>
          <p:cNvSpPr>
            <a:spLocks noChangeShapeType="1"/>
          </p:cNvSpPr>
          <p:nvPr/>
        </p:nvSpPr>
        <p:spPr bwMode="auto">
          <a:xfrm flipH="1">
            <a:off x="3517900" y="3552825"/>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6" name="Line 16"/>
          <p:cNvSpPr>
            <a:spLocks noChangeShapeType="1"/>
          </p:cNvSpPr>
          <p:nvPr/>
        </p:nvSpPr>
        <p:spPr bwMode="auto">
          <a:xfrm>
            <a:off x="2816225" y="3571875"/>
            <a:ext cx="1403350" cy="0"/>
          </a:xfrm>
          <a:prstGeom prst="line">
            <a:avLst/>
          </a:prstGeom>
          <a:ln w="38100">
            <a:solidFill>
              <a:srgbClr val="000000"/>
            </a:solidFill>
            <a:headEnd/>
            <a:tailEn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7" name="Line 17"/>
          <p:cNvSpPr>
            <a:spLocks noChangeShapeType="1"/>
          </p:cNvSpPr>
          <p:nvPr/>
        </p:nvSpPr>
        <p:spPr bwMode="auto">
          <a:xfrm>
            <a:off x="1063625" y="2566988"/>
            <a:ext cx="0" cy="9334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8" name="Line 18"/>
          <p:cNvSpPr>
            <a:spLocks noChangeShapeType="1"/>
          </p:cNvSpPr>
          <p:nvPr/>
        </p:nvSpPr>
        <p:spPr bwMode="auto">
          <a:xfrm>
            <a:off x="1063625" y="2566988"/>
            <a:ext cx="1403350"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29" name="Line 19"/>
          <p:cNvSpPr>
            <a:spLocks noChangeShapeType="1"/>
          </p:cNvSpPr>
          <p:nvPr/>
        </p:nvSpPr>
        <p:spPr bwMode="auto">
          <a:xfrm>
            <a:off x="2466975" y="2566988"/>
            <a:ext cx="0" cy="9334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0" name="Line 20"/>
          <p:cNvSpPr>
            <a:spLocks noChangeShapeType="1"/>
          </p:cNvSpPr>
          <p:nvPr/>
        </p:nvSpPr>
        <p:spPr bwMode="auto">
          <a:xfrm>
            <a:off x="1063625" y="3500438"/>
            <a:ext cx="1403350" cy="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1" name="Line 21"/>
          <p:cNvSpPr>
            <a:spLocks noChangeShapeType="1"/>
          </p:cNvSpPr>
          <p:nvPr/>
        </p:nvSpPr>
        <p:spPr bwMode="auto">
          <a:xfrm>
            <a:off x="1063625" y="2566988"/>
            <a:ext cx="1403350" cy="9334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2" name="Line 22"/>
          <p:cNvSpPr>
            <a:spLocks noChangeShapeType="1"/>
          </p:cNvSpPr>
          <p:nvPr/>
        </p:nvSpPr>
        <p:spPr bwMode="auto">
          <a:xfrm>
            <a:off x="1063625" y="3500438"/>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3" name="Line 23"/>
          <p:cNvSpPr>
            <a:spLocks noChangeShapeType="1"/>
          </p:cNvSpPr>
          <p:nvPr/>
        </p:nvSpPr>
        <p:spPr bwMode="auto">
          <a:xfrm flipH="1">
            <a:off x="1765300" y="3500438"/>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4" name="Line 24"/>
          <p:cNvSpPr>
            <a:spLocks noChangeShapeType="1"/>
          </p:cNvSpPr>
          <p:nvPr/>
        </p:nvSpPr>
        <p:spPr bwMode="auto">
          <a:xfrm flipV="1">
            <a:off x="1063625" y="2566988"/>
            <a:ext cx="1403350" cy="9334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5" name="Line 25"/>
          <p:cNvSpPr>
            <a:spLocks noChangeShapeType="1"/>
          </p:cNvSpPr>
          <p:nvPr/>
        </p:nvSpPr>
        <p:spPr bwMode="auto">
          <a:xfrm flipH="1">
            <a:off x="1063625" y="1900238"/>
            <a:ext cx="701675" cy="64770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6" name="Line 26"/>
          <p:cNvSpPr>
            <a:spLocks noChangeShapeType="1"/>
          </p:cNvSpPr>
          <p:nvPr/>
        </p:nvSpPr>
        <p:spPr bwMode="auto">
          <a:xfrm>
            <a:off x="1765300" y="1900238"/>
            <a:ext cx="701675" cy="666750"/>
          </a:xfrm>
          <a:prstGeom prst="line">
            <a:avLst/>
          </a:prstGeom>
          <a:ln w="38100">
            <a:solidFill>
              <a:srgbClr val="000000"/>
            </a:solidFill>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solidFill>
                <a:srgbClr val="000000"/>
              </a:solidFill>
            </a:endParaRPr>
          </a:p>
        </p:txBody>
      </p:sp>
      <p:sp>
        <p:nvSpPr>
          <p:cNvPr id="60437" name="Rectangle 27"/>
          <p:cNvSpPr>
            <a:spLocks noChangeArrowheads="1"/>
          </p:cNvSpPr>
          <p:nvPr/>
        </p:nvSpPr>
        <p:spPr bwMode="auto">
          <a:xfrm>
            <a:off x="2595067" y="2257425"/>
            <a:ext cx="397866" cy="246221"/>
          </a:xfrm>
          <a:prstGeom prst="rect">
            <a:avLst/>
          </a:prstGeom>
          <a:ln w="38100">
            <a:noFill/>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lnSpc>
                <a:spcPct val="50000"/>
              </a:lnSpc>
              <a:spcBef>
                <a:spcPct val="50000"/>
              </a:spcBef>
            </a:pPr>
            <a:r>
              <a:rPr lang="en-US" altLang="zh-CN" sz="2000">
                <a:solidFill>
                  <a:srgbClr val="000000"/>
                </a:solidFill>
                <a:latin typeface="Times" pitchFamily="18" charset="0"/>
                <a:ea typeface="楷体_GB2312"/>
                <a:cs typeface="楷体_GB2312"/>
              </a:rPr>
              <a:t>v</a:t>
            </a:r>
            <a:r>
              <a:rPr lang="en-US" altLang="zh-CN" sz="2000" baseline="-25000">
                <a:solidFill>
                  <a:srgbClr val="000000"/>
                </a:solidFill>
                <a:latin typeface="Times" pitchFamily="18" charset="0"/>
                <a:ea typeface="楷体_GB2312"/>
                <a:cs typeface="楷体_GB2312"/>
              </a:rPr>
              <a:t>1</a:t>
            </a:r>
          </a:p>
        </p:txBody>
      </p:sp>
      <p:sp>
        <p:nvSpPr>
          <p:cNvPr id="60438" name="Rectangle 28"/>
          <p:cNvSpPr>
            <a:spLocks noChangeArrowheads="1"/>
          </p:cNvSpPr>
          <p:nvPr/>
        </p:nvSpPr>
        <p:spPr bwMode="auto">
          <a:xfrm>
            <a:off x="4094163" y="2257426"/>
            <a:ext cx="448808" cy="246221"/>
          </a:xfrm>
          <a:prstGeom prst="rect">
            <a:avLst/>
          </a:prstGeom>
          <a:ln w="38100">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lnSpc>
                <a:spcPct val="50000"/>
              </a:lnSpc>
              <a:spcBef>
                <a:spcPct val="50000"/>
              </a:spcBef>
            </a:pPr>
            <a:r>
              <a:rPr lang="en-US" altLang="zh-CN" sz="2000" dirty="0">
                <a:solidFill>
                  <a:srgbClr val="000000"/>
                </a:solidFill>
                <a:latin typeface="Times" pitchFamily="18" charset="0"/>
                <a:ea typeface="楷体_GB2312"/>
                <a:cs typeface="楷体_GB2312"/>
              </a:rPr>
              <a:t>v</a:t>
            </a:r>
            <a:r>
              <a:rPr lang="en-US" altLang="zh-CN" sz="2000" baseline="-25000" dirty="0">
                <a:solidFill>
                  <a:srgbClr val="000000"/>
                </a:solidFill>
                <a:latin typeface="Times" pitchFamily="18" charset="0"/>
                <a:ea typeface="楷体_GB2312"/>
                <a:cs typeface="楷体_GB2312"/>
              </a:rPr>
              <a:t>2</a:t>
            </a:r>
          </a:p>
        </p:txBody>
      </p:sp>
      <p:sp>
        <p:nvSpPr>
          <p:cNvPr id="306206" name="Text Box 30"/>
          <p:cNvSpPr txBox="1">
            <a:spLocks noChangeArrowheads="1"/>
          </p:cNvSpPr>
          <p:nvPr/>
        </p:nvSpPr>
        <p:spPr bwMode="auto">
          <a:xfrm>
            <a:off x="1106488" y="4778375"/>
            <a:ext cx="1512887" cy="45720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defPPr>
              <a:defRPr lang="ja-JP"/>
            </a:defPPr>
            <a:lvl1pPr>
              <a:spcBef>
                <a:spcPct val="50000"/>
              </a:spcBef>
              <a:defRPr>
                <a:solidFill>
                  <a:srgbClr val="000000"/>
                </a:solidFill>
              </a:defRPr>
            </a:lvl1pPr>
          </a:lstStyle>
          <a:p>
            <a:r>
              <a:rPr lang="zh-CN" altLang="en-US"/>
              <a:t>欧拉图</a:t>
            </a:r>
          </a:p>
        </p:txBody>
      </p:sp>
      <p:sp>
        <p:nvSpPr>
          <p:cNvPr id="306207" name="Text Box 31"/>
          <p:cNvSpPr txBox="1">
            <a:spLocks noChangeArrowheads="1"/>
          </p:cNvSpPr>
          <p:nvPr/>
        </p:nvSpPr>
        <p:spPr bwMode="auto">
          <a:xfrm>
            <a:off x="2862263" y="4778375"/>
            <a:ext cx="1512887" cy="45720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defPPr>
              <a:defRPr lang="ja-JP"/>
            </a:defPPr>
            <a:lvl1pPr>
              <a:spcBef>
                <a:spcPct val="50000"/>
              </a:spcBef>
              <a:defRPr>
                <a:solidFill>
                  <a:srgbClr val="000000"/>
                </a:solidFill>
              </a:defRPr>
            </a:lvl1pPr>
          </a:lstStyle>
          <a:p>
            <a:r>
              <a:rPr lang="zh-CN" altLang="en-US"/>
              <a:t>半欧拉图</a:t>
            </a:r>
          </a:p>
        </p:txBody>
      </p:sp>
      <p:sp>
        <p:nvSpPr>
          <p:cNvPr id="306208" name="Text Box 32"/>
          <p:cNvSpPr txBox="1">
            <a:spLocks noChangeArrowheads="1"/>
          </p:cNvSpPr>
          <p:nvPr/>
        </p:nvSpPr>
        <p:spPr bwMode="auto">
          <a:xfrm>
            <a:off x="4886325" y="4778375"/>
            <a:ext cx="1512888" cy="45720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defPPr>
              <a:defRPr lang="ja-JP"/>
            </a:defPPr>
            <a:lvl1pPr>
              <a:spcBef>
                <a:spcPct val="50000"/>
              </a:spcBef>
              <a:defRPr>
                <a:solidFill>
                  <a:srgbClr val="000000"/>
                </a:solidFill>
              </a:defRPr>
            </a:lvl1pPr>
          </a:lstStyle>
          <a:p>
            <a:r>
              <a:rPr lang="zh-CN" altLang="en-US"/>
              <a:t>非欧拉图</a:t>
            </a:r>
          </a:p>
        </p:txBody>
      </p:sp>
      <p:sp>
        <p:nvSpPr>
          <p:cNvPr id="306209" name="Rectangle 33"/>
          <p:cNvSpPr>
            <a:spLocks noChangeArrowheads="1"/>
          </p:cNvSpPr>
          <p:nvPr/>
        </p:nvSpPr>
        <p:spPr bwMode="auto">
          <a:xfrm>
            <a:off x="468313" y="5516563"/>
            <a:ext cx="7991475" cy="476250"/>
          </a:xfrm>
          <a:prstGeom prst="rect">
            <a:avLst/>
          </a:prstGeom>
          <a:noFill/>
          <a:ln w="9525">
            <a:noFill/>
            <a:miter lim="800000"/>
            <a:headEnd/>
            <a:tailEnd/>
          </a:ln>
        </p:spPr>
        <p:txBody>
          <a:bodyPr>
            <a:spAutoFit/>
          </a:bodyPr>
          <a:lstStyle/>
          <a:p>
            <a:pPr>
              <a:lnSpc>
                <a:spcPct val="90000"/>
              </a:lnSpc>
              <a:spcBef>
                <a:spcPct val="20000"/>
              </a:spcBef>
              <a:buClr>
                <a:srgbClr val="795185"/>
              </a:buClr>
              <a:buSzPct val="60000"/>
              <a:buFont typeface="Wingdings" pitchFamily="2" charset="2"/>
              <a:buNone/>
            </a:pPr>
            <a:r>
              <a:rPr lang="zh-CN" altLang="en-US" sz="2800">
                <a:solidFill>
                  <a:srgbClr val="FF3399"/>
                </a:solidFill>
                <a:latin typeface="Tahoma" pitchFamily="34" charset="0"/>
                <a:sym typeface="MT Extra" pitchFamily="18" charset="2"/>
              </a:rPr>
              <a:t>如何快速判定一个图中是否有欧拉路或欧拉回路</a:t>
            </a:r>
            <a:r>
              <a:rPr lang="en-US" altLang="zh-CN" sz="2800">
                <a:solidFill>
                  <a:srgbClr val="FF3399"/>
                </a:solidFill>
                <a:latin typeface="Tahoma" pitchFamily="34" charset="0"/>
                <a:sym typeface="MT Extra" pitchFamily="18" charset="2"/>
              </a:rPr>
              <a:t>?</a:t>
            </a:r>
          </a:p>
        </p:txBody>
      </p:sp>
      <p:pic>
        <p:nvPicPr>
          <p:cNvPr id="60444" name="Picture 34" descr="图6"/>
          <p:cNvPicPr>
            <a:picLocks noChangeAspect="1" noChangeArrowheads="1"/>
          </p:cNvPicPr>
          <p:nvPr/>
        </p:nvPicPr>
        <p:blipFill>
          <a:blip r:embed="rId2" cstate="print"/>
          <a:srcRect/>
          <a:stretch>
            <a:fillRect/>
          </a:stretch>
        </p:blipFill>
        <p:spPr bwMode="auto">
          <a:xfrm>
            <a:off x="6686550" y="2438400"/>
            <a:ext cx="2070100" cy="1601788"/>
          </a:xfrm>
          <a:prstGeom prst="rect">
            <a:avLst/>
          </a:prstGeom>
          <a:ln>
            <a:noFill/>
            <a:headEnd/>
            <a:tailEnd/>
          </a:ln>
        </p:spPr>
        <p:style>
          <a:lnRef idx="2">
            <a:schemeClr val="accent3"/>
          </a:lnRef>
          <a:fillRef idx="1">
            <a:schemeClr val="lt1"/>
          </a:fillRef>
          <a:effectRef idx="0">
            <a:schemeClr val="accent3"/>
          </a:effectRef>
          <a:fontRef idx="minor">
            <a:schemeClr val="dk1"/>
          </a:fontRef>
        </p:style>
      </p:pic>
      <p:sp>
        <p:nvSpPr>
          <p:cNvPr id="306211" name="Text Box 35"/>
          <p:cNvSpPr txBox="1">
            <a:spLocks noChangeArrowheads="1"/>
          </p:cNvSpPr>
          <p:nvPr/>
        </p:nvSpPr>
        <p:spPr bwMode="auto">
          <a:xfrm>
            <a:off x="7092950" y="4778068"/>
            <a:ext cx="1512888" cy="45720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defPPr>
              <a:defRPr lang="ja-JP"/>
            </a:defPPr>
            <a:lvl1pPr>
              <a:spcBef>
                <a:spcPct val="50000"/>
              </a:spcBef>
              <a:defRPr>
                <a:solidFill>
                  <a:srgbClr val="000000"/>
                </a:solidFill>
              </a:defRPr>
            </a:lvl1pPr>
          </a:lstStyle>
          <a:p>
            <a:r>
              <a:rPr lang="zh-CN" altLang="en-US" dirty="0"/>
              <a:t>欧拉图</a:t>
            </a:r>
          </a:p>
        </p:txBody>
      </p:sp>
      <p:sp>
        <p:nvSpPr>
          <p:cNvPr id="60446" name="Text Box 36"/>
          <p:cNvSpPr txBox="1">
            <a:spLocks noChangeArrowheads="1"/>
          </p:cNvSpPr>
          <p:nvPr/>
        </p:nvSpPr>
        <p:spPr bwMode="auto">
          <a:xfrm>
            <a:off x="468313" y="1268413"/>
            <a:ext cx="1998662" cy="45720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p>
            <a:pPr>
              <a:spcBef>
                <a:spcPct val="50000"/>
              </a:spcBef>
            </a:pPr>
            <a:r>
              <a:rPr lang="zh-CN" altLang="en-US" dirty="0">
                <a:solidFill>
                  <a:srgbClr val="000000"/>
                </a:solidFill>
              </a:rPr>
              <a:t>例</a:t>
            </a:r>
            <a:r>
              <a:rPr lang="en-US" altLang="zh-CN" dirty="0">
                <a:solidFill>
                  <a:srgbClr val="000000"/>
                </a:solidFill>
              </a:rPr>
              <a:t>2.3.1</a:t>
            </a:r>
          </a:p>
        </p:txBody>
      </p:sp>
      <p:sp>
        <p:nvSpPr>
          <p:cNvPr id="39" name="标题 38"/>
          <p:cNvSpPr>
            <a:spLocks noGrp="1"/>
          </p:cNvSpPr>
          <p:nvPr>
            <p:ph type="title"/>
          </p:nvPr>
        </p:nvSpPr>
        <p:spPr/>
        <p:txBody>
          <a:bodyPr/>
          <a:lstStyle/>
          <a:p>
            <a:r>
              <a:rPr lang="zh-CN" altLang="en-US" dirty="0"/>
              <a:t>欧拉图</a:t>
            </a:r>
          </a:p>
        </p:txBody>
      </p:sp>
    </p:spTree>
    <p:extLst>
      <p:ext uri="{BB962C8B-B14F-4D97-AF65-F5344CB8AC3E}">
        <p14:creationId xmlns:p14="http://schemas.microsoft.com/office/powerpoint/2010/main" val="62071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6206"/>
                                        </p:tgtEl>
                                        <p:attrNameLst>
                                          <p:attrName>style.visibility</p:attrName>
                                        </p:attrNameLst>
                                      </p:cBhvr>
                                      <p:to>
                                        <p:strVal val="visible"/>
                                      </p:to>
                                    </p:set>
                                    <p:animEffect transition="in" filter="blinds(horizontal)">
                                      <p:cBhvr>
                                        <p:cTn id="7" dur="500"/>
                                        <p:tgtEl>
                                          <p:spTgt spid="3062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6207"/>
                                        </p:tgtEl>
                                        <p:attrNameLst>
                                          <p:attrName>style.visibility</p:attrName>
                                        </p:attrNameLst>
                                      </p:cBhvr>
                                      <p:to>
                                        <p:strVal val="visible"/>
                                      </p:to>
                                    </p:set>
                                    <p:animEffect transition="in" filter="blinds(horizontal)">
                                      <p:cBhvr>
                                        <p:cTn id="12" dur="500"/>
                                        <p:tgtEl>
                                          <p:spTgt spid="3062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6208"/>
                                        </p:tgtEl>
                                        <p:attrNameLst>
                                          <p:attrName>style.visibility</p:attrName>
                                        </p:attrNameLst>
                                      </p:cBhvr>
                                      <p:to>
                                        <p:strVal val="visible"/>
                                      </p:to>
                                    </p:set>
                                    <p:animEffect transition="in" filter="blinds(horizontal)">
                                      <p:cBhvr>
                                        <p:cTn id="17" dur="500"/>
                                        <p:tgtEl>
                                          <p:spTgt spid="30620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6211"/>
                                        </p:tgtEl>
                                        <p:attrNameLst>
                                          <p:attrName>style.visibility</p:attrName>
                                        </p:attrNameLst>
                                      </p:cBhvr>
                                      <p:to>
                                        <p:strVal val="visible"/>
                                      </p:to>
                                    </p:set>
                                    <p:animEffect transition="in" filter="blinds(horizontal)">
                                      <p:cBhvr>
                                        <p:cTn id="22" dur="500"/>
                                        <p:tgtEl>
                                          <p:spTgt spid="3062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6209"/>
                                        </p:tgtEl>
                                        <p:attrNameLst>
                                          <p:attrName>style.visibility</p:attrName>
                                        </p:attrNameLst>
                                      </p:cBhvr>
                                      <p:to>
                                        <p:strVal val="visible"/>
                                      </p:to>
                                    </p:set>
                                    <p:animEffect transition="in" filter="blinds(horizontal)">
                                      <p:cBhvr>
                                        <p:cTn id="27" dur="500"/>
                                        <p:tgtEl>
                                          <p:spTgt spid="306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06" grpId="0" animBg="1"/>
      <p:bldP spid="306207" grpId="0" animBg="1"/>
      <p:bldP spid="306208" grpId="0" animBg="1"/>
      <p:bldP spid="306209" grpId="0"/>
      <p:bldP spid="3062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pPr eaLnBrk="1" hangingPunct="1"/>
            <a:r>
              <a:rPr lang="zh-CN" altLang="en-US" dirty="0"/>
              <a:t>欧拉图判别定理</a:t>
            </a:r>
          </a:p>
        </p:txBody>
      </p:sp>
      <p:sp>
        <p:nvSpPr>
          <p:cNvPr id="61443" name="Rectangle 3"/>
          <p:cNvSpPr>
            <a:spLocks noGrp="1" noChangeArrowheads="1"/>
          </p:cNvSpPr>
          <p:nvPr>
            <p:ph idx="1"/>
          </p:nvPr>
        </p:nvSpPr>
        <p:spPr/>
        <p:txBody>
          <a:bodyPr/>
          <a:lstStyle/>
          <a:p>
            <a:pPr eaLnBrk="1" hangingPunct="1">
              <a:spcBef>
                <a:spcPct val="40000"/>
              </a:spcBef>
              <a:buFont typeface="Wingdings" pitchFamily="2" charset="2"/>
              <a:buNone/>
            </a:pPr>
            <a:r>
              <a:rPr lang="zh-CN" altLang="en-US" b="1" dirty="0">
                <a:solidFill>
                  <a:srgbClr val="FF0000"/>
                </a:solidFill>
                <a:latin typeface="+mn-ea"/>
                <a:ea typeface="+mn-ea"/>
              </a:rPr>
              <a:t>定理</a:t>
            </a:r>
            <a:r>
              <a:rPr lang="en-US" altLang="zh-CN" b="1" dirty="0">
                <a:solidFill>
                  <a:srgbClr val="FF0000"/>
                </a:solidFill>
                <a:latin typeface="+mn-ea"/>
                <a:ea typeface="+mn-ea"/>
              </a:rPr>
              <a:t>2.3.1  </a:t>
            </a:r>
            <a:r>
              <a:rPr lang="zh-CN" altLang="zh-CN" b="1" dirty="0">
                <a:latin typeface="+mn-ea"/>
                <a:ea typeface="+mn-ea"/>
              </a:rPr>
              <a:t>无向连通图G有欧拉回路的充要条件是各顶点的度都是偶数。</a:t>
            </a:r>
            <a:endParaRPr lang="zh-CN" altLang="en-US" b="1" dirty="0">
              <a:latin typeface="+mn-ea"/>
              <a:ea typeface="+mn-ea"/>
            </a:endParaRPr>
          </a:p>
        </p:txBody>
      </p:sp>
      <p:sp>
        <p:nvSpPr>
          <p:cNvPr id="307204" name="Rectangle 4"/>
          <p:cNvSpPr>
            <a:spLocks noChangeArrowheads="1"/>
          </p:cNvSpPr>
          <p:nvPr/>
        </p:nvSpPr>
        <p:spPr bwMode="auto">
          <a:xfrm>
            <a:off x="468313" y="2565400"/>
            <a:ext cx="8137525" cy="3400425"/>
          </a:xfrm>
          <a:prstGeom prst="rect">
            <a:avLst/>
          </a:prstGeom>
          <a:noFill/>
          <a:ln w="9525">
            <a:noFill/>
            <a:miter lim="800000"/>
            <a:headEnd/>
            <a:tailEnd/>
          </a:ln>
        </p:spPr>
        <p:txBody>
          <a:bodyPr>
            <a:spAutoFit/>
          </a:bodyPr>
          <a:lstStyle/>
          <a:p>
            <a:pPr>
              <a:spcBef>
                <a:spcPct val="35000"/>
              </a:spcBef>
            </a:pPr>
            <a:r>
              <a:rPr lang="zh-CN" altLang="en-US" sz="2800" dirty="0">
                <a:solidFill>
                  <a:srgbClr val="000000"/>
                </a:solidFill>
              </a:rPr>
              <a:t>证明</a:t>
            </a:r>
          </a:p>
          <a:p>
            <a:pPr>
              <a:spcBef>
                <a:spcPct val="35000"/>
              </a:spcBef>
            </a:pPr>
            <a:r>
              <a:rPr lang="en-US" altLang="zh-CN" sz="2800" dirty="0">
                <a:solidFill>
                  <a:srgbClr val="000000"/>
                </a:solidFill>
                <a:latin typeface="宋体" pitchFamily="2" charset="-122"/>
              </a:rPr>
              <a:t>•</a:t>
            </a:r>
            <a:r>
              <a:rPr lang="en-US" altLang="zh-CN" sz="2800" dirty="0">
                <a:solidFill>
                  <a:srgbClr val="000000"/>
                </a:solidFill>
              </a:rPr>
              <a:t> </a:t>
            </a:r>
            <a:r>
              <a:rPr lang="en-US" altLang="zh-CN" sz="2800" dirty="0">
                <a:solidFill>
                  <a:srgbClr val="7F7F7F"/>
                </a:solidFill>
              </a:rPr>
              <a:t> </a:t>
            </a:r>
            <a:r>
              <a:rPr lang="zh-CN" altLang="en-US" sz="2800" dirty="0">
                <a:solidFill>
                  <a:srgbClr val="5E2CAE"/>
                </a:solidFill>
              </a:rPr>
              <a:t>必要性</a:t>
            </a:r>
          </a:p>
          <a:p>
            <a:pPr>
              <a:spcBef>
                <a:spcPct val="35000"/>
              </a:spcBef>
            </a:pPr>
            <a:r>
              <a:rPr lang="zh-CN" altLang="en-US" sz="2800" dirty="0">
                <a:solidFill>
                  <a:srgbClr val="000000"/>
                </a:solidFill>
              </a:rPr>
              <a:t>   已知存在欧拉回路，要证明度都是偶数</a:t>
            </a:r>
          </a:p>
          <a:p>
            <a:pPr>
              <a:spcBef>
                <a:spcPct val="35000"/>
              </a:spcBef>
            </a:pPr>
            <a:r>
              <a:rPr lang="zh-CN" altLang="en-US" sz="2800" dirty="0">
                <a:solidFill>
                  <a:srgbClr val="000000"/>
                </a:solidFill>
              </a:rPr>
              <a:t>  </a:t>
            </a:r>
            <a:r>
              <a:rPr lang="en-US" altLang="zh-CN" sz="2800" dirty="0">
                <a:solidFill>
                  <a:srgbClr val="000000"/>
                </a:solidFill>
                <a:latin typeface="宋体" pitchFamily="2" charset="-122"/>
              </a:rPr>
              <a:t>–</a:t>
            </a:r>
            <a:r>
              <a:rPr lang="zh-CN" altLang="en-US" sz="2800" dirty="0">
                <a:solidFill>
                  <a:srgbClr val="000000"/>
                </a:solidFill>
              </a:rPr>
              <a:t>欧拉回路经过每边一次且仅一次</a:t>
            </a:r>
          </a:p>
          <a:p>
            <a:pPr>
              <a:spcBef>
                <a:spcPct val="35000"/>
              </a:spcBef>
            </a:pPr>
            <a:r>
              <a:rPr lang="zh-CN" altLang="en-US" sz="2800" dirty="0">
                <a:solidFill>
                  <a:srgbClr val="000000"/>
                </a:solidFill>
              </a:rPr>
              <a:t>  </a:t>
            </a:r>
            <a:r>
              <a:rPr lang="en-US" altLang="zh-CN" sz="2800" dirty="0">
                <a:solidFill>
                  <a:srgbClr val="000000"/>
                </a:solidFill>
                <a:latin typeface="宋体" pitchFamily="2" charset="-122"/>
              </a:rPr>
              <a:t>–</a:t>
            </a:r>
            <a:r>
              <a:rPr lang="zh-CN" altLang="en-US" sz="2800" dirty="0">
                <a:solidFill>
                  <a:srgbClr val="000000"/>
                </a:solidFill>
              </a:rPr>
              <a:t>沿该回路进入某点后，必定经由另一条边出去</a:t>
            </a:r>
          </a:p>
          <a:p>
            <a:pPr>
              <a:spcBef>
                <a:spcPct val="35000"/>
              </a:spcBef>
            </a:pPr>
            <a:r>
              <a:rPr lang="zh-CN" altLang="en-US" sz="2800" dirty="0">
                <a:solidFill>
                  <a:srgbClr val="000000"/>
                </a:solidFill>
              </a:rPr>
              <a:t>  </a:t>
            </a:r>
            <a:r>
              <a:rPr lang="en-US" altLang="zh-CN" sz="2800" dirty="0">
                <a:solidFill>
                  <a:srgbClr val="000000"/>
                </a:solidFill>
                <a:latin typeface="宋体" pitchFamily="2" charset="-122"/>
              </a:rPr>
              <a:t>–</a:t>
            </a:r>
            <a:r>
              <a:rPr lang="zh-CN" altLang="en-US" sz="2800" dirty="0">
                <a:solidFill>
                  <a:srgbClr val="000000"/>
                </a:solidFill>
              </a:rPr>
              <a:t>因此，各点的度都是偶数</a:t>
            </a:r>
          </a:p>
        </p:txBody>
      </p:sp>
    </p:spTree>
    <p:extLst>
      <p:ext uri="{BB962C8B-B14F-4D97-AF65-F5344CB8AC3E}">
        <p14:creationId xmlns:p14="http://schemas.microsoft.com/office/powerpoint/2010/main" val="225402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04">
                                            <p:txEl>
                                              <p:pRg st="0" end="0"/>
                                            </p:txEl>
                                          </p:spTgt>
                                        </p:tgtEl>
                                        <p:attrNameLst>
                                          <p:attrName>style.visibility</p:attrName>
                                        </p:attrNameLst>
                                      </p:cBhvr>
                                      <p:to>
                                        <p:strVal val="visible"/>
                                      </p:to>
                                    </p:set>
                                    <p:animEffect transition="in" filter="blinds(horizontal)">
                                      <p:cBhvr>
                                        <p:cTn id="7" dur="500"/>
                                        <p:tgtEl>
                                          <p:spTgt spid="30720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204">
                                            <p:txEl>
                                              <p:pRg st="1" end="1"/>
                                            </p:txEl>
                                          </p:spTgt>
                                        </p:tgtEl>
                                        <p:attrNameLst>
                                          <p:attrName>style.visibility</p:attrName>
                                        </p:attrNameLst>
                                      </p:cBhvr>
                                      <p:to>
                                        <p:strVal val="visible"/>
                                      </p:to>
                                    </p:set>
                                    <p:animEffect transition="in" filter="blinds(horizontal)">
                                      <p:cBhvr>
                                        <p:cTn id="10" dur="500"/>
                                        <p:tgtEl>
                                          <p:spTgt spid="30720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204">
                                            <p:txEl>
                                              <p:pRg st="2" end="2"/>
                                            </p:txEl>
                                          </p:spTgt>
                                        </p:tgtEl>
                                        <p:attrNameLst>
                                          <p:attrName>style.visibility</p:attrName>
                                        </p:attrNameLst>
                                      </p:cBhvr>
                                      <p:to>
                                        <p:strVal val="visible"/>
                                      </p:to>
                                    </p:set>
                                    <p:animEffect transition="in" filter="blinds(horizontal)">
                                      <p:cBhvr>
                                        <p:cTn id="13" dur="500"/>
                                        <p:tgtEl>
                                          <p:spTgt spid="30720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204">
                                            <p:txEl>
                                              <p:pRg st="3" end="3"/>
                                            </p:txEl>
                                          </p:spTgt>
                                        </p:tgtEl>
                                        <p:attrNameLst>
                                          <p:attrName>style.visibility</p:attrName>
                                        </p:attrNameLst>
                                      </p:cBhvr>
                                      <p:to>
                                        <p:strVal val="visible"/>
                                      </p:to>
                                    </p:set>
                                    <p:animEffect transition="in" filter="blinds(horizontal)">
                                      <p:cBhvr>
                                        <p:cTn id="18" dur="500"/>
                                        <p:tgtEl>
                                          <p:spTgt spid="30720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204">
                                            <p:txEl>
                                              <p:pRg st="4" end="4"/>
                                            </p:txEl>
                                          </p:spTgt>
                                        </p:tgtEl>
                                        <p:attrNameLst>
                                          <p:attrName>style.visibility</p:attrName>
                                        </p:attrNameLst>
                                      </p:cBhvr>
                                      <p:to>
                                        <p:strVal val="visible"/>
                                      </p:to>
                                    </p:set>
                                    <p:animEffect transition="in" filter="blinds(horizontal)">
                                      <p:cBhvr>
                                        <p:cTn id="23" dur="500"/>
                                        <p:tgtEl>
                                          <p:spTgt spid="30720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07204">
                                            <p:txEl>
                                              <p:pRg st="5" end="5"/>
                                            </p:txEl>
                                          </p:spTgt>
                                        </p:tgtEl>
                                        <p:attrNameLst>
                                          <p:attrName>style.visibility</p:attrName>
                                        </p:attrNameLst>
                                      </p:cBhvr>
                                      <p:to>
                                        <p:strVal val="visible"/>
                                      </p:to>
                                    </p:set>
                                    <p:animEffect transition="in" filter="blinds(horizontal)">
                                      <p:cBhvr>
                                        <p:cTn id="28" dur="500"/>
                                        <p:tgtEl>
                                          <p:spTgt spid="3072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ChangeArrowheads="1"/>
          </p:cNvSpPr>
          <p:nvPr/>
        </p:nvSpPr>
        <p:spPr bwMode="auto">
          <a:xfrm>
            <a:off x="539750" y="1273175"/>
            <a:ext cx="8134350" cy="4843463"/>
          </a:xfrm>
          <a:prstGeom prst="rect">
            <a:avLst/>
          </a:prstGeom>
          <a:noFill/>
          <a:ln w="9525">
            <a:noFill/>
            <a:miter lim="800000"/>
            <a:headEnd/>
            <a:tailEnd/>
          </a:ln>
        </p:spPr>
        <p:txBody>
          <a:bodyPr/>
          <a:lstStyle/>
          <a:p>
            <a:pPr marL="342900" indent="-342900">
              <a:spcBef>
                <a:spcPct val="20000"/>
              </a:spcBef>
              <a:buClr>
                <a:srgbClr val="89AAD3"/>
              </a:buClr>
              <a:buSzPct val="70000"/>
              <a:buFont typeface="Wingdings" pitchFamily="2" charset="2"/>
              <a:buNone/>
            </a:pPr>
            <a:r>
              <a:rPr lang="zh-CN" altLang="zh-CN" sz="2800" dirty="0">
                <a:solidFill>
                  <a:srgbClr val="FF0000"/>
                </a:solidFill>
                <a:latin typeface="Garamond" pitchFamily="18" charset="0"/>
                <a:sym typeface="MT Extra" pitchFamily="18" charset="2"/>
              </a:rPr>
              <a:t>例</a:t>
            </a:r>
            <a:r>
              <a:rPr lang="en-US" altLang="zh-CN" sz="2800" dirty="0">
                <a:solidFill>
                  <a:srgbClr val="FF0000"/>
                </a:solidFill>
                <a:latin typeface="Garamond" pitchFamily="18" charset="0"/>
                <a:sym typeface="MT Extra" pitchFamily="18" charset="2"/>
              </a:rPr>
              <a:t>2.3.2</a:t>
            </a:r>
            <a:r>
              <a:rPr lang="zh-CN" altLang="zh-CN" sz="2800" dirty="0">
                <a:solidFill>
                  <a:srgbClr val="FF0000"/>
                </a:solidFill>
                <a:latin typeface="Garamond" pitchFamily="18" charset="0"/>
                <a:sym typeface="MT Extra" pitchFamily="18" charset="2"/>
              </a:rPr>
              <a:t>：求右图中欧拉回路.</a:t>
            </a:r>
            <a:endParaRPr lang="en-US" altLang="zh-CN" sz="2800" dirty="0">
              <a:solidFill>
                <a:srgbClr val="FF0000"/>
              </a:solidFill>
              <a:latin typeface="Garamond" pitchFamily="18" charset="0"/>
              <a:sym typeface="MT Extra" pitchFamily="18" charset="2"/>
            </a:endParaRPr>
          </a:p>
          <a:p>
            <a:pPr marL="342900" indent="-342900">
              <a:spcBef>
                <a:spcPct val="20000"/>
              </a:spcBef>
              <a:buClr>
                <a:srgbClr val="89AAD3"/>
              </a:buClr>
              <a:buSzPct val="70000"/>
              <a:buFont typeface="Wingdings" pitchFamily="2" charset="2"/>
              <a:buNone/>
            </a:pPr>
            <a:r>
              <a:rPr lang="en-US" altLang="zh-CN" dirty="0">
                <a:solidFill>
                  <a:srgbClr val="000000"/>
                </a:solidFill>
                <a:latin typeface="Garamond" pitchFamily="18" charset="0"/>
                <a:sym typeface="MT Extra" pitchFamily="18" charset="2"/>
              </a:rPr>
              <a:t>a) </a:t>
            </a:r>
            <a:r>
              <a:rPr lang="zh-CN" altLang="en-US" dirty="0">
                <a:solidFill>
                  <a:srgbClr val="000000"/>
                </a:solidFill>
                <a:latin typeface="Garamond" pitchFamily="18" charset="0"/>
                <a:sym typeface="MT Extra" pitchFamily="18" charset="2"/>
              </a:rPr>
              <a:t>选以</a:t>
            </a:r>
            <a:r>
              <a:rPr lang="en-US" altLang="zh-CN" dirty="0">
                <a:solidFill>
                  <a:srgbClr val="000000"/>
                </a:solidFill>
                <a:latin typeface="Garamond" pitchFamily="18" charset="0"/>
                <a:sym typeface="MT Extra" pitchFamily="18" charset="2"/>
              </a:rPr>
              <a:t>1</a:t>
            </a:r>
            <a:r>
              <a:rPr lang="zh-CN" altLang="en-US" dirty="0">
                <a:solidFill>
                  <a:srgbClr val="000000"/>
                </a:solidFill>
                <a:latin typeface="Garamond" pitchFamily="18" charset="0"/>
                <a:sym typeface="MT Extra" pitchFamily="18" charset="2"/>
              </a:rPr>
              <a:t>为起点的连通回路</a:t>
            </a:r>
            <a:r>
              <a:rPr lang="en-US" altLang="zh-CN" dirty="0">
                <a:solidFill>
                  <a:srgbClr val="000000"/>
                </a:solidFill>
                <a:latin typeface="Garamond" pitchFamily="18" charset="0"/>
                <a:sym typeface="MT Extra" pitchFamily="18" charset="2"/>
              </a:rPr>
              <a:t>E</a:t>
            </a:r>
            <a:r>
              <a:rPr lang="en-US" altLang="zh-CN" baseline="-25000" dirty="0">
                <a:solidFill>
                  <a:srgbClr val="000000"/>
                </a:solidFill>
                <a:latin typeface="Garamond" pitchFamily="18" charset="0"/>
                <a:sym typeface="MT Extra" pitchFamily="18" charset="2"/>
              </a:rPr>
              <a:t>1</a:t>
            </a:r>
            <a:r>
              <a:rPr lang="en-US" altLang="zh-CN" dirty="0">
                <a:solidFill>
                  <a:srgbClr val="000000"/>
                </a:solidFill>
                <a:latin typeface="Garamond" pitchFamily="18" charset="0"/>
                <a:sym typeface="MT Extra" pitchFamily="18" charset="2"/>
              </a:rPr>
              <a:t>:1261</a:t>
            </a:r>
          </a:p>
          <a:p>
            <a:pPr marL="342900" indent="-342900">
              <a:spcBef>
                <a:spcPct val="20000"/>
              </a:spcBef>
              <a:buClr>
                <a:srgbClr val="89AAD3"/>
              </a:buClr>
              <a:buSzPct val="70000"/>
              <a:buFont typeface="Wingdings" pitchFamily="2" charset="2"/>
              <a:buNone/>
            </a:pPr>
            <a:r>
              <a:rPr lang="en-US" altLang="zh-CN" dirty="0">
                <a:solidFill>
                  <a:srgbClr val="000000"/>
                </a:solidFill>
                <a:latin typeface="Garamond" pitchFamily="18" charset="0"/>
                <a:sym typeface="MT Extra" pitchFamily="18" charset="2"/>
              </a:rPr>
              <a:t>b) E</a:t>
            </a:r>
            <a:r>
              <a:rPr lang="en-US" altLang="zh-CN" baseline="-25000" dirty="0">
                <a:solidFill>
                  <a:srgbClr val="000000"/>
                </a:solidFill>
                <a:latin typeface="Garamond" pitchFamily="18" charset="0"/>
                <a:sym typeface="MT Extra" pitchFamily="18" charset="2"/>
              </a:rPr>
              <a:t>1</a:t>
            </a:r>
            <a:r>
              <a:rPr lang="zh-CN" altLang="en-US" dirty="0">
                <a:solidFill>
                  <a:srgbClr val="000000"/>
                </a:solidFill>
                <a:latin typeface="Garamond" pitchFamily="18" charset="0"/>
                <a:sym typeface="MT Extra" pitchFamily="18" charset="2"/>
              </a:rPr>
              <a:t>不包含所有边</a:t>
            </a:r>
            <a:r>
              <a:rPr lang="en-US" altLang="zh-CN" dirty="0">
                <a:solidFill>
                  <a:srgbClr val="000000"/>
                </a:solidFill>
                <a:latin typeface="Garamond" pitchFamily="18" charset="0"/>
                <a:sym typeface="MT Extra" pitchFamily="18" charset="2"/>
              </a:rPr>
              <a:t>.</a:t>
            </a:r>
          </a:p>
          <a:p>
            <a:pPr marL="342900" indent="-342900">
              <a:spcBef>
                <a:spcPct val="20000"/>
              </a:spcBef>
              <a:buClr>
                <a:srgbClr val="89AAD3"/>
              </a:buClr>
              <a:buSzPct val="70000"/>
              <a:buFont typeface="Wingdings" pitchFamily="2" charset="2"/>
              <a:buNone/>
            </a:pPr>
            <a:r>
              <a:rPr lang="en-US" altLang="zh-CN" dirty="0">
                <a:solidFill>
                  <a:srgbClr val="000000"/>
                </a:solidFill>
                <a:latin typeface="Garamond" pitchFamily="18" charset="0"/>
                <a:sym typeface="MT Extra" pitchFamily="18" charset="2"/>
              </a:rPr>
              <a:t>c) </a:t>
            </a:r>
            <a:r>
              <a:rPr lang="zh-CN" altLang="en-US" dirty="0">
                <a:solidFill>
                  <a:srgbClr val="000000"/>
                </a:solidFill>
                <a:latin typeface="Garamond" pitchFamily="18" charset="0"/>
                <a:sym typeface="MT Extra" pitchFamily="18" charset="2"/>
              </a:rPr>
              <a:t>在</a:t>
            </a:r>
            <a:r>
              <a:rPr lang="en-US" altLang="zh-CN" dirty="0">
                <a:solidFill>
                  <a:srgbClr val="000000"/>
                </a:solidFill>
                <a:latin typeface="Garamond" pitchFamily="18" charset="0"/>
                <a:sym typeface="MT Extra" pitchFamily="18" charset="2"/>
              </a:rPr>
              <a:t>G- E</a:t>
            </a:r>
            <a:r>
              <a:rPr lang="en-US" altLang="zh-CN" baseline="-25000" dirty="0">
                <a:solidFill>
                  <a:srgbClr val="000000"/>
                </a:solidFill>
                <a:latin typeface="Garamond" pitchFamily="18" charset="0"/>
                <a:sym typeface="MT Extra" pitchFamily="18" charset="2"/>
              </a:rPr>
              <a:t>1</a:t>
            </a:r>
            <a:r>
              <a:rPr lang="zh-CN" altLang="en-US" dirty="0">
                <a:solidFill>
                  <a:srgbClr val="000000"/>
                </a:solidFill>
                <a:latin typeface="Garamond" pitchFamily="18" charset="0"/>
                <a:sym typeface="MT Extra" pitchFamily="18" charset="2"/>
              </a:rPr>
              <a:t>中找新回路</a:t>
            </a:r>
            <a:r>
              <a:rPr lang="en-US" altLang="zh-CN" dirty="0">
                <a:solidFill>
                  <a:srgbClr val="000000"/>
                </a:solidFill>
                <a:latin typeface="Garamond" pitchFamily="18" charset="0"/>
                <a:sym typeface="MT Extra" pitchFamily="18" charset="2"/>
              </a:rPr>
              <a:t>E</a:t>
            </a:r>
            <a:r>
              <a:rPr lang="en-US" altLang="zh-CN" baseline="-25000" dirty="0">
                <a:solidFill>
                  <a:srgbClr val="000000"/>
                </a:solidFill>
                <a:latin typeface="Garamond" pitchFamily="18" charset="0"/>
                <a:sym typeface="MT Extra" pitchFamily="18" charset="2"/>
              </a:rPr>
              <a:t>2</a:t>
            </a:r>
            <a:r>
              <a:rPr lang="en-US" altLang="zh-CN" dirty="0">
                <a:solidFill>
                  <a:srgbClr val="000000"/>
                </a:solidFill>
                <a:latin typeface="Garamond" pitchFamily="18" charset="0"/>
                <a:sym typeface="MT Extra" pitchFamily="18" charset="2"/>
              </a:rPr>
              <a:t>: 6356   </a:t>
            </a:r>
          </a:p>
          <a:p>
            <a:pPr marL="342900" indent="-342900">
              <a:spcBef>
                <a:spcPct val="20000"/>
              </a:spcBef>
              <a:buClr>
                <a:srgbClr val="89AAD3"/>
              </a:buClr>
              <a:buSzPct val="70000"/>
              <a:buFont typeface="Wingdings" pitchFamily="2" charset="2"/>
              <a:buNone/>
            </a:pPr>
            <a:r>
              <a:rPr lang="en-US" altLang="zh-CN" dirty="0">
                <a:solidFill>
                  <a:srgbClr val="000000"/>
                </a:solidFill>
                <a:latin typeface="Garamond" pitchFamily="18" charset="0"/>
                <a:sym typeface="MT Extra" pitchFamily="18" charset="2"/>
              </a:rPr>
              <a:t>   ( </a:t>
            </a:r>
            <a:r>
              <a:rPr lang="en-US" altLang="zh-CN" dirty="0">
                <a:solidFill>
                  <a:srgbClr val="FF0000"/>
                </a:solidFill>
                <a:latin typeface="Garamond" pitchFamily="18" charset="0"/>
                <a:sym typeface="MT Extra" pitchFamily="18" charset="2"/>
              </a:rPr>
              <a:t>6</a:t>
            </a:r>
            <a:r>
              <a:rPr lang="zh-CN" altLang="en-US" dirty="0">
                <a:solidFill>
                  <a:srgbClr val="000000"/>
                </a:solidFill>
                <a:latin typeface="Garamond" pitchFamily="18" charset="0"/>
                <a:sym typeface="MT Extra" pitchFamily="18" charset="2"/>
              </a:rPr>
              <a:t>是</a:t>
            </a:r>
            <a:r>
              <a:rPr lang="en-US" altLang="zh-CN" dirty="0">
                <a:solidFill>
                  <a:srgbClr val="000000"/>
                </a:solidFill>
                <a:latin typeface="Garamond" pitchFamily="18" charset="0"/>
                <a:sym typeface="MT Extra" pitchFamily="18" charset="2"/>
              </a:rPr>
              <a:t>E</a:t>
            </a:r>
            <a:r>
              <a:rPr lang="en-US" altLang="zh-CN" baseline="-25000" dirty="0">
                <a:solidFill>
                  <a:srgbClr val="000000"/>
                </a:solidFill>
                <a:latin typeface="Garamond" pitchFamily="18" charset="0"/>
                <a:sym typeface="MT Extra" pitchFamily="18" charset="2"/>
              </a:rPr>
              <a:t>1</a:t>
            </a:r>
            <a:r>
              <a:rPr lang="zh-CN" altLang="en-US" dirty="0">
                <a:solidFill>
                  <a:srgbClr val="000000"/>
                </a:solidFill>
                <a:latin typeface="Garamond" pitchFamily="18" charset="0"/>
                <a:sym typeface="MT Extra" pitchFamily="18" charset="2"/>
              </a:rPr>
              <a:t>与</a:t>
            </a:r>
            <a:r>
              <a:rPr lang="en-US" altLang="zh-CN" dirty="0">
                <a:solidFill>
                  <a:srgbClr val="000000"/>
                </a:solidFill>
                <a:latin typeface="Garamond" pitchFamily="18" charset="0"/>
                <a:sym typeface="MT Extra" pitchFamily="18" charset="2"/>
              </a:rPr>
              <a:t>E</a:t>
            </a:r>
            <a:r>
              <a:rPr lang="en-US" altLang="zh-CN" baseline="-25000" dirty="0">
                <a:solidFill>
                  <a:srgbClr val="000000"/>
                </a:solidFill>
                <a:latin typeface="Garamond" pitchFamily="18" charset="0"/>
                <a:sym typeface="MT Extra" pitchFamily="18" charset="2"/>
              </a:rPr>
              <a:t>2</a:t>
            </a:r>
            <a:r>
              <a:rPr lang="zh-CN" altLang="en-US" dirty="0">
                <a:solidFill>
                  <a:srgbClr val="000000"/>
                </a:solidFill>
                <a:latin typeface="Garamond" pitchFamily="18" charset="0"/>
                <a:sym typeface="MT Extra" pitchFamily="18" charset="2"/>
              </a:rPr>
              <a:t>的公共点</a:t>
            </a:r>
            <a:r>
              <a:rPr lang="en-US" altLang="zh-CN" dirty="0">
                <a:solidFill>
                  <a:srgbClr val="000000"/>
                </a:solidFill>
                <a:latin typeface="Garamond" pitchFamily="18" charset="0"/>
                <a:sym typeface="MT Extra" pitchFamily="18" charset="2"/>
              </a:rPr>
              <a:t>)</a:t>
            </a:r>
          </a:p>
          <a:p>
            <a:pPr marL="342900" indent="-342900">
              <a:spcBef>
                <a:spcPct val="20000"/>
              </a:spcBef>
              <a:buClr>
                <a:srgbClr val="89AAD3"/>
              </a:buClr>
              <a:buSzPct val="70000"/>
              <a:buFont typeface="Wingdings" pitchFamily="2" charset="2"/>
              <a:buNone/>
            </a:pPr>
            <a:r>
              <a:rPr lang="en-US" altLang="zh-CN" dirty="0">
                <a:solidFill>
                  <a:srgbClr val="000000"/>
                </a:solidFill>
                <a:latin typeface="Garamond" pitchFamily="18" charset="0"/>
                <a:sym typeface="MT Extra" pitchFamily="18" charset="2"/>
              </a:rPr>
              <a:t>d)</a:t>
            </a:r>
            <a:r>
              <a:rPr lang="zh-CN" altLang="en-US" dirty="0">
                <a:solidFill>
                  <a:srgbClr val="000000"/>
                </a:solidFill>
                <a:latin typeface="Garamond" pitchFamily="18" charset="0"/>
                <a:sym typeface="MT Extra" pitchFamily="18" charset="2"/>
              </a:rPr>
              <a:t>以公共点</a:t>
            </a:r>
            <a:r>
              <a:rPr lang="en-US" altLang="zh-CN" dirty="0">
                <a:solidFill>
                  <a:srgbClr val="000000"/>
                </a:solidFill>
                <a:latin typeface="Garamond" pitchFamily="18" charset="0"/>
                <a:sym typeface="MT Extra" pitchFamily="18" charset="2"/>
              </a:rPr>
              <a:t>6</a:t>
            </a:r>
            <a:r>
              <a:rPr lang="zh-CN" altLang="en-US" dirty="0">
                <a:solidFill>
                  <a:srgbClr val="000000"/>
                </a:solidFill>
                <a:latin typeface="Garamond" pitchFamily="18" charset="0"/>
                <a:sym typeface="MT Extra" pitchFamily="18" charset="2"/>
              </a:rPr>
              <a:t>为起点</a:t>
            </a:r>
            <a:r>
              <a:rPr lang="en-US" altLang="zh-CN" dirty="0">
                <a:solidFill>
                  <a:srgbClr val="000000"/>
                </a:solidFill>
                <a:latin typeface="Garamond" pitchFamily="18" charset="0"/>
                <a:sym typeface="MT Extra" pitchFamily="18" charset="2"/>
              </a:rPr>
              <a:t>,</a:t>
            </a:r>
            <a:r>
              <a:rPr lang="zh-CN" altLang="en-US" dirty="0">
                <a:solidFill>
                  <a:srgbClr val="000000"/>
                </a:solidFill>
                <a:latin typeface="Garamond" pitchFamily="18" charset="0"/>
                <a:sym typeface="MT Extra" pitchFamily="18" charset="2"/>
              </a:rPr>
              <a:t>对</a:t>
            </a:r>
            <a:r>
              <a:rPr lang="en-US" altLang="zh-CN" dirty="0">
                <a:solidFill>
                  <a:srgbClr val="000000"/>
                </a:solidFill>
                <a:latin typeface="Garamond" pitchFamily="18" charset="0"/>
                <a:sym typeface="MT Extra" pitchFamily="18" charset="2"/>
              </a:rPr>
              <a:t>E</a:t>
            </a:r>
            <a:r>
              <a:rPr lang="en-US" altLang="zh-CN" baseline="-25000" dirty="0">
                <a:solidFill>
                  <a:srgbClr val="000000"/>
                </a:solidFill>
                <a:latin typeface="Garamond" pitchFamily="18" charset="0"/>
                <a:sym typeface="MT Extra" pitchFamily="18" charset="2"/>
              </a:rPr>
              <a:t>1</a:t>
            </a:r>
            <a:r>
              <a:rPr lang="en-US" altLang="zh-CN" dirty="0">
                <a:solidFill>
                  <a:srgbClr val="000000"/>
                </a:solidFill>
                <a:latin typeface="Garamond" pitchFamily="18" charset="0"/>
                <a:sym typeface="MT Extra" pitchFamily="18" charset="2"/>
              </a:rPr>
              <a:t>∪E</a:t>
            </a:r>
            <a:r>
              <a:rPr lang="en-US" altLang="zh-CN" baseline="-25000" dirty="0">
                <a:solidFill>
                  <a:srgbClr val="000000"/>
                </a:solidFill>
                <a:latin typeface="Garamond" pitchFamily="18" charset="0"/>
                <a:sym typeface="MT Extra" pitchFamily="18" charset="2"/>
              </a:rPr>
              <a:t>2</a:t>
            </a:r>
            <a:r>
              <a:rPr lang="zh-CN" altLang="en-US" dirty="0">
                <a:solidFill>
                  <a:srgbClr val="000000"/>
                </a:solidFill>
                <a:latin typeface="Garamond" pitchFamily="18" charset="0"/>
                <a:sym typeface="MT Extra" pitchFamily="18" charset="2"/>
              </a:rPr>
              <a:t>中的边排序</a:t>
            </a:r>
            <a:r>
              <a:rPr lang="en-US" altLang="zh-CN" dirty="0">
                <a:solidFill>
                  <a:srgbClr val="000000"/>
                </a:solidFill>
                <a:latin typeface="Garamond" pitchFamily="18" charset="0"/>
                <a:sym typeface="MT Extra" pitchFamily="18" charset="2"/>
              </a:rPr>
              <a:t>:C=6356126</a:t>
            </a:r>
          </a:p>
          <a:p>
            <a:pPr marL="342900" indent="-342900">
              <a:spcBef>
                <a:spcPct val="20000"/>
              </a:spcBef>
              <a:buClr>
                <a:srgbClr val="89AAD3"/>
              </a:buClr>
              <a:buSzPct val="70000"/>
              <a:buFont typeface="Wingdings" pitchFamily="2" charset="2"/>
              <a:buNone/>
            </a:pPr>
            <a:r>
              <a:rPr lang="en-US" altLang="zh-CN" dirty="0">
                <a:solidFill>
                  <a:srgbClr val="000000"/>
                </a:solidFill>
                <a:latin typeface="Garamond" pitchFamily="18" charset="0"/>
                <a:sym typeface="MT Extra" pitchFamily="18" charset="2"/>
              </a:rPr>
              <a:t>e) E</a:t>
            </a:r>
            <a:r>
              <a:rPr lang="en-US" altLang="zh-CN" baseline="-25000" dirty="0">
                <a:solidFill>
                  <a:srgbClr val="000000"/>
                </a:solidFill>
                <a:latin typeface="Garamond" pitchFamily="18" charset="0"/>
                <a:sym typeface="MT Extra" pitchFamily="18" charset="2"/>
              </a:rPr>
              <a:t>1</a:t>
            </a:r>
            <a:r>
              <a:rPr lang="en-US" altLang="zh-CN" dirty="0">
                <a:solidFill>
                  <a:srgbClr val="000000"/>
                </a:solidFill>
                <a:latin typeface="Garamond" pitchFamily="18" charset="0"/>
                <a:sym typeface="MT Extra" pitchFamily="18" charset="2"/>
              </a:rPr>
              <a:t> := C;        f) E</a:t>
            </a:r>
            <a:r>
              <a:rPr lang="en-US" altLang="zh-CN" baseline="-25000" dirty="0">
                <a:solidFill>
                  <a:srgbClr val="000000"/>
                </a:solidFill>
                <a:latin typeface="Garamond" pitchFamily="18" charset="0"/>
                <a:sym typeface="MT Extra" pitchFamily="18" charset="2"/>
              </a:rPr>
              <a:t>1</a:t>
            </a:r>
            <a:r>
              <a:rPr lang="zh-CN" altLang="en-US" dirty="0">
                <a:solidFill>
                  <a:srgbClr val="000000"/>
                </a:solidFill>
                <a:latin typeface="Garamond" pitchFamily="18" charset="0"/>
                <a:sym typeface="MT Extra" pitchFamily="18" charset="2"/>
              </a:rPr>
              <a:t>不包含所有边</a:t>
            </a:r>
            <a:r>
              <a:rPr lang="en-US" altLang="zh-CN" dirty="0">
                <a:solidFill>
                  <a:srgbClr val="000000"/>
                </a:solidFill>
                <a:latin typeface="Garamond" pitchFamily="18" charset="0"/>
                <a:sym typeface="MT Extra" pitchFamily="18" charset="2"/>
              </a:rPr>
              <a:t>.</a:t>
            </a:r>
          </a:p>
          <a:p>
            <a:pPr marL="342900" indent="-342900">
              <a:spcBef>
                <a:spcPct val="20000"/>
              </a:spcBef>
              <a:buClr>
                <a:srgbClr val="89AAD3"/>
              </a:buClr>
              <a:buSzPct val="70000"/>
              <a:buFont typeface="Wingdings" pitchFamily="2" charset="2"/>
              <a:buNone/>
            </a:pPr>
            <a:r>
              <a:rPr lang="en-US" altLang="zh-CN" dirty="0">
                <a:solidFill>
                  <a:srgbClr val="000000"/>
                </a:solidFill>
                <a:latin typeface="Garamond" pitchFamily="18" charset="0"/>
                <a:sym typeface="MT Extra" pitchFamily="18" charset="2"/>
              </a:rPr>
              <a:t>g) </a:t>
            </a:r>
            <a:r>
              <a:rPr lang="zh-CN" altLang="en-US" dirty="0">
                <a:solidFill>
                  <a:srgbClr val="000000"/>
                </a:solidFill>
                <a:latin typeface="Garamond" pitchFamily="18" charset="0"/>
                <a:sym typeface="MT Extra" pitchFamily="18" charset="2"/>
              </a:rPr>
              <a:t>在</a:t>
            </a:r>
            <a:r>
              <a:rPr lang="en-US" altLang="zh-CN" dirty="0">
                <a:solidFill>
                  <a:srgbClr val="000000"/>
                </a:solidFill>
                <a:latin typeface="Garamond" pitchFamily="18" charset="0"/>
                <a:sym typeface="MT Extra" pitchFamily="18" charset="2"/>
              </a:rPr>
              <a:t>G- E</a:t>
            </a:r>
            <a:r>
              <a:rPr lang="en-US" altLang="zh-CN" baseline="-25000" dirty="0">
                <a:solidFill>
                  <a:srgbClr val="000000"/>
                </a:solidFill>
                <a:latin typeface="Garamond" pitchFamily="18" charset="0"/>
                <a:sym typeface="MT Extra" pitchFamily="18" charset="2"/>
              </a:rPr>
              <a:t>1</a:t>
            </a:r>
            <a:r>
              <a:rPr lang="zh-CN" altLang="en-US" dirty="0">
                <a:solidFill>
                  <a:srgbClr val="000000"/>
                </a:solidFill>
                <a:latin typeface="Garamond" pitchFamily="18" charset="0"/>
                <a:sym typeface="MT Extra" pitchFamily="18" charset="2"/>
              </a:rPr>
              <a:t>中找新连通回路</a:t>
            </a:r>
            <a:r>
              <a:rPr lang="en-US" altLang="zh-CN" dirty="0">
                <a:solidFill>
                  <a:srgbClr val="000000"/>
                </a:solidFill>
                <a:latin typeface="Garamond" pitchFamily="18" charset="0"/>
                <a:sym typeface="MT Extra" pitchFamily="18" charset="2"/>
              </a:rPr>
              <a:t>E</a:t>
            </a:r>
            <a:r>
              <a:rPr lang="en-US" altLang="zh-CN" baseline="-25000" dirty="0">
                <a:solidFill>
                  <a:srgbClr val="000000"/>
                </a:solidFill>
                <a:latin typeface="Garamond" pitchFamily="18" charset="0"/>
                <a:sym typeface="MT Extra" pitchFamily="18" charset="2"/>
              </a:rPr>
              <a:t>2</a:t>
            </a:r>
            <a:r>
              <a:rPr lang="en-US" altLang="zh-CN" dirty="0">
                <a:solidFill>
                  <a:srgbClr val="000000"/>
                </a:solidFill>
                <a:latin typeface="Garamond" pitchFamily="18" charset="0"/>
                <a:sym typeface="MT Extra" pitchFamily="18" charset="2"/>
              </a:rPr>
              <a:t>: 52345  ( </a:t>
            </a:r>
            <a:r>
              <a:rPr lang="en-US" altLang="zh-CN" dirty="0">
                <a:solidFill>
                  <a:srgbClr val="FF0000"/>
                </a:solidFill>
                <a:latin typeface="Garamond" pitchFamily="18" charset="0"/>
                <a:sym typeface="MT Extra" pitchFamily="18" charset="2"/>
              </a:rPr>
              <a:t>5</a:t>
            </a:r>
            <a:r>
              <a:rPr lang="zh-CN" altLang="en-US" dirty="0">
                <a:solidFill>
                  <a:srgbClr val="000000"/>
                </a:solidFill>
                <a:latin typeface="Garamond" pitchFamily="18" charset="0"/>
                <a:sym typeface="MT Extra" pitchFamily="18" charset="2"/>
              </a:rPr>
              <a:t>是</a:t>
            </a:r>
            <a:r>
              <a:rPr lang="en-US" altLang="zh-CN" dirty="0">
                <a:solidFill>
                  <a:srgbClr val="000000"/>
                </a:solidFill>
                <a:latin typeface="Garamond" pitchFamily="18" charset="0"/>
                <a:sym typeface="MT Extra" pitchFamily="18" charset="2"/>
              </a:rPr>
              <a:t>E</a:t>
            </a:r>
            <a:r>
              <a:rPr lang="en-US" altLang="zh-CN" baseline="-25000" dirty="0">
                <a:solidFill>
                  <a:srgbClr val="000000"/>
                </a:solidFill>
                <a:latin typeface="Garamond" pitchFamily="18" charset="0"/>
                <a:sym typeface="MT Extra" pitchFamily="18" charset="2"/>
              </a:rPr>
              <a:t>1</a:t>
            </a:r>
            <a:r>
              <a:rPr lang="zh-CN" altLang="en-US" dirty="0">
                <a:solidFill>
                  <a:srgbClr val="000000"/>
                </a:solidFill>
                <a:latin typeface="Garamond" pitchFamily="18" charset="0"/>
                <a:sym typeface="MT Extra" pitchFamily="18" charset="2"/>
              </a:rPr>
              <a:t>与</a:t>
            </a:r>
            <a:r>
              <a:rPr lang="en-US" altLang="zh-CN" dirty="0">
                <a:solidFill>
                  <a:srgbClr val="000000"/>
                </a:solidFill>
                <a:latin typeface="Garamond" pitchFamily="18" charset="0"/>
                <a:sym typeface="MT Extra" pitchFamily="18" charset="2"/>
              </a:rPr>
              <a:t>E</a:t>
            </a:r>
            <a:r>
              <a:rPr lang="en-US" altLang="zh-CN" baseline="-25000" dirty="0">
                <a:solidFill>
                  <a:srgbClr val="000000"/>
                </a:solidFill>
                <a:latin typeface="Garamond" pitchFamily="18" charset="0"/>
                <a:sym typeface="MT Extra" pitchFamily="18" charset="2"/>
              </a:rPr>
              <a:t>2</a:t>
            </a:r>
            <a:r>
              <a:rPr lang="zh-CN" altLang="en-US" dirty="0">
                <a:solidFill>
                  <a:srgbClr val="000000"/>
                </a:solidFill>
                <a:latin typeface="Garamond" pitchFamily="18" charset="0"/>
                <a:sym typeface="MT Extra" pitchFamily="18" charset="2"/>
              </a:rPr>
              <a:t>的公共点</a:t>
            </a:r>
            <a:r>
              <a:rPr lang="en-US" altLang="zh-CN" dirty="0">
                <a:solidFill>
                  <a:srgbClr val="000000"/>
                </a:solidFill>
                <a:latin typeface="Garamond" pitchFamily="18" charset="0"/>
                <a:sym typeface="MT Extra" pitchFamily="18" charset="2"/>
              </a:rPr>
              <a:t>)</a:t>
            </a:r>
          </a:p>
          <a:p>
            <a:pPr marL="342900" indent="-342900">
              <a:spcBef>
                <a:spcPct val="20000"/>
              </a:spcBef>
              <a:buClr>
                <a:srgbClr val="89AAD3"/>
              </a:buClr>
              <a:buSzPct val="70000"/>
              <a:buFont typeface="Wingdings" pitchFamily="2" charset="2"/>
              <a:buNone/>
            </a:pPr>
            <a:r>
              <a:rPr lang="en-US" altLang="zh-CN" dirty="0">
                <a:solidFill>
                  <a:srgbClr val="000000"/>
                </a:solidFill>
                <a:latin typeface="Garamond" pitchFamily="18" charset="0"/>
                <a:sym typeface="MT Extra" pitchFamily="18" charset="2"/>
              </a:rPr>
              <a:t>h)</a:t>
            </a:r>
            <a:r>
              <a:rPr lang="zh-CN" altLang="en-US" dirty="0">
                <a:solidFill>
                  <a:srgbClr val="000000"/>
                </a:solidFill>
                <a:latin typeface="Garamond" pitchFamily="18" charset="0"/>
                <a:sym typeface="MT Extra" pitchFamily="18" charset="2"/>
              </a:rPr>
              <a:t>以公共点</a:t>
            </a:r>
            <a:r>
              <a:rPr lang="en-US" altLang="zh-CN" dirty="0">
                <a:solidFill>
                  <a:srgbClr val="000000"/>
                </a:solidFill>
                <a:latin typeface="Garamond" pitchFamily="18" charset="0"/>
                <a:sym typeface="MT Extra" pitchFamily="18" charset="2"/>
              </a:rPr>
              <a:t>5</a:t>
            </a:r>
            <a:r>
              <a:rPr lang="zh-CN" altLang="en-US" dirty="0">
                <a:solidFill>
                  <a:srgbClr val="000000"/>
                </a:solidFill>
                <a:latin typeface="Garamond" pitchFamily="18" charset="0"/>
                <a:sym typeface="MT Extra" pitchFamily="18" charset="2"/>
              </a:rPr>
              <a:t>为起点</a:t>
            </a:r>
            <a:r>
              <a:rPr lang="en-US" altLang="zh-CN" dirty="0">
                <a:solidFill>
                  <a:srgbClr val="000000"/>
                </a:solidFill>
                <a:latin typeface="Garamond" pitchFamily="18" charset="0"/>
                <a:sym typeface="MT Extra" pitchFamily="18" charset="2"/>
              </a:rPr>
              <a:t>,</a:t>
            </a:r>
            <a:r>
              <a:rPr lang="zh-CN" altLang="en-US" dirty="0">
                <a:solidFill>
                  <a:srgbClr val="000000"/>
                </a:solidFill>
                <a:latin typeface="Garamond" pitchFamily="18" charset="0"/>
                <a:sym typeface="MT Extra" pitchFamily="18" charset="2"/>
              </a:rPr>
              <a:t>对</a:t>
            </a:r>
            <a:r>
              <a:rPr lang="en-US" altLang="zh-CN" dirty="0">
                <a:solidFill>
                  <a:srgbClr val="000000"/>
                </a:solidFill>
                <a:latin typeface="Garamond" pitchFamily="18" charset="0"/>
                <a:sym typeface="MT Extra" pitchFamily="18" charset="2"/>
              </a:rPr>
              <a:t>E</a:t>
            </a:r>
            <a:r>
              <a:rPr lang="en-US" altLang="zh-CN" baseline="-25000" dirty="0">
                <a:solidFill>
                  <a:srgbClr val="000000"/>
                </a:solidFill>
                <a:latin typeface="Garamond" pitchFamily="18" charset="0"/>
                <a:sym typeface="MT Extra" pitchFamily="18" charset="2"/>
              </a:rPr>
              <a:t>1</a:t>
            </a:r>
            <a:r>
              <a:rPr lang="en-US" altLang="zh-CN" dirty="0">
                <a:solidFill>
                  <a:srgbClr val="000000"/>
                </a:solidFill>
                <a:latin typeface="Garamond" pitchFamily="18" charset="0"/>
                <a:sym typeface="MT Extra" pitchFamily="18" charset="2"/>
              </a:rPr>
              <a:t>∪E</a:t>
            </a:r>
            <a:r>
              <a:rPr lang="en-US" altLang="zh-CN" baseline="-25000" dirty="0">
                <a:solidFill>
                  <a:srgbClr val="000000"/>
                </a:solidFill>
                <a:latin typeface="Garamond" pitchFamily="18" charset="0"/>
                <a:sym typeface="MT Extra" pitchFamily="18" charset="2"/>
              </a:rPr>
              <a:t>2</a:t>
            </a:r>
            <a:r>
              <a:rPr lang="zh-CN" altLang="en-US" dirty="0">
                <a:solidFill>
                  <a:srgbClr val="000000"/>
                </a:solidFill>
                <a:latin typeface="Garamond" pitchFamily="18" charset="0"/>
                <a:sym typeface="MT Extra" pitchFamily="18" charset="2"/>
              </a:rPr>
              <a:t>中的边排序</a:t>
            </a:r>
            <a:r>
              <a:rPr lang="en-US" altLang="zh-CN" dirty="0">
                <a:solidFill>
                  <a:srgbClr val="000000"/>
                </a:solidFill>
                <a:latin typeface="Garamond" pitchFamily="18" charset="0"/>
                <a:sym typeface="MT Extra" pitchFamily="18" charset="2"/>
              </a:rPr>
              <a:t>:C=52345612635</a:t>
            </a:r>
          </a:p>
          <a:p>
            <a:pPr marL="342900" indent="-342900">
              <a:spcBef>
                <a:spcPct val="20000"/>
              </a:spcBef>
              <a:buClr>
                <a:srgbClr val="89AAD3"/>
              </a:buClr>
              <a:buSzPct val="70000"/>
              <a:buFont typeface="Wingdings" pitchFamily="2" charset="2"/>
              <a:buNone/>
            </a:pPr>
            <a:r>
              <a:rPr lang="en-US" altLang="zh-CN" dirty="0" err="1">
                <a:solidFill>
                  <a:srgbClr val="000000"/>
                </a:solidFill>
                <a:latin typeface="Garamond" pitchFamily="18" charset="0"/>
                <a:sym typeface="MT Extra" pitchFamily="18" charset="2"/>
              </a:rPr>
              <a:t>i</a:t>
            </a:r>
            <a:r>
              <a:rPr lang="en-US" altLang="zh-CN" dirty="0">
                <a:solidFill>
                  <a:srgbClr val="000000"/>
                </a:solidFill>
                <a:latin typeface="Garamond" pitchFamily="18" charset="0"/>
                <a:sym typeface="MT Extra" pitchFamily="18" charset="2"/>
              </a:rPr>
              <a:t>) E</a:t>
            </a:r>
            <a:r>
              <a:rPr lang="en-US" altLang="zh-CN" baseline="-25000" dirty="0">
                <a:solidFill>
                  <a:srgbClr val="000000"/>
                </a:solidFill>
                <a:latin typeface="Garamond" pitchFamily="18" charset="0"/>
                <a:sym typeface="MT Extra" pitchFamily="18" charset="2"/>
              </a:rPr>
              <a:t>1</a:t>
            </a:r>
            <a:r>
              <a:rPr lang="en-US" altLang="zh-CN" dirty="0">
                <a:solidFill>
                  <a:srgbClr val="000000"/>
                </a:solidFill>
                <a:latin typeface="Garamond" pitchFamily="18" charset="0"/>
                <a:sym typeface="MT Extra" pitchFamily="18" charset="2"/>
              </a:rPr>
              <a:t> := C</a:t>
            </a:r>
          </a:p>
          <a:p>
            <a:pPr marL="342900" indent="-342900">
              <a:spcBef>
                <a:spcPct val="20000"/>
              </a:spcBef>
              <a:buClr>
                <a:srgbClr val="89AAD3"/>
              </a:buClr>
              <a:buSzPct val="70000"/>
              <a:buFont typeface="Wingdings" pitchFamily="2" charset="2"/>
              <a:buNone/>
            </a:pPr>
            <a:r>
              <a:rPr lang="en-US" altLang="zh-CN" dirty="0">
                <a:solidFill>
                  <a:srgbClr val="000000"/>
                </a:solidFill>
                <a:latin typeface="Garamond" pitchFamily="18" charset="0"/>
                <a:sym typeface="MT Extra" pitchFamily="18" charset="2"/>
              </a:rPr>
              <a:t>j) E</a:t>
            </a:r>
            <a:r>
              <a:rPr lang="en-US" altLang="zh-CN" baseline="-25000" dirty="0">
                <a:solidFill>
                  <a:srgbClr val="000000"/>
                </a:solidFill>
                <a:latin typeface="Garamond" pitchFamily="18" charset="0"/>
                <a:sym typeface="MT Extra" pitchFamily="18" charset="2"/>
              </a:rPr>
              <a:t>1</a:t>
            </a:r>
            <a:r>
              <a:rPr lang="zh-CN" altLang="en-US" dirty="0">
                <a:solidFill>
                  <a:srgbClr val="000000"/>
                </a:solidFill>
                <a:latin typeface="Garamond" pitchFamily="18" charset="0"/>
                <a:sym typeface="MT Extra" pitchFamily="18" charset="2"/>
              </a:rPr>
              <a:t>包含所有边</a:t>
            </a:r>
            <a:r>
              <a:rPr lang="en-US" altLang="zh-CN" dirty="0">
                <a:solidFill>
                  <a:srgbClr val="000000"/>
                </a:solidFill>
                <a:latin typeface="Garamond" pitchFamily="18" charset="0"/>
                <a:sym typeface="MT Extra" pitchFamily="18" charset="2"/>
              </a:rPr>
              <a:t>.    k)</a:t>
            </a:r>
            <a:r>
              <a:rPr lang="zh-CN" altLang="en-US" dirty="0">
                <a:solidFill>
                  <a:srgbClr val="000000"/>
                </a:solidFill>
                <a:latin typeface="Garamond" pitchFamily="18" charset="0"/>
                <a:sym typeface="MT Extra" pitchFamily="18" charset="2"/>
              </a:rPr>
              <a:t>输出</a:t>
            </a:r>
            <a:r>
              <a:rPr lang="en-US" altLang="zh-CN" dirty="0">
                <a:solidFill>
                  <a:srgbClr val="000000"/>
                </a:solidFill>
                <a:latin typeface="Garamond" pitchFamily="18" charset="0"/>
                <a:sym typeface="MT Extra" pitchFamily="18" charset="2"/>
              </a:rPr>
              <a:t>E</a:t>
            </a:r>
            <a:r>
              <a:rPr lang="en-US" altLang="zh-CN" baseline="-25000" dirty="0">
                <a:solidFill>
                  <a:srgbClr val="000000"/>
                </a:solidFill>
                <a:latin typeface="Garamond" pitchFamily="18" charset="0"/>
                <a:sym typeface="MT Extra" pitchFamily="18" charset="2"/>
              </a:rPr>
              <a:t>1 </a:t>
            </a:r>
            <a:r>
              <a:rPr lang="en-US" altLang="zh-CN" dirty="0">
                <a:solidFill>
                  <a:srgbClr val="000000"/>
                </a:solidFill>
                <a:latin typeface="Garamond" pitchFamily="18" charset="0"/>
                <a:sym typeface="MT Extra" pitchFamily="18" charset="2"/>
              </a:rPr>
              <a:t>=52345612635</a:t>
            </a:r>
            <a:r>
              <a:rPr lang="zh-CN" altLang="en-US" dirty="0">
                <a:solidFill>
                  <a:srgbClr val="000000"/>
                </a:solidFill>
                <a:latin typeface="Garamond" pitchFamily="18" charset="0"/>
                <a:sym typeface="MT Extra" pitchFamily="18" charset="2"/>
              </a:rPr>
              <a:t>。 </a:t>
            </a:r>
          </a:p>
        </p:txBody>
      </p:sp>
      <p:grpSp>
        <p:nvGrpSpPr>
          <p:cNvPr id="2" name="Group 3"/>
          <p:cNvGrpSpPr>
            <a:grpSpLocks/>
          </p:cNvGrpSpPr>
          <p:nvPr/>
        </p:nvGrpSpPr>
        <p:grpSpPr bwMode="auto">
          <a:xfrm>
            <a:off x="5292725" y="1344613"/>
            <a:ext cx="1600200" cy="1905000"/>
            <a:chOff x="4128" y="432"/>
            <a:chExt cx="1008" cy="1200"/>
          </a:xfrm>
        </p:grpSpPr>
        <p:sp>
          <p:nvSpPr>
            <p:cNvPr id="67610" name="Text Box 4"/>
            <p:cNvSpPr txBox="1">
              <a:spLocks noChangeArrowheads="1"/>
            </p:cNvSpPr>
            <p:nvPr/>
          </p:nvSpPr>
          <p:spPr bwMode="auto">
            <a:xfrm>
              <a:off x="4464" y="432"/>
              <a:ext cx="336"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1</a:t>
              </a:r>
            </a:p>
          </p:txBody>
        </p:sp>
        <p:grpSp>
          <p:nvGrpSpPr>
            <p:cNvPr id="3" name="Group 5"/>
            <p:cNvGrpSpPr>
              <a:grpSpLocks/>
            </p:cNvGrpSpPr>
            <p:nvPr/>
          </p:nvGrpSpPr>
          <p:grpSpPr bwMode="auto">
            <a:xfrm>
              <a:off x="4128" y="768"/>
              <a:ext cx="1008" cy="624"/>
              <a:chOff x="1776" y="1824"/>
              <a:chExt cx="1008" cy="624"/>
            </a:xfrm>
          </p:grpSpPr>
          <p:sp>
            <p:nvSpPr>
              <p:cNvPr id="67619" name="Text Box 6"/>
              <p:cNvSpPr txBox="1">
                <a:spLocks noChangeArrowheads="1"/>
              </p:cNvSpPr>
              <p:nvPr/>
            </p:nvSpPr>
            <p:spPr bwMode="auto">
              <a:xfrm>
                <a:off x="1776" y="1824"/>
                <a:ext cx="384"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6</a:t>
                </a:r>
              </a:p>
            </p:txBody>
          </p:sp>
          <p:sp>
            <p:nvSpPr>
              <p:cNvPr id="67620" name="Text Box 7"/>
              <p:cNvSpPr txBox="1">
                <a:spLocks noChangeArrowheads="1"/>
              </p:cNvSpPr>
              <p:nvPr/>
            </p:nvSpPr>
            <p:spPr bwMode="auto">
              <a:xfrm>
                <a:off x="2400" y="1824"/>
                <a:ext cx="384"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2</a:t>
                </a:r>
              </a:p>
            </p:txBody>
          </p:sp>
          <p:sp>
            <p:nvSpPr>
              <p:cNvPr id="67621" name="Text Box 8"/>
              <p:cNvSpPr txBox="1">
                <a:spLocks noChangeArrowheads="1"/>
              </p:cNvSpPr>
              <p:nvPr/>
            </p:nvSpPr>
            <p:spPr bwMode="auto">
              <a:xfrm>
                <a:off x="1776" y="2160"/>
                <a:ext cx="336"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5</a:t>
                </a:r>
              </a:p>
            </p:txBody>
          </p:sp>
          <p:sp>
            <p:nvSpPr>
              <p:cNvPr id="67622" name="Text Box 9"/>
              <p:cNvSpPr txBox="1">
                <a:spLocks noChangeArrowheads="1"/>
              </p:cNvSpPr>
              <p:nvPr/>
            </p:nvSpPr>
            <p:spPr bwMode="auto">
              <a:xfrm>
                <a:off x="2400" y="2160"/>
                <a:ext cx="336"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3</a:t>
                </a:r>
              </a:p>
            </p:txBody>
          </p:sp>
          <p:sp>
            <p:nvSpPr>
              <p:cNvPr id="67623" name="Line 10"/>
              <p:cNvSpPr>
                <a:spLocks noChangeShapeType="1"/>
              </p:cNvSpPr>
              <p:nvPr/>
            </p:nvSpPr>
            <p:spPr bwMode="auto">
              <a:xfrm>
                <a:off x="1968" y="2016"/>
                <a:ext cx="0" cy="288"/>
              </a:xfrm>
              <a:prstGeom prst="line">
                <a:avLst/>
              </a:prstGeom>
              <a:noFill/>
              <a:ln w="9525">
                <a:solidFill>
                  <a:srgbClr val="000000"/>
                </a:solidFill>
                <a:round/>
                <a:headEnd/>
                <a:tailEnd/>
              </a:ln>
            </p:spPr>
            <p:txBody>
              <a:bodyPr wrap="none" anchor="ctr"/>
              <a:lstStyle/>
              <a:p>
                <a:endParaRPr lang="zh-CN" altLang="en-US">
                  <a:solidFill>
                    <a:srgbClr val="000000"/>
                  </a:solidFill>
                </a:endParaRPr>
              </a:p>
            </p:txBody>
          </p:sp>
          <p:sp>
            <p:nvSpPr>
              <p:cNvPr id="67624" name="Line 11"/>
              <p:cNvSpPr>
                <a:spLocks noChangeShapeType="1"/>
              </p:cNvSpPr>
              <p:nvPr/>
            </p:nvSpPr>
            <p:spPr bwMode="auto">
              <a:xfrm flipV="1">
                <a:off x="1968" y="1968"/>
                <a:ext cx="528" cy="336"/>
              </a:xfrm>
              <a:prstGeom prst="line">
                <a:avLst/>
              </a:prstGeom>
              <a:noFill/>
              <a:ln w="9525">
                <a:solidFill>
                  <a:srgbClr val="000000"/>
                </a:solidFill>
                <a:round/>
                <a:headEnd/>
                <a:tailEnd/>
              </a:ln>
            </p:spPr>
            <p:txBody>
              <a:bodyPr wrap="none" anchor="ctr"/>
              <a:lstStyle/>
              <a:p>
                <a:endParaRPr lang="zh-CN" altLang="en-US">
                  <a:solidFill>
                    <a:srgbClr val="000000"/>
                  </a:solidFill>
                </a:endParaRPr>
              </a:p>
            </p:txBody>
          </p:sp>
          <p:sp>
            <p:nvSpPr>
              <p:cNvPr id="67625" name="Line 12"/>
              <p:cNvSpPr>
                <a:spLocks noChangeShapeType="1"/>
              </p:cNvSpPr>
              <p:nvPr/>
            </p:nvSpPr>
            <p:spPr bwMode="auto">
              <a:xfrm flipH="1">
                <a:off x="2496" y="2016"/>
                <a:ext cx="0" cy="288"/>
              </a:xfrm>
              <a:prstGeom prst="line">
                <a:avLst/>
              </a:prstGeom>
              <a:noFill/>
              <a:ln w="9525">
                <a:solidFill>
                  <a:srgbClr val="000000"/>
                </a:solidFill>
                <a:round/>
                <a:headEnd/>
                <a:tailEnd/>
              </a:ln>
            </p:spPr>
            <p:txBody>
              <a:bodyPr wrap="none" anchor="ctr"/>
              <a:lstStyle/>
              <a:p>
                <a:endParaRPr lang="zh-CN" altLang="en-US">
                  <a:solidFill>
                    <a:srgbClr val="000000"/>
                  </a:solidFill>
                </a:endParaRPr>
              </a:p>
            </p:txBody>
          </p:sp>
          <p:sp>
            <p:nvSpPr>
              <p:cNvPr id="67626" name="Line 13"/>
              <p:cNvSpPr>
                <a:spLocks noChangeShapeType="1"/>
              </p:cNvSpPr>
              <p:nvPr/>
            </p:nvSpPr>
            <p:spPr bwMode="auto">
              <a:xfrm>
                <a:off x="1968" y="1968"/>
                <a:ext cx="528" cy="336"/>
              </a:xfrm>
              <a:prstGeom prst="line">
                <a:avLst/>
              </a:prstGeom>
              <a:noFill/>
              <a:ln w="9525">
                <a:solidFill>
                  <a:srgbClr val="000000"/>
                </a:solidFill>
                <a:round/>
                <a:headEnd/>
                <a:tailEnd/>
              </a:ln>
            </p:spPr>
            <p:txBody>
              <a:bodyPr wrap="none" anchor="ctr"/>
              <a:lstStyle/>
              <a:p>
                <a:endParaRPr lang="zh-CN" altLang="en-US">
                  <a:solidFill>
                    <a:srgbClr val="000000"/>
                  </a:solidFill>
                </a:endParaRPr>
              </a:p>
            </p:txBody>
          </p:sp>
        </p:grpSp>
        <p:sp>
          <p:nvSpPr>
            <p:cNvPr id="67612" name="Line 14"/>
            <p:cNvSpPr>
              <a:spLocks noChangeShapeType="1"/>
            </p:cNvSpPr>
            <p:nvPr/>
          </p:nvSpPr>
          <p:spPr bwMode="auto">
            <a:xfrm>
              <a:off x="4320" y="912"/>
              <a:ext cx="528" cy="0"/>
            </a:xfrm>
            <a:prstGeom prst="line">
              <a:avLst/>
            </a:prstGeom>
            <a:noFill/>
            <a:ln w="9525">
              <a:solidFill>
                <a:srgbClr val="000000"/>
              </a:solidFill>
              <a:round/>
              <a:headEnd/>
              <a:tailEnd/>
            </a:ln>
          </p:spPr>
          <p:txBody>
            <a:bodyPr wrap="none" anchor="ctr"/>
            <a:lstStyle/>
            <a:p>
              <a:endParaRPr lang="zh-CN" altLang="en-US">
                <a:solidFill>
                  <a:srgbClr val="000000"/>
                </a:solidFill>
              </a:endParaRPr>
            </a:p>
          </p:txBody>
        </p:sp>
        <p:sp>
          <p:nvSpPr>
            <p:cNvPr id="67613" name="Line 15"/>
            <p:cNvSpPr>
              <a:spLocks noChangeShapeType="1"/>
            </p:cNvSpPr>
            <p:nvPr/>
          </p:nvSpPr>
          <p:spPr bwMode="auto">
            <a:xfrm>
              <a:off x="4320" y="1248"/>
              <a:ext cx="528" cy="0"/>
            </a:xfrm>
            <a:prstGeom prst="line">
              <a:avLst/>
            </a:prstGeom>
            <a:noFill/>
            <a:ln w="9525">
              <a:solidFill>
                <a:srgbClr val="000000"/>
              </a:solidFill>
              <a:round/>
              <a:headEnd/>
              <a:tailEnd/>
            </a:ln>
          </p:spPr>
          <p:txBody>
            <a:bodyPr wrap="none" anchor="ctr"/>
            <a:lstStyle/>
            <a:p>
              <a:endParaRPr lang="zh-CN" altLang="en-US">
                <a:solidFill>
                  <a:srgbClr val="000000"/>
                </a:solidFill>
              </a:endParaRPr>
            </a:p>
          </p:txBody>
        </p:sp>
        <p:sp>
          <p:nvSpPr>
            <p:cNvPr id="67614" name="Line 16"/>
            <p:cNvSpPr>
              <a:spLocks noChangeShapeType="1"/>
            </p:cNvSpPr>
            <p:nvPr/>
          </p:nvSpPr>
          <p:spPr bwMode="auto">
            <a:xfrm flipH="1">
              <a:off x="4320" y="576"/>
              <a:ext cx="240" cy="336"/>
            </a:xfrm>
            <a:prstGeom prst="line">
              <a:avLst/>
            </a:prstGeom>
            <a:noFill/>
            <a:ln w="9525">
              <a:solidFill>
                <a:srgbClr val="000000"/>
              </a:solidFill>
              <a:round/>
              <a:headEnd/>
              <a:tailEnd/>
            </a:ln>
          </p:spPr>
          <p:txBody>
            <a:bodyPr wrap="none" anchor="ctr"/>
            <a:lstStyle/>
            <a:p>
              <a:endParaRPr lang="zh-CN" altLang="en-US">
                <a:solidFill>
                  <a:srgbClr val="000000"/>
                </a:solidFill>
              </a:endParaRPr>
            </a:p>
          </p:txBody>
        </p:sp>
        <p:sp>
          <p:nvSpPr>
            <p:cNvPr id="67615" name="Line 17"/>
            <p:cNvSpPr>
              <a:spLocks noChangeShapeType="1"/>
            </p:cNvSpPr>
            <p:nvPr/>
          </p:nvSpPr>
          <p:spPr bwMode="auto">
            <a:xfrm>
              <a:off x="4560" y="576"/>
              <a:ext cx="288" cy="336"/>
            </a:xfrm>
            <a:prstGeom prst="line">
              <a:avLst/>
            </a:prstGeom>
            <a:noFill/>
            <a:ln w="9525">
              <a:solidFill>
                <a:srgbClr val="000000"/>
              </a:solidFill>
              <a:round/>
              <a:headEnd/>
              <a:tailEnd/>
            </a:ln>
          </p:spPr>
          <p:txBody>
            <a:bodyPr wrap="none" anchor="ctr"/>
            <a:lstStyle/>
            <a:p>
              <a:endParaRPr lang="zh-CN" altLang="en-US">
                <a:solidFill>
                  <a:srgbClr val="000000"/>
                </a:solidFill>
              </a:endParaRPr>
            </a:p>
          </p:txBody>
        </p:sp>
        <p:sp>
          <p:nvSpPr>
            <p:cNvPr id="67616" name="Text Box 18"/>
            <p:cNvSpPr txBox="1">
              <a:spLocks noChangeArrowheads="1"/>
            </p:cNvSpPr>
            <p:nvPr/>
          </p:nvSpPr>
          <p:spPr bwMode="auto">
            <a:xfrm>
              <a:off x="4512" y="1344"/>
              <a:ext cx="336"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4</a:t>
              </a:r>
            </a:p>
          </p:txBody>
        </p:sp>
        <p:sp>
          <p:nvSpPr>
            <p:cNvPr id="67617" name="Line 19"/>
            <p:cNvSpPr>
              <a:spLocks noChangeShapeType="1"/>
            </p:cNvSpPr>
            <p:nvPr/>
          </p:nvSpPr>
          <p:spPr bwMode="auto">
            <a:xfrm>
              <a:off x="4320" y="1248"/>
              <a:ext cx="288" cy="240"/>
            </a:xfrm>
            <a:prstGeom prst="line">
              <a:avLst/>
            </a:prstGeom>
            <a:noFill/>
            <a:ln w="9525">
              <a:solidFill>
                <a:srgbClr val="000000"/>
              </a:solidFill>
              <a:round/>
              <a:headEnd/>
              <a:tailEnd/>
            </a:ln>
          </p:spPr>
          <p:txBody>
            <a:bodyPr wrap="none" anchor="ctr"/>
            <a:lstStyle/>
            <a:p>
              <a:endParaRPr lang="zh-CN" altLang="en-US">
                <a:solidFill>
                  <a:srgbClr val="000000"/>
                </a:solidFill>
              </a:endParaRPr>
            </a:p>
          </p:txBody>
        </p:sp>
        <p:sp>
          <p:nvSpPr>
            <p:cNvPr id="67618" name="Line 20"/>
            <p:cNvSpPr>
              <a:spLocks noChangeShapeType="1"/>
            </p:cNvSpPr>
            <p:nvPr/>
          </p:nvSpPr>
          <p:spPr bwMode="auto">
            <a:xfrm flipV="1">
              <a:off x="4608" y="1248"/>
              <a:ext cx="240" cy="240"/>
            </a:xfrm>
            <a:prstGeom prst="line">
              <a:avLst/>
            </a:prstGeom>
            <a:noFill/>
            <a:ln w="9525">
              <a:solidFill>
                <a:srgbClr val="000000"/>
              </a:solidFill>
              <a:round/>
              <a:headEnd/>
              <a:tailEnd/>
            </a:ln>
          </p:spPr>
          <p:txBody>
            <a:bodyPr wrap="none" anchor="ctr"/>
            <a:lstStyle/>
            <a:p>
              <a:endParaRPr lang="zh-CN" altLang="en-US">
                <a:solidFill>
                  <a:srgbClr val="000000"/>
                </a:solidFill>
              </a:endParaRPr>
            </a:p>
          </p:txBody>
        </p:sp>
      </p:grpSp>
      <p:sp>
        <p:nvSpPr>
          <p:cNvPr id="67588" name="Text Box 21"/>
          <p:cNvSpPr txBox="1">
            <a:spLocks noChangeArrowheads="1"/>
          </p:cNvSpPr>
          <p:nvPr/>
        </p:nvSpPr>
        <p:spPr bwMode="auto">
          <a:xfrm>
            <a:off x="7481888" y="1316038"/>
            <a:ext cx="533400" cy="457200"/>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1</a:t>
            </a:r>
          </a:p>
        </p:txBody>
      </p:sp>
      <p:sp>
        <p:nvSpPr>
          <p:cNvPr id="67589" name="Text Box 22"/>
          <p:cNvSpPr txBox="1">
            <a:spLocks noChangeArrowheads="1"/>
          </p:cNvSpPr>
          <p:nvPr/>
        </p:nvSpPr>
        <p:spPr bwMode="auto">
          <a:xfrm>
            <a:off x="6948488" y="1849438"/>
            <a:ext cx="609600" cy="457200"/>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6</a:t>
            </a:r>
          </a:p>
        </p:txBody>
      </p:sp>
      <p:sp>
        <p:nvSpPr>
          <p:cNvPr id="67590" name="Text Box 23"/>
          <p:cNvSpPr txBox="1">
            <a:spLocks noChangeArrowheads="1"/>
          </p:cNvSpPr>
          <p:nvPr/>
        </p:nvSpPr>
        <p:spPr bwMode="auto">
          <a:xfrm>
            <a:off x="7939088" y="1849438"/>
            <a:ext cx="609600" cy="457200"/>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2</a:t>
            </a:r>
          </a:p>
        </p:txBody>
      </p:sp>
      <p:sp>
        <p:nvSpPr>
          <p:cNvPr id="67591" name="Text Box 24"/>
          <p:cNvSpPr txBox="1">
            <a:spLocks noChangeArrowheads="1"/>
          </p:cNvSpPr>
          <p:nvPr/>
        </p:nvSpPr>
        <p:spPr bwMode="auto">
          <a:xfrm>
            <a:off x="6948488" y="2382838"/>
            <a:ext cx="533400" cy="457200"/>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5</a:t>
            </a:r>
          </a:p>
        </p:txBody>
      </p:sp>
      <p:sp>
        <p:nvSpPr>
          <p:cNvPr id="67592" name="Text Box 25"/>
          <p:cNvSpPr txBox="1">
            <a:spLocks noChangeArrowheads="1"/>
          </p:cNvSpPr>
          <p:nvPr/>
        </p:nvSpPr>
        <p:spPr bwMode="auto">
          <a:xfrm>
            <a:off x="7939088" y="2382838"/>
            <a:ext cx="533400" cy="457200"/>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3</a:t>
            </a:r>
          </a:p>
        </p:txBody>
      </p:sp>
      <p:grpSp>
        <p:nvGrpSpPr>
          <p:cNvPr id="4" name="Group 26"/>
          <p:cNvGrpSpPr>
            <a:grpSpLocks/>
          </p:cNvGrpSpPr>
          <p:nvPr/>
        </p:nvGrpSpPr>
        <p:grpSpPr bwMode="auto">
          <a:xfrm>
            <a:off x="7253288" y="2078038"/>
            <a:ext cx="838200" cy="533400"/>
            <a:chOff x="3936" y="144"/>
            <a:chExt cx="528" cy="336"/>
          </a:xfrm>
        </p:grpSpPr>
        <p:sp>
          <p:nvSpPr>
            <p:cNvPr id="67607" name="Line 27"/>
            <p:cNvSpPr>
              <a:spLocks noChangeShapeType="1"/>
            </p:cNvSpPr>
            <p:nvPr/>
          </p:nvSpPr>
          <p:spPr bwMode="auto">
            <a:xfrm>
              <a:off x="3936" y="144"/>
              <a:ext cx="0" cy="336"/>
            </a:xfrm>
            <a:prstGeom prst="line">
              <a:avLst/>
            </a:prstGeom>
            <a:noFill/>
            <a:ln w="9525">
              <a:solidFill>
                <a:srgbClr val="00E4A8"/>
              </a:solidFill>
              <a:round/>
              <a:headEnd/>
              <a:tailEnd/>
            </a:ln>
          </p:spPr>
          <p:txBody>
            <a:bodyPr wrap="none" anchor="ctr"/>
            <a:lstStyle/>
            <a:p>
              <a:endParaRPr lang="zh-CN" altLang="en-US">
                <a:solidFill>
                  <a:srgbClr val="000000"/>
                </a:solidFill>
              </a:endParaRPr>
            </a:p>
          </p:txBody>
        </p:sp>
        <p:sp>
          <p:nvSpPr>
            <p:cNvPr id="67608" name="Line 28"/>
            <p:cNvSpPr>
              <a:spLocks noChangeShapeType="1"/>
            </p:cNvSpPr>
            <p:nvPr/>
          </p:nvSpPr>
          <p:spPr bwMode="auto">
            <a:xfrm>
              <a:off x="3936" y="144"/>
              <a:ext cx="528" cy="336"/>
            </a:xfrm>
            <a:prstGeom prst="line">
              <a:avLst/>
            </a:prstGeom>
            <a:noFill/>
            <a:ln w="9525">
              <a:solidFill>
                <a:srgbClr val="00E4A8"/>
              </a:solidFill>
              <a:round/>
              <a:headEnd/>
              <a:tailEnd/>
            </a:ln>
          </p:spPr>
          <p:txBody>
            <a:bodyPr wrap="none" anchor="ctr"/>
            <a:lstStyle/>
            <a:p>
              <a:endParaRPr lang="zh-CN" altLang="en-US">
                <a:solidFill>
                  <a:srgbClr val="000000"/>
                </a:solidFill>
              </a:endParaRPr>
            </a:p>
          </p:txBody>
        </p:sp>
        <p:sp>
          <p:nvSpPr>
            <p:cNvPr id="67609" name="Line 29"/>
            <p:cNvSpPr>
              <a:spLocks noChangeShapeType="1"/>
            </p:cNvSpPr>
            <p:nvPr/>
          </p:nvSpPr>
          <p:spPr bwMode="auto">
            <a:xfrm>
              <a:off x="3936" y="480"/>
              <a:ext cx="528" cy="0"/>
            </a:xfrm>
            <a:prstGeom prst="line">
              <a:avLst/>
            </a:prstGeom>
            <a:noFill/>
            <a:ln w="9525">
              <a:solidFill>
                <a:srgbClr val="00E4A8"/>
              </a:solidFill>
              <a:round/>
              <a:headEnd/>
              <a:tailEnd/>
            </a:ln>
          </p:spPr>
          <p:txBody>
            <a:bodyPr wrap="none" anchor="ctr"/>
            <a:lstStyle/>
            <a:p>
              <a:endParaRPr lang="zh-CN" altLang="en-US">
                <a:solidFill>
                  <a:srgbClr val="000000"/>
                </a:solidFill>
              </a:endParaRPr>
            </a:p>
          </p:txBody>
        </p:sp>
      </p:grpSp>
      <p:grpSp>
        <p:nvGrpSpPr>
          <p:cNvPr id="5" name="Group 30"/>
          <p:cNvGrpSpPr>
            <a:grpSpLocks/>
          </p:cNvGrpSpPr>
          <p:nvPr/>
        </p:nvGrpSpPr>
        <p:grpSpPr bwMode="auto">
          <a:xfrm>
            <a:off x="7253288" y="1544638"/>
            <a:ext cx="838200" cy="533400"/>
            <a:chOff x="3936" y="192"/>
            <a:chExt cx="528" cy="336"/>
          </a:xfrm>
        </p:grpSpPr>
        <p:sp>
          <p:nvSpPr>
            <p:cNvPr id="67604" name="Line 31"/>
            <p:cNvSpPr>
              <a:spLocks noChangeShapeType="1"/>
            </p:cNvSpPr>
            <p:nvPr/>
          </p:nvSpPr>
          <p:spPr bwMode="auto">
            <a:xfrm>
              <a:off x="3936" y="528"/>
              <a:ext cx="528" cy="0"/>
            </a:xfrm>
            <a:prstGeom prst="line">
              <a:avLst/>
            </a:prstGeom>
            <a:noFill/>
            <a:ln w="9525">
              <a:solidFill>
                <a:srgbClr val="FF0000"/>
              </a:solidFill>
              <a:round/>
              <a:headEnd/>
              <a:tailEnd/>
            </a:ln>
          </p:spPr>
          <p:txBody>
            <a:bodyPr wrap="none" anchor="ctr"/>
            <a:lstStyle/>
            <a:p>
              <a:endParaRPr lang="zh-CN" altLang="en-US">
                <a:solidFill>
                  <a:srgbClr val="000000"/>
                </a:solidFill>
              </a:endParaRPr>
            </a:p>
          </p:txBody>
        </p:sp>
        <p:sp>
          <p:nvSpPr>
            <p:cNvPr id="67605" name="Line 32"/>
            <p:cNvSpPr>
              <a:spLocks noChangeShapeType="1"/>
            </p:cNvSpPr>
            <p:nvPr/>
          </p:nvSpPr>
          <p:spPr bwMode="auto">
            <a:xfrm flipH="1">
              <a:off x="3936" y="192"/>
              <a:ext cx="240" cy="336"/>
            </a:xfrm>
            <a:prstGeom prst="line">
              <a:avLst/>
            </a:prstGeom>
            <a:noFill/>
            <a:ln w="9525">
              <a:solidFill>
                <a:srgbClr val="FF0000"/>
              </a:solidFill>
              <a:round/>
              <a:headEnd/>
              <a:tailEnd/>
            </a:ln>
          </p:spPr>
          <p:txBody>
            <a:bodyPr wrap="none" anchor="ctr"/>
            <a:lstStyle/>
            <a:p>
              <a:endParaRPr lang="zh-CN" altLang="en-US">
                <a:solidFill>
                  <a:srgbClr val="000000"/>
                </a:solidFill>
              </a:endParaRPr>
            </a:p>
          </p:txBody>
        </p:sp>
        <p:sp>
          <p:nvSpPr>
            <p:cNvPr id="67606" name="Line 33"/>
            <p:cNvSpPr>
              <a:spLocks noChangeShapeType="1"/>
            </p:cNvSpPr>
            <p:nvPr/>
          </p:nvSpPr>
          <p:spPr bwMode="auto">
            <a:xfrm>
              <a:off x="4176" y="192"/>
              <a:ext cx="288" cy="336"/>
            </a:xfrm>
            <a:prstGeom prst="line">
              <a:avLst/>
            </a:prstGeom>
            <a:noFill/>
            <a:ln w="9525">
              <a:solidFill>
                <a:srgbClr val="FF0000"/>
              </a:solidFill>
              <a:round/>
              <a:headEnd/>
              <a:tailEnd/>
            </a:ln>
          </p:spPr>
          <p:txBody>
            <a:bodyPr wrap="none" anchor="ctr"/>
            <a:lstStyle/>
            <a:p>
              <a:endParaRPr lang="zh-CN" altLang="en-US">
                <a:solidFill>
                  <a:srgbClr val="000000"/>
                </a:solidFill>
              </a:endParaRPr>
            </a:p>
          </p:txBody>
        </p:sp>
      </p:grpSp>
      <p:sp>
        <p:nvSpPr>
          <p:cNvPr id="67595" name="Text Box 34"/>
          <p:cNvSpPr txBox="1">
            <a:spLocks noChangeArrowheads="1"/>
          </p:cNvSpPr>
          <p:nvPr/>
        </p:nvSpPr>
        <p:spPr bwMode="auto">
          <a:xfrm>
            <a:off x="7558088" y="2763838"/>
            <a:ext cx="533400" cy="457200"/>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sym typeface="MT Extra" pitchFamily="18" charset="2"/>
              </a:rPr>
              <a:t>4</a:t>
            </a:r>
          </a:p>
        </p:txBody>
      </p:sp>
      <p:grpSp>
        <p:nvGrpSpPr>
          <p:cNvPr id="6" name="Group 35"/>
          <p:cNvGrpSpPr>
            <a:grpSpLocks/>
          </p:cNvGrpSpPr>
          <p:nvPr/>
        </p:nvGrpSpPr>
        <p:grpSpPr bwMode="auto">
          <a:xfrm>
            <a:off x="7253288" y="2078038"/>
            <a:ext cx="838200" cy="914400"/>
            <a:chOff x="3984" y="2208"/>
            <a:chExt cx="528" cy="576"/>
          </a:xfrm>
        </p:grpSpPr>
        <p:sp>
          <p:nvSpPr>
            <p:cNvPr id="67600" name="Line 36"/>
            <p:cNvSpPr>
              <a:spLocks noChangeShapeType="1"/>
            </p:cNvSpPr>
            <p:nvPr/>
          </p:nvSpPr>
          <p:spPr bwMode="auto">
            <a:xfrm flipV="1">
              <a:off x="3984" y="2208"/>
              <a:ext cx="528" cy="336"/>
            </a:xfrm>
            <a:prstGeom prst="line">
              <a:avLst/>
            </a:prstGeom>
            <a:noFill/>
            <a:ln w="9525">
              <a:solidFill>
                <a:srgbClr val="000000"/>
              </a:solidFill>
              <a:round/>
              <a:headEnd/>
              <a:tailEnd/>
            </a:ln>
          </p:spPr>
          <p:txBody>
            <a:bodyPr wrap="none" anchor="ctr"/>
            <a:lstStyle/>
            <a:p>
              <a:endParaRPr lang="zh-CN" altLang="en-US">
                <a:solidFill>
                  <a:srgbClr val="000000"/>
                </a:solidFill>
              </a:endParaRPr>
            </a:p>
          </p:txBody>
        </p:sp>
        <p:sp>
          <p:nvSpPr>
            <p:cNvPr id="67601" name="Line 37"/>
            <p:cNvSpPr>
              <a:spLocks noChangeShapeType="1"/>
            </p:cNvSpPr>
            <p:nvPr/>
          </p:nvSpPr>
          <p:spPr bwMode="auto">
            <a:xfrm flipH="1">
              <a:off x="4512" y="2208"/>
              <a:ext cx="0" cy="336"/>
            </a:xfrm>
            <a:prstGeom prst="line">
              <a:avLst/>
            </a:prstGeom>
            <a:noFill/>
            <a:ln w="9525">
              <a:solidFill>
                <a:srgbClr val="000000"/>
              </a:solidFill>
              <a:round/>
              <a:headEnd/>
              <a:tailEnd/>
            </a:ln>
          </p:spPr>
          <p:txBody>
            <a:bodyPr wrap="none" anchor="ctr"/>
            <a:lstStyle/>
            <a:p>
              <a:endParaRPr lang="zh-CN" altLang="en-US">
                <a:solidFill>
                  <a:srgbClr val="000000"/>
                </a:solidFill>
              </a:endParaRPr>
            </a:p>
          </p:txBody>
        </p:sp>
        <p:sp>
          <p:nvSpPr>
            <p:cNvPr id="67602" name="Line 38"/>
            <p:cNvSpPr>
              <a:spLocks noChangeShapeType="1"/>
            </p:cNvSpPr>
            <p:nvPr/>
          </p:nvSpPr>
          <p:spPr bwMode="auto">
            <a:xfrm>
              <a:off x="3984" y="2544"/>
              <a:ext cx="288" cy="240"/>
            </a:xfrm>
            <a:prstGeom prst="line">
              <a:avLst/>
            </a:prstGeom>
            <a:noFill/>
            <a:ln w="9525">
              <a:solidFill>
                <a:srgbClr val="000000"/>
              </a:solidFill>
              <a:round/>
              <a:headEnd/>
              <a:tailEnd/>
            </a:ln>
          </p:spPr>
          <p:txBody>
            <a:bodyPr wrap="none" anchor="ctr"/>
            <a:lstStyle/>
            <a:p>
              <a:endParaRPr lang="zh-CN" altLang="en-US">
                <a:solidFill>
                  <a:srgbClr val="000000"/>
                </a:solidFill>
              </a:endParaRPr>
            </a:p>
          </p:txBody>
        </p:sp>
        <p:sp>
          <p:nvSpPr>
            <p:cNvPr id="67603" name="Line 39"/>
            <p:cNvSpPr>
              <a:spLocks noChangeShapeType="1"/>
            </p:cNvSpPr>
            <p:nvPr/>
          </p:nvSpPr>
          <p:spPr bwMode="auto">
            <a:xfrm flipV="1">
              <a:off x="4272" y="2544"/>
              <a:ext cx="240" cy="240"/>
            </a:xfrm>
            <a:prstGeom prst="line">
              <a:avLst/>
            </a:prstGeom>
            <a:noFill/>
            <a:ln w="9525">
              <a:solidFill>
                <a:srgbClr val="000000"/>
              </a:solidFill>
              <a:round/>
              <a:headEnd/>
              <a:tailEnd/>
            </a:ln>
          </p:spPr>
          <p:txBody>
            <a:bodyPr wrap="none" anchor="ctr"/>
            <a:lstStyle/>
            <a:p>
              <a:endParaRPr lang="zh-CN" altLang="en-US">
                <a:solidFill>
                  <a:srgbClr val="000000"/>
                </a:solidFill>
              </a:endParaRPr>
            </a:p>
          </p:txBody>
        </p:sp>
      </p:grpSp>
      <p:sp>
        <p:nvSpPr>
          <p:cNvPr id="312361" name="Oval 41"/>
          <p:cNvSpPr>
            <a:spLocks noChangeArrowheads="1"/>
          </p:cNvSpPr>
          <p:nvPr/>
        </p:nvSpPr>
        <p:spPr bwMode="auto">
          <a:xfrm>
            <a:off x="7164388" y="1992313"/>
            <a:ext cx="144462" cy="144462"/>
          </a:xfrm>
          <a:prstGeom prst="ellipse">
            <a:avLst/>
          </a:prstGeom>
          <a:solidFill>
            <a:schemeClr val="accent1"/>
          </a:solidFill>
          <a:ln w="9525">
            <a:solidFill>
              <a:schemeClr val="tx1"/>
            </a:solidFill>
            <a:round/>
            <a:headEnd/>
            <a:tailEnd/>
          </a:ln>
        </p:spPr>
        <p:txBody>
          <a:bodyPr wrap="none" anchor="ctr"/>
          <a:lstStyle/>
          <a:p>
            <a:endParaRPr lang="zh-CN" altLang="en-US">
              <a:solidFill>
                <a:srgbClr val="000000"/>
              </a:solidFill>
            </a:endParaRPr>
          </a:p>
        </p:txBody>
      </p:sp>
      <p:sp>
        <p:nvSpPr>
          <p:cNvPr id="312362" name="Oval 42"/>
          <p:cNvSpPr>
            <a:spLocks noChangeArrowheads="1"/>
          </p:cNvSpPr>
          <p:nvPr/>
        </p:nvSpPr>
        <p:spPr bwMode="auto">
          <a:xfrm>
            <a:off x="7164388" y="2568575"/>
            <a:ext cx="144462" cy="144463"/>
          </a:xfrm>
          <a:prstGeom prst="ellipse">
            <a:avLst/>
          </a:prstGeom>
          <a:solidFill>
            <a:schemeClr val="accent1"/>
          </a:solidFill>
          <a:ln w="9525">
            <a:solidFill>
              <a:schemeClr val="tx1"/>
            </a:solidFill>
            <a:round/>
            <a:headEnd/>
            <a:tailEnd/>
          </a:ln>
        </p:spPr>
        <p:txBody>
          <a:bodyPr wrap="none" anchor="ctr"/>
          <a:lstStyle/>
          <a:p>
            <a:endParaRPr lang="zh-CN" altLang="en-US">
              <a:solidFill>
                <a:srgbClr val="000000"/>
              </a:solidFill>
            </a:endParaRPr>
          </a:p>
        </p:txBody>
      </p:sp>
      <p:sp>
        <p:nvSpPr>
          <p:cNvPr id="47" name="Rectangle 40"/>
          <p:cNvSpPr>
            <a:spLocks noGrp="1" noRot="1" noChangeArrowheads="1"/>
          </p:cNvSpPr>
          <p:nvPr>
            <p:ph type="title"/>
          </p:nvPr>
        </p:nvSpPr>
        <p:spPr bwMode="auto">
          <a:prstGeom prst="rect">
            <a:avLst/>
          </a:prstGeom>
        </p:spPr>
        <p:txBody>
          <a:bodyPr vert="horz" lIns="91440" tIns="45720" rIns="91440" bIns="45720" rtlCol="0" anchor="b">
            <a:noAutofit/>
          </a:bodyPr>
          <a:lstStyle/>
          <a:p>
            <a:pPr eaLnBrk="1" hangingPunct="1"/>
            <a:r>
              <a:rPr lang="zh-CN" altLang="en-US" dirty="0"/>
              <a:t>构造欧拉图的实例</a:t>
            </a:r>
          </a:p>
        </p:txBody>
      </p:sp>
    </p:spTree>
    <p:extLst>
      <p:ext uri="{BB962C8B-B14F-4D97-AF65-F5344CB8AC3E}">
        <p14:creationId xmlns:p14="http://schemas.microsoft.com/office/powerpoint/2010/main" val="201984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22">
                                            <p:txEl>
                                              <p:pRg st="1" end="1"/>
                                            </p:txEl>
                                          </p:spTgt>
                                        </p:tgtEl>
                                        <p:attrNameLst>
                                          <p:attrName>style.visibility</p:attrName>
                                        </p:attrNameLst>
                                      </p:cBhvr>
                                      <p:to>
                                        <p:strVal val="visible"/>
                                      </p:to>
                                    </p:set>
                                    <p:animEffect transition="in" filter="blinds(horizontal)">
                                      <p:cBhvr>
                                        <p:cTn id="7" dur="500"/>
                                        <p:tgtEl>
                                          <p:spTgt spid="3123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2322">
                                            <p:txEl>
                                              <p:pRg st="2" end="2"/>
                                            </p:txEl>
                                          </p:spTgt>
                                        </p:tgtEl>
                                        <p:attrNameLst>
                                          <p:attrName>style.visibility</p:attrName>
                                        </p:attrNameLst>
                                      </p:cBhvr>
                                      <p:to>
                                        <p:strVal val="visible"/>
                                      </p:to>
                                    </p:set>
                                    <p:animEffect transition="in" filter="blinds(horizontal)">
                                      <p:cBhvr>
                                        <p:cTn id="17" dur="500"/>
                                        <p:tgtEl>
                                          <p:spTgt spid="3123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2322">
                                            <p:txEl>
                                              <p:pRg st="3" end="3"/>
                                            </p:txEl>
                                          </p:spTgt>
                                        </p:tgtEl>
                                        <p:attrNameLst>
                                          <p:attrName>style.visibility</p:attrName>
                                        </p:attrNameLst>
                                      </p:cBhvr>
                                      <p:to>
                                        <p:strVal val="visible"/>
                                      </p:to>
                                    </p:set>
                                    <p:animEffect transition="in" filter="blinds(horizontal)">
                                      <p:cBhvr>
                                        <p:cTn id="22" dur="500"/>
                                        <p:tgtEl>
                                          <p:spTgt spid="3123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2322">
                                            <p:txEl>
                                              <p:pRg st="4" end="4"/>
                                            </p:txEl>
                                          </p:spTgt>
                                        </p:tgtEl>
                                        <p:attrNameLst>
                                          <p:attrName>style.visibility</p:attrName>
                                        </p:attrNameLst>
                                      </p:cBhvr>
                                      <p:to>
                                        <p:strVal val="visible"/>
                                      </p:to>
                                    </p:set>
                                    <p:animEffect transition="in" filter="blinds(horizontal)">
                                      <p:cBhvr>
                                        <p:cTn id="27" dur="500"/>
                                        <p:tgtEl>
                                          <p:spTgt spid="3123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23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12322">
                                            <p:txEl>
                                              <p:pRg st="5" end="5"/>
                                            </p:txEl>
                                          </p:spTgt>
                                        </p:tgtEl>
                                        <p:attrNameLst>
                                          <p:attrName>style.visibility</p:attrName>
                                        </p:attrNameLst>
                                      </p:cBhvr>
                                      <p:to>
                                        <p:strVal val="visible"/>
                                      </p:to>
                                    </p:set>
                                    <p:animEffect transition="in" filter="blinds(horizontal)">
                                      <p:cBhvr>
                                        <p:cTn id="41" dur="500"/>
                                        <p:tgtEl>
                                          <p:spTgt spid="31232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12322">
                                            <p:txEl>
                                              <p:pRg st="6" end="6"/>
                                            </p:txEl>
                                          </p:spTgt>
                                        </p:tgtEl>
                                        <p:attrNameLst>
                                          <p:attrName>style.visibility</p:attrName>
                                        </p:attrNameLst>
                                      </p:cBhvr>
                                      <p:to>
                                        <p:strVal val="visible"/>
                                      </p:to>
                                    </p:set>
                                    <p:animEffect transition="in" filter="blinds(horizontal)">
                                      <p:cBhvr>
                                        <p:cTn id="46" dur="500"/>
                                        <p:tgtEl>
                                          <p:spTgt spid="31232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12322">
                                            <p:txEl>
                                              <p:pRg st="7" end="7"/>
                                            </p:txEl>
                                          </p:spTgt>
                                        </p:tgtEl>
                                        <p:attrNameLst>
                                          <p:attrName>style.visibility</p:attrName>
                                        </p:attrNameLst>
                                      </p:cBhvr>
                                      <p:to>
                                        <p:strVal val="visible"/>
                                      </p:to>
                                    </p:set>
                                    <p:animEffect transition="in" filter="blinds(horizontal)">
                                      <p:cBhvr>
                                        <p:cTn id="51" dur="500"/>
                                        <p:tgtEl>
                                          <p:spTgt spid="312322">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1236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12322">
                                            <p:txEl>
                                              <p:pRg st="8" end="8"/>
                                            </p:txEl>
                                          </p:spTgt>
                                        </p:tgtEl>
                                        <p:attrNameLst>
                                          <p:attrName>style.visibility</p:attrName>
                                        </p:attrNameLst>
                                      </p:cBhvr>
                                      <p:to>
                                        <p:strVal val="visible"/>
                                      </p:to>
                                    </p:set>
                                    <p:animEffect transition="in" filter="blinds(horizontal)">
                                      <p:cBhvr>
                                        <p:cTn id="60" dur="500"/>
                                        <p:tgtEl>
                                          <p:spTgt spid="312322">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blinds(horizontal)">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12322">
                                            <p:txEl>
                                              <p:pRg st="9" end="9"/>
                                            </p:txEl>
                                          </p:spTgt>
                                        </p:tgtEl>
                                        <p:attrNameLst>
                                          <p:attrName>style.visibility</p:attrName>
                                        </p:attrNameLst>
                                      </p:cBhvr>
                                      <p:to>
                                        <p:strVal val="visible"/>
                                      </p:to>
                                    </p:set>
                                    <p:animEffect transition="in" filter="blinds(horizontal)">
                                      <p:cBhvr>
                                        <p:cTn id="70" dur="500"/>
                                        <p:tgtEl>
                                          <p:spTgt spid="312322">
                                            <p:txEl>
                                              <p:pRg st="9" end="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312322">
                                            <p:txEl>
                                              <p:pRg st="10" end="10"/>
                                            </p:txEl>
                                          </p:spTgt>
                                        </p:tgtEl>
                                        <p:attrNameLst>
                                          <p:attrName>style.visibility</p:attrName>
                                        </p:attrNameLst>
                                      </p:cBhvr>
                                      <p:to>
                                        <p:strVal val="visible"/>
                                      </p:to>
                                    </p:set>
                                    <p:animEffect transition="in" filter="blinds(horizontal)">
                                      <p:cBhvr>
                                        <p:cTn id="75" dur="500"/>
                                        <p:tgtEl>
                                          <p:spTgt spid="3123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2" grpId="0" build="p" autoUpdateAnimBg="0"/>
      <p:bldP spid="312361" grpId="0" animBg="1"/>
      <p:bldP spid="3123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第二章 道路与回路</a:t>
            </a:r>
          </a:p>
        </p:txBody>
      </p:sp>
      <p:sp>
        <p:nvSpPr>
          <p:cNvPr id="19458" name="Rectangle 2"/>
          <p:cNvSpPr>
            <a:spLocks noGrp="1" noChangeArrowheads="1"/>
          </p:cNvSpPr>
          <p:nvPr>
            <p:ph idx="1"/>
          </p:nvPr>
        </p:nvSpPr>
        <p:spPr/>
        <p:txBody>
          <a:bodyPr rtlCol="0">
            <a:normAutofit/>
          </a:bodyPr>
          <a:lstStyle/>
          <a:p>
            <a:pPr eaLnBrk="1" fontAlgn="auto" hangingPunct="1">
              <a:lnSpc>
                <a:spcPct val="130000"/>
              </a:lnSpc>
              <a:defRPr/>
            </a:pPr>
            <a:r>
              <a:rPr lang="en-US" altLang="zh-CN" sz="2800" b="1" dirty="0">
                <a:solidFill>
                  <a:srgbClr val="C00000"/>
                </a:solidFill>
                <a:latin typeface="+mn-ea"/>
                <a:ea typeface="+mn-ea"/>
              </a:rPr>
              <a:t> </a:t>
            </a:r>
            <a:r>
              <a:rPr lang="zh-CN" altLang="zh-CN" sz="2800" b="1" dirty="0">
                <a:solidFill>
                  <a:srgbClr val="C00000"/>
                </a:solidFill>
                <a:latin typeface="+mn-ea"/>
                <a:ea typeface="+mn-ea"/>
              </a:rPr>
              <a:t>道路与回路的定义和相关概念</a:t>
            </a: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道路与回路的判定方法</a:t>
            </a: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欧拉道路与回路</a:t>
            </a: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哈密顿道路与回路</a:t>
            </a: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旅行商问题与分支定界法</a:t>
            </a: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最短路径</a:t>
            </a: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关键路径</a:t>
            </a:r>
          </a:p>
          <a:p>
            <a:pPr eaLnBrk="1" fontAlgn="auto" hangingPunct="1">
              <a:lnSpc>
                <a:spcPct val="130000"/>
              </a:lnSpc>
              <a:defRPr/>
            </a:pPr>
            <a:r>
              <a:rPr lang="zh-CN" altLang="en-US" sz="2800" b="1" dirty="0">
                <a:latin typeface="+mn-ea"/>
                <a:ea typeface="+mn-ea"/>
              </a:rPr>
              <a:t> </a:t>
            </a:r>
            <a:r>
              <a:rPr lang="zh-CN" altLang="zh-CN" sz="2800" b="1" dirty="0">
                <a:latin typeface="+mn-ea"/>
                <a:ea typeface="+mn-ea"/>
              </a:rPr>
              <a:t>中国邮路</a:t>
            </a:r>
            <a:endParaRPr lang="zh-CN" altLang="en-US" sz="2800" b="1" dirty="0">
              <a:latin typeface="+mn-ea"/>
              <a:ea typeface="+mn-ea"/>
            </a:endParaRPr>
          </a:p>
        </p:txBody>
      </p:sp>
    </p:spTree>
    <p:extLst>
      <p:ext uri="{BB962C8B-B14F-4D97-AF65-F5344CB8AC3E}">
        <p14:creationId xmlns:p14="http://schemas.microsoft.com/office/powerpoint/2010/main" val="14468766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pPr eaLnBrk="1" hangingPunct="1"/>
            <a:r>
              <a:rPr lang="zh-CN" altLang="en-US" dirty="0"/>
              <a:t>欧拉图判别定理</a:t>
            </a:r>
          </a:p>
        </p:txBody>
      </p:sp>
      <p:sp>
        <p:nvSpPr>
          <p:cNvPr id="5" name="Rectangle 3"/>
          <p:cNvSpPr>
            <a:spLocks noChangeArrowheads="1"/>
          </p:cNvSpPr>
          <p:nvPr/>
        </p:nvSpPr>
        <p:spPr bwMode="auto">
          <a:xfrm>
            <a:off x="539750" y="1298964"/>
            <a:ext cx="8424863" cy="4799012"/>
          </a:xfrm>
          <a:prstGeom prst="rect">
            <a:avLst/>
          </a:prstGeom>
          <a:noFill/>
          <a:ln w="9525">
            <a:noFill/>
            <a:miter lim="800000"/>
            <a:headEnd/>
            <a:tailEnd/>
          </a:ln>
        </p:spPr>
        <p:txBody>
          <a:bodyPr>
            <a:spAutoFit/>
          </a:bodyPr>
          <a:lstStyle/>
          <a:p>
            <a:pPr marL="342900" indent="-342900">
              <a:spcBef>
                <a:spcPct val="35000"/>
              </a:spcBef>
            </a:pPr>
            <a:r>
              <a:rPr lang="en-US" altLang="zh-CN" sz="2800" dirty="0">
                <a:solidFill>
                  <a:srgbClr val="FF0000"/>
                </a:solidFill>
                <a:latin typeface="宋体" pitchFamily="2" charset="-122"/>
              </a:rPr>
              <a:t>•</a:t>
            </a:r>
            <a:r>
              <a:rPr lang="en-US" altLang="zh-CN" sz="2800" dirty="0">
                <a:solidFill>
                  <a:srgbClr val="FF0000"/>
                </a:solidFill>
              </a:rPr>
              <a:t>  </a:t>
            </a:r>
            <a:r>
              <a:rPr lang="zh-CN" altLang="en-US" sz="2800" dirty="0">
                <a:solidFill>
                  <a:srgbClr val="FF0000"/>
                </a:solidFill>
              </a:rPr>
              <a:t>充分性</a:t>
            </a:r>
          </a:p>
          <a:p>
            <a:pPr marL="342900" indent="-342900">
              <a:spcBef>
                <a:spcPct val="35000"/>
              </a:spcBef>
            </a:pPr>
            <a:r>
              <a:rPr lang="zh-CN" altLang="en-US" sz="2800" dirty="0">
                <a:solidFill>
                  <a:srgbClr val="000000"/>
                </a:solidFill>
              </a:rPr>
              <a:t>  已知各顶点的度都是偶数，则必存在欧拉回路</a:t>
            </a:r>
          </a:p>
          <a:p>
            <a:pPr marL="342900" indent="-342900">
              <a:spcBef>
                <a:spcPct val="35000"/>
              </a:spcBef>
            </a:pPr>
            <a:r>
              <a:rPr lang="zh-CN" altLang="en-US" sz="2800" dirty="0">
                <a:solidFill>
                  <a:srgbClr val="000000"/>
                </a:solidFill>
              </a:rPr>
              <a:t>  采用构造法证明</a:t>
            </a:r>
          </a:p>
          <a:p>
            <a:pPr marL="342900" indent="-342900">
              <a:spcBef>
                <a:spcPct val="35000"/>
              </a:spcBef>
            </a:pPr>
            <a:r>
              <a:rPr lang="zh-CN" altLang="en-US" sz="2800" dirty="0">
                <a:solidFill>
                  <a:srgbClr val="000000"/>
                </a:solidFill>
                <a:latin typeface="Times New Roman" pitchFamily="18" charset="0"/>
              </a:rPr>
              <a:t>   </a:t>
            </a:r>
            <a:r>
              <a:rPr lang="en-US" altLang="zh-CN" sz="2800" dirty="0">
                <a:solidFill>
                  <a:srgbClr val="000000"/>
                </a:solidFill>
                <a:latin typeface="Times New Roman" pitchFamily="18" charset="0"/>
              </a:rPr>
              <a:t>– </a:t>
            </a:r>
            <a:r>
              <a:rPr lang="zh-CN" altLang="en-US" sz="2800" dirty="0">
                <a:solidFill>
                  <a:srgbClr val="000000"/>
                </a:solidFill>
                <a:latin typeface="Times New Roman" pitchFamily="18" charset="0"/>
              </a:rPr>
              <a:t>从任意点</a:t>
            </a:r>
            <a:r>
              <a:rPr lang="en-US" altLang="zh-CN" sz="2800" i="1" dirty="0">
                <a:solidFill>
                  <a:srgbClr val="000000"/>
                </a:solidFill>
                <a:latin typeface="Times New Roman" pitchFamily="18" charset="0"/>
              </a:rPr>
              <a:t>v</a:t>
            </a:r>
            <a:r>
              <a:rPr lang="en-US" altLang="zh-CN" sz="2800" i="1" baseline="-25000" dirty="0">
                <a:solidFill>
                  <a:srgbClr val="000000"/>
                </a:solidFill>
                <a:latin typeface="Times New Roman" pitchFamily="18" charset="0"/>
              </a:rPr>
              <a:t>0</a:t>
            </a:r>
            <a:r>
              <a:rPr lang="zh-CN" altLang="en-US" sz="2800" dirty="0">
                <a:solidFill>
                  <a:srgbClr val="000000"/>
                </a:solidFill>
                <a:latin typeface="Times New Roman" pitchFamily="18" charset="0"/>
                <a:ea typeface="华文细黑" pitchFamily="2" charset="-122"/>
              </a:rPr>
              <a:t>出发，构造</a:t>
            </a:r>
            <a:r>
              <a:rPr lang="en-US" altLang="zh-CN" sz="2800" dirty="0">
                <a:solidFill>
                  <a:srgbClr val="000000"/>
                </a:solidFill>
                <a:latin typeface="Times New Roman" pitchFamily="18" charset="0"/>
              </a:rPr>
              <a:t>G</a:t>
            </a:r>
            <a:r>
              <a:rPr lang="zh-CN" altLang="en-US" sz="2800" dirty="0">
                <a:solidFill>
                  <a:srgbClr val="000000"/>
                </a:solidFill>
                <a:latin typeface="Times New Roman" pitchFamily="18" charset="0"/>
                <a:ea typeface="华文细黑" pitchFamily="2" charset="-122"/>
              </a:rPr>
              <a:t>的一条简单回路</a:t>
            </a:r>
            <a:r>
              <a:rPr lang="en-US" altLang="zh-CN" sz="2800" dirty="0">
                <a:solidFill>
                  <a:srgbClr val="000000"/>
                </a:solidFill>
                <a:latin typeface="Times New Roman" pitchFamily="18" charset="0"/>
                <a:ea typeface="华文细黑" pitchFamily="2" charset="-122"/>
              </a:rPr>
              <a:t>C</a:t>
            </a:r>
          </a:p>
          <a:p>
            <a:pPr marL="342900" indent="-342900">
              <a:spcBef>
                <a:spcPct val="35000"/>
              </a:spcBef>
            </a:pPr>
            <a:r>
              <a:rPr lang="en-US" altLang="zh-CN" dirty="0">
                <a:solidFill>
                  <a:srgbClr val="000000"/>
                </a:solidFill>
                <a:latin typeface="Times New Roman" pitchFamily="18" charset="0"/>
                <a:ea typeface="华文细黑" pitchFamily="2" charset="-122"/>
              </a:rPr>
              <a:t>       •  </a:t>
            </a:r>
            <a:r>
              <a:rPr lang="zh-CN" altLang="en-US" dirty="0">
                <a:solidFill>
                  <a:srgbClr val="000000"/>
                </a:solidFill>
                <a:latin typeface="Times New Roman" pitchFamily="18" charset="0"/>
                <a:ea typeface="华文细黑" pitchFamily="2" charset="-122"/>
              </a:rPr>
              <a:t>由于</a:t>
            </a:r>
            <a:r>
              <a:rPr lang="en-US" altLang="zh-CN" i="1" dirty="0">
                <a:solidFill>
                  <a:srgbClr val="000000"/>
                </a:solidFill>
                <a:latin typeface="Times New Roman" pitchFamily="18" charset="0"/>
                <a:ea typeface="华文细黑" pitchFamily="2" charset="-122"/>
              </a:rPr>
              <a:t>v</a:t>
            </a:r>
            <a:r>
              <a:rPr lang="en-US" altLang="zh-CN" sz="2800" i="1" baseline="-25000" dirty="0">
                <a:solidFill>
                  <a:srgbClr val="000000"/>
                </a:solidFill>
                <a:latin typeface="Times New Roman" pitchFamily="18" charset="0"/>
              </a:rPr>
              <a:t>i</a:t>
            </a:r>
            <a:r>
              <a:rPr lang="zh-CN" altLang="en-US" dirty="0">
                <a:solidFill>
                  <a:srgbClr val="000000"/>
                </a:solidFill>
                <a:latin typeface="Times New Roman" pitchFamily="18" charset="0"/>
                <a:ea typeface="华文细黑" pitchFamily="2" charset="-122"/>
              </a:rPr>
              <a:t>的度为偶，所以不可能停留在某点</a:t>
            </a:r>
            <a:r>
              <a:rPr lang="en-US" altLang="zh-CN" i="1" dirty="0">
                <a:solidFill>
                  <a:srgbClr val="000000"/>
                </a:solidFill>
                <a:latin typeface="Times New Roman" pitchFamily="18" charset="0"/>
                <a:ea typeface="华文细黑" pitchFamily="2" charset="-122"/>
              </a:rPr>
              <a:t>v</a:t>
            </a:r>
            <a:r>
              <a:rPr lang="en-US" altLang="zh-CN" sz="2800" i="1" baseline="-25000" dirty="0">
                <a:solidFill>
                  <a:srgbClr val="000000"/>
                </a:solidFill>
                <a:latin typeface="Times New Roman" pitchFamily="18" charset="0"/>
              </a:rPr>
              <a:t>i</a:t>
            </a:r>
            <a:r>
              <a:rPr lang="en-US" altLang="zh-CN" dirty="0">
                <a:solidFill>
                  <a:srgbClr val="000000"/>
                </a:solidFill>
                <a:latin typeface="Times New Roman" pitchFamily="18" charset="0"/>
                <a:ea typeface="华文细黑" pitchFamily="2" charset="-122"/>
              </a:rPr>
              <a:t> </a:t>
            </a:r>
            <a:r>
              <a:rPr lang="en-US" altLang="zh-CN" dirty="0">
                <a:solidFill>
                  <a:srgbClr val="000000"/>
                </a:solidFill>
                <a:latin typeface="Times New Roman" pitchFamily="18" charset="0"/>
              </a:rPr>
              <a:t>∈V</a:t>
            </a:r>
            <a:r>
              <a:rPr lang="zh-CN" altLang="en-US" dirty="0">
                <a:solidFill>
                  <a:srgbClr val="000000"/>
                </a:solidFill>
                <a:latin typeface="Times New Roman" pitchFamily="18" charset="0"/>
                <a:ea typeface="华文细黑" pitchFamily="2" charset="-122"/>
              </a:rPr>
              <a:t>－ </a:t>
            </a:r>
            <a:r>
              <a:rPr lang="en-US" altLang="zh-CN" i="1" dirty="0">
                <a:solidFill>
                  <a:srgbClr val="000000"/>
                </a:solidFill>
                <a:latin typeface="Times New Roman" pitchFamily="18" charset="0"/>
                <a:ea typeface="华文细黑" pitchFamily="2" charset="-122"/>
              </a:rPr>
              <a:t>v</a:t>
            </a:r>
            <a:r>
              <a:rPr lang="en-US" altLang="zh-CN" sz="2800" i="1" baseline="-25000" dirty="0">
                <a:solidFill>
                  <a:srgbClr val="000000"/>
                </a:solidFill>
                <a:latin typeface="Times New Roman" pitchFamily="18" charset="0"/>
              </a:rPr>
              <a:t>0</a:t>
            </a:r>
            <a:r>
              <a:rPr lang="zh-CN" altLang="en-US" dirty="0">
                <a:solidFill>
                  <a:srgbClr val="000000"/>
                </a:solidFill>
                <a:latin typeface="Times New Roman" pitchFamily="18" charset="0"/>
                <a:ea typeface="华文细黑" pitchFamily="2" charset="-122"/>
              </a:rPr>
              <a:t>上，</a:t>
            </a:r>
          </a:p>
          <a:p>
            <a:pPr marL="342900" indent="-342900">
              <a:spcBef>
                <a:spcPct val="35000"/>
              </a:spcBef>
            </a:pPr>
            <a:r>
              <a:rPr lang="zh-CN" altLang="en-US" dirty="0">
                <a:solidFill>
                  <a:srgbClr val="000000"/>
                </a:solidFill>
                <a:latin typeface="Times New Roman" pitchFamily="18" charset="0"/>
                <a:ea typeface="华文细黑" pitchFamily="2" charset="-122"/>
              </a:rPr>
              <a:t>          而不能继续向前构造</a:t>
            </a:r>
          </a:p>
          <a:p>
            <a:pPr marL="342900" indent="-342900">
              <a:spcBef>
                <a:spcPct val="35000"/>
              </a:spcBef>
            </a:pPr>
            <a:r>
              <a:rPr lang="zh-CN" altLang="en-US" dirty="0">
                <a:solidFill>
                  <a:srgbClr val="000000"/>
                </a:solidFill>
                <a:latin typeface="Times New Roman" pitchFamily="18" charset="0"/>
                <a:ea typeface="华文细黑" pitchFamily="2" charset="-122"/>
              </a:rPr>
              <a:t>       </a:t>
            </a:r>
            <a:r>
              <a:rPr lang="en-US" altLang="zh-CN" dirty="0">
                <a:solidFill>
                  <a:srgbClr val="000000"/>
                </a:solidFill>
                <a:latin typeface="Times New Roman" pitchFamily="18" charset="0"/>
                <a:ea typeface="华文细黑" pitchFamily="2" charset="-122"/>
              </a:rPr>
              <a:t>•  </a:t>
            </a:r>
            <a:r>
              <a:rPr lang="zh-CN" altLang="en-US" dirty="0">
                <a:solidFill>
                  <a:srgbClr val="000000"/>
                </a:solidFill>
                <a:latin typeface="Times New Roman" pitchFamily="18" charset="0"/>
                <a:ea typeface="华文细黑" pitchFamily="2" charset="-122"/>
              </a:rPr>
              <a:t>由于</a:t>
            </a:r>
            <a:r>
              <a:rPr lang="en-US" altLang="zh-CN" dirty="0">
                <a:solidFill>
                  <a:srgbClr val="000000"/>
                </a:solidFill>
                <a:latin typeface="Times New Roman" pitchFamily="18" charset="0"/>
                <a:ea typeface="华文细黑" pitchFamily="2" charset="-122"/>
              </a:rPr>
              <a:t>G</a:t>
            </a:r>
            <a:r>
              <a:rPr lang="zh-CN" altLang="en-US" dirty="0">
                <a:solidFill>
                  <a:srgbClr val="000000"/>
                </a:solidFill>
                <a:latin typeface="Times New Roman" pitchFamily="18" charset="0"/>
                <a:ea typeface="华文细黑" pitchFamily="2" charset="-122"/>
              </a:rPr>
              <a:t>是有穷图，因此最终一定能够回到</a:t>
            </a:r>
            <a:r>
              <a:rPr lang="en-US" altLang="zh-CN" i="1" dirty="0">
                <a:solidFill>
                  <a:srgbClr val="000000"/>
                </a:solidFill>
                <a:latin typeface="Times New Roman" pitchFamily="18" charset="0"/>
                <a:ea typeface="华文细黑" pitchFamily="2" charset="-122"/>
              </a:rPr>
              <a:t>v</a:t>
            </a:r>
            <a:r>
              <a:rPr lang="en-US" altLang="zh-CN" sz="2800" i="1" baseline="-25000" dirty="0">
                <a:solidFill>
                  <a:srgbClr val="000000"/>
                </a:solidFill>
                <a:latin typeface="Times New Roman" pitchFamily="18" charset="0"/>
              </a:rPr>
              <a:t>0</a:t>
            </a:r>
            <a:r>
              <a:rPr lang="en-US" altLang="zh-CN" dirty="0">
                <a:solidFill>
                  <a:srgbClr val="000000"/>
                </a:solidFill>
                <a:latin typeface="Times New Roman" pitchFamily="18" charset="0"/>
                <a:ea typeface="华文细黑" pitchFamily="2" charset="-122"/>
              </a:rPr>
              <a:t> </a:t>
            </a:r>
            <a:r>
              <a:rPr lang="zh-CN" altLang="en-US" dirty="0">
                <a:solidFill>
                  <a:srgbClr val="000000"/>
                </a:solidFill>
                <a:latin typeface="Times New Roman" pitchFamily="18" charset="0"/>
                <a:ea typeface="华文细黑" pitchFamily="2" charset="-122"/>
              </a:rPr>
              <a:t>，构成简单</a:t>
            </a:r>
          </a:p>
          <a:p>
            <a:pPr marL="342900" indent="-342900">
              <a:spcBef>
                <a:spcPct val="35000"/>
              </a:spcBef>
            </a:pPr>
            <a:r>
              <a:rPr lang="zh-CN" altLang="en-US" dirty="0">
                <a:solidFill>
                  <a:srgbClr val="000000"/>
                </a:solidFill>
                <a:latin typeface="Times New Roman" pitchFamily="18" charset="0"/>
                <a:ea typeface="华文细黑" pitchFamily="2" charset="-122"/>
              </a:rPr>
              <a:t>          回路</a:t>
            </a:r>
            <a:r>
              <a:rPr lang="en-US" altLang="zh-CN" dirty="0">
                <a:solidFill>
                  <a:srgbClr val="000000"/>
                </a:solidFill>
                <a:latin typeface="Times New Roman" pitchFamily="18" charset="0"/>
                <a:ea typeface="华文细黑" pitchFamily="2" charset="-122"/>
              </a:rPr>
              <a:t>C</a:t>
            </a:r>
          </a:p>
          <a:p>
            <a:pPr marL="342900" indent="-342900">
              <a:spcBef>
                <a:spcPct val="35000"/>
              </a:spcBef>
            </a:pPr>
            <a:r>
              <a:rPr lang="en-US" altLang="zh-CN" sz="2800" dirty="0">
                <a:solidFill>
                  <a:srgbClr val="000000"/>
                </a:solidFill>
                <a:latin typeface="Times New Roman" pitchFamily="18" charset="0"/>
                <a:ea typeface="华文细黑" pitchFamily="2" charset="-122"/>
              </a:rPr>
              <a:t>  –  </a:t>
            </a:r>
            <a:r>
              <a:rPr lang="zh-CN" altLang="en-US" sz="2800" dirty="0">
                <a:solidFill>
                  <a:srgbClr val="000000"/>
                </a:solidFill>
                <a:latin typeface="Times New Roman" pitchFamily="18" charset="0"/>
                <a:ea typeface="华文细黑" pitchFamily="2" charset="-122"/>
              </a:rPr>
              <a:t>若</a:t>
            </a:r>
            <a:r>
              <a:rPr lang="en-US" altLang="zh-CN" sz="2800" dirty="0">
                <a:solidFill>
                  <a:srgbClr val="000000"/>
                </a:solidFill>
                <a:latin typeface="Times New Roman" pitchFamily="18" charset="0"/>
                <a:ea typeface="华文细黑" pitchFamily="2" charset="-122"/>
              </a:rPr>
              <a:t>C</a:t>
            </a:r>
            <a:r>
              <a:rPr lang="zh-CN" altLang="en-US" sz="2800" dirty="0">
                <a:solidFill>
                  <a:srgbClr val="000000"/>
                </a:solidFill>
                <a:latin typeface="Times New Roman" pitchFamily="18" charset="0"/>
                <a:ea typeface="华文细黑" pitchFamily="2" charset="-122"/>
              </a:rPr>
              <a:t>包含了</a:t>
            </a:r>
            <a:r>
              <a:rPr lang="en-US" altLang="zh-CN" sz="2800" dirty="0">
                <a:solidFill>
                  <a:srgbClr val="000000"/>
                </a:solidFill>
                <a:latin typeface="Times New Roman" pitchFamily="18" charset="0"/>
                <a:ea typeface="华文细黑" pitchFamily="2" charset="-122"/>
              </a:rPr>
              <a:t>G</a:t>
            </a:r>
            <a:r>
              <a:rPr lang="zh-CN" altLang="en-US" sz="2800" dirty="0">
                <a:solidFill>
                  <a:srgbClr val="000000"/>
                </a:solidFill>
                <a:latin typeface="Times New Roman" pitchFamily="18" charset="0"/>
                <a:ea typeface="华文细黑" pitchFamily="2" charset="-122"/>
              </a:rPr>
              <a:t>中的所有边，它即是</a:t>
            </a:r>
            <a:r>
              <a:rPr lang="en-US" altLang="zh-CN" sz="2800" dirty="0">
                <a:solidFill>
                  <a:srgbClr val="000000"/>
                </a:solidFill>
                <a:latin typeface="Times New Roman" pitchFamily="18" charset="0"/>
                <a:ea typeface="华文细黑" pitchFamily="2" charset="-122"/>
              </a:rPr>
              <a:t>G</a:t>
            </a:r>
            <a:r>
              <a:rPr lang="zh-CN" altLang="en-US" sz="2800" dirty="0">
                <a:solidFill>
                  <a:srgbClr val="000000"/>
                </a:solidFill>
                <a:latin typeface="Times New Roman" pitchFamily="18" charset="0"/>
                <a:ea typeface="华文细黑" pitchFamily="2" charset="-122"/>
              </a:rPr>
              <a:t>的欧拉回路</a:t>
            </a:r>
          </a:p>
        </p:txBody>
      </p:sp>
    </p:spTree>
    <p:extLst>
      <p:ext uri="{BB962C8B-B14F-4D97-AF65-F5344CB8AC3E}">
        <p14:creationId xmlns:p14="http://schemas.microsoft.com/office/powerpoint/2010/main" val="306506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linds(horizontal)">
                                      <p:cBhvr>
                                        <p:cTn id="33" dur="500"/>
                                        <p:tgtEl>
                                          <p:spTgt spid="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blinds(horizontal)">
                                      <p:cBhvr>
                                        <p:cTn id="36" dur="500"/>
                                        <p:tgtEl>
                                          <p:spTgt spid="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blinds(horizontal)">
                                      <p:cBhvr>
                                        <p:cTn id="4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pPr eaLnBrk="1" hangingPunct="1"/>
            <a:r>
              <a:rPr lang="zh-CN" altLang="en-US" dirty="0"/>
              <a:t>欧拉图判别定理</a:t>
            </a:r>
          </a:p>
        </p:txBody>
      </p:sp>
      <p:sp>
        <p:nvSpPr>
          <p:cNvPr id="5" name="Rectangle 3"/>
          <p:cNvSpPr>
            <a:spLocks noChangeArrowheads="1"/>
          </p:cNvSpPr>
          <p:nvPr/>
        </p:nvSpPr>
        <p:spPr bwMode="auto">
          <a:xfrm>
            <a:off x="539750" y="1268413"/>
            <a:ext cx="8424863" cy="4725987"/>
          </a:xfrm>
          <a:prstGeom prst="rect">
            <a:avLst/>
          </a:prstGeom>
          <a:noFill/>
          <a:ln w="9525">
            <a:noFill/>
            <a:miter lim="800000"/>
            <a:headEnd/>
            <a:tailEnd/>
          </a:ln>
        </p:spPr>
        <p:txBody>
          <a:bodyPr>
            <a:spAutoFit/>
          </a:bodyPr>
          <a:lstStyle/>
          <a:p>
            <a:pPr marL="342900" indent="-342900">
              <a:spcBef>
                <a:spcPct val="35000"/>
              </a:spcBef>
            </a:pPr>
            <a:r>
              <a:rPr lang="en-US" altLang="zh-CN" sz="2800" dirty="0">
                <a:solidFill>
                  <a:srgbClr val="000000"/>
                </a:solidFill>
                <a:latin typeface="宋体" pitchFamily="2" charset="-122"/>
              </a:rPr>
              <a:t>•</a:t>
            </a:r>
            <a:r>
              <a:rPr lang="en-US" altLang="zh-CN" sz="2800" dirty="0">
                <a:solidFill>
                  <a:srgbClr val="000000"/>
                </a:solidFill>
              </a:rPr>
              <a:t>  </a:t>
            </a:r>
            <a:r>
              <a:rPr lang="zh-CN" altLang="en-US" sz="2800" dirty="0">
                <a:solidFill>
                  <a:srgbClr val="5E2CAE"/>
                </a:solidFill>
              </a:rPr>
              <a:t>充分性</a:t>
            </a:r>
            <a:r>
              <a:rPr lang="zh-CN" altLang="en-US" sz="2800" dirty="0">
                <a:solidFill>
                  <a:srgbClr val="000000"/>
                </a:solidFill>
              </a:rPr>
              <a:t>（续）</a:t>
            </a:r>
          </a:p>
          <a:p>
            <a:pPr marL="342900" indent="-342900">
              <a:spcBef>
                <a:spcPct val="15000"/>
              </a:spcBef>
            </a:pPr>
            <a:r>
              <a:rPr lang="zh-CN" altLang="en-US" dirty="0">
                <a:solidFill>
                  <a:srgbClr val="000000"/>
                </a:solidFill>
              </a:rPr>
              <a:t>  </a:t>
            </a:r>
            <a:r>
              <a:rPr lang="en-US" altLang="zh-CN" dirty="0">
                <a:solidFill>
                  <a:srgbClr val="000000"/>
                </a:solidFill>
              </a:rPr>
              <a:t>– </a:t>
            </a:r>
            <a:r>
              <a:rPr lang="zh-CN" altLang="en-US" dirty="0">
                <a:solidFill>
                  <a:srgbClr val="000000"/>
                </a:solidFill>
              </a:rPr>
              <a:t>否则，从</a:t>
            </a:r>
            <a:r>
              <a:rPr lang="en-US" altLang="zh-CN" dirty="0">
                <a:solidFill>
                  <a:srgbClr val="000000"/>
                </a:solidFill>
              </a:rPr>
              <a:t>G</a:t>
            </a:r>
            <a:r>
              <a:rPr lang="zh-CN" altLang="en-US" dirty="0">
                <a:solidFill>
                  <a:srgbClr val="000000"/>
                </a:solidFill>
                <a:latin typeface="华文细黑" pitchFamily="2" charset="-122"/>
                <a:ea typeface="华文细黑" pitchFamily="2" charset="-122"/>
              </a:rPr>
              <a:t>中删去</a:t>
            </a:r>
            <a:r>
              <a:rPr lang="en-US" altLang="zh-CN" dirty="0">
                <a:solidFill>
                  <a:srgbClr val="000000"/>
                </a:solidFill>
                <a:ea typeface="华文细黑" pitchFamily="2" charset="-122"/>
              </a:rPr>
              <a:t>C</a:t>
            </a:r>
            <a:r>
              <a:rPr lang="zh-CN" altLang="en-US" dirty="0">
                <a:solidFill>
                  <a:srgbClr val="000000"/>
                </a:solidFill>
                <a:latin typeface="华文细黑" pitchFamily="2" charset="-122"/>
                <a:ea typeface="华文细黑" pitchFamily="2" charset="-122"/>
              </a:rPr>
              <a:t>的各边，得到</a:t>
            </a:r>
            <a:r>
              <a:rPr lang="en-US" altLang="zh-CN" dirty="0">
                <a:solidFill>
                  <a:srgbClr val="000000"/>
                </a:solidFill>
                <a:ea typeface="华文细黑" pitchFamily="2" charset="-122"/>
              </a:rPr>
              <a:t>G</a:t>
            </a:r>
            <a:r>
              <a:rPr lang="en-US" altLang="zh-CN" baseline="-25000" dirty="0">
                <a:solidFill>
                  <a:srgbClr val="000000"/>
                </a:solidFill>
                <a:ea typeface="华文细黑" pitchFamily="2" charset="-122"/>
              </a:rPr>
              <a:t>1</a:t>
            </a:r>
            <a:r>
              <a:rPr lang="zh-CN" altLang="en-US" dirty="0">
                <a:solidFill>
                  <a:srgbClr val="000000"/>
                </a:solidFill>
                <a:latin typeface="华文细黑" pitchFamily="2" charset="-122"/>
                <a:ea typeface="华文细黑" pitchFamily="2" charset="-122"/>
              </a:rPr>
              <a:t>。显然</a:t>
            </a:r>
            <a:r>
              <a:rPr lang="en-US" altLang="zh-CN" dirty="0">
                <a:solidFill>
                  <a:srgbClr val="000000"/>
                </a:solidFill>
                <a:ea typeface="华文细黑" pitchFamily="2" charset="-122"/>
              </a:rPr>
              <a:t>G</a:t>
            </a:r>
            <a:r>
              <a:rPr lang="en-US" altLang="zh-CN" baseline="-25000" dirty="0">
                <a:solidFill>
                  <a:srgbClr val="000000"/>
                </a:solidFill>
                <a:ea typeface="华文细黑" pitchFamily="2" charset="-122"/>
              </a:rPr>
              <a:t>1</a:t>
            </a:r>
            <a:r>
              <a:rPr lang="zh-CN" altLang="en-US" dirty="0">
                <a:solidFill>
                  <a:srgbClr val="000000"/>
                </a:solidFill>
                <a:latin typeface="华文细黑" pitchFamily="2" charset="-122"/>
                <a:ea typeface="华文细黑" pitchFamily="2" charset="-122"/>
              </a:rPr>
              <a:t>中</a:t>
            </a:r>
          </a:p>
          <a:p>
            <a:pPr marL="342900" indent="-342900">
              <a:spcBef>
                <a:spcPct val="15000"/>
              </a:spcBef>
            </a:pPr>
            <a:r>
              <a:rPr lang="zh-CN" altLang="en-US" dirty="0">
                <a:solidFill>
                  <a:srgbClr val="000000"/>
                </a:solidFill>
                <a:latin typeface="华文细黑" pitchFamily="2" charset="-122"/>
                <a:ea typeface="华文细黑" pitchFamily="2" charset="-122"/>
              </a:rPr>
              <a:t>     每点的度仍然是偶数</a:t>
            </a:r>
          </a:p>
          <a:p>
            <a:pPr marL="342900" indent="-342900">
              <a:spcBef>
                <a:spcPct val="15000"/>
              </a:spcBef>
            </a:pPr>
            <a:r>
              <a:rPr lang="zh-CN" altLang="en-US" dirty="0">
                <a:solidFill>
                  <a:srgbClr val="000000"/>
                </a:solidFill>
                <a:ea typeface="华文细黑" pitchFamily="2" charset="-122"/>
              </a:rPr>
              <a:t>  </a:t>
            </a:r>
            <a:r>
              <a:rPr lang="en-US" altLang="zh-CN" dirty="0">
                <a:solidFill>
                  <a:srgbClr val="000000"/>
                </a:solidFill>
                <a:ea typeface="华文细黑" pitchFamily="2" charset="-122"/>
              </a:rPr>
              <a:t>– </a:t>
            </a:r>
            <a:r>
              <a:rPr lang="zh-CN" altLang="en-US" dirty="0">
                <a:solidFill>
                  <a:srgbClr val="000000"/>
                </a:solidFill>
                <a:ea typeface="华文细黑" pitchFamily="2" charset="-122"/>
              </a:rPr>
              <a:t>此时，</a:t>
            </a:r>
            <a:r>
              <a:rPr lang="en-US" altLang="zh-CN" dirty="0">
                <a:solidFill>
                  <a:srgbClr val="000000"/>
                </a:solidFill>
                <a:ea typeface="华文细黑" pitchFamily="2" charset="-122"/>
              </a:rPr>
              <a:t>G</a:t>
            </a:r>
            <a:r>
              <a:rPr lang="en-US" altLang="zh-CN" baseline="-25000" dirty="0">
                <a:solidFill>
                  <a:srgbClr val="000000"/>
                </a:solidFill>
                <a:ea typeface="华文细黑" pitchFamily="2" charset="-122"/>
              </a:rPr>
              <a:t>1</a:t>
            </a:r>
            <a:r>
              <a:rPr lang="zh-CN" altLang="en-US" dirty="0">
                <a:solidFill>
                  <a:srgbClr val="000000"/>
                </a:solidFill>
                <a:latin typeface="华文细黑" pitchFamily="2" charset="-122"/>
                <a:ea typeface="华文细黑" pitchFamily="2" charset="-122"/>
              </a:rPr>
              <a:t>中一定存在度非</a:t>
            </a:r>
            <a:r>
              <a:rPr lang="en-US" altLang="zh-CN" dirty="0">
                <a:solidFill>
                  <a:srgbClr val="000000"/>
                </a:solidFill>
                <a:ea typeface="华文细黑" pitchFamily="2" charset="-122"/>
              </a:rPr>
              <a:t>0</a:t>
            </a:r>
            <a:r>
              <a:rPr lang="zh-CN" altLang="en-US" dirty="0">
                <a:solidFill>
                  <a:srgbClr val="000000"/>
                </a:solidFill>
                <a:latin typeface="华文细黑" pitchFamily="2" charset="-122"/>
                <a:ea typeface="华文细黑" pitchFamily="2" charset="-122"/>
              </a:rPr>
              <a:t>的顶点</a:t>
            </a:r>
            <a:r>
              <a:rPr lang="en-US" altLang="zh-CN" dirty="0">
                <a:solidFill>
                  <a:srgbClr val="000000"/>
                </a:solidFill>
                <a:ea typeface="华文细黑" pitchFamily="2" charset="-122"/>
              </a:rPr>
              <a:t>v</a:t>
            </a:r>
            <a:r>
              <a:rPr lang="en-US" altLang="zh-CN" baseline="-25000" dirty="0">
                <a:solidFill>
                  <a:srgbClr val="000000"/>
                </a:solidFill>
                <a:ea typeface="华文细黑" pitchFamily="2" charset="-122"/>
              </a:rPr>
              <a:t>i</a:t>
            </a:r>
            <a:r>
              <a:rPr lang="zh-CN" altLang="en-US" dirty="0">
                <a:solidFill>
                  <a:srgbClr val="000000"/>
                </a:solidFill>
                <a:latin typeface="华文细黑" pitchFamily="2" charset="-122"/>
                <a:ea typeface="华文细黑" pitchFamily="2" charset="-122"/>
              </a:rPr>
              <a:t>，它同时还是</a:t>
            </a:r>
          </a:p>
          <a:p>
            <a:pPr marL="342900" indent="-342900">
              <a:spcBef>
                <a:spcPct val="15000"/>
              </a:spcBef>
            </a:pPr>
            <a:r>
              <a:rPr lang="zh-CN" altLang="en-US" dirty="0">
                <a:solidFill>
                  <a:srgbClr val="000000"/>
                </a:solidFill>
                <a:latin typeface="华文细黑" pitchFamily="2" charset="-122"/>
                <a:ea typeface="华文细黑" pitchFamily="2" charset="-122"/>
              </a:rPr>
              <a:t>      回路</a:t>
            </a:r>
            <a:r>
              <a:rPr lang="en-US" altLang="zh-CN" dirty="0">
                <a:solidFill>
                  <a:srgbClr val="000000"/>
                </a:solidFill>
                <a:ea typeface="华文细黑" pitchFamily="2" charset="-122"/>
              </a:rPr>
              <a:t>C</a:t>
            </a:r>
            <a:r>
              <a:rPr lang="zh-CN" altLang="en-US" dirty="0">
                <a:solidFill>
                  <a:srgbClr val="000000"/>
                </a:solidFill>
                <a:latin typeface="华文细黑" pitchFamily="2" charset="-122"/>
                <a:ea typeface="华文细黑" pitchFamily="2" charset="-122"/>
              </a:rPr>
              <a:t>经过的顶点</a:t>
            </a:r>
          </a:p>
          <a:p>
            <a:pPr marL="342900" indent="-342900">
              <a:spcBef>
                <a:spcPct val="15000"/>
              </a:spcBef>
            </a:pPr>
            <a:r>
              <a:rPr lang="zh-CN" altLang="en-US" dirty="0">
                <a:solidFill>
                  <a:srgbClr val="000000"/>
                </a:solidFill>
                <a:latin typeface="华文细黑" pitchFamily="2" charset="-122"/>
                <a:ea typeface="华文细黑" pitchFamily="2" charset="-122"/>
              </a:rPr>
              <a:t>   （否则</a:t>
            </a:r>
            <a:r>
              <a:rPr lang="en-US" altLang="zh-CN" dirty="0">
                <a:solidFill>
                  <a:srgbClr val="000000"/>
                </a:solidFill>
                <a:ea typeface="华文细黑" pitchFamily="2" charset="-122"/>
              </a:rPr>
              <a:t>G</a:t>
            </a:r>
            <a:r>
              <a:rPr lang="zh-CN" altLang="en-US" dirty="0">
                <a:solidFill>
                  <a:srgbClr val="000000"/>
                </a:solidFill>
                <a:latin typeface="华文细黑" pitchFamily="2" charset="-122"/>
                <a:ea typeface="华文细黑" pitchFamily="2" charset="-122"/>
              </a:rPr>
              <a:t>是非连通图）</a:t>
            </a:r>
          </a:p>
          <a:p>
            <a:pPr marL="342900" indent="-342900">
              <a:spcBef>
                <a:spcPct val="15000"/>
              </a:spcBef>
            </a:pPr>
            <a:r>
              <a:rPr lang="zh-CN" altLang="en-US" dirty="0">
                <a:solidFill>
                  <a:srgbClr val="000000"/>
                </a:solidFill>
                <a:ea typeface="华文细黑" pitchFamily="2" charset="-122"/>
              </a:rPr>
              <a:t>  </a:t>
            </a:r>
            <a:r>
              <a:rPr lang="en-US" altLang="zh-CN" dirty="0">
                <a:solidFill>
                  <a:srgbClr val="000000"/>
                </a:solidFill>
                <a:ea typeface="华文细黑" pitchFamily="2" charset="-122"/>
              </a:rPr>
              <a:t>– </a:t>
            </a:r>
            <a:r>
              <a:rPr lang="zh-CN" altLang="en-US" dirty="0">
                <a:solidFill>
                  <a:srgbClr val="000000"/>
                </a:solidFill>
                <a:ea typeface="华文细黑" pitchFamily="2" charset="-122"/>
              </a:rPr>
              <a:t>这时，在</a:t>
            </a:r>
            <a:r>
              <a:rPr lang="en-US" altLang="zh-CN" dirty="0">
                <a:solidFill>
                  <a:srgbClr val="000000"/>
                </a:solidFill>
                <a:ea typeface="华文细黑" pitchFamily="2" charset="-122"/>
              </a:rPr>
              <a:t>v</a:t>
            </a:r>
            <a:r>
              <a:rPr lang="en-US" altLang="zh-CN" baseline="-25000" dirty="0">
                <a:solidFill>
                  <a:srgbClr val="000000"/>
                </a:solidFill>
                <a:ea typeface="华文细黑" pitchFamily="2" charset="-122"/>
              </a:rPr>
              <a:t>i</a:t>
            </a:r>
            <a:r>
              <a:rPr lang="zh-CN" altLang="en-US" dirty="0">
                <a:solidFill>
                  <a:srgbClr val="000000"/>
                </a:solidFill>
                <a:latin typeface="华文细黑" pitchFamily="2" charset="-122"/>
                <a:ea typeface="华文细黑" pitchFamily="2" charset="-122"/>
              </a:rPr>
              <a:t>所在的</a:t>
            </a:r>
            <a:r>
              <a:rPr lang="en-US" altLang="zh-CN" dirty="0">
                <a:solidFill>
                  <a:srgbClr val="000000"/>
                </a:solidFill>
                <a:ea typeface="华文细黑" pitchFamily="2" charset="-122"/>
              </a:rPr>
              <a:t>G</a:t>
            </a:r>
            <a:r>
              <a:rPr lang="en-US" altLang="zh-CN" baseline="-25000" dirty="0">
                <a:solidFill>
                  <a:srgbClr val="000000"/>
                </a:solidFill>
                <a:ea typeface="华文细黑" pitchFamily="2" charset="-122"/>
              </a:rPr>
              <a:t>1</a:t>
            </a:r>
            <a:r>
              <a:rPr lang="zh-CN" altLang="en-US" dirty="0">
                <a:solidFill>
                  <a:srgbClr val="000000"/>
                </a:solidFill>
                <a:latin typeface="华文细黑" pitchFamily="2" charset="-122"/>
                <a:ea typeface="华文细黑" pitchFamily="2" charset="-122"/>
              </a:rPr>
              <a:t>的连通支中，同理可构造简</a:t>
            </a:r>
          </a:p>
          <a:p>
            <a:pPr marL="342900" indent="-342900">
              <a:spcBef>
                <a:spcPct val="15000"/>
              </a:spcBef>
            </a:pPr>
            <a:r>
              <a:rPr lang="zh-CN" altLang="en-US" dirty="0">
                <a:solidFill>
                  <a:srgbClr val="000000"/>
                </a:solidFill>
                <a:latin typeface="华文细黑" pitchFamily="2" charset="-122"/>
                <a:ea typeface="华文细黑" pitchFamily="2" charset="-122"/>
              </a:rPr>
              <a:t>      单回路</a:t>
            </a:r>
            <a:r>
              <a:rPr lang="en-US" altLang="zh-CN" dirty="0">
                <a:solidFill>
                  <a:srgbClr val="000000"/>
                </a:solidFill>
                <a:ea typeface="华文细黑" pitchFamily="2" charset="-122"/>
              </a:rPr>
              <a:t>C′</a:t>
            </a:r>
            <a:r>
              <a:rPr lang="zh-CN" altLang="en-US" dirty="0">
                <a:solidFill>
                  <a:srgbClr val="000000"/>
                </a:solidFill>
                <a:latin typeface="华文细黑" pitchFamily="2" charset="-122"/>
                <a:ea typeface="华文细黑" pitchFamily="2" charset="-122"/>
              </a:rPr>
              <a:t>，令</a:t>
            </a:r>
            <a:r>
              <a:rPr lang="en-US" altLang="zh-CN" dirty="0">
                <a:solidFill>
                  <a:srgbClr val="000000"/>
                </a:solidFill>
                <a:ea typeface="华文细黑" pitchFamily="2" charset="-122"/>
              </a:rPr>
              <a:t>C=C</a:t>
            </a:r>
            <a:r>
              <a:rPr lang="en-US" altLang="zh-CN" dirty="0">
                <a:solidFill>
                  <a:srgbClr val="000000"/>
                </a:solidFill>
                <a:latin typeface="宋体" pitchFamily="2" charset="-122"/>
              </a:rPr>
              <a:t>∪</a:t>
            </a:r>
            <a:r>
              <a:rPr lang="en-US" altLang="zh-CN" dirty="0">
                <a:solidFill>
                  <a:srgbClr val="000000"/>
                </a:solidFill>
              </a:rPr>
              <a:t>C′</a:t>
            </a:r>
            <a:r>
              <a:rPr lang="zh-CN" altLang="en-US" dirty="0">
                <a:solidFill>
                  <a:srgbClr val="000000"/>
                </a:solidFill>
                <a:latin typeface="华文细黑" pitchFamily="2" charset="-122"/>
                <a:ea typeface="华文细黑" pitchFamily="2" charset="-122"/>
              </a:rPr>
              <a:t>，得到包含边数比原来</a:t>
            </a:r>
          </a:p>
          <a:p>
            <a:pPr marL="342900" indent="-342900">
              <a:spcBef>
                <a:spcPct val="15000"/>
              </a:spcBef>
            </a:pPr>
            <a:r>
              <a:rPr lang="zh-CN" altLang="en-US" dirty="0">
                <a:solidFill>
                  <a:srgbClr val="000000"/>
                </a:solidFill>
                <a:latin typeface="华文细黑" pitchFamily="2" charset="-122"/>
                <a:ea typeface="华文细黑" pitchFamily="2" charset="-122"/>
              </a:rPr>
              <a:t>      更多的的简单回路</a:t>
            </a:r>
          </a:p>
          <a:p>
            <a:pPr marL="342900" indent="-342900">
              <a:spcBef>
                <a:spcPct val="15000"/>
              </a:spcBef>
            </a:pPr>
            <a:r>
              <a:rPr lang="zh-CN" altLang="en-US" dirty="0">
                <a:solidFill>
                  <a:srgbClr val="000000"/>
                </a:solidFill>
                <a:ea typeface="华文细黑" pitchFamily="2" charset="-122"/>
              </a:rPr>
              <a:t>  </a:t>
            </a:r>
            <a:r>
              <a:rPr lang="en-US" altLang="zh-CN" dirty="0">
                <a:solidFill>
                  <a:srgbClr val="000000"/>
                </a:solidFill>
                <a:ea typeface="华文细黑" pitchFamily="2" charset="-122"/>
              </a:rPr>
              <a:t>– </a:t>
            </a:r>
            <a:r>
              <a:rPr lang="zh-CN" altLang="en-US" dirty="0">
                <a:solidFill>
                  <a:srgbClr val="000000"/>
                </a:solidFill>
                <a:latin typeface="华文细黑" pitchFamily="2" charset="-122"/>
                <a:ea typeface="华文细黑" pitchFamily="2" charset="-122"/>
              </a:rPr>
              <a:t>继续上述构造过程，最终该简单回路必是包含了</a:t>
            </a:r>
          </a:p>
          <a:p>
            <a:pPr marL="342900" indent="-342900">
              <a:spcBef>
                <a:spcPct val="15000"/>
              </a:spcBef>
            </a:pPr>
            <a:r>
              <a:rPr lang="zh-CN" altLang="en-US" dirty="0">
                <a:solidFill>
                  <a:srgbClr val="000000"/>
                </a:solidFill>
                <a:latin typeface="华文细黑" pitchFamily="2" charset="-122"/>
                <a:ea typeface="华文细黑" pitchFamily="2" charset="-122"/>
              </a:rPr>
              <a:t>      的所有边，即构造出了的一条欧拉回路</a:t>
            </a:r>
          </a:p>
        </p:txBody>
      </p:sp>
    </p:spTree>
    <p:extLst>
      <p:ext uri="{BB962C8B-B14F-4D97-AF65-F5344CB8AC3E}">
        <p14:creationId xmlns:p14="http://schemas.microsoft.com/office/powerpoint/2010/main" val="122684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linds(horizontal)">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linds(horizontal)">
                                      <p:cBhvr>
                                        <p:cTn id="28" dur="500"/>
                                        <p:tgtEl>
                                          <p:spTgt spid="5">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linds(horizontal)">
                                      <p:cBhvr>
                                        <p:cTn id="31" dur="500"/>
                                        <p:tgtEl>
                                          <p:spTgt spid="5">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blinds(horizontal)">
                                      <p:cBhvr>
                                        <p:cTn id="34" dur="500"/>
                                        <p:tgtEl>
                                          <p:spTgt spid="5">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blinds(horizontal)">
                                      <p:cBhvr>
                                        <p:cTn id="39" dur="500"/>
                                        <p:tgtEl>
                                          <p:spTgt spid="5">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blinds(horizontal)">
                                      <p:cBhvr>
                                        <p:cTn id="4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p:txBody>
          <a:bodyPr/>
          <a:lstStyle/>
          <a:p>
            <a:pPr eaLnBrk="1" hangingPunct="1"/>
            <a:r>
              <a:rPr lang="zh-CN" altLang="en-US" dirty="0"/>
              <a:t>构造欧拉图的算法</a:t>
            </a:r>
          </a:p>
        </p:txBody>
      </p:sp>
      <p:sp>
        <p:nvSpPr>
          <p:cNvPr id="66563" name="AutoShape 3"/>
          <p:cNvSpPr>
            <a:spLocks noChangeArrowheads="1"/>
          </p:cNvSpPr>
          <p:nvPr/>
        </p:nvSpPr>
        <p:spPr bwMode="auto">
          <a:xfrm>
            <a:off x="2579688" y="1649413"/>
            <a:ext cx="1219200" cy="609600"/>
          </a:xfrm>
          <a:prstGeom prst="flowChartDecision">
            <a:avLst/>
          </a:prstGeom>
          <a:noFill/>
          <a:ln w="9525">
            <a:solidFill>
              <a:srgbClr val="000000"/>
            </a:solidFill>
            <a:miter lim="800000"/>
            <a:headEnd/>
            <a:tailEnd/>
          </a:ln>
        </p:spPr>
        <p:txBody>
          <a:bodyPr wrap="none" anchor="ctr"/>
          <a:lstStyle/>
          <a:p>
            <a:endParaRPr lang="zh-CN" altLang="en-US" sz="1600">
              <a:solidFill>
                <a:srgbClr val="4D5B6B"/>
              </a:solidFill>
            </a:endParaRPr>
          </a:p>
        </p:txBody>
      </p:sp>
      <p:sp>
        <p:nvSpPr>
          <p:cNvPr id="66564" name="Rectangle 4"/>
          <p:cNvSpPr>
            <a:spLocks noChangeArrowheads="1"/>
          </p:cNvSpPr>
          <p:nvPr/>
        </p:nvSpPr>
        <p:spPr bwMode="auto">
          <a:xfrm>
            <a:off x="2579688" y="2487613"/>
            <a:ext cx="1143000" cy="457200"/>
          </a:xfrm>
          <a:prstGeom prst="rect">
            <a:avLst/>
          </a:prstGeom>
          <a:noFill/>
          <a:ln w="9525">
            <a:solidFill>
              <a:srgbClr val="000000"/>
            </a:solidFill>
            <a:miter lim="800000"/>
            <a:headEnd/>
            <a:tailEnd/>
          </a:ln>
        </p:spPr>
        <p:txBody>
          <a:bodyPr wrap="none" anchor="ctr"/>
          <a:lstStyle/>
          <a:p>
            <a:endParaRPr lang="zh-CN" altLang="en-US" sz="1600">
              <a:solidFill>
                <a:srgbClr val="4D5B6B"/>
              </a:solidFill>
            </a:endParaRPr>
          </a:p>
        </p:txBody>
      </p:sp>
      <p:sp>
        <p:nvSpPr>
          <p:cNvPr id="66565" name="AutoShape 5"/>
          <p:cNvSpPr>
            <a:spLocks noChangeArrowheads="1"/>
          </p:cNvSpPr>
          <p:nvPr/>
        </p:nvSpPr>
        <p:spPr bwMode="auto">
          <a:xfrm>
            <a:off x="2274888" y="3935413"/>
            <a:ext cx="1828800" cy="685800"/>
          </a:xfrm>
          <a:prstGeom prst="flowChartDecision">
            <a:avLst/>
          </a:prstGeom>
          <a:noFill/>
          <a:ln w="9525">
            <a:solidFill>
              <a:srgbClr val="000000"/>
            </a:solidFill>
            <a:miter lim="800000"/>
            <a:headEnd/>
            <a:tailEnd/>
          </a:ln>
        </p:spPr>
        <p:txBody>
          <a:bodyPr wrap="none" anchor="ctr"/>
          <a:lstStyle/>
          <a:p>
            <a:endParaRPr lang="zh-CN" altLang="en-US" sz="1600">
              <a:solidFill>
                <a:srgbClr val="4D5B6B"/>
              </a:solidFill>
            </a:endParaRPr>
          </a:p>
        </p:txBody>
      </p:sp>
      <p:sp>
        <p:nvSpPr>
          <p:cNvPr id="66566" name="Rectangle 6"/>
          <p:cNvSpPr>
            <a:spLocks noChangeArrowheads="1"/>
          </p:cNvSpPr>
          <p:nvPr/>
        </p:nvSpPr>
        <p:spPr bwMode="auto">
          <a:xfrm>
            <a:off x="1403350" y="4926013"/>
            <a:ext cx="3240088" cy="762000"/>
          </a:xfrm>
          <a:prstGeom prst="rect">
            <a:avLst/>
          </a:prstGeom>
          <a:noFill/>
          <a:ln w="9525">
            <a:solidFill>
              <a:srgbClr val="000000"/>
            </a:solidFill>
            <a:miter lim="800000"/>
            <a:headEnd/>
            <a:tailEnd/>
          </a:ln>
        </p:spPr>
        <p:txBody>
          <a:bodyPr wrap="none" anchor="ctr"/>
          <a:lstStyle/>
          <a:p>
            <a:endParaRPr lang="zh-CN" altLang="en-US" sz="1600">
              <a:solidFill>
                <a:srgbClr val="4D5B6B"/>
              </a:solidFill>
            </a:endParaRPr>
          </a:p>
        </p:txBody>
      </p:sp>
      <p:sp>
        <p:nvSpPr>
          <p:cNvPr id="66567" name="Rectangle 7"/>
          <p:cNvSpPr>
            <a:spLocks noChangeArrowheads="1"/>
          </p:cNvSpPr>
          <p:nvPr/>
        </p:nvSpPr>
        <p:spPr bwMode="auto">
          <a:xfrm>
            <a:off x="827088" y="4087813"/>
            <a:ext cx="990600" cy="381000"/>
          </a:xfrm>
          <a:prstGeom prst="rect">
            <a:avLst/>
          </a:prstGeom>
          <a:noFill/>
          <a:ln w="9525">
            <a:solidFill>
              <a:srgbClr val="000000"/>
            </a:solidFill>
            <a:miter lim="800000"/>
            <a:headEnd/>
            <a:tailEnd/>
          </a:ln>
        </p:spPr>
        <p:txBody>
          <a:bodyPr wrap="none" anchor="ctr"/>
          <a:lstStyle/>
          <a:p>
            <a:endParaRPr lang="zh-CN" altLang="en-US" sz="1600">
              <a:solidFill>
                <a:srgbClr val="4D5B6B"/>
              </a:solidFill>
            </a:endParaRPr>
          </a:p>
        </p:txBody>
      </p:sp>
      <p:sp>
        <p:nvSpPr>
          <p:cNvPr id="66568" name="Rectangle 8"/>
          <p:cNvSpPr>
            <a:spLocks noChangeArrowheads="1"/>
          </p:cNvSpPr>
          <p:nvPr/>
        </p:nvSpPr>
        <p:spPr bwMode="auto">
          <a:xfrm>
            <a:off x="5170488" y="4697413"/>
            <a:ext cx="2971800" cy="990600"/>
          </a:xfrm>
          <a:prstGeom prst="rect">
            <a:avLst/>
          </a:prstGeom>
          <a:noFill/>
          <a:ln w="9525">
            <a:solidFill>
              <a:srgbClr val="000000"/>
            </a:solidFill>
            <a:miter lim="800000"/>
            <a:headEnd/>
            <a:tailEnd/>
          </a:ln>
        </p:spPr>
        <p:txBody>
          <a:bodyPr wrap="none" anchor="ctr"/>
          <a:lstStyle/>
          <a:p>
            <a:endParaRPr lang="zh-CN" altLang="en-US" sz="1600">
              <a:solidFill>
                <a:srgbClr val="4D5B6B"/>
              </a:solidFill>
            </a:endParaRPr>
          </a:p>
        </p:txBody>
      </p:sp>
      <p:sp>
        <p:nvSpPr>
          <p:cNvPr id="66569" name="Rectangle 9"/>
          <p:cNvSpPr>
            <a:spLocks noChangeArrowheads="1"/>
          </p:cNvSpPr>
          <p:nvPr/>
        </p:nvSpPr>
        <p:spPr bwMode="auto">
          <a:xfrm>
            <a:off x="5551488" y="4011613"/>
            <a:ext cx="2057400" cy="457200"/>
          </a:xfrm>
          <a:prstGeom prst="rect">
            <a:avLst/>
          </a:prstGeom>
          <a:noFill/>
          <a:ln w="9525">
            <a:solidFill>
              <a:srgbClr val="000000"/>
            </a:solidFill>
            <a:miter lim="800000"/>
            <a:headEnd/>
            <a:tailEnd/>
          </a:ln>
        </p:spPr>
        <p:txBody>
          <a:bodyPr wrap="none" anchor="ctr"/>
          <a:lstStyle/>
          <a:p>
            <a:endParaRPr lang="zh-CN" altLang="en-US" sz="1600">
              <a:solidFill>
                <a:srgbClr val="4D5B6B"/>
              </a:solidFill>
            </a:endParaRPr>
          </a:p>
        </p:txBody>
      </p:sp>
      <p:sp>
        <p:nvSpPr>
          <p:cNvPr id="66570" name="Oval 10"/>
          <p:cNvSpPr>
            <a:spLocks noChangeArrowheads="1"/>
          </p:cNvSpPr>
          <p:nvPr/>
        </p:nvSpPr>
        <p:spPr bwMode="auto">
          <a:xfrm>
            <a:off x="3113088" y="1268413"/>
            <a:ext cx="152400" cy="152400"/>
          </a:xfrm>
          <a:prstGeom prst="ellipse">
            <a:avLst/>
          </a:prstGeom>
          <a:noFill/>
          <a:ln w="9525">
            <a:solidFill>
              <a:srgbClr val="000000"/>
            </a:solidFill>
            <a:round/>
            <a:headEnd/>
            <a:tailEnd/>
          </a:ln>
        </p:spPr>
        <p:txBody>
          <a:bodyPr wrap="none" anchor="ctr"/>
          <a:lstStyle/>
          <a:p>
            <a:endParaRPr lang="zh-CN" altLang="en-US" sz="1600">
              <a:solidFill>
                <a:srgbClr val="4D5B6B"/>
              </a:solidFill>
            </a:endParaRPr>
          </a:p>
        </p:txBody>
      </p:sp>
      <p:sp>
        <p:nvSpPr>
          <p:cNvPr id="66571" name="Text Box 11"/>
          <p:cNvSpPr txBox="1">
            <a:spLocks noChangeArrowheads="1"/>
          </p:cNvSpPr>
          <p:nvPr/>
        </p:nvSpPr>
        <p:spPr bwMode="auto">
          <a:xfrm>
            <a:off x="2579688" y="1725613"/>
            <a:ext cx="1524000" cy="338554"/>
          </a:xfrm>
          <a:prstGeom prst="rect">
            <a:avLst/>
          </a:prstGeom>
          <a:noFill/>
          <a:ln w="9525">
            <a:noFill/>
            <a:miter lim="800000"/>
            <a:headEnd/>
            <a:tailEnd/>
          </a:ln>
        </p:spPr>
        <p:txBody>
          <a:bodyPr>
            <a:spAutoFit/>
          </a:bodyPr>
          <a:lstStyle/>
          <a:p>
            <a:pPr>
              <a:spcBef>
                <a:spcPct val="50000"/>
              </a:spcBef>
            </a:pPr>
            <a:r>
              <a:rPr lang="en-US" altLang="zh-CN" sz="1600" dirty="0">
                <a:solidFill>
                  <a:srgbClr val="000000"/>
                </a:solidFill>
                <a:latin typeface="Times New Roman" pitchFamily="18" charset="0"/>
              </a:rPr>
              <a:t>G</a:t>
            </a:r>
            <a:r>
              <a:rPr lang="zh-CN" altLang="en-US" sz="1600" dirty="0">
                <a:solidFill>
                  <a:srgbClr val="000000"/>
                </a:solidFill>
                <a:latin typeface="Times New Roman" pitchFamily="18" charset="0"/>
              </a:rPr>
              <a:t>有欧拉回路</a:t>
            </a:r>
            <a:r>
              <a:rPr lang="en-US" altLang="zh-CN" sz="1600" dirty="0">
                <a:solidFill>
                  <a:srgbClr val="000000"/>
                </a:solidFill>
                <a:latin typeface="Times New Roman" pitchFamily="18" charset="0"/>
              </a:rPr>
              <a:t>?</a:t>
            </a:r>
          </a:p>
        </p:txBody>
      </p:sp>
      <p:sp>
        <p:nvSpPr>
          <p:cNvPr id="66572" name="Line 12"/>
          <p:cNvSpPr>
            <a:spLocks noChangeShapeType="1"/>
          </p:cNvSpPr>
          <p:nvPr/>
        </p:nvSpPr>
        <p:spPr bwMode="auto">
          <a:xfrm>
            <a:off x="3189288" y="1420813"/>
            <a:ext cx="0" cy="228600"/>
          </a:xfrm>
          <a:prstGeom prst="line">
            <a:avLst/>
          </a:prstGeom>
          <a:noFill/>
          <a:ln w="9525">
            <a:solidFill>
              <a:srgbClr val="000000"/>
            </a:solidFill>
            <a:round/>
            <a:headEnd/>
            <a:tailEnd type="triangle" w="med" len="med"/>
          </a:ln>
        </p:spPr>
        <p:txBody>
          <a:bodyPr wrap="none" anchor="ctr"/>
          <a:lstStyle/>
          <a:p>
            <a:endParaRPr lang="zh-CN" altLang="en-US" sz="1600">
              <a:solidFill>
                <a:srgbClr val="4D5B6B"/>
              </a:solidFill>
            </a:endParaRPr>
          </a:p>
        </p:txBody>
      </p:sp>
      <p:sp>
        <p:nvSpPr>
          <p:cNvPr id="66573" name="Oval 13"/>
          <p:cNvSpPr>
            <a:spLocks noChangeArrowheads="1"/>
          </p:cNvSpPr>
          <p:nvPr/>
        </p:nvSpPr>
        <p:spPr bwMode="auto">
          <a:xfrm>
            <a:off x="979488" y="2411413"/>
            <a:ext cx="685800" cy="609600"/>
          </a:xfrm>
          <a:prstGeom prst="ellipse">
            <a:avLst/>
          </a:prstGeom>
          <a:noFill/>
          <a:ln w="9525">
            <a:solidFill>
              <a:srgbClr val="000000"/>
            </a:solidFill>
            <a:round/>
            <a:headEnd/>
            <a:tailEnd/>
          </a:ln>
        </p:spPr>
        <p:txBody>
          <a:bodyPr wrap="none" anchor="ctr"/>
          <a:lstStyle/>
          <a:p>
            <a:endParaRPr lang="zh-CN" altLang="en-US" sz="1600">
              <a:solidFill>
                <a:srgbClr val="4D5B6B"/>
              </a:solidFill>
            </a:endParaRPr>
          </a:p>
        </p:txBody>
      </p:sp>
      <p:sp>
        <p:nvSpPr>
          <p:cNvPr id="66574" name="Text Box 14"/>
          <p:cNvSpPr txBox="1">
            <a:spLocks noChangeArrowheads="1"/>
          </p:cNvSpPr>
          <p:nvPr/>
        </p:nvSpPr>
        <p:spPr bwMode="auto">
          <a:xfrm>
            <a:off x="979488" y="2487613"/>
            <a:ext cx="762000" cy="338554"/>
          </a:xfrm>
          <a:prstGeom prst="rect">
            <a:avLst/>
          </a:prstGeom>
          <a:noFill/>
          <a:ln w="9525">
            <a:noFill/>
            <a:miter lim="800000"/>
            <a:headEnd/>
            <a:tailEnd/>
          </a:ln>
        </p:spPr>
        <p:txBody>
          <a:bodyPr>
            <a:spAutoFit/>
          </a:bodyPr>
          <a:lstStyle/>
          <a:p>
            <a:pPr>
              <a:spcBef>
                <a:spcPct val="50000"/>
              </a:spcBef>
            </a:pPr>
            <a:r>
              <a:rPr lang="zh-CN" altLang="en-US" sz="1600">
                <a:solidFill>
                  <a:srgbClr val="000000"/>
                </a:solidFill>
                <a:latin typeface="Times New Roman" pitchFamily="18" charset="0"/>
              </a:rPr>
              <a:t>停止</a:t>
            </a:r>
          </a:p>
        </p:txBody>
      </p:sp>
      <p:sp>
        <p:nvSpPr>
          <p:cNvPr id="66575" name="Line 15"/>
          <p:cNvSpPr>
            <a:spLocks noChangeShapeType="1"/>
          </p:cNvSpPr>
          <p:nvPr/>
        </p:nvSpPr>
        <p:spPr bwMode="auto">
          <a:xfrm flipH="1">
            <a:off x="1284288" y="1954213"/>
            <a:ext cx="1295400" cy="0"/>
          </a:xfrm>
          <a:prstGeom prst="line">
            <a:avLst/>
          </a:prstGeom>
          <a:noFill/>
          <a:ln w="9525">
            <a:solidFill>
              <a:srgbClr val="000000"/>
            </a:solidFill>
            <a:round/>
            <a:headEnd/>
            <a:tailEnd/>
          </a:ln>
        </p:spPr>
        <p:txBody>
          <a:bodyPr wrap="none" anchor="ctr"/>
          <a:lstStyle/>
          <a:p>
            <a:endParaRPr lang="zh-CN" altLang="en-US" sz="1600">
              <a:solidFill>
                <a:srgbClr val="4D5B6B"/>
              </a:solidFill>
            </a:endParaRPr>
          </a:p>
        </p:txBody>
      </p:sp>
      <p:sp>
        <p:nvSpPr>
          <p:cNvPr id="66576" name="Line 16"/>
          <p:cNvSpPr>
            <a:spLocks noChangeShapeType="1"/>
          </p:cNvSpPr>
          <p:nvPr/>
        </p:nvSpPr>
        <p:spPr bwMode="auto">
          <a:xfrm>
            <a:off x="1284288" y="1954213"/>
            <a:ext cx="0" cy="457200"/>
          </a:xfrm>
          <a:prstGeom prst="line">
            <a:avLst/>
          </a:prstGeom>
          <a:noFill/>
          <a:ln w="9525">
            <a:solidFill>
              <a:srgbClr val="000000"/>
            </a:solidFill>
            <a:round/>
            <a:headEnd/>
            <a:tailEnd type="triangle" w="med" len="med"/>
          </a:ln>
        </p:spPr>
        <p:txBody>
          <a:bodyPr wrap="none" anchor="ctr"/>
          <a:lstStyle/>
          <a:p>
            <a:endParaRPr lang="zh-CN" altLang="en-US" sz="1600">
              <a:solidFill>
                <a:srgbClr val="4D5B6B"/>
              </a:solidFill>
            </a:endParaRPr>
          </a:p>
        </p:txBody>
      </p:sp>
      <p:sp>
        <p:nvSpPr>
          <p:cNvPr id="66577" name="Text Box 17"/>
          <p:cNvSpPr txBox="1">
            <a:spLocks noChangeArrowheads="1"/>
          </p:cNvSpPr>
          <p:nvPr/>
        </p:nvSpPr>
        <p:spPr bwMode="auto">
          <a:xfrm>
            <a:off x="2122488" y="1649413"/>
            <a:ext cx="381000" cy="338554"/>
          </a:xfrm>
          <a:prstGeom prst="rect">
            <a:avLst/>
          </a:prstGeom>
          <a:noFill/>
          <a:ln w="9525">
            <a:noFill/>
            <a:miter lim="800000"/>
            <a:headEnd/>
            <a:tailEnd/>
          </a:ln>
        </p:spPr>
        <p:txBody>
          <a:bodyPr>
            <a:spAutoFit/>
          </a:bodyPr>
          <a:lstStyle/>
          <a:p>
            <a:pPr>
              <a:spcBef>
                <a:spcPct val="50000"/>
              </a:spcBef>
            </a:pPr>
            <a:r>
              <a:rPr lang="en-US" altLang="zh-CN" sz="1600">
                <a:solidFill>
                  <a:srgbClr val="000000"/>
                </a:solidFill>
                <a:latin typeface="Times New Roman" pitchFamily="18" charset="0"/>
              </a:rPr>
              <a:t>N</a:t>
            </a:r>
          </a:p>
        </p:txBody>
      </p:sp>
      <p:sp>
        <p:nvSpPr>
          <p:cNvPr id="66578" name="Text Box 18"/>
          <p:cNvSpPr txBox="1">
            <a:spLocks noChangeArrowheads="1"/>
          </p:cNvSpPr>
          <p:nvPr/>
        </p:nvSpPr>
        <p:spPr bwMode="auto">
          <a:xfrm>
            <a:off x="2655888" y="2573338"/>
            <a:ext cx="1196975" cy="338554"/>
          </a:xfrm>
          <a:prstGeom prst="rect">
            <a:avLst/>
          </a:prstGeom>
          <a:noFill/>
          <a:ln w="9525">
            <a:noFill/>
            <a:miter lim="800000"/>
            <a:headEnd/>
            <a:tailEnd/>
          </a:ln>
        </p:spPr>
        <p:txBody>
          <a:bodyPr wrap="square">
            <a:spAutoFit/>
          </a:bodyPr>
          <a:lstStyle/>
          <a:p>
            <a:pPr>
              <a:spcBef>
                <a:spcPct val="50000"/>
              </a:spcBef>
            </a:pPr>
            <a:r>
              <a:rPr lang="zh-CN" altLang="en-US" sz="1600" dirty="0">
                <a:solidFill>
                  <a:srgbClr val="000000"/>
                </a:solidFill>
                <a:latin typeface="Times New Roman" pitchFamily="18" charset="0"/>
              </a:rPr>
              <a:t>任选结点</a:t>
            </a:r>
            <a:r>
              <a:rPr lang="en-US" altLang="zh-CN" sz="1600" dirty="0">
                <a:solidFill>
                  <a:srgbClr val="000000"/>
                </a:solidFill>
                <a:latin typeface="Times New Roman" pitchFamily="18" charset="0"/>
              </a:rPr>
              <a:t>v</a:t>
            </a:r>
          </a:p>
        </p:txBody>
      </p:sp>
      <p:sp>
        <p:nvSpPr>
          <p:cNvPr id="66579" name="Line 19"/>
          <p:cNvSpPr>
            <a:spLocks noChangeShapeType="1"/>
          </p:cNvSpPr>
          <p:nvPr/>
        </p:nvSpPr>
        <p:spPr bwMode="auto">
          <a:xfrm>
            <a:off x="3189288" y="2259013"/>
            <a:ext cx="0" cy="228600"/>
          </a:xfrm>
          <a:prstGeom prst="line">
            <a:avLst/>
          </a:prstGeom>
          <a:noFill/>
          <a:ln w="9525">
            <a:solidFill>
              <a:srgbClr val="000000"/>
            </a:solidFill>
            <a:round/>
            <a:headEnd/>
            <a:tailEnd type="triangle" w="med" len="med"/>
          </a:ln>
        </p:spPr>
        <p:txBody>
          <a:bodyPr wrap="none" anchor="ctr"/>
          <a:lstStyle/>
          <a:p>
            <a:endParaRPr lang="zh-CN" altLang="en-US" sz="1600">
              <a:solidFill>
                <a:srgbClr val="4D5B6B"/>
              </a:solidFill>
            </a:endParaRPr>
          </a:p>
        </p:txBody>
      </p:sp>
      <p:sp>
        <p:nvSpPr>
          <p:cNvPr id="66580" name="Text Box 20"/>
          <p:cNvSpPr txBox="1">
            <a:spLocks noChangeArrowheads="1"/>
          </p:cNvSpPr>
          <p:nvPr/>
        </p:nvSpPr>
        <p:spPr bwMode="auto">
          <a:xfrm>
            <a:off x="1835150" y="3213100"/>
            <a:ext cx="3038475" cy="338554"/>
          </a:xfrm>
          <a:prstGeom prst="rect">
            <a:avLst/>
          </a:prstGeom>
          <a:noFill/>
          <a:ln w="9525">
            <a:solidFill>
              <a:srgbClr val="000000"/>
            </a:solidFill>
            <a:miter lim="800000"/>
            <a:headEnd/>
            <a:tailEnd/>
          </a:ln>
        </p:spPr>
        <p:txBody>
          <a:bodyPr>
            <a:spAutoFit/>
          </a:bodyPr>
          <a:lstStyle/>
          <a:p>
            <a:pPr algn="ctr">
              <a:spcBef>
                <a:spcPct val="50000"/>
              </a:spcBef>
            </a:pPr>
            <a:r>
              <a:rPr lang="en-US" altLang="zh-CN" sz="1600" dirty="0">
                <a:solidFill>
                  <a:srgbClr val="000000"/>
                </a:solidFill>
                <a:latin typeface="Times New Roman" pitchFamily="18" charset="0"/>
              </a:rPr>
              <a:t>  </a:t>
            </a:r>
            <a:r>
              <a:rPr lang="zh-CN" altLang="en-US" sz="1600" dirty="0">
                <a:solidFill>
                  <a:srgbClr val="000000"/>
                </a:solidFill>
                <a:latin typeface="Times New Roman" pitchFamily="18" charset="0"/>
              </a:rPr>
              <a:t>以</a:t>
            </a:r>
            <a:r>
              <a:rPr lang="en-US" altLang="zh-CN" sz="1600" dirty="0">
                <a:solidFill>
                  <a:srgbClr val="000000"/>
                </a:solidFill>
                <a:latin typeface="Times New Roman" pitchFamily="18" charset="0"/>
              </a:rPr>
              <a:t>v</a:t>
            </a:r>
            <a:r>
              <a:rPr lang="zh-CN" altLang="zh-CN" sz="1600" dirty="0">
                <a:solidFill>
                  <a:srgbClr val="000000"/>
                </a:solidFill>
                <a:latin typeface="Times New Roman" pitchFamily="18" charset="0"/>
              </a:rPr>
              <a:t>为起点找简单回路</a:t>
            </a:r>
            <a:r>
              <a:rPr lang="en-US" altLang="zh-CN" sz="1600" dirty="0">
                <a:solidFill>
                  <a:srgbClr val="000000"/>
                </a:solidFill>
                <a:latin typeface="Times New Roman" pitchFamily="18" charset="0"/>
              </a:rPr>
              <a:t>E</a:t>
            </a:r>
            <a:r>
              <a:rPr lang="en-US" altLang="zh-CN" sz="1600" baseline="-25000" dirty="0">
                <a:solidFill>
                  <a:srgbClr val="000000"/>
                </a:solidFill>
                <a:latin typeface="Times New Roman" pitchFamily="18" charset="0"/>
              </a:rPr>
              <a:t>1</a:t>
            </a:r>
            <a:endParaRPr lang="en-US" altLang="zh-CN" sz="1600" dirty="0">
              <a:solidFill>
                <a:srgbClr val="000000"/>
              </a:solidFill>
              <a:latin typeface="Times New Roman" pitchFamily="18" charset="0"/>
            </a:endParaRPr>
          </a:p>
        </p:txBody>
      </p:sp>
      <p:sp>
        <p:nvSpPr>
          <p:cNvPr id="66581" name="Text Box 21"/>
          <p:cNvSpPr txBox="1">
            <a:spLocks noChangeArrowheads="1"/>
          </p:cNvSpPr>
          <p:nvPr/>
        </p:nvSpPr>
        <p:spPr bwMode="auto">
          <a:xfrm>
            <a:off x="2655888" y="3859213"/>
            <a:ext cx="1411287" cy="732508"/>
          </a:xfrm>
          <a:prstGeom prst="rect">
            <a:avLst/>
          </a:prstGeom>
          <a:noFill/>
          <a:ln w="9525">
            <a:noFill/>
            <a:miter lim="800000"/>
            <a:headEnd/>
            <a:tailEnd/>
          </a:ln>
        </p:spPr>
        <p:txBody>
          <a:bodyPr>
            <a:spAutoFit/>
          </a:bodyPr>
          <a:lstStyle/>
          <a:p>
            <a:pPr>
              <a:spcBef>
                <a:spcPct val="50000"/>
              </a:spcBef>
            </a:pPr>
            <a:r>
              <a:rPr lang="en-US" altLang="zh-CN" sz="1600">
                <a:solidFill>
                  <a:srgbClr val="000000"/>
                </a:solidFill>
                <a:latin typeface="Times New Roman" pitchFamily="18" charset="0"/>
              </a:rPr>
              <a:t>     E</a:t>
            </a:r>
            <a:r>
              <a:rPr lang="en-US" altLang="zh-CN" sz="1600" baseline="-25000">
                <a:solidFill>
                  <a:srgbClr val="000000"/>
                </a:solidFill>
                <a:latin typeface="Times New Roman" pitchFamily="18" charset="0"/>
              </a:rPr>
              <a:t>1</a:t>
            </a:r>
            <a:endParaRPr lang="en-US" altLang="zh-CN" sz="1600">
              <a:solidFill>
                <a:srgbClr val="000000"/>
              </a:solidFill>
              <a:latin typeface="Times New Roman" pitchFamily="18" charset="0"/>
            </a:endParaRPr>
          </a:p>
          <a:p>
            <a:pPr>
              <a:lnSpc>
                <a:spcPct val="30000"/>
              </a:lnSpc>
              <a:spcBef>
                <a:spcPct val="50000"/>
              </a:spcBef>
            </a:pPr>
            <a:r>
              <a:rPr lang="zh-CN" altLang="en-US" sz="1600">
                <a:solidFill>
                  <a:srgbClr val="000000"/>
                </a:solidFill>
                <a:latin typeface="Times New Roman" pitchFamily="18" charset="0"/>
              </a:rPr>
              <a:t>包含所有</a:t>
            </a:r>
          </a:p>
          <a:p>
            <a:pPr>
              <a:lnSpc>
                <a:spcPct val="30000"/>
              </a:lnSpc>
              <a:spcBef>
                <a:spcPct val="50000"/>
              </a:spcBef>
            </a:pPr>
            <a:r>
              <a:rPr lang="zh-CN" altLang="en-US" sz="1600">
                <a:solidFill>
                  <a:srgbClr val="000000"/>
                </a:solidFill>
                <a:latin typeface="Times New Roman" pitchFamily="18" charset="0"/>
              </a:rPr>
              <a:t>      边</a:t>
            </a:r>
          </a:p>
        </p:txBody>
      </p:sp>
      <p:sp>
        <p:nvSpPr>
          <p:cNvPr id="66582" name="Line 22"/>
          <p:cNvSpPr>
            <a:spLocks noChangeShapeType="1"/>
          </p:cNvSpPr>
          <p:nvPr/>
        </p:nvSpPr>
        <p:spPr bwMode="auto">
          <a:xfrm>
            <a:off x="3189288" y="2944813"/>
            <a:ext cx="0" cy="228600"/>
          </a:xfrm>
          <a:prstGeom prst="line">
            <a:avLst/>
          </a:prstGeom>
          <a:noFill/>
          <a:ln w="9525">
            <a:solidFill>
              <a:srgbClr val="000000"/>
            </a:solidFill>
            <a:round/>
            <a:headEnd/>
            <a:tailEnd type="triangle" w="med" len="med"/>
          </a:ln>
        </p:spPr>
        <p:txBody>
          <a:bodyPr wrap="none" anchor="ctr"/>
          <a:lstStyle/>
          <a:p>
            <a:endParaRPr lang="zh-CN" altLang="en-US" sz="1600">
              <a:solidFill>
                <a:srgbClr val="4D5B6B"/>
              </a:solidFill>
            </a:endParaRPr>
          </a:p>
        </p:txBody>
      </p:sp>
      <p:sp>
        <p:nvSpPr>
          <p:cNvPr id="66583" name="Line 23"/>
          <p:cNvSpPr>
            <a:spLocks noChangeShapeType="1"/>
          </p:cNvSpPr>
          <p:nvPr/>
        </p:nvSpPr>
        <p:spPr bwMode="auto">
          <a:xfrm>
            <a:off x="3189288" y="3630613"/>
            <a:ext cx="0" cy="304800"/>
          </a:xfrm>
          <a:prstGeom prst="line">
            <a:avLst/>
          </a:prstGeom>
          <a:noFill/>
          <a:ln w="9525">
            <a:solidFill>
              <a:srgbClr val="000000"/>
            </a:solidFill>
            <a:round/>
            <a:headEnd/>
            <a:tailEnd type="triangle" w="med" len="med"/>
          </a:ln>
        </p:spPr>
        <p:txBody>
          <a:bodyPr wrap="none" anchor="ctr"/>
          <a:lstStyle/>
          <a:p>
            <a:endParaRPr lang="zh-CN" altLang="en-US" sz="1600">
              <a:solidFill>
                <a:srgbClr val="4D5B6B"/>
              </a:solidFill>
            </a:endParaRPr>
          </a:p>
        </p:txBody>
      </p:sp>
      <p:sp>
        <p:nvSpPr>
          <p:cNvPr id="66584" name="Line 24"/>
          <p:cNvSpPr>
            <a:spLocks noChangeShapeType="1"/>
          </p:cNvSpPr>
          <p:nvPr/>
        </p:nvSpPr>
        <p:spPr bwMode="auto">
          <a:xfrm flipH="1">
            <a:off x="1817688" y="4316413"/>
            <a:ext cx="533400" cy="0"/>
          </a:xfrm>
          <a:prstGeom prst="line">
            <a:avLst/>
          </a:prstGeom>
          <a:noFill/>
          <a:ln w="9525">
            <a:solidFill>
              <a:srgbClr val="000000"/>
            </a:solidFill>
            <a:round/>
            <a:headEnd/>
            <a:tailEnd type="triangle" w="med" len="med"/>
          </a:ln>
        </p:spPr>
        <p:txBody>
          <a:bodyPr wrap="none" anchor="ctr"/>
          <a:lstStyle/>
          <a:p>
            <a:endParaRPr lang="zh-CN" altLang="en-US" sz="1600">
              <a:solidFill>
                <a:srgbClr val="4D5B6B"/>
              </a:solidFill>
            </a:endParaRPr>
          </a:p>
        </p:txBody>
      </p:sp>
      <p:sp>
        <p:nvSpPr>
          <p:cNvPr id="66585" name="Text Box 25"/>
          <p:cNvSpPr txBox="1">
            <a:spLocks noChangeArrowheads="1"/>
          </p:cNvSpPr>
          <p:nvPr/>
        </p:nvSpPr>
        <p:spPr bwMode="auto">
          <a:xfrm>
            <a:off x="1970088" y="4011613"/>
            <a:ext cx="381000" cy="338554"/>
          </a:xfrm>
          <a:prstGeom prst="rect">
            <a:avLst/>
          </a:prstGeom>
          <a:noFill/>
          <a:ln w="9525">
            <a:noFill/>
            <a:miter lim="800000"/>
            <a:headEnd/>
            <a:tailEnd/>
          </a:ln>
        </p:spPr>
        <p:txBody>
          <a:bodyPr>
            <a:spAutoFit/>
          </a:bodyPr>
          <a:lstStyle/>
          <a:p>
            <a:pPr>
              <a:spcBef>
                <a:spcPct val="50000"/>
              </a:spcBef>
            </a:pPr>
            <a:r>
              <a:rPr lang="en-US" altLang="zh-CN" sz="1600">
                <a:solidFill>
                  <a:srgbClr val="000000"/>
                </a:solidFill>
                <a:latin typeface="Times New Roman" pitchFamily="18" charset="0"/>
              </a:rPr>
              <a:t>Y</a:t>
            </a:r>
          </a:p>
        </p:txBody>
      </p:sp>
      <p:sp>
        <p:nvSpPr>
          <p:cNvPr id="66586" name="Text Box 26"/>
          <p:cNvSpPr txBox="1">
            <a:spLocks noChangeArrowheads="1"/>
          </p:cNvSpPr>
          <p:nvPr/>
        </p:nvSpPr>
        <p:spPr bwMode="auto">
          <a:xfrm>
            <a:off x="827088" y="4087813"/>
            <a:ext cx="1143000" cy="338554"/>
          </a:xfrm>
          <a:prstGeom prst="rect">
            <a:avLst/>
          </a:prstGeom>
          <a:noFill/>
          <a:ln w="9525">
            <a:noFill/>
            <a:miter lim="800000"/>
            <a:headEnd/>
            <a:tailEnd/>
          </a:ln>
        </p:spPr>
        <p:txBody>
          <a:bodyPr>
            <a:spAutoFit/>
          </a:bodyPr>
          <a:lstStyle/>
          <a:p>
            <a:pPr>
              <a:spcBef>
                <a:spcPct val="50000"/>
              </a:spcBef>
            </a:pPr>
            <a:r>
              <a:rPr lang="zh-CN" altLang="en-US" sz="1600">
                <a:solidFill>
                  <a:srgbClr val="000000"/>
                </a:solidFill>
                <a:latin typeface="Times New Roman" pitchFamily="18" charset="0"/>
              </a:rPr>
              <a:t>输出 </a:t>
            </a:r>
            <a:r>
              <a:rPr lang="en-US" altLang="zh-CN" sz="1600">
                <a:solidFill>
                  <a:srgbClr val="000000"/>
                </a:solidFill>
                <a:latin typeface="Times New Roman" pitchFamily="18" charset="0"/>
              </a:rPr>
              <a:t>E</a:t>
            </a:r>
            <a:r>
              <a:rPr lang="en-US" altLang="zh-CN" sz="1600" baseline="-25000">
                <a:solidFill>
                  <a:srgbClr val="000000"/>
                </a:solidFill>
                <a:latin typeface="Times New Roman" pitchFamily="18" charset="0"/>
              </a:rPr>
              <a:t>1</a:t>
            </a:r>
            <a:endParaRPr lang="en-US" altLang="zh-CN" sz="1600">
              <a:solidFill>
                <a:srgbClr val="000000"/>
              </a:solidFill>
              <a:latin typeface="Times New Roman" pitchFamily="18" charset="0"/>
            </a:endParaRPr>
          </a:p>
        </p:txBody>
      </p:sp>
      <p:sp>
        <p:nvSpPr>
          <p:cNvPr id="66587" name="Line 27"/>
          <p:cNvSpPr>
            <a:spLocks noChangeShapeType="1"/>
          </p:cNvSpPr>
          <p:nvPr/>
        </p:nvSpPr>
        <p:spPr bwMode="auto">
          <a:xfrm flipV="1">
            <a:off x="1284288" y="3021013"/>
            <a:ext cx="0" cy="1066800"/>
          </a:xfrm>
          <a:prstGeom prst="line">
            <a:avLst/>
          </a:prstGeom>
          <a:noFill/>
          <a:ln w="9525">
            <a:solidFill>
              <a:srgbClr val="000000"/>
            </a:solidFill>
            <a:round/>
            <a:headEnd/>
            <a:tailEnd type="triangle" w="med" len="med"/>
          </a:ln>
        </p:spPr>
        <p:txBody>
          <a:bodyPr wrap="none" anchor="ctr"/>
          <a:lstStyle/>
          <a:p>
            <a:endParaRPr lang="zh-CN" altLang="en-US" sz="1600">
              <a:solidFill>
                <a:srgbClr val="4D5B6B"/>
              </a:solidFill>
            </a:endParaRPr>
          </a:p>
        </p:txBody>
      </p:sp>
      <p:sp>
        <p:nvSpPr>
          <p:cNvPr id="66588" name="Text Box 28"/>
          <p:cNvSpPr txBox="1">
            <a:spLocks noChangeArrowheads="1"/>
          </p:cNvSpPr>
          <p:nvPr/>
        </p:nvSpPr>
        <p:spPr bwMode="auto">
          <a:xfrm>
            <a:off x="1331913" y="4941888"/>
            <a:ext cx="3384550" cy="584775"/>
          </a:xfrm>
          <a:prstGeom prst="rect">
            <a:avLst/>
          </a:prstGeom>
          <a:noFill/>
          <a:ln w="9525">
            <a:noFill/>
            <a:miter lim="800000"/>
            <a:headEnd/>
            <a:tailEnd/>
          </a:ln>
        </p:spPr>
        <p:txBody>
          <a:bodyPr>
            <a:spAutoFit/>
          </a:bodyPr>
          <a:lstStyle/>
          <a:p>
            <a:pPr>
              <a:spcBef>
                <a:spcPct val="50000"/>
              </a:spcBef>
            </a:pPr>
            <a:r>
              <a:rPr lang="zh-CN" altLang="en-US" sz="1600">
                <a:solidFill>
                  <a:srgbClr val="000000"/>
                </a:solidFill>
                <a:latin typeface="Times New Roman" pitchFamily="18" charset="0"/>
              </a:rPr>
              <a:t>在</a:t>
            </a:r>
            <a:r>
              <a:rPr lang="en-US" altLang="zh-CN" sz="1600">
                <a:solidFill>
                  <a:srgbClr val="000000"/>
                </a:solidFill>
                <a:latin typeface="Times New Roman" pitchFamily="18" charset="0"/>
              </a:rPr>
              <a:t>G-E</a:t>
            </a:r>
            <a:r>
              <a:rPr lang="en-US" altLang="zh-CN" sz="1600" baseline="-25000">
                <a:solidFill>
                  <a:srgbClr val="000000"/>
                </a:solidFill>
                <a:latin typeface="Times New Roman" pitchFamily="18" charset="0"/>
              </a:rPr>
              <a:t>1</a:t>
            </a:r>
            <a:r>
              <a:rPr lang="zh-CN" altLang="en-US" sz="1600">
                <a:solidFill>
                  <a:srgbClr val="000000"/>
                </a:solidFill>
                <a:latin typeface="Times New Roman" pitchFamily="18" charset="0"/>
              </a:rPr>
              <a:t>中找一个</a:t>
            </a:r>
            <a:r>
              <a:rPr lang="zh-CN" altLang="en-US" sz="1600">
                <a:solidFill>
                  <a:srgbClr val="000000"/>
                </a:solidFill>
              </a:rPr>
              <a:t>简单</a:t>
            </a:r>
            <a:r>
              <a:rPr lang="zh-CN" altLang="zh-CN" sz="1600">
                <a:solidFill>
                  <a:srgbClr val="000000"/>
                </a:solidFill>
              </a:rPr>
              <a:t>回路</a:t>
            </a:r>
            <a:r>
              <a:rPr lang="en-US" altLang="zh-CN" sz="1600">
                <a:solidFill>
                  <a:srgbClr val="000000"/>
                </a:solidFill>
                <a:latin typeface="Times New Roman" pitchFamily="18" charset="0"/>
              </a:rPr>
              <a:t>E</a:t>
            </a:r>
            <a:r>
              <a:rPr lang="en-US" altLang="zh-CN" sz="1600" baseline="-25000">
                <a:solidFill>
                  <a:srgbClr val="000000"/>
                </a:solidFill>
                <a:latin typeface="Times New Roman" pitchFamily="18" charset="0"/>
              </a:rPr>
              <a:t>2 </a:t>
            </a:r>
            <a:r>
              <a:rPr lang="zh-CN" altLang="en-US" sz="1600">
                <a:solidFill>
                  <a:srgbClr val="000000"/>
                </a:solidFill>
                <a:latin typeface="Times New Roman" pitchFamily="18" charset="0"/>
              </a:rPr>
              <a:t>使 </a:t>
            </a:r>
            <a:r>
              <a:rPr lang="en-US" altLang="zh-CN" sz="1600">
                <a:solidFill>
                  <a:srgbClr val="000000"/>
                </a:solidFill>
                <a:latin typeface="Times New Roman" pitchFamily="18" charset="0"/>
              </a:rPr>
              <a:t>E</a:t>
            </a:r>
            <a:r>
              <a:rPr lang="en-US" altLang="zh-CN" sz="1600" baseline="-25000">
                <a:solidFill>
                  <a:srgbClr val="000000"/>
                </a:solidFill>
                <a:latin typeface="Times New Roman" pitchFamily="18" charset="0"/>
              </a:rPr>
              <a:t>1</a:t>
            </a:r>
            <a:r>
              <a:rPr lang="zh-CN" altLang="en-US" sz="1600">
                <a:solidFill>
                  <a:srgbClr val="000000"/>
                </a:solidFill>
                <a:latin typeface="Times New Roman" pitchFamily="18" charset="0"/>
              </a:rPr>
              <a:t>与 </a:t>
            </a:r>
            <a:r>
              <a:rPr lang="en-US" altLang="zh-CN" sz="1600">
                <a:solidFill>
                  <a:srgbClr val="000000"/>
                </a:solidFill>
                <a:latin typeface="Times New Roman" pitchFamily="18" charset="0"/>
              </a:rPr>
              <a:t>E</a:t>
            </a:r>
            <a:r>
              <a:rPr lang="en-US" altLang="zh-CN" sz="1600" baseline="-25000">
                <a:solidFill>
                  <a:srgbClr val="000000"/>
                </a:solidFill>
                <a:latin typeface="Times New Roman" pitchFamily="18" charset="0"/>
              </a:rPr>
              <a:t>2</a:t>
            </a:r>
            <a:r>
              <a:rPr lang="zh-CN" altLang="en-US" sz="1600">
                <a:solidFill>
                  <a:srgbClr val="000000"/>
                </a:solidFill>
                <a:latin typeface="Times New Roman" pitchFamily="18" charset="0"/>
              </a:rPr>
              <a:t>至少有一个公共点</a:t>
            </a:r>
          </a:p>
        </p:txBody>
      </p:sp>
      <p:sp>
        <p:nvSpPr>
          <p:cNvPr id="66589" name="Line 29"/>
          <p:cNvSpPr>
            <a:spLocks noChangeShapeType="1"/>
          </p:cNvSpPr>
          <p:nvPr/>
        </p:nvSpPr>
        <p:spPr bwMode="auto">
          <a:xfrm>
            <a:off x="3189288" y="4621213"/>
            <a:ext cx="0" cy="304800"/>
          </a:xfrm>
          <a:prstGeom prst="line">
            <a:avLst/>
          </a:prstGeom>
          <a:noFill/>
          <a:ln w="9525">
            <a:solidFill>
              <a:srgbClr val="000000"/>
            </a:solidFill>
            <a:round/>
            <a:headEnd/>
            <a:tailEnd type="triangle" w="med" len="med"/>
          </a:ln>
        </p:spPr>
        <p:txBody>
          <a:bodyPr wrap="none" anchor="ctr"/>
          <a:lstStyle/>
          <a:p>
            <a:endParaRPr lang="zh-CN" altLang="en-US" sz="1600">
              <a:solidFill>
                <a:srgbClr val="4D5B6B"/>
              </a:solidFill>
            </a:endParaRPr>
          </a:p>
        </p:txBody>
      </p:sp>
      <p:sp>
        <p:nvSpPr>
          <p:cNvPr id="66590" name="Text Box 30"/>
          <p:cNvSpPr txBox="1">
            <a:spLocks noChangeArrowheads="1"/>
          </p:cNvSpPr>
          <p:nvPr/>
        </p:nvSpPr>
        <p:spPr bwMode="auto">
          <a:xfrm>
            <a:off x="3265488" y="4545013"/>
            <a:ext cx="381000" cy="338554"/>
          </a:xfrm>
          <a:prstGeom prst="rect">
            <a:avLst/>
          </a:prstGeom>
          <a:noFill/>
          <a:ln w="9525">
            <a:noFill/>
            <a:miter lim="800000"/>
            <a:headEnd/>
            <a:tailEnd/>
          </a:ln>
        </p:spPr>
        <p:txBody>
          <a:bodyPr>
            <a:spAutoFit/>
          </a:bodyPr>
          <a:lstStyle/>
          <a:p>
            <a:pPr>
              <a:spcBef>
                <a:spcPct val="50000"/>
              </a:spcBef>
            </a:pPr>
            <a:r>
              <a:rPr lang="en-US" altLang="zh-CN" sz="1600">
                <a:solidFill>
                  <a:srgbClr val="000000"/>
                </a:solidFill>
                <a:latin typeface="Times New Roman" pitchFamily="18" charset="0"/>
              </a:rPr>
              <a:t>N</a:t>
            </a:r>
          </a:p>
        </p:txBody>
      </p:sp>
      <p:sp>
        <p:nvSpPr>
          <p:cNvPr id="66591" name="Text Box 31"/>
          <p:cNvSpPr txBox="1">
            <a:spLocks noChangeArrowheads="1"/>
          </p:cNvSpPr>
          <p:nvPr/>
        </p:nvSpPr>
        <p:spPr bwMode="auto">
          <a:xfrm>
            <a:off x="5094288" y="4697413"/>
            <a:ext cx="3200400" cy="830997"/>
          </a:xfrm>
          <a:prstGeom prst="rect">
            <a:avLst/>
          </a:prstGeom>
          <a:noFill/>
          <a:ln w="9525">
            <a:noFill/>
            <a:miter lim="800000"/>
            <a:headEnd/>
            <a:tailEnd/>
          </a:ln>
        </p:spPr>
        <p:txBody>
          <a:bodyPr>
            <a:spAutoFit/>
          </a:bodyPr>
          <a:lstStyle/>
          <a:p>
            <a:pPr>
              <a:spcBef>
                <a:spcPct val="50000"/>
              </a:spcBef>
            </a:pPr>
            <a:r>
              <a:rPr lang="zh-CN" altLang="en-US" sz="1600">
                <a:solidFill>
                  <a:srgbClr val="000000"/>
                </a:solidFill>
                <a:latin typeface="Times New Roman" pitchFamily="18" charset="0"/>
              </a:rPr>
              <a:t>以某公共点为起、末点</a:t>
            </a:r>
            <a:r>
              <a:rPr lang="en-US" altLang="zh-CN" sz="1600">
                <a:solidFill>
                  <a:srgbClr val="000000"/>
                </a:solidFill>
                <a:latin typeface="Times New Roman" pitchFamily="18" charset="0"/>
              </a:rPr>
              <a:t>,</a:t>
            </a:r>
            <a:r>
              <a:rPr lang="zh-CN" altLang="en-US" sz="1600">
                <a:solidFill>
                  <a:srgbClr val="000000"/>
                </a:solidFill>
                <a:latin typeface="Times New Roman" pitchFamily="18" charset="0"/>
              </a:rPr>
              <a:t>对</a:t>
            </a:r>
          </a:p>
          <a:p>
            <a:pPr>
              <a:lnSpc>
                <a:spcPct val="50000"/>
              </a:lnSpc>
              <a:spcBef>
                <a:spcPct val="50000"/>
              </a:spcBef>
            </a:pPr>
            <a:r>
              <a:rPr lang="zh-CN" altLang="en-US" sz="1600">
                <a:solidFill>
                  <a:srgbClr val="000000"/>
                </a:solidFill>
                <a:latin typeface="Times New Roman" pitchFamily="18" charset="0"/>
              </a:rPr>
              <a:t>  </a:t>
            </a:r>
            <a:r>
              <a:rPr lang="en-US" altLang="zh-CN" sz="1600">
                <a:solidFill>
                  <a:srgbClr val="000000"/>
                </a:solidFill>
                <a:latin typeface="Times New Roman" pitchFamily="18" charset="0"/>
              </a:rPr>
              <a:t>E</a:t>
            </a:r>
            <a:r>
              <a:rPr lang="en-US" altLang="zh-CN" sz="1600" baseline="-25000">
                <a:solidFill>
                  <a:srgbClr val="000000"/>
                </a:solidFill>
                <a:latin typeface="Times New Roman" pitchFamily="18" charset="0"/>
              </a:rPr>
              <a:t>1</a:t>
            </a:r>
            <a:r>
              <a:rPr lang="en-US" altLang="zh-CN" sz="1600">
                <a:solidFill>
                  <a:srgbClr val="000000"/>
                </a:solidFill>
                <a:latin typeface="Times New Roman" pitchFamily="18" charset="0"/>
              </a:rPr>
              <a:t>∪E</a:t>
            </a:r>
            <a:r>
              <a:rPr lang="en-US" altLang="zh-CN" sz="1600" baseline="-25000">
                <a:solidFill>
                  <a:srgbClr val="000000"/>
                </a:solidFill>
                <a:latin typeface="Times New Roman" pitchFamily="18" charset="0"/>
              </a:rPr>
              <a:t>2</a:t>
            </a:r>
            <a:r>
              <a:rPr lang="zh-CN" altLang="en-US" sz="1600">
                <a:solidFill>
                  <a:srgbClr val="000000"/>
                </a:solidFill>
                <a:latin typeface="Times New Roman" pitchFamily="18" charset="0"/>
              </a:rPr>
              <a:t>中的边重新排序得</a:t>
            </a:r>
          </a:p>
          <a:p>
            <a:pPr>
              <a:lnSpc>
                <a:spcPct val="50000"/>
              </a:lnSpc>
              <a:spcBef>
                <a:spcPct val="50000"/>
              </a:spcBef>
            </a:pPr>
            <a:r>
              <a:rPr lang="zh-CN" altLang="en-US" sz="1600">
                <a:solidFill>
                  <a:srgbClr val="000000"/>
                </a:solidFill>
                <a:latin typeface="Times New Roman" pitchFamily="18" charset="0"/>
              </a:rPr>
              <a:t>            新的</a:t>
            </a:r>
            <a:r>
              <a:rPr lang="zh-CN" altLang="en-US" sz="1600">
                <a:solidFill>
                  <a:srgbClr val="000000"/>
                </a:solidFill>
              </a:rPr>
              <a:t>简单</a:t>
            </a:r>
            <a:r>
              <a:rPr lang="zh-CN" altLang="zh-CN" sz="1600">
                <a:solidFill>
                  <a:srgbClr val="000000"/>
                </a:solidFill>
              </a:rPr>
              <a:t>回路</a:t>
            </a:r>
            <a:r>
              <a:rPr lang="en-US" altLang="zh-CN" sz="1600">
                <a:solidFill>
                  <a:srgbClr val="000000"/>
                </a:solidFill>
                <a:latin typeface="Times New Roman" pitchFamily="18" charset="0"/>
              </a:rPr>
              <a:t>C</a:t>
            </a:r>
          </a:p>
        </p:txBody>
      </p:sp>
      <p:sp>
        <p:nvSpPr>
          <p:cNvPr id="66592" name="Line 32"/>
          <p:cNvSpPr>
            <a:spLocks noChangeShapeType="1"/>
          </p:cNvSpPr>
          <p:nvPr/>
        </p:nvSpPr>
        <p:spPr bwMode="auto">
          <a:xfrm>
            <a:off x="4637088" y="5307013"/>
            <a:ext cx="533400" cy="0"/>
          </a:xfrm>
          <a:prstGeom prst="line">
            <a:avLst/>
          </a:prstGeom>
          <a:noFill/>
          <a:ln w="9525">
            <a:solidFill>
              <a:srgbClr val="000000"/>
            </a:solidFill>
            <a:round/>
            <a:headEnd/>
            <a:tailEnd type="triangle" w="med" len="med"/>
          </a:ln>
        </p:spPr>
        <p:txBody>
          <a:bodyPr wrap="none" anchor="ctr"/>
          <a:lstStyle/>
          <a:p>
            <a:endParaRPr lang="zh-CN" altLang="en-US" sz="1600">
              <a:solidFill>
                <a:srgbClr val="4D5B6B"/>
              </a:solidFill>
            </a:endParaRPr>
          </a:p>
        </p:txBody>
      </p:sp>
      <p:sp>
        <p:nvSpPr>
          <p:cNvPr id="66593" name="Line 33"/>
          <p:cNvSpPr>
            <a:spLocks noChangeShapeType="1"/>
          </p:cNvSpPr>
          <p:nvPr/>
        </p:nvSpPr>
        <p:spPr bwMode="auto">
          <a:xfrm flipV="1">
            <a:off x="6618288" y="4468813"/>
            <a:ext cx="0" cy="228600"/>
          </a:xfrm>
          <a:prstGeom prst="line">
            <a:avLst/>
          </a:prstGeom>
          <a:noFill/>
          <a:ln w="9525">
            <a:solidFill>
              <a:srgbClr val="000000"/>
            </a:solidFill>
            <a:round/>
            <a:headEnd/>
            <a:tailEnd type="triangle" w="med" len="med"/>
          </a:ln>
        </p:spPr>
        <p:txBody>
          <a:bodyPr wrap="none" anchor="ctr"/>
          <a:lstStyle/>
          <a:p>
            <a:endParaRPr lang="zh-CN" altLang="en-US" sz="1600">
              <a:solidFill>
                <a:srgbClr val="4D5B6B"/>
              </a:solidFill>
            </a:endParaRPr>
          </a:p>
        </p:txBody>
      </p:sp>
      <p:sp>
        <p:nvSpPr>
          <p:cNvPr id="66594" name="Text Box 34"/>
          <p:cNvSpPr txBox="1">
            <a:spLocks noChangeArrowheads="1"/>
          </p:cNvSpPr>
          <p:nvPr/>
        </p:nvSpPr>
        <p:spPr bwMode="auto">
          <a:xfrm>
            <a:off x="6008688" y="4087813"/>
            <a:ext cx="1219200" cy="338554"/>
          </a:xfrm>
          <a:prstGeom prst="rect">
            <a:avLst/>
          </a:prstGeom>
          <a:noFill/>
          <a:ln w="9525">
            <a:noFill/>
            <a:miter lim="800000"/>
            <a:headEnd/>
            <a:tailEnd/>
          </a:ln>
        </p:spPr>
        <p:txBody>
          <a:bodyPr>
            <a:spAutoFit/>
          </a:bodyPr>
          <a:lstStyle/>
          <a:p>
            <a:pPr>
              <a:spcBef>
                <a:spcPct val="50000"/>
              </a:spcBef>
            </a:pPr>
            <a:r>
              <a:rPr lang="en-US" altLang="zh-CN" sz="1600">
                <a:solidFill>
                  <a:srgbClr val="000000"/>
                </a:solidFill>
                <a:latin typeface="Times New Roman" pitchFamily="18" charset="0"/>
              </a:rPr>
              <a:t>   E</a:t>
            </a:r>
            <a:r>
              <a:rPr lang="en-US" altLang="zh-CN" sz="1600" baseline="-25000">
                <a:solidFill>
                  <a:srgbClr val="000000"/>
                </a:solidFill>
                <a:latin typeface="Times New Roman" pitchFamily="18" charset="0"/>
              </a:rPr>
              <a:t>1</a:t>
            </a:r>
            <a:r>
              <a:rPr lang="en-US" altLang="zh-CN" sz="1600">
                <a:solidFill>
                  <a:srgbClr val="000000"/>
                </a:solidFill>
                <a:latin typeface="Times New Roman" pitchFamily="18" charset="0"/>
              </a:rPr>
              <a:t>:=C</a:t>
            </a:r>
          </a:p>
        </p:txBody>
      </p:sp>
      <p:sp>
        <p:nvSpPr>
          <p:cNvPr id="66595" name="Line 35"/>
          <p:cNvSpPr>
            <a:spLocks noChangeShapeType="1"/>
          </p:cNvSpPr>
          <p:nvPr/>
        </p:nvSpPr>
        <p:spPr bwMode="auto">
          <a:xfrm flipH="1">
            <a:off x="3189288" y="3783013"/>
            <a:ext cx="3429000" cy="0"/>
          </a:xfrm>
          <a:prstGeom prst="line">
            <a:avLst/>
          </a:prstGeom>
          <a:noFill/>
          <a:ln w="9525">
            <a:solidFill>
              <a:srgbClr val="000000"/>
            </a:solidFill>
            <a:round/>
            <a:headEnd/>
            <a:tailEnd type="triangle" w="med" len="med"/>
          </a:ln>
        </p:spPr>
        <p:txBody>
          <a:bodyPr wrap="none" anchor="ctr"/>
          <a:lstStyle/>
          <a:p>
            <a:endParaRPr lang="zh-CN" altLang="en-US" sz="1600">
              <a:solidFill>
                <a:srgbClr val="4D5B6B"/>
              </a:solidFill>
            </a:endParaRPr>
          </a:p>
        </p:txBody>
      </p:sp>
      <p:sp>
        <p:nvSpPr>
          <p:cNvPr id="66596" name="Text Box 36"/>
          <p:cNvSpPr txBox="1">
            <a:spLocks noChangeArrowheads="1"/>
          </p:cNvSpPr>
          <p:nvPr/>
        </p:nvSpPr>
        <p:spPr bwMode="auto">
          <a:xfrm>
            <a:off x="3265488" y="2106613"/>
            <a:ext cx="457200" cy="338554"/>
          </a:xfrm>
          <a:prstGeom prst="rect">
            <a:avLst/>
          </a:prstGeom>
          <a:noFill/>
          <a:ln w="9525">
            <a:noFill/>
            <a:miter lim="800000"/>
            <a:headEnd/>
            <a:tailEnd/>
          </a:ln>
        </p:spPr>
        <p:txBody>
          <a:bodyPr>
            <a:spAutoFit/>
          </a:bodyPr>
          <a:lstStyle/>
          <a:p>
            <a:pPr>
              <a:spcBef>
                <a:spcPct val="50000"/>
              </a:spcBef>
            </a:pPr>
            <a:r>
              <a:rPr lang="en-US" altLang="zh-CN" sz="1600">
                <a:solidFill>
                  <a:srgbClr val="000000"/>
                </a:solidFill>
                <a:latin typeface="Times New Roman" pitchFamily="18" charset="0"/>
              </a:rPr>
              <a:t>Y</a:t>
            </a:r>
          </a:p>
        </p:txBody>
      </p:sp>
      <p:sp>
        <p:nvSpPr>
          <p:cNvPr id="66597" name="Line 37"/>
          <p:cNvSpPr>
            <a:spLocks noChangeShapeType="1"/>
          </p:cNvSpPr>
          <p:nvPr/>
        </p:nvSpPr>
        <p:spPr bwMode="auto">
          <a:xfrm flipV="1">
            <a:off x="6618288" y="3783013"/>
            <a:ext cx="0" cy="228600"/>
          </a:xfrm>
          <a:prstGeom prst="line">
            <a:avLst/>
          </a:prstGeom>
          <a:noFill/>
          <a:ln w="9525">
            <a:solidFill>
              <a:srgbClr val="000000"/>
            </a:solidFill>
            <a:round/>
            <a:headEnd/>
            <a:tailEnd/>
          </a:ln>
        </p:spPr>
        <p:txBody>
          <a:bodyPr wrap="none" anchor="ctr"/>
          <a:lstStyle/>
          <a:p>
            <a:endParaRPr lang="zh-CN" altLang="en-US" sz="1600">
              <a:solidFill>
                <a:srgbClr val="4D5B6B"/>
              </a:solidFill>
            </a:endParaRPr>
          </a:p>
        </p:txBody>
      </p:sp>
    </p:spTree>
    <p:extLst>
      <p:ext uri="{BB962C8B-B14F-4D97-AF65-F5344CB8AC3E}">
        <p14:creationId xmlns:p14="http://schemas.microsoft.com/office/powerpoint/2010/main" val="18286307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539750" y="1196975"/>
            <a:ext cx="8134350" cy="4843463"/>
          </a:xfrm>
          <a:prstGeom prst="rect">
            <a:avLst/>
          </a:prstGeom>
          <a:noFill/>
          <a:ln w="9525">
            <a:noFill/>
            <a:miter lim="800000"/>
            <a:headEnd/>
            <a:tailEnd/>
          </a:ln>
        </p:spPr>
        <p:txBody>
          <a:bodyPr/>
          <a:lstStyle/>
          <a:p>
            <a:pPr marL="342900" indent="-342900">
              <a:spcBef>
                <a:spcPct val="20000"/>
              </a:spcBef>
              <a:buClr>
                <a:srgbClr val="89AAD3"/>
              </a:buClr>
              <a:buSzPct val="70000"/>
              <a:buFont typeface="Wingdings" pitchFamily="2" charset="2"/>
              <a:buNone/>
            </a:pPr>
            <a:r>
              <a:rPr lang="zh-CN" altLang="zh-CN">
                <a:solidFill>
                  <a:srgbClr val="5E2CAE"/>
                </a:solidFill>
                <a:latin typeface="Garamond" pitchFamily="18" charset="0"/>
                <a:sym typeface="MT Extra" pitchFamily="18" charset="2"/>
              </a:rPr>
              <a:t>例</a:t>
            </a:r>
            <a:r>
              <a:rPr lang="en-US" altLang="zh-CN">
                <a:solidFill>
                  <a:srgbClr val="5E2CAE"/>
                </a:solidFill>
                <a:latin typeface="Garamond" pitchFamily="18" charset="0"/>
                <a:sym typeface="MT Extra" pitchFamily="18" charset="2"/>
              </a:rPr>
              <a:t>2.3.4</a:t>
            </a:r>
            <a:r>
              <a:rPr lang="zh-CN" altLang="zh-CN">
                <a:solidFill>
                  <a:srgbClr val="5E2CAE"/>
                </a:solidFill>
                <a:latin typeface="Garamond" pitchFamily="18" charset="0"/>
                <a:sym typeface="MT Extra" pitchFamily="18" charset="2"/>
              </a:rPr>
              <a:t>：设某城市的街道布置如图所示。每条边代表一个特定街道的一段街区，每个结点代表街区间的交点。扫雪车车库位于结点</a:t>
            </a:r>
            <a:r>
              <a:rPr lang="en-US" altLang="zh-CN">
                <a:solidFill>
                  <a:srgbClr val="5E2CAE"/>
                </a:solidFill>
                <a:latin typeface="Garamond" pitchFamily="18" charset="0"/>
                <a:sym typeface="MT Extra" pitchFamily="18" charset="2"/>
              </a:rPr>
              <a:t>d</a:t>
            </a:r>
            <a:r>
              <a:rPr lang="zh-CN" altLang="en-US">
                <a:solidFill>
                  <a:srgbClr val="5E2CAE"/>
                </a:solidFill>
                <a:latin typeface="Garamond" pitchFamily="18" charset="0"/>
                <a:sym typeface="MT Extra" pitchFamily="18" charset="2"/>
              </a:rPr>
              <a:t>。证明存在一条路线使得扫雪车清扫每个街区恰好一次且清扫完最后一个街区正好返回车库。为这个扫雪车找出完成此任务的路线。</a:t>
            </a:r>
          </a:p>
          <a:p>
            <a:pPr marL="342900" indent="-342900">
              <a:spcBef>
                <a:spcPct val="20000"/>
              </a:spcBef>
              <a:buClr>
                <a:srgbClr val="89AAD3"/>
              </a:buClr>
              <a:buSzPct val="70000"/>
              <a:buFont typeface="Wingdings" pitchFamily="2" charset="2"/>
              <a:buNone/>
            </a:pPr>
            <a:endParaRPr lang="en-US" altLang="zh-CN">
              <a:solidFill>
                <a:srgbClr val="E8DED8"/>
              </a:solidFill>
              <a:latin typeface="Garamond" pitchFamily="18" charset="0"/>
              <a:sym typeface="MT Extra" pitchFamily="18" charset="2"/>
            </a:endParaRPr>
          </a:p>
        </p:txBody>
      </p:sp>
      <p:sp>
        <p:nvSpPr>
          <p:cNvPr id="68612" name="Rectangle 4"/>
          <p:cNvSpPr>
            <a:spLocks noChangeArrowheads="1"/>
          </p:cNvSpPr>
          <p:nvPr/>
        </p:nvSpPr>
        <p:spPr bwMode="auto">
          <a:xfrm>
            <a:off x="5795963" y="3933825"/>
            <a:ext cx="2376487" cy="1511300"/>
          </a:xfrm>
          <a:prstGeom prst="rect">
            <a:avLst/>
          </a:prstGeom>
          <a:noFill/>
          <a:ln w="38100">
            <a:solidFill>
              <a:srgbClr val="000000"/>
            </a:solidFill>
            <a:miter lim="800000"/>
            <a:headEnd/>
            <a:tailEnd/>
          </a:ln>
        </p:spPr>
        <p:txBody>
          <a:bodyPr wrap="none" anchor="ctr"/>
          <a:lstStyle/>
          <a:p>
            <a:endParaRPr lang="zh-CN" altLang="en-US">
              <a:solidFill>
                <a:srgbClr val="000000"/>
              </a:solidFill>
            </a:endParaRPr>
          </a:p>
        </p:txBody>
      </p:sp>
      <p:sp>
        <p:nvSpPr>
          <p:cNvPr id="68613" name="Line 5"/>
          <p:cNvSpPr>
            <a:spLocks noChangeShapeType="1"/>
          </p:cNvSpPr>
          <p:nvPr/>
        </p:nvSpPr>
        <p:spPr bwMode="auto">
          <a:xfrm>
            <a:off x="7019925" y="3933825"/>
            <a:ext cx="0" cy="1511300"/>
          </a:xfrm>
          <a:prstGeom prst="line">
            <a:avLst/>
          </a:prstGeom>
          <a:noFill/>
          <a:ln w="38100">
            <a:solidFill>
              <a:srgbClr val="000000"/>
            </a:solidFill>
            <a:round/>
            <a:headEnd/>
            <a:tailEnd/>
          </a:ln>
        </p:spPr>
        <p:txBody>
          <a:bodyPr/>
          <a:lstStyle/>
          <a:p>
            <a:endParaRPr lang="zh-CN" altLang="en-US">
              <a:solidFill>
                <a:srgbClr val="000000"/>
              </a:solidFill>
            </a:endParaRPr>
          </a:p>
        </p:txBody>
      </p:sp>
      <p:sp>
        <p:nvSpPr>
          <p:cNvPr id="68614" name="Line 6"/>
          <p:cNvSpPr>
            <a:spLocks noChangeShapeType="1"/>
          </p:cNvSpPr>
          <p:nvPr/>
        </p:nvSpPr>
        <p:spPr bwMode="auto">
          <a:xfrm flipH="1">
            <a:off x="7019925" y="3933825"/>
            <a:ext cx="1152525" cy="1511300"/>
          </a:xfrm>
          <a:prstGeom prst="line">
            <a:avLst/>
          </a:prstGeom>
          <a:noFill/>
          <a:ln w="38100">
            <a:solidFill>
              <a:srgbClr val="000000"/>
            </a:solidFill>
            <a:round/>
            <a:headEnd/>
            <a:tailEnd/>
          </a:ln>
        </p:spPr>
        <p:txBody>
          <a:bodyPr/>
          <a:lstStyle/>
          <a:p>
            <a:endParaRPr lang="zh-CN" altLang="en-US">
              <a:solidFill>
                <a:srgbClr val="000000"/>
              </a:solidFill>
            </a:endParaRPr>
          </a:p>
        </p:txBody>
      </p:sp>
      <p:sp>
        <p:nvSpPr>
          <p:cNvPr id="68615" name="Line 7"/>
          <p:cNvSpPr>
            <a:spLocks noChangeShapeType="1"/>
          </p:cNvSpPr>
          <p:nvPr/>
        </p:nvSpPr>
        <p:spPr bwMode="auto">
          <a:xfrm flipH="1">
            <a:off x="5795963" y="3933825"/>
            <a:ext cx="1223962" cy="1511300"/>
          </a:xfrm>
          <a:prstGeom prst="line">
            <a:avLst/>
          </a:prstGeom>
          <a:noFill/>
          <a:ln w="38100">
            <a:solidFill>
              <a:srgbClr val="000000"/>
            </a:solidFill>
            <a:round/>
            <a:headEnd/>
            <a:tailEnd/>
          </a:ln>
        </p:spPr>
        <p:txBody>
          <a:bodyPr/>
          <a:lstStyle/>
          <a:p>
            <a:endParaRPr lang="zh-CN" altLang="en-US">
              <a:solidFill>
                <a:srgbClr val="000000"/>
              </a:solidFill>
            </a:endParaRPr>
          </a:p>
        </p:txBody>
      </p:sp>
      <p:sp>
        <p:nvSpPr>
          <p:cNvPr id="68616" name="Line 8"/>
          <p:cNvSpPr>
            <a:spLocks noChangeShapeType="1"/>
          </p:cNvSpPr>
          <p:nvPr/>
        </p:nvSpPr>
        <p:spPr bwMode="auto">
          <a:xfrm>
            <a:off x="5795963" y="3933825"/>
            <a:ext cx="1223962" cy="1511300"/>
          </a:xfrm>
          <a:prstGeom prst="line">
            <a:avLst/>
          </a:prstGeom>
          <a:noFill/>
          <a:ln w="38100">
            <a:solidFill>
              <a:srgbClr val="000000"/>
            </a:solidFill>
            <a:round/>
            <a:headEnd/>
            <a:tailEnd/>
          </a:ln>
        </p:spPr>
        <p:txBody>
          <a:bodyPr/>
          <a:lstStyle/>
          <a:p>
            <a:endParaRPr lang="zh-CN" altLang="en-US">
              <a:solidFill>
                <a:srgbClr val="000000"/>
              </a:solidFill>
            </a:endParaRPr>
          </a:p>
        </p:txBody>
      </p:sp>
      <p:sp>
        <p:nvSpPr>
          <p:cNvPr id="68617" name="Line 9"/>
          <p:cNvSpPr>
            <a:spLocks noChangeShapeType="1"/>
          </p:cNvSpPr>
          <p:nvPr/>
        </p:nvSpPr>
        <p:spPr bwMode="auto">
          <a:xfrm>
            <a:off x="5795963" y="5445125"/>
            <a:ext cx="647700" cy="431800"/>
          </a:xfrm>
          <a:prstGeom prst="line">
            <a:avLst/>
          </a:prstGeom>
          <a:noFill/>
          <a:ln w="38100">
            <a:solidFill>
              <a:srgbClr val="000000"/>
            </a:solidFill>
            <a:round/>
            <a:headEnd/>
            <a:tailEnd/>
          </a:ln>
        </p:spPr>
        <p:txBody>
          <a:bodyPr/>
          <a:lstStyle/>
          <a:p>
            <a:endParaRPr lang="zh-CN" altLang="en-US">
              <a:solidFill>
                <a:srgbClr val="000000"/>
              </a:solidFill>
            </a:endParaRPr>
          </a:p>
        </p:txBody>
      </p:sp>
      <p:sp>
        <p:nvSpPr>
          <p:cNvPr id="68618" name="Line 10"/>
          <p:cNvSpPr>
            <a:spLocks noChangeShapeType="1"/>
          </p:cNvSpPr>
          <p:nvPr/>
        </p:nvSpPr>
        <p:spPr bwMode="auto">
          <a:xfrm flipH="1">
            <a:off x="6443663" y="5445125"/>
            <a:ext cx="576262" cy="431800"/>
          </a:xfrm>
          <a:prstGeom prst="line">
            <a:avLst/>
          </a:prstGeom>
          <a:noFill/>
          <a:ln w="38100">
            <a:solidFill>
              <a:srgbClr val="000000"/>
            </a:solidFill>
            <a:round/>
            <a:headEnd/>
            <a:tailEnd/>
          </a:ln>
        </p:spPr>
        <p:txBody>
          <a:bodyPr/>
          <a:lstStyle/>
          <a:p>
            <a:endParaRPr lang="zh-CN" altLang="en-US">
              <a:solidFill>
                <a:srgbClr val="000000"/>
              </a:solidFill>
            </a:endParaRPr>
          </a:p>
        </p:txBody>
      </p:sp>
      <p:sp>
        <p:nvSpPr>
          <p:cNvPr id="68619" name="Freeform 11"/>
          <p:cNvSpPr>
            <a:spLocks/>
          </p:cNvSpPr>
          <p:nvPr/>
        </p:nvSpPr>
        <p:spPr bwMode="auto">
          <a:xfrm>
            <a:off x="5795963" y="3416300"/>
            <a:ext cx="2376487" cy="517525"/>
          </a:xfrm>
          <a:custGeom>
            <a:avLst/>
            <a:gdLst>
              <a:gd name="T0" fmla="*/ 0 w 1497"/>
              <a:gd name="T1" fmla="*/ 2147483647 h 326"/>
              <a:gd name="T2" fmla="*/ 2147483647 w 1497"/>
              <a:gd name="T3" fmla="*/ 2147483647 h 326"/>
              <a:gd name="T4" fmla="*/ 2147483647 w 1497"/>
              <a:gd name="T5" fmla="*/ 2147483647 h 326"/>
              <a:gd name="T6" fmla="*/ 2147483647 w 1497"/>
              <a:gd name="T7" fmla="*/ 2147483647 h 326"/>
              <a:gd name="T8" fmla="*/ 2147483647 w 1497"/>
              <a:gd name="T9" fmla="*/ 2147483647 h 326"/>
              <a:gd name="T10" fmla="*/ 2147483647 w 1497"/>
              <a:gd name="T11" fmla="*/ 2147483647 h 326"/>
              <a:gd name="T12" fmla="*/ 0 60000 65536"/>
              <a:gd name="T13" fmla="*/ 0 60000 65536"/>
              <a:gd name="T14" fmla="*/ 0 60000 65536"/>
              <a:gd name="T15" fmla="*/ 0 60000 65536"/>
              <a:gd name="T16" fmla="*/ 0 60000 65536"/>
              <a:gd name="T17" fmla="*/ 0 60000 65536"/>
              <a:gd name="T18" fmla="*/ 0 w 1497"/>
              <a:gd name="T19" fmla="*/ 0 h 326"/>
              <a:gd name="T20" fmla="*/ 1497 w 1497"/>
              <a:gd name="T21" fmla="*/ 326 h 326"/>
            </a:gdLst>
            <a:ahLst/>
            <a:cxnLst>
              <a:cxn ang="T12">
                <a:pos x="T0" y="T1"/>
              </a:cxn>
              <a:cxn ang="T13">
                <a:pos x="T2" y="T3"/>
              </a:cxn>
              <a:cxn ang="T14">
                <a:pos x="T4" y="T5"/>
              </a:cxn>
              <a:cxn ang="T15">
                <a:pos x="T6" y="T7"/>
              </a:cxn>
              <a:cxn ang="T16">
                <a:pos x="T8" y="T9"/>
              </a:cxn>
              <a:cxn ang="T17">
                <a:pos x="T10" y="T11"/>
              </a:cxn>
            </a:cxnLst>
            <a:rect l="T18" t="T19" r="T20" b="T21"/>
            <a:pathLst>
              <a:path w="1497" h="326">
                <a:moveTo>
                  <a:pt x="0" y="326"/>
                </a:moveTo>
                <a:cubicBezTo>
                  <a:pt x="3" y="326"/>
                  <a:pt x="7" y="326"/>
                  <a:pt x="45" y="280"/>
                </a:cubicBezTo>
                <a:cubicBezTo>
                  <a:pt x="83" y="234"/>
                  <a:pt x="136" y="98"/>
                  <a:pt x="227" y="53"/>
                </a:cubicBezTo>
                <a:cubicBezTo>
                  <a:pt x="318" y="8"/>
                  <a:pt x="431" y="8"/>
                  <a:pt x="590" y="8"/>
                </a:cubicBezTo>
                <a:cubicBezTo>
                  <a:pt x="749" y="8"/>
                  <a:pt x="1028" y="0"/>
                  <a:pt x="1179" y="53"/>
                </a:cubicBezTo>
                <a:cubicBezTo>
                  <a:pt x="1330" y="106"/>
                  <a:pt x="1413" y="216"/>
                  <a:pt x="1497" y="326"/>
                </a:cubicBezTo>
              </a:path>
            </a:pathLst>
          </a:custGeom>
          <a:noFill/>
          <a:ln w="38100" cmpd="sng">
            <a:solidFill>
              <a:srgbClr val="000000"/>
            </a:solidFill>
            <a:round/>
            <a:headEnd/>
            <a:tailEnd/>
          </a:ln>
        </p:spPr>
        <p:txBody>
          <a:bodyPr/>
          <a:lstStyle/>
          <a:p>
            <a:endParaRPr lang="zh-CN" altLang="en-US">
              <a:solidFill>
                <a:srgbClr val="000000"/>
              </a:solidFill>
            </a:endParaRPr>
          </a:p>
        </p:txBody>
      </p:sp>
      <p:sp>
        <p:nvSpPr>
          <p:cNvPr id="68620" name="Oval 12"/>
          <p:cNvSpPr>
            <a:spLocks noChangeArrowheads="1"/>
          </p:cNvSpPr>
          <p:nvPr/>
        </p:nvSpPr>
        <p:spPr bwMode="auto">
          <a:xfrm>
            <a:off x="5724525" y="3860800"/>
            <a:ext cx="142875" cy="144463"/>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68621" name="Oval 13"/>
          <p:cNvSpPr>
            <a:spLocks noChangeArrowheads="1"/>
          </p:cNvSpPr>
          <p:nvPr/>
        </p:nvSpPr>
        <p:spPr bwMode="auto">
          <a:xfrm>
            <a:off x="5724525" y="5373688"/>
            <a:ext cx="142875" cy="144462"/>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68622" name="Oval 14"/>
          <p:cNvSpPr>
            <a:spLocks noChangeArrowheads="1"/>
          </p:cNvSpPr>
          <p:nvPr/>
        </p:nvSpPr>
        <p:spPr bwMode="auto">
          <a:xfrm>
            <a:off x="8081963" y="3878263"/>
            <a:ext cx="142875" cy="144462"/>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68623" name="Oval 15"/>
          <p:cNvSpPr>
            <a:spLocks noChangeArrowheads="1"/>
          </p:cNvSpPr>
          <p:nvPr/>
        </p:nvSpPr>
        <p:spPr bwMode="auto">
          <a:xfrm>
            <a:off x="6327775" y="4598988"/>
            <a:ext cx="142875" cy="144462"/>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68624" name="Oval 16"/>
          <p:cNvSpPr>
            <a:spLocks noChangeArrowheads="1"/>
          </p:cNvSpPr>
          <p:nvPr/>
        </p:nvSpPr>
        <p:spPr bwMode="auto">
          <a:xfrm>
            <a:off x="6958013" y="3878263"/>
            <a:ext cx="142875" cy="144462"/>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68625" name="Oval 17"/>
          <p:cNvSpPr>
            <a:spLocks noChangeArrowheads="1"/>
          </p:cNvSpPr>
          <p:nvPr/>
        </p:nvSpPr>
        <p:spPr bwMode="auto">
          <a:xfrm>
            <a:off x="8081963" y="5364163"/>
            <a:ext cx="142875" cy="144462"/>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68626" name="Oval 18"/>
          <p:cNvSpPr>
            <a:spLocks noChangeArrowheads="1"/>
          </p:cNvSpPr>
          <p:nvPr/>
        </p:nvSpPr>
        <p:spPr bwMode="auto">
          <a:xfrm>
            <a:off x="6958013" y="5364163"/>
            <a:ext cx="142875" cy="144462"/>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68627" name="Oval 19"/>
          <p:cNvSpPr>
            <a:spLocks noChangeArrowheads="1"/>
          </p:cNvSpPr>
          <p:nvPr/>
        </p:nvSpPr>
        <p:spPr bwMode="auto">
          <a:xfrm>
            <a:off x="6372225" y="5815013"/>
            <a:ext cx="142875" cy="144462"/>
          </a:xfrm>
          <a:prstGeom prst="ellipse">
            <a:avLst/>
          </a:prstGeom>
          <a:solidFill>
            <a:schemeClr val="accent1"/>
          </a:solidFill>
          <a:ln w="9525">
            <a:solidFill>
              <a:srgbClr val="000000"/>
            </a:solidFill>
            <a:round/>
            <a:headEnd/>
            <a:tailEnd/>
          </a:ln>
        </p:spPr>
        <p:txBody>
          <a:bodyPr wrap="none" anchor="ctr"/>
          <a:lstStyle/>
          <a:p>
            <a:endParaRPr lang="zh-CN" altLang="en-US">
              <a:solidFill>
                <a:srgbClr val="000000"/>
              </a:solidFill>
            </a:endParaRPr>
          </a:p>
        </p:txBody>
      </p:sp>
      <p:sp>
        <p:nvSpPr>
          <p:cNvPr id="68628" name="Rectangle 20"/>
          <p:cNvSpPr>
            <a:spLocks noChangeArrowheads="1"/>
          </p:cNvSpPr>
          <p:nvPr/>
        </p:nvSpPr>
        <p:spPr bwMode="auto">
          <a:xfrm>
            <a:off x="5449888" y="3698875"/>
            <a:ext cx="311150" cy="461665"/>
          </a:xfrm>
          <a:prstGeom prst="rect">
            <a:avLst/>
          </a:prstGeom>
          <a:noFill/>
          <a:ln w="9525">
            <a:noFill/>
            <a:miter lim="800000"/>
            <a:headEnd/>
            <a:tailEnd/>
          </a:ln>
        </p:spPr>
        <p:txBody>
          <a:bodyPr>
            <a:spAutoFit/>
          </a:bodyPr>
          <a:lstStyle/>
          <a:p>
            <a:r>
              <a:rPr lang="en-US" altLang="zh-CN">
                <a:solidFill>
                  <a:srgbClr val="000000"/>
                </a:solidFill>
              </a:rPr>
              <a:t>c</a:t>
            </a:r>
          </a:p>
        </p:txBody>
      </p:sp>
      <p:sp>
        <p:nvSpPr>
          <p:cNvPr id="68629" name="Rectangle 21"/>
          <p:cNvSpPr>
            <a:spLocks noChangeArrowheads="1"/>
          </p:cNvSpPr>
          <p:nvPr/>
        </p:nvSpPr>
        <p:spPr bwMode="auto">
          <a:xfrm>
            <a:off x="5472113" y="5319713"/>
            <a:ext cx="355600" cy="461665"/>
          </a:xfrm>
          <a:prstGeom prst="rect">
            <a:avLst/>
          </a:prstGeom>
          <a:noFill/>
          <a:ln w="9525">
            <a:noFill/>
            <a:miter lim="800000"/>
            <a:headEnd/>
            <a:tailEnd/>
          </a:ln>
        </p:spPr>
        <p:txBody>
          <a:bodyPr>
            <a:spAutoFit/>
          </a:bodyPr>
          <a:lstStyle/>
          <a:p>
            <a:r>
              <a:rPr lang="en-US" altLang="zh-CN">
                <a:solidFill>
                  <a:srgbClr val="000000"/>
                </a:solidFill>
              </a:rPr>
              <a:t>a</a:t>
            </a:r>
          </a:p>
        </p:txBody>
      </p:sp>
      <p:sp>
        <p:nvSpPr>
          <p:cNvPr id="68630" name="Rectangle 22"/>
          <p:cNvSpPr>
            <a:spLocks noChangeArrowheads="1"/>
          </p:cNvSpPr>
          <p:nvPr/>
        </p:nvSpPr>
        <p:spPr bwMode="auto">
          <a:xfrm>
            <a:off x="6958013" y="5454650"/>
            <a:ext cx="311150" cy="461665"/>
          </a:xfrm>
          <a:prstGeom prst="rect">
            <a:avLst/>
          </a:prstGeom>
          <a:noFill/>
          <a:ln w="9525">
            <a:noFill/>
            <a:miter lim="800000"/>
            <a:headEnd/>
            <a:tailEnd/>
          </a:ln>
        </p:spPr>
        <p:txBody>
          <a:bodyPr>
            <a:spAutoFit/>
          </a:bodyPr>
          <a:lstStyle/>
          <a:p>
            <a:r>
              <a:rPr lang="en-US" altLang="zh-CN">
                <a:solidFill>
                  <a:srgbClr val="000000"/>
                </a:solidFill>
              </a:rPr>
              <a:t>h</a:t>
            </a:r>
          </a:p>
        </p:txBody>
      </p:sp>
      <p:sp>
        <p:nvSpPr>
          <p:cNvPr id="68631" name="Rectangle 23"/>
          <p:cNvSpPr>
            <a:spLocks noChangeArrowheads="1"/>
          </p:cNvSpPr>
          <p:nvPr/>
        </p:nvSpPr>
        <p:spPr bwMode="auto">
          <a:xfrm>
            <a:off x="7002463" y="3563938"/>
            <a:ext cx="311150" cy="461665"/>
          </a:xfrm>
          <a:prstGeom prst="rect">
            <a:avLst/>
          </a:prstGeom>
          <a:noFill/>
          <a:ln w="9525">
            <a:noFill/>
            <a:miter lim="800000"/>
            <a:headEnd/>
            <a:tailEnd/>
          </a:ln>
        </p:spPr>
        <p:txBody>
          <a:bodyPr>
            <a:spAutoFit/>
          </a:bodyPr>
          <a:lstStyle/>
          <a:p>
            <a:r>
              <a:rPr lang="en-US" altLang="zh-CN">
                <a:solidFill>
                  <a:srgbClr val="000000"/>
                </a:solidFill>
              </a:rPr>
              <a:t>d</a:t>
            </a:r>
          </a:p>
        </p:txBody>
      </p:sp>
      <p:sp>
        <p:nvSpPr>
          <p:cNvPr id="68632" name="Rectangle 24"/>
          <p:cNvSpPr>
            <a:spLocks noChangeArrowheads="1"/>
          </p:cNvSpPr>
          <p:nvPr/>
        </p:nvSpPr>
        <p:spPr bwMode="auto">
          <a:xfrm>
            <a:off x="6507163" y="5724525"/>
            <a:ext cx="311150" cy="461665"/>
          </a:xfrm>
          <a:prstGeom prst="rect">
            <a:avLst/>
          </a:prstGeom>
          <a:noFill/>
          <a:ln w="9525">
            <a:noFill/>
            <a:miter lim="800000"/>
            <a:headEnd/>
            <a:tailEnd/>
          </a:ln>
        </p:spPr>
        <p:txBody>
          <a:bodyPr>
            <a:spAutoFit/>
          </a:bodyPr>
          <a:lstStyle/>
          <a:p>
            <a:r>
              <a:rPr lang="en-US" altLang="zh-CN">
                <a:solidFill>
                  <a:srgbClr val="000000"/>
                </a:solidFill>
              </a:rPr>
              <a:t>f</a:t>
            </a:r>
          </a:p>
        </p:txBody>
      </p:sp>
      <p:sp>
        <p:nvSpPr>
          <p:cNvPr id="68633" name="Rectangle 25"/>
          <p:cNvSpPr>
            <a:spLocks noChangeArrowheads="1"/>
          </p:cNvSpPr>
          <p:nvPr/>
        </p:nvSpPr>
        <p:spPr bwMode="auto">
          <a:xfrm>
            <a:off x="8128000" y="5319713"/>
            <a:ext cx="311150" cy="461665"/>
          </a:xfrm>
          <a:prstGeom prst="rect">
            <a:avLst/>
          </a:prstGeom>
          <a:noFill/>
          <a:ln w="9525">
            <a:noFill/>
            <a:miter lim="800000"/>
            <a:headEnd/>
            <a:tailEnd/>
          </a:ln>
        </p:spPr>
        <p:txBody>
          <a:bodyPr>
            <a:spAutoFit/>
          </a:bodyPr>
          <a:lstStyle/>
          <a:p>
            <a:r>
              <a:rPr lang="en-US" altLang="zh-CN">
                <a:solidFill>
                  <a:srgbClr val="000000"/>
                </a:solidFill>
              </a:rPr>
              <a:t>g</a:t>
            </a:r>
          </a:p>
        </p:txBody>
      </p:sp>
      <p:sp>
        <p:nvSpPr>
          <p:cNvPr id="68634" name="Rectangle 26"/>
          <p:cNvSpPr>
            <a:spLocks noChangeArrowheads="1"/>
          </p:cNvSpPr>
          <p:nvPr/>
        </p:nvSpPr>
        <p:spPr bwMode="auto">
          <a:xfrm>
            <a:off x="8172450" y="3743325"/>
            <a:ext cx="311150" cy="461665"/>
          </a:xfrm>
          <a:prstGeom prst="rect">
            <a:avLst/>
          </a:prstGeom>
          <a:noFill/>
          <a:ln w="9525">
            <a:noFill/>
            <a:miter lim="800000"/>
            <a:headEnd/>
            <a:tailEnd/>
          </a:ln>
        </p:spPr>
        <p:txBody>
          <a:bodyPr>
            <a:spAutoFit/>
          </a:bodyPr>
          <a:lstStyle/>
          <a:p>
            <a:r>
              <a:rPr lang="en-US" altLang="zh-CN">
                <a:solidFill>
                  <a:srgbClr val="000000"/>
                </a:solidFill>
              </a:rPr>
              <a:t>b</a:t>
            </a:r>
          </a:p>
        </p:txBody>
      </p:sp>
      <p:sp>
        <p:nvSpPr>
          <p:cNvPr id="68635" name="Rectangle 27"/>
          <p:cNvSpPr>
            <a:spLocks noChangeArrowheads="1"/>
          </p:cNvSpPr>
          <p:nvPr/>
        </p:nvSpPr>
        <p:spPr bwMode="auto">
          <a:xfrm>
            <a:off x="6462713" y="4464050"/>
            <a:ext cx="311150" cy="461665"/>
          </a:xfrm>
          <a:prstGeom prst="rect">
            <a:avLst/>
          </a:prstGeom>
          <a:noFill/>
          <a:ln w="9525">
            <a:noFill/>
            <a:miter lim="800000"/>
            <a:headEnd/>
            <a:tailEnd/>
          </a:ln>
        </p:spPr>
        <p:txBody>
          <a:bodyPr>
            <a:spAutoFit/>
          </a:bodyPr>
          <a:lstStyle/>
          <a:p>
            <a:r>
              <a:rPr lang="en-US" altLang="zh-CN">
                <a:solidFill>
                  <a:srgbClr val="000000"/>
                </a:solidFill>
              </a:rPr>
              <a:t>e</a:t>
            </a:r>
          </a:p>
        </p:txBody>
      </p:sp>
      <p:sp>
        <p:nvSpPr>
          <p:cNvPr id="313372" name="Text Box 28"/>
          <p:cNvSpPr txBox="1">
            <a:spLocks noChangeArrowheads="1"/>
          </p:cNvSpPr>
          <p:nvPr/>
        </p:nvSpPr>
        <p:spPr bwMode="auto">
          <a:xfrm>
            <a:off x="560388" y="3298171"/>
            <a:ext cx="5265737" cy="1938992"/>
          </a:xfrm>
          <a:prstGeom prst="rect">
            <a:avLst/>
          </a:prstGeom>
          <a:noFill/>
          <a:ln w="9525">
            <a:noFill/>
            <a:miter lim="800000"/>
            <a:headEnd/>
            <a:tailEnd/>
          </a:ln>
        </p:spPr>
        <p:txBody>
          <a:bodyPr>
            <a:spAutoFit/>
          </a:bodyPr>
          <a:lstStyle>
            <a:defPPr>
              <a:defRPr lang="ja-JP"/>
            </a:defPPr>
            <a:lvl1pPr>
              <a:defRPr>
                <a:solidFill>
                  <a:srgbClr val="000000"/>
                </a:solidFill>
              </a:defRPr>
            </a:lvl1pPr>
          </a:lstStyle>
          <a:p>
            <a:r>
              <a:rPr lang="zh-CN" altLang="en-US" dirty="0"/>
              <a:t>解：</a:t>
            </a:r>
          </a:p>
          <a:p>
            <a:r>
              <a:rPr lang="zh-CN" altLang="en-US" dirty="0"/>
              <a:t>     连通且每个结点的度数均为偶数，故存在欧拉回路。</a:t>
            </a:r>
          </a:p>
          <a:p>
            <a:r>
              <a:rPr lang="en-US" altLang="zh-CN" dirty="0"/>
              <a:t>C=</a:t>
            </a:r>
            <a:r>
              <a:rPr lang="en-US" altLang="zh-CN" dirty="0" err="1"/>
              <a:t>dbghbceahfacdhed</a:t>
            </a:r>
            <a:endParaRPr lang="en-US" altLang="zh-CN" dirty="0"/>
          </a:p>
          <a:p>
            <a:r>
              <a:rPr lang="en-US" altLang="zh-CN" dirty="0"/>
              <a:t>     </a:t>
            </a:r>
          </a:p>
        </p:txBody>
      </p:sp>
      <p:sp>
        <p:nvSpPr>
          <p:cNvPr id="31" name="标题 30"/>
          <p:cNvSpPr>
            <a:spLocks noGrp="1"/>
          </p:cNvSpPr>
          <p:nvPr>
            <p:ph type="title"/>
          </p:nvPr>
        </p:nvSpPr>
        <p:spPr/>
        <p:txBody>
          <a:bodyPr/>
          <a:lstStyle/>
          <a:p>
            <a:r>
              <a:rPr lang="zh-CN" altLang="en-US" dirty="0"/>
              <a:t>构造欧拉图的实例</a:t>
            </a:r>
          </a:p>
        </p:txBody>
      </p:sp>
    </p:spTree>
    <p:extLst>
      <p:ext uri="{BB962C8B-B14F-4D97-AF65-F5344CB8AC3E}">
        <p14:creationId xmlns:p14="http://schemas.microsoft.com/office/powerpoint/2010/main" val="12137860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3372">
                                            <p:txEl>
                                              <p:pRg st="1" end="1"/>
                                            </p:txEl>
                                          </p:spTgt>
                                        </p:tgtEl>
                                        <p:attrNameLst>
                                          <p:attrName>style.visibility</p:attrName>
                                        </p:attrNameLst>
                                      </p:cBhvr>
                                      <p:to>
                                        <p:strVal val="visible"/>
                                      </p:to>
                                    </p:set>
                                    <p:animEffect transition="in" filter="blinds(horizontal)">
                                      <p:cBhvr>
                                        <p:cTn id="7" dur="500"/>
                                        <p:tgtEl>
                                          <p:spTgt spid="31337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3372">
                                            <p:txEl>
                                              <p:pRg st="2" end="2"/>
                                            </p:txEl>
                                          </p:spTgt>
                                        </p:tgtEl>
                                        <p:attrNameLst>
                                          <p:attrName>style.visibility</p:attrName>
                                        </p:attrNameLst>
                                      </p:cBhvr>
                                      <p:to>
                                        <p:strVal val="visible"/>
                                      </p:to>
                                    </p:set>
                                    <p:animEffect transition="in" filter="blinds(horizontal)">
                                      <p:cBhvr>
                                        <p:cTn id="12" dur="500"/>
                                        <p:tgtEl>
                                          <p:spTgt spid="3133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pPr eaLnBrk="1" hangingPunct="1"/>
            <a:r>
              <a:rPr lang="zh-CN" altLang="en-US" dirty="0"/>
              <a:t>欧拉道路判别定理</a:t>
            </a:r>
          </a:p>
        </p:txBody>
      </p:sp>
      <p:sp>
        <p:nvSpPr>
          <p:cNvPr id="64515" name="Rectangle 3"/>
          <p:cNvSpPr>
            <a:spLocks noGrp="1" noChangeArrowheads="1"/>
          </p:cNvSpPr>
          <p:nvPr>
            <p:ph idx="1"/>
          </p:nvPr>
        </p:nvSpPr>
        <p:spPr/>
        <p:txBody>
          <a:bodyPr/>
          <a:lstStyle/>
          <a:p>
            <a:pPr eaLnBrk="1" hangingPunct="1">
              <a:spcBef>
                <a:spcPct val="40000"/>
              </a:spcBef>
              <a:buFont typeface="Wingdings" pitchFamily="2" charset="2"/>
              <a:buNone/>
            </a:pPr>
            <a:r>
              <a:rPr lang="zh-CN" altLang="en-US" sz="3000" b="1" dirty="0">
                <a:solidFill>
                  <a:srgbClr val="FF0000"/>
                </a:solidFill>
                <a:latin typeface="Times New Roman" panose="02020603050405020304" pitchFamily="18" charset="0"/>
                <a:ea typeface="+mn-ea"/>
                <a:cs typeface="Times New Roman" panose="02020603050405020304" pitchFamily="18" charset="0"/>
              </a:rPr>
              <a:t>推论</a:t>
            </a:r>
            <a:r>
              <a:rPr lang="en-US" altLang="zh-CN" sz="3000" b="1" dirty="0">
                <a:solidFill>
                  <a:srgbClr val="FF0000"/>
                </a:solidFill>
                <a:latin typeface="Times New Roman" panose="02020603050405020304" pitchFamily="18" charset="0"/>
                <a:ea typeface="+mn-ea"/>
                <a:cs typeface="Times New Roman" panose="02020603050405020304" pitchFamily="18" charset="0"/>
              </a:rPr>
              <a:t>2.3.1 </a:t>
            </a:r>
            <a:r>
              <a:rPr lang="zh-CN" altLang="en-US" sz="3000" b="1" dirty="0">
                <a:latin typeface="Times New Roman" panose="02020603050405020304" pitchFamily="18" charset="0"/>
                <a:ea typeface="+mn-ea"/>
                <a:cs typeface="Times New Roman" panose="02020603050405020304" pitchFamily="18" charset="0"/>
              </a:rPr>
              <a:t>若无向连通图</a:t>
            </a:r>
            <a:r>
              <a:rPr lang="en-US" altLang="zh-CN" sz="3000" b="1" dirty="0">
                <a:latin typeface="Times New Roman" panose="02020603050405020304" pitchFamily="18" charset="0"/>
                <a:ea typeface="+mn-ea"/>
                <a:cs typeface="Times New Roman" panose="02020603050405020304" pitchFamily="18" charset="0"/>
              </a:rPr>
              <a:t>G</a:t>
            </a:r>
            <a:r>
              <a:rPr lang="zh-CN" altLang="en-US" sz="3000" b="1" dirty="0">
                <a:latin typeface="Times New Roman" panose="02020603050405020304" pitchFamily="18" charset="0"/>
                <a:ea typeface="+mn-ea"/>
                <a:cs typeface="Times New Roman" panose="02020603050405020304" pitchFamily="18" charset="0"/>
              </a:rPr>
              <a:t>中只有两个奇顶点，</a:t>
            </a:r>
          </a:p>
          <a:p>
            <a:pPr eaLnBrk="1" hangingPunct="1">
              <a:spcBef>
                <a:spcPct val="40000"/>
              </a:spcBef>
              <a:buFont typeface="Wingdings" pitchFamily="2" charset="2"/>
              <a:buNone/>
            </a:pPr>
            <a:r>
              <a:rPr lang="zh-CN" altLang="en-US" sz="3000" b="1" dirty="0">
                <a:latin typeface="Times New Roman" panose="02020603050405020304" pitchFamily="18" charset="0"/>
                <a:ea typeface="+mn-ea"/>
                <a:cs typeface="Times New Roman" panose="02020603050405020304" pitchFamily="18" charset="0"/>
              </a:rPr>
              <a:t>          则</a:t>
            </a:r>
            <a:r>
              <a:rPr lang="en-US" altLang="zh-CN" sz="3000" b="1" dirty="0">
                <a:latin typeface="Times New Roman" panose="02020603050405020304" pitchFamily="18" charset="0"/>
                <a:ea typeface="+mn-ea"/>
                <a:cs typeface="Times New Roman" panose="02020603050405020304" pitchFamily="18" charset="0"/>
              </a:rPr>
              <a:t>G</a:t>
            </a:r>
            <a:r>
              <a:rPr lang="zh-CN" altLang="en-US" sz="3000" b="1" dirty="0">
                <a:latin typeface="Times New Roman" panose="02020603050405020304" pitchFamily="18" charset="0"/>
                <a:ea typeface="+mn-ea"/>
                <a:cs typeface="Times New Roman" panose="02020603050405020304" pitchFamily="18" charset="0"/>
              </a:rPr>
              <a:t>存在欧拉道路。</a:t>
            </a:r>
          </a:p>
        </p:txBody>
      </p:sp>
      <p:sp>
        <p:nvSpPr>
          <p:cNvPr id="314372" name="Rectangle 4"/>
          <p:cNvSpPr>
            <a:spLocks noChangeArrowheads="1"/>
          </p:cNvSpPr>
          <p:nvPr/>
        </p:nvSpPr>
        <p:spPr bwMode="auto">
          <a:xfrm>
            <a:off x="638627" y="2638878"/>
            <a:ext cx="8351837" cy="2635250"/>
          </a:xfrm>
          <a:prstGeom prst="rect">
            <a:avLst/>
          </a:prstGeom>
          <a:noFill/>
          <a:ln w="9525">
            <a:noFill/>
            <a:miter lim="800000"/>
            <a:headEnd/>
            <a:tailEnd/>
          </a:ln>
        </p:spPr>
        <p:txBody>
          <a:bodyPr>
            <a:spAutoFit/>
          </a:bodyPr>
          <a:lstStyle/>
          <a:p>
            <a:pPr>
              <a:spcBef>
                <a:spcPct val="35000"/>
              </a:spcBef>
            </a:pPr>
            <a:r>
              <a:rPr lang="zh-CN" altLang="en-US" sz="2600" dirty="0">
                <a:solidFill>
                  <a:srgbClr val="000000"/>
                </a:solidFill>
                <a:latin typeface="Times New Roman" pitchFamily="18" charset="0"/>
              </a:rPr>
              <a:t>证明</a:t>
            </a:r>
          </a:p>
          <a:p>
            <a:pPr>
              <a:spcBef>
                <a:spcPct val="35000"/>
              </a:spcBef>
            </a:pPr>
            <a:r>
              <a:rPr lang="en-US" altLang="en-US" sz="2600" dirty="0">
                <a:solidFill>
                  <a:srgbClr val="000000"/>
                </a:solidFill>
                <a:latin typeface="Times New Roman" pitchFamily="18" charset="0"/>
              </a:rPr>
              <a:t>•</a:t>
            </a:r>
            <a:r>
              <a:rPr lang="en-US" altLang="zh-CN" sz="2600" dirty="0">
                <a:solidFill>
                  <a:srgbClr val="000000"/>
                </a:solidFill>
                <a:latin typeface="Times New Roman" pitchFamily="18" charset="0"/>
              </a:rPr>
              <a:t>  </a:t>
            </a:r>
            <a:r>
              <a:rPr lang="en-US" altLang="en-US" sz="2600" dirty="0" err="1">
                <a:solidFill>
                  <a:srgbClr val="000000"/>
                </a:solidFill>
                <a:latin typeface="Times New Roman" pitchFamily="18" charset="0"/>
              </a:rPr>
              <a:t>设这两个奇顶点是</a:t>
            </a:r>
            <a:r>
              <a:rPr lang="en-US" altLang="en-US" sz="2600" i="1" dirty="0" err="1">
                <a:solidFill>
                  <a:srgbClr val="000000"/>
                </a:solidFill>
                <a:latin typeface="Times New Roman" pitchFamily="18" charset="0"/>
              </a:rPr>
              <a:t>v</a:t>
            </a:r>
            <a:r>
              <a:rPr lang="en-US" altLang="en-US" sz="2600" i="1" baseline="-25000" dirty="0" err="1">
                <a:solidFill>
                  <a:srgbClr val="000000"/>
                </a:solidFill>
                <a:latin typeface="Times New Roman" pitchFamily="18" charset="0"/>
              </a:rPr>
              <a:t>i</a:t>
            </a:r>
            <a:r>
              <a:rPr lang="en-US" altLang="en-US" sz="2600" dirty="0" err="1">
                <a:solidFill>
                  <a:srgbClr val="000000"/>
                </a:solidFill>
                <a:latin typeface="Times New Roman" pitchFamily="18" charset="0"/>
                <a:ea typeface="华文细黑" pitchFamily="2" charset="-122"/>
              </a:rPr>
              <a:t>，</a:t>
            </a:r>
            <a:r>
              <a:rPr lang="en-US" altLang="en-US" sz="2600" i="1" dirty="0" err="1">
                <a:solidFill>
                  <a:srgbClr val="000000"/>
                </a:solidFill>
                <a:latin typeface="Times New Roman" pitchFamily="18" charset="0"/>
                <a:ea typeface="华文细黑" pitchFamily="2" charset="-122"/>
              </a:rPr>
              <a:t>v</a:t>
            </a:r>
            <a:r>
              <a:rPr lang="en-US" altLang="en-US" sz="2600" i="1" baseline="-25000" dirty="0" err="1">
                <a:solidFill>
                  <a:srgbClr val="000000"/>
                </a:solidFill>
                <a:latin typeface="Times New Roman" pitchFamily="18" charset="0"/>
              </a:rPr>
              <a:t>j</a:t>
            </a:r>
            <a:r>
              <a:rPr lang="zh-CN" altLang="en-US" sz="2600" dirty="0">
                <a:solidFill>
                  <a:srgbClr val="000000"/>
                </a:solidFill>
                <a:latin typeface="Times New Roman" pitchFamily="18" charset="0"/>
                <a:ea typeface="华文细黑" pitchFamily="2" charset="-122"/>
              </a:rPr>
              <a:t>；</a:t>
            </a:r>
            <a:endParaRPr lang="en-US" altLang="en-US" sz="2600" dirty="0">
              <a:solidFill>
                <a:srgbClr val="000000"/>
              </a:solidFill>
              <a:latin typeface="Times New Roman" pitchFamily="18" charset="0"/>
              <a:ea typeface="华文细黑" pitchFamily="2" charset="-122"/>
            </a:endParaRPr>
          </a:p>
          <a:p>
            <a:pPr>
              <a:spcBef>
                <a:spcPct val="35000"/>
              </a:spcBef>
            </a:pPr>
            <a:r>
              <a:rPr lang="en-US" altLang="en-US" sz="2600" dirty="0">
                <a:solidFill>
                  <a:srgbClr val="000000"/>
                </a:solidFill>
                <a:latin typeface="Times New Roman" pitchFamily="18" charset="0"/>
                <a:ea typeface="华文细黑" pitchFamily="2" charset="-122"/>
              </a:rPr>
              <a:t>•</a:t>
            </a:r>
            <a:r>
              <a:rPr lang="en-US" altLang="zh-CN" sz="2600" dirty="0">
                <a:solidFill>
                  <a:srgbClr val="000000"/>
                </a:solidFill>
                <a:latin typeface="Times New Roman" pitchFamily="18" charset="0"/>
                <a:ea typeface="华文细黑" pitchFamily="2" charset="-122"/>
              </a:rPr>
              <a:t>  </a:t>
            </a:r>
            <a:r>
              <a:rPr lang="en-US" altLang="en-US" sz="2600" dirty="0" err="1">
                <a:solidFill>
                  <a:srgbClr val="000000"/>
                </a:solidFill>
                <a:latin typeface="Times New Roman" pitchFamily="18" charset="0"/>
                <a:ea typeface="华文细黑" pitchFamily="2" charset="-122"/>
              </a:rPr>
              <a:t>在图G中加入一条边</a:t>
            </a:r>
            <a:r>
              <a:rPr lang="en-US" altLang="en-US" sz="2600" dirty="0">
                <a:solidFill>
                  <a:srgbClr val="000000"/>
                </a:solidFill>
                <a:latin typeface="Times New Roman" pitchFamily="18" charset="0"/>
                <a:ea typeface="华文细黑" pitchFamily="2" charset="-122"/>
              </a:rPr>
              <a:t>(</a:t>
            </a:r>
            <a:r>
              <a:rPr lang="en-US" altLang="en-US" sz="2600" i="1" dirty="0">
                <a:solidFill>
                  <a:srgbClr val="000000"/>
                </a:solidFill>
                <a:latin typeface="Times New Roman" pitchFamily="18" charset="0"/>
                <a:ea typeface="华文细黑" pitchFamily="2" charset="-122"/>
              </a:rPr>
              <a:t>v</a:t>
            </a:r>
            <a:r>
              <a:rPr lang="en-US" altLang="en-US" sz="2600" i="1" baseline="-25000" dirty="0">
                <a:solidFill>
                  <a:srgbClr val="000000"/>
                </a:solidFill>
                <a:latin typeface="Times New Roman" pitchFamily="18" charset="0"/>
              </a:rPr>
              <a:t>i</a:t>
            </a:r>
            <a:r>
              <a:rPr lang="en-US" altLang="en-US" sz="2600" dirty="0">
                <a:solidFill>
                  <a:srgbClr val="000000"/>
                </a:solidFill>
                <a:latin typeface="Times New Roman" pitchFamily="18" charset="0"/>
                <a:ea typeface="华文细黑" pitchFamily="2" charset="-122"/>
              </a:rPr>
              <a:t>, </a:t>
            </a:r>
            <a:r>
              <a:rPr lang="en-US" altLang="en-US" sz="2600" i="1" dirty="0" err="1">
                <a:solidFill>
                  <a:srgbClr val="000000"/>
                </a:solidFill>
                <a:latin typeface="Times New Roman" pitchFamily="18" charset="0"/>
                <a:ea typeface="华文细黑" pitchFamily="2" charset="-122"/>
              </a:rPr>
              <a:t>v</a:t>
            </a:r>
            <a:r>
              <a:rPr lang="en-US" altLang="en-US" sz="2600" i="1" baseline="-25000" dirty="0" err="1">
                <a:solidFill>
                  <a:srgbClr val="000000"/>
                </a:solidFill>
                <a:latin typeface="Times New Roman" pitchFamily="18" charset="0"/>
              </a:rPr>
              <a:t>j</a:t>
            </a:r>
            <a:r>
              <a:rPr lang="en-US" altLang="en-US" sz="2600" dirty="0">
                <a:solidFill>
                  <a:srgbClr val="000000"/>
                </a:solidFill>
                <a:latin typeface="Times New Roman" pitchFamily="18" charset="0"/>
                <a:ea typeface="华文细黑" pitchFamily="2" charset="-122"/>
              </a:rPr>
              <a:t>)，</a:t>
            </a:r>
            <a:r>
              <a:rPr lang="en-US" altLang="en-US" sz="2600" dirty="0" err="1">
                <a:solidFill>
                  <a:srgbClr val="000000"/>
                </a:solidFill>
                <a:latin typeface="Times New Roman" pitchFamily="18" charset="0"/>
                <a:ea typeface="华文细黑" pitchFamily="2" charset="-122"/>
              </a:rPr>
              <a:t>则所有的顶点的度都</a:t>
            </a:r>
            <a:endParaRPr lang="zh-CN" altLang="en-US" sz="2600" dirty="0">
              <a:solidFill>
                <a:srgbClr val="000000"/>
              </a:solidFill>
              <a:latin typeface="Times New Roman" pitchFamily="18" charset="0"/>
              <a:ea typeface="华文细黑" pitchFamily="2" charset="-122"/>
            </a:endParaRPr>
          </a:p>
          <a:p>
            <a:pPr>
              <a:spcBef>
                <a:spcPct val="35000"/>
              </a:spcBef>
            </a:pPr>
            <a:r>
              <a:rPr lang="zh-CN" altLang="en-US" sz="2600" dirty="0">
                <a:solidFill>
                  <a:srgbClr val="000000"/>
                </a:solidFill>
                <a:latin typeface="Times New Roman" pitchFamily="18" charset="0"/>
                <a:ea typeface="华文细黑" pitchFamily="2" charset="-122"/>
              </a:rPr>
              <a:t>   </a:t>
            </a:r>
            <a:r>
              <a:rPr lang="en-US" altLang="en-US" sz="2600" dirty="0" err="1">
                <a:solidFill>
                  <a:srgbClr val="000000"/>
                </a:solidFill>
                <a:latin typeface="Times New Roman" pitchFamily="18" charset="0"/>
                <a:ea typeface="华文细黑" pitchFamily="2" charset="-122"/>
              </a:rPr>
              <a:t>为偶，此时其中必然存在一条欧拉回路</a:t>
            </a:r>
            <a:r>
              <a:rPr lang="zh-CN" altLang="en-US" sz="2600" dirty="0">
                <a:solidFill>
                  <a:srgbClr val="000000"/>
                </a:solidFill>
                <a:latin typeface="Times New Roman" pitchFamily="18" charset="0"/>
                <a:ea typeface="华文细黑" pitchFamily="2" charset="-122"/>
              </a:rPr>
              <a:t>；</a:t>
            </a:r>
            <a:endParaRPr lang="en-US" altLang="en-US" sz="2600" dirty="0">
              <a:solidFill>
                <a:srgbClr val="000000"/>
              </a:solidFill>
              <a:latin typeface="Times New Roman" pitchFamily="18" charset="0"/>
              <a:ea typeface="华文细黑" pitchFamily="2" charset="-122"/>
            </a:endParaRPr>
          </a:p>
          <a:p>
            <a:pPr>
              <a:spcBef>
                <a:spcPct val="35000"/>
              </a:spcBef>
            </a:pPr>
            <a:r>
              <a:rPr lang="en-US" altLang="en-US" sz="2600" dirty="0">
                <a:solidFill>
                  <a:srgbClr val="000000"/>
                </a:solidFill>
                <a:latin typeface="Times New Roman" pitchFamily="18" charset="0"/>
                <a:ea typeface="华文细黑" pitchFamily="2" charset="-122"/>
              </a:rPr>
              <a:t>•</a:t>
            </a:r>
            <a:r>
              <a:rPr lang="en-US" altLang="zh-CN" sz="2600" dirty="0">
                <a:solidFill>
                  <a:srgbClr val="000000"/>
                </a:solidFill>
                <a:latin typeface="Times New Roman" pitchFamily="18" charset="0"/>
                <a:ea typeface="华文细黑" pitchFamily="2" charset="-122"/>
              </a:rPr>
              <a:t>  </a:t>
            </a:r>
            <a:r>
              <a:rPr lang="en-US" altLang="en-US" sz="2600" dirty="0" err="1">
                <a:solidFill>
                  <a:srgbClr val="000000"/>
                </a:solidFill>
                <a:latin typeface="Times New Roman" pitchFamily="18" charset="0"/>
                <a:ea typeface="华文细黑" pitchFamily="2" charset="-122"/>
              </a:rPr>
              <a:t>然后将边</a:t>
            </a:r>
            <a:r>
              <a:rPr lang="en-US" altLang="en-US" sz="2600" dirty="0">
                <a:solidFill>
                  <a:srgbClr val="000000"/>
                </a:solidFill>
                <a:latin typeface="Times New Roman" pitchFamily="18" charset="0"/>
                <a:ea typeface="华文细黑" pitchFamily="2" charset="-122"/>
              </a:rPr>
              <a:t>(</a:t>
            </a:r>
            <a:r>
              <a:rPr lang="en-US" altLang="en-US" sz="2600" i="1" dirty="0">
                <a:solidFill>
                  <a:srgbClr val="000000"/>
                </a:solidFill>
                <a:latin typeface="Times New Roman" pitchFamily="18" charset="0"/>
                <a:ea typeface="华文细黑" pitchFamily="2" charset="-122"/>
              </a:rPr>
              <a:t>v</a:t>
            </a:r>
            <a:r>
              <a:rPr lang="en-US" altLang="en-US" sz="2600" i="1" baseline="-25000" dirty="0">
                <a:solidFill>
                  <a:srgbClr val="000000"/>
                </a:solidFill>
                <a:latin typeface="Times New Roman" pitchFamily="18" charset="0"/>
              </a:rPr>
              <a:t>i</a:t>
            </a:r>
            <a:r>
              <a:rPr lang="en-US" altLang="en-US" sz="2600" dirty="0">
                <a:solidFill>
                  <a:srgbClr val="000000"/>
                </a:solidFill>
                <a:latin typeface="Times New Roman" pitchFamily="18" charset="0"/>
                <a:ea typeface="华文细黑" pitchFamily="2" charset="-122"/>
              </a:rPr>
              <a:t>, </a:t>
            </a:r>
            <a:r>
              <a:rPr lang="en-US" altLang="en-US" sz="2600" i="1" dirty="0" err="1">
                <a:solidFill>
                  <a:srgbClr val="000000"/>
                </a:solidFill>
                <a:latin typeface="Times New Roman" pitchFamily="18" charset="0"/>
                <a:ea typeface="华文细黑" pitchFamily="2" charset="-122"/>
              </a:rPr>
              <a:t>v</a:t>
            </a:r>
            <a:r>
              <a:rPr lang="en-US" altLang="en-US" sz="2600" i="1" baseline="-25000" dirty="0" err="1">
                <a:solidFill>
                  <a:srgbClr val="000000"/>
                </a:solidFill>
                <a:latin typeface="Times New Roman" pitchFamily="18" charset="0"/>
              </a:rPr>
              <a:t>j</a:t>
            </a:r>
            <a:r>
              <a:rPr lang="en-US" altLang="en-US" sz="2600" dirty="0">
                <a:solidFill>
                  <a:srgbClr val="000000"/>
                </a:solidFill>
                <a:latin typeface="Times New Roman" pitchFamily="18" charset="0"/>
                <a:ea typeface="华文细黑" pitchFamily="2" charset="-122"/>
              </a:rPr>
              <a:t>)</a:t>
            </a:r>
            <a:r>
              <a:rPr lang="en-US" altLang="en-US" sz="2600" dirty="0" err="1">
                <a:solidFill>
                  <a:srgbClr val="000000"/>
                </a:solidFill>
                <a:latin typeface="Times New Roman" pitchFamily="18" charset="0"/>
                <a:ea typeface="华文细黑" pitchFamily="2" charset="-122"/>
              </a:rPr>
              <a:t>去掉，可得从</a:t>
            </a:r>
            <a:r>
              <a:rPr lang="en-US" altLang="en-US" sz="2600" i="1" dirty="0" err="1">
                <a:solidFill>
                  <a:srgbClr val="000000"/>
                </a:solidFill>
                <a:latin typeface="Times New Roman" pitchFamily="18" charset="0"/>
                <a:ea typeface="华文细黑" pitchFamily="2" charset="-122"/>
              </a:rPr>
              <a:t>v</a:t>
            </a:r>
            <a:r>
              <a:rPr lang="en-US" altLang="en-US" sz="2600" i="1" baseline="-25000" dirty="0" err="1">
                <a:solidFill>
                  <a:srgbClr val="000000"/>
                </a:solidFill>
                <a:latin typeface="Times New Roman" pitchFamily="18" charset="0"/>
              </a:rPr>
              <a:t>i</a:t>
            </a:r>
            <a:r>
              <a:rPr lang="en-US" altLang="en-US" sz="2600" dirty="0" err="1">
                <a:solidFill>
                  <a:srgbClr val="000000"/>
                </a:solidFill>
                <a:latin typeface="Times New Roman" pitchFamily="18" charset="0"/>
                <a:ea typeface="华文细黑" pitchFamily="2" charset="-122"/>
              </a:rPr>
              <a:t>到</a:t>
            </a:r>
            <a:r>
              <a:rPr lang="en-US" altLang="en-US" sz="2600" i="1" dirty="0" err="1">
                <a:solidFill>
                  <a:srgbClr val="000000"/>
                </a:solidFill>
                <a:latin typeface="Times New Roman" pitchFamily="18" charset="0"/>
                <a:ea typeface="华文细黑" pitchFamily="2" charset="-122"/>
              </a:rPr>
              <a:t>v</a:t>
            </a:r>
            <a:r>
              <a:rPr lang="en-US" altLang="en-US" sz="2600" i="1" baseline="-25000" dirty="0" err="1">
                <a:solidFill>
                  <a:srgbClr val="000000"/>
                </a:solidFill>
                <a:latin typeface="Times New Roman" pitchFamily="18" charset="0"/>
              </a:rPr>
              <a:t>j</a:t>
            </a:r>
            <a:r>
              <a:rPr lang="en-US" altLang="en-US" sz="2600" dirty="0" err="1">
                <a:solidFill>
                  <a:srgbClr val="000000"/>
                </a:solidFill>
                <a:latin typeface="Times New Roman" pitchFamily="18" charset="0"/>
                <a:ea typeface="华文细黑" pitchFamily="2" charset="-122"/>
              </a:rPr>
              <a:t>的欧拉道路</a:t>
            </a:r>
            <a:r>
              <a:rPr lang="en-US" altLang="en-US" sz="2600" dirty="0">
                <a:solidFill>
                  <a:srgbClr val="000000"/>
                </a:solidFill>
                <a:latin typeface="Times New Roman" pitchFamily="18" charset="0"/>
                <a:ea typeface="华文细黑" pitchFamily="2" charset="-122"/>
              </a:rPr>
              <a:t>。</a:t>
            </a:r>
          </a:p>
        </p:txBody>
      </p:sp>
    </p:spTree>
    <p:extLst>
      <p:ext uri="{BB962C8B-B14F-4D97-AF65-F5344CB8AC3E}">
        <p14:creationId xmlns:p14="http://schemas.microsoft.com/office/powerpoint/2010/main" val="245800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4372">
                                            <p:txEl>
                                              <p:pRg st="0" end="0"/>
                                            </p:txEl>
                                          </p:spTgt>
                                        </p:tgtEl>
                                        <p:attrNameLst>
                                          <p:attrName>style.visibility</p:attrName>
                                        </p:attrNameLst>
                                      </p:cBhvr>
                                      <p:to>
                                        <p:strVal val="visible"/>
                                      </p:to>
                                    </p:set>
                                    <p:animEffect transition="in" filter="blinds(horizontal)">
                                      <p:cBhvr>
                                        <p:cTn id="7" dur="500"/>
                                        <p:tgtEl>
                                          <p:spTgt spid="3143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4372">
                                            <p:txEl>
                                              <p:pRg st="1" end="1"/>
                                            </p:txEl>
                                          </p:spTgt>
                                        </p:tgtEl>
                                        <p:attrNameLst>
                                          <p:attrName>style.visibility</p:attrName>
                                        </p:attrNameLst>
                                      </p:cBhvr>
                                      <p:to>
                                        <p:strVal val="visible"/>
                                      </p:to>
                                    </p:set>
                                    <p:animEffect transition="in" filter="blinds(horizontal)">
                                      <p:cBhvr>
                                        <p:cTn id="12" dur="500"/>
                                        <p:tgtEl>
                                          <p:spTgt spid="3143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4372">
                                            <p:txEl>
                                              <p:pRg st="2" end="2"/>
                                            </p:txEl>
                                          </p:spTgt>
                                        </p:tgtEl>
                                        <p:attrNameLst>
                                          <p:attrName>style.visibility</p:attrName>
                                        </p:attrNameLst>
                                      </p:cBhvr>
                                      <p:to>
                                        <p:strVal val="visible"/>
                                      </p:to>
                                    </p:set>
                                    <p:animEffect transition="in" filter="blinds(horizontal)">
                                      <p:cBhvr>
                                        <p:cTn id="17" dur="500"/>
                                        <p:tgtEl>
                                          <p:spTgt spid="314372">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14372">
                                            <p:txEl>
                                              <p:pRg st="3" end="3"/>
                                            </p:txEl>
                                          </p:spTgt>
                                        </p:tgtEl>
                                        <p:attrNameLst>
                                          <p:attrName>style.visibility</p:attrName>
                                        </p:attrNameLst>
                                      </p:cBhvr>
                                      <p:to>
                                        <p:strVal val="visible"/>
                                      </p:to>
                                    </p:set>
                                    <p:animEffect transition="in" filter="blinds(horizontal)">
                                      <p:cBhvr>
                                        <p:cTn id="20" dur="500"/>
                                        <p:tgtEl>
                                          <p:spTgt spid="31437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4372">
                                            <p:txEl>
                                              <p:pRg st="4" end="4"/>
                                            </p:txEl>
                                          </p:spTgt>
                                        </p:tgtEl>
                                        <p:attrNameLst>
                                          <p:attrName>style.visibility</p:attrName>
                                        </p:attrNameLst>
                                      </p:cBhvr>
                                      <p:to>
                                        <p:strVal val="visible"/>
                                      </p:to>
                                    </p:set>
                                    <p:animEffect transition="in" filter="blinds(horizontal)">
                                      <p:cBhvr>
                                        <p:cTn id="25" dur="500"/>
                                        <p:tgtEl>
                                          <p:spTgt spid="3143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pPr eaLnBrk="1" hangingPunct="1"/>
            <a:r>
              <a:rPr lang="zh-CN" altLang="en-US" dirty="0"/>
              <a:t>欧拉图判别实例</a:t>
            </a:r>
          </a:p>
        </p:txBody>
      </p:sp>
      <p:sp>
        <p:nvSpPr>
          <p:cNvPr id="310275" name="Text Box 3"/>
          <p:cNvSpPr txBox="1">
            <a:spLocks noChangeArrowheads="1"/>
          </p:cNvSpPr>
          <p:nvPr/>
        </p:nvSpPr>
        <p:spPr bwMode="auto">
          <a:xfrm>
            <a:off x="1095375" y="2810463"/>
            <a:ext cx="1752600" cy="457200"/>
          </a:xfrm>
          <a:prstGeom prst="rect">
            <a:avLst/>
          </a:prstGeom>
          <a:noFill/>
          <a:ln w="6350">
            <a:noFill/>
            <a:miter lim="800000"/>
            <a:headEnd/>
            <a:tailEnd/>
          </a:ln>
        </p:spPr>
        <p:txBody>
          <a:bodyPr>
            <a:spAutoFit/>
          </a:bodyPr>
          <a:lstStyle/>
          <a:p>
            <a:pPr>
              <a:spcBef>
                <a:spcPct val="50000"/>
              </a:spcBef>
            </a:pPr>
            <a:r>
              <a:rPr lang="zh-CN" altLang="en-US">
                <a:solidFill>
                  <a:srgbClr val="000000"/>
                </a:solidFill>
                <a:latin typeface="Times New Roman" pitchFamily="18" charset="0"/>
              </a:rPr>
              <a:t>无欧拉通路</a:t>
            </a:r>
          </a:p>
        </p:txBody>
      </p:sp>
      <p:pic>
        <p:nvPicPr>
          <p:cNvPr id="65540" name="Picture 4" descr="图6"/>
          <p:cNvPicPr>
            <a:picLocks noChangeAspect="1" noChangeArrowheads="1"/>
          </p:cNvPicPr>
          <p:nvPr/>
        </p:nvPicPr>
        <p:blipFill>
          <a:blip r:embed="rId2" cstate="print"/>
          <a:srcRect/>
          <a:stretch>
            <a:fillRect/>
          </a:stretch>
        </p:blipFill>
        <p:spPr bwMode="auto">
          <a:xfrm>
            <a:off x="626599" y="1503489"/>
            <a:ext cx="2578100" cy="1108075"/>
          </a:xfrm>
          <a:prstGeom prst="rect">
            <a:avLst/>
          </a:prstGeom>
          <a:noFill/>
          <a:ln w="9525">
            <a:noFill/>
            <a:miter lim="800000"/>
            <a:headEnd/>
            <a:tailEnd/>
          </a:ln>
        </p:spPr>
      </p:pic>
      <p:pic>
        <p:nvPicPr>
          <p:cNvPr id="65541" name="Picture 5" descr="图6"/>
          <p:cNvPicPr>
            <a:picLocks noChangeAspect="1" noChangeArrowheads="1"/>
          </p:cNvPicPr>
          <p:nvPr/>
        </p:nvPicPr>
        <p:blipFill>
          <a:blip r:embed="rId3" cstate="print"/>
          <a:srcRect/>
          <a:stretch>
            <a:fillRect/>
          </a:stretch>
        </p:blipFill>
        <p:spPr bwMode="auto">
          <a:xfrm>
            <a:off x="3838575" y="1341438"/>
            <a:ext cx="1524000" cy="1179512"/>
          </a:xfrm>
          <a:prstGeom prst="rect">
            <a:avLst/>
          </a:prstGeom>
          <a:noFill/>
          <a:ln w="9525">
            <a:noFill/>
            <a:miter lim="800000"/>
            <a:headEnd/>
            <a:tailEnd/>
          </a:ln>
        </p:spPr>
      </p:pic>
      <p:pic>
        <p:nvPicPr>
          <p:cNvPr id="65542" name="Picture 6" descr="图6"/>
          <p:cNvPicPr>
            <a:picLocks noChangeAspect="1" noChangeArrowheads="1"/>
          </p:cNvPicPr>
          <p:nvPr/>
        </p:nvPicPr>
        <p:blipFill>
          <a:blip r:embed="rId4" cstate="print"/>
          <a:srcRect/>
          <a:stretch>
            <a:fillRect/>
          </a:stretch>
        </p:blipFill>
        <p:spPr bwMode="auto">
          <a:xfrm>
            <a:off x="6353175" y="1417638"/>
            <a:ext cx="1676400" cy="1165225"/>
          </a:xfrm>
          <a:prstGeom prst="rect">
            <a:avLst/>
          </a:prstGeom>
          <a:noFill/>
          <a:ln w="9525">
            <a:noFill/>
            <a:miter lim="800000"/>
            <a:headEnd/>
            <a:tailEnd/>
          </a:ln>
        </p:spPr>
      </p:pic>
      <p:pic>
        <p:nvPicPr>
          <p:cNvPr id="65543" name="Picture 7" descr="图6"/>
          <p:cNvPicPr>
            <a:picLocks noChangeAspect="1" noChangeArrowheads="1"/>
          </p:cNvPicPr>
          <p:nvPr/>
        </p:nvPicPr>
        <p:blipFill>
          <a:blip r:embed="rId5" cstate="print"/>
          <a:srcRect/>
          <a:stretch>
            <a:fillRect/>
          </a:stretch>
        </p:blipFill>
        <p:spPr bwMode="auto">
          <a:xfrm>
            <a:off x="1031875" y="3280363"/>
            <a:ext cx="1557338" cy="1489075"/>
          </a:xfrm>
          <a:prstGeom prst="rect">
            <a:avLst/>
          </a:prstGeom>
          <a:noFill/>
          <a:ln w="9525">
            <a:noFill/>
            <a:miter lim="800000"/>
            <a:headEnd/>
            <a:tailEnd/>
          </a:ln>
        </p:spPr>
      </p:pic>
      <p:pic>
        <p:nvPicPr>
          <p:cNvPr id="65544" name="Picture 8" descr="图6"/>
          <p:cNvPicPr>
            <a:picLocks noChangeAspect="1" noChangeArrowheads="1"/>
          </p:cNvPicPr>
          <p:nvPr/>
        </p:nvPicPr>
        <p:blipFill>
          <a:blip r:embed="rId6" cstate="print"/>
          <a:srcRect/>
          <a:stretch>
            <a:fillRect/>
          </a:stretch>
        </p:blipFill>
        <p:spPr bwMode="auto">
          <a:xfrm>
            <a:off x="3851275" y="3508963"/>
            <a:ext cx="1447800" cy="1263650"/>
          </a:xfrm>
          <a:prstGeom prst="rect">
            <a:avLst/>
          </a:prstGeom>
          <a:noFill/>
          <a:ln w="9525">
            <a:noFill/>
            <a:miter lim="800000"/>
            <a:headEnd/>
            <a:tailEnd/>
          </a:ln>
        </p:spPr>
      </p:pic>
      <p:pic>
        <p:nvPicPr>
          <p:cNvPr id="65545" name="Picture 9" descr="图6"/>
          <p:cNvPicPr>
            <a:picLocks noChangeAspect="1" noChangeArrowheads="1"/>
          </p:cNvPicPr>
          <p:nvPr/>
        </p:nvPicPr>
        <p:blipFill>
          <a:blip r:embed="rId7" cstate="print"/>
          <a:srcRect/>
          <a:stretch>
            <a:fillRect/>
          </a:stretch>
        </p:blipFill>
        <p:spPr bwMode="auto">
          <a:xfrm>
            <a:off x="6289675" y="3475625"/>
            <a:ext cx="1905000" cy="1328738"/>
          </a:xfrm>
          <a:prstGeom prst="rect">
            <a:avLst/>
          </a:prstGeom>
          <a:noFill/>
          <a:ln w="9525">
            <a:noFill/>
            <a:miter lim="800000"/>
            <a:headEnd/>
            <a:tailEnd/>
          </a:ln>
        </p:spPr>
      </p:pic>
      <p:sp>
        <p:nvSpPr>
          <p:cNvPr id="310282" name="Text Box 10"/>
          <p:cNvSpPr txBox="1">
            <a:spLocks noChangeArrowheads="1"/>
          </p:cNvSpPr>
          <p:nvPr/>
        </p:nvSpPr>
        <p:spPr bwMode="auto">
          <a:xfrm>
            <a:off x="4067175" y="2810463"/>
            <a:ext cx="1752600" cy="457200"/>
          </a:xfrm>
          <a:prstGeom prst="rect">
            <a:avLst/>
          </a:prstGeom>
          <a:noFill/>
          <a:ln w="6350">
            <a:noFill/>
            <a:miter lim="800000"/>
            <a:headEnd/>
            <a:tailEnd/>
          </a:ln>
        </p:spPr>
        <p:txBody>
          <a:bodyPr>
            <a:spAutoFit/>
          </a:bodyPr>
          <a:lstStyle/>
          <a:p>
            <a:pPr>
              <a:spcBef>
                <a:spcPct val="50000"/>
              </a:spcBef>
            </a:pPr>
            <a:r>
              <a:rPr lang="zh-CN" altLang="en-US">
                <a:solidFill>
                  <a:srgbClr val="000000"/>
                </a:solidFill>
                <a:latin typeface="Times New Roman" pitchFamily="18" charset="0"/>
              </a:rPr>
              <a:t>欧拉图</a:t>
            </a:r>
          </a:p>
        </p:txBody>
      </p:sp>
      <p:sp>
        <p:nvSpPr>
          <p:cNvPr id="310283" name="Text Box 11"/>
          <p:cNvSpPr txBox="1">
            <a:spLocks noChangeArrowheads="1"/>
          </p:cNvSpPr>
          <p:nvPr/>
        </p:nvSpPr>
        <p:spPr bwMode="auto">
          <a:xfrm>
            <a:off x="6657975" y="2810463"/>
            <a:ext cx="1752600" cy="457200"/>
          </a:xfrm>
          <a:prstGeom prst="rect">
            <a:avLst/>
          </a:prstGeom>
          <a:noFill/>
          <a:ln w="6350">
            <a:noFill/>
            <a:miter lim="800000"/>
            <a:headEnd/>
            <a:tailEnd/>
          </a:ln>
        </p:spPr>
        <p:txBody>
          <a:bodyPr>
            <a:spAutoFit/>
          </a:bodyPr>
          <a:lstStyle/>
          <a:p>
            <a:pPr>
              <a:spcBef>
                <a:spcPct val="50000"/>
              </a:spcBef>
            </a:pPr>
            <a:r>
              <a:rPr lang="zh-CN" altLang="en-US">
                <a:solidFill>
                  <a:srgbClr val="000000"/>
                </a:solidFill>
                <a:latin typeface="Times New Roman" pitchFamily="18" charset="0"/>
              </a:rPr>
              <a:t>欧拉图</a:t>
            </a:r>
          </a:p>
        </p:txBody>
      </p:sp>
      <p:sp>
        <p:nvSpPr>
          <p:cNvPr id="310284" name="Text Box 12"/>
          <p:cNvSpPr txBox="1">
            <a:spLocks noChangeArrowheads="1"/>
          </p:cNvSpPr>
          <p:nvPr/>
        </p:nvSpPr>
        <p:spPr bwMode="auto">
          <a:xfrm>
            <a:off x="1042988" y="4898025"/>
            <a:ext cx="1752600" cy="830997"/>
          </a:xfrm>
          <a:prstGeom prst="rect">
            <a:avLst/>
          </a:prstGeom>
          <a:noFill/>
          <a:ln w="6350">
            <a:noFill/>
            <a:miter lim="800000"/>
            <a:headEnd/>
            <a:tailEnd/>
          </a:ln>
        </p:spPr>
        <p:txBody>
          <a:bodyPr>
            <a:spAutoFit/>
          </a:bodyPr>
          <a:lstStyle/>
          <a:p>
            <a:r>
              <a:rPr lang="zh-CN" altLang="en-US">
                <a:solidFill>
                  <a:srgbClr val="000000"/>
                </a:solidFill>
                <a:latin typeface="Times New Roman" pitchFamily="18" charset="0"/>
              </a:rPr>
              <a:t>有欧拉通路</a:t>
            </a:r>
          </a:p>
          <a:p>
            <a:r>
              <a:rPr lang="zh-CN" altLang="en-US">
                <a:solidFill>
                  <a:srgbClr val="000000"/>
                </a:solidFill>
                <a:latin typeface="Times New Roman" pitchFamily="18" charset="0"/>
              </a:rPr>
              <a:t>非欧拉图</a:t>
            </a:r>
          </a:p>
        </p:txBody>
      </p:sp>
      <p:sp>
        <p:nvSpPr>
          <p:cNvPr id="310285" name="Text Box 13"/>
          <p:cNvSpPr txBox="1">
            <a:spLocks noChangeArrowheads="1"/>
          </p:cNvSpPr>
          <p:nvPr/>
        </p:nvSpPr>
        <p:spPr bwMode="auto">
          <a:xfrm>
            <a:off x="3635375" y="4898025"/>
            <a:ext cx="1752600" cy="830997"/>
          </a:xfrm>
          <a:prstGeom prst="rect">
            <a:avLst/>
          </a:prstGeom>
          <a:noFill/>
          <a:ln w="6350">
            <a:noFill/>
            <a:miter lim="800000"/>
            <a:headEnd/>
            <a:tailEnd/>
          </a:ln>
        </p:spPr>
        <p:txBody>
          <a:bodyPr>
            <a:spAutoFit/>
          </a:bodyPr>
          <a:lstStyle/>
          <a:p>
            <a:r>
              <a:rPr lang="zh-CN" altLang="en-US">
                <a:solidFill>
                  <a:srgbClr val="000000"/>
                </a:solidFill>
                <a:latin typeface="Times New Roman" pitchFamily="18" charset="0"/>
              </a:rPr>
              <a:t>有欧拉通路</a:t>
            </a:r>
          </a:p>
          <a:p>
            <a:r>
              <a:rPr lang="zh-CN" altLang="en-US">
                <a:solidFill>
                  <a:srgbClr val="000000"/>
                </a:solidFill>
                <a:latin typeface="Times New Roman" pitchFamily="18" charset="0"/>
              </a:rPr>
              <a:t>非欧拉图</a:t>
            </a:r>
          </a:p>
        </p:txBody>
      </p:sp>
      <p:sp>
        <p:nvSpPr>
          <p:cNvPr id="310286" name="Text Box 14"/>
          <p:cNvSpPr txBox="1">
            <a:spLocks noChangeArrowheads="1"/>
          </p:cNvSpPr>
          <p:nvPr/>
        </p:nvSpPr>
        <p:spPr bwMode="auto">
          <a:xfrm>
            <a:off x="6443663" y="4971050"/>
            <a:ext cx="1752600" cy="457200"/>
          </a:xfrm>
          <a:prstGeom prst="rect">
            <a:avLst/>
          </a:prstGeom>
          <a:noFill/>
          <a:ln w="6350">
            <a:noFill/>
            <a:miter lim="800000"/>
            <a:headEnd/>
            <a:tailEnd/>
          </a:ln>
        </p:spPr>
        <p:txBody>
          <a:bodyPr>
            <a:spAutoFit/>
          </a:bodyPr>
          <a:lstStyle/>
          <a:p>
            <a:pPr>
              <a:spcBef>
                <a:spcPct val="50000"/>
              </a:spcBef>
            </a:pPr>
            <a:r>
              <a:rPr lang="zh-CN" altLang="en-US">
                <a:solidFill>
                  <a:srgbClr val="000000"/>
                </a:solidFill>
                <a:latin typeface="Times New Roman" pitchFamily="18" charset="0"/>
              </a:rPr>
              <a:t>无欧拉通路</a:t>
            </a:r>
          </a:p>
        </p:txBody>
      </p:sp>
      <p:grpSp>
        <p:nvGrpSpPr>
          <p:cNvPr id="2" name="Group 15"/>
          <p:cNvGrpSpPr>
            <a:grpSpLocks/>
          </p:cNvGrpSpPr>
          <p:nvPr/>
        </p:nvGrpSpPr>
        <p:grpSpPr bwMode="auto">
          <a:xfrm>
            <a:off x="1031875" y="3813763"/>
            <a:ext cx="1524000" cy="152400"/>
            <a:chOff x="624" y="2784"/>
            <a:chExt cx="960" cy="96"/>
          </a:xfrm>
        </p:grpSpPr>
        <p:pic>
          <p:nvPicPr>
            <p:cNvPr id="65571" name="Picture 16" descr="0"/>
            <p:cNvPicPr>
              <a:picLocks noChangeAspect="1" noChangeArrowheads="1"/>
            </p:cNvPicPr>
            <p:nvPr/>
          </p:nvPicPr>
          <p:blipFill>
            <a:blip r:embed="rId8" cstate="print"/>
            <a:srcRect/>
            <a:stretch>
              <a:fillRect/>
            </a:stretch>
          </p:blipFill>
          <p:spPr bwMode="auto">
            <a:xfrm>
              <a:off x="624" y="2784"/>
              <a:ext cx="96" cy="96"/>
            </a:xfrm>
            <a:prstGeom prst="rect">
              <a:avLst/>
            </a:prstGeom>
            <a:noFill/>
            <a:ln w="9525">
              <a:noFill/>
              <a:miter lim="800000"/>
              <a:headEnd/>
              <a:tailEnd/>
            </a:ln>
          </p:spPr>
        </p:pic>
        <p:pic>
          <p:nvPicPr>
            <p:cNvPr id="65572" name="Picture 17" descr="0"/>
            <p:cNvPicPr>
              <a:picLocks noChangeAspect="1" noChangeArrowheads="1"/>
            </p:cNvPicPr>
            <p:nvPr/>
          </p:nvPicPr>
          <p:blipFill>
            <a:blip r:embed="rId8" cstate="print"/>
            <a:srcRect/>
            <a:stretch>
              <a:fillRect/>
            </a:stretch>
          </p:blipFill>
          <p:spPr bwMode="auto">
            <a:xfrm>
              <a:off x="1488" y="2784"/>
              <a:ext cx="96" cy="96"/>
            </a:xfrm>
            <a:prstGeom prst="rect">
              <a:avLst/>
            </a:prstGeom>
            <a:noFill/>
            <a:ln w="9525">
              <a:noFill/>
              <a:miter lim="800000"/>
              <a:headEnd/>
              <a:tailEnd/>
            </a:ln>
          </p:spPr>
        </p:pic>
      </p:grpSp>
      <p:grpSp>
        <p:nvGrpSpPr>
          <p:cNvPr id="3" name="Group 18"/>
          <p:cNvGrpSpPr>
            <a:grpSpLocks/>
          </p:cNvGrpSpPr>
          <p:nvPr/>
        </p:nvGrpSpPr>
        <p:grpSpPr bwMode="auto">
          <a:xfrm>
            <a:off x="4308475" y="3889963"/>
            <a:ext cx="533400" cy="533400"/>
            <a:chOff x="2688" y="2832"/>
            <a:chExt cx="336" cy="336"/>
          </a:xfrm>
        </p:grpSpPr>
        <p:pic>
          <p:nvPicPr>
            <p:cNvPr id="65569" name="Picture 19" descr="0"/>
            <p:cNvPicPr>
              <a:picLocks noChangeAspect="1" noChangeArrowheads="1"/>
            </p:cNvPicPr>
            <p:nvPr/>
          </p:nvPicPr>
          <p:blipFill>
            <a:blip r:embed="rId8" cstate="print"/>
            <a:srcRect/>
            <a:stretch>
              <a:fillRect/>
            </a:stretch>
          </p:blipFill>
          <p:spPr bwMode="auto">
            <a:xfrm>
              <a:off x="2688" y="2832"/>
              <a:ext cx="96" cy="96"/>
            </a:xfrm>
            <a:prstGeom prst="rect">
              <a:avLst/>
            </a:prstGeom>
            <a:noFill/>
            <a:ln w="9525">
              <a:noFill/>
              <a:miter lim="800000"/>
              <a:headEnd/>
              <a:tailEnd/>
            </a:ln>
          </p:spPr>
        </p:pic>
        <p:pic>
          <p:nvPicPr>
            <p:cNvPr id="65570" name="Picture 20" descr="0"/>
            <p:cNvPicPr>
              <a:picLocks noChangeAspect="1" noChangeArrowheads="1"/>
            </p:cNvPicPr>
            <p:nvPr/>
          </p:nvPicPr>
          <p:blipFill>
            <a:blip r:embed="rId8" cstate="print"/>
            <a:srcRect/>
            <a:stretch>
              <a:fillRect/>
            </a:stretch>
          </p:blipFill>
          <p:spPr bwMode="auto">
            <a:xfrm>
              <a:off x="2928" y="3072"/>
              <a:ext cx="96" cy="96"/>
            </a:xfrm>
            <a:prstGeom prst="rect">
              <a:avLst/>
            </a:prstGeom>
            <a:noFill/>
            <a:ln w="9525">
              <a:noFill/>
              <a:miter lim="800000"/>
              <a:headEnd/>
              <a:tailEnd/>
            </a:ln>
          </p:spPr>
        </p:pic>
      </p:grpSp>
      <p:grpSp>
        <p:nvGrpSpPr>
          <p:cNvPr id="4" name="Group 21"/>
          <p:cNvGrpSpPr>
            <a:grpSpLocks/>
          </p:cNvGrpSpPr>
          <p:nvPr/>
        </p:nvGrpSpPr>
        <p:grpSpPr bwMode="auto">
          <a:xfrm>
            <a:off x="6594475" y="3508963"/>
            <a:ext cx="1295400" cy="1295400"/>
            <a:chOff x="4128" y="2592"/>
            <a:chExt cx="816" cy="816"/>
          </a:xfrm>
        </p:grpSpPr>
        <p:pic>
          <p:nvPicPr>
            <p:cNvPr id="65565" name="Picture 22" descr="1"/>
            <p:cNvPicPr>
              <a:picLocks noChangeAspect="1" noChangeArrowheads="1"/>
            </p:cNvPicPr>
            <p:nvPr/>
          </p:nvPicPr>
          <p:blipFill>
            <a:blip r:embed="rId9" cstate="print"/>
            <a:srcRect/>
            <a:stretch>
              <a:fillRect/>
            </a:stretch>
          </p:blipFill>
          <p:spPr bwMode="auto">
            <a:xfrm>
              <a:off x="4512" y="2592"/>
              <a:ext cx="96" cy="96"/>
            </a:xfrm>
            <a:prstGeom prst="rect">
              <a:avLst/>
            </a:prstGeom>
            <a:noFill/>
            <a:ln w="9525">
              <a:noFill/>
              <a:miter lim="800000"/>
              <a:headEnd/>
              <a:tailEnd/>
            </a:ln>
          </p:spPr>
        </p:pic>
        <p:pic>
          <p:nvPicPr>
            <p:cNvPr id="65566" name="Picture 23" descr="1"/>
            <p:cNvPicPr>
              <a:picLocks noChangeAspect="1" noChangeArrowheads="1"/>
            </p:cNvPicPr>
            <p:nvPr/>
          </p:nvPicPr>
          <p:blipFill>
            <a:blip r:embed="rId9" cstate="print"/>
            <a:srcRect/>
            <a:stretch>
              <a:fillRect/>
            </a:stretch>
          </p:blipFill>
          <p:spPr bwMode="auto">
            <a:xfrm>
              <a:off x="4128" y="2928"/>
              <a:ext cx="96" cy="96"/>
            </a:xfrm>
            <a:prstGeom prst="rect">
              <a:avLst/>
            </a:prstGeom>
            <a:noFill/>
            <a:ln w="9525">
              <a:noFill/>
              <a:miter lim="800000"/>
              <a:headEnd/>
              <a:tailEnd/>
            </a:ln>
          </p:spPr>
        </p:pic>
        <p:pic>
          <p:nvPicPr>
            <p:cNvPr id="65567" name="Picture 24" descr="1"/>
            <p:cNvPicPr>
              <a:picLocks noChangeAspect="1" noChangeArrowheads="1"/>
            </p:cNvPicPr>
            <p:nvPr/>
          </p:nvPicPr>
          <p:blipFill>
            <a:blip r:embed="rId9" cstate="print"/>
            <a:srcRect/>
            <a:stretch>
              <a:fillRect/>
            </a:stretch>
          </p:blipFill>
          <p:spPr bwMode="auto">
            <a:xfrm>
              <a:off x="4848" y="2928"/>
              <a:ext cx="96" cy="96"/>
            </a:xfrm>
            <a:prstGeom prst="rect">
              <a:avLst/>
            </a:prstGeom>
            <a:noFill/>
            <a:ln w="9525">
              <a:noFill/>
              <a:miter lim="800000"/>
              <a:headEnd/>
              <a:tailEnd/>
            </a:ln>
          </p:spPr>
        </p:pic>
        <p:pic>
          <p:nvPicPr>
            <p:cNvPr id="65568" name="Picture 25" descr="1"/>
            <p:cNvPicPr>
              <a:picLocks noChangeAspect="1" noChangeArrowheads="1"/>
            </p:cNvPicPr>
            <p:nvPr/>
          </p:nvPicPr>
          <p:blipFill>
            <a:blip r:embed="rId9" cstate="print"/>
            <a:srcRect/>
            <a:stretch>
              <a:fillRect/>
            </a:stretch>
          </p:blipFill>
          <p:spPr bwMode="auto">
            <a:xfrm>
              <a:off x="4512" y="3312"/>
              <a:ext cx="96" cy="96"/>
            </a:xfrm>
            <a:prstGeom prst="rect">
              <a:avLst/>
            </a:prstGeom>
            <a:noFill/>
            <a:ln w="9525">
              <a:noFill/>
              <a:miter lim="800000"/>
              <a:headEnd/>
              <a:tailEnd/>
            </a:ln>
          </p:spPr>
        </p:pic>
      </p:grpSp>
      <p:grpSp>
        <p:nvGrpSpPr>
          <p:cNvPr id="5" name="Group 26"/>
          <p:cNvGrpSpPr>
            <a:grpSpLocks/>
          </p:cNvGrpSpPr>
          <p:nvPr/>
        </p:nvGrpSpPr>
        <p:grpSpPr bwMode="auto">
          <a:xfrm>
            <a:off x="638175" y="1738902"/>
            <a:ext cx="2590800" cy="658813"/>
            <a:chOff x="384" y="1341"/>
            <a:chExt cx="1632" cy="415"/>
          </a:xfrm>
        </p:grpSpPr>
        <p:pic>
          <p:nvPicPr>
            <p:cNvPr id="65557" name="Picture 27" descr="1"/>
            <p:cNvPicPr>
              <a:picLocks noChangeAspect="1" noChangeArrowheads="1"/>
            </p:cNvPicPr>
            <p:nvPr/>
          </p:nvPicPr>
          <p:blipFill>
            <a:blip r:embed="rId9" cstate="print"/>
            <a:srcRect/>
            <a:stretch>
              <a:fillRect/>
            </a:stretch>
          </p:blipFill>
          <p:spPr bwMode="auto">
            <a:xfrm>
              <a:off x="384" y="1488"/>
              <a:ext cx="96" cy="96"/>
            </a:xfrm>
            <a:prstGeom prst="rect">
              <a:avLst/>
            </a:prstGeom>
            <a:noFill/>
            <a:ln w="9525">
              <a:noFill/>
              <a:miter lim="800000"/>
              <a:headEnd/>
              <a:tailEnd/>
            </a:ln>
          </p:spPr>
        </p:pic>
        <p:pic>
          <p:nvPicPr>
            <p:cNvPr id="65558" name="Picture 28" descr="1"/>
            <p:cNvPicPr>
              <a:picLocks noChangeAspect="1" noChangeArrowheads="1"/>
            </p:cNvPicPr>
            <p:nvPr/>
          </p:nvPicPr>
          <p:blipFill>
            <a:blip r:embed="rId9" cstate="print"/>
            <a:srcRect/>
            <a:stretch>
              <a:fillRect/>
            </a:stretch>
          </p:blipFill>
          <p:spPr bwMode="auto">
            <a:xfrm>
              <a:off x="720" y="1488"/>
              <a:ext cx="96" cy="96"/>
            </a:xfrm>
            <a:prstGeom prst="rect">
              <a:avLst/>
            </a:prstGeom>
            <a:noFill/>
            <a:ln w="9525">
              <a:noFill/>
              <a:miter lim="800000"/>
              <a:headEnd/>
              <a:tailEnd/>
            </a:ln>
          </p:spPr>
        </p:pic>
        <p:pic>
          <p:nvPicPr>
            <p:cNvPr id="65559" name="Picture 29" descr="1"/>
            <p:cNvPicPr>
              <a:picLocks noChangeAspect="1" noChangeArrowheads="1"/>
            </p:cNvPicPr>
            <p:nvPr/>
          </p:nvPicPr>
          <p:blipFill>
            <a:blip r:embed="rId9" cstate="print"/>
            <a:srcRect/>
            <a:stretch>
              <a:fillRect/>
            </a:stretch>
          </p:blipFill>
          <p:spPr bwMode="auto">
            <a:xfrm>
              <a:off x="1584" y="1488"/>
              <a:ext cx="96" cy="96"/>
            </a:xfrm>
            <a:prstGeom prst="rect">
              <a:avLst/>
            </a:prstGeom>
            <a:noFill/>
            <a:ln w="9525">
              <a:noFill/>
              <a:miter lim="800000"/>
              <a:headEnd/>
              <a:tailEnd/>
            </a:ln>
          </p:spPr>
        </p:pic>
        <p:pic>
          <p:nvPicPr>
            <p:cNvPr id="65560" name="Picture 30" descr="1"/>
            <p:cNvPicPr>
              <a:picLocks noChangeAspect="1" noChangeArrowheads="1"/>
            </p:cNvPicPr>
            <p:nvPr/>
          </p:nvPicPr>
          <p:blipFill>
            <a:blip r:embed="rId9" cstate="print"/>
            <a:srcRect/>
            <a:stretch>
              <a:fillRect/>
            </a:stretch>
          </p:blipFill>
          <p:spPr bwMode="auto">
            <a:xfrm>
              <a:off x="1920" y="1488"/>
              <a:ext cx="96" cy="96"/>
            </a:xfrm>
            <a:prstGeom prst="rect">
              <a:avLst/>
            </a:prstGeom>
            <a:noFill/>
            <a:ln w="9525">
              <a:noFill/>
              <a:miter lim="800000"/>
              <a:headEnd/>
              <a:tailEnd/>
            </a:ln>
          </p:spPr>
        </p:pic>
        <p:pic>
          <p:nvPicPr>
            <p:cNvPr id="65561" name="Picture 31" descr="1"/>
            <p:cNvPicPr>
              <a:picLocks noChangeAspect="1" noChangeArrowheads="1"/>
            </p:cNvPicPr>
            <p:nvPr/>
          </p:nvPicPr>
          <p:blipFill>
            <a:blip r:embed="rId9" cstate="print"/>
            <a:srcRect/>
            <a:stretch>
              <a:fillRect/>
            </a:stretch>
          </p:blipFill>
          <p:spPr bwMode="auto">
            <a:xfrm>
              <a:off x="912" y="1660"/>
              <a:ext cx="96" cy="96"/>
            </a:xfrm>
            <a:prstGeom prst="rect">
              <a:avLst/>
            </a:prstGeom>
            <a:noFill/>
            <a:ln w="9525">
              <a:noFill/>
              <a:miter lim="800000"/>
              <a:headEnd/>
              <a:tailEnd/>
            </a:ln>
          </p:spPr>
        </p:pic>
        <p:pic>
          <p:nvPicPr>
            <p:cNvPr id="65562" name="Picture 32" descr="1"/>
            <p:cNvPicPr>
              <a:picLocks noChangeAspect="1" noChangeArrowheads="1"/>
            </p:cNvPicPr>
            <p:nvPr/>
          </p:nvPicPr>
          <p:blipFill>
            <a:blip r:embed="rId9" cstate="print"/>
            <a:srcRect/>
            <a:stretch>
              <a:fillRect/>
            </a:stretch>
          </p:blipFill>
          <p:spPr bwMode="auto">
            <a:xfrm>
              <a:off x="925" y="1341"/>
              <a:ext cx="96" cy="96"/>
            </a:xfrm>
            <a:prstGeom prst="rect">
              <a:avLst/>
            </a:prstGeom>
            <a:noFill/>
            <a:ln w="9525">
              <a:noFill/>
              <a:miter lim="800000"/>
              <a:headEnd/>
              <a:tailEnd/>
            </a:ln>
          </p:spPr>
        </p:pic>
        <p:pic>
          <p:nvPicPr>
            <p:cNvPr id="65563" name="Picture 33" descr="1"/>
            <p:cNvPicPr>
              <a:picLocks noChangeAspect="1" noChangeArrowheads="1"/>
            </p:cNvPicPr>
            <p:nvPr/>
          </p:nvPicPr>
          <p:blipFill>
            <a:blip r:embed="rId9" cstate="print"/>
            <a:srcRect/>
            <a:stretch>
              <a:fillRect/>
            </a:stretch>
          </p:blipFill>
          <p:spPr bwMode="auto">
            <a:xfrm>
              <a:off x="1344" y="1344"/>
              <a:ext cx="96" cy="96"/>
            </a:xfrm>
            <a:prstGeom prst="rect">
              <a:avLst/>
            </a:prstGeom>
            <a:noFill/>
            <a:ln w="9525">
              <a:noFill/>
              <a:miter lim="800000"/>
              <a:headEnd/>
              <a:tailEnd/>
            </a:ln>
          </p:spPr>
        </p:pic>
        <p:pic>
          <p:nvPicPr>
            <p:cNvPr id="65564" name="Picture 34" descr="1"/>
            <p:cNvPicPr>
              <a:picLocks noChangeAspect="1" noChangeArrowheads="1"/>
            </p:cNvPicPr>
            <p:nvPr/>
          </p:nvPicPr>
          <p:blipFill>
            <a:blip r:embed="rId9" cstate="print"/>
            <a:srcRect/>
            <a:stretch>
              <a:fillRect/>
            </a:stretch>
          </p:blipFill>
          <p:spPr bwMode="auto">
            <a:xfrm>
              <a:off x="1382" y="1660"/>
              <a:ext cx="96" cy="96"/>
            </a:xfrm>
            <a:prstGeom prst="rect">
              <a:avLst/>
            </a:prstGeom>
            <a:noFill/>
            <a:ln w="9525">
              <a:noFill/>
              <a:miter lim="800000"/>
              <a:headEnd/>
              <a:tailEnd/>
            </a:ln>
          </p:spPr>
        </p:pic>
      </p:grpSp>
      <p:sp>
        <p:nvSpPr>
          <p:cNvPr id="310307" name="Rectangle 35"/>
          <p:cNvSpPr>
            <a:spLocks noChangeArrowheads="1"/>
          </p:cNvSpPr>
          <p:nvPr/>
        </p:nvSpPr>
        <p:spPr bwMode="auto">
          <a:xfrm>
            <a:off x="827088" y="5763213"/>
            <a:ext cx="7991475" cy="476250"/>
          </a:xfrm>
          <a:prstGeom prst="rect">
            <a:avLst/>
          </a:prstGeom>
          <a:noFill/>
          <a:ln w="9525">
            <a:noFill/>
            <a:miter lim="800000"/>
            <a:headEnd/>
            <a:tailEnd/>
          </a:ln>
        </p:spPr>
        <p:txBody>
          <a:bodyPr>
            <a:spAutoFit/>
          </a:bodyPr>
          <a:lstStyle/>
          <a:p>
            <a:pPr>
              <a:lnSpc>
                <a:spcPct val="90000"/>
              </a:lnSpc>
              <a:spcBef>
                <a:spcPct val="20000"/>
              </a:spcBef>
              <a:buClr>
                <a:srgbClr val="795185"/>
              </a:buClr>
              <a:buSzPct val="60000"/>
              <a:buFont typeface="Wingdings" pitchFamily="2" charset="2"/>
              <a:buNone/>
            </a:pPr>
            <a:r>
              <a:rPr lang="zh-CN" altLang="en-US" sz="2800" dirty="0">
                <a:solidFill>
                  <a:srgbClr val="FF3399"/>
                </a:solidFill>
                <a:latin typeface="Tahoma" pitchFamily="34" charset="0"/>
                <a:sym typeface="MT Extra" pitchFamily="18" charset="2"/>
              </a:rPr>
              <a:t>如何快速找到一个图中的欧拉通路？</a:t>
            </a:r>
          </a:p>
        </p:txBody>
      </p:sp>
      <p:sp>
        <p:nvSpPr>
          <p:cNvPr id="65556" name="Text Box 36"/>
          <p:cNvSpPr txBox="1">
            <a:spLocks noChangeArrowheads="1"/>
          </p:cNvSpPr>
          <p:nvPr/>
        </p:nvSpPr>
        <p:spPr bwMode="auto">
          <a:xfrm>
            <a:off x="523513" y="1200613"/>
            <a:ext cx="1998663" cy="457200"/>
          </a:xfrm>
          <a:prstGeom prst="rect">
            <a:avLst/>
          </a:prstGeom>
          <a:noFill/>
          <a:ln w="9525">
            <a:noFill/>
            <a:miter lim="800000"/>
            <a:headEnd/>
            <a:tailEnd/>
          </a:ln>
        </p:spPr>
        <p:txBody>
          <a:bodyPr>
            <a:spAutoFit/>
          </a:bodyPr>
          <a:lstStyle/>
          <a:p>
            <a:pPr>
              <a:spcBef>
                <a:spcPct val="50000"/>
              </a:spcBef>
            </a:pPr>
            <a:r>
              <a:rPr lang="zh-CN" altLang="en-US" dirty="0">
                <a:solidFill>
                  <a:srgbClr val="000000"/>
                </a:solidFill>
              </a:rPr>
              <a:t>例</a:t>
            </a:r>
            <a:r>
              <a:rPr lang="en-US" altLang="zh-CN" dirty="0">
                <a:solidFill>
                  <a:srgbClr val="000000"/>
                </a:solidFill>
              </a:rPr>
              <a:t>2.3.3</a:t>
            </a:r>
          </a:p>
        </p:txBody>
      </p:sp>
    </p:spTree>
    <p:extLst>
      <p:ext uri="{BB962C8B-B14F-4D97-AF65-F5344CB8AC3E}">
        <p14:creationId xmlns:p14="http://schemas.microsoft.com/office/powerpoint/2010/main" val="153340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2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2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02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02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02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02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10307"/>
                                        </p:tgtEl>
                                        <p:attrNameLst>
                                          <p:attrName>style.visibility</p:attrName>
                                        </p:attrNameLst>
                                      </p:cBhvr>
                                      <p:to>
                                        <p:strVal val="visible"/>
                                      </p:to>
                                    </p:set>
                                    <p:animEffect transition="in" filter="blinds(horizontal)">
                                      <p:cBhvr>
                                        <p:cTn id="47" dur="500"/>
                                        <p:tgtEl>
                                          <p:spTgt spid="31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autoUpdateAnimBg="0"/>
      <p:bldP spid="310282" grpId="0" autoUpdateAnimBg="0"/>
      <p:bldP spid="310283" grpId="0" autoUpdateAnimBg="0"/>
      <p:bldP spid="310284" grpId="0" autoUpdateAnimBg="0"/>
      <p:bldP spid="310285" grpId="0" autoUpdateAnimBg="0"/>
      <p:bldP spid="310286" grpId="0" autoUpdateAnimBg="0"/>
      <p:bldP spid="31030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87438" y="3140075"/>
            <a:ext cx="914400" cy="990600"/>
            <a:chOff x="912" y="576"/>
            <a:chExt cx="576" cy="624"/>
          </a:xfrm>
        </p:grpSpPr>
        <p:sp>
          <p:nvSpPr>
            <p:cNvPr id="70685" name="Line 3"/>
            <p:cNvSpPr>
              <a:spLocks noChangeShapeType="1"/>
            </p:cNvSpPr>
            <p:nvPr/>
          </p:nvSpPr>
          <p:spPr bwMode="auto">
            <a:xfrm>
              <a:off x="912" y="816"/>
              <a:ext cx="576" cy="0"/>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86" name="Line 4"/>
            <p:cNvSpPr>
              <a:spLocks noChangeShapeType="1"/>
            </p:cNvSpPr>
            <p:nvPr/>
          </p:nvSpPr>
          <p:spPr bwMode="auto">
            <a:xfrm flipH="1">
              <a:off x="1008" y="816"/>
              <a:ext cx="480" cy="384"/>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87" name="Line 5"/>
            <p:cNvSpPr>
              <a:spLocks noChangeShapeType="1"/>
            </p:cNvSpPr>
            <p:nvPr/>
          </p:nvSpPr>
          <p:spPr bwMode="auto">
            <a:xfrm flipV="1">
              <a:off x="1008" y="576"/>
              <a:ext cx="192" cy="624"/>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88" name="Line 6"/>
            <p:cNvSpPr>
              <a:spLocks noChangeShapeType="1"/>
            </p:cNvSpPr>
            <p:nvPr/>
          </p:nvSpPr>
          <p:spPr bwMode="auto">
            <a:xfrm>
              <a:off x="1200" y="576"/>
              <a:ext cx="192" cy="624"/>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89" name="Line 7"/>
            <p:cNvSpPr>
              <a:spLocks noChangeShapeType="1"/>
            </p:cNvSpPr>
            <p:nvPr/>
          </p:nvSpPr>
          <p:spPr bwMode="auto">
            <a:xfrm>
              <a:off x="912" y="816"/>
              <a:ext cx="480" cy="384"/>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grpSp>
      <p:grpSp>
        <p:nvGrpSpPr>
          <p:cNvPr id="3" name="Group 8"/>
          <p:cNvGrpSpPr>
            <a:grpSpLocks/>
          </p:cNvGrpSpPr>
          <p:nvPr/>
        </p:nvGrpSpPr>
        <p:grpSpPr bwMode="auto">
          <a:xfrm>
            <a:off x="2916238" y="3213100"/>
            <a:ext cx="1066800" cy="990600"/>
            <a:chOff x="1824" y="672"/>
            <a:chExt cx="672" cy="624"/>
          </a:xfrm>
        </p:grpSpPr>
        <p:sp>
          <p:nvSpPr>
            <p:cNvPr id="70682" name="Rectangle 9"/>
            <p:cNvSpPr>
              <a:spLocks noChangeArrowheads="1"/>
            </p:cNvSpPr>
            <p:nvPr/>
          </p:nvSpPr>
          <p:spPr bwMode="auto">
            <a:xfrm>
              <a:off x="1824" y="816"/>
              <a:ext cx="672" cy="336"/>
            </a:xfrm>
            <a:prstGeom prst="rect">
              <a:avLst/>
            </a:prstGeom>
            <a:noFill/>
            <a:ln w="9525">
              <a:solidFill>
                <a:srgbClr val="000000"/>
              </a:solidFill>
              <a:miter lim="800000"/>
              <a:headEnd/>
              <a:tailEnd/>
            </a:ln>
          </p:spPr>
          <p:txBody>
            <a:bodyPr wrap="none" anchor="ctr"/>
            <a:lstStyle/>
            <a:p>
              <a:endParaRPr lang="zh-CN" altLang="en-US">
                <a:solidFill>
                  <a:srgbClr val="4D5B6B"/>
                </a:solidFill>
              </a:endParaRPr>
            </a:p>
          </p:txBody>
        </p:sp>
        <p:sp>
          <p:nvSpPr>
            <p:cNvPr id="70683" name="Rectangle 10"/>
            <p:cNvSpPr>
              <a:spLocks noChangeArrowheads="1"/>
            </p:cNvSpPr>
            <p:nvPr/>
          </p:nvSpPr>
          <p:spPr bwMode="auto">
            <a:xfrm>
              <a:off x="1968" y="912"/>
              <a:ext cx="384" cy="144"/>
            </a:xfrm>
            <a:prstGeom prst="rect">
              <a:avLst/>
            </a:prstGeom>
            <a:noFill/>
            <a:ln w="9525">
              <a:solidFill>
                <a:srgbClr val="000000"/>
              </a:solidFill>
              <a:miter lim="800000"/>
              <a:headEnd/>
              <a:tailEnd/>
            </a:ln>
          </p:spPr>
          <p:txBody>
            <a:bodyPr wrap="none" anchor="ctr"/>
            <a:lstStyle/>
            <a:p>
              <a:endParaRPr lang="zh-CN" altLang="en-US">
                <a:solidFill>
                  <a:srgbClr val="4D5B6B"/>
                </a:solidFill>
              </a:endParaRPr>
            </a:p>
          </p:txBody>
        </p:sp>
        <p:sp>
          <p:nvSpPr>
            <p:cNvPr id="70684" name="Line 11"/>
            <p:cNvSpPr>
              <a:spLocks noChangeShapeType="1"/>
            </p:cNvSpPr>
            <p:nvPr/>
          </p:nvSpPr>
          <p:spPr bwMode="auto">
            <a:xfrm>
              <a:off x="2160" y="672"/>
              <a:ext cx="0" cy="624"/>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grpSp>
      <p:grpSp>
        <p:nvGrpSpPr>
          <p:cNvPr id="4" name="Group 12"/>
          <p:cNvGrpSpPr>
            <a:grpSpLocks/>
          </p:cNvGrpSpPr>
          <p:nvPr/>
        </p:nvGrpSpPr>
        <p:grpSpPr bwMode="auto">
          <a:xfrm rot="-2656828">
            <a:off x="4592638" y="3216275"/>
            <a:ext cx="914400" cy="914400"/>
            <a:chOff x="3264" y="624"/>
            <a:chExt cx="576" cy="576"/>
          </a:xfrm>
        </p:grpSpPr>
        <p:sp>
          <p:nvSpPr>
            <p:cNvPr id="70668" name="Line 13"/>
            <p:cNvSpPr>
              <a:spLocks noChangeShapeType="1"/>
            </p:cNvSpPr>
            <p:nvPr/>
          </p:nvSpPr>
          <p:spPr bwMode="auto">
            <a:xfrm>
              <a:off x="3264" y="768"/>
              <a:ext cx="576" cy="0"/>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69" name="Line 14"/>
            <p:cNvSpPr>
              <a:spLocks noChangeShapeType="1"/>
            </p:cNvSpPr>
            <p:nvPr/>
          </p:nvSpPr>
          <p:spPr bwMode="auto">
            <a:xfrm>
              <a:off x="3840" y="768"/>
              <a:ext cx="0" cy="144"/>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70" name="Line 15"/>
            <p:cNvSpPr>
              <a:spLocks noChangeShapeType="1"/>
            </p:cNvSpPr>
            <p:nvPr/>
          </p:nvSpPr>
          <p:spPr bwMode="auto">
            <a:xfrm>
              <a:off x="3264" y="912"/>
              <a:ext cx="576" cy="0"/>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71" name="Line 16"/>
            <p:cNvSpPr>
              <a:spLocks noChangeShapeType="1"/>
            </p:cNvSpPr>
            <p:nvPr/>
          </p:nvSpPr>
          <p:spPr bwMode="auto">
            <a:xfrm>
              <a:off x="3264" y="912"/>
              <a:ext cx="0" cy="144"/>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72" name="Line 17"/>
            <p:cNvSpPr>
              <a:spLocks noChangeShapeType="1"/>
            </p:cNvSpPr>
            <p:nvPr/>
          </p:nvSpPr>
          <p:spPr bwMode="auto">
            <a:xfrm>
              <a:off x="3264" y="1056"/>
              <a:ext cx="576" cy="0"/>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73" name="Line 18"/>
            <p:cNvSpPr>
              <a:spLocks noChangeShapeType="1"/>
            </p:cNvSpPr>
            <p:nvPr/>
          </p:nvSpPr>
          <p:spPr bwMode="auto">
            <a:xfrm flipH="1" flipV="1">
              <a:off x="3264" y="624"/>
              <a:ext cx="0" cy="144"/>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74" name="Line 19"/>
            <p:cNvSpPr>
              <a:spLocks noChangeShapeType="1"/>
            </p:cNvSpPr>
            <p:nvPr/>
          </p:nvSpPr>
          <p:spPr bwMode="auto">
            <a:xfrm flipV="1">
              <a:off x="3264" y="624"/>
              <a:ext cx="144" cy="0"/>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75" name="Line 20"/>
            <p:cNvSpPr>
              <a:spLocks noChangeShapeType="1"/>
            </p:cNvSpPr>
            <p:nvPr/>
          </p:nvSpPr>
          <p:spPr bwMode="auto">
            <a:xfrm>
              <a:off x="3408" y="624"/>
              <a:ext cx="0" cy="576"/>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76" name="Line 21"/>
            <p:cNvSpPr>
              <a:spLocks noChangeShapeType="1"/>
            </p:cNvSpPr>
            <p:nvPr/>
          </p:nvSpPr>
          <p:spPr bwMode="auto">
            <a:xfrm>
              <a:off x="3408" y="1200"/>
              <a:ext cx="144" cy="0"/>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77" name="Line 22"/>
            <p:cNvSpPr>
              <a:spLocks noChangeShapeType="1"/>
            </p:cNvSpPr>
            <p:nvPr/>
          </p:nvSpPr>
          <p:spPr bwMode="auto">
            <a:xfrm flipV="1">
              <a:off x="3552" y="624"/>
              <a:ext cx="0" cy="576"/>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78" name="Line 23"/>
            <p:cNvSpPr>
              <a:spLocks noChangeShapeType="1"/>
            </p:cNvSpPr>
            <p:nvPr/>
          </p:nvSpPr>
          <p:spPr bwMode="auto">
            <a:xfrm>
              <a:off x="3552" y="624"/>
              <a:ext cx="144" cy="0"/>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79" name="Line 24"/>
            <p:cNvSpPr>
              <a:spLocks noChangeShapeType="1"/>
            </p:cNvSpPr>
            <p:nvPr/>
          </p:nvSpPr>
          <p:spPr bwMode="auto">
            <a:xfrm>
              <a:off x="3696" y="624"/>
              <a:ext cx="0" cy="576"/>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80" name="Line 25"/>
            <p:cNvSpPr>
              <a:spLocks noChangeShapeType="1"/>
            </p:cNvSpPr>
            <p:nvPr/>
          </p:nvSpPr>
          <p:spPr bwMode="auto">
            <a:xfrm>
              <a:off x="3696" y="1200"/>
              <a:ext cx="144" cy="0"/>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sp>
          <p:nvSpPr>
            <p:cNvPr id="70681" name="Line 26"/>
            <p:cNvSpPr>
              <a:spLocks noChangeShapeType="1"/>
            </p:cNvSpPr>
            <p:nvPr/>
          </p:nvSpPr>
          <p:spPr bwMode="auto">
            <a:xfrm>
              <a:off x="3840" y="1056"/>
              <a:ext cx="0" cy="144"/>
            </a:xfrm>
            <a:prstGeom prst="line">
              <a:avLst/>
            </a:prstGeom>
            <a:noFill/>
            <a:ln w="9525">
              <a:solidFill>
                <a:srgbClr val="000000"/>
              </a:solidFill>
              <a:round/>
              <a:headEnd/>
              <a:tailEnd/>
            </a:ln>
          </p:spPr>
          <p:txBody>
            <a:bodyPr wrap="none" anchor="ctr"/>
            <a:lstStyle/>
            <a:p>
              <a:endParaRPr lang="zh-CN" altLang="en-US">
                <a:solidFill>
                  <a:srgbClr val="4D5B6B"/>
                </a:solidFill>
              </a:endParaRPr>
            </a:p>
          </p:txBody>
        </p:sp>
      </p:grpSp>
      <p:grpSp>
        <p:nvGrpSpPr>
          <p:cNvPr id="5" name="Group 27"/>
          <p:cNvGrpSpPr>
            <a:grpSpLocks/>
          </p:cNvGrpSpPr>
          <p:nvPr/>
        </p:nvGrpSpPr>
        <p:grpSpPr bwMode="auto">
          <a:xfrm>
            <a:off x="6421438" y="3127375"/>
            <a:ext cx="1600200" cy="1076325"/>
            <a:chOff x="4080" y="618"/>
            <a:chExt cx="1008" cy="678"/>
          </a:xfrm>
        </p:grpSpPr>
        <p:sp>
          <p:nvSpPr>
            <p:cNvPr id="70665" name="Rectangle 28"/>
            <p:cNvSpPr>
              <a:spLocks noChangeArrowheads="1"/>
            </p:cNvSpPr>
            <p:nvPr/>
          </p:nvSpPr>
          <p:spPr bwMode="auto">
            <a:xfrm>
              <a:off x="4080" y="624"/>
              <a:ext cx="1008" cy="672"/>
            </a:xfrm>
            <a:prstGeom prst="rect">
              <a:avLst/>
            </a:prstGeom>
            <a:noFill/>
            <a:ln w="9525">
              <a:solidFill>
                <a:srgbClr val="000000"/>
              </a:solidFill>
              <a:miter lim="800000"/>
              <a:headEnd/>
              <a:tailEnd/>
            </a:ln>
          </p:spPr>
          <p:txBody>
            <a:bodyPr wrap="none" anchor="ctr"/>
            <a:lstStyle/>
            <a:p>
              <a:endParaRPr lang="zh-CN" altLang="en-US">
                <a:solidFill>
                  <a:srgbClr val="4D5B6B"/>
                </a:solidFill>
              </a:endParaRPr>
            </a:p>
          </p:txBody>
        </p:sp>
        <p:sp>
          <p:nvSpPr>
            <p:cNvPr id="70666" name="AutoShape 29"/>
            <p:cNvSpPr>
              <a:spLocks noChangeArrowheads="1"/>
            </p:cNvSpPr>
            <p:nvPr/>
          </p:nvSpPr>
          <p:spPr bwMode="auto">
            <a:xfrm>
              <a:off x="4080" y="618"/>
              <a:ext cx="1008" cy="672"/>
            </a:xfrm>
            <a:prstGeom prst="flowChartDecision">
              <a:avLst/>
            </a:prstGeom>
            <a:noFill/>
            <a:ln w="9525">
              <a:solidFill>
                <a:srgbClr val="000000"/>
              </a:solidFill>
              <a:miter lim="800000"/>
              <a:headEnd/>
              <a:tailEnd/>
            </a:ln>
          </p:spPr>
          <p:txBody>
            <a:bodyPr wrap="none" anchor="ctr"/>
            <a:lstStyle/>
            <a:p>
              <a:endParaRPr lang="zh-CN" altLang="en-US">
                <a:solidFill>
                  <a:srgbClr val="4D5B6B"/>
                </a:solidFill>
              </a:endParaRPr>
            </a:p>
          </p:txBody>
        </p:sp>
        <p:sp>
          <p:nvSpPr>
            <p:cNvPr id="70667" name="Rectangle 30"/>
            <p:cNvSpPr>
              <a:spLocks noChangeArrowheads="1"/>
            </p:cNvSpPr>
            <p:nvPr/>
          </p:nvSpPr>
          <p:spPr bwMode="auto">
            <a:xfrm>
              <a:off x="4368" y="768"/>
              <a:ext cx="432" cy="384"/>
            </a:xfrm>
            <a:prstGeom prst="rect">
              <a:avLst/>
            </a:prstGeom>
            <a:noFill/>
            <a:ln w="9525">
              <a:solidFill>
                <a:srgbClr val="000000"/>
              </a:solidFill>
              <a:miter lim="800000"/>
              <a:headEnd/>
              <a:tailEnd/>
            </a:ln>
          </p:spPr>
          <p:txBody>
            <a:bodyPr wrap="none" anchor="ctr"/>
            <a:lstStyle/>
            <a:p>
              <a:endParaRPr lang="zh-CN" altLang="en-US">
                <a:solidFill>
                  <a:srgbClr val="4D5B6B"/>
                </a:solidFill>
              </a:endParaRPr>
            </a:p>
          </p:txBody>
        </p:sp>
      </p:grpSp>
      <p:sp>
        <p:nvSpPr>
          <p:cNvPr id="70662" name="Rectangle 31"/>
          <p:cNvSpPr>
            <a:spLocks noChangeArrowheads="1"/>
          </p:cNvSpPr>
          <p:nvPr/>
        </p:nvSpPr>
        <p:spPr bwMode="auto">
          <a:xfrm>
            <a:off x="827088" y="1844675"/>
            <a:ext cx="7255512" cy="523220"/>
          </a:xfrm>
          <a:prstGeom prst="rect">
            <a:avLst/>
          </a:prstGeom>
          <a:noFill/>
          <a:ln w="9525">
            <a:noFill/>
            <a:miter lim="800000"/>
            <a:headEnd/>
            <a:tailEnd/>
          </a:ln>
        </p:spPr>
        <p:txBody>
          <a:bodyPr wrap="none">
            <a:spAutoFit/>
          </a:bodyPr>
          <a:lstStyle/>
          <a:p>
            <a:pPr>
              <a:spcBef>
                <a:spcPct val="20000"/>
              </a:spcBef>
              <a:buClr>
                <a:srgbClr val="795185"/>
              </a:buClr>
              <a:buSzPct val="60000"/>
              <a:buFont typeface="Wingdings" pitchFamily="2" charset="2"/>
              <a:buNone/>
            </a:pPr>
            <a:r>
              <a:rPr lang="zh-CN" altLang="en-US" sz="2800" dirty="0">
                <a:solidFill>
                  <a:srgbClr val="000000"/>
                </a:solidFill>
                <a:latin typeface="Tahoma" pitchFamily="34" charset="0"/>
                <a:sym typeface="MT Extra" pitchFamily="18" charset="2"/>
              </a:rPr>
              <a:t>欧拉道路与欧拉回路问题，也称一笔画问题</a:t>
            </a:r>
            <a:r>
              <a:rPr lang="en-US" altLang="zh-CN" sz="2800" dirty="0">
                <a:solidFill>
                  <a:srgbClr val="000000"/>
                </a:solidFill>
                <a:latin typeface="Tahoma" pitchFamily="34" charset="0"/>
                <a:sym typeface="MT Extra" pitchFamily="18" charset="2"/>
              </a:rPr>
              <a:t>.</a:t>
            </a:r>
          </a:p>
        </p:txBody>
      </p:sp>
      <p:sp>
        <p:nvSpPr>
          <p:cNvPr id="70664" name="Text Box 33"/>
          <p:cNvSpPr txBox="1">
            <a:spLocks noChangeArrowheads="1"/>
          </p:cNvSpPr>
          <p:nvPr/>
        </p:nvSpPr>
        <p:spPr bwMode="auto">
          <a:xfrm>
            <a:off x="755650" y="4724400"/>
            <a:ext cx="7488238" cy="457200"/>
          </a:xfrm>
          <a:prstGeom prst="rect">
            <a:avLst/>
          </a:prstGeom>
          <a:noFill/>
          <a:ln w="9525">
            <a:noFill/>
            <a:miter lim="800000"/>
            <a:headEnd/>
            <a:tailEnd/>
          </a:ln>
        </p:spPr>
        <p:txBody>
          <a:bodyPr>
            <a:spAutoFit/>
          </a:bodyPr>
          <a:lstStyle/>
          <a:p>
            <a:pPr>
              <a:spcBef>
                <a:spcPct val="50000"/>
              </a:spcBef>
            </a:pPr>
            <a:r>
              <a:rPr lang="zh-CN" altLang="en-US">
                <a:solidFill>
                  <a:srgbClr val="5E2CAE"/>
                </a:solidFill>
              </a:rPr>
              <a:t>现在我们可以很容易判断出是否可一笔画、如何画</a:t>
            </a:r>
          </a:p>
        </p:txBody>
      </p:sp>
      <p:sp>
        <p:nvSpPr>
          <p:cNvPr id="34" name="标题 33"/>
          <p:cNvSpPr>
            <a:spLocks noGrp="1"/>
          </p:cNvSpPr>
          <p:nvPr>
            <p:ph type="title"/>
          </p:nvPr>
        </p:nvSpPr>
        <p:spPr/>
        <p:txBody>
          <a:bodyPr/>
          <a:lstStyle/>
          <a:p>
            <a:r>
              <a:rPr lang="zh-CN" altLang="en-US" dirty="0"/>
              <a:t>一笔画问题</a:t>
            </a:r>
          </a:p>
        </p:txBody>
      </p:sp>
    </p:spTree>
    <p:extLst>
      <p:ext uri="{BB962C8B-B14F-4D97-AF65-F5344CB8AC3E}">
        <p14:creationId xmlns:p14="http://schemas.microsoft.com/office/powerpoint/2010/main" val="5055048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p:cNvSpPr>
            <a:spLocks noChangeArrowheads="1"/>
          </p:cNvSpPr>
          <p:nvPr/>
        </p:nvSpPr>
        <p:spPr bwMode="auto">
          <a:xfrm>
            <a:off x="657225" y="1223963"/>
            <a:ext cx="7640638" cy="946150"/>
          </a:xfrm>
          <a:prstGeom prst="rect">
            <a:avLst/>
          </a:prstGeom>
          <a:noFill/>
          <a:ln w="9525">
            <a:noFill/>
            <a:miter lim="800000"/>
            <a:headEnd/>
            <a:tailEnd/>
          </a:ln>
        </p:spPr>
        <p:txBody>
          <a:bodyPr>
            <a:spAutoFit/>
          </a:bodyPr>
          <a:lstStyle/>
          <a:p>
            <a:r>
              <a:rPr lang="zh-CN" altLang="en-US" sz="2800">
                <a:solidFill>
                  <a:srgbClr val="FF3399"/>
                </a:solidFill>
                <a:latin typeface="Times New Roman" pitchFamily="18" charset="0"/>
              </a:rPr>
              <a:t>定理</a:t>
            </a:r>
            <a:r>
              <a:rPr lang="en-US" altLang="zh-CN" sz="2800">
                <a:solidFill>
                  <a:srgbClr val="FF3399"/>
                </a:solidFill>
                <a:latin typeface="Times New Roman" pitchFamily="18" charset="0"/>
              </a:rPr>
              <a:t>2.3.2</a:t>
            </a:r>
            <a:r>
              <a:rPr lang="zh-CN" altLang="en-US" sz="2800">
                <a:solidFill>
                  <a:srgbClr val="000000"/>
                </a:solidFill>
                <a:latin typeface="Times New Roman" pitchFamily="18" charset="0"/>
              </a:rPr>
              <a:t>：设连通图中有</a:t>
            </a:r>
            <a:r>
              <a:rPr lang="en-US" altLang="zh-CN" sz="2800">
                <a:solidFill>
                  <a:srgbClr val="000000"/>
                </a:solidFill>
                <a:latin typeface="Times New Roman" pitchFamily="18" charset="0"/>
              </a:rPr>
              <a:t>K</a:t>
            </a:r>
            <a:r>
              <a:rPr lang="zh-CN" altLang="en-US" sz="2800">
                <a:solidFill>
                  <a:srgbClr val="000000"/>
                </a:solidFill>
                <a:latin typeface="Times New Roman" pitchFamily="18" charset="0"/>
              </a:rPr>
              <a:t>个度为奇数的顶点。  </a:t>
            </a:r>
          </a:p>
          <a:p>
            <a:r>
              <a:rPr lang="zh-CN" altLang="en-US" sz="2800">
                <a:solidFill>
                  <a:srgbClr val="000000"/>
                </a:solidFill>
                <a:latin typeface="Times New Roman" pitchFamily="18" charset="0"/>
              </a:rPr>
              <a:t>                    证明</a:t>
            </a:r>
            <a:r>
              <a:rPr lang="en-US" altLang="zh-CN" sz="2800">
                <a:solidFill>
                  <a:srgbClr val="000000"/>
                </a:solidFill>
                <a:latin typeface="Times New Roman" pitchFamily="18" charset="0"/>
              </a:rPr>
              <a:t>E(G)</a:t>
            </a:r>
            <a:r>
              <a:rPr lang="zh-CN" altLang="en-US" sz="2800">
                <a:solidFill>
                  <a:srgbClr val="000000"/>
                </a:solidFill>
                <a:latin typeface="Times New Roman" pitchFamily="18" charset="0"/>
              </a:rPr>
              <a:t>可以划分成</a:t>
            </a:r>
            <a:r>
              <a:rPr lang="en-US" altLang="zh-CN" sz="2800">
                <a:solidFill>
                  <a:srgbClr val="000000"/>
                </a:solidFill>
                <a:latin typeface="Times New Roman" pitchFamily="18" charset="0"/>
              </a:rPr>
              <a:t>K/2</a:t>
            </a:r>
            <a:r>
              <a:rPr lang="zh-CN" altLang="en-US" sz="2800">
                <a:solidFill>
                  <a:srgbClr val="000000"/>
                </a:solidFill>
                <a:latin typeface="Times New Roman" pitchFamily="18" charset="0"/>
              </a:rPr>
              <a:t>条简单道路</a:t>
            </a:r>
          </a:p>
        </p:txBody>
      </p:sp>
      <p:sp>
        <p:nvSpPr>
          <p:cNvPr id="318468" name="Rectangle 4"/>
          <p:cNvSpPr>
            <a:spLocks noChangeArrowheads="1"/>
          </p:cNvSpPr>
          <p:nvPr/>
        </p:nvSpPr>
        <p:spPr bwMode="auto">
          <a:xfrm>
            <a:off x="755650" y="2349500"/>
            <a:ext cx="7848600" cy="3779838"/>
          </a:xfrm>
          <a:prstGeom prst="rect">
            <a:avLst/>
          </a:prstGeom>
          <a:noFill/>
          <a:ln w="9525">
            <a:noFill/>
            <a:miter lim="800000"/>
            <a:headEnd/>
            <a:tailEnd/>
          </a:ln>
        </p:spPr>
        <p:txBody>
          <a:bodyPr>
            <a:spAutoFit/>
          </a:bodyPr>
          <a:lstStyle/>
          <a:p>
            <a:pPr>
              <a:spcBef>
                <a:spcPct val="50000"/>
              </a:spcBef>
            </a:pPr>
            <a:r>
              <a:rPr lang="zh-CN" altLang="en-US" dirty="0">
                <a:solidFill>
                  <a:srgbClr val="000000"/>
                </a:solidFill>
              </a:rPr>
              <a:t>证明（基本思路：构造法）</a:t>
            </a:r>
          </a:p>
          <a:p>
            <a:pPr>
              <a:spcBef>
                <a:spcPct val="30000"/>
              </a:spcBef>
            </a:pPr>
            <a:r>
              <a:rPr lang="zh-CN" altLang="en-US" dirty="0">
                <a:solidFill>
                  <a:srgbClr val="000000"/>
                </a:solidFill>
              </a:rPr>
              <a:t> </a:t>
            </a:r>
            <a:r>
              <a:rPr lang="en-US" altLang="zh-CN" dirty="0">
                <a:solidFill>
                  <a:srgbClr val="000000"/>
                </a:solidFill>
              </a:rPr>
              <a:t>•  </a:t>
            </a:r>
            <a:r>
              <a:rPr lang="zh-CN" altLang="en-US" dirty="0">
                <a:solidFill>
                  <a:srgbClr val="000000"/>
                </a:solidFill>
              </a:rPr>
              <a:t>由图的性质可得，</a:t>
            </a:r>
            <a:r>
              <a:rPr lang="en-US" altLang="zh-CN" dirty="0">
                <a:solidFill>
                  <a:srgbClr val="000000"/>
                </a:solidFill>
              </a:rPr>
              <a:t>K</a:t>
            </a:r>
            <a:r>
              <a:rPr lang="zh-CN" altLang="en-US" dirty="0">
                <a:solidFill>
                  <a:srgbClr val="000000"/>
                </a:solidFill>
                <a:latin typeface="华文细黑" pitchFamily="2" charset="-122"/>
                <a:ea typeface="华文细黑" pitchFamily="2" charset="-122"/>
              </a:rPr>
              <a:t>是偶数</a:t>
            </a:r>
          </a:p>
          <a:p>
            <a:pPr>
              <a:spcBef>
                <a:spcPct val="30000"/>
              </a:spcBef>
            </a:pPr>
            <a:r>
              <a:rPr lang="zh-CN" altLang="en-US" dirty="0">
                <a:solidFill>
                  <a:srgbClr val="000000"/>
                </a:solidFill>
                <a:ea typeface="华文细黑" pitchFamily="2" charset="-122"/>
              </a:rPr>
              <a:t> </a:t>
            </a:r>
            <a:r>
              <a:rPr lang="en-US" altLang="zh-CN" dirty="0">
                <a:solidFill>
                  <a:srgbClr val="000000"/>
                </a:solidFill>
                <a:ea typeface="华文细黑" pitchFamily="2" charset="-122"/>
              </a:rPr>
              <a:t>•  </a:t>
            </a:r>
            <a:r>
              <a:rPr lang="zh-CN" altLang="en-US" dirty="0">
                <a:solidFill>
                  <a:srgbClr val="000000"/>
                </a:solidFill>
                <a:ea typeface="华文细黑" pitchFamily="2" charset="-122"/>
              </a:rPr>
              <a:t>在这</a:t>
            </a:r>
            <a:r>
              <a:rPr lang="en-US" altLang="zh-CN" dirty="0">
                <a:solidFill>
                  <a:srgbClr val="000000"/>
                </a:solidFill>
                <a:ea typeface="华文细黑" pitchFamily="2" charset="-122"/>
              </a:rPr>
              <a:t>K</a:t>
            </a:r>
            <a:r>
              <a:rPr lang="zh-CN" altLang="en-US" dirty="0">
                <a:solidFill>
                  <a:srgbClr val="000000"/>
                </a:solidFill>
                <a:latin typeface="华文细黑" pitchFamily="2" charset="-122"/>
                <a:ea typeface="华文细黑" pitchFamily="2" charset="-122"/>
              </a:rPr>
              <a:t>个顶点中两两配对，增添互不相邻的</a:t>
            </a:r>
            <a:r>
              <a:rPr lang="en-US" altLang="zh-CN" dirty="0">
                <a:solidFill>
                  <a:srgbClr val="000000"/>
                </a:solidFill>
                <a:ea typeface="华文细黑" pitchFamily="2" charset="-122"/>
              </a:rPr>
              <a:t>K/2</a:t>
            </a:r>
            <a:r>
              <a:rPr lang="zh-CN" altLang="en-US" dirty="0">
                <a:solidFill>
                  <a:srgbClr val="000000"/>
                </a:solidFill>
                <a:latin typeface="华文细黑" pitchFamily="2" charset="-122"/>
                <a:ea typeface="华文细黑" pitchFamily="2" charset="-122"/>
              </a:rPr>
              <a:t>条边，</a:t>
            </a:r>
          </a:p>
          <a:p>
            <a:pPr>
              <a:spcBef>
                <a:spcPct val="30000"/>
              </a:spcBef>
            </a:pPr>
            <a:r>
              <a:rPr lang="zh-CN" altLang="en-US" dirty="0">
                <a:solidFill>
                  <a:srgbClr val="000000"/>
                </a:solidFill>
                <a:latin typeface="华文细黑" pitchFamily="2" charset="-122"/>
                <a:ea typeface="华文细黑" pitchFamily="2" charset="-122"/>
              </a:rPr>
              <a:t>     得到</a:t>
            </a:r>
            <a:r>
              <a:rPr lang="en-US" altLang="zh-CN" dirty="0">
                <a:solidFill>
                  <a:srgbClr val="000000"/>
                </a:solidFill>
                <a:ea typeface="华文细黑" pitchFamily="2" charset="-122"/>
              </a:rPr>
              <a:t>G’ </a:t>
            </a:r>
          </a:p>
          <a:p>
            <a:pPr>
              <a:spcBef>
                <a:spcPct val="30000"/>
              </a:spcBef>
            </a:pPr>
            <a:r>
              <a:rPr lang="en-US" altLang="zh-CN" dirty="0">
                <a:solidFill>
                  <a:srgbClr val="000000"/>
                </a:solidFill>
                <a:ea typeface="华文细黑" pitchFamily="2" charset="-122"/>
              </a:rPr>
              <a:t> •  G’ </a:t>
            </a:r>
            <a:r>
              <a:rPr lang="zh-CN" altLang="en-US" dirty="0">
                <a:solidFill>
                  <a:srgbClr val="000000"/>
                </a:solidFill>
                <a:latin typeface="华文细黑" pitchFamily="2" charset="-122"/>
                <a:ea typeface="华文细黑" pitchFamily="2" charset="-122"/>
              </a:rPr>
              <a:t>中每点的度都是偶数，由定理，</a:t>
            </a:r>
            <a:r>
              <a:rPr lang="en-US" altLang="zh-CN" dirty="0">
                <a:solidFill>
                  <a:srgbClr val="000000"/>
                </a:solidFill>
                <a:ea typeface="华文细黑" pitchFamily="2" charset="-122"/>
              </a:rPr>
              <a:t>G’</a:t>
            </a:r>
            <a:r>
              <a:rPr lang="zh-CN" altLang="en-US" dirty="0">
                <a:solidFill>
                  <a:srgbClr val="000000"/>
                </a:solidFill>
                <a:latin typeface="华文细黑" pitchFamily="2" charset="-122"/>
                <a:ea typeface="华文细黑" pitchFamily="2" charset="-122"/>
              </a:rPr>
              <a:t>中有欧拉回路</a:t>
            </a:r>
            <a:r>
              <a:rPr lang="en-US" altLang="zh-CN" dirty="0">
                <a:solidFill>
                  <a:srgbClr val="000000"/>
                </a:solidFill>
                <a:ea typeface="华文细黑" pitchFamily="2" charset="-122"/>
              </a:rPr>
              <a:t>C</a:t>
            </a:r>
          </a:p>
          <a:p>
            <a:pPr>
              <a:spcBef>
                <a:spcPct val="30000"/>
              </a:spcBef>
            </a:pPr>
            <a:r>
              <a:rPr lang="en-US" altLang="zh-CN" dirty="0">
                <a:solidFill>
                  <a:srgbClr val="000000"/>
                </a:solidFill>
                <a:ea typeface="华文细黑" pitchFamily="2" charset="-122"/>
              </a:rPr>
              <a:t> •  </a:t>
            </a:r>
            <a:r>
              <a:rPr lang="zh-CN" altLang="en-US" dirty="0">
                <a:solidFill>
                  <a:srgbClr val="000000"/>
                </a:solidFill>
                <a:ea typeface="华文细黑" pitchFamily="2" charset="-122"/>
              </a:rPr>
              <a:t>在</a:t>
            </a:r>
            <a:r>
              <a:rPr lang="en-US" altLang="zh-CN" dirty="0">
                <a:solidFill>
                  <a:srgbClr val="000000"/>
                </a:solidFill>
                <a:ea typeface="华文细黑" pitchFamily="2" charset="-122"/>
              </a:rPr>
              <a:t>C</a:t>
            </a:r>
            <a:r>
              <a:rPr lang="zh-CN" altLang="en-US" dirty="0">
                <a:solidFill>
                  <a:srgbClr val="000000"/>
                </a:solidFill>
                <a:latin typeface="华文细黑" pitchFamily="2" charset="-122"/>
                <a:ea typeface="华文细黑" pitchFamily="2" charset="-122"/>
              </a:rPr>
              <a:t>中删去这</a:t>
            </a:r>
            <a:r>
              <a:rPr lang="en-US" altLang="zh-CN" dirty="0">
                <a:solidFill>
                  <a:srgbClr val="000000"/>
                </a:solidFill>
                <a:ea typeface="华文细黑" pitchFamily="2" charset="-122"/>
              </a:rPr>
              <a:t>K/2</a:t>
            </a:r>
            <a:r>
              <a:rPr lang="zh-CN" altLang="en-US" dirty="0">
                <a:solidFill>
                  <a:srgbClr val="000000"/>
                </a:solidFill>
                <a:latin typeface="华文细黑" pitchFamily="2" charset="-122"/>
                <a:ea typeface="华文细黑" pitchFamily="2" charset="-122"/>
              </a:rPr>
              <a:t>条边</a:t>
            </a:r>
            <a:r>
              <a:rPr lang="en-US" altLang="zh-CN" dirty="0">
                <a:solidFill>
                  <a:srgbClr val="000000"/>
                </a:solidFill>
                <a:ea typeface="华文细黑" pitchFamily="2" charset="-122"/>
              </a:rPr>
              <a:t>,</a:t>
            </a:r>
            <a:r>
              <a:rPr lang="zh-CN" altLang="en-US" dirty="0">
                <a:solidFill>
                  <a:srgbClr val="000000"/>
                </a:solidFill>
                <a:latin typeface="华文细黑" pitchFamily="2" charset="-122"/>
                <a:ea typeface="华文细黑" pitchFamily="2" charset="-122"/>
              </a:rPr>
              <a:t>便得到了</a:t>
            </a:r>
            <a:r>
              <a:rPr lang="en-US" altLang="zh-CN" dirty="0">
                <a:solidFill>
                  <a:srgbClr val="000000"/>
                </a:solidFill>
                <a:ea typeface="华文细黑" pitchFamily="2" charset="-122"/>
              </a:rPr>
              <a:t>K/2</a:t>
            </a:r>
            <a:r>
              <a:rPr lang="zh-CN" altLang="en-US" dirty="0">
                <a:solidFill>
                  <a:srgbClr val="000000"/>
                </a:solidFill>
                <a:latin typeface="华文细黑" pitchFamily="2" charset="-122"/>
                <a:ea typeface="华文细黑" pitchFamily="2" charset="-122"/>
              </a:rPr>
              <a:t>条简单道路，</a:t>
            </a:r>
          </a:p>
          <a:p>
            <a:pPr>
              <a:spcBef>
                <a:spcPct val="30000"/>
              </a:spcBef>
            </a:pPr>
            <a:r>
              <a:rPr lang="zh-CN" altLang="en-US" dirty="0">
                <a:solidFill>
                  <a:srgbClr val="000000"/>
                </a:solidFill>
                <a:latin typeface="华文细黑" pitchFamily="2" charset="-122"/>
                <a:ea typeface="华文细黑" pitchFamily="2" charset="-122"/>
              </a:rPr>
              <a:t>     它们包含了原图</a:t>
            </a:r>
            <a:r>
              <a:rPr lang="en-US" altLang="zh-CN" dirty="0">
                <a:solidFill>
                  <a:srgbClr val="000000"/>
                </a:solidFill>
                <a:ea typeface="华文细黑" pitchFamily="2" charset="-122"/>
              </a:rPr>
              <a:t>G</a:t>
            </a:r>
            <a:r>
              <a:rPr lang="zh-CN" altLang="en-US" dirty="0">
                <a:solidFill>
                  <a:srgbClr val="000000"/>
                </a:solidFill>
                <a:latin typeface="华文细黑" pitchFamily="2" charset="-122"/>
                <a:ea typeface="华文细黑" pitchFamily="2" charset="-122"/>
              </a:rPr>
              <a:t>中的所有边</a:t>
            </a:r>
          </a:p>
          <a:p>
            <a:pPr>
              <a:spcBef>
                <a:spcPct val="30000"/>
              </a:spcBef>
            </a:pPr>
            <a:r>
              <a:rPr lang="zh-CN" altLang="en-US" dirty="0">
                <a:solidFill>
                  <a:srgbClr val="000000"/>
                </a:solidFill>
                <a:ea typeface="华文细黑" pitchFamily="2" charset="-122"/>
              </a:rPr>
              <a:t> </a:t>
            </a:r>
            <a:r>
              <a:rPr lang="en-US" altLang="zh-CN" dirty="0">
                <a:solidFill>
                  <a:srgbClr val="000000"/>
                </a:solidFill>
                <a:ea typeface="华文细黑" pitchFamily="2" charset="-122"/>
              </a:rPr>
              <a:t>•  </a:t>
            </a:r>
            <a:r>
              <a:rPr lang="zh-CN" altLang="en-US" dirty="0">
                <a:solidFill>
                  <a:srgbClr val="000000"/>
                </a:solidFill>
                <a:ea typeface="华文细黑" pitchFamily="2" charset="-122"/>
              </a:rPr>
              <a:t>即这</a:t>
            </a:r>
            <a:r>
              <a:rPr lang="en-US" altLang="zh-CN" dirty="0">
                <a:solidFill>
                  <a:srgbClr val="000000"/>
                </a:solidFill>
                <a:ea typeface="华文细黑" pitchFamily="2" charset="-122"/>
              </a:rPr>
              <a:t>K/2</a:t>
            </a:r>
            <a:r>
              <a:rPr lang="zh-CN" altLang="en-US" dirty="0">
                <a:solidFill>
                  <a:srgbClr val="000000"/>
                </a:solidFill>
                <a:latin typeface="华文细黑" pitchFamily="2" charset="-122"/>
                <a:ea typeface="华文细黑" pitchFamily="2" charset="-122"/>
              </a:rPr>
              <a:t>条简单道路就是</a:t>
            </a:r>
            <a:r>
              <a:rPr lang="en-US" altLang="zh-CN" dirty="0">
                <a:solidFill>
                  <a:srgbClr val="000000"/>
                </a:solidFill>
                <a:ea typeface="华文细黑" pitchFamily="2" charset="-122"/>
              </a:rPr>
              <a:t>E</a:t>
            </a:r>
            <a:r>
              <a:rPr lang="zh-CN" altLang="en-US" dirty="0">
                <a:solidFill>
                  <a:srgbClr val="000000"/>
                </a:solidFill>
                <a:latin typeface="华文细黑" pitchFamily="2" charset="-122"/>
                <a:ea typeface="华文细黑" pitchFamily="2" charset="-122"/>
              </a:rPr>
              <a:t>（</a:t>
            </a:r>
            <a:r>
              <a:rPr lang="en-US" altLang="zh-CN" dirty="0">
                <a:solidFill>
                  <a:srgbClr val="000000"/>
                </a:solidFill>
                <a:ea typeface="华文细黑" pitchFamily="2" charset="-122"/>
              </a:rPr>
              <a:t>G</a:t>
            </a:r>
            <a:r>
              <a:rPr lang="zh-CN" altLang="en-US" dirty="0">
                <a:solidFill>
                  <a:srgbClr val="000000"/>
                </a:solidFill>
                <a:latin typeface="华文细黑" pitchFamily="2" charset="-122"/>
                <a:ea typeface="华文细黑" pitchFamily="2" charset="-122"/>
              </a:rPr>
              <a:t>）的一个划分</a:t>
            </a:r>
          </a:p>
        </p:txBody>
      </p:sp>
      <p:sp>
        <p:nvSpPr>
          <p:cNvPr id="5" name="标题 4"/>
          <p:cNvSpPr>
            <a:spLocks noGrp="1"/>
          </p:cNvSpPr>
          <p:nvPr>
            <p:ph type="title"/>
          </p:nvPr>
        </p:nvSpPr>
        <p:spPr/>
        <p:txBody>
          <a:bodyPr/>
          <a:lstStyle/>
          <a:p>
            <a:r>
              <a:rPr lang="en-US" altLang="zh-CN" dirty="0"/>
              <a:t>k</a:t>
            </a:r>
            <a:r>
              <a:rPr lang="zh-CN" altLang="en-US" dirty="0"/>
              <a:t>笔画问题</a:t>
            </a:r>
          </a:p>
        </p:txBody>
      </p:sp>
    </p:spTree>
    <p:extLst>
      <p:ext uri="{BB962C8B-B14F-4D97-AF65-F5344CB8AC3E}">
        <p14:creationId xmlns:p14="http://schemas.microsoft.com/office/powerpoint/2010/main" val="139069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8467"/>
                                        </p:tgtEl>
                                        <p:attrNameLst>
                                          <p:attrName>style.visibility</p:attrName>
                                        </p:attrNameLst>
                                      </p:cBhvr>
                                      <p:to>
                                        <p:strVal val="visible"/>
                                      </p:to>
                                    </p:set>
                                    <p:animEffect transition="in" filter="blinds(horizontal)">
                                      <p:cBhvr>
                                        <p:cTn id="7" dur="500"/>
                                        <p:tgtEl>
                                          <p:spTgt spid="3184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8468">
                                            <p:txEl>
                                              <p:pRg st="0" end="0"/>
                                            </p:txEl>
                                          </p:spTgt>
                                        </p:tgtEl>
                                        <p:attrNameLst>
                                          <p:attrName>style.visibility</p:attrName>
                                        </p:attrNameLst>
                                      </p:cBhvr>
                                      <p:to>
                                        <p:strVal val="visible"/>
                                      </p:to>
                                    </p:set>
                                    <p:animEffect transition="in" filter="blinds(horizontal)">
                                      <p:cBhvr>
                                        <p:cTn id="12" dur="500"/>
                                        <p:tgtEl>
                                          <p:spTgt spid="3184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8468">
                                            <p:txEl>
                                              <p:pRg st="1" end="1"/>
                                            </p:txEl>
                                          </p:spTgt>
                                        </p:tgtEl>
                                        <p:attrNameLst>
                                          <p:attrName>style.visibility</p:attrName>
                                        </p:attrNameLst>
                                      </p:cBhvr>
                                      <p:to>
                                        <p:strVal val="visible"/>
                                      </p:to>
                                    </p:set>
                                    <p:animEffect transition="in" filter="blinds(horizontal)">
                                      <p:cBhvr>
                                        <p:cTn id="17" dur="500"/>
                                        <p:tgtEl>
                                          <p:spTgt spid="3184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8468">
                                            <p:txEl>
                                              <p:pRg st="2" end="2"/>
                                            </p:txEl>
                                          </p:spTgt>
                                        </p:tgtEl>
                                        <p:attrNameLst>
                                          <p:attrName>style.visibility</p:attrName>
                                        </p:attrNameLst>
                                      </p:cBhvr>
                                      <p:to>
                                        <p:strVal val="visible"/>
                                      </p:to>
                                    </p:set>
                                    <p:animEffect transition="in" filter="blinds(horizontal)">
                                      <p:cBhvr>
                                        <p:cTn id="22" dur="500"/>
                                        <p:tgtEl>
                                          <p:spTgt spid="318468">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8468">
                                            <p:txEl>
                                              <p:pRg st="3" end="3"/>
                                            </p:txEl>
                                          </p:spTgt>
                                        </p:tgtEl>
                                        <p:attrNameLst>
                                          <p:attrName>style.visibility</p:attrName>
                                        </p:attrNameLst>
                                      </p:cBhvr>
                                      <p:to>
                                        <p:strVal val="visible"/>
                                      </p:to>
                                    </p:set>
                                    <p:animEffect transition="in" filter="blinds(horizontal)">
                                      <p:cBhvr>
                                        <p:cTn id="25" dur="500"/>
                                        <p:tgtEl>
                                          <p:spTgt spid="31846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8468">
                                            <p:txEl>
                                              <p:pRg st="4" end="4"/>
                                            </p:txEl>
                                          </p:spTgt>
                                        </p:tgtEl>
                                        <p:attrNameLst>
                                          <p:attrName>style.visibility</p:attrName>
                                        </p:attrNameLst>
                                      </p:cBhvr>
                                      <p:to>
                                        <p:strVal val="visible"/>
                                      </p:to>
                                    </p:set>
                                    <p:animEffect transition="in" filter="blinds(horizontal)">
                                      <p:cBhvr>
                                        <p:cTn id="30" dur="500"/>
                                        <p:tgtEl>
                                          <p:spTgt spid="31846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18468">
                                            <p:txEl>
                                              <p:pRg st="5" end="5"/>
                                            </p:txEl>
                                          </p:spTgt>
                                        </p:tgtEl>
                                        <p:attrNameLst>
                                          <p:attrName>style.visibility</p:attrName>
                                        </p:attrNameLst>
                                      </p:cBhvr>
                                      <p:to>
                                        <p:strVal val="visible"/>
                                      </p:to>
                                    </p:set>
                                    <p:animEffect transition="in" filter="blinds(horizontal)">
                                      <p:cBhvr>
                                        <p:cTn id="35" dur="500"/>
                                        <p:tgtEl>
                                          <p:spTgt spid="318468">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18468">
                                            <p:txEl>
                                              <p:pRg st="6" end="6"/>
                                            </p:txEl>
                                          </p:spTgt>
                                        </p:tgtEl>
                                        <p:attrNameLst>
                                          <p:attrName>style.visibility</p:attrName>
                                        </p:attrNameLst>
                                      </p:cBhvr>
                                      <p:to>
                                        <p:strVal val="visible"/>
                                      </p:to>
                                    </p:set>
                                    <p:animEffect transition="in" filter="blinds(horizontal)">
                                      <p:cBhvr>
                                        <p:cTn id="38" dur="500"/>
                                        <p:tgtEl>
                                          <p:spTgt spid="318468">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18468">
                                            <p:txEl>
                                              <p:pRg st="7" end="7"/>
                                            </p:txEl>
                                          </p:spTgt>
                                        </p:tgtEl>
                                        <p:attrNameLst>
                                          <p:attrName>style.visibility</p:attrName>
                                        </p:attrNameLst>
                                      </p:cBhvr>
                                      <p:to>
                                        <p:strVal val="visible"/>
                                      </p:to>
                                    </p:set>
                                    <p:animEffect transition="in" filter="blinds(horizontal)">
                                      <p:cBhvr>
                                        <p:cTn id="43" dur="500"/>
                                        <p:tgtEl>
                                          <p:spTgt spid="3184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684213" y="1557338"/>
            <a:ext cx="7640637" cy="1373187"/>
          </a:xfrm>
          <a:prstGeom prst="rect">
            <a:avLst/>
          </a:prstGeom>
          <a:noFill/>
          <a:ln w="9525">
            <a:noFill/>
            <a:miter lim="800000"/>
            <a:headEnd/>
            <a:tailEnd/>
          </a:ln>
        </p:spPr>
        <p:txBody>
          <a:bodyPr>
            <a:spAutoFit/>
          </a:bodyPr>
          <a:lstStyle/>
          <a:p>
            <a:r>
              <a:rPr lang="zh-CN" altLang="en-US" sz="2800" dirty="0">
                <a:solidFill>
                  <a:srgbClr val="FF3399"/>
                </a:solidFill>
                <a:latin typeface="Times New Roman" pitchFamily="18" charset="0"/>
              </a:rPr>
              <a:t>推论</a:t>
            </a:r>
            <a:r>
              <a:rPr lang="en-US" altLang="zh-CN" sz="2800" dirty="0">
                <a:solidFill>
                  <a:srgbClr val="FF3399"/>
                </a:solidFill>
                <a:latin typeface="Times New Roman" pitchFamily="18" charset="0"/>
              </a:rPr>
              <a:t>2.3.2</a:t>
            </a:r>
            <a:r>
              <a:rPr lang="zh-CN" altLang="en-US" sz="2800" dirty="0">
                <a:solidFill>
                  <a:srgbClr val="000000"/>
                </a:solidFill>
                <a:latin typeface="Times New Roman" pitchFamily="18" charset="0"/>
              </a:rPr>
              <a:t>：设图</a:t>
            </a:r>
            <a:r>
              <a:rPr lang="en-US" altLang="zh-CN" sz="2800" dirty="0">
                <a:solidFill>
                  <a:srgbClr val="000000"/>
                </a:solidFill>
                <a:latin typeface="Times New Roman" pitchFamily="18" charset="0"/>
              </a:rPr>
              <a:t>G</a:t>
            </a:r>
            <a:r>
              <a:rPr lang="zh-CN" altLang="en-US" sz="2800" dirty="0">
                <a:solidFill>
                  <a:srgbClr val="000000"/>
                </a:solidFill>
                <a:latin typeface="Times New Roman" pitchFamily="18" charset="0"/>
              </a:rPr>
              <a:t>是连通的，并且恰有</a:t>
            </a:r>
            <a:r>
              <a:rPr lang="en-US" altLang="zh-CN" sz="2800" dirty="0">
                <a:solidFill>
                  <a:srgbClr val="000000"/>
                </a:solidFill>
                <a:latin typeface="Times New Roman" pitchFamily="18" charset="0"/>
              </a:rPr>
              <a:t>2k</a:t>
            </a:r>
            <a:r>
              <a:rPr lang="zh-CN" altLang="en-US" sz="2800" dirty="0">
                <a:solidFill>
                  <a:srgbClr val="000000"/>
                </a:solidFill>
                <a:latin typeface="Times New Roman" pitchFamily="18" charset="0"/>
              </a:rPr>
              <a:t>个奇点，那么图形</a:t>
            </a:r>
            <a:r>
              <a:rPr lang="en-US" altLang="zh-CN" sz="2800" dirty="0">
                <a:solidFill>
                  <a:srgbClr val="000000"/>
                </a:solidFill>
                <a:latin typeface="Times New Roman" pitchFamily="18" charset="0"/>
              </a:rPr>
              <a:t>G</a:t>
            </a:r>
            <a:r>
              <a:rPr lang="zh-CN" altLang="en-US" sz="2800" dirty="0">
                <a:solidFill>
                  <a:srgbClr val="000000"/>
                </a:solidFill>
                <a:latin typeface="Times New Roman" pitchFamily="18" charset="0"/>
              </a:rPr>
              <a:t>可用</a:t>
            </a:r>
            <a:r>
              <a:rPr lang="en-US" altLang="zh-CN" sz="2800" dirty="0">
                <a:solidFill>
                  <a:srgbClr val="000000"/>
                </a:solidFill>
                <a:latin typeface="Times New Roman" pitchFamily="18" charset="0"/>
              </a:rPr>
              <a:t>k</a:t>
            </a:r>
            <a:r>
              <a:rPr lang="zh-CN" altLang="en-US" sz="2800" dirty="0">
                <a:solidFill>
                  <a:srgbClr val="000000"/>
                </a:solidFill>
                <a:latin typeface="Times New Roman" pitchFamily="18" charset="0"/>
              </a:rPr>
              <a:t>笔不重复画成，并且至少要用</a:t>
            </a:r>
            <a:r>
              <a:rPr lang="en-US" altLang="zh-CN" sz="2800" dirty="0">
                <a:solidFill>
                  <a:srgbClr val="000000"/>
                </a:solidFill>
                <a:latin typeface="Times New Roman" pitchFamily="18" charset="0"/>
              </a:rPr>
              <a:t>k</a:t>
            </a:r>
            <a:r>
              <a:rPr lang="zh-CN" altLang="en-US" sz="2800" dirty="0">
                <a:solidFill>
                  <a:srgbClr val="000000"/>
                </a:solidFill>
                <a:latin typeface="Times New Roman" pitchFamily="18" charset="0"/>
              </a:rPr>
              <a:t>笔画成。</a:t>
            </a:r>
          </a:p>
        </p:txBody>
      </p:sp>
      <p:sp>
        <p:nvSpPr>
          <p:cNvPr id="4" name="标题 3"/>
          <p:cNvSpPr>
            <a:spLocks noGrp="1"/>
          </p:cNvSpPr>
          <p:nvPr>
            <p:ph type="title"/>
          </p:nvPr>
        </p:nvSpPr>
        <p:spPr/>
        <p:txBody>
          <a:bodyPr/>
          <a:lstStyle/>
          <a:p>
            <a:r>
              <a:rPr lang="en-US" altLang="zh-CN" dirty="0"/>
              <a:t>k</a:t>
            </a:r>
            <a:r>
              <a:rPr lang="zh-CN" altLang="en-US" dirty="0"/>
              <a:t>笔画问题</a:t>
            </a:r>
          </a:p>
        </p:txBody>
      </p:sp>
    </p:spTree>
    <p:extLst>
      <p:ext uri="{BB962C8B-B14F-4D97-AF65-F5344CB8AC3E}">
        <p14:creationId xmlns:p14="http://schemas.microsoft.com/office/powerpoint/2010/main" val="5188022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1835150" y="2349500"/>
            <a:ext cx="3889375" cy="2159000"/>
          </a:xfrm>
          <a:prstGeom prst="rect">
            <a:avLst/>
          </a:prstGeom>
          <a:noFill/>
          <a:ln w="9525">
            <a:solidFill>
              <a:srgbClr val="000000"/>
            </a:solidFill>
            <a:miter lim="800000"/>
            <a:headEnd/>
            <a:tailEnd/>
          </a:ln>
        </p:spPr>
        <p:txBody>
          <a:bodyPr wrap="none" anchor="ctr"/>
          <a:lstStyle/>
          <a:p>
            <a:endParaRPr lang="zh-CN" altLang="en-US">
              <a:solidFill>
                <a:srgbClr val="4D5B6B"/>
              </a:solidFill>
            </a:endParaRPr>
          </a:p>
        </p:txBody>
      </p:sp>
      <p:sp>
        <p:nvSpPr>
          <p:cNvPr id="73732" name="Rectangle 4"/>
          <p:cNvSpPr>
            <a:spLocks noChangeArrowheads="1"/>
          </p:cNvSpPr>
          <p:nvPr/>
        </p:nvSpPr>
        <p:spPr bwMode="auto">
          <a:xfrm>
            <a:off x="3132138" y="3068638"/>
            <a:ext cx="1439862" cy="719137"/>
          </a:xfrm>
          <a:prstGeom prst="rect">
            <a:avLst/>
          </a:prstGeom>
          <a:noFill/>
          <a:ln w="9525">
            <a:solidFill>
              <a:srgbClr val="000000"/>
            </a:solidFill>
            <a:miter lim="800000"/>
            <a:headEnd/>
            <a:tailEnd/>
          </a:ln>
        </p:spPr>
        <p:txBody>
          <a:bodyPr wrap="none" anchor="ctr"/>
          <a:lstStyle/>
          <a:p>
            <a:endParaRPr lang="zh-CN" altLang="en-US">
              <a:solidFill>
                <a:srgbClr val="4D5B6B"/>
              </a:solidFill>
            </a:endParaRPr>
          </a:p>
        </p:txBody>
      </p:sp>
      <p:sp>
        <p:nvSpPr>
          <p:cNvPr id="73733" name="Line 5"/>
          <p:cNvSpPr>
            <a:spLocks noChangeShapeType="1"/>
          </p:cNvSpPr>
          <p:nvPr/>
        </p:nvSpPr>
        <p:spPr bwMode="auto">
          <a:xfrm>
            <a:off x="1835150" y="2349500"/>
            <a:ext cx="1296988" cy="719138"/>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3734" name="Line 6"/>
          <p:cNvSpPr>
            <a:spLocks noChangeShapeType="1"/>
          </p:cNvSpPr>
          <p:nvPr/>
        </p:nvSpPr>
        <p:spPr bwMode="auto">
          <a:xfrm flipH="1">
            <a:off x="1835150" y="3789363"/>
            <a:ext cx="1296988" cy="719137"/>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3735" name="Line 7"/>
          <p:cNvSpPr>
            <a:spLocks noChangeShapeType="1"/>
          </p:cNvSpPr>
          <p:nvPr/>
        </p:nvSpPr>
        <p:spPr bwMode="auto">
          <a:xfrm flipH="1">
            <a:off x="4572000" y="2349500"/>
            <a:ext cx="1152525" cy="719138"/>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3736" name="Line 8"/>
          <p:cNvSpPr>
            <a:spLocks noChangeShapeType="1"/>
          </p:cNvSpPr>
          <p:nvPr/>
        </p:nvSpPr>
        <p:spPr bwMode="auto">
          <a:xfrm>
            <a:off x="4572000" y="3789363"/>
            <a:ext cx="1152525" cy="719137"/>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3737" name="Line 9"/>
          <p:cNvSpPr>
            <a:spLocks noChangeShapeType="1"/>
          </p:cNvSpPr>
          <p:nvPr/>
        </p:nvSpPr>
        <p:spPr bwMode="auto">
          <a:xfrm>
            <a:off x="1835150" y="2349500"/>
            <a:ext cx="2016125" cy="719138"/>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3738" name="Line 10"/>
          <p:cNvSpPr>
            <a:spLocks noChangeShapeType="1"/>
          </p:cNvSpPr>
          <p:nvPr/>
        </p:nvSpPr>
        <p:spPr bwMode="auto">
          <a:xfrm flipH="1">
            <a:off x="3851275" y="2349500"/>
            <a:ext cx="1873250" cy="719138"/>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3739" name="Line 11"/>
          <p:cNvSpPr>
            <a:spLocks noChangeShapeType="1"/>
          </p:cNvSpPr>
          <p:nvPr/>
        </p:nvSpPr>
        <p:spPr bwMode="auto">
          <a:xfrm flipH="1">
            <a:off x="1835150" y="3789363"/>
            <a:ext cx="1944688" cy="719137"/>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3740" name="Line 12"/>
          <p:cNvSpPr>
            <a:spLocks noChangeShapeType="1"/>
          </p:cNvSpPr>
          <p:nvPr/>
        </p:nvSpPr>
        <p:spPr bwMode="auto">
          <a:xfrm>
            <a:off x="3779838" y="3789363"/>
            <a:ext cx="1944687" cy="719137"/>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73741" name="Rectangle 13"/>
          <p:cNvSpPr>
            <a:spLocks noChangeArrowheads="1"/>
          </p:cNvSpPr>
          <p:nvPr/>
        </p:nvSpPr>
        <p:spPr bwMode="auto">
          <a:xfrm>
            <a:off x="611188" y="1268413"/>
            <a:ext cx="7640637" cy="519112"/>
          </a:xfrm>
          <a:prstGeom prst="rect">
            <a:avLst/>
          </a:prstGeom>
          <a:noFill/>
          <a:ln w="9525">
            <a:noFill/>
            <a:miter lim="800000"/>
            <a:headEnd/>
            <a:tailEnd/>
          </a:ln>
        </p:spPr>
        <p:txBody>
          <a:bodyPr>
            <a:spAutoFit/>
          </a:bodyPr>
          <a:lstStyle/>
          <a:p>
            <a:r>
              <a:rPr lang="zh-CN" altLang="en-US" sz="2800">
                <a:solidFill>
                  <a:srgbClr val="5E2CAE"/>
                </a:solidFill>
                <a:latin typeface="Times New Roman" pitchFamily="18" charset="0"/>
              </a:rPr>
              <a:t>例</a:t>
            </a:r>
            <a:r>
              <a:rPr lang="en-US" altLang="zh-CN" sz="2800">
                <a:solidFill>
                  <a:srgbClr val="5E2CAE"/>
                </a:solidFill>
                <a:latin typeface="Times New Roman" pitchFamily="18" charset="0"/>
              </a:rPr>
              <a:t>2.3.6</a:t>
            </a:r>
          </a:p>
        </p:txBody>
      </p:sp>
      <p:sp>
        <p:nvSpPr>
          <p:cNvPr id="320526" name="Text Box 14"/>
          <p:cNvSpPr txBox="1">
            <a:spLocks noChangeArrowheads="1"/>
          </p:cNvSpPr>
          <p:nvPr/>
        </p:nvSpPr>
        <p:spPr bwMode="auto">
          <a:xfrm>
            <a:off x="900113" y="5013325"/>
            <a:ext cx="3600450" cy="457200"/>
          </a:xfrm>
          <a:prstGeom prst="rect">
            <a:avLst/>
          </a:prstGeom>
          <a:noFill/>
          <a:ln w="9525">
            <a:noFill/>
            <a:miter lim="800000"/>
            <a:headEnd/>
            <a:tailEnd/>
          </a:ln>
        </p:spPr>
        <p:txBody>
          <a:bodyPr>
            <a:spAutoFit/>
          </a:bodyPr>
          <a:lstStyle/>
          <a:p>
            <a:pPr>
              <a:spcBef>
                <a:spcPct val="50000"/>
              </a:spcBef>
            </a:pPr>
            <a:r>
              <a:rPr lang="en-US" altLang="zh-CN">
                <a:solidFill>
                  <a:srgbClr val="5E2CAE"/>
                </a:solidFill>
              </a:rPr>
              <a:t>k</a:t>
            </a:r>
            <a:r>
              <a:rPr lang="zh-CN" altLang="en-US">
                <a:solidFill>
                  <a:srgbClr val="5E2CAE"/>
                </a:solidFill>
              </a:rPr>
              <a:t>笔画路径</a:t>
            </a:r>
            <a:r>
              <a:rPr lang="en-US" altLang="zh-CN">
                <a:solidFill>
                  <a:srgbClr val="5E2CAE"/>
                </a:solidFill>
              </a:rPr>
              <a:t>?</a:t>
            </a:r>
          </a:p>
        </p:txBody>
      </p:sp>
      <p:sp>
        <p:nvSpPr>
          <p:cNvPr id="15" name="标题 14"/>
          <p:cNvSpPr>
            <a:spLocks noGrp="1"/>
          </p:cNvSpPr>
          <p:nvPr>
            <p:ph type="title"/>
          </p:nvPr>
        </p:nvSpPr>
        <p:spPr/>
        <p:txBody>
          <a:bodyPr/>
          <a:lstStyle/>
          <a:p>
            <a:r>
              <a:rPr lang="en-US" altLang="zh-CN" dirty="0"/>
              <a:t>k</a:t>
            </a:r>
            <a:r>
              <a:rPr lang="zh-CN" altLang="en-US" dirty="0"/>
              <a:t>笔画问题</a:t>
            </a:r>
          </a:p>
        </p:txBody>
      </p:sp>
    </p:spTree>
    <p:extLst>
      <p:ext uri="{BB962C8B-B14F-4D97-AF65-F5344CB8AC3E}">
        <p14:creationId xmlns:p14="http://schemas.microsoft.com/office/powerpoint/2010/main" val="39137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26"/>
                                        </p:tgtEl>
                                        <p:attrNameLst>
                                          <p:attrName>style.visibility</p:attrName>
                                        </p:attrNameLst>
                                      </p:cBhvr>
                                      <p:to>
                                        <p:strVal val="visible"/>
                                      </p:to>
                                    </p:set>
                                    <p:animEffect transition="in" filter="blinds(horizontal)">
                                      <p:cBhvr>
                                        <p:cTn id="7" dur="500"/>
                                        <p:tgtEl>
                                          <p:spTgt spid="320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dirty="0"/>
              <a:t>最短路与距离</a:t>
            </a:r>
          </a:p>
        </p:txBody>
      </p:sp>
      <p:sp>
        <p:nvSpPr>
          <p:cNvPr id="204803" name="Rectangle 3"/>
          <p:cNvSpPr>
            <a:spLocks noGrp="1" noChangeArrowheads="1"/>
          </p:cNvSpPr>
          <p:nvPr>
            <p:ph idx="1"/>
          </p:nvPr>
        </p:nvSpPr>
        <p:spPr/>
        <p:txBody>
          <a:bodyPr rtlCol="0">
            <a:normAutofit/>
          </a:bodyPr>
          <a:lstStyle/>
          <a:p>
            <a:pPr algn="just" eaLnBrk="1" fontAlgn="auto" hangingPunct="1">
              <a:buFont typeface="Wingdings" pitchFamily="2" charset="2"/>
              <a:buNone/>
              <a:defRPr/>
            </a:pPr>
            <a:r>
              <a:rPr lang="en-US" altLang="zh-CN" sz="2400" b="1" i="1" dirty="0">
                <a:solidFill>
                  <a:srgbClr val="FF3300"/>
                </a:solidFill>
                <a:latin typeface="Times New Roman" pitchFamily="18" charset="0"/>
                <a:ea typeface="+mn-ea"/>
                <a:cs typeface="Times New Roman" pitchFamily="18" charset="0"/>
              </a:rPr>
              <a:t>u</a:t>
            </a:r>
            <a:r>
              <a:rPr lang="zh-CN" altLang="en-US" sz="2400" b="1" dirty="0">
                <a:solidFill>
                  <a:srgbClr val="FF3300"/>
                </a:solidFill>
                <a:latin typeface="Times New Roman" pitchFamily="18" charset="0"/>
                <a:ea typeface="+mn-ea"/>
                <a:cs typeface="Times New Roman" pitchFamily="18" charset="0"/>
              </a:rPr>
              <a:t>与</a:t>
            </a:r>
            <a:r>
              <a:rPr lang="en-US" altLang="zh-CN" sz="2400" b="1" i="1" dirty="0">
                <a:solidFill>
                  <a:srgbClr val="FF3300"/>
                </a:solidFill>
                <a:latin typeface="Times New Roman" pitchFamily="18" charset="0"/>
                <a:ea typeface="+mn-ea"/>
                <a:cs typeface="Times New Roman" pitchFamily="18" charset="0"/>
              </a:rPr>
              <a:t>v</a:t>
            </a:r>
            <a:r>
              <a:rPr lang="zh-CN" altLang="en-US" sz="2400" b="1" dirty="0">
                <a:solidFill>
                  <a:srgbClr val="FF3300"/>
                </a:solidFill>
                <a:latin typeface="Times New Roman" pitchFamily="18" charset="0"/>
                <a:ea typeface="+mn-ea"/>
                <a:cs typeface="Times New Roman" pitchFamily="18" charset="0"/>
              </a:rPr>
              <a:t>之间的最短路</a:t>
            </a:r>
            <a:r>
              <a:rPr lang="en-US" altLang="zh-CN" sz="2400" b="1" dirty="0">
                <a:latin typeface="Times New Roman" pitchFamily="18" charset="0"/>
                <a:ea typeface="+mn-ea"/>
                <a:cs typeface="Times New Roman" pitchFamily="18" charset="0"/>
              </a:rPr>
              <a:t>:</a:t>
            </a:r>
            <a:r>
              <a:rPr lang="en-US" altLang="zh-CN" sz="2400" b="1" i="1" dirty="0">
                <a:latin typeface="Times New Roman" pitchFamily="18" charset="0"/>
                <a:ea typeface="+mn-ea"/>
                <a:cs typeface="Times New Roman" pitchFamily="18" charset="0"/>
              </a:rPr>
              <a:t>u</a:t>
            </a:r>
            <a:r>
              <a:rPr lang="zh-CN" altLang="en-US" sz="2400" b="1" dirty="0">
                <a:latin typeface="Times New Roman" pitchFamily="18" charset="0"/>
                <a:ea typeface="+mn-ea"/>
                <a:cs typeface="Times New Roman" pitchFamily="18" charset="0"/>
              </a:rPr>
              <a:t>与</a:t>
            </a:r>
            <a:r>
              <a:rPr lang="en-US" altLang="zh-CN" sz="2400" b="1" i="1" dirty="0">
                <a:latin typeface="Times New Roman" pitchFamily="18" charset="0"/>
                <a:ea typeface="+mn-ea"/>
                <a:cs typeface="Times New Roman" pitchFamily="18" charset="0"/>
              </a:rPr>
              <a:t>v</a:t>
            </a:r>
            <a:r>
              <a:rPr lang="zh-CN" altLang="en-US" sz="2400" b="1" dirty="0">
                <a:latin typeface="Times New Roman" pitchFamily="18" charset="0"/>
                <a:ea typeface="+mn-ea"/>
                <a:cs typeface="Times New Roman" pitchFamily="18" charset="0"/>
              </a:rPr>
              <a:t>之间长度最短的通路</a:t>
            </a:r>
            <a:r>
              <a:rPr lang="en-US" altLang="zh-CN" sz="2400" b="1" dirty="0">
                <a:latin typeface="Times New Roman" pitchFamily="18" charset="0"/>
                <a:ea typeface="+mn-ea"/>
                <a:cs typeface="Times New Roman" pitchFamily="18" charset="0"/>
              </a:rPr>
              <a:t>(</a:t>
            </a:r>
            <a:r>
              <a:rPr lang="zh-CN" altLang="en-US" sz="2400" b="1" dirty="0">
                <a:latin typeface="Times New Roman" pitchFamily="18" charset="0"/>
                <a:ea typeface="+mn-ea"/>
                <a:cs typeface="Times New Roman" pitchFamily="18" charset="0"/>
              </a:rPr>
              <a:t>设</a:t>
            </a:r>
            <a:r>
              <a:rPr lang="en-US" altLang="zh-CN" sz="2400" b="1" i="1" dirty="0">
                <a:latin typeface="Times New Roman" pitchFamily="18" charset="0"/>
                <a:ea typeface="+mn-ea"/>
                <a:cs typeface="Times New Roman" pitchFamily="18" charset="0"/>
              </a:rPr>
              <a:t>u</a:t>
            </a:r>
            <a:r>
              <a:rPr lang="zh-CN" altLang="en-US" sz="2400" b="1" dirty="0">
                <a:latin typeface="Times New Roman" pitchFamily="18" charset="0"/>
                <a:ea typeface="+mn-ea"/>
                <a:cs typeface="Times New Roman" pitchFamily="18" charset="0"/>
              </a:rPr>
              <a:t>与</a:t>
            </a:r>
            <a:r>
              <a:rPr lang="en-US" altLang="zh-CN" sz="2400" b="1" i="1" dirty="0">
                <a:latin typeface="Times New Roman" pitchFamily="18" charset="0"/>
                <a:ea typeface="+mn-ea"/>
                <a:cs typeface="Times New Roman" pitchFamily="18" charset="0"/>
              </a:rPr>
              <a:t>v</a:t>
            </a:r>
            <a:r>
              <a:rPr lang="zh-CN" altLang="en-US" sz="2400" b="1" dirty="0">
                <a:latin typeface="Times New Roman" pitchFamily="18" charset="0"/>
                <a:ea typeface="+mn-ea"/>
                <a:cs typeface="Times New Roman" pitchFamily="18" charset="0"/>
              </a:rPr>
              <a:t>连通</a:t>
            </a:r>
            <a:r>
              <a:rPr lang="en-US" altLang="zh-CN" sz="2400" b="1" dirty="0">
                <a:latin typeface="Times New Roman" pitchFamily="18" charset="0"/>
                <a:ea typeface="+mn-ea"/>
                <a:cs typeface="Times New Roman" pitchFamily="18" charset="0"/>
              </a:rPr>
              <a:t>)</a:t>
            </a:r>
          </a:p>
          <a:p>
            <a:pPr algn="just" eaLnBrk="1" fontAlgn="auto" hangingPunct="1">
              <a:buFont typeface="Wingdings" pitchFamily="2" charset="2"/>
              <a:buNone/>
              <a:defRPr/>
            </a:pPr>
            <a:r>
              <a:rPr lang="en-US" altLang="zh-CN" sz="2400" b="1" i="1" dirty="0">
                <a:solidFill>
                  <a:srgbClr val="FF3300"/>
                </a:solidFill>
                <a:latin typeface="Times New Roman" pitchFamily="18" charset="0"/>
                <a:ea typeface="+mn-ea"/>
                <a:cs typeface="Times New Roman" pitchFamily="18" charset="0"/>
              </a:rPr>
              <a:t>u</a:t>
            </a:r>
            <a:r>
              <a:rPr lang="zh-CN" altLang="en-US" sz="2400" b="1" dirty="0">
                <a:solidFill>
                  <a:srgbClr val="FF3300"/>
                </a:solidFill>
                <a:latin typeface="Times New Roman" pitchFamily="18" charset="0"/>
                <a:ea typeface="+mn-ea"/>
                <a:cs typeface="Times New Roman" pitchFamily="18" charset="0"/>
              </a:rPr>
              <a:t>与</a:t>
            </a:r>
            <a:r>
              <a:rPr lang="en-US" altLang="zh-CN" sz="2400" b="1" i="1" dirty="0">
                <a:solidFill>
                  <a:srgbClr val="FF3300"/>
                </a:solidFill>
                <a:latin typeface="Times New Roman" pitchFamily="18" charset="0"/>
                <a:ea typeface="+mn-ea"/>
                <a:cs typeface="Times New Roman" pitchFamily="18" charset="0"/>
              </a:rPr>
              <a:t>v</a:t>
            </a:r>
            <a:r>
              <a:rPr lang="zh-CN" altLang="en-US" sz="2400" b="1" dirty="0">
                <a:solidFill>
                  <a:srgbClr val="FF3300"/>
                </a:solidFill>
                <a:latin typeface="Times New Roman" pitchFamily="18" charset="0"/>
                <a:ea typeface="+mn-ea"/>
                <a:cs typeface="Times New Roman" pitchFamily="18" charset="0"/>
              </a:rPr>
              <a:t>之间的距离</a:t>
            </a:r>
            <a:r>
              <a:rPr lang="en-US" altLang="zh-CN" sz="2400" b="1" i="1" dirty="0">
                <a:solidFill>
                  <a:srgbClr val="FF3300"/>
                </a:solidFill>
                <a:latin typeface="Times New Roman" pitchFamily="18" charset="0"/>
                <a:ea typeface="+mn-ea"/>
                <a:cs typeface="Times New Roman" pitchFamily="18" charset="0"/>
              </a:rPr>
              <a:t>d</a:t>
            </a:r>
            <a:r>
              <a:rPr lang="en-US" altLang="zh-CN" sz="2400" b="1" dirty="0">
                <a:solidFill>
                  <a:srgbClr val="FF3300"/>
                </a:solidFill>
                <a:latin typeface="Times New Roman" pitchFamily="18" charset="0"/>
                <a:ea typeface="+mn-ea"/>
                <a:cs typeface="Times New Roman" pitchFamily="18" charset="0"/>
              </a:rPr>
              <a:t>(</a:t>
            </a:r>
            <a:r>
              <a:rPr lang="en-US" altLang="zh-CN" sz="2400" b="1" i="1" dirty="0" err="1">
                <a:solidFill>
                  <a:srgbClr val="FF3300"/>
                </a:solidFill>
                <a:latin typeface="Times New Roman" pitchFamily="18" charset="0"/>
                <a:ea typeface="+mn-ea"/>
                <a:cs typeface="Times New Roman" pitchFamily="18" charset="0"/>
              </a:rPr>
              <a:t>u</a:t>
            </a:r>
            <a:r>
              <a:rPr lang="en-US" altLang="zh-CN" sz="2400" b="1" dirty="0" err="1">
                <a:solidFill>
                  <a:srgbClr val="FF3300"/>
                </a:solidFill>
                <a:latin typeface="Times New Roman" pitchFamily="18" charset="0"/>
                <a:ea typeface="+mn-ea"/>
                <a:cs typeface="Times New Roman" pitchFamily="18" charset="0"/>
              </a:rPr>
              <a:t>,</a:t>
            </a:r>
            <a:r>
              <a:rPr lang="en-US" altLang="zh-CN" sz="2400" b="1" i="1" dirty="0" err="1">
                <a:solidFill>
                  <a:srgbClr val="FF3300"/>
                </a:solidFill>
                <a:latin typeface="Times New Roman" pitchFamily="18" charset="0"/>
                <a:ea typeface="+mn-ea"/>
                <a:cs typeface="Times New Roman" pitchFamily="18" charset="0"/>
              </a:rPr>
              <a:t>v</a:t>
            </a:r>
            <a:r>
              <a:rPr lang="en-US" altLang="zh-CN" sz="2400" b="1" dirty="0">
                <a:solidFill>
                  <a:srgbClr val="FF3300"/>
                </a:solidFill>
                <a:latin typeface="Times New Roman" pitchFamily="18" charset="0"/>
                <a:ea typeface="+mn-ea"/>
                <a:cs typeface="Times New Roman" pitchFamily="18" charset="0"/>
              </a:rPr>
              <a:t>)</a:t>
            </a:r>
            <a:r>
              <a:rPr lang="en-US" altLang="zh-CN" sz="2400" b="1" dirty="0">
                <a:latin typeface="Times New Roman" pitchFamily="18" charset="0"/>
                <a:ea typeface="+mn-ea"/>
                <a:cs typeface="Times New Roman" pitchFamily="18" charset="0"/>
              </a:rPr>
              <a:t>:</a:t>
            </a:r>
            <a:r>
              <a:rPr lang="en-US" altLang="zh-CN" sz="2400" b="1" i="1" dirty="0">
                <a:latin typeface="Times New Roman" pitchFamily="18" charset="0"/>
                <a:ea typeface="+mn-ea"/>
                <a:cs typeface="Times New Roman" pitchFamily="18" charset="0"/>
              </a:rPr>
              <a:t>u</a:t>
            </a:r>
            <a:r>
              <a:rPr lang="zh-CN" altLang="en-US" sz="2400" b="1" dirty="0">
                <a:latin typeface="Times New Roman" pitchFamily="18" charset="0"/>
                <a:ea typeface="+mn-ea"/>
                <a:cs typeface="Times New Roman" pitchFamily="18" charset="0"/>
              </a:rPr>
              <a:t>与</a:t>
            </a:r>
            <a:r>
              <a:rPr lang="en-US" altLang="zh-CN" sz="2400" b="1" i="1" dirty="0">
                <a:latin typeface="Times New Roman" pitchFamily="18" charset="0"/>
                <a:ea typeface="+mn-ea"/>
                <a:cs typeface="Times New Roman" pitchFamily="18" charset="0"/>
              </a:rPr>
              <a:t>v</a:t>
            </a:r>
            <a:r>
              <a:rPr lang="zh-CN" altLang="en-US" sz="2400" b="1" dirty="0">
                <a:latin typeface="Times New Roman" pitchFamily="18" charset="0"/>
                <a:ea typeface="+mn-ea"/>
                <a:cs typeface="Times New Roman" pitchFamily="18" charset="0"/>
              </a:rPr>
              <a:t>之间最短路的长度</a:t>
            </a:r>
          </a:p>
          <a:p>
            <a:pPr algn="just" eaLnBrk="1" fontAlgn="auto" hangingPunct="1">
              <a:buFont typeface="Wingdings" pitchFamily="2" charset="2"/>
              <a:buNone/>
              <a:defRPr/>
            </a:pPr>
            <a:r>
              <a:rPr lang="zh-CN" altLang="en-US" sz="2400" b="1" dirty="0">
                <a:latin typeface="Times New Roman" pitchFamily="18" charset="0"/>
                <a:ea typeface="+mn-ea"/>
                <a:cs typeface="Times New Roman" pitchFamily="18" charset="0"/>
              </a:rPr>
              <a:t>若</a:t>
            </a:r>
            <a:r>
              <a:rPr lang="en-US" altLang="zh-CN" sz="2400" b="1" i="1" dirty="0">
                <a:latin typeface="Times New Roman" pitchFamily="18" charset="0"/>
                <a:ea typeface="+mn-ea"/>
                <a:cs typeface="Times New Roman" pitchFamily="18" charset="0"/>
              </a:rPr>
              <a:t>u</a:t>
            </a:r>
            <a:r>
              <a:rPr lang="zh-CN" altLang="en-US" sz="2400" b="1" dirty="0">
                <a:latin typeface="Times New Roman" pitchFamily="18" charset="0"/>
                <a:ea typeface="+mn-ea"/>
                <a:cs typeface="Times New Roman" pitchFamily="18" charset="0"/>
              </a:rPr>
              <a:t>与</a:t>
            </a:r>
            <a:r>
              <a:rPr lang="en-US" altLang="zh-CN" sz="2400" b="1" i="1" dirty="0">
                <a:latin typeface="Times New Roman" pitchFamily="18" charset="0"/>
                <a:ea typeface="+mn-ea"/>
                <a:cs typeface="Times New Roman" pitchFamily="18" charset="0"/>
              </a:rPr>
              <a:t>v</a:t>
            </a:r>
            <a:r>
              <a:rPr lang="zh-CN" altLang="en-US" sz="2400" b="1" dirty="0">
                <a:latin typeface="Times New Roman" pitchFamily="18" charset="0"/>
                <a:ea typeface="+mn-ea"/>
                <a:cs typeface="Times New Roman" pitchFamily="18" charset="0"/>
              </a:rPr>
              <a:t>不连通</a:t>
            </a:r>
            <a:r>
              <a:rPr lang="en-US" altLang="zh-CN" sz="2400" b="1" dirty="0">
                <a:latin typeface="Times New Roman" pitchFamily="18" charset="0"/>
                <a:ea typeface="+mn-ea"/>
                <a:cs typeface="Times New Roman" pitchFamily="18" charset="0"/>
              </a:rPr>
              <a:t>, </a:t>
            </a:r>
            <a:r>
              <a:rPr lang="zh-CN" altLang="en-US" sz="2400" b="1" dirty="0">
                <a:latin typeface="Times New Roman" pitchFamily="18" charset="0"/>
                <a:ea typeface="+mn-ea"/>
                <a:cs typeface="Times New Roman" pitchFamily="18" charset="0"/>
              </a:rPr>
              <a:t>规定</a:t>
            </a:r>
            <a:r>
              <a:rPr lang="en-US" altLang="zh-CN" sz="2400" b="1" i="1" dirty="0">
                <a:latin typeface="Times New Roman" pitchFamily="18" charset="0"/>
                <a:ea typeface="+mn-ea"/>
                <a:cs typeface="Times New Roman" pitchFamily="18" charset="0"/>
              </a:rPr>
              <a:t>d</a:t>
            </a:r>
            <a:r>
              <a:rPr lang="en-US" altLang="zh-CN" sz="2400" b="1" dirty="0">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u</a:t>
            </a:r>
            <a:r>
              <a:rPr lang="en-US" altLang="zh-CN" sz="2400" b="1" dirty="0" err="1">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v</a:t>
            </a:r>
            <a:r>
              <a:rPr lang="en-US" altLang="zh-CN" sz="2400" b="1" dirty="0">
                <a:latin typeface="Times New Roman" pitchFamily="18" charset="0"/>
                <a:ea typeface="+mn-ea"/>
                <a:cs typeface="Times New Roman" pitchFamily="18" charset="0"/>
              </a:rPr>
              <a:t>)</a:t>
            </a:r>
            <a:r>
              <a:rPr lang="en-US" altLang="zh-CN" sz="2400" b="1" dirty="0">
                <a:latin typeface="Times New Roman" pitchFamily="18" charset="0"/>
                <a:ea typeface="+mn-ea"/>
                <a:cs typeface="Times New Roman" pitchFamily="18" charset="0"/>
                <a:sym typeface="Symbol" pitchFamily="18" charset="2"/>
              </a:rPr>
              <a:t>=</a:t>
            </a:r>
            <a:r>
              <a:rPr lang="en-US" altLang="zh-CN" sz="2400" b="1" dirty="0">
                <a:latin typeface="Times New Roman" pitchFamily="18" charset="0"/>
                <a:ea typeface="+mn-ea"/>
                <a:cs typeface="Times New Roman" pitchFamily="18" charset="0"/>
              </a:rPr>
              <a:t>∞.</a:t>
            </a:r>
          </a:p>
          <a:p>
            <a:pPr algn="just" eaLnBrk="1" fontAlgn="auto" hangingPunct="1">
              <a:buFont typeface="Wingdings" pitchFamily="2" charset="2"/>
              <a:buNone/>
              <a:defRPr/>
            </a:pPr>
            <a:endParaRPr lang="en-US" altLang="zh-CN" sz="2400" b="1" dirty="0">
              <a:latin typeface="Times New Roman" pitchFamily="18" charset="0"/>
              <a:ea typeface="+mn-ea"/>
              <a:cs typeface="Times New Roman" pitchFamily="18" charset="0"/>
            </a:endParaRPr>
          </a:p>
          <a:p>
            <a:pPr algn="just" eaLnBrk="1" fontAlgn="auto" hangingPunct="1">
              <a:buFont typeface="Wingdings" pitchFamily="2" charset="2"/>
              <a:buNone/>
              <a:defRPr/>
            </a:pPr>
            <a:r>
              <a:rPr lang="zh-CN" altLang="en-US" sz="2400" b="1" dirty="0">
                <a:latin typeface="Times New Roman" pitchFamily="18" charset="0"/>
                <a:ea typeface="+mn-ea"/>
                <a:cs typeface="Times New Roman" pitchFamily="18" charset="0"/>
              </a:rPr>
              <a:t>性质：</a:t>
            </a:r>
          </a:p>
          <a:p>
            <a:pPr algn="just" eaLnBrk="1" fontAlgn="auto" hangingPunct="1">
              <a:buFont typeface="Wingdings" pitchFamily="2" charset="2"/>
              <a:buNone/>
              <a:defRPr/>
            </a:pPr>
            <a:r>
              <a:rPr lang="en-US" altLang="zh-CN" sz="2400" b="1" dirty="0">
                <a:latin typeface="Times New Roman" pitchFamily="18" charset="0"/>
                <a:ea typeface="+mn-ea"/>
                <a:cs typeface="Times New Roman" pitchFamily="18" charset="0"/>
              </a:rPr>
              <a:t>(1)</a:t>
            </a:r>
            <a:r>
              <a:rPr lang="en-US" altLang="zh-CN" sz="2400" b="1" i="1" dirty="0">
                <a:latin typeface="Times New Roman" pitchFamily="18" charset="0"/>
                <a:ea typeface="+mn-ea"/>
                <a:cs typeface="Times New Roman" pitchFamily="18" charset="0"/>
              </a:rPr>
              <a:t> d</a:t>
            </a:r>
            <a:r>
              <a:rPr lang="en-US" altLang="zh-CN" sz="2400" b="1" dirty="0">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u</a:t>
            </a:r>
            <a:r>
              <a:rPr lang="en-US" altLang="zh-CN" sz="2400" b="1" dirty="0" err="1">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v</a:t>
            </a:r>
            <a:r>
              <a:rPr lang="en-US" altLang="zh-CN" sz="2400" b="1" dirty="0">
                <a:latin typeface="Times New Roman" pitchFamily="18" charset="0"/>
                <a:ea typeface="+mn-ea"/>
                <a:cs typeface="Times New Roman" pitchFamily="18" charset="0"/>
              </a:rPr>
              <a:t>)</a:t>
            </a:r>
            <a:r>
              <a:rPr lang="en-US" altLang="zh-CN" sz="2400" b="1" dirty="0">
                <a:latin typeface="Times New Roman" pitchFamily="18" charset="0"/>
                <a:ea typeface="+mn-ea"/>
                <a:cs typeface="Times New Roman" pitchFamily="18" charset="0"/>
                <a:sym typeface="Symbol" pitchFamily="18" charset="2"/>
              </a:rPr>
              <a:t></a:t>
            </a:r>
            <a:r>
              <a:rPr lang="en-US" altLang="zh-CN" sz="2400" b="1" dirty="0">
                <a:latin typeface="Times New Roman" pitchFamily="18" charset="0"/>
                <a:ea typeface="+mn-ea"/>
                <a:cs typeface="Times New Roman" pitchFamily="18" charset="0"/>
              </a:rPr>
              <a:t>0, </a:t>
            </a:r>
            <a:r>
              <a:rPr lang="zh-CN" altLang="en-US" sz="2400" b="1" dirty="0">
                <a:latin typeface="Times New Roman" pitchFamily="18" charset="0"/>
                <a:ea typeface="+mn-ea"/>
                <a:cs typeface="Times New Roman" pitchFamily="18" charset="0"/>
              </a:rPr>
              <a:t>且</a:t>
            </a:r>
            <a:r>
              <a:rPr lang="en-US" altLang="zh-CN" sz="2400" b="1" i="1" dirty="0">
                <a:latin typeface="Times New Roman" pitchFamily="18" charset="0"/>
                <a:ea typeface="+mn-ea"/>
                <a:cs typeface="Times New Roman" pitchFamily="18" charset="0"/>
              </a:rPr>
              <a:t>d</a:t>
            </a:r>
            <a:r>
              <a:rPr lang="en-US" altLang="zh-CN" sz="2400" b="1" dirty="0">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u</a:t>
            </a:r>
            <a:r>
              <a:rPr lang="en-US" altLang="zh-CN" sz="2400" b="1" dirty="0" err="1">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v</a:t>
            </a:r>
            <a:r>
              <a:rPr lang="en-US" altLang="zh-CN" sz="2400" b="1" dirty="0">
                <a:latin typeface="Times New Roman" pitchFamily="18" charset="0"/>
                <a:ea typeface="+mn-ea"/>
                <a:cs typeface="Times New Roman" pitchFamily="18" charset="0"/>
              </a:rPr>
              <a:t>)</a:t>
            </a:r>
            <a:r>
              <a:rPr lang="en-US" altLang="zh-CN" sz="2400" b="1" dirty="0">
                <a:latin typeface="Times New Roman" pitchFamily="18" charset="0"/>
                <a:ea typeface="+mn-ea"/>
                <a:cs typeface="Times New Roman" pitchFamily="18" charset="0"/>
                <a:sym typeface="Symbol" pitchFamily="18" charset="2"/>
              </a:rPr>
              <a:t>=</a:t>
            </a:r>
            <a:r>
              <a:rPr lang="en-US" altLang="zh-CN" sz="2400" b="1" dirty="0">
                <a:latin typeface="Times New Roman" pitchFamily="18" charset="0"/>
                <a:ea typeface="+mn-ea"/>
                <a:cs typeface="Times New Roman" pitchFamily="18" charset="0"/>
              </a:rPr>
              <a:t>0 </a:t>
            </a:r>
            <a:r>
              <a:rPr lang="en-US" altLang="zh-CN" sz="2400" b="1" dirty="0">
                <a:solidFill>
                  <a:srgbClr val="333300"/>
                </a:solidFill>
                <a:latin typeface="Times New Roman" pitchFamily="18" charset="0"/>
                <a:ea typeface="+mn-ea"/>
                <a:cs typeface="Times New Roman" pitchFamily="18" charset="0"/>
                <a:sym typeface="Symbol" pitchFamily="18" charset="2"/>
              </a:rPr>
              <a:t></a:t>
            </a:r>
            <a:r>
              <a:rPr lang="en-US" altLang="zh-CN" sz="2400" b="1" dirty="0">
                <a:latin typeface="Times New Roman" pitchFamily="18" charset="0"/>
                <a:ea typeface="+mn-ea"/>
                <a:cs typeface="Times New Roman" pitchFamily="18" charset="0"/>
              </a:rPr>
              <a:t> </a:t>
            </a:r>
            <a:r>
              <a:rPr lang="en-US" altLang="zh-CN" sz="2400" b="1" i="1" dirty="0">
                <a:latin typeface="Times New Roman" pitchFamily="18" charset="0"/>
                <a:ea typeface="+mn-ea"/>
                <a:cs typeface="Times New Roman" pitchFamily="18" charset="0"/>
              </a:rPr>
              <a:t>u=v</a:t>
            </a:r>
            <a:endParaRPr lang="en-US" altLang="zh-CN" sz="2400" b="1" dirty="0">
              <a:latin typeface="Times New Roman" pitchFamily="18" charset="0"/>
              <a:ea typeface="+mn-ea"/>
              <a:cs typeface="Times New Roman" pitchFamily="18" charset="0"/>
            </a:endParaRPr>
          </a:p>
          <a:p>
            <a:pPr algn="just" eaLnBrk="1" fontAlgn="auto" hangingPunct="1">
              <a:buFont typeface="Wingdings" pitchFamily="2" charset="2"/>
              <a:buNone/>
              <a:defRPr/>
            </a:pPr>
            <a:r>
              <a:rPr lang="en-US" altLang="zh-CN" sz="2400" b="1" dirty="0">
                <a:latin typeface="Times New Roman" pitchFamily="18" charset="0"/>
                <a:ea typeface="+mn-ea"/>
                <a:cs typeface="Times New Roman" pitchFamily="18" charset="0"/>
              </a:rPr>
              <a:t>(2)</a:t>
            </a:r>
            <a:r>
              <a:rPr lang="en-US" altLang="zh-CN" sz="2400" b="1" i="1" dirty="0">
                <a:latin typeface="Times New Roman" pitchFamily="18" charset="0"/>
                <a:ea typeface="+mn-ea"/>
                <a:cs typeface="Times New Roman" pitchFamily="18" charset="0"/>
              </a:rPr>
              <a:t> d</a:t>
            </a:r>
            <a:r>
              <a:rPr lang="en-US" altLang="zh-CN" sz="2400" b="1" dirty="0">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u</a:t>
            </a:r>
            <a:r>
              <a:rPr lang="en-US" altLang="zh-CN" sz="2400" b="1" dirty="0" err="1">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v</a:t>
            </a:r>
            <a:r>
              <a:rPr lang="en-US" altLang="zh-CN" sz="2400" b="1" dirty="0">
                <a:latin typeface="Times New Roman" pitchFamily="18" charset="0"/>
                <a:ea typeface="+mn-ea"/>
                <a:cs typeface="Times New Roman" pitchFamily="18" charset="0"/>
              </a:rPr>
              <a:t>)=</a:t>
            </a:r>
            <a:r>
              <a:rPr lang="en-US" altLang="zh-CN" sz="2400" b="1" i="1" dirty="0">
                <a:latin typeface="Times New Roman" pitchFamily="18" charset="0"/>
                <a:ea typeface="+mn-ea"/>
                <a:cs typeface="Times New Roman" pitchFamily="18" charset="0"/>
              </a:rPr>
              <a:t>d</a:t>
            </a:r>
            <a:r>
              <a:rPr lang="en-US" altLang="zh-CN" sz="2400" b="1" dirty="0">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v</a:t>
            </a:r>
            <a:r>
              <a:rPr lang="en-US" altLang="zh-CN" sz="2400" b="1" dirty="0" err="1">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u</a:t>
            </a:r>
            <a:r>
              <a:rPr lang="en-US" altLang="zh-CN" sz="2400" b="1" dirty="0">
                <a:latin typeface="Times New Roman" pitchFamily="18" charset="0"/>
                <a:ea typeface="+mn-ea"/>
                <a:cs typeface="Times New Roman" pitchFamily="18" charset="0"/>
              </a:rPr>
              <a:t>)</a:t>
            </a:r>
          </a:p>
          <a:p>
            <a:pPr eaLnBrk="1" fontAlgn="auto" hangingPunct="1">
              <a:buFont typeface="Wingdings" pitchFamily="2" charset="2"/>
              <a:buNone/>
              <a:defRPr/>
            </a:pPr>
            <a:r>
              <a:rPr lang="en-US" altLang="zh-CN" sz="2400" b="1" dirty="0">
                <a:latin typeface="Times New Roman" pitchFamily="18" charset="0"/>
                <a:ea typeface="+mn-ea"/>
                <a:cs typeface="Times New Roman" pitchFamily="18" charset="0"/>
              </a:rPr>
              <a:t>(3)</a:t>
            </a:r>
            <a:r>
              <a:rPr lang="en-US" altLang="zh-CN" sz="2400" b="1" i="1" dirty="0">
                <a:latin typeface="Times New Roman" pitchFamily="18" charset="0"/>
                <a:ea typeface="+mn-ea"/>
                <a:cs typeface="Times New Roman" pitchFamily="18" charset="0"/>
              </a:rPr>
              <a:t> d</a:t>
            </a:r>
            <a:r>
              <a:rPr lang="en-US" altLang="zh-CN" sz="2400" b="1" dirty="0">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u</a:t>
            </a:r>
            <a:r>
              <a:rPr lang="en-US" altLang="zh-CN" sz="2400" b="1" dirty="0" err="1">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v</a:t>
            </a:r>
            <a:r>
              <a:rPr lang="en-US" altLang="zh-CN" sz="2400" b="1" dirty="0">
                <a:latin typeface="Times New Roman" pitchFamily="18" charset="0"/>
                <a:ea typeface="+mn-ea"/>
                <a:cs typeface="Times New Roman" pitchFamily="18" charset="0"/>
              </a:rPr>
              <a:t>)+</a:t>
            </a:r>
            <a:r>
              <a:rPr lang="en-US" altLang="zh-CN" sz="2400" b="1" i="1" dirty="0">
                <a:latin typeface="Times New Roman" pitchFamily="18" charset="0"/>
                <a:ea typeface="+mn-ea"/>
                <a:cs typeface="Times New Roman" pitchFamily="18" charset="0"/>
              </a:rPr>
              <a:t>d</a:t>
            </a:r>
            <a:r>
              <a:rPr lang="en-US" altLang="zh-CN" sz="2400" b="1" dirty="0">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v</a:t>
            </a:r>
            <a:r>
              <a:rPr lang="en-US" altLang="zh-CN" sz="2400" b="1" dirty="0" err="1">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w</a:t>
            </a:r>
            <a:r>
              <a:rPr lang="en-US" altLang="zh-CN" sz="2400" b="1" dirty="0">
                <a:latin typeface="Times New Roman" pitchFamily="18" charset="0"/>
                <a:ea typeface="+mn-ea"/>
                <a:cs typeface="Times New Roman" pitchFamily="18" charset="0"/>
              </a:rPr>
              <a:t>)</a:t>
            </a:r>
            <a:r>
              <a:rPr lang="en-US" altLang="zh-CN" sz="2400" b="1" dirty="0">
                <a:latin typeface="Times New Roman" pitchFamily="18" charset="0"/>
                <a:ea typeface="+mn-ea"/>
                <a:cs typeface="Times New Roman" pitchFamily="18" charset="0"/>
                <a:sym typeface="Symbol" pitchFamily="18" charset="2"/>
              </a:rPr>
              <a:t></a:t>
            </a:r>
            <a:r>
              <a:rPr lang="en-US" altLang="zh-CN" sz="2400" b="1" i="1" dirty="0">
                <a:latin typeface="Times New Roman" pitchFamily="18" charset="0"/>
                <a:ea typeface="+mn-ea"/>
                <a:cs typeface="Times New Roman" pitchFamily="18" charset="0"/>
              </a:rPr>
              <a:t>d</a:t>
            </a:r>
            <a:r>
              <a:rPr lang="en-US" altLang="zh-CN" sz="2400" b="1" dirty="0">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u</a:t>
            </a:r>
            <a:r>
              <a:rPr lang="en-US" altLang="zh-CN" sz="2400" b="1" dirty="0" err="1">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w</a:t>
            </a:r>
            <a:r>
              <a:rPr lang="en-US" altLang="zh-CN" sz="2400" b="1" dirty="0">
                <a:latin typeface="Times New Roman" pitchFamily="18" charset="0"/>
                <a:ea typeface="+mn-ea"/>
                <a:cs typeface="Times New Roman" pitchFamily="18" charset="0"/>
              </a:rPr>
              <a:t>)  </a:t>
            </a:r>
          </a:p>
        </p:txBody>
      </p:sp>
      <p:sp>
        <p:nvSpPr>
          <p:cNvPr id="204804" name="Text Box 4"/>
          <p:cNvSpPr txBox="1">
            <a:spLocks noChangeArrowheads="1"/>
          </p:cNvSpPr>
          <p:nvPr/>
        </p:nvSpPr>
        <p:spPr bwMode="auto">
          <a:xfrm>
            <a:off x="684213" y="5375275"/>
            <a:ext cx="77724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例如  </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a:t>
            </a:r>
            <a:r>
              <a:rPr kumimoji="1" lang="zh-CN" altLang="en-US"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与</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e</a:t>
            </a:r>
            <a:r>
              <a:rPr kumimoji="1" lang="zh-CN" altLang="en-US"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之间的短程线</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ace,afe</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d</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a,e</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)=2, </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d</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a,h</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Times New Roman" pitchFamily="18" charset="0"/>
              </a:rPr>
              <a:t>∞</a:t>
            </a:r>
          </a:p>
        </p:txBody>
      </p:sp>
      <p:sp>
        <p:nvSpPr>
          <p:cNvPr id="36869" name="Text Box 5"/>
          <p:cNvSpPr txBox="1">
            <a:spLocks noChangeArrowheads="1"/>
          </p:cNvSpPr>
          <p:nvPr/>
        </p:nvSpPr>
        <p:spPr bwMode="auto">
          <a:xfrm>
            <a:off x="5256213" y="3241675"/>
            <a:ext cx="3352800" cy="22860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endParaRPr>
          </a:p>
        </p:txBody>
      </p:sp>
      <p:grpSp>
        <p:nvGrpSpPr>
          <p:cNvPr id="2" name="Group 6"/>
          <p:cNvGrpSpPr>
            <a:grpSpLocks/>
          </p:cNvGrpSpPr>
          <p:nvPr/>
        </p:nvGrpSpPr>
        <p:grpSpPr bwMode="auto">
          <a:xfrm>
            <a:off x="5561013" y="3089275"/>
            <a:ext cx="2743200" cy="2057400"/>
            <a:chOff x="3456" y="2112"/>
            <a:chExt cx="1728" cy="1296"/>
          </a:xfrm>
        </p:grpSpPr>
        <p:pic>
          <p:nvPicPr>
            <p:cNvPr id="36871" name="Picture 7" descr="短程线"/>
            <p:cNvPicPr>
              <a:picLocks noChangeAspect="1" noChangeArrowheads="1"/>
            </p:cNvPicPr>
            <p:nvPr/>
          </p:nvPicPr>
          <p:blipFill>
            <a:blip r:embed="rId3" cstate="print"/>
            <a:srcRect/>
            <a:stretch>
              <a:fillRect/>
            </a:stretch>
          </p:blipFill>
          <p:spPr bwMode="auto">
            <a:xfrm>
              <a:off x="3600" y="2375"/>
              <a:ext cx="1440" cy="841"/>
            </a:xfrm>
            <a:prstGeom prst="rect">
              <a:avLst/>
            </a:prstGeom>
            <a:noFill/>
            <a:ln w="9525">
              <a:noFill/>
              <a:miter lim="800000"/>
              <a:headEnd/>
              <a:tailEnd/>
            </a:ln>
          </p:spPr>
        </p:pic>
        <p:sp>
          <p:nvSpPr>
            <p:cNvPr id="36872" name="Text Box 8"/>
            <p:cNvSpPr txBox="1">
              <a:spLocks noChangeArrowheads="1"/>
            </p:cNvSpPr>
            <p:nvPr/>
          </p:nvSpPr>
          <p:spPr bwMode="auto">
            <a:xfrm>
              <a:off x="3936" y="2160"/>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E8DED8">
                      <a:lumMod val="10000"/>
                    </a:srgbClr>
                  </a:solidFill>
                  <a:effectLst/>
                  <a:uLnTx/>
                  <a:uFillTx/>
                  <a:latin typeface="Times New Roman" pitchFamily="18" charset="0"/>
                  <a:ea typeface="宋体" pitchFamily="2" charset="-122"/>
                  <a:cs typeface="+mn-cs"/>
                </a:rPr>
                <a:t>a</a:t>
              </a:r>
            </a:p>
          </p:txBody>
        </p:sp>
        <p:sp>
          <p:nvSpPr>
            <p:cNvPr id="36873" name="Text Box 9"/>
            <p:cNvSpPr txBox="1">
              <a:spLocks noChangeArrowheads="1"/>
            </p:cNvSpPr>
            <p:nvPr/>
          </p:nvSpPr>
          <p:spPr bwMode="auto">
            <a:xfrm>
              <a:off x="3456" y="2592"/>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E8DED8">
                      <a:lumMod val="10000"/>
                    </a:srgbClr>
                  </a:solidFill>
                  <a:effectLst/>
                  <a:uLnTx/>
                  <a:uFillTx/>
                  <a:latin typeface="Times New Roman" pitchFamily="18" charset="0"/>
                  <a:ea typeface="宋体" pitchFamily="2" charset="-122"/>
                  <a:cs typeface="+mn-cs"/>
                </a:rPr>
                <a:t>b</a:t>
              </a:r>
            </a:p>
          </p:txBody>
        </p:sp>
        <p:sp>
          <p:nvSpPr>
            <p:cNvPr id="36874" name="Text Box 10"/>
            <p:cNvSpPr txBox="1">
              <a:spLocks noChangeArrowheads="1"/>
            </p:cNvSpPr>
            <p:nvPr/>
          </p:nvSpPr>
          <p:spPr bwMode="auto">
            <a:xfrm>
              <a:off x="3936" y="3072"/>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4D5B6B"/>
                  </a:solidFill>
                  <a:effectLst/>
                  <a:uLnTx/>
                  <a:uFillTx/>
                  <a:latin typeface="Times New Roman" pitchFamily="18" charset="0"/>
                  <a:ea typeface="宋体" pitchFamily="2" charset="-122"/>
                  <a:cs typeface="+mn-cs"/>
                </a:rPr>
                <a:t>c</a:t>
              </a:r>
            </a:p>
          </p:txBody>
        </p:sp>
        <p:sp>
          <p:nvSpPr>
            <p:cNvPr id="36875" name="Text Box 11"/>
            <p:cNvSpPr txBox="1">
              <a:spLocks noChangeArrowheads="1"/>
            </p:cNvSpPr>
            <p:nvPr/>
          </p:nvSpPr>
          <p:spPr bwMode="auto">
            <a:xfrm>
              <a:off x="4272" y="2736"/>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4D5B6B"/>
                  </a:solidFill>
                  <a:effectLst/>
                  <a:uLnTx/>
                  <a:uFillTx/>
                  <a:latin typeface="Times New Roman" pitchFamily="18" charset="0"/>
                  <a:ea typeface="宋体" pitchFamily="2" charset="-122"/>
                  <a:cs typeface="+mn-cs"/>
                </a:rPr>
                <a:t>d</a:t>
              </a:r>
            </a:p>
          </p:txBody>
        </p:sp>
        <p:sp>
          <p:nvSpPr>
            <p:cNvPr id="36876" name="Text Box 12"/>
            <p:cNvSpPr txBox="1">
              <a:spLocks noChangeArrowheads="1"/>
            </p:cNvSpPr>
            <p:nvPr/>
          </p:nvSpPr>
          <p:spPr bwMode="auto">
            <a:xfrm>
              <a:off x="4368" y="3120"/>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4D5B6B"/>
                  </a:solidFill>
                  <a:effectLst/>
                  <a:uLnTx/>
                  <a:uFillTx/>
                  <a:latin typeface="Times New Roman" pitchFamily="18" charset="0"/>
                  <a:ea typeface="宋体" pitchFamily="2" charset="-122"/>
                  <a:cs typeface="+mn-cs"/>
                </a:rPr>
                <a:t>e</a:t>
              </a:r>
            </a:p>
          </p:txBody>
        </p:sp>
        <p:sp>
          <p:nvSpPr>
            <p:cNvPr id="36877" name="Text Box 13"/>
            <p:cNvSpPr txBox="1">
              <a:spLocks noChangeArrowheads="1"/>
            </p:cNvSpPr>
            <p:nvPr/>
          </p:nvSpPr>
          <p:spPr bwMode="auto">
            <a:xfrm>
              <a:off x="4464" y="2304"/>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4D5B6B"/>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E8DED8">
                      <a:lumMod val="10000"/>
                    </a:srgbClr>
                  </a:solidFill>
                  <a:effectLst/>
                  <a:uLnTx/>
                  <a:uFillTx/>
                  <a:latin typeface="Times New Roman" pitchFamily="18" charset="0"/>
                  <a:ea typeface="宋体" pitchFamily="2" charset="-122"/>
                  <a:cs typeface="+mn-cs"/>
                </a:rPr>
                <a:t>f</a:t>
              </a:r>
              <a:r>
                <a:rPr kumimoji="1" lang="en-US" altLang="zh-CN" sz="2400" b="1" i="1" u="none" strike="noStrike" kern="1200" cap="none" spc="0" normalizeH="0" baseline="0" noProof="0" dirty="0">
                  <a:ln>
                    <a:noFill/>
                  </a:ln>
                  <a:solidFill>
                    <a:srgbClr val="4D5B6B"/>
                  </a:solidFill>
                  <a:effectLst/>
                  <a:uLnTx/>
                  <a:uFillTx/>
                  <a:latin typeface="Times New Roman" pitchFamily="18" charset="0"/>
                  <a:ea typeface="宋体" pitchFamily="2" charset="-122"/>
                  <a:cs typeface="+mn-cs"/>
                </a:rPr>
                <a:t> </a:t>
              </a:r>
            </a:p>
          </p:txBody>
        </p:sp>
        <p:sp>
          <p:nvSpPr>
            <p:cNvPr id="36878" name="Text Box 14"/>
            <p:cNvSpPr txBox="1">
              <a:spLocks noChangeArrowheads="1"/>
            </p:cNvSpPr>
            <p:nvPr/>
          </p:nvSpPr>
          <p:spPr bwMode="auto">
            <a:xfrm>
              <a:off x="4800" y="2112"/>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E8DED8">
                      <a:lumMod val="10000"/>
                    </a:srgbClr>
                  </a:solidFill>
                  <a:effectLst/>
                  <a:uLnTx/>
                  <a:uFillTx/>
                  <a:latin typeface="Times New Roman" pitchFamily="18" charset="0"/>
                  <a:ea typeface="宋体" pitchFamily="2" charset="-122"/>
                  <a:cs typeface="+mn-cs"/>
                </a:rPr>
                <a:t>g</a:t>
              </a:r>
            </a:p>
          </p:txBody>
        </p:sp>
        <p:sp>
          <p:nvSpPr>
            <p:cNvPr id="36879" name="Text Box 15"/>
            <p:cNvSpPr txBox="1">
              <a:spLocks noChangeArrowheads="1"/>
            </p:cNvSpPr>
            <p:nvPr/>
          </p:nvSpPr>
          <p:spPr bwMode="auto">
            <a:xfrm>
              <a:off x="4560" y="3120"/>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4D5B6B"/>
                  </a:solidFill>
                  <a:effectLst/>
                  <a:uLnTx/>
                  <a:uFillTx/>
                  <a:latin typeface="Times New Roman" pitchFamily="18" charset="0"/>
                  <a:ea typeface="宋体" pitchFamily="2" charset="-122"/>
                  <a:cs typeface="+mn-cs"/>
                </a:rPr>
                <a:t>h</a:t>
              </a:r>
            </a:p>
          </p:txBody>
        </p:sp>
        <p:sp>
          <p:nvSpPr>
            <p:cNvPr id="36880" name="Text Box 16"/>
            <p:cNvSpPr txBox="1">
              <a:spLocks noChangeArrowheads="1"/>
            </p:cNvSpPr>
            <p:nvPr/>
          </p:nvSpPr>
          <p:spPr bwMode="auto">
            <a:xfrm>
              <a:off x="4944" y="2976"/>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err="1">
                  <a:ln>
                    <a:noFill/>
                  </a:ln>
                  <a:solidFill>
                    <a:srgbClr val="4D5B6B"/>
                  </a:solidFill>
                  <a:effectLst/>
                  <a:uLnTx/>
                  <a:uFillTx/>
                  <a:latin typeface="Times New Roman" pitchFamily="18" charset="0"/>
                  <a:ea typeface="宋体" pitchFamily="2" charset="-122"/>
                  <a:cs typeface="+mn-cs"/>
                </a:rPr>
                <a:t>i</a:t>
              </a:r>
              <a:endParaRPr kumimoji="1" lang="en-US" altLang="zh-CN" sz="2400" b="1" i="1" u="none" strike="noStrike" kern="1200" cap="none" spc="0" normalizeH="0" baseline="0" noProof="0" dirty="0">
                <a:ln>
                  <a:noFill/>
                </a:ln>
                <a:solidFill>
                  <a:srgbClr val="4D5B6B"/>
                </a:solidFill>
                <a:effectLst/>
                <a:uLnTx/>
                <a:uFillTx/>
                <a:latin typeface="Times New Roman" pitchFamily="18" charset="0"/>
                <a:ea typeface="宋体" pitchFamily="2" charset="-122"/>
                <a:cs typeface="+mn-cs"/>
              </a:endParaRPr>
            </a:p>
          </p:txBody>
        </p:sp>
      </p:grpSp>
    </p:spTree>
    <p:extLst>
      <p:ext uri="{BB962C8B-B14F-4D97-AF65-F5344CB8AC3E}">
        <p14:creationId xmlns:p14="http://schemas.microsoft.com/office/powerpoint/2010/main" val="3604292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blinds(horizontal)">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blinds(horizontal)">
                                      <p:cBhvr>
                                        <p:cTn id="12" dur="5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blinds(horizontal)">
                                      <p:cBhvr>
                                        <p:cTn id="17" dur="5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03">
                                            <p:txEl>
                                              <p:pRg st="4" end="4"/>
                                            </p:txEl>
                                          </p:spTgt>
                                        </p:tgtEl>
                                        <p:attrNameLst>
                                          <p:attrName>style.visibility</p:attrName>
                                        </p:attrNameLst>
                                      </p:cBhvr>
                                      <p:to>
                                        <p:strVal val="visible"/>
                                      </p:to>
                                    </p:set>
                                    <p:animEffect transition="in" filter="blinds(horizontal)">
                                      <p:cBhvr>
                                        <p:cTn id="22" dur="500"/>
                                        <p:tgtEl>
                                          <p:spTgt spid="20480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04803">
                                            <p:txEl>
                                              <p:pRg st="5" end="5"/>
                                            </p:txEl>
                                          </p:spTgt>
                                        </p:tgtEl>
                                        <p:attrNameLst>
                                          <p:attrName>style.visibility</p:attrName>
                                        </p:attrNameLst>
                                      </p:cBhvr>
                                      <p:to>
                                        <p:strVal val="visible"/>
                                      </p:to>
                                    </p:set>
                                    <p:animEffect transition="in" filter="blinds(horizontal)">
                                      <p:cBhvr>
                                        <p:cTn id="25" dur="500"/>
                                        <p:tgtEl>
                                          <p:spTgt spid="20480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04803">
                                            <p:txEl>
                                              <p:pRg st="6" end="6"/>
                                            </p:txEl>
                                          </p:spTgt>
                                        </p:tgtEl>
                                        <p:attrNameLst>
                                          <p:attrName>style.visibility</p:attrName>
                                        </p:attrNameLst>
                                      </p:cBhvr>
                                      <p:to>
                                        <p:strVal val="visible"/>
                                      </p:to>
                                    </p:set>
                                    <p:animEffect transition="in" filter="blinds(horizontal)">
                                      <p:cBhvr>
                                        <p:cTn id="30" dur="500"/>
                                        <p:tgtEl>
                                          <p:spTgt spid="204803">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04803">
                                            <p:txEl>
                                              <p:pRg st="7" end="7"/>
                                            </p:txEl>
                                          </p:spTgt>
                                        </p:tgtEl>
                                        <p:attrNameLst>
                                          <p:attrName>style.visibility</p:attrName>
                                        </p:attrNameLst>
                                      </p:cBhvr>
                                      <p:to>
                                        <p:strVal val="visible"/>
                                      </p:to>
                                    </p:set>
                                    <p:animEffect transition="in" filter="blinds(horizontal)">
                                      <p:cBhvr>
                                        <p:cTn id="35" dur="500"/>
                                        <p:tgtEl>
                                          <p:spTgt spid="204803">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04804"/>
                                        </p:tgtEl>
                                        <p:attrNameLst>
                                          <p:attrName>style.visibility</p:attrName>
                                        </p:attrNameLst>
                                      </p:cBhvr>
                                      <p:to>
                                        <p:strVal val="visible"/>
                                      </p:to>
                                    </p:set>
                                    <p:animEffect transition="in" filter="blinds(horizontal)">
                                      <p:cBhvr>
                                        <p:cTn id="45" dur="500"/>
                                        <p:tgtEl>
                                          <p:spTgt spid="204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p:cNvSpPr>
            <a:spLocks noGrp="1"/>
          </p:cNvSpPr>
          <p:nvPr>
            <p:ph type="title"/>
          </p:nvPr>
        </p:nvSpPr>
        <p:spPr/>
        <p:txBody>
          <a:bodyPr/>
          <a:lstStyle/>
          <a:p>
            <a:r>
              <a:rPr lang="zh-CN" altLang="en-US" dirty="0"/>
              <a:t>欧拉道路与回路</a:t>
            </a:r>
          </a:p>
        </p:txBody>
      </p:sp>
      <p:sp>
        <p:nvSpPr>
          <p:cNvPr id="15364" name="Rectangle 3"/>
          <p:cNvSpPr>
            <a:spLocks noGrp="1" noChangeArrowheads="1"/>
          </p:cNvSpPr>
          <p:nvPr>
            <p:ph idx="1"/>
          </p:nvPr>
        </p:nvSpPr>
        <p:spPr/>
        <p:txBody>
          <a:bodyPr/>
          <a:lstStyle/>
          <a:p>
            <a:pPr eaLnBrk="1" hangingPunct="1"/>
            <a:r>
              <a:rPr lang="zh-CN" altLang="en-US" dirty="0"/>
              <a:t>哥尼斯堡七桥问题</a:t>
            </a:r>
          </a:p>
        </p:txBody>
      </p:sp>
      <p:sp>
        <p:nvSpPr>
          <p:cNvPr id="315396" name="Line 4"/>
          <p:cNvSpPr>
            <a:spLocks noChangeShapeType="1"/>
          </p:cNvSpPr>
          <p:nvPr/>
        </p:nvSpPr>
        <p:spPr bwMode="auto">
          <a:xfrm>
            <a:off x="539750" y="1700213"/>
            <a:ext cx="3671888" cy="0"/>
          </a:xfrm>
          <a:prstGeom prst="line">
            <a:avLst/>
          </a:prstGeom>
          <a:noFill/>
          <a:ln w="38100">
            <a:solidFill>
              <a:srgbClr val="FF3300"/>
            </a:solidFill>
            <a:round/>
            <a:headEnd/>
            <a:tailEnd/>
          </a:ln>
        </p:spPr>
        <p:txBody>
          <a:bodyPr/>
          <a:lstStyle/>
          <a:p>
            <a:endParaRPr lang="zh-CN" altLang="en-US">
              <a:solidFill>
                <a:srgbClr val="4D5B6B"/>
              </a:solidFill>
            </a:endParaRPr>
          </a:p>
        </p:txBody>
      </p:sp>
      <p:graphicFrame>
        <p:nvGraphicFramePr>
          <p:cNvPr id="315397" name="Object 5"/>
          <p:cNvGraphicFramePr>
            <a:graphicFrameLocks noChangeAspect="1"/>
          </p:cNvGraphicFramePr>
          <p:nvPr/>
        </p:nvGraphicFramePr>
        <p:xfrm>
          <a:off x="0" y="2565400"/>
          <a:ext cx="5689600" cy="1885950"/>
        </p:xfrm>
        <a:graphic>
          <a:graphicData uri="http://schemas.openxmlformats.org/presentationml/2006/ole">
            <mc:AlternateContent xmlns:mc="http://schemas.openxmlformats.org/markup-compatibility/2006">
              <mc:Choice xmlns:v="urn:schemas-microsoft-com:vml" Requires="v">
                <p:oleObj spid="_x0000_s175157" name="Picture2" r:id="rId3" imgW="5946648" imgH="1828800" progId="Word.Picture.8">
                  <p:embed/>
                </p:oleObj>
              </mc:Choice>
              <mc:Fallback>
                <p:oleObj name="Picture2" r:id="rId3" imgW="5946648" imgH="1828800" progId="Word.Picture.8">
                  <p:embed/>
                  <p:pic>
                    <p:nvPicPr>
                      <p:cNvPr id="3153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65400"/>
                        <a:ext cx="5689600" cy="188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398" name="AutoShape 6"/>
          <p:cNvSpPr>
            <a:spLocks noChangeArrowheads="1"/>
          </p:cNvSpPr>
          <p:nvPr/>
        </p:nvSpPr>
        <p:spPr bwMode="auto">
          <a:xfrm rot="-5400000">
            <a:off x="5399881" y="3177382"/>
            <a:ext cx="576263" cy="647700"/>
          </a:xfrm>
          <a:prstGeom prst="downArrow">
            <a:avLst>
              <a:gd name="adj1" fmla="val 50000"/>
              <a:gd name="adj2" fmla="val 28099"/>
            </a:avLst>
          </a:prstGeom>
          <a:solidFill>
            <a:schemeClr val="accent1"/>
          </a:solidFill>
          <a:ln w="9525" algn="ctr">
            <a:solidFill>
              <a:srgbClr val="000000"/>
            </a:solidFill>
            <a:miter lim="800000"/>
            <a:headEnd/>
            <a:tailEnd/>
          </a:ln>
        </p:spPr>
        <p:txBody>
          <a:bodyPr anchor="ctr">
            <a:spAutoFit/>
          </a:bodyPr>
          <a:lstStyle/>
          <a:p>
            <a:endParaRPr lang="zh-CN" altLang="en-US">
              <a:solidFill>
                <a:srgbClr val="4D5B6B"/>
              </a:solidFill>
            </a:endParaRPr>
          </a:p>
        </p:txBody>
      </p:sp>
      <p:grpSp>
        <p:nvGrpSpPr>
          <p:cNvPr id="2" name="Group 7"/>
          <p:cNvGrpSpPr>
            <a:grpSpLocks/>
          </p:cNvGrpSpPr>
          <p:nvPr/>
        </p:nvGrpSpPr>
        <p:grpSpPr bwMode="auto">
          <a:xfrm>
            <a:off x="6084888" y="2492375"/>
            <a:ext cx="2808287" cy="2187575"/>
            <a:chOff x="1973" y="2732"/>
            <a:chExt cx="1769" cy="1378"/>
          </a:xfrm>
        </p:grpSpPr>
        <p:sp>
          <p:nvSpPr>
            <p:cNvPr id="15370" name="AutoShape 8"/>
            <p:cNvSpPr>
              <a:spLocks noChangeArrowheads="1"/>
            </p:cNvSpPr>
            <p:nvPr/>
          </p:nvSpPr>
          <p:spPr bwMode="auto">
            <a:xfrm>
              <a:off x="2397" y="3413"/>
              <a:ext cx="74" cy="78"/>
            </a:xfrm>
            <a:prstGeom prst="flowChartConnector">
              <a:avLst/>
            </a:prstGeom>
            <a:solidFill>
              <a:srgbClr val="FF3300"/>
            </a:solidFill>
            <a:ln w="9525">
              <a:solidFill>
                <a:srgbClr val="000000"/>
              </a:solidFill>
              <a:round/>
              <a:headEnd/>
              <a:tailEnd/>
            </a:ln>
          </p:spPr>
          <p:txBody>
            <a:bodyPr wrap="none" anchor="ctr"/>
            <a:lstStyle/>
            <a:p>
              <a:endParaRPr lang="zh-CN" altLang="en-US">
                <a:solidFill>
                  <a:srgbClr val="4D5B6B"/>
                </a:solidFill>
              </a:endParaRPr>
            </a:p>
          </p:txBody>
        </p:sp>
        <p:sp>
          <p:nvSpPr>
            <p:cNvPr id="15371" name="AutoShape 9"/>
            <p:cNvSpPr>
              <a:spLocks noChangeArrowheads="1"/>
            </p:cNvSpPr>
            <p:nvPr/>
          </p:nvSpPr>
          <p:spPr bwMode="auto">
            <a:xfrm>
              <a:off x="3424" y="3385"/>
              <a:ext cx="75" cy="78"/>
            </a:xfrm>
            <a:prstGeom prst="flowChartConnector">
              <a:avLst/>
            </a:prstGeom>
            <a:solidFill>
              <a:srgbClr val="FF3300"/>
            </a:solidFill>
            <a:ln w="9525">
              <a:solidFill>
                <a:srgbClr val="000000"/>
              </a:solidFill>
              <a:round/>
              <a:headEnd/>
              <a:tailEnd/>
            </a:ln>
          </p:spPr>
          <p:txBody>
            <a:bodyPr wrap="none" anchor="ctr"/>
            <a:lstStyle/>
            <a:p>
              <a:endParaRPr lang="zh-CN" altLang="en-US">
                <a:solidFill>
                  <a:srgbClr val="4D5B6B"/>
                </a:solidFill>
              </a:endParaRPr>
            </a:p>
          </p:txBody>
        </p:sp>
        <p:cxnSp>
          <p:nvCxnSpPr>
            <p:cNvPr id="15372" name="AutoShape 10"/>
            <p:cNvCxnSpPr>
              <a:cxnSpLocks noChangeShapeType="1"/>
              <a:stCxn id="15370" idx="2"/>
              <a:endCxn id="15376" idx="2"/>
            </p:cNvCxnSpPr>
            <p:nvPr/>
          </p:nvCxnSpPr>
          <p:spPr bwMode="auto">
            <a:xfrm rot="10800000" flipH="1">
              <a:off x="2397" y="2970"/>
              <a:ext cx="1" cy="482"/>
            </a:xfrm>
            <a:prstGeom prst="curvedConnector3">
              <a:avLst>
                <a:gd name="adj1" fmla="val -14400005"/>
              </a:avLst>
            </a:prstGeom>
            <a:noFill/>
            <a:ln w="25400">
              <a:solidFill>
                <a:srgbClr val="FF3399"/>
              </a:solidFill>
              <a:round/>
              <a:headEnd/>
              <a:tailEnd/>
            </a:ln>
          </p:spPr>
        </p:cxnSp>
        <p:cxnSp>
          <p:nvCxnSpPr>
            <p:cNvPr id="15373" name="AutoShape 11"/>
            <p:cNvCxnSpPr>
              <a:cxnSpLocks noChangeShapeType="1"/>
              <a:stCxn id="15370" idx="6"/>
              <a:endCxn id="15371" idx="2"/>
            </p:cNvCxnSpPr>
            <p:nvPr/>
          </p:nvCxnSpPr>
          <p:spPr bwMode="auto">
            <a:xfrm flipV="1">
              <a:off x="2471" y="3424"/>
              <a:ext cx="953" cy="28"/>
            </a:xfrm>
            <a:prstGeom prst="straightConnector1">
              <a:avLst/>
            </a:prstGeom>
            <a:noFill/>
            <a:ln w="25400">
              <a:solidFill>
                <a:srgbClr val="FF3399"/>
              </a:solidFill>
              <a:round/>
              <a:headEnd/>
              <a:tailEnd/>
            </a:ln>
          </p:spPr>
        </p:cxnSp>
        <p:sp>
          <p:nvSpPr>
            <p:cNvPr id="315404" name="Text Box 12"/>
            <p:cNvSpPr txBox="1">
              <a:spLocks noChangeArrowheads="1"/>
            </p:cNvSpPr>
            <p:nvPr/>
          </p:nvSpPr>
          <p:spPr bwMode="auto">
            <a:xfrm>
              <a:off x="1973" y="3203"/>
              <a:ext cx="187" cy="288"/>
            </a:xfrm>
            <a:prstGeom prst="rect">
              <a:avLst/>
            </a:prstGeom>
            <a:noFill/>
            <a:ln w="25400">
              <a:noFill/>
              <a:miter lim="800000"/>
              <a:headEnd/>
              <a:tailEnd/>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itchFamily="18" charset="0"/>
                </a:rPr>
                <a:t>C</a:t>
              </a:r>
              <a:endParaRPr lang="en-US" i="1">
                <a:solidFill>
                  <a:srgbClr val="000000"/>
                </a:solidFill>
                <a:effectLst>
                  <a:outerShdw blurRad="38100" dist="38100" dir="2700000" algn="tl">
                    <a:srgbClr val="C0C0C0"/>
                  </a:outerShdw>
                </a:effectLst>
                <a:latin typeface="Times New Roman" pitchFamily="18" charset="0"/>
              </a:endParaRPr>
            </a:p>
          </p:txBody>
        </p:sp>
        <p:cxnSp>
          <p:nvCxnSpPr>
            <p:cNvPr id="15375" name="AutoShape 13"/>
            <p:cNvCxnSpPr>
              <a:cxnSpLocks noChangeShapeType="1"/>
              <a:stCxn id="15376" idx="6"/>
              <a:endCxn id="15371" idx="1"/>
            </p:cNvCxnSpPr>
            <p:nvPr/>
          </p:nvCxnSpPr>
          <p:spPr bwMode="auto">
            <a:xfrm>
              <a:off x="2472" y="2970"/>
              <a:ext cx="963" cy="426"/>
            </a:xfrm>
            <a:prstGeom prst="curvedConnector2">
              <a:avLst/>
            </a:prstGeom>
            <a:noFill/>
            <a:ln w="25400">
              <a:solidFill>
                <a:srgbClr val="FF3399"/>
              </a:solidFill>
              <a:round/>
              <a:headEnd/>
              <a:tailEnd/>
            </a:ln>
          </p:spPr>
        </p:cxnSp>
        <p:sp>
          <p:nvSpPr>
            <p:cNvPr id="15376" name="AutoShape 14"/>
            <p:cNvSpPr>
              <a:spLocks noChangeArrowheads="1"/>
            </p:cNvSpPr>
            <p:nvPr/>
          </p:nvSpPr>
          <p:spPr bwMode="auto">
            <a:xfrm>
              <a:off x="2397" y="2931"/>
              <a:ext cx="75" cy="78"/>
            </a:xfrm>
            <a:prstGeom prst="flowChartConnector">
              <a:avLst/>
            </a:prstGeom>
            <a:solidFill>
              <a:srgbClr val="FF3300"/>
            </a:solidFill>
            <a:ln w="9525">
              <a:solidFill>
                <a:srgbClr val="000000"/>
              </a:solidFill>
              <a:round/>
              <a:headEnd/>
              <a:tailEnd/>
            </a:ln>
          </p:spPr>
          <p:txBody>
            <a:bodyPr wrap="none" anchor="ctr"/>
            <a:lstStyle/>
            <a:p>
              <a:endParaRPr lang="zh-CN" altLang="en-US">
                <a:solidFill>
                  <a:srgbClr val="4D5B6B"/>
                </a:solidFill>
              </a:endParaRPr>
            </a:p>
          </p:txBody>
        </p:sp>
        <p:sp>
          <p:nvSpPr>
            <p:cNvPr id="315407" name="Text Box 15"/>
            <p:cNvSpPr txBox="1">
              <a:spLocks noChangeArrowheads="1"/>
            </p:cNvSpPr>
            <p:nvPr/>
          </p:nvSpPr>
          <p:spPr bwMode="auto">
            <a:xfrm>
              <a:off x="2200" y="2732"/>
              <a:ext cx="187" cy="288"/>
            </a:xfrm>
            <a:prstGeom prst="rect">
              <a:avLst/>
            </a:prstGeom>
            <a:noFill/>
            <a:ln w="25400">
              <a:noFill/>
              <a:miter lim="800000"/>
              <a:headEnd/>
              <a:tailEnd/>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itchFamily="18" charset="0"/>
                </a:rPr>
                <a:t>A</a:t>
              </a:r>
              <a:endParaRPr lang="en-US" i="1">
                <a:solidFill>
                  <a:srgbClr val="000000"/>
                </a:solidFill>
                <a:effectLst>
                  <a:outerShdw blurRad="38100" dist="38100" dir="2700000" algn="tl">
                    <a:srgbClr val="C0C0C0"/>
                  </a:outerShdw>
                </a:effectLst>
                <a:latin typeface="Times New Roman" pitchFamily="18" charset="0"/>
              </a:endParaRPr>
            </a:p>
          </p:txBody>
        </p:sp>
        <p:cxnSp>
          <p:nvCxnSpPr>
            <p:cNvPr id="15378" name="AutoShape 16"/>
            <p:cNvCxnSpPr>
              <a:cxnSpLocks noChangeShapeType="1"/>
              <a:stCxn id="15370" idx="6"/>
              <a:endCxn id="15376" idx="6"/>
            </p:cNvCxnSpPr>
            <p:nvPr/>
          </p:nvCxnSpPr>
          <p:spPr bwMode="auto">
            <a:xfrm flipV="1">
              <a:off x="2471" y="2970"/>
              <a:ext cx="1" cy="482"/>
            </a:xfrm>
            <a:prstGeom prst="curvedConnector3">
              <a:avLst>
                <a:gd name="adj1" fmla="val 14500005"/>
              </a:avLst>
            </a:prstGeom>
            <a:noFill/>
            <a:ln w="25400">
              <a:solidFill>
                <a:srgbClr val="FF3399"/>
              </a:solidFill>
              <a:round/>
              <a:headEnd/>
              <a:tailEnd/>
            </a:ln>
          </p:spPr>
        </p:cxnSp>
        <p:sp>
          <p:nvSpPr>
            <p:cNvPr id="15379" name="AutoShape 17"/>
            <p:cNvSpPr>
              <a:spLocks noChangeArrowheads="1"/>
            </p:cNvSpPr>
            <p:nvPr/>
          </p:nvSpPr>
          <p:spPr bwMode="auto">
            <a:xfrm>
              <a:off x="2398" y="3874"/>
              <a:ext cx="74" cy="78"/>
            </a:xfrm>
            <a:prstGeom prst="flowChartConnector">
              <a:avLst/>
            </a:prstGeom>
            <a:solidFill>
              <a:srgbClr val="FF3300"/>
            </a:solidFill>
            <a:ln w="9525">
              <a:solidFill>
                <a:srgbClr val="000000"/>
              </a:solidFill>
              <a:round/>
              <a:headEnd/>
              <a:tailEnd/>
            </a:ln>
          </p:spPr>
          <p:txBody>
            <a:bodyPr wrap="none" anchor="ctr"/>
            <a:lstStyle/>
            <a:p>
              <a:endParaRPr lang="zh-CN" altLang="en-US">
                <a:solidFill>
                  <a:srgbClr val="4D5B6B"/>
                </a:solidFill>
              </a:endParaRPr>
            </a:p>
          </p:txBody>
        </p:sp>
        <p:cxnSp>
          <p:nvCxnSpPr>
            <p:cNvPr id="15380" name="AutoShape 18"/>
            <p:cNvCxnSpPr>
              <a:cxnSpLocks noChangeShapeType="1"/>
              <a:stCxn id="15379" idx="2"/>
            </p:cNvCxnSpPr>
            <p:nvPr/>
          </p:nvCxnSpPr>
          <p:spPr bwMode="auto">
            <a:xfrm rot="10800000" flipH="1">
              <a:off x="2398" y="3459"/>
              <a:ext cx="1" cy="454"/>
            </a:xfrm>
            <a:prstGeom prst="curvedConnector3">
              <a:avLst>
                <a:gd name="adj1" fmla="val -14400005"/>
              </a:avLst>
            </a:prstGeom>
            <a:noFill/>
            <a:ln w="25400">
              <a:solidFill>
                <a:srgbClr val="FF3399"/>
              </a:solidFill>
              <a:round/>
              <a:headEnd/>
              <a:tailEnd/>
            </a:ln>
          </p:spPr>
        </p:cxnSp>
        <p:cxnSp>
          <p:nvCxnSpPr>
            <p:cNvPr id="15381" name="AutoShape 19"/>
            <p:cNvCxnSpPr>
              <a:cxnSpLocks noChangeShapeType="1"/>
              <a:stCxn id="15379" idx="6"/>
            </p:cNvCxnSpPr>
            <p:nvPr/>
          </p:nvCxnSpPr>
          <p:spPr bwMode="auto">
            <a:xfrm flipV="1">
              <a:off x="2472" y="3459"/>
              <a:ext cx="1" cy="454"/>
            </a:xfrm>
            <a:prstGeom prst="curvedConnector3">
              <a:avLst>
                <a:gd name="adj1" fmla="val 14500005"/>
              </a:avLst>
            </a:prstGeom>
            <a:noFill/>
            <a:ln w="25400">
              <a:solidFill>
                <a:srgbClr val="FF3399"/>
              </a:solidFill>
              <a:round/>
              <a:headEnd/>
              <a:tailEnd/>
            </a:ln>
          </p:spPr>
        </p:cxnSp>
        <p:cxnSp>
          <p:nvCxnSpPr>
            <p:cNvPr id="15382" name="AutoShape 20"/>
            <p:cNvCxnSpPr>
              <a:cxnSpLocks noChangeShapeType="1"/>
              <a:stCxn id="15379" idx="6"/>
              <a:endCxn id="15371" idx="4"/>
            </p:cNvCxnSpPr>
            <p:nvPr/>
          </p:nvCxnSpPr>
          <p:spPr bwMode="auto">
            <a:xfrm flipV="1">
              <a:off x="2472" y="3463"/>
              <a:ext cx="990" cy="450"/>
            </a:xfrm>
            <a:prstGeom prst="curvedConnector2">
              <a:avLst/>
            </a:prstGeom>
            <a:noFill/>
            <a:ln w="25400">
              <a:solidFill>
                <a:srgbClr val="FF3399"/>
              </a:solidFill>
              <a:round/>
              <a:headEnd/>
              <a:tailEnd/>
            </a:ln>
          </p:spPr>
        </p:cxnSp>
        <p:sp>
          <p:nvSpPr>
            <p:cNvPr id="315413" name="Text Box 21"/>
            <p:cNvSpPr txBox="1">
              <a:spLocks noChangeArrowheads="1"/>
            </p:cNvSpPr>
            <p:nvPr/>
          </p:nvSpPr>
          <p:spPr bwMode="auto">
            <a:xfrm>
              <a:off x="2200" y="3822"/>
              <a:ext cx="187" cy="288"/>
            </a:xfrm>
            <a:prstGeom prst="rect">
              <a:avLst/>
            </a:prstGeom>
            <a:noFill/>
            <a:ln w="25400">
              <a:noFill/>
              <a:miter lim="800000"/>
              <a:headEnd/>
              <a:tailEnd/>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itchFamily="18" charset="0"/>
                </a:rPr>
                <a:t>B</a:t>
              </a:r>
              <a:endParaRPr lang="en-US" i="1">
                <a:solidFill>
                  <a:srgbClr val="000000"/>
                </a:solidFill>
                <a:effectLst>
                  <a:outerShdw blurRad="38100" dist="38100" dir="2700000" algn="tl">
                    <a:srgbClr val="C0C0C0"/>
                  </a:outerShdw>
                </a:effectLst>
                <a:latin typeface="Times New Roman" pitchFamily="18" charset="0"/>
              </a:endParaRPr>
            </a:p>
          </p:txBody>
        </p:sp>
        <p:sp>
          <p:nvSpPr>
            <p:cNvPr id="315414" name="Text Box 22"/>
            <p:cNvSpPr txBox="1">
              <a:spLocks noChangeArrowheads="1"/>
            </p:cNvSpPr>
            <p:nvPr/>
          </p:nvSpPr>
          <p:spPr bwMode="auto">
            <a:xfrm>
              <a:off x="3470" y="3203"/>
              <a:ext cx="272" cy="288"/>
            </a:xfrm>
            <a:prstGeom prst="rect">
              <a:avLst/>
            </a:prstGeom>
            <a:noFill/>
            <a:ln w="25400">
              <a:noFill/>
              <a:miter lim="800000"/>
              <a:headEnd/>
              <a:tailEnd/>
            </a:ln>
            <a:effectLst/>
          </p:spPr>
          <p:txBody>
            <a:bodyPr>
              <a:spAutoFit/>
            </a:bodyPr>
            <a:lstStyle/>
            <a:p>
              <a:pPr>
                <a:spcBef>
                  <a:spcPct val="50000"/>
                </a:spcBef>
                <a:defRPr/>
              </a:pPr>
              <a:r>
                <a:rPr lang="en-US" altLang="zh-CN" i="1">
                  <a:solidFill>
                    <a:srgbClr val="000000"/>
                  </a:solidFill>
                  <a:effectLst>
                    <a:outerShdw blurRad="38100" dist="38100" dir="2700000" algn="tl">
                      <a:srgbClr val="C0C0C0"/>
                    </a:outerShdw>
                  </a:effectLst>
                  <a:latin typeface="Times New Roman" pitchFamily="18" charset="0"/>
                </a:rPr>
                <a:t>D</a:t>
              </a:r>
              <a:endParaRPr lang="en-US" i="1">
                <a:solidFill>
                  <a:srgbClr val="000000"/>
                </a:solidFill>
                <a:effectLst>
                  <a:outerShdw blurRad="38100" dist="38100" dir="2700000" algn="tl">
                    <a:srgbClr val="C0C0C0"/>
                  </a:outerShdw>
                </a:effectLst>
                <a:latin typeface="Times New Roman" pitchFamily="18" charset="0"/>
              </a:endParaRPr>
            </a:p>
          </p:txBody>
        </p:sp>
      </p:grpSp>
      <p:sp>
        <p:nvSpPr>
          <p:cNvPr id="315416" name="Rectangle 24"/>
          <p:cNvSpPr>
            <a:spLocks noChangeArrowheads="1"/>
          </p:cNvSpPr>
          <p:nvPr/>
        </p:nvSpPr>
        <p:spPr bwMode="auto">
          <a:xfrm>
            <a:off x="468313" y="5229225"/>
            <a:ext cx="8675687" cy="867930"/>
          </a:xfrm>
          <a:prstGeom prst="rect">
            <a:avLst/>
          </a:prstGeom>
          <a:noFill/>
          <a:ln w="9525">
            <a:noFill/>
            <a:miter lim="800000"/>
            <a:headEnd/>
            <a:tailEnd/>
          </a:ln>
        </p:spPr>
        <p:txBody>
          <a:bodyPr>
            <a:spAutoFit/>
          </a:bodyPr>
          <a:lstStyle/>
          <a:p>
            <a:pPr marL="449263" indent="-449263">
              <a:lnSpc>
                <a:spcPct val="80000"/>
              </a:lnSpc>
              <a:spcBef>
                <a:spcPct val="20000"/>
              </a:spcBef>
              <a:buClr>
                <a:srgbClr val="89AAD3"/>
              </a:buClr>
              <a:buSzPct val="70000"/>
              <a:buFont typeface="Wingdings" pitchFamily="2" charset="2"/>
              <a:buChar char="n"/>
            </a:pPr>
            <a:r>
              <a:rPr lang="zh-CN" altLang="en-US" sz="2800" dirty="0">
                <a:solidFill>
                  <a:srgbClr val="000000"/>
                </a:solidFill>
                <a:latin typeface="Times New Roman" pitchFamily="18" charset="0"/>
              </a:rPr>
              <a:t>不是欧拉路径和回路</a:t>
            </a:r>
          </a:p>
          <a:p>
            <a:pPr marL="449263" indent="-449263">
              <a:lnSpc>
                <a:spcPct val="80000"/>
              </a:lnSpc>
              <a:spcBef>
                <a:spcPct val="20000"/>
              </a:spcBef>
              <a:buClr>
                <a:srgbClr val="89AAD3"/>
              </a:buClr>
              <a:buSzPct val="70000"/>
              <a:buFont typeface="Wingdings" pitchFamily="2" charset="2"/>
              <a:buChar char="n"/>
            </a:pPr>
            <a:r>
              <a:rPr lang="zh-CN" altLang="en-US" sz="2800" dirty="0">
                <a:solidFill>
                  <a:srgbClr val="000000"/>
                </a:solidFill>
                <a:latin typeface="Times New Roman" pitchFamily="18" charset="0"/>
              </a:rPr>
              <a:t> 如何变成欧拉道路？如何变成欧拉回路？</a:t>
            </a:r>
          </a:p>
        </p:txBody>
      </p:sp>
    </p:spTree>
    <p:extLst>
      <p:ext uri="{BB962C8B-B14F-4D97-AF65-F5344CB8AC3E}">
        <p14:creationId xmlns:p14="http://schemas.microsoft.com/office/powerpoint/2010/main" val="331776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wipe(left)">
                                      <p:cBhvr>
                                        <p:cTn id="7" dur="500"/>
                                        <p:tgtEl>
                                          <p:spTgt spid="31539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15397"/>
                                        </p:tgtEl>
                                        <p:attrNameLst>
                                          <p:attrName>style.visibility</p:attrName>
                                        </p:attrNameLst>
                                      </p:cBhvr>
                                      <p:to>
                                        <p:strVal val="visible"/>
                                      </p:to>
                                    </p:set>
                                    <p:anim calcmode="lin" valueType="num">
                                      <p:cBhvr>
                                        <p:cTn id="12" dur="500" fill="hold"/>
                                        <p:tgtEl>
                                          <p:spTgt spid="315397"/>
                                        </p:tgtEl>
                                        <p:attrNameLst>
                                          <p:attrName>ppt_w</p:attrName>
                                        </p:attrNameLst>
                                      </p:cBhvr>
                                      <p:tavLst>
                                        <p:tav tm="0">
                                          <p:val>
                                            <p:fltVal val="0"/>
                                          </p:val>
                                        </p:tav>
                                        <p:tav tm="100000">
                                          <p:val>
                                            <p:strVal val="#ppt_w"/>
                                          </p:val>
                                        </p:tav>
                                      </p:tavLst>
                                    </p:anim>
                                    <p:anim calcmode="lin" valueType="num">
                                      <p:cBhvr>
                                        <p:cTn id="13" dur="500" fill="hold"/>
                                        <p:tgtEl>
                                          <p:spTgt spid="31539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15398"/>
                                        </p:tgtEl>
                                        <p:attrNameLst>
                                          <p:attrName>style.visibility</p:attrName>
                                        </p:attrNameLst>
                                      </p:cBhvr>
                                      <p:to>
                                        <p:strVal val="visible"/>
                                      </p:to>
                                    </p:set>
                                    <p:animEffect transition="in" filter="wipe(up)">
                                      <p:cBhvr>
                                        <p:cTn id="18" dur="500"/>
                                        <p:tgtEl>
                                          <p:spTgt spid="315398"/>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15416">
                                            <p:txEl>
                                              <p:pRg st="0" end="0"/>
                                            </p:txEl>
                                          </p:spTgt>
                                        </p:tgtEl>
                                        <p:attrNameLst>
                                          <p:attrName>style.visibility</p:attrName>
                                        </p:attrNameLst>
                                      </p:cBhvr>
                                      <p:to>
                                        <p:strVal val="visible"/>
                                      </p:to>
                                    </p:set>
                                    <p:animEffect transition="in" filter="blinds(horizontal)">
                                      <p:cBhvr>
                                        <p:cTn id="29" dur="500"/>
                                        <p:tgtEl>
                                          <p:spTgt spid="315416">
                                            <p:txEl>
                                              <p:pRg st="0" end="0"/>
                                            </p:txEl>
                                          </p:spTgt>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315416">
                                            <p:txEl>
                                              <p:pRg st="1" end="1"/>
                                            </p:txEl>
                                          </p:spTgt>
                                        </p:tgtEl>
                                        <p:attrNameLst>
                                          <p:attrName>style.visibility</p:attrName>
                                        </p:attrNameLst>
                                      </p:cBhvr>
                                      <p:to>
                                        <p:strVal val="visible"/>
                                      </p:to>
                                    </p:set>
                                    <p:animEffect transition="in" filter="blinds(horizontal)">
                                      <p:cBhvr>
                                        <p:cTn id="33" dur="500"/>
                                        <p:tgtEl>
                                          <p:spTgt spid="3154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animBg="1"/>
      <p:bldP spid="315398" grpId="0" animBg="1"/>
      <p:bldP spid="315416" grpId="0" build="allAtOnce"/>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pPr eaLnBrk="1" hangingPunct="1"/>
            <a:r>
              <a:rPr lang="zh-CN" altLang="en-US" dirty="0">
                <a:latin typeface="宋体" pitchFamily="2" charset="-122"/>
              </a:rPr>
              <a:t>本堂课小结</a:t>
            </a:r>
          </a:p>
        </p:txBody>
      </p:sp>
      <p:sp>
        <p:nvSpPr>
          <p:cNvPr id="6" name="Rectangle 2"/>
          <p:cNvSpPr>
            <a:spLocks noGrp="1" noChangeArrowheads="1"/>
          </p:cNvSpPr>
          <p:nvPr>
            <p:ph idx="1"/>
          </p:nvPr>
        </p:nvSpPr>
        <p:spPr>
          <a:xfrm>
            <a:off x="638627" y="1259112"/>
            <a:ext cx="8231053" cy="4436293"/>
          </a:xfrm>
        </p:spPr>
        <p:txBody>
          <a:bodyPr>
            <a:normAutofit/>
          </a:bodyPr>
          <a:lstStyle/>
          <a:p>
            <a:pPr eaLnBrk="1" hangingPunct="1"/>
            <a:r>
              <a:rPr lang="zh-CN" altLang="en-US" sz="3200" b="1" dirty="0">
                <a:latin typeface="Times New Roman" panose="02020603050405020304" pitchFamily="18" charset="0"/>
                <a:ea typeface="+mn-ea"/>
                <a:cs typeface="Times New Roman" panose="02020603050405020304" pitchFamily="18" charset="0"/>
              </a:rPr>
              <a:t> </a:t>
            </a:r>
            <a:r>
              <a:rPr lang="zh-CN" altLang="en-US" sz="3200" b="1" dirty="0">
                <a:solidFill>
                  <a:srgbClr val="C00000"/>
                </a:solidFill>
                <a:latin typeface="Times New Roman" panose="02020603050405020304" pitchFamily="18" charset="0"/>
                <a:ea typeface="+mn-ea"/>
                <a:cs typeface="Times New Roman" panose="02020603050405020304" pitchFamily="18" charset="0"/>
              </a:rPr>
              <a:t>道路与回路的基本概念</a:t>
            </a:r>
          </a:p>
          <a:p>
            <a:pPr marL="0" indent="0" eaLnBrk="1" hangingPunct="1">
              <a:buNone/>
            </a:pPr>
            <a:r>
              <a:rPr lang="zh-CN" altLang="en-US" sz="3200" b="1" dirty="0">
                <a:latin typeface="Times New Roman" panose="02020603050405020304" pitchFamily="18" charset="0"/>
                <a:ea typeface="+mn-ea"/>
                <a:cs typeface="Times New Roman" panose="02020603050405020304" pitchFamily="18" charset="0"/>
              </a:rPr>
              <a:t>     简单、初级道路（回路）、连通、连通支、连通度、点割集、割点、边割集、桥</a:t>
            </a:r>
            <a:endParaRPr lang="en-US" altLang="zh-CN" sz="3200" b="1" dirty="0">
              <a:latin typeface="Times New Roman" panose="02020603050405020304" pitchFamily="18" charset="0"/>
              <a:ea typeface="+mn-ea"/>
              <a:cs typeface="Times New Roman" panose="02020603050405020304" pitchFamily="18" charset="0"/>
            </a:endParaRPr>
          </a:p>
          <a:p>
            <a:pPr eaLnBrk="1" hangingPunct="1"/>
            <a:r>
              <a:rPr lang="zh-CN" altLang="en-US" sz="3200" b="1" dirty="0">
                <a:solidFill>
                  <a:srgbClr val="C00000"/>
                </a:solidFill>
                <a:latin typeface="Times New Roman" panose="02020603050405020304" pitchFamily="18" charset="0"/>
                <a:ea typeface="+mn-ea"/>
                <a:cs typeface="Times New Roman" panose="02020603050405020304" pitchFamily="18" charset="0"/>
              </a:rPr>
              <a:t>道路与回路判定方</a:t>
            </a:r>
            <a:r>
              <a:rPr lang="zh-CN" altLang="zh-CN" sz="3200" b="1" dirty="0">
                <a:solidFill>
                  <a:srgbClr val="C00000"/>
                </a:solidFill>
                <a:latin typeface="Times New Roman" panose="02020603050405020304" pitchFamily="18" charset="0"/>
                <a:ea typeface="+mn-ea"/>
                <a:cs typeface="Times New Roman" panose="02020603050405020304" pitchFamily="18" charset="0"/>
              </a:rPr>
              <a:t>法</a:t>
            </a:r>
            <a:endParaRPr lang="zh-CN" altLang="en-US" sz="3200" b="1" dirty="0">
              <a:solidFill>
                <a:srgbClr val="C00000"/>
              </a:solidFill>
              <a:latin typeface="Times New Roman" panose="02020603050405020304" pitchFamily="18" charset="0"/>
              <a:ea typeface="+mn-ea"/>
              <a:cs typeface="Times New Roman" panose="02020603050405020304" pitchFamily="18" charset="0"/>
            </a:endParaRPr>
          </a:p>
          <a:p>
            <a:pPr eaLnBrk="1" hangingPunct="1">
              <a:buFont typeface="Wingdings" pitchFamily="2" charset="2"/>
              <a:buNone/>
            </a:pPr>
            <a:r>
              <a:rPr lang="zh-CN" altLang="en-US" sz="3200" b="1" dirty="0">
                <a:latin typeface="Times New Roman" panose="02020603050405020304" pitchFamily="18" charset="0"/>
                <a:ea typeface="+mn-ea"/>
                <a:cs typeface="Times New Roman" panose="02020603050405020304" pitchFamily="18" charset="0"/>
              </a:rPr>
              <a:t>     </a:t>
            </a:r>
            <a:r>
              <a:rPr lang="en-US" altLang="zh-CN" sz="3200" b="1" dirty="0" err="1">
                <a:latin typeface="Times New Roman" panose="02020603050405020304" pitchFamily="18" charset="0"/>
                <a:ea typeface="+mn-ea"/>
                <a:cs typeface="Times New Roman" panose="02020603050405020304" pitchFamily="18" charset="0"/>
              </a:rPr>
              <a:t>Warshall</a:t>
            </a:r>
            <a:r>
              <a:rPr lang="en-US" altLang="zh-CN" sz="3200" b="1" dirty="0">
                <a:latin typeface="Times New Roman" panose="02020603050405020304" pitchFamily="18" charset="0"/>
                <a:ea typeface="+mn-ea"/>
                <a:cs typeface="Times New Roman" panose="02020603050405020304" pitchFamily="18" charset="0"/>
              </a:rPr>
              <a:t> </a:t>
            </a:r>
            <a:r>
              <a:rPr lang="zh-CN" altLang="en-US" sz="3200" b="1">
                <a:latin typeface="Times New Roman" panose="02020603050405020304" pitchFamily="18" charset="0"/>
                <a:ea typeface="+mn-ea"/>
                <a:cs typeface="Times New Roman" panose="02020603050405020304" pitchFamily="18" charset="0"/>
              </a:rPr>
              <a:t>算法、搜索法</a:t>
            </a:r>
            <a:endParaRPr lang="en-US" altLang="zh-CN" sz="3200" b="1" dirty="0">
              <a:latin typeface="Times New Roman" panose="02020603050405020304" pitchFamily="18" charset="0"/>
              <a:ea typeface="+mn-ea"/>
              <a:cs typeface="Times New Roman" panose="02020603050405020304" pitchFamily="18" charset="0"/>
            </a:endParaRPr>
          </a:p>
          <a:p>
            <a:pPr eaLnBrk="1" hangingPunct="1"/>
            <a:r>
              <a:rPr lang="zh-CN" altLang="en-US" sz="3200" b="1" dirty="0">
                <a:solidFill>
                  <a:srgbClr val="C00000"/>
                </a:solidFill>
                <a:latin typeface="Times New Roman" panose="02020603050405020304" pitchFamily="18" charset="0"/>
                <a:ea typeface="+mn-ea"/>
                <a:cs typeface="Times New Roman" panose="02020603050405020304" pitchFamily="18" charset="0"/>
              </a:rPr>
              <a:t>欧拉回</a:t>
            </a:r>
            <a:r>
              <a:rPr lang="en-US" altLang="zh-CN" sz="3200" b="1" dirty="0">
                <a:solidFill>
                  <a:srgbClr val="C00000"/>
                </a:solidFill>
                <a:latin typeface="Times New Roman" panose="02020603050405020304" pitchFamily="18" charset="0"/>
                <a:ea typeface="+mn-ea"/>
                <a:cs typeface="Times New Roman" panose="02020603050405020304" pitchFamily="18" charset="0"/>
              </a:rPr>
              <a:t>(</a:t>
            </a:r>
            <a:r>
              <a:rPr lang="zh-CN" altLang="en-US" sz="3200" b="1" dirty="0">
                <a:solidFill>
                  <a:srgbClr val="C00000"/>
                </a:solidFill>
                <a:latin typeface="Times New Roman" panose="02020603050405020304" pitchFamily="18" charset="0"/>
                <a:ea typeface="+mn-ea"/>
                <a:cs typeface="Times New Roman" panose="02020603050405020304" pitchFamily="18" charset="0"/>
              </a:rPr>
              <a:t>道</a:t>
            </a:r>
            <a:r>
              <a:rPr lang="en-US" altLang="zh-CN" sz="3200" b="1" dirty="0">
                <a:solidFill>
                  <a:srgbClr val="C00000"/>
                </a:solidFill>
                <a:latin typeface="Times New Roman" panose="02020603050405020304" pitchFamily="18" charset="0"/>
                <a:ea typeface="+mn-ea"/>
                <a:cs typeface="Times New Roman" panose="02020603050405020304" pitchFamily="18" charset="0"/>
              </a:rPr>
              <a:t>)</a:t>
            </a:r>
            <a:r>
              <a:rPr lang="zh-CN" altLang="en-US" sz="3200" b="1" dirty="0">
                <a:solidFill>
                  <a:srgbClr val="C00000"/>
                </a:solidFill>
                <a:latin typeface="Times New Roman" panose="02020603050405020304" pitchFamily="18" charset="0"/>
                <a:ea typeface="+mn-ea"/>
                <a:cs typeface="Times New Roman" panose="02020603050405020304" pitchFamily="18" charset="0"/>
              </a:rPr>
              <a:t>路判定的充要条件</a:t>
            </a:r>
            <a:endParaRPr lang="en-US" altLang="zh-CN" sz="3200" b="1" dirty="0">
              <a:solidFill>
                <a:srgbClr val="C00000"/>
              </a:solidFill>
              <a:latin typeface="Times New Roman" panose="02020603050405020304" pitchFamily="18" charset="0"/>
              <a:ea typeface="+mn-ea"/>
              <a:cs typeface="Times New Roman" panose="02020603050405020304" pitchFamily="18" charset="0"/>
            </a:endParaRPr>
          </a:p>
          <a:p>
            <a:pPr eaLnBrk="1" hangingPunct="1">
              <a:buFont typeface="Wingdings" pitchFamily="2" charset="2"/>
              <a:buNone/>
            </a:pPr>
            <a:r>
              <a:rPr lang="en-US" altLang="zh-CN" sz="3200" b="1" dirty="0">
                <a:solidFill>
                  <a:srgbClr val="000000"/>
                </a:solidFill>
                <a:latin typeface="Times New Roman" panose="02020603050405020304" pitchFamily="18" charset="0"/>
                <a:ea typeface="+mn-ea"/>
                <a:cs typeface="Times New Roman" panose="02020603050405020304" pitchFamily="18" charset="0"/>
              </a:rPr>
              <a:t>     </a:t>
            </a:r>
            <a:r>
              <a:rPr lang="en-US" altLang="zh-CN" sz="3200" b="1" dirty="0">
                <a:latin typeface="Times New Roman" panose="02020603050405020304" pitchFamily="18" charset="0"/>
                <a:ea typeface="+mn-ea"/>
                <a:cs typeface="Times New Roman" panose="02020603050405020304" pitchFamily="18" charset="0"/>
              </a:rPr>
              <a:t>     </a:t>
            </a:r>
            <a:endParaRPr lang="zh-CN" altLang="zh-CN" sz="3200" b="1" dirty="0">
              <a:latin typeface="Times New Roman" panose="02020603050405020304" pitchFamily="18" charset="0"/>
              <a:ea typeface="+mn-ea"/>
              <a:cs typeface="Times New Roman" panose="02020603050405020304" pitchFamily="18" charset="0"/>
            </a:endParaRPr>
          </a:p>
        </p:txBody>
      </p:sp>
      <p:sp>
        <p:nvSpPr>
          <p:cNvPr id="4" name="Rectangle 2">
            <a:extLst>
              <a:ext uri="{FF2B5EF4-FFF2-40B4-BE49-F238E27FC236}">
                <a16:creationId xmlns:a16="http://schemas.microsoft.com/office/drawing/2014/main" id="{7888269C-617E-4069-A631-A7DEECF98E51}"/>
              </a:ext>
            </a:extLst>
          </p:cNvPr>
          <p:cNvSpPr>
            <a:spLocks noChangeArrowheads="1"/>
          </p:cNvSpPr>
          <p:nvPr/>
        </p:nvSpPr>
        <p:spPr bwMode="auto">
          <a:xfrm>
            <a:off x="609599" y="4742310"/>
            <a:ext cx="8461375" cy="1932837"/>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Char char="n"/>
            </a:pPr>
            <a:r>
              <a:rPr lang="en-US" altLang="zh-CN" sz="2600" dirty="0">
                <a:solidFill>
                  <a:srgbClr val="000000"/>
                </a:solidFill>
                <a:latin typeface="Garamond" pitchFamily="18" charset="0"/>
              </a:rPr>
              <a:t>   </a:t>
            </a:r>
            <a:r>
              <a:rPr lang="zh-CN" altLang="en-US" sz="2600" dirty="0">
                <a:solidFill>
                  <a:srgbClr val="000000"/>
                </a:solidFill>
                <a:latin typeface="Garamond" pitchFamily="18" charset="0"/>
              </a:rPr>
              <a:t>无向连通图</a:t>
            </a:r>
            <a:r>
              <a:rPr lang="en-US" altLang="zh-CN" sz="2600" dirty="0">
                <a:solidFill>
                  <a:srgbClr val="000000"/>
                </a:solidFill>
                <a:latin typeface="Garamond" pitchFamily="18" charset="0"/>
              </a:rPr>
              <a:t>G</a:t>
            </a:r>
            <a:r>
              <a:rPr lang="zh-CN" altLang="en-US" sz="2600" dirty="0">
                <a:solidFill>
                  <a:srgbClr val="000000"/>
                </a:solidFill>
                <a:latin typeface="Garamond" pitchFamily="18" charset="0"/>
              </a:rPr>
              <a:t>有欧拉回路的充要条件是各顶点的度</a:t>
            </a:r>
          </a:p>
          <a:p>
            <a:pPr lvl="1">
              <a:spcBef>
                <a:spcPct val="20000"/>
              </a:spcBef>
              <a:buClr>
                <a:srgbClr val="7F7F7F"/>
              </a:buClr>
              <a:buSzPct val="70000"/>
              <a:buFont typeface="Wingdings" pitchFamily="2" charset="2"/>
              <a:buNone/>
            </a:pPr>
            <a:r>
              <a:rPr lang="zh-CN" altLang="en-US" sz="2600" dirty="0">
                <a:solidFill>
                  <a:srgbClr val="000000"/>
                </a:solidFill>
                <a:latin typeface="Garamond" pitchFamily="18" charset="0"/>
              </a:rPr>
              <a:t>      都是偶数</a:t>
            </a:r>
          </a:p>
          <a:p>
            <a:pPr lvl="1">
              <a:spcBef>
                <a:spcPct val="20000"/>
              </a:spcBef>
              <a:buClr>
                <a:srgbClr val="7F7F7F"/>
              </a:buClr>
              <a:buSzPct val="70000"/>
              <a:buFont typeface="Wingdings" pitchFamily="2" charset="2"/>
              <a:buChar char="n"/>
            </a:pPr>
            <a:r>
              <a:rPr lang="zh-CN" altLang="en-US" sz="2600" dirty="0">
                <a:solidFill>
                  <a:srgbClr val="000000"/>
                </a:solidFill>
                <a:latin typeface="Garamond" pitchFamily="18" charset="0"/>
              </a:rPr>
              <a:t>   若无向连通图</a:t>
            </a:r>
            <a:r>
              <a:rPr lang="en-US" altLang="zh-CN" sz="2600" dirty="0">
                <a:solidFill>
                  <a:srgbClr val="000000"/>
                </a:solidFill>
                <a:latin typeface="Garamond" pitchFamily="18" charset="0"/>
              </a:rPr>
              <a:t>G</a:t>
            </a:r>
            <a:r>
              <a:rPr lang="zh-CN" altLang="en-US" sz="2600" dirty="0">
                <a:solidFill>
                  <a:srgbClr val="000000"/>
                </a:solidFill>
                <a:latin typeface="Garamond" pitchFamily="18" charset="0"/>
              </a:rPr>
              <a:t>中只有两个奇顶点，</a:t>
            </a:r>
          </a:p>
          <a:p>
            <a:pPr lvl="1">
              <a:spcBef>
                <a:spcPct val="20000"/>
              </a:spcBef>
              <a:buClr>
                <a:srgbClr val="7F7F7F"/>
              </a:buClr>
              <a:buSzPct val="70000"/>
              <a:buFont typeface="Wingdings" pitchFamily="2" charset="2"/>
              <a:buNone/>
            </a:pPr>
            <a:r>
              <a:rPr lang="zh-CN" altLang="en-US" sz="2600" dirty="0">
                <a:solidFill>
                  <a:srgbClr val="000000"/>
                </a:solidFill>
                <a:latin typeface="Garamond" pitchFamily="18" charset="0"/>
              </a:rPr>
              <a:t>      则</a:t>
            </a:r>
            <a:r>
              <a:rPr lang="en-US" altLang="zh-CN" sz="2600" dirty="0">
                <a:solidFill>
                  <a:srgbClr val="000000"/>
                </a:solidFill>
                <a:latin typeface="Garamond" pitchFamily="18" charset="0"/>
              </a:rPr>
              <a:t>G</a:t>
            </a:r>
            <a:r>
              <a:rPr lang="zh-CN" altLang="en-US" sz="2600" dirty="0">
                <a:solidFill>
                  <a:srgbClr val="000000"/>
                </a:solidFill>
                <a:latin typeface="Garamond" pitchFamily="18" charset="0"/>
              </a:rPr>
              <a:t>存在欧拉道路</a:t>
            </a:r>
          </a:p>
        </p:txBody>
      </p:sp>
    </p:spTree>
    <p:extLst>
      <p:ext uri="{BB962C8B-B14F-4D97-AF65-F5344CB8AC3E}">
        <p14:creationId xmlns:p14="http://schemas.microsoft.com/office/powerpoint/2010/main" val="25494366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作业</a:t>
            </a:r>
          </a:p>
        </p:txBody>
      </p:sp>
      <p:sp>
        <p:nvSpPr>
          <p:cNvPr id="4" name="Rectangle 2"/>
          <p:cNvSpPr txBox="1">
            <a:spLocks noChangeArrowheads="1"/>
          </p:cNvSpPr>
          <p:nvPr/>
        </p:nvSpPr>
        <p:spPr bwMode="auto">
          <a:xfrm>
            <a:off x="609599" y="1330641"/>
            <a:ext cx="8343141" cy="4071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itchFamily="34" charset="0"/>
              <a:buChar char="˃"/>
              <a:defRPr sz="1800"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itchFamily="34" charset="0"/>
              <a:buChar char="+"/>
              <a:defRPr sz="1800"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itchFamily="34" charset="0"/>
              <a:buChar char="–"/>
              <a:defRPr sz="1800"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itchFamily="34" charset="0"/>
              <a:buChar char="»"/>
              <a:defRPr sz="1800"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a:buClr>
                <a:schemeClr val="hlink"/>
              </a:buClr>
              <a:buSzPct val="70000"/>
              <a:buFont typeface="Wingdings" pitchFamily="2" charset="2"/>
              <a:buChar char="n"/>
            </a:pPr>
            <a:r>
              <a:rPr kumimoji="0" lang="zh-CN" altLang="en-US" sz="3200" b="1" dirty="0">
                <a:latin typeface="Times New Roman" panose="02020603050405020304" pitchFamily="18" charset="0"/>
                <a:ea typeface="+mn-ea"/>
                <a:cs typeface="Times New Roman" panose="02020603050405020304" pitchFamily="18" charset="0"/>
              </a:rPr>
              <a:t>课本</a:t>
            </a:r>
            <a:r>
              <a:rPr kumimoji="0" lang="en-US" altLang="zh-CN" sz="3200" b="1" dirty="0">
                <a:latin typeface="Times New Roman" panose="02020603050405020304" pitchFamily="18" charset="0"/>
                <a:ea typeface="+mn-ea"/>
                <a:cs typeface="Times New Roman" panose="02020603050405020304" pitchFamily="18" charset="0"/>
              </a:rPr>
              <a:t>P36</a:t>
            </a:r>
            <a:r>
              <a:rPr kumimoji="0" lang="zh-CN" altLang="en-US" sz="3200" b="1" dirty="0">
                <a:latin typeface="Times New Roman" panose="02020603050405020304" pitchFamily="18" charset="0"/>
                <a:ea typeface="+mn-ea"/>
                <a:cs typeface="Times New Roman" panose="02020603050405020304" pitchFamily="18" charset="0"/>
              </a:rPr>
              <a:t>， 第</a:t>
            </a:r>
            <a:r>
              <a:rPr kumimoji="0" lang="en-US" altLang="zh-CN" sz="3200" b="1" dirty="0">
                <a:latin typeface="Times New Roman" panose="02020603050405020304" pitchFamily="18" charset="0"/>
                <a:ea typeface="+mn-ea"/>
                <a:cs typeface="Times New Roman" panose="02020603050405020304" pitchFamily="18" charset="0"/>
              </a:rPr>
              <a:t>2</a:t>
            </a:r>
            <a:r>
              <a:rPr kumimoji="0" lang="zh-CN" altLang="en-US" sz="3200" dirty="0">
                <a:latin typeface="Times New Roman" panose="02020603050405020304" pitchFamily="18" charset="0"/>
                <a:ea typeface="+mn-ea"/>
                <a:cs typeface="Times New Roman" panose="02020603050405020304" pitchFamily="18" charset="0"/>
              </a:rPr>
              <a:t>、</a:t>
            </a:r>
            <a:r>
              <a:rPr kumimoji="0" lang="en-US" altLang="zh-CN" sz="3200" dirty="0">
                <a:latin typeface="Times New Roman" panose="02020603050405020304" pitchFamily="18" charset="0"/>
                <a:ea typeface="+mn-ea"/>
                <a:cs typeface="Times New Roman" panose="02020603050405020304" pitchFamily="18" charset="0"/>
              </a:rPr>
              <a:t>3</a:t>
            </a:r>
            <a:r>
              <a:rPr kumimoji="0" lang="zh-CN" altLang="en-US" sz="3200" dirty="0">
                <a:latin typeface="Times New Roman" panose="02020603050405020304" pitchFamily="18" charset="0"/>
                <a:ea typeface="+mn-ea"/>
                <a:cs typeface="Times New Roman" panose="02020603050405020304" pitchFamily="18" charset="0"/>
              </a:rPr>
              <a:t>、</a:t>
            </a:r>
            <a:r>
              <a:rPr kumimoji="0" lang="en-US" altLang="zh-CN" sz="3200" dirty="0">
                <a:latin typeface="Times New Roman" panose="02020603050405020304" pitchFamily="18" charset="0"/>
                <a:ea typeface="+mn-ea"/>
                <a:cs typeface="Times New Roman" panose="02020603050405020304" pitchFamily="18" charset="0"/>
              </a:rPr>
              <a:t>4</a:t>
            </a:r>
            <a:r>
              <a:rPr kumimoji="0" lang="zh-CN" altLang="en-US" sz="3200" dirty="0">
                <a:latin typeface="Times New Roman" panose="02020603050405020304" pitchFamily="18" charset="0"/>
                <a:ea typeface="+mn-ea"/>
                <a:cs typeface="Times New Roman" panose="02020603050405020304" pitchFamily="18" charset="0"/>
              </a:rPr>
              <a:t>、</a:t>
            </a:r>
            <a:r>
              <a:rPr kumimoji="0" lang="en-US" altLang="zh-CN" sz="3200">
                <a:latin typeface="Times New Roman" panose="02020603050405020304" pitchFamily="18" charset="0"/>
                <a:ea typeface="+mn-ea"/>
                <a:cs typeface="Times New Roman" panose="02020603050405020304" pitchFamily="18" charset="0"/>
              </a:rPr>
              <a:t>6</a:t>
            </a:r>
            <a:endParaRPr kumimoji="0" lang="en-US" altLang="zh-CN" sz="3200" b="1" dirty="0">
              <a:latin typeface="Times New Roman" panose="02020603050405020304" pitchFamily="18" charset="0"/>
              <a:ea typeface="+mn-ea"/>
              <a:cs typeface="Times New Roman" panose="02020603050405020304" pitchFamily="18" charset="0"/>
            </a:endParaRPr>
          </a:p>
          <a:p>
            <a:pPr eaLnBrk="1" hangingPunct="1">
              <a:buFont typeface="Arial" pitchFamily="34" charset="0"/>
              <a:buNone/>
            </a:pPr>
            <a:endParaRPr kumimoji="0" lang="en-US" altLang="zh-CN" sz="3200" b="1" dirty="0">
              <a:latin typeface="Times New Roman" panose="02020603050405020304" pitchFamily="18" charset="0"/>
              <a:ea typeface="+mn-ea"/>
              <a:cs typeface="Times New Roman" panose="02020603050405020304" pitchFamily="18" charset="0"/>
            </a:endParaRPr>
          </a:p>
          <a:p>
            <a:pPr eaLnBrk="1" hangingPunct="1">
              <a:buFont typeface="Wingdings" pitchFamily="2" charset="2"/>
              <a:buNone/>
            </a:pPr>
            <a:endParaRPr kumimoji="0" lang="en-US" altLang="zh-CN" sz="32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0644372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dirty="0"/>
              <a:t>有向图中的最短路与距离</a:t>
            </a:r>
          </a:p>
        </p:txBody>
      </p:sp>
      <p:sp>
        <p:nvSpPr>
          <p:cNvPr id="38915" name="Rectangle 3"/>
          <p:cNvSpPr>
            <a:spLocks noGrp="1" noChangeArrowheads="1"/>
          </p:cNvSpPr>
          <p:nvPr>
            <p:ph idx="1"/>
          </p:nvPr>
        </p:nvSpPr>
        <p:spPr/>
        <p:txBody>
          <a:bodyPr rtlCol="0">
            <a:normAutofit/>
          </a:bodyPr>
          <a:lstStyle/>
          <a:p>
            <a:pPr algn="just" eaLnBrk="1" fontAlgn="auto" hangingPunct="1">
              <a:lnSpc>
                <a:spcPct val="90000"/>
              </a:lnSpc>
              <a:buFont typeface="Wingdings" pitchFamily="2" charset="2"/>
              <a:buNone/>
              <a:defRPr/>
            </a:pPr>
            <a:r>
              <a:rPr lang="en-US" altLang="zh-CN" sz="2800" b="1" i="1" dirty="0">
                <a:solidFill>
                  <a:srgbClr val="FF3300"/>
                </a:solidFill>
                <a:latin typeface="Times New Roman" pitchFamily="18" charset="0"/>
                <a:ea typeface="+mn-ea"/>
                <a:cs typeface="Times New Roman" pitchFamily="18" charset="0"/>
              </a:rPr>
              <a:t>u</a:t>
            </a:r>
            <a:r>
              <a:rPr lang="zh-CN" altLang="en-US" sz="2800" b="1" dirty="0">
                <a:solidFill>
                  <a:srgbClr val="FF3300"/>
                </a:solidFill>
                <a:latin typeface="Times New Roman" pitchFamily="18" charset="0"/>
                <a:ea typeface="+mn-ea"/>
                <a:cs typeface="Times New Roman" pitchFamily="18" charset="0"/>
              </a:rPr>
              <a:t>到</a:t>
            </a:r>
            <a:r>
              <a:rPr lang="en-US" altLang="zh-CN" sz="2800" b="1" i="1" dirty="0">
                <a:solidFill>
                  <a:srgbClr val="FF3300"/>
                </a:solidFill>
                <a:latin typeface="Times New Roman" pitchFamily="18" charset="0"/>
                <a:ea typeface="+mn-ea"/>
                <a:cs typeface="Times New Roman" pitchFamily="18" charset="0"/>
              </a:rPr>
              <a:t>v</a:t>
            </a:r>
            <a:r>
              <a:rPr lang="zh-CN" altLang="en-US" sz="2800" b="1" dirty="0">
                <a:solidFill>
                  <a:srgbClr val="FF3300"/>
                </a:solidFill>
                <a:latin typeface="Times New Roman" pitchFamily="18" charset="0"/>
                <a:ea typeface="+mn-ea"/>
                <a:cs typeface="Times New Roman" pitchFamily="18" charset="0"/>
              </a:rPr>
              <a:t>的最短路</a:t>
            </a:r>
            <a:r>
              <a:rPr lang="en-US" altLang="zh-CN" sz="2800" b="1" dirty="0">
                <a:latin typeface="Times New Roman" pitchFamily="18" charset="0"/>
                <a:ea typeface="+mn-ea"/>
                <a:cs typeface="Times New Roman" pitchFamily="18" charset="0"/>
              </a:rPr>
              <a:t>: </a:t>
            </a:r>
            <a:r>
              <a:rPr lang="en-US" altLang="zh-CN" sz="2800" b="1" i="1" dirty="0">
                <a:latin typeface="Times New Roman" pitchFamily="18" charset="0"/>
                <a:ea typeface="+mn-ea"/>
                <a:cs typeface="Times New Roman" pitchFamily="18" charset="0"/>
              </a:rPr>
              <a:t>u</a:t>
            </a:r>
            <a:r>
              <a:rPr lang="zh-CN" altLang="en-US" sz="2800" b="1" dirty="0">
                <a:latin typeface="Times New Roman" pitchFamily="18" charset="0"/>
                <a:ea typeface="+mn-ea"/>
                <a:cs typeface="Times New Roman" pitchFamily="18" charset="0"/>
              </a:rPr>
              <a:t>到</a:t>
            </a:r>
            <a:r>
              <a:rPr lang="en-US" altLang="zh-CN" sz="2800" b="1" i="1" dirty="0">
                <a:latin typeface="Times New Roman" pitchFamily="18" charset="0"/>
                <a:ea typeface="+mn-ea"/>
                <a:cs typeface="Times New Roman" pitchFamily="18" charset="0"/>
              </a:rPr>
              <a:t>v</a:t>
            </a:r>
            <a:r>
              <a:rPr lang="zh-CN" altLang="en-US" sz="2800" b="1" dirty="0">
                <a:latin typeface="Times New Roman" pitchFamily="18" charset="0"/>
                <a:ea typeface="+mn-ea"/>
                <a:cs typeface="Times New Roman" pitchFamily="18" charset="0"/>
              </a:rPr>
              <a:t>长度最短的通路 </a:t>
            </a:r>
            <a:r>
              <a:rPr lang="en-US" altLang="zh-CN" sz="2800" b="1" dirty="0">
                <a:latin typeface="Times New Roman" pitchFamily="18" charset="0"/>
                <a:ea typeface="+mn-ea"/>
                <a:cs typeface="Times New Roman" pitchFamily="18" charset="0"/>
              </a:rPr>
              <a:t>(</a:t>
            </a:r>
            <a:r>
              <a:rPr lang="zh-CN" altLang="en-US" sz="2800" b="1" dirty="0">
                <a:latin typeface="Times New Roman" pitchFamily="18" charset="0"/>
                <a:ea typeface="+mn-ea"/>
                <a:cs typeface="Times New Roman" pitchFamily="18" charset="0"/>
              </a:rPr>
              <a:t>设</a:t>
            </a:r>
            <a:r>
              <a:rPr lang="en-US" altLang="zh-CN" sz="2800" b="1" i="1" dirty="0">
                <a:latin typeface="Times New Roman" pitchFamily="18" charset="0"/>
                <a:ea typeface="+mn-ea"/>
                <a:cs typeface="Times New Roman" pitchFamily="18" charset="0"/>
              </a:rPr>
              <a:t>u</a:t>
            </a:r>
            <a:r>
              <a:rPr lang="zh-CN" altLang="en-US" sz="2800" b="1" dirty="0">
                <a:latin typeface="Times New Roman" pitchFamily="18" charset="0"/>
                <a:ea typeface="+mn-ea"/>
                <a:cs typeface="Times New Roman" pitchFamily="18" charset="0"/>
              </a:rPr>
              <a:t>可达</a:t>
            </a:r>
            <a:r>
              <a:rPr lang="en-US" altLang="zh-CN" sz="2800" b="1" i="1" dirty="0">
                <a:latin typeface="Times New Roman" pitchFamily="18" charset="0"/>
                <a:ea typeface="+mn-ea"/>
                <a:cs typeface="Times New Roman" pitchFamily="18" charset="0"/>
              </a:rPr>
              <a:t>v</a:t>
            </a:r>
            <a:r>
              <a:rPr lang="en-US" altLang="zh-CN" sz="2800" b="1" dirty="0">
                <a:latin typeface="Times New Roman" pitchFamily="18" charset="0"/>
                <a:ea typeface="+mn-ea"/>
                <a:cs typeface="Times New Roman" pitchFamily="18" charset="0"/>
              </a:rPr>
              <a:t>)</a:t>
            </a:r>
          </a:p>
          <a:p>
            <a:pPr algn="just" eaLnBrk="1" fontAlgn="auto" hangingPunct="1">
              <a:lnSpc>
                <a:spcPct val="90000"/>
              </a:lnSpc>
              <a:buFont typeface="Wingdings" pitchFamily="2" charset="2"/>
              <a:buNone/>
              <a:defRPr/>
            </a:pPr>
            <a:r>
              <a:rPr lang="zh-CN" altLang="en-US" sz="2800" b="1" dirty="0">
                <a:solidFill>
                  <a:srgbClr val="FF3300"/>
                </a:solidFill>
                <a:latin typeface="Times New Roman" pitchFamily="18" charset="0"/>
                <a:ea typeface="+mn-ea"/>
                <a:cs typeface="Times New Roman" pitchFamily="18" charset="0"/>
              </a:rPr>
              <a:t>距离</a:t>
            </a:r>
            <a:r>
              <a:rPr lang="en-US" altLang="zh-CN" sz="2800" b="1" i="1" dirty="0">
                <a:solidFill>
                  <a:srgbClr val="FF3300"/>
                </a:solidFill>
                <a:latin typeface="Times New Roman" pitchFamily="18" charset="0"/>
                <a:ea typeface="+mn-ea"/>
                <a:cs typeface="Times New Roman" pitchFamily="18" charset="0"/>
              </a:rPr>
              <a:t>d&lt;</a:t>
            </a:r>
            <a:r>
              <a:rPr lang="en-US" altLang="zh-CN" sz="2800" b="1" i="1" dirty="0" err="1">
                <a:solidFill>
                  <a:srgbClr val="FF3300"/>
                </a:solidFill>
                <a:latin typeface="Times New Roman" pitchFamily="18" charset="0"/>
                <a:ea typeface="+mn-ea"/>
                <a:cs typeface="Times New Roman" pitchFamily="18" charset="0"/>
              </a:rPr>
              <a:t>u</a:t>
            </a:r>
            <a:r>
              <a:rPr lang="en-US" altLang="zh-CN" sz="2800" b="1" dirty="0" err="1">
                <a:solidFill>
                  <a:srgbClr val="FF3300"/>
                </a:solidFill>
                <a:latin typeface="Times New Roman" pitchFamily="18" charset="0"/>
                <a:ea typeface="+mn-ea"/>
                <a:cs typeface="Times New Roman" pitchFamily="18" charset="0"/>
              </a:rPr>
              <a:t>,</a:t>
            </a:r>
            <a:r>
              <a:rPr lang="en-US" altLang="zh-CN" sz="2800" b="1" i="1" dirty="0" err="1">
                <a:solidFill>
                  <a:srgbClr val="FF3300"/>
                </a:solidFill>
                <a:latin typeface="Times New Roman" pitchFamily="18" charset="0"/>
                <a:ea typeface="+mn-ea"/>
                <a:cs typeface="Times New Roman" pitchFamily="18" charset="0"/>
              </a:rPr>
              <a:t>v</a:t>
            </a:r>
            <a:r>
              <a:rPr lang="en-US" altLang="zh-CN" sz="2800" b="1" i="1" dirty="0">
                <a:solidFill>
                  <a:srgbClr val="FF3300"/>
                </a:solidFill>
                <a:latin typeface="Times New Roman" pitchFamily="18" charset="0"/>
                <a:ea typeface="+mn-ea"/>
                <a:cs typeface="Times New Roman" pitchFamily="18" charset="0"/>
              </a:rPr>
              <a:t>&gt;</a:t>
            </a:r>
            <a:r>
              <a:rPr lang="en-US" altLang="zh-CN" sz="2800" b="1" dirty="0">
                <a:latin typeface="Times New Roman" pitchFamily="18" charset="0"/>
                <a:ea typeface="+mn-ea"/>
                <a:cs typeface="Times New Roman" pitchFamily="18" charset="0"/>
              </a:rPr>
              <a:t>: </a:t>
            </a:r>
            <a:r>
              <a:rPr lang="en-US" altLang="zh-CN" sz="2800" b="1" i="1" dirty="0">
                <a:latin typeface="Times New Roman" pitchFamily="18" charset="0"/>
                <a:ea typeface="+mn-ea"/>
                <a:cs typeface="Times New Roman" pitchFamily="18" charset="0"/>
              </a:rPr>
              <a:t>u</a:t>
            </a:r>
            <a:r>
              <a:rPr lang="zh-CN" altLang="en-US" sz="2800" b="1" dirty="0">
                <a:latin typeface="Times New Roman" pitchFamily="18" charset="0"/>
                <a:ea typeface="+mn-ea"/>
                <a:cs typeface="Times New Roman" pitchFamily="18" charset="0"/>
              </a:rPr>
              <a:t>到</a:t>
            </a:r>
            <a:r>
              <a:rPr lang="en-US" altLang="zh-CN" sz="2800" b="1" i="1" dirty="0">
                <a:latin typeface="Times New Roman" pitchFamily="18" charset="0"/>
                <a:ea typeface="+mn-ea"/>
                <a:cs typeface="Times New Roman" pitchFamily="18" charset="0"/>
              </a:rPr>
              <a:t>v</a:t>
            </a:r>
            <a:r>
              <a:rPr lang="zh-CN" altLang="en-US" sz="2800" b="1" dirty="0">
                <a:latin typeface="Times New Roman" pitchFamily="18" charset="0"/>
                <a:ea typeface="+mn-ea"/>
                <a:cs typeface="Times New Roman" pitchFamily="18" charset="0"/>
              </a:rPr>
              <a:t>的最短路的长度</a:t>
            </a:r>
          </a:p>
          <a:p>
            <a:pPr algn="just" eaLnBrk="1" fontAlgn="auto" hangingPunct="1">
              <a:lnSpc>
                <a:spcPct val="90000"/>
              </a:lnSpc>
              <a:buFont typeface="Wingdings" pitchFamily="2" charset="2"/>
              <a:buNone/>
              <a:defRPr/>
            </a:pPr>
            <a:r>
              <a:rPr lang="zh-CN" altLang="en-US" sz="2800" b="1" dirty="0">
                <a:latin typeface="Times New Roman" pitchFamily="18" charset="0"/>
                <a:ea typeface="+mn-ea"/>
                <a:cs typeface="Times New Roman" pitchFamily="18" charset="0"/>
              </a:rPr>
              <a:t>若</a:t>
            </a:r>
            <a:r>
              <a:rPr lang="en-US" altLang="zh-CN" sz="2800" b="1" i="1" dirty="0">
                <a:latin typeface="Times New Roman" pitchFamily="18" charset="0"/>
                <a:ea typeface="+mn-ea"/>
                <a:cs typeface="Times New Roman" pitchFamily="18" charset="0"/>
              </a:rPr>
              <a:t>u</a:t>
            </a:r>
            <a:r>
              <a:rPr lang="zh-CN" altLang="en-US" sz="2800" b="1" dirty="0">
                <a:latin typeface="Times New Roman" pitchFamily="18" charset="0"/>
                <a:ea typeface="+mn-ea"/>
                <a:cs typeface="Times New Roman" pitchFamily="18" charset="0"/>
              </a:rPr>
              <a:t>不可达</a:t>
            </a:r>
            <a:r>
              <a:rPr lang="en-US" altLang="zh-CN" sz="2800" b="1" i="1" dirty="0">
                <a:latin typeface="Times New Roman" pitchFamily="18" charset="0"/>
                <a:ea typeface="+mn-ea"/>
                <a:cs typeface="Times New Roman" pitchFamily="18" charset="0"/>
              </a:rPr>
              <a:t>v</a:t>
            </a:r>
            <a:r>
              <a:rPr lang="en-US" altLang="zh-CN" sz="2800" b="1" dirty="0">
                <a:latin typeface="Times New Roman" pitchFamily="18" charset="0"/>
                <a:ea typeface="+mn-ea"/>
                <a:cs typeface="Times New Roman" pitchFamily="18" charset="0"/>
              </a:rPr>
              <a:t>, </a:t>
            </a:r>
            <a:r>
              <a:rPr lang="zh-CN" altLang="en-US" sz="2800" b="1" dirty="0">
                <a:latin typeface="Times New Roman" pitchFamily="18" charset="0"/>
                <a:ea typeface="+mn-ea"/>
                <a:cs typeface="Times New Roman" pitchFamily="18" charset="0"/>
              </a:rPr>
              <a:t>规定</a:t>
            </a:r>
            <a:r>
              <a:rPr lang="en-US" altLang="zh-CN" sz="2800" b="1" i="1" dirty="0">
                <a:latin typeface="Times New Roman" pitchFamily="18" charset="0"/>
                <a:ea typeface="+mn-ea"/>
                <a:cs typeface="Times New Roman" pitchFamily="18" charset="0"/>
              </a:rPr>
              <a:t>d&lt;</a:t>
            </a:r>
            <a:r>
              <a:rPr lang="en-US" altLang="zh-CN" sz="2800" b="1" i="1" dirty="0" err="1">
                <a:latin typeface="Times New Roman" pitchFamily="18" charset="0"/>
                <a:ea typeface="+mn-ea"/>
                <a:cs typeface="Times New Roman" pitchFamily="18" charset="0"/>
              </a:rPr>
              <a:t>u</a:t>
            </a:r>
            <a:r>
              <a:rPr lang="en-US" altLang="zh-CN" sz="2800" b="1" dirty="0" err="1">
                <a:latin typeface="Times New Roman" pitchFamily="18" charset="0"/>
                <a:ea typeface="+mn-ea"/>
                <a:cs typeface="Times New Roman" pitchFamily="18" charset="0"/>
              </a:rPr>
              <a:t>,</a:t>
            </a:r>
            <a:r>
              <a:rPr lang="en-US" altLang="zh-CN" sz="2800" b="1" i="1" dirty="0" err="1">
                <a:latin typeface="Times New Roman" pitchFamily="18" charset="0"/>
                <a:ea typeface="+mn-ea"/>
                <a:cs typeface="Times New Roman" pitchFamily="18" charset="0"/>
              </a:rPr>
              <a:t>v</a:t>
            </a:r>
            <a:r>
              <a:rPr lang="en-US" altLang="zh-CN" sz="2800" b="1" i="1" dirty="0">
                <a:latin typeface="Times New Roman" pitchFamily="18" charset="0"/>
                <a:ea typeface="+mn-ea"/>
                <a:cs typeface="Times New Roman" pitchFamily="18" charset="0"/>
              </a:rPr>
              <a:t>&gt; </a:t>
            </a:r>
            <a:r>
              <a:rPr lang="en-US" altLang="zh-CN" sz="2800" b="1" dirty="0">
                <a:latin typeface="Times New Roman" pitchFamily="18" charset="0"/>
                <a:ea typeface="+mn-ea"/>
                <a:cs typeface="Times New Roman" pitchFamily="18" charset="0"/>
                <a:sym typeface="Symbol" pitchFamily="18" charset="2"/>
              </a:rPr>
              <a:t>=</a:t>
            </a:r>
            <a:r>
              <a:rPr lang="en-US" altLang="zh-CN" sz="2800" b="1" dirty="0">
                <a:latin typeface="Times New Roman" pitchFamily="18" charset="0"/>
                <a:ea typeface="+mn-ea"/>
                <a:cs typeface="Times New Roman" pitchFamily="18" charset="0"/>
              </a:rPr>
              <a:t>∞.</a:t>
            </a:r>
          </a:p>
          <a:p>
            <a:pPr algn="just" eaLnBrk="1" fontAlgn="auto" hangingPunct="1">
              <a:lnSpc>
                <a:spcPct val="90000"/>
              </a:lnSpc>
              <a:buFont typeface="Wingdings" pitchFamily="2" charset="2"/>
              <a:buNone/>
              <a:defRPr/>
            </a:pPr>
            <a:endParaRPr lang="en-US" altLang="zh-CN" sz="2800" b="1" dirty="0">
              <a:latin typeface="Times New Roman" pitchFamily="18" charset="0"/>
              <a:ea typeface="+mn-ea"/>
              <a:cs typeface="Times New Roman" pitchFamily="18" charset="0"/>
            </a:endParaRPr>
          </a:p>
          <a:p>
            <a:pPr algn="just" eaLnBrk="1" fontAlgn="auto" hangingPunct="1">
              <a:lnSpc>
                <a:spcPct val="90000"/>
              </a:lnSpc>
              <a:buFont typeface="Wingdings" pitchFamily="2" charset="2"/>
              <a:buNone/>
              <a:defRPr/>
            </a:pPr>
            <a:r>
              <a:rPr lang="zh-CN" altLang="en-US" sz="2800" b="1" dirty="0">
                <a:latin typeface="Times New Roman" pitchFamily="18" charset="0"/>
                <a:ea typeface="+mn-ea"/>
                <a:cs typeface="Times New Roman" pitchFamily="18" charset="0"/>
              </a:rPr>
              <a:t>性质：</a:t>
            </a:r>
          </a:p>
          <a:p>
            <a:pPr algn="just" eaLnBrk="1" fontAlgn="auto" hangingPunct="1">
              <a:lnSpc>
                <a:spcPct val="90000"/>
              </a:lnSpc>
              <a:buFont typeface="Wingdings" pitchFamily="2" charset="2"/>
              <a:buNone/>
              <a:defRPr/>
            </a:pPr>
            <a:r>
              <a:rPr lang="zh-CN" altLang="en-US" sz="2800" b="1" i="1" dirty="0">
                <a:latin typeface="Times New Roman" pitchFamily="18" charset="0"/>
                <a:ea typeface="+mn-ea"/>
                <a:cs typeface="Times New Roman" pitchFamily="18" charset="0"/>
              </a:rPr>
              <a:t>    </a:t>
            </a:r>
            <a:r>
              <a:rPr lang="en-US" altLang="zh-CN" sz="2800" b="1" i="1" dirty="0">
                <a:latin typeface="Times New Roman" pitchFamily="18" charset="0"/>
                <a:ea typeface="+mn-ea"/>
                <a:cs typeface="Times New Roman" pitchFamily="18" charset="0"/>
              </a:rPr>
              <a:t>d&lt;</a:t>
            </a:r>
            <a:r>
              <a:rPr lang="en-US" altLang="zh-CN" sz="2800" b="1" i="1" dirty="0" err="1">
                <a:latin typeface="Times New Roman" pitchFamily="18" charset="0"/>
                <a:ea typeface="+mn-ea"/>
                <a:cs typeface="Times New Roman" pitchFamily="18" charset="0"/>
              </a:rPr>
              <a:t>u</a:t>
            </a:r>
            <a:r>
              <a:rPr lang="en-US" altLang="zh-CN" sz="2800" b="1" dirty="0" err="1">
                <a:latin typeface="Times New Roman" pitchFamily="18" charset="0"/>
                <a:ea typeface="+mn-ea"/>
                <a:cs typeface="Times New Roman" pitchFamily="18" charset="0"/>
              </a:rPr>
              <a:t>,</a:t>
            </a:r>
            <a:r>
              <a:rPr lang="en-US" altLang="zh-CN" sz="2800" b="1" i="1" dirty="0" err="1">
                <a:latin typeface="Times New Roman" pitchFamily="18" charset="0"/>
                <a:ea typeface="+mn-ea"/>
                <a:cs typeface="Times New Roman" pitchFamily="18" charset="0"/>
              </a:rPr>
              <a:t>v</a:t>
            </a:r>
            <a:r>
              <a:rPr lang="en-US" altLang="zh-CN" sz="2800" b="1" i="1" dirty="0">
                <a:latin typeface="Times New Roman" pitchFamily="18" charset="0"/>
                <a:ea typeface="+mn-ea"/>
                <a:cs typeface="Times New Roman" pitchFamily="18" charset="0"/>
              </a:rPr>
              <a:t>&gt; </a:t>
            </a:r>
            <a:r>
              <a:rPr lang="en-US" altLang="zh-CN" sz="2800" b="1" dirty="0">
                <a:latin typeface="Times New Roman" pitchFamily="18" charset="0"/>
                <a:ea typeface="+mn-ea"/>
                <a:cs typeface="Times New Roman" pitchFamily="18" charset="0"/>
                <a:sym typeface="Symbol" pitchFamily="18" charset="2"/>
              </a:rPr>
              <a:t></a:t>
            </a:r>
            <a:r>
              <a:rPr lang="en-US" altLang="zh-CN" sz="2800" b="1" dirty="0">
                <a:latin typeface="Times New Roman" pitchFamily="18" charset="0"/>
                <a:ea typeface="+mn-ea"/>
                <a:cs typeface="Times New Roman" pitchFamily="18" charset="0"/>
              </a:rPr>
              <a:t>0, </a:t>
            </a:r>
            <a:r>
              <a:rPr lang="zh-CN" altLang="en-US" sz="2800" b="1" dirty="0">
                <a:latin typeface="Times New Roman" pitchFamily="18" charset="0"/>
                <a:ea typeface="+mn-ea"/>
                <a:cs typeface="Times New Roman" pitchFamily="18" charset="0"/>
              </a:rPr>
              <a:t>且</a:t>
            </a:r>
            <a:r>
              <a:rPr lang="en-US" altLang="zh-CN" sz="2800" b="1" i="1" dirty="0">
                <a:latin typeface="Times New Roman" pitchFamily="18" charset="0"/>
                <a:ea typeface="+mn-ea"/>
                <a:cs typeface="Times New Roman" pitchFamily="18" charset="0"/>
              </a:rPr>
              <a:t>d&lt;</a:t>
            </a:r>
            <a:r>
              <a:rPr lang="en-US" altLang="zh-CN" sz="2800" b="1" i="1" dirty="0" err="1">
                <a:latin typeface="Times New Roman" pitchFamily="18" charset="0"/>
                <a:ea typeface="+mn-ea"/>
                <a:cs typeface="Times New Roman" pitchFamily="18" charset="0"/>
              </a:rPr>
              <a:t>u</a:t>
            </a:r>
            <a:r>
              <a:rPr lang="en-US" altLang="zh-CN" sz="2800" b="1" dirty="0" err="1">
                <a:latin typeface="Times New Roman" pitchFamily="18" charset="0"/>
                <a:ea typeface="+mn-ea"/>
                <a:cs typeface="Times New Roman" pitchFamily="18" charset="0"/>
              </a:rPr>
              <a:t>,</a:t>
            </a:r>
            <a:r>
              <a:rPr lang="en-US" altLang="zh-CN" sz="2800" b="1" i="1" dirty="0" err="1">
                <a:latin typeface="Times New Roman" pitchFamily="18" charset="0"/>
                <a:ea typeface="+mn-ea"/>
                <a:cs typeface="Times New Roman" pitchFamily="18" charset="0"/>
              </a:rPr>
              <a:t>v</a:t>
            </a:r>
            <a:r>
              <a:rPr lang="en-US" altLang="zh-CN" sz="2800" b="1" i="1" dirty="0">
                <a:latin typeface="Times New Roman" pitchFamily="18" charset="0"/>
                <a:ea typeface="+mn-ea"/>
                <a:cs typeface="Times New Roman" pitchFamily="18" charset="0"/>
              </a:rPr>
              <a:t>&gt;</a:t>
            </a:r>
            <a:r>
              <a:rPr lang="en-US" altLang="zh-CN" sz="2800" b="1" dirty="0">
                <a:latin typeface="Times New Roman" pitchFamily="18" charset="0"/>
                <a:ea typeface="+mn-ea"/>
                <a:cs typeface="Times New Roman" pitchFamily="18" charset="0"/>
                <a:sym typeface="Symbol" pitchFamily="18" charset="2"/>
              </a:rPr>
              <a:t>=</a:t>
            </a:r>
            <a:r>
              <a:rPr lang="en-US" altLang="zh-CN" sz="2800" b="1" dirty="0">
                <a:latin typeface="Times New Roman" pitchFamily="18" charset="0"/>
                <a:ea typeface="+mn-ea"/>
                <a:cs typeface="Times New Roman" pitchFamily="18" charset="0"/>
              </a:rPr>
              <a:t>0 </a:t>
            </a:r>
            <a:r>
              <a:rPr lang="en-US" altLang="zh-CN" sz="2800" b="1" dirty="0">
                <a:solidFill>
                  <a:srgbClr val="333300"/>
                </a:solidFill>
                <a:latin typeface="Times New Roman" pitchFamily="18" charset="0"/>
                <a:ea typeface="+mn-ea"/>
                <a:cs typeface="Times New Roman" pitchFamily="18" charset="0"/>
                <a:sym typeface="Symbol" pitchFamily="18" charset="2"/>
              </a:rPr>
              <a:t></a:t>
            </a:r>
            <a:r>
              <a:rPr lang="en-US" altLang="zh-CN" sz="2800" b="1" dirty="0">
                <a:latin typeface="Times New Roman" pitchFamily="18" charset="0"/>
                <a:ea typeface="+mn-ea"/>
                <a:cs typeface="Times New Roman" pitchFamily="18" charset="0"/>
              </a:rPr>
              <a:t> </a:t>
            </a:r>
            <a:r>
              <a:rPr lang="en-US" altLang="zh-CN" sz="2800" b="1" i="1" dirty="0">
                <a:latin typeface="Times New Roman" pitchFamily="18" charset="0"/>
                <a:ea typeface="+mn-ea"/>
                <a:cs typeface="Times New Roman" pitchFamily="18" charset="0"/>
              </a:rPr>
              <a:t>u=v</a:t>
            </a:r>
            <a:endParaRPr lang="en-US" altLang="zh-CN" sz="2800" b="1" dirty="0">
              <a:latin typeface="Times New Roman" pitchFamily="18" charset="0"/>
              <a:ea typeface="+mn-ea"/>
              <a:cs typeface="Times New Roman" pitchFamily="18" charset="0"/>
            </a:endParaRPr>
          </a:p>
          <a:p>
            <a:pPr algn="just" eaLnBrk="1" fontAlgn="auto" hangingPunct="1">
              <a:lnSpc>
                <a:spcPct val="90000"/>
              </a:lnSpc>
              <a:buFont typeface="Wingdings" pitchFamily="2" charset="2"/>
              <a:buNone/>
              <a:defRPr/>
            </a:pPr>
            <a:r>
              <a:rPr lang="en-US" altLang="zh-CN" sz="2800" b="1" i="1" dirty="0">
                <a:latin typeface="Times New Roman" pitchFamily="18" charset="0"/>
                <a:ea typeface="+mn-ea"/>
                <a:cs typeface="Times New Roman" pitchFamily="18" charset="0"/>
              </a:rPr>
              <a:t>    d&lt;</a:t>
            </a:r>
            <a:r>
              <a:rPr lang="en-US" altLang="zh-CN" sz="2800" b="1" i="1" dirty="0" err="1">
                <a:latin typeface="Times New Roman" pitchFamily="18" charset="0"/>
                <a:ea typeface="+mn-ea"/>
                <a:cs typeface="Times New Roman" pitchFamily="18" charset="0"/>
              </a:rPr>
              <a:t>u</a:t>
            </a:r>
            <a:r>
              <a:rPr lang="en-US" altLang="zh-CN" sz="2800" b="1" dirty="0" err="1">
                <a:latin typeface="Times New Roman" pitchFamily="18" charset="0"/>
                <a:ea typeface="+mn-ea"/>
                <a:cs typeface="Times New Roman" pitchFamily="18" charset="0"/>
              </a:rPr>
              <a:t>,</a:t>
            </a:r>
            <a:r>
              <a:rPr lang="en-US" altLang="zh-CN" sz="2800" b="1" i="1" dirty="0" err="1">
                <a:latin typeface="Times New Roman" pitchFamily="18" charset="0"/>
                <a:ea typeface="+mn-ea"/>
                <a:cs typeface="Times New Roman" pitchFamily="18" charset="0"/>
              </a:rPr>
              <a:t>v</a:t>
            </a:r>
            <a:r>
              <a:rPr lang="en-US" altLang="zh-CN" sz="2800" b="1" i="1" dirty="0">
                <a:latin typeface="Times New Roman" pitchFamily="18" charset="0"/>
                <a:ea typeface="+mn-ea"/>
                <a:cs typeface="Times New Roman" pitchFamily="18" charset="0"/>
              </a:rPr>
              <a:t>&gt;</a:t>
            </a:r>
            <a:r>
              <a:rPr lang="en-US" altLang="zh-CN" sz="2800" b="1" dirty="0">
                <a:latin typeface="Times New Roman" pitchFamily="18" charset="0"/>
                <a:ea typeface="+mn-ea"/>
                <a:cs typeface="Times New Roman" pitchFamily="18" charset="0"/>
              </a:rPr>
              <a:t>+</a:t>
            </a:r>
            <a:r>
              <a:rPr lang="en-US" altLang="zh-CN" sz="2800" b="1" i="1" dirty="0">
                <a:latin typeface="Times New Roman" pitchFamily="18" charset="0"/>
                <a:ea typeface="+mn-ea"/>
                <a:cs typeface="Times New Roman" pitchFamily="18" charset="0"/>
              </a:rPr>
              <a:t>d&lt;</a:t>
            </a:r>
            <a:r>
              <a:rPr lang="en-US" altLang="zh-CN" sz="2800" b="1" i="1" dirty="0" err="1">
                <a:latin typeface="Times New Roman" pitchFamily="18" charset="0"/>
                <a:ea typeface="+mn-ea"/>
                <a:cs typeface="Times New Roman" pitchFamily="18" charset="0"/>
              </a:rPr>
              <a:t>v</a:t>
            </a:r>
            <a:r>
              <a:rPr lang="en-US" altLang="zh-CN" sz="2800" b="1" dirty="0" err="1">
                <a:latin typeface="Times New Roman" pitchFamily="18" charset="0"/>
                <a:ea typeface="+mn-ea"/>
                <a:cs typeface="Times New Roman" pitchFamily="18" charset="0"/>
              </a:rPr>
              <a:t>,</a:t>
            </a:r>
            <a:r>
              <a:rPr lang="en-US" altLang="zh-CN" sz="2800" b="1" i="1" dirty="0" err="1">
                <a:latin typeface="Times New Roman" pitchFamily="18" charset="0"/>
                <a:ea typeface="+mn-ea"/>
                <a:cs typeface="Times New Roman" pitchFamily="18" charset="0"/>
              </a:rPr>
              <a:t>w</a:t>
            </a:r>
            <a:r>
              <a:rPr lang="en-US" altLang="zh-CN" sz="2800" b="1" i="1" dirty="0">
                <a:latin typeface="Times New Roman" pitchFamily="18" charset="0"/>
                <a:ea typeface="+mn-ea"/>
                <a:cs typeface="Times New Roman" pitchFamily="18" charset="0"/>
              </a:rPr>
              <a:t>&gt; </a:t>
            </a:r>
            <a:r>
              <a:rPr lang="en-US" altLang="zh-CN" sz="2800" b="1" dirty="0">
                <a:latin typeface="Times New Roman" pitchFamily="18" charset="0"/>
                <a:ea typeface="+mn-ea"/>
                <a:cs typeface="Times New Roman" pitchFamily="18" charset="0"/>
                <a:sym typeface="Symbol" pitchFamily="18" charset="2"/>
              </a:rPr>
              <a:t></a:t>
            </a:r>
            <a:r>
              <a:rPr lang="en-US" altLang="zh-CN" sz="2800" b="1" i="1" dirty="0">
                <a:latin typeface="Times New Roman" pitchFamily="18" charset="0"/>
                <a:ea typeface="+mn-ea"/>
                <a:cs typeface="Times New Roman" pitchFamily="18" charset="0"/>
              </a:rPr>
              <a:t>d&lt;</a:t>
            </a:r>
            <a:r>
              <a:rPr lang="en-US" altLang="zh-CN" sz="2800" b="1" i="1" dirty="0" err="1">
                <a:latin typeface="Times New Roman" pitchFamily="18" charset="0"/>
                <a:ea typeface="+mn-ea"/>
                <a:cs typeface="Times New Roman" pitchFamily="18" charset="0"/>
              </a:rPr>
              <a:t>u</a:t>
            </a:r>
            <a:r>
              <a:rPr lang="en-US" altLang="zh-CN" sz="2800" b="1" dirty="0" err="1">
                <a:latin typeface="Times New Roman" pitchFamily="18" charset="0"/>
                <a:ea typeface="+mn-ea"/>
                <a:cs typeface="Times New Roman" pitchFamily="18" charset="0"/>
              </a:rPr>
              <a:t>,</a:t>
            </a:r>
            <a:r>
              <a:rPr lang="en-US" altLang="zh-CN" sz="2800" b="1" i="1" dirty="0" err="1">
                <a:latin typeface="Times New Roman" pitchFamily="18" charset="0"/>
                <a:ea typeface="+mn-ea"/>
                <a:cs typeface="Times New Roman" pitchFamily="18" charset="0"/>
              </a:rPr>
              <a:t>w</a:t>
            </a:r>
            <a:r>
              <a:rPr lang="en-US" altLang="zh-CN" sz="2800" b="1" i="1" dirty="0">
                <a:latin typeface="Times New Roman" pitchFamily="18" charset="0"/>
                <a:ea typeface="+mn-ea"/>
                <a:cs typeface="Times New Roman" pitchFamily="18" charset="0"/>
              </a:rPr>
              <a:t>&gt;</a:t>
            </a:r>
            <a:r>
              <a:rPr lang="en-US" altLang="zh-CN" sz="2800" b="1" dirty="0">
                <a:latin typeface="Times New Roman" pitchFamily="18" charset="0"/>
                <a:ea typeface="+mn-ea"/>
                <a:cs typeface="Times New Roman" pitchFamily="18" charset="0"/>
              </a:rPr>
              <a:t> </a:t>
            </a:r>
          </a:p>
          <a:p>
            <a:pPr algn="just" eaLnBrk="1" fontAlgn="auto" hangingPunct="1">
              <a:lnSpc>
                <a:spcPct val="90000"/>
              </a:lnSpc>
              <a:buFont typeface="Wingdings" pitchFamily="2" charset="2"/>
              <a:buNone/>
              <a:defRPr/>
            </a:pPr>
            <a:r>
              <a:rPr lang="zh-CN" altLang="en-US" sz="2800" b="1" dirty="0">
                <a:solidFill>
                  <a:srgbClr val="5E2CAE"/>
                </a:solidFill>
                <a:latin typeface="Times New Roman" pitchFamily="18" charset="0"/>
                <a:ea typeface="+mn-ea"/>
                <a:cs typeface="Times New Roman" pitchFamily="18" charset="0"/>
              </a:rPr>
              <a:t>注意</a:t>
            </a:r>
            <a:r>
              <a:rPr lang="en-US" altLang="zh-CN" sz="2800" b="1" dirty="0">
                <a:solidFill>
                  <a:srgbClr val="5E2CAE"/>
                </a:solidFill>
                <a:latin typeface="Times New Roman" pitchFamily="18" charset="0"/>
                <a:ea typeface="+mn-ea"/>
                <a:cs typeface="Times New Roman" pitchFamily="18" charset="0"/>
              </a:rPr>
              <a:t>: </a:t>
            </a:r>
            <a:r>
              <a:rPr lang="zh-CN" altLang="en-US" sz="2800" b="1" dirty="0">
                <a:solidFill>
                  <a:srgbClr val="5E2CAE"/>
                </a:solidFill>
                <a:latin typeface="Times New Roman" pitchFamily="18" charset="0"/>
                <a:ea typeface="+mn-ea"/>
                <a:cs typeface="Times New Roman" pitchFamily="18" charset="0"/>
              </a:rPr>
              <a:t>没有对称性</a:t>
            </a:r>
          </a:p>
        </p:txBody>
      </p:sp>
    </p:spTree>
    <p:extLst>
      <p:ext uri="{BB962C8B-B14F-4D97-AF65-F5344CB8AC3E}">
        <p14:creationId xmlns:p14="http://schemas.microsoft.com/office/powerpoint/2010/main" val="61092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sz="4000" dirty="0"/>
              <a:t>图的连通分支</a:t>
            </a:r>
          </a:p>
        </p:txBody>
      </p:sp>
      <p:sp>
        <p:nvSpPr>
          <p:cNvPr id="32771" name="Rectangle 3"/>
          <p:cNvSpPr>
            <a:spLocks noGrp="1" noChangeArrowheads="1"/>
          </p:cNvSpPr>
          <p:nvPr>
            <p:ph idx="1"/>
          </p:nvPr>
        </p:nvSpPr>
        <p:spPr/>
        <p:txBody>
          <a:bodyPr rtlCol="0">
            <a:normAutofit/>
          </a:bodyPr>
          <a:lstStyle/>
          <a:p>
            <a:pPr algn="just" eaLnBrk="1" fontAlgn="auto" hangingPunct="1">
              <a:lnSpc>
                <a:spcPct val="120000"/>
              </a:lnSpc>
              <a:buFont typeface="Wingdings" pitchFamily="2" charset="2"/>
              <a:buNone/>
              <a:defRPr/>
            </a:pPr>
            <a:r>
              <a:rPr lang="zh-CN" altLang="en-US" sz="2800" b="1" dirty="0">
                <a:solidFill>
                  <a:srgbClr val="FF0000"/>
                </a:solidFill>
                <a:latin typeface="Times New Roman" pitchFamily="18" charset="0"/>
                <a:ea typeface="+mn-ea"/>
                <a:cs typeface="Times New Roman" pitchFamily="18" charset="0"/>
              </a:rPr>
              <a:t>极大连通子图</a:t>
            </a:r>
          </a:p>
          <a:p>
            <a:pPr algn="just" eaLnBrk="1" fontAlgn="auto" hangingPunct="1">
              <a:lnSpc>
                <a:spcPct val="120000"/>
              </a:lnSpc>
              <a:buFont typeface="Wingdings" pitchFamily="2" charset="2"/>
              <a:buNone/>
              <a:defRPr/>
            </a:pPr>
            <a:r>
              <a:rPr lang="en-US" altLang="zh-CN" sz="2800" b="1" dirty="0">
                <a:solidFill>
                  <a:srgbClr val="000000"/>
                </a:solidFill>
                <a:latin typeface="Times New Roman" pitchFamily="18" charset="0"/>
                <a:ea typeface="+mn-ea"/>
                <a:cs typeface="Times New Roman" pitchFamily="18" charset="0"/>
              </a:rPr>
              <a:t>–</a:t>
            </a:r>
            <a:r>
              <a:rPr lang="zh-CN" altLang="en-US" sz="2800" b="1" dirty="0">
                <a:solidFill>
                  <a:srgbClr val="000000"/>
                </a:solidFill>
                <a:latin typeface="Times New Roman" pitchFamily="18" charset="0"/>
                <a:ea typeface="+mn-ea"/>
                <a:cs typeface="Times New Roman" pitchFamily="18" charset="0"/>
              </a:rPr>
              <a:t>若连通子图</a:t>
            </a:r>
            <a:r>
              <a:rPr lang="en-US" altLang="zh-CN" sz="2800" b="1" i="1" dirty="0">
                <a:solidFill>
                  <a:srgbClr val="000000"/>
                </a:solidFill>
                <a:latin typeface="Times New Roman" pitchFamily="18" charset="0"/>
                <a:ea typeface="+mn-ea"/>
                <a:cs typeface="Times New Roman" pitchFamily="18" charset="0"/>
              </a:rPr>
              <a:t>H</a:t>
            </a:r>
            <a:r>
              <a:rPr lang="zh-CN" altLang="en-US" sz="2800" b="1" dirty="0">
                <a:solidFill>
                  <a:srgbClr val="000000"/>
                </a:solidFill>
                <a:latin typeface="Times New Roman" pitchFamily="18" charset="0"/>
                <a:ea typeface="+mn-ea"/>
                <a:cs typeface="Times New Roman" pitchFamily="18" charset="0"/>
              </a:rPr>
              <a:t>不是</a:t>
            </a:r>
            <a:r>
              <a:rPr lang="en-US" altLang="zh-CN" sz="2800" b="1" i="1" dirty="0">
                <a:solidFill>
                  <a:srgbClr val="000000"/>
                </a:solidFill>
                <a:latin typeface="Times New Roman" pitchFamily="18" charset="0"/>
                <a:ea typeface="+mn-ea"/>
                <a:cs typeface="Times New Roman" pitchFamily="18" charset="0"/>
              </a:rPr>
              <a:t>G</a:t>
            </a:r>
            <a:r>
              <a:rPr lang="zh-CN" altLang="en-US" sz="2800" b="1" dirty="0">
                <a:solidFill>
                  <a:srgbClr val="000000"/>
                </a:solidFill>
                <a:latin typeface="Times New Roman" pitchFamily="18" charset="0"/>
                <a:ea typeface="+mn-ea"/>
                <a:cs typeface="Times New Roman" pitchFamily="18" charset="0"/>
              </a:rPr>
              <a:t>的任何连通子图的真子图，称</a:t>
            </a:r>
            <a:r>
              <a:rPr lang="en-US" altLang="zh-CN" sz="2800" b="1" i="1" dirty="0">
                <a:solidFill>
                  <a:srgbClr val="000000"/>
                </a:solidFill>
                <a:latin typeface="Times New Roman" pitchFamily="18" charset="0"/>
                <a:ea typeface="+mn-ea"/>
                <a:cs typeface="Times New Roman" pitchFamily="18" charset="0"/>
              </a:rPr>
              <a:t>H</a:t>
            </a:r>
            <a:r>
              <a:rPr lang="zh-CN" altLang="en-US" sz="2800" b="1" dirty="0">
                <a:solidFill>
                  <a:srgbClr val="000000"/>
                </a:solidFill>
                <a:latin typeface="Times New Roman" pitchFamily="18" charset="0"/>
                <a:ea typeface="+mn-ea"/>
                <a:cs typeface="Times New Roman" pitchFamily="18" charset="0"/>
              </a:rPr>
              <a:t>是</a:t>
            </a:r>
            <a:r>
              <a:rPr lang="en-US" altLang="zh-CN" sz="2800" b="1" i="1" dirty="0">
                <a:solidFill>
                  <a:srgbClr val="000000"/>
                </a:solidFill>
                <a:latin typeface="Times New Roman" pitchFamily="18" charset="0"/>
                <a:ea typeface="+mn-ea"/>
                <a:cs typeface="Times New Roman" pitchFamily="18" charset="0"/>
              </a:rPr>
              <a:t>G</a:t>
            </a:r>
            <a:r>
              <a:rPr lang="zh-CN" altLang="en-US" sz="2800" b="1" dirty="0">
                <a:solidFill>
                  <a:srgbClr val="000000"/>
                </a:solidFill>
                <a:latin typeface="Times New Roman" pitchFamily="18" charset="0"/>
                <a:ea typeface="+mn-ea"/>
                <a:cs typeface="Times New Roman" pitchFamily="18" charset="0"/>
              </a:rPr>
              <a:t>的极大连通子图，或</a:t>
            </a:r>
            <a:r>
              <a:rPr lang="zh-CN" altLang="en-US" sz="2800" b="1" dirty="0">
                <a:solidFill>
                  <a:srgbClr val="FF0000"/>
                </a:solidFill>
                <a:latin typeface="Times New Roman" pitchFamily="18" charset="0"/>
                <a:ea typeface="+mn-ea"/>
                <a:cs typeface="Times New Roman" pitchFamily="18" charset="0"/>
              </a:rPr>
              <a:t>连通支</a:t>
            </a:r>
            <a:endParaRPr lang="zh-CN" altLang="en-US" sz="1800" b="1" dirty="0">
              <a:solidFill>
                <a:srgbClr val="FF0000"/>
              </a:solidFill>
              <a:latin typeface="Times New Roman" pitchFamily="18" charset="0"/>
              <a:ea typeface="+mn-ea"/>
              <a:cs typeface="Times New Roman" pitchFamily="18" charset="0"/>
            </a:endParaRPr>
          </a:p>
          <a:p>
            <a:pPr eaLnBrk="1" fontAlgn="auto" hangingPunct="1">
              <a:lnSpc>
                <a:spcPct val="120000"/>
              </a:lnSpc>
              <a:buFont typeface="Wingdings" pitchFamily="2" charset="2"/>
              <a:buNone/>
              <a:defRPr/>
            </a:pPr>
            <a:r>
              <a:rPr lang="zh-CN" altLang="en-US" sz="2400" b="1" i="1" dirty="0">
                <a:latin typeface="Times New Roman" pitchFamily="18" charset="0"/>
                <a:ea typeface="+mn-ea"/>
                <a:cs typeface="Times New Roman" pitchFamily="18" charset="0"/>
              </a:rPr>
              <a:t>   </a:t>
            </a:r>
            <a:r>
              <a:rPr lang="en-US" altLang="zh-CN" sz="2400" b="1" i="1" dirty="0">
                <a:latin typeface="Times New Roman" pitchFamily="18" charset="0"/>
                <a:ea typeface="+mn-ea"/>
                <a:cs typeface="Times New Roman" pitchFamily="18" charset="0"/>
              </a:rPr>
              <a:t>G</a:t>
            </a:r>
            <a:r>
              <a:rPr lang="zh-CN" altLang="en-US" sz="2400" b="1" dirty="0">
                <a:latin typeface="Times New Roman" pitchFamily="18" charset="0"/>
                <a:ea typeface="+mn-ea"/>
                <a:cs typeface="Times New Roman" pitchFamily="18" charset="0"/>
              </a:rPr>
              <a:t>是连通图</a:t>
            </a:r>
            <a:r>
              <a:rPr lang="zh-CN" altLang="en-US" sz="2400" b="1" dirty="0">
                <a:solidFill>
                  <a:srgbClr val="333300"/>
                </a:solidFill>
                <a:latin typeface="Times New Roman" pitchFamily="18" charset="0"/>
                <a:ea typeface="+mn-ea"/>
                <a:cs typeface="Times New Roman" pitchFamily="18" charset="0"/>
                <a:sym typeface="Symbol" pitchFamily="18" charset="2"/>
              </a:rPr>
              <a:t></a:t>
            </a:r>
            <a:r>
              <a:rPr lang="zh-CN" altLang="en-US" sz="2400" b="1" dirty="0">
                <a:latin typeface="Times New Roman" pitchFamily="18" charset="0"/>
                <a:ea typeface="+mn-ea"/>
                <a:cs typeface="Times New Roman" pitchFamily="18" charset="0"/>
              </a:rPr>
              <a:t> </a:t>
            </a:r>
            <a:r>
              <a:rPr lang="en-US" altLang="zh-CN" sz="2400" b="1" i="1" dirty="0">
                <a:latin typeface="Times New Roman" pitchFamily="18" charset="0"/>
                <a:ea typeface="+mn-ea"/>
                <a:cs typeface="Times New Roman" pitchFamily="18" charset="0"/>
              </a:rPr>
              <a:t>p</a:t>
            </a:r>
            <a:r>
              <a:rPr lang="en-US" altLang="zh-CN" sz="2400" b="1" dirty="0">
                <a:latin typeface="Times New Roman" pitchFamily="18" charset="0"/>
                <a:ea typeface="+mn-ea"/>
                <a:cs typeface="Times New Roman" pitchFamily="18" charset="0"/>
              </a:rPr>
              <a:t>(</a:t>
            </a:r>
            <a:r>
              <a:rPr lang="en-US" altLang="zh-CN" sz="2400" b="1" i="1" dirty="0">
                <a:latin typeface="Times New Roman" pitchFamily="18" charset="0"/>
                <a:ea typeface="+mn-ea"/>
                <a:cs typeface="Times New Roman" pitchFamily="18" charset="0"/>
              </a:rPr>
              <a:t>G</a:t>
            </a:r>
            <a:r>
              <a:rPr lang="en-US" altLang="zh-CN" sz="2400" b="1" dirty="0">
                <a:latin typeface="Times New Roman" pitchFamily="18" charset="0"/>
                <a:ea typeface="+mn-ea"/>
                <a:cs typeface="Times New Roman" pitchFamily="18" charset="0"/>
              </a:rPr>
              <a:t>)=</a:t>
            </a:r>
          </a:p>
        </p:txBody>
      </p:sp>
      <p:sp>
        <p:nvSpPr>
          <p:cNvPr id="33796" name="Rectangle 4"/>
          <p:cNvSpPr>
            <a:spLocks noChangeArrowheads="1"/>
          </p:cNvSpPr>
          <p:nvPr/>
        </p:nvSpPr>
        <p:spPr bwMode="auto">
          <a:xfrm>
            <a:off x="4187825" y="4429125"/>
            <a:ext cx="2040943" cy="46166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675D59">
                    <a:lumMod val="75000"/>
                  </a:srgbClr>
                </a:solidFill>
                <a:effectLst/>
                <a:uLnTx/>
                <a:uFillTx/>
                <a:latin typeface="Arial" pitchFamily="34" charset="0"/>
                <a:ea typeface="宋体" pitchFamily="2" charset="-122"/>
                <a:cs typeface="+mn-cs"/>
              </a:rPr>
              <a:t>有两个连通支</a:t>
            </a:r>
          </a:p>
        </p:txBody>
      </p:sp>
      <p:sp>
        <p:nvSpPr>
          <p:cNvPr id="33797" name="Oval 5"/>
          <p:cNvSpPr>
            <a:spLocks noChangeArrowheads="1"/>
          </p:cNvSpPr>
          <p:nvPr/>
        </p:nvSpPr>
        <p:spPr bwMode="auto">
          <a:xfrm>
            <a:off x="1882775" y="4376738"/>
            <a:ext cx="144463"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3798" name="Oval 6"/>
          <p:cNvSpPr>
            <a:spLocks noChangeArrowheads="1"/>
          </p:cNvSpPr>
          <p:nvPr/>
        </p:nvSpPr>
        <p:spPr bwMode="auto">
          <a:xfrm>
            <a:off x="1882775" y="5384800"/>
            <a:ext cx="144463"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3799" name="Oval 7"/>
          <p:cNvSpPr>
            <a:spLocks noChangeArrowheads="1"/>
          </p:cNvSpPr>
          <p:nvPr/>
        </p:nvSpPr>
        <p:spPr bwMode="auto">
          <a:xfrm>
            <a:off x="2963863" y="4376738"/>
            <a:ext cx="144462"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3800" name="Oval 8"/>
          <p:cNvSpPr>
            <a:spLocks noChangeArrowheads="1"/>
          </p:cNvSpPr>
          <p:nvPr/>
        </p:nvSpPr>
        <p:spPr bwMode="auto">
          <a:xfrm>
            <a:off x="2963863" y="5384800"/>
            <a:ext cx="144462"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3801" name="Line 9"/>
          <p:cNvSpPr>
            <a:spLocks noChangeShapeType="1"/>
          </p:cNvSpPr>
          <p:nvPr/>
        </p:nvSpPr>
        <p:spPr bwMode="auto">
          <a:xfrm>
            <a:off x="1955800" y="4448175"/>
            <a:ext cx="23813" cy="99695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3802" name="Line 10"/>
          <p:cNvSpPr>
            <a:spLocks noChangeShapeType="1"/>
          </p:cNvSpPr>
          <p:nvPr/>
        </p:nvSpPr>
        <p:spPr bwMode="auto">
          <a:xfrm>
            <a:off x="1955800" y="4448175"/>
            <a:ext cx="1079500" cy="1008063"/>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3803" name="Line 11"/>
          <p:cNvSpPr>
            <a:spLocks noChangeShapeType="1"/>
          </p:cNvSpPr>
          <p:nvPr/>
        </p:nvSpPr>
        <p:spPr bwMode="auto">
          <a:xfrm>
            <a:off x="1955800" y="5456238"/>
            <a:ext cx="1079500" cy="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99692" name="Freeform 12"/>
          <p:cNvSpPr>
            <a:spLocks/>
          </p:cNvSpPr>
          <p:nvPr/>
        </p:nvSpPr>
        <p:spPr bwMode="auto">
          <a:xfrm>
            <a:off x="1416050" y="4124325"/>
            <a:ext cx="2087563" cy="1547813"/>
          </a:xfrm>
          <a:custGeom>
            <a:avLst/>
            <a:gdLst>
              <a:gd name="T0" fmla="*/ 2147483647 w 1315"/>
              <a:gd name="T1" fmla="*/ 2147483647 h 975"/>
              <a:gd name="T2" fmla="*/ 2147483647 w 1315"/>
              <a:gd name="T3" fmla="*/ 2147483647 h 975"/>
              <a:gd name="T4" fmla="*/ 2147483647 w 1315"/>
              <a:gd name="T5" fmla="*/ 2147483647 h 975"/>
              <a:gd name="T6" fmla="*/ 2147483647 w 1315"/>
              <a:gd name="T7" fmla="*/ 2147483647 h 975"/>
              <a:gd name="T8" fmla="*/ 0 60000 65536"/>
              <a:gd name="T9" fmla="*/ 0 60000 65536"/>
              <a:gd name="T10" fmla="*/ 0 60000 65536"/>
              <a:gd name="T11" fmla="*/ 0 60000 65536"/>
              <a:gd name="T12" fmla="*/ 0 w 1315"/>
              <a:gd name="T13" fmla="*/ 0 h 975"/>
              <a:gd name="T14" fmla="*/ 1315 w 1315"/>
              <a:gd name="T15" fmla="*/ 975 h 975"/>
            </a:gdLst>
            <a:ahLst/>
            <a:cxnLst>
              <a:cxn ang="T8">
                <a:pos x="T0" y="T1"/>
              </a:cxn>
              <a:cxn ang="T9">
                <a:pos x="T2" y="T3"/>
              </a:cxn>
              <a:cxn ang="T10">
                <a:pos x="T4" y="T5"/>
              </a:cxn>
              <a:cxn ang="T11">
                <a:pos x="T6" y="T7"/>
              </a:cxn>
            </a:cxnLst>
            <a:rect l="T12" t="T13" r="T14" b="T15"/>
            <a:pathLst>
              <a:path w="1315" h="975">
                <a:moveTo>
                  <a:pt x="68" y="930"/>
                </a:moveTo>
                <a:cubicBezTo>
                  <a:pt x="34" y="488"/>
                  <a:pt x="0" y="46"/>
                  <a:pt x="204" y="23"/>
                </a:cubicBezTo>
                <a:cubicBezTo>
                  <a:pt x="408" y="0"/>
                  <a:pt x="1315" y="635"/>
                  <a:pt x="1292" y="794"/>
                </a:cubicBezTo>
                <a:cubicBezTo>
                  <a:pt x="1269" y="953"/>
                  <a:pt x="668" y="964"/>
                  <a:pt x="68" y="975"/>
                </a:cubicBezTo>
              </a:path>
            </a:pathLst>
          </a:custGeom>
          <a:noFill/>
          <a:ln w="9525">
            <a:solidFill>
              <a:srgbClr val="FF3399"/>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99693" name="Freeform 13"/>
          <p:cNvSpPr>
            <a:spLocks/>
          </p:cNvSpPr>
          <p:nvPr/>
        </p:nvSpPr>
        <p:spPr bwMode="auto">
          <a:xfrm>
            <a:off x="2627313" y="4005263"/>
            <a:ext cx="744537" cy="742950"/>
          </a:xfrm>
          <a:custGeom>
            <a:avLst/>
            <a:gdLst>
              <a:gd name="T0" fmla="*/ 2147483647 w 469"/>
              <a:gd name="T1" fmla="*/ 2147483647 h 468"/>
              <a:gd name="T2" fmla="*/ 2147483647 w 469"/>
              <a:gd name="T3" fmla="*/ 2147483647 h 468"/>
              <a:gd name="T4" fmla="*/ 2147483647 w 469"/>
              <a:gd name="T5" fmla="*/ 2147483647 h 468"/>
              <a:gd name="T6" fmla="*/ 2147483647 w 469"/>
              <a:gd name="T7" fmla="*/ 2147483647 h 468"/>
              <a:gd name="T8" fmla="*/ 2147483647 w 469"/>
              <a:gd name="T9" fmla="*/ 2147483647 h 468"/>
              <a:gd name="T10" fmla="*/ 0 60000 65536"/>
              <a:gd name="T11" fmla="*/ 0 60000 65536"/>
              <a:gd name="T12" fmla="*/ 0 60000 65536"/>
              <a:gd name="T13" fmla="*/ 0 60000 65536"/>
              <a:gd name="T14" fmla="*/ 0 60000 65536"/>
              <a:gd name="T15" fmla="*/ 0 w 469"/>
              <a:gd name="T16" fmla="*/ 0 h 468"/>
              <a:gd name="T17" fmla="*/ 469 w 469"/>
              <a:gd name="T18" fmla="*/ 468 h 468"/>
            </a:gdLst>
            <a:ahLst/>
            <a:cxnLst>
              <a:cxn ang="T10">
                <a:pos x="T0" y="T1"/>
              </a:cxn>
              <a:cxn ang="T11">
                <a:pos x="T2" y="T3"/>
              </a:cxn>
              <a:cxn ang="T12">
                <a:pos x="T4" y="T5"/>
              </a:cxn>
              <a:cxn ang="T13">
                <a:pos x="T6" y="T7"/>
              </a:cxn>
              <a:cxn ang="T14">
                <a:pos x="T8" y="T9"/>
              </a:cxn>
            </a:cxnLst>
            <a:rect l="T15" t="T16" r="T17" b="T18"/>
            <a:pathLst>
              <a:path w="469" h="468">
                <a:moveTo>
                  <a:pt x="212" y="7"/>
                </a:moveTo>
                <a:cubicBezTo>
                  <a:pt x="144" y="14"/>
                  <a:pt x="0" y="158"/>
                  <a:pt x="30" y="234"/>
                </a:cubicBezTo>
                <a:cubicBezTo>
                  <a:pt x="60" y="310"/>
                  <a:pt x="325" y="468"/>
                  <a:pt x="393" y="461"/>
                </a:cubicBezTo>
                <a:cubicBezTo>
                  <a:pt x="461" y="454"/>
                  <a:pt x="469" y="265"/>
                  <a:pt x="439" y="189"/>
                </a:cubicBezTo>
                <a:cubicBezTo>
                  <a:pt x="409" y="113"/>
                  <a:pt x="280" y="0"/>
                  <a:pt x="212" y="7"/>
                </a:cubicBezTo>
                <a:close/>
              </a:path>
            </a:pathLst>
          </a:custGeom>
          <a:noFill/>
          <a:ln w="9525">
            <a:solidFill>
              <a:srgbClr val="FF3399"/>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4" name="Rectangle 4"/>
          <p:cNvSpPr>
            <a:spLocks noChangeArrowheads="1"/>
          </p:cNvSpPr>
          <p:nvPr/>
        </p:nvSpPr>
        <p:spPr bwMode="auto">
          <a:xfrm>
            <a:off x="3575115" y="2989100"/>
            <a:ext cx="356188" cy="46166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75D59">
                    <a:lumMod val="75000"/>
                  </a:srgbClr>
                </a:solidFill>
                <a:effectLst/>
                <a:uLnTx/>
                <a:uFillTx/>
                <a:latin typeface="Arial" pitchFamily="34" charset="0"/>
                <a:ea typeface="宋体" pitchFamily="2" charset="-122"/>
                <a:cs typeface="+mn-cs"/>
              </a:rPr>
              <a:t>1</a:t>
            </a:r>
            <a:endParaRPr kumimoji="1" lang="zh-CN" altLang="en-US" sz="2400" b="1" i="0" u="none" strike="noStrike" kern="1200" cap="none" spc="0" normalizeH="0" baseline="0" noProof="0" dirty="0">
              <a:ln>
                <a:noFill/>
              </a:ln>
              <a:solidFill>
                <a:srgbClr val="675D59">
                  <a:lumMod val="75000"/>
                </a:srgbClr>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060918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9692"/>
                                        </p:tgtEl>
                                        <p:attrNameLst>
                                          <p:attrName>style.visibility</p:attrName>
                                        </p:attrNameLst>
                                      </p:cBhvr>
                                      <p:to>
                                        <p:strVal val="visible"/>
                                      </p:to>
                                    </p:set>
                                    <p:animEffect transition="in" filter="wipe(down)">
                                      <p:cBhvr>
                                        <p:cTn id="7" dur="500"/>
                                        <p:tgtEl>
                                          <p:spTgt spid="199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9693"/>
                                        </p:tgtEl>
                                        <p:attrNameLst>
                                          <p:attrName>style.visibility</p:attrName>
                                        </p:attrNameLst>
                                      </p:cBhvr>
                                      <p:to>
                                        <p:strVal val="visible"/>
                                      </p:to>
                                    </p:set>
                                    <p:animEffect transition="in" filter="wipe(down)">
                                      <p:cBhvr>
                                        <p:cTn id="12" dur="500"/>
                                        <p:tgtEl>
                                          <p:spTgt spid="19969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2" grpId="0" animBg="1"/>
      <p:bldP spid="199693"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684213" y="1196975"/>
            <a:ext cx="7488237" cy="478284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个城市用</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条公路的网络连接（一条公路定义为两个城市间的不穿过任意中间城市的道路），证明如果                       ，则人们总能通过连接的公路，在任何城市间旅行。</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itchFamily="2" charset="-122"/>
                <a:cs typeface="Times New Roman" panose="02020603050405020304" pitchFamily="18" charset="0"/>
              </a:rPr>
              <a:t>这实际上等价于证明：</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itchFamily="2" charset="-122"/>
                <a:cs typeface="Times New Roman" panose="02020603050405020304" pitchFamily="18" charset="0"/>
              </a:rPr>
              <a:t>若</a:t>
            </a:r>
            <a:r>
              <a:rPr kumimoji="1" lang="en-US" altLang="zh-CN" sz="2400" b="1" i="1" u="none" strike="noStrike" kern="1200" cap="none" spc="0" normalizeH="0" baseline="0" noProof="0" dirty="0">
                <a:ln>
                  <a:noFill/>
                </a:ln>
                <a:solidFill>
                  <a:srgbClr val="5E2CAE"/>
                </a:solidFill>
                <a:effectLst/>
                <a:uLnTx/>
                <a:uFillTx/>
                <a:latin typeface="Times New Roman" panose="02020603050405020304" pitchFamily="18" charset="0"/>
                <a:ea typeface="宋体" pitchFamily="2" charset="-122"/>
                <a:cs typeface="Times New Roman" panose="02020603050405020304" pitchFamily="18" charset="0"/>
              </a:rPr>
              <a:t>G</a:t>
            </a:r>
            <a:r>
              <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itchFamily="2" charset="-122"/>
                <a:cs typeface="Times New Roman" panose="02020603050405020304" pitchFamily="18" charset="0"/>
              </a:rPr>
              <a:t>是简单图，当                        时，</a:t>
            </a:r>
            <a:r>
              <a:rPr kumimoji="1" lang="en-US" altLang="zh-CN" sz="2400" b="1" i="1" u="none" strike="noStrike" kern="1200" cap="none" spc="0" normalizeH="0" baseline="0" noProof="0" dirty="0">
                <a:ln>
                  <a:noFill/>
                </a:ln>
                <a:solidFill>
                  <a:srgbClr val="5E2CAE"/>
                </a:solidFill>
                <a:effectLst/>
                <a:uLnTx/>
                <a:uFillTx/>
                <a:latin typeface="Times New Roman" panose="02020603050405020304" pitchFamily="18" charset="0"/>
                <a:ea typeface="宋体" pitchFamily="2" charset="-122"/>
                <a:cs typeface="Times New Roman" panose="02020603050405020304" pitchFamily="18" charset="0"/>
              </a:rPr>
              <a:t>G</a:t>
            </a:r>
            <a:r>
              <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itchFamily="2" charset="-122"/>
                <a:cs typeface="Times New Roman" panose="02020603050405020304" pitchFamily="18" charset="0"/>
              </a:rPr>
              <a:t>是连通图。</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证明（反证法）：</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假定</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G</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非连通，则至少存在</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个连通支，不妨设为    </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G</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E</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G</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E</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其中</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n</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n</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E</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E</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故有</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n</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n</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p>
        </p:txBody>
      </p:sp>
      <p:graphicFrame>
        <p:nvGraphicFramePr>
          <p:cNvPr id="2050" name="Object 3"/>
          <p:cNvGraphicFramePr>
            <a:graphicFrameLocks noChangeAspect="1"/>
          </p:cNvGraphicFramePr>
          <p:nvPr>
            <p:extLst/>
          </p:nvPr>
        </p:nvGraphicFramePr>
        <p:xfrm>
          <a:off x="1480088" y="1929724"/>
          <a:ext cx="1657081" cy="526726"/>
        </p:xfrm>
        <a:graphic>
          <a:graphicData uri="http://schemas.openxmlformats.org/presentationml/2006/ole">
            <mc:AlternateContent xmlns:mc="http://schemas.openxmlformats.org/markup-compatibility/2006">
              <mc:Choice xmlns:v="urn:schemas-microsoft-com:vml" Requires="v">
                <p:oleObj spid="_x0000_s161900" name="公式" r:id="rId3" imgW="2590560" imgH="812880" progId="Equation.3">
                  <p:embed/>
                </p:oleObj>
              </mc:Choice>
              <mc:Fallback>
                <p:oleObj name="公式" r:id="rId3" imgW="2590560" imgH="81288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0088" y="1929724"/>
                        <a:ext cx="1657081" cy="5267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09" name="Object 5"/>
          <p:cNvGraphicFramePr>
            <a:graphicFrameLocks noChangeAspect="1"/>
          </p:cNvGraphicFramePr>
          <p:nvPr>
            <p:extLst>
              <p:ext uri="{D42A27DB-BD31-4B8C-83A1-F6EECF244321}">
                <p14:modId xmlns:p14="http://schemas.microsoft.com/office/powerpoint/2010/main" val="2766291270"/>
              </p:ext>
            </p:extLst>
          </p:nvPr>
        </p:nvGraphicFramePr>
        <p:xfrm>
          <a:off x="3192463" y="3408363"/>
          <a:ext cx="1693862" cy="474662"/>
        </p:xfrm>
        <a:graphic>
          <a:graphicData uri="http://schemas.openxmlformats.org/presentationml/2006/ole">
            <mc:AlternateContent xmlns:mc="http://schemas.openxmlformats.org/markup-compatibility/2006">
              <mc:Choice xmlns:v="urn:schemas-microsoft-com:vml" Requires="v">
                <p:oleObj spid="_x0000_s161901" name="公式" r:id="rId5" imgW="1460160" imgH="406080" progId="Equation.3">
                  <p:embed/>
                </p:oleObj>
              </mc:Choice>
              <mc:Fallback>
                <p:oleObj name="公式" r:id="rId5" imgW="1460160" imgH="406080" progId="Equation.3">
                  <p:embed/>
                  <p:pic>
                    <p:nvPicPr>
                      <p:cNvPr id="200709" name="Object 5"/>
                      <p:cNvPicPr>
                        <a:picLocks noChangeAspect="1" noChangeArrowheads="1"/>
                      </p:cNvPicPr>
                      <p:nvPr/>
                    </p:nvPicPr>
                    <p:blipFill>
                      <a:blip r:embed="rId6"/>
                      <a:srcRect/>
                      <a:stretch>
                        <a:fillRect/>
                      </a:stretch>
                    </p:blipFill>
                    <p:spPr bwMode="auto">
                      <a:xfrm>
                        <a:off x="3192463" y="3408363"/>
                        <a:ext cx="1693862"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标题 7"/>
          <p:cNvSpPr>
            <a:spLocks noGrp="1"/>
          </p:cNvSpPr>
          <p:nvPr>
            <p:ph type="title"/>
          </p:nvPr>
        </p:nvSpPr>
        <p:spPr/>
        <p:txBody>
          <a:bodyPr/>
          <a:lstStyle/>
          <a:p>
            <a:r>
              <a:rPr lang="zh-CN" altLang="en-US" dirty="0"/>
              <a:t>图的连通性与连通分支</a:t>
            </a:r>
          </a:p>
        </p:txBody>
      </p:sp>
    </p:spTree>
    <p:extLst>
      <p:ext uri="{BB962C8B-B14F-4D97-AF65-F5344CB8AC3E}">
        <p14:creationId xmlns:p14="http://schemas.microsoft.com/office/powerpoint/2010/main" val="1581901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0706">
                                            <p:txEl>
                                              <p:pRg st="1" end="1"/>
                                            </p:txEl>
                                          </p:spTgt>
                                        </p:tgtEl>
                                        <p:attrNameLst>
                                          <p:attrName>style.visibility</p:attrName>
                                        </p:attrNameLst>
                                      </p:cBhvr>
                                      <p:to>
                                        <p:strVal val="visible"/>
                                      </p:to>
                                    </p:set>
                                    <p:animEffect transition="in" filter="blinds(horizontal)">
                                      <p:cBhvr>
                                        <p:cTn id="7" dur="500"/>
                                        <p:tgtEl>
                                          <p:spTgt spid="20070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0706">
                                            <p:txEl>
                                              <p:pRg st="2" end="2"/>
                                            </p:txEl>
                                          </p:spTgt>
                                        </p:tgtEl>
                                        <p:attrNameLst>
                                          <p:attrName>style.visibility</p:attrName>
                                        </p:attrNameLst>
                                      </p:cBhvr>
                                      <p:to>
                                        <p:strVal val="visible"/>
                                      </p:to>
                                    </p:set>
                                    <p:animEffect transition="in" filter="blinds(horizontal)">
                                      <p:cBhvr>
                                        <p:cTn id="10" dur="500"/>
                                        <p:tgtEl>
                                          <p:spTgt spid="20070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0709"/>
                                        </p:tgtEl>
                                        <p:attrNameLst>
                                          <p:attrName>style.visibility</p:attrName>
                                        </p:attrNameLst>
                                      </p:cBhvr>
                                      <p:to>
                                        <p:strVal val="visible"/>
                                      </p:to>
                                    </p:set>
                                    <p:animEffect transition="in" filter="blinds(horizontal)">
                                      <p:cBhvr>
                                        <p:cTn id="13" dur="500"/>
                                        <p:tgtEl>
                                          <p:spTgt spid="2007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00706">
                                            <p:txEl>
                                              <p:pRg st="3" end="3"/>
                                            </p:txEl>
                                          </p:spTgt>
                                        </p:tgtEl>
                                        <p:attrNameLst>
                                          <p:attrName>style.visibility</p:attrName>
                                        </p:attrNameLst>
                                      </p:cBhvr>
                                      <p:to>
                                        <p:strVal val="visible"/>
                                      </p:to>
                                    </p:set>
                                    <p:animEffect transition="in" filter="blinds(horizontal)">
                                      <p:cBhvr>
                                        <p:cTn id="18" dur="500"/>
                                        <p:tgtEl>
                                          <p:spTgt spid="20070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0706">
                                            <p:txEl>
                                              <p:pRg st="4" end="4"/>
                                            </p:txEl>
                                          </p:spTgt>
                                        </p:tgtEl>
                                        <p:attrNameLst>
                                          <p:attrName>style.visibility</p:attrName>
                                        </p:attrNameLst>
                                      </p:cBhvr>
                                      <p:to>
                                        <p:strVal val="visible"/>
                                      </p:to>
                                    </p:set>
                                    <p:animEffect transition="in" filter="blinds(horizontal)">
                                      <p:cBhvr>
                                        <p:cTn id="21" dur="500"/>
                                        <p:tgtEl>
                                          <p:spTgt spid="200706">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00706">
                                            <p:txEl>
                                              <p:pRg st="5" end="5"/>
                                            </p:txEl>
                                          </p:spTgt>
                                        </p:tgtEl>
                                        <p:attrNameLst>
                                          <p:attrName>style.visibility</p:attrName>
                                        </p:attrNameLst>
                                      </p:cBhvr>
                                      <p:to>
                                        <p:strVal val="visible"/>
                                      </p:to>
                                    </p:set>
                                    <p:animEffect transition="in" filter="blinds(horizontal)">
                                      <p:cBhvr>
                                        <p:cTn id="26" dur="500"/>
                                        <p:tgtEl>
                                          <p:spTgt spid="200706">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00706">
                                            <p:txEl>
                                              <p:pRg st="6" end="6"/>
                                            </p:txEl>
                                          </p:spTgt>
                                        </p:tgtEl>
                                        <p:attrNameLst>
                                          <p:attrName>style.visibility</p:attrName>
                                        </p:attrNameLst>
                                      </p:cBhvr>
                                      <p:to>
                                        <p:strVal val="visible"/>
                                      </p:to>
                                    </p:set>
                                    <p:animEffect transition="in" filter="blinds(horizontal)">
                                      <p:cBhvr>
                                        <p:cTn id="29" dur="500"/>
                                        <p:tgtEl>
                                          <p:spTgt spid="200706">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00706">
                                            <p:txEl>
                                              <p:pRg st="7" end="7"/>
                                            </p:txEl>
                                          </p:spTgt>
                                        </p:tgtEl>
                                        <p:attrNameLst>
                                          <p:attrName>style.visibility</p:attrName>
                                        </p:attrNameLst>
                                      </p:cBhvr>
                                      <p:to>
                                        <p:strVal val="visible"/>
                                      </p:to>
                                    </p:set>
                                    <p:animEffect transition="in" filter="blinds(horizontal)">
                                      <p:cBhvr>
                                        <p:cTn id="32" dur="500"/>
                                        <p:tgtEl>
                                          <p:spTgt spid="2007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3&quot;],&quot;CaseSensitive&quot;:false,&quot;FuzzyMatch&quot;:false},{&quot;Num&quot;:2,&quot;Score&quot;:1.0,&quot;Answers&quot;:[&quot;3&quot;],&quot;CaseSensitive&quot;:false,&quot;FuzzyMatch&quot;: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2&quot;],&quot;CaseSensitive&quot;:false,&quot;FuzzyMatch&quot;:false},{&quot;Num&quot;:2,&quot;Score&quot;:1.0,&quot;Answers&quot;:[&quot;&gt;=2&quot;],&quot;CaseSensitive&quot;:false,&quot;FuzzyMatch&quot;: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29671</TotalTime>
  <Words>4968</Words>
  <Application>Microsoft Office PowerPoint</Application>
  <PresentationFormat>全屏显示(4:3)</PresentationFormat>
  <Paragraphs>726</Paragraphs>
  <Slides>62</Slides>
  <Notes>5</Notes>
  <HiddenSlides>0</HiddenSlides>
  <MMClips>0</MMClips>
  <ScaleCrop>false</ScaleCrop>
  <HeadingPairs>
    <vt:vector size="8" baseType="variant">
      <vt:variant>
        <vt:lpstr>已用的字体</vt:lpstr>
      </vt:variant>
      <vt:variant>
        <vt:i4>20</vt:i4>
      </vt:variant>
      <vt:variant>
        <vt:lpstr>主题</vt:lpstr>
      </vt:variant>
      <vt:variant>
        <vt:i4>3</vt:i4>
      </vt:variant>
      <vt:variant>
        <vt:lpstr>嵌入 OLE 服务器</vt:lpstr>
      </vt:variant>
      <vt:variant>
        <vt:i4>3</vt:i4>
      </vt:variant>
      <vt:variant>
        <vt:lpstr>幻灯片标题</vt:lpstr>
      </vt:variant>
      <vt:variant>
        <vt:i4>62</vt:i4>
      </vt:variant>
    </vt:vector>
  </HeadingPairs>
  <TitlesOfParts>
    <vt:vector size="88" baseType="lpstr">
      <vt:lpstr>Arial Unicode MS</vt:lpstr>
      <vt:lpstr>Math B</vt:lpstr>
      <vt:lpstr>Microsoft Yahei</vt:lpstr>
      <vt:lpstr>MS Mincho</vt:lpstr>
      <vt:lpstr>MS PGothic</vt:lpstr>
      <vt:lpstr>MS PMincho</vt:lpstr>
      <vt:lpstr>黑体</vt:lpstr>
      <vt:lpstr>华文细黑</vt:lpstr>
      <vt:lpstr>楷体_GB2312</vt:lpstr>
      <vt:lpstr>宋体</vt:lpstr>
      <vt:lpstr>Arial</vt:lpstr>
      <vt:lpstr>Calibri</vt:lpstr>
      <vt:lpstr>Cambria Math</vt:lpstr>
      <vt:lpstr>Garamond</vt:lpstr>
      <vt:lpstr>MT Extra</vt:lpstr>
      <vt:lpstr>Symbol</vt:lpstr>
      <vt:lpstr>Tahoma</vt:lpstr>
      <vt:lpstr>Times</vt:lpstr>
      <vt:lpstr>Times New Roman</vt:lpstr>
      <vt:lpstr>Wingdings</vt:lpstr>
      <vt:lpstr>热</vt:lpstr>
      <vt:lpstr>1_热</vt:lpstr>
      <vt:lpstr>2_热</vt:lpstr>
      <vt:lpstr>公式</vt:lpstr>
      <vt:lpstr>Visio</vt:lpstr>
      <vt:lpstr>Picture2</vt:lpstr>
      <vt:lpstr>PowerPoint 演示文稿</vt:lpstr>
      <vt:lpstr>上堂课回顾</vt:lpstr>
      <vt:lpstr>路径构造法</vt:lpstr>
      <vt:lpstr>路径构造法</vt:lpstr>
      <vt:lpstr>第二章 道路与回路</vt:lpstr>
      <vt:lpstr>最短路与距离</vt:lpstr>
      <vt:lpstr>有向图中的最短路与距离</vt:lpstr>
      <vt:lpstr>图的连通分支</vt:lpstr>
      <vt:lpstr>图的连通性与连通分支</vt:lpstr>
      <vt:lpstr>图的连通性与连通分支</vt:lpstr>
      <vt:lpstr>PowerPoint 演示文稿</vt:lpstr>
      <vt:lpstr>割集 (Cut Set)</vt:lpstr>
      <vt:lpstr>点割集与割点</vt:lpstr>
      <vt:lpstr>点割集与割点</vt:lpstr>
      <vt:lpstr>边割集与割边（桥）</vt:lpstr>
      <vt:lpstr>边割集与割边（桥）</vt:lpstr>
      <vt:lpstr>PowerPoint 演示文稿</vt:lpstr>
      <vt:lpstr>PowerPoint 演示文稿</vt:lpstr>
      <vt:lpstr>割边的实例</vt:lpstr>
      <vt:lpstr>PowerPoint 演示文稿</vt:lpstr>
      <vt:lpstr>课堂讨论题</vt:lpstr>
      <vt:lpstr>课堂讨论题</vt:lpstr>
      <vt:lpstr>课堂讨论题</vt:lpstr>
      <vt:lpstr>课堂讨论题</vt:lpstr>
      <vt:lpstr>第二章 道路与回路</vt:lpstr>
      <vt:lpstr>道路与回路的判定方法</vt:lpstr>
      <vt:lpstr>路径的矩阵求解 </vt:lpstr>
      <vt:lpstr>路径的矩阵求解 </vt:lpstr>
      <vt:lpstr>路径的矩阵求解 </vt:lpstr>
      <vt:lpstr>路径的矩阵求解</vt:lpstr>
      <vt:lpstr>路径的矩阵求解</vt:lpstr>
      <vt:lpstr>路径的矩阵求解</vt:lpstr>
      <vt:lpstr>路径的矩阵求解</vt:lpstr>
      <vt:lpstr>道路与回路的判定方法</vt:lpstr>
      <vt:lpstr>路径的搜索法</vt:lpstr>
      <vt:lpstr>路径的搜索法</vt:lpstr>
      <vt:lpstr>路径的搜索法</vt:lpstr>
      <vt:lpstr>路径的搜索法</vt:lpstr>
      <vt:lpstr>路径的搜索法</vt:lpstr>
      <vt:lpstr>路径的搜索法</vt:lpstr>
      <vt:lpstr>路径的搜索法</vt:lpstr>
      <vt:lpstr>路径的搜索法</vt:lpstr>
      <vt:lpstr>图的搜索方法</vt:lpstr>
      <vt:lpstr>第二章 道路与回路 </vt:lpstr>
      <vt:lpstr>欧拉道路与回路</vt:lpstr>
      <vt:lpstr>欧拉图</vt:lpstr>
      <vt:lpstr>欧拉图</vt:lpstr>
      <vt:lpstr>欧拉图判别定理</vt:lpstr>
      <vt:lpstr>构造欧拉图的实例</vt:lpstr>
      <vt:lpstr>欧拉图判别定理</vt:lpstr>
      <vt:lpstr>欧拉图判别定理</vt:lpstr>
      <vt:lpstr>构造欧拉图的算法</vt:lpstr>
      <vt:lpstr>构造欧拉图的实例</vt:lpstr>
      <vt:lpstr>欧拉道路判别定理</vt:lpstr>
      <vt:lpstr>欧拉图判别实例</vt:lpstr>
      <vt:lpstr>一笔画问题</vt:lpstr>
      <vt:lpstr>k笔画问题</vt:lpstr>
      <vt:lpstr>k笔画问题</vt:lpstr>
      <vt:lpstr>k笔画问题</vt:lpstr>
      <vt:lpstr>欧拉道路与回路</vt:lpstr>
      <vt:lpstr>本堂课小结</vt:lpstr>
      <vt:lpstr>作业</vt:lpstr>
    </vt:vector>
  </TitlesOfParts>
  <Company>软件学院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清华大学图像处理课件</dc:title>
  <dc:creator>chenli</dc:creator>
  <cp:lastModifiedBy>ChenLi</cp:lastModifiedBy>
  <cp:revision>678</cp:revision>
  <dcterms:created xsi:type="dcterms:W3CDTF">2005-12-26T11:55:13Z</dcterms:created>
  <dcterms:modified xsi:type="dcterms:W3CDTF">2021-03-09T06:06:38Z</dcterms:modified>
</cp:coreProperties>
</file>