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audio1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20" r:id="rId2"/>
    <p:sldMasterId id="2147484433" r:id="rId3"/>
    <p:sldMasterId id="2147484459" r:id="rId4"/>
    <p:sldMasterId id="2147484472" r:id="rId5"/>
  </p:sldMasterIdLst>
  <p:notesMasterIdLst>
    <p:notesMasterId r:id="rId75"/>
  </p:notesMasterIdLst>
  <p:handoutMasterIdLst>
    <p:handoutMasterId r:id="rId76"/>
  </p:handoutMasterIdLst>
  <p:sldIdLst>
    <p:sldId id="256" r:id="rId6"/>
    <p:sldId id="788" r:id="rId7"/>
    <p:sldId id="700" r:id="rId8"/>
    <p:sldId id="701" r:id="rId9"/>
    <p:sldId id="702" r:id="rId10"/>
    <p:sldId id="469" r:id="rId11"/>
    <p:sldId id="553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08" r:id="rId20"/>
    <p:sldId id="409" r:id="rId21"/>
    <p:sldId id="412" r:id="rId22"/>
    <p:sldId id="790" r:id="rId23"/>
    <p:sldId id="704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3" r:id="rId33"/>
    <p:sldId id="714" r:id="rId34"/>
    <p:sldId id="715" r:id="rId35"/>
    <p:sldId id="716" r:id="rId36"/>
    <p:sldId id="717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8" r:id="rId47"/>
    <p:sldId id="729" r:id="rId48"/>
    <p:sldId id="730" r:id="rId49"/>
    <p:sldId id="731" r:id="rId50"/>
    <p:sldId id="732" r:id="rId51"/>
    <p:sldId id="733" r:id="rId52"/>
    <p:sldId id="734" r:id="rId53"/>
    <p:sldId id="735" r:id="rId54"/>
    <p:sldId id="736" r:id="rId55"/>
    <p:sldId id="737" r:id="rId56"/>
    <p:sldId id="738" r:id="rId57"/>
    <p:sldId id="739" r:id="rId58"/>
    <p:sldId id="741" r:id="rId59"/>
    <p:sldId id="745" r:id="rId60"/>
    <p:sldId id="746" r:id="rId61"/>
    <p:sldId id="747" r:id="rId62"/>
    <p:sldId id="748" r:id="rId63"/>
    <p:sldId id="749" r:id="rId64"/>
    <p:sldId id="750" r:id="rId65"/>
    <p:sldId id="751" r:id="rId66"/>
    <p:sldId id="752" r:id="rId67"/>
    <p:sldId id="753" r:id="rId68"/>
    <p:sldId id="754" r:id="rId69"/>
    <p:sldId id="755" r:id="rId70"/>
    <p:sldId id="756" r:id="rId71"/>
    <p:sldId id="757" r:id="rId72"/>
    <p:sldId id="694" r:id="rId73"/>
    <p:sldId id="787" r:id="rId74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999FF"/>
    <a:srgbClr val="3399FF"/>
    <a:srgbClr val="16F3EE"/>
    <a:srgbClr val="9933FF"/>
    <a:srgbClr val="CCECFF"/>
    <a:srgbClr val="FF5050"/>
    <a:srgbClr val="FF0000"/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1694" y="86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45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73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45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90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64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56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5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6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  <p:sldLayoutId id="214748447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10" Type="http://schemas.openxmlformats.org/officeDocument/2006/relationships/image" Target="../media/image28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6.png"/><Relationship Id="rId11" Type="http://schemas.openxmlformats.org/officeDocument/2006/relationships/image" Target="../media/image44.png"/><Relationship Id="rId5" Type="http://schemas.openxmlformats.org/officeDocument/2006/relationships/image" Target="../media/image400.png"/><Relationship Id="rId15" Type="http://schemas.openxmlformats.org/officeDocument/2006/relationships/image" Target="../media/image52.png"/><Relationship Id="rId10" Type="http://schemas.openxmlformats.org/officeDocument/2006/relationships/image" Target="../media/image43.png"/><Relationship Id="rId4" Type="http://schemas.openxmlformats.org/officeDocument/2006/relationships/image" Target="../media/image390.png"/><Relationship Id="rId9" Type="http://schemas.openxmlformats.org/officeDocument/2006/relationships/image" Target="../media/image41.pn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0.png"/><Relationship Id="rId7" Type="http://schemas.openxmlformats.org/officeDocument/2006/relationships/image" Target="../media/image5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30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2.png"/><Relationship Id="rId3" Type="http://schemas.openxmlformats.org/officeDocument/2006/relationships/image" Target="../media/image400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8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1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1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4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图论第五讲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53288" y="0"/>
          <a:ext cx="18986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0" name="公式" r:id="rId3" imgW="1524000" imgH="1143000" progId="Equation.3">
                  <p:embed/>
                </p:oleObj>
              </mc:Choice>
              <mc:Fallback>
                <p:oleObj name="公式" r:id="rId3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0"/>
                        <a:ext cx="18986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86742" y="423817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27 – 18 &lt;= 27 – 18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51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647 C -0.00243 0.0178 -0.01024 0.02358 -0.01892 0.02867 C -0.02378 0.03144 -0.02951 0.03653 -0.03489 0.03792 C -0.05364 0.043 -0.08385 0.04786 -0.10312 0.04878 C -0.13177 0.04994 -0.16024 0.05017 -0.18889 0.05087 C -0.23402 0.04925 -0.29739 0.04925 -0.3427 0.03237 C -0.35086 0.02936 -0.36406 0.02682 -0.37135 0.02127 C -0.38229 0.01295 -0.37725 0.01549 -0.38559 0.01225 C -0.38958 0.00763 -0.39375 0.00694 -0.39826 0.003 C -0.40086 0.00069 -0.40295 -0.00439 -0.40625 -0.00439 " pathEditMode="relative" rAng="0" ptsTypes="fffffffff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7" grpId="0"/>
      <p:bldP spid="59" grpId="0"/>
      <p:bldP spid="37" grpId="0" animBg="1"/>
      <p:bldP spid="41" grpId="0"/>
      <p:bldP spid="42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4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8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027" y="159657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1589315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204861" y="507274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688115" cy="172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6571" y="36503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056" y="4593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19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9314" y="3672113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24 – 19 &lt;= 25 – 18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25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41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049 0.00301 -0.04237 0.0081 -0.06216 0.01688 C -0.06771 0.01943 -0.07362 0.02197 -0.07935 0.02313 C -0.09445 0.0259 -0.11025 0.02752 -0.12553 0.0296 C -0.13507 0.03376 -0.14566 0.03399 -0.15556 0.03584 C -0.18073 0.04024 -0.20469 0.04278 -0.23021 0.0444 C -0.26407 0.0437 -0.29792 0.04347 -0.33178 0.04209 C -0.33646 0.04185 -0.3415 0.04047 -0.34601 0.04 C -0.36025 0.03839 -0.37483 0.03723 -0.38889 0.03584 C -0.39584 0.03515 -0.40955 0.03376 -0.40955 0.03376 C -0.43664 0.02775 -0.39237 0.037 -0.44132 0.0296 C -0.44931 0.02844 -0.45695 0.02451 -0.46511 0.02313 C -0.48056 0.01642 -0.45191 0.02821 -0.48264 0.01896 C -0.48542 0.01804 -0.48768 0.01573 -0.49046 0.0148 C -0.49462 0.01342 -0.49896 0.01318 -0.5033 0.01249 C -0.50834 0.00787 -0.51355 0.00555 -0.5191 0.00209 C -0.52275 -0.003 -0.53178 -0.01063 -0.53178 -0.01063 C -0.5323 -0.01271 -0.53247 -0.01526 -0.53334 -0.01711 C -0.53421 -0.01872 -0.53594 -0.01942 -0.53664 -0.02127 C -0.54011 -0.03052 -0.54202 -0.043 -0.54445 -0.05294 C -0.5481 -0.06751 -0.554 -0.08393 -0.554 -0.09942 " pathEditMode="relative" ptsTypes="ffffffffffffffffffffA"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/>
      <p:bldP spid="42" grpId="0"/>
      <p:bldP spid="24" grpId="0" animBg="1"/>
      <p:bldP spid="27" grpId="0"/>
      <p:bldP spid="28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2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2,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23,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178629"/>
            <a:ext cx="4789715" cy="217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342" y="3926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338286"/>
            <a:ext cx="4753429" cy="12409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6005" y="6276464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17</a:t>
            </a:r>
            <a:r>
              <a:rPr lang="en-US" altLang="zh-CN" sz="2000" dirty="0" smtClean="0">
                <a:solidFill>
                  <a:srgbClr val="000000"/>
                </a:solidFill>
              </a:rPr>
              <a:t>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10210" y="627646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4</a:t>
            </a:r>
            <a:r>
              <a:rPr lang="en-US" altLang="zh-CN" sz="2000" dirty="0" smtClean="0">
                <a:solidFill>
                  <a:srgbClr val="000000"/>
                </a:solidFill>
              </a:rPr>
              <a:t>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9" grpId="0"/>
      <p:bldP spid="37" grpId="0"/>
      <p:bldP spid="38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6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3713" y="169817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163285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445659" y="25182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28231" y="2917374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95832" y="444863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3258" y="499291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9600" y="26706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7464" y="6283718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4, 2, 2]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8745" y="628371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17, 21, 19]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9599" y="484777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799" y="508725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24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71" y="30117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21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560285" y="3251200"/>
            <a:ext cx="4724401" cy="13280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8914" y="36648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42" y="365034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17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7713" y="24021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23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0859" y="164011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</a:t>
            </a:r>
            <a:r>
              <a:rPr lang="el-GR" altLang="zh-CN" i="1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l-GR" altLang="zh-CN" i="1" dirty="0" smtClean="0">
                <a:solidFill>
                  <a:srgbClr val="FF0066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Φ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1371" y="3614058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109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71" y="5943598"/>
            <a:ext cx="27431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23 – 21 &lt;= 28 – 24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32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42</a:t>
            </a:r>
            <a:r>
              <a:rPr lang="en-US" altLang="zh-CN" dirty="0" smtClean="0">
                <a:solidFill>
                  <a:srgbClr val="FFFFFF"/>
                </a:solidFill>
              </a:rPr>
              <a:t> &lt;=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35</a:t>
            </a:r>
            <a:r>
              <a:rPr lang="en-US" altLang="zh-CN" dirty="0" smtClean="0">
                <a:solidFill>
                  <a:srgbClr val="FFFFFF"/>
                </a:solidFill>
              </a:rPr>
              <a:t> – e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45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26459" y="1690916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5, 4, 3,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69428" y="350520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66"/>
                </a:solidFill>
              </a:rPr>
              <a:t>Done!</a:t>
            </a:r>
            <a:endParaRPr lang="zh-CN" altLang="en-US" sz="4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832 C -0.06389 -0.01226 -0.11198 -0.00578 -0.18577 -0.00717 C -0.2375 -0.01388 -0.28959 -0.01411 -0.34132 -0.01781 C -0.40608 -0.01665 -0.50695 -0.03515 -0.57622 0.01896 " pathEditMode="relative" rAng="0" ptsTypes="fff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 animBg="1"/>
      <p:bldP spid="28" grpId="0"/>
      <p:bldP spid="37" grpId="0"/>
      <p:bldP spid="42" grpId="0"/>
      <p:bldP spid="43" grpId="0"/>
      <p:bldP spid="45" grpId="0"/>
      <p:bldP spid="46" grpId="0"/>
      <p:bldP spid="47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631593" y="1898650"/>
            <a:ext cx="8461375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是一个不断扩充的初级回路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最初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是一个自环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算法找一个与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最近的结点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，将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插入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假设与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最近，具体插入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的前面或后面，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依据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插入后回路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长度增量的大小而定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1413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算法过程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666643" y="4525963"/>
            <a:ext cx="6508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如果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w(j,t)+w(j,t1)-w(t,t1)&lt;=w(j,t)+w(j,t2)-w(t,t2)</a:t>
            </a:r>
            <a:r>
              <a:rPr lang="zh-CN" altLang="en-US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插到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;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否则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在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06392" y="1268413"/>
            <a:ext cx="8802688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a.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置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S={2,3,..,n},w(1,1)=0,k=1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T=(1,1)</a:t>
            </a: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</a:rPr>
              <a:t>，   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)=w(i,1),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i∈S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b.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中，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令                                        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注：这里的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</a:rPr>
              <a:t>为序列转化的集合）</a:t>
            </a:r>
            <a:endParaRPr lang="zh-CN" alt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对回路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中的边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),(t,t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),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)&lt;=w(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j,t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)+w(j,t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)-w(t,t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插到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否则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在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之间</a:t>
            </a:r>
          </a:p>
          <a:p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S=S-{j}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S=</a:t>
            </a:r>
            <a:r>
              <a:rPr lang="el-GR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Φ</a:t>
            </a:r>
            <a:r>
              <a:rPr lang="zh-CN" altLang="el-GR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结束，否则转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c.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对全部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i∈S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置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)=min(w(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),w(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i,j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转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endParaRPr lang="en-US" altLang="zh-CN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817813" y="2209800"/>
          <a:ext cx="283484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公式" r:id="rId3" imgW="1295400" imgH="381000" progId="Equation.3">
                  <p:embed/>
                </p:oleObj>
              </mc:Choice>
              <mc:Fallback>
                <p:oleObj name="公式" r:id="rId3" imgW="1295400" imgH="38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09800"/>
                        <a:ext cx="283484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3332379" y="6030342"/>
            <a:ext cx="42751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5B6B"/>
                </a:solidFill>
              </a:rPr>
              <a:t>便宜算法的计算复杂度为</a:t>
            </a:r>
            <a:r>
              <a:rPr lang="en-US" altLang="zh-CN" dirty="0">
                <a:solidFill>
                  <a:srgbClr val="4D5B6B"/>
                </a:solidFill>
              </a:rPr>
              <a:t>O(n</a:t>
            </a:r>
            <a:r>
              <a:rPr lang="en-US" altLang="zh-CN" baseline="30000" dirty="0">
                <a:solidFill>
                  <a:srgbClr val="4D5B6B"/>
                </a:solidFill>
              </a:rPr>
              <a:t>2</a:t>
            </a:r>
            <a:r>
              <a:rPr lang="en-US" altLang="zh-CN" dirty="0">
                <a:solidFill>
                  <a:srgbClr val="4D5B6B"/>
                </a:solidFill>
              </a:rPr>
              <a:t>)</a:t>
            </a: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算法的效率大大优于分支与界法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>
                <a:solidFill>
                  <a:srgbClr val="000000"/>
                </a:solidFill>
              </a:rPr>
              <a:t>（O(n</a:t>
            </a:r>
            <a:r>
              <a:rPr lang="en-US" altLang="en-US" sz="2800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) vs. O(n!) </a:t>
            </a:r>
            <a:r>
              <a:rPr lang="en-US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   分支与界法的质量优于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算法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精确最优解 </a:t>
            </a:r>
            <a:r>
              <a:rPr lang="en-US" altLang="en-US" sz="2800" dirty="0" smtClean="0">
                <a:solidFill>
                  <a:srgbClr val="000000"/>
                </a:solidFill>
              </a:rPr>
              <a:t>vs.</a:t>
            </a:r>
            <a:r>
              <a:rPr lang="zh-CN" altLang="en-US" sz="2800" dirty="0" smtClean="0">
                <a:solidFill>
                  <a:srgbClr val="000000"/>
                </a:solidFill>
              </a:rPr>
              <a:t>近似最优解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便宜值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与最优值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相比只能保证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T/Q&lt;2</a:t>
            </a:r>
            <a:endParaRPr lang="en-US" altLang="zh-CN" sz="2800" dirty="0">
              <a:solidFill>
                <a:srgbClr val="E8DED8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但实际中</a:t>
            </a:r>
            <a:r>
              <a:rPr lang="en-US" altLang="en-US" sz="2800" dirty="0">
                <a:solidFill>
                  <a:srgbClr val="000000"/>
                </a:solidFill>
              </a:rPr>
              <a:t>“</a:t>
            </a:r>
            <a:r>
              <a:rPr lang="en-US" altLang="en-US" sz="2800" dirty="0" err="1">
                <a:solidFill>
                  <a:srgbClr val="000000"/>
                </a:solidFill>
              </a:rPr>
              <a:t>便宜</a:t>
            </a:r>
            <a:r>
              <a:rPr lang="en-US" altLang="en-US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算法与最优解非常接近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323850" y="1268413"/>
            <a:ext cx="811802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分支定界法与</a:t>
            </a:r>
            <a:r>
              <a:rPr lang="zh-CN" altLang="en-US" sz="3200" dirty="0">
                <a:solidFill>
                  <a:srgbClr val="000000"/>
                </a:solidFill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便宜</a:t>
            </a:r>
            <a:r>
              <a:rPr lang="zh-CN" altLang="en-US" sz="3200" dirty="0">
                <a:solidFill>
                  <a:srgbClr val="000000"/>
                </a:solidFill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算法的比较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哈密顿道路与回路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旅行商</a:t>
            </a:r>
            <a:r>
              <a:rPr lang="zh-CN" altLang="zh-CN" sz="28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问题</a:t>
            </a:r>
            <a:endParaRPr lang="zh-CN" altLang="zh-CN" sz="2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最短路径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4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Rectangle 3"/>
              <p:cNvSpPr>
                <a:spLocks noChangeArrowheads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最短路问题是网络理论中应用最广的问题之一。许多优化问题可以使用这个模型，如设备更新、管道铺设、线路安排、厂区布局等。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最短路问题的一般提法如下：设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G=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V,E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）为连通图，图中各边 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有权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=∞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表示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间无边）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为图中任意两点，求一条道路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μ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，使它是从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到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的所有道路中总权最小的道路。即：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</m:t>
                      </m:r>
                      <m:d>
                        <m:dPr>
                          <m:ctrl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𝝁</m:t>
                          </m:r>
                        </m:e>
                      </m:d>
                      <m:r>
                        <a:rPr kumimoji="1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1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1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最小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.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0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blipFill>
                <a:blip r:embed="rId2"/>
                <a:stretch>
                  <a:fillRect l="-638" t="-2068" r="-3047" b="-3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1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哈密顿道路与回路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旅行商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问题</a:t>
            </a:r>
            <a:endParaRPr lang="zh-CN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64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51457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任意两点之间的最短路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4156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559023" y="3878263"/>
            <a:ext cx="84613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均为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任意实数</a:t>
            </a: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54156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391654" y="5604102"/>
            <a:ext cx="8537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先讨论权值为正的情况下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某点到其他各个结点最短路径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的问题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  <p:bldP spid="619526" grpId="0"/>
      <p:bldP spid="6195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556074" y="1268413"/>
            <a:ext cx="8820150" cy="480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正权图中两点间的最短路径一定是初级道路。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路径长度定义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的一条路径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长度记为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π(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</a:t>
            </a:r>
            <a:endParaRPr kumimoji="1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2.6.1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权图中任一条最短路径长度大于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其局部路径长度。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2734124" y="2933700"/>
          <a:ext cx="24749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1" name="公式" r:id="rId3" imgW="952087" imgH="355446" progId="Equation.3">
                  <p:embed/>
                </p:oleObj>
              </mc:Choice>
              <mc:Fallback>
                <p:oleObj name="公式" r:id="rId3" imgW="952087" imgH="355446" progId="Equation.3">
                  <p:embed/>
                  <p:pic>
                    <p:nvPicPr>
                      <p:cNvPr id="620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24" y="2933700"/>
                        <a:ext cx="247491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0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556074" y="1268413"/>
            <a:ext cx="882015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2.6.2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权图中若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的最短路，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且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∈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P(j)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也是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最短路。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48789" y="4027219"/>
            <a:ext cx="669472" cy="375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18261" y="4402776"/>
            <a:ext cx="854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72562" y="4402776"/>
            <a:ext cx="811213" cy="310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783775" y="4402776"/>
            <a:ext cx="555171" cy="310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38946" y="4027219"/>
            <a:ext cx="1436915" cy="3755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37032" y="340154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75861" y="3480493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9631" y="3848622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2078183" y="4402776"/>
            <a:ext cx="40079" cy="29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2118261" y="4093813"/>
            <a:ext cx="2245921" cy="308962"/>
          </a:xfrm>
          <a:custGeom>
            <a:avLst/>
            <a:gdLst>
              <a:gd name="connsiteX0" fmla="*/ 0 w 2265219"/>
              <a:gd name="connsiteY0" fmla="*/ 374278 h 374278"/>
              <a:gd name="connsiteX1" fmla="*/ 997528 w 2265219"/>
              <a:gd name="connsiteY1" fmla="*/ 205 h 374278"/>
              <a:gd name="connsiteX2" fmla="*/ 2265219 w 2265219"/>
              <a:gd name="connsiteY2" fmla="*/ 332714 h 3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9" h="374278">
                <a:moveTo>
                  <a:pt x="0" y="374278"/>
                </a:moveTo>
                <a:cubicBezTo>
                  <a:pt x="309996" y="190705"/>
                  <a:pt x="619992" y="7132"/>
                  <a:pt x="997528" y="205"/>
                </a:cubicBezTo>
                <a:cubicBezTo>
                  <a:pt x="1375064" y="-6722"/>
                  <a:pt x="1820141" y="162996"/>
                  <a:pt x="2265219" y="332714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64182" y="3395432"/>
            <a:ext cx="1430976" cy="6409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93922" y="2773665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079670" y="4079454"/>
            <a:ext cx="696191" cy="979806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92289" y="5102314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’’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775862" y="4093813"/>
            <a:ext cx="19296" cy="14701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78077" y="5705394"/>
            <a:ext cx="826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’’’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1" grpId="0"/>
      <p:bldP spid="16" grpId="0" animBg="1"/>
      <p:bldP spid="20" grpId="0"/>
      <p:bldP spid="25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0546" name="Rectangle 2"/>
              <p:cNvSpPr>
                <a:spLocks noChangeArrowheads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假定已经知道从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到其它各点的最短路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k=1,2,…,n),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且满足</a:t>
                </a:r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1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e>
                          <m:sub>
                            <m:r>
                              <a:rPr kumimoji="1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…</m:t>
                    </m:r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1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  <m:sub>
                        <m:r>
                          <a:rPr kumimoji="1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如果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&gt;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l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(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l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≥1),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则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</a:t>
                </a: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不可能是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l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的一部分。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054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blipFill>
                <a:blip r:embed="rId2"/>
                <a:stretch>
                  <a:fillRect l="-1382" t="-3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88887" y="4301836"/>
            <a:ext cx="4062331" cy="2384770"/>
            <a:chOff x="488887" y="3293212"/>
            <a:chExt cx="5267676" cy="339339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00644" y="4546766"/>
              <a:ext cx="669472" cy="37555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370116" y="4922323"/>
              <a:ext cx="8543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417" y="4922323"/>
              <a:ext cx="811213" cy="3109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035630" y="4922323"/>
              <a:ext cx="555171" cy="3109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590801" y="4546766"/>
              <a:ext cx="1436915" cy="3755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88887" y="392108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27716" y="4000040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01486" y="436816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" name="曲线连接符 32"/>
            <p:cNvCxnSpPr/>
            <p:nvPr/>
          </p:nvCxnSpPr>
          <p:spPr>
            <a:xfrm rot="10800000" flipV="1">
              <a:off x="1330038" y="4922323"/>
              <a:ext cx="40079" cy="297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16037" y="3914979"/>
              <a:ext cx="1430976" cy="640968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645777" y="3293212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4331525" y="4599001"/>
              <a:ext cx="696191" cy="97980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3944144" y="5621861"/>
              <a:ext cx="5741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 flipV="1">
              <a:off x="4982421" y="4587885"/>
              <a:ext cx="45295" cy="1495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929932" y="6224941"/>
              <a:ext cx="8266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1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’’’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617573" y="3386348"/>
                <a:ext cx="6039479" cy="7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l-GR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itchFamily="18" charset="0"/>
                          <a:ea typeface="宋体" pitchFamily="2" charset="-122"/>
                          <a:cs typeface="+mn-cs"/>
                        </a:rPr>
                        <m:t>π</m:t>
                      </m:r>
                      <m:r>
                        <m:rPr>
                          <m:nor/>
                        </m:rP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itchFamily="18" charset="0"/>
                          <a:ea typeface="宋体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3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i</m:t>
                          </m:r>
                        </m:e>
                        <m:sub>
                          <m:r>
                            <a:rPr kumimoji="1" lang="en-US" altLang="zh-CN" sz="3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𝒍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aramond" pitchFamily="18" charset="0"/>
                          <a:ea typeface="宋体" pitchFamily="2" charset="-122"/>
                          <a:cs typeface="+mn-cs"/>
                        </a:rPr>
                        <m:t>) </m:t>
                      </m:r>
                      <m:r>
                        <a:rPr kumimoji="1" lang="pt-BR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pt-BR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pt-BR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pt-BR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≤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𝒍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zh-CN" altLang="en-US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𝚪</m:t>
                                  </m:r>
                                </m:e>
                                <m:sup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zh-CN" alt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3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  <m:r>
                        <a:rPr kumimoji="1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73" y="3386348"/>
                <a:ext cx="6039479" cy="750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5315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6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2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55321" name="AutoShape 14"/>
              <p:cNvCxnSpPr>
                <a:cxnSpLocks noChangeShapeType="1"/>
                <a:stCxn id="55315" idx="7"/>
                <a:endCxn id="5531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2" name="AutoShape 15"/>
              <p:cNvCxnSpPr>
                <a:cxnSpLocks noChangeShapeType="1"/>
                <a:stCxn id="55316" idx="6"/>
                <a:endCxn id="5531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3" name="AutoShape 16"/>
              <p:cNvCxnSpPr>
                <a:cxnSpLocks noChangeShapeType="1"/>
                <a:stCxn id="55319" idx="5"/>
                <a:endCxn id="5531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4" name="AutoShape 17"/>
              <p:cNvCxnSpPr>
                <a:cxnSpLocks noChangeShapeType="1"/>
                <a:stCxn id="55318" idx="3"/>
                <a:endCxn id="5532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5" name="AutoShape 18"/>
              <p:cNvCxnSpPr>
                <a:cxnSpLocks noChangeShapeType="1"/>
                <a:stCxn id="55320" idx="2"/>
                <a:endCxn id="5531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6" name="AutoShape 19"/>
              <p:cNvCxnSpPr>
                <a:cxnSpLocks noChangeShapeType="1"/>
                <a:stCxn id="55317" idx="1"/>
                <a:endCxn id="5531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7" name="AutoShape 20"/>
              <p:cNvCxnSpPr>
                <a:cxnSpLocks noChangeShapeType="1"/>
                <a:stCxn id="55317" idx="0"/>
                <a:endCxn id="5531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8" name="AutoShape 21"/>
              <p:cNvCxnSpPr>
                <a:cxnSpLocks noChangeShapeType="1"/>
                <a:stCxn id="55320" idx="0"/>
                <a:endCxn id="5531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9" name="AutoShape 22"/>
              <p:cNvCxnSpPr>
                <a:cxnSpLocks noChangeShapeType="1"/>
                <a:stCxn id="55317" idx="7"/>
                <a:endCxn id="5531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62671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2671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2671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62671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62671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2671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67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267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267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267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45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267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67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67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55304" name="Rectangle 39"/>
          <p:cNvSpPr>
            <a:spLocks noChangeArrowheads="1"/>
          </p:cNvSpPr>
          <p:nvPr/>
        </p:nvSpPr>
        <p:spPr bwMode="auto">
          <a:xfrm>
            <a:off x="569225" y="1179513"/>
            <a:ext cx="80232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例：求下图最短路径</a:t>
            </a:r>
          </a:p>
        </p:txBody>
      </p: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69225" y="1179513"/>
            <a:ext cx="6499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5074" y="1628775"/>
            <a:ext cx="7010400" cy="4100513"/>
            <a:chOff x="340" y="1026"/>
            <a:chExt cx="4416" cy="258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6339" name="AutoShape 1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0" name="AutoShape 11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1" name="AutoShape 12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2" name="AutoShape 13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3" name="AutoShape 14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4" name="AutoShape 15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56345" name="AutoShape 16"/>
              <p:cNvCxnSpPr>
                <a:cxnSpLocks noChangeShapeType="1"/>
                <a:stCxn id="56339" idx="7"/>
                <a:endCxn id="5634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6" name="AutoShape 17"/>
              <p:cNvCxnSpPr>
                <a:cxnSpLocks noChangeShapeType="1"/>
                <a:stCxn id="56340" idx="6"/>
                <a:endCxn id="5634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7" name="AutoShape 18"/>
              <p:cNvCxnSpPr>
                <a:cxnSpLocks noChangeShapeType="1"/>
                <a:stCxn id="56343" idx="5"/>
                <a:endCxn id="5634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8" name="AutoShape 19"/>
              <p:cNvCxnSpPr>
                <a:cxnSpLocks noChangeShapeType="1"/>
                <a:stCxn id="56342" idx="3"/>
                <a:endCxn id="5634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9" name="AutoShape 20"/>
              <p:cNvCxnSpPr>
                <a:cxnSpLocks noChangeShapeType="1"/>
                <a:stCxn id="56344" idx="2"/>
                <a:endCxn id="5634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0" name="AutoShape 21"/>
              <p:cNvCxnSpPr>
                <a:cxnSpLocks noChangeShapeType="1"/>
                <a:stCxn id="56341" idx="1"/>
                <a:endCxn id="5633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1" name="AutoShape 22"/>
              <p:cNvCxnSpPr>
                <a:cxnSpLocks noChangeShapeType="1"/>
                <a:stCxn id="56341" idx="0"/>
                <a:endCxn id="5634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2" name="AutoShape 23"/>
              <p:cNvCxnSpPr>
                <a:cxnSpLocks noChangeShapeType="1"/>
                <a:stCxn id="56344" idx="0"/>
                <a:endCxn id="5634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3" name="AutoShape 24"/>
              <p:cNvCxnSpPr>
                <a:cxnSpLocks noChangeShapeType="1"/>
                <a:stCxn id="56341" idx="7"/>
                <a:endCxn id="5634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627737" name="Text Box 25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277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27739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627741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27742" name="Text Box 3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627743" name="Text Box 31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627744" name="Text Box 32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7745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27747" name="Text Box 35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27748" name="Text Box 36"/>
            <p:cNvSpPr txBox="1">
              <a:spLocks noChangeArrowheads="1"/>
            </p:cNvSpPr>
            <p:nvPr/>
          </p:nvSpPr>
          <p:spPr bwMode="auto">
            <a:xfrm>
              <a:off x="2304" y="2880"/>
              <a:ext cx="58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27749" name="Text Box 37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7750" name="Text Box 38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8253" y="1179513"/>
            <a:ext cx="610734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938" y="1603375"/>
            <a:ext cx="7081837" cy="4191000"/>
            <a:chOff x="567" y="1026"/>
            <a:chExt cx="4461" cy="264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57379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0" name="AutoShape 16"/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1" name="AutoShape 17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2" name="AutoShape 18"/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3" name="AutoShape 19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4" name="AutoShape 2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cxnSp>
              <p:nvCxnSpPr>
                <p:cNvPr id="57385" name="AutoShape 21"/>
                <p:cNvCxnSpPr>
                  <a:cxnSpLocks noChangeShapeType="1"/>
                  <a:stCxn id="57379" idx="7"/>
                  <a:endCxn id="57380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6" name="AutoShape 22"/>
                <p:cNvCxnSpPr>
                  <a:cxnSpLocks noChangeShapeType="1"/>
                  <a:stCxn id="57380" idx="6"/>
                  <a:endCxn id="57383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7" name="AutoShape 23"/>
                <p:cNvCxnSpPr>
                  <a:cxnSpLocks noChangeShapeType="1"/>
                  <a:stCxn id="57383" idx="5"/>
                  <a:endCxn id="57382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8" name="AutoShape 24"/>
                <p:cNvCxnSpPr>
                  <a:cxnSpLocks noChangeShapeType="1"/>
                  <a:stCxn id="57382" idx="3"/>
                  <a:endCxn id="57384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9" name="AutoShape 25"/>
                <p:cNvCxnSpPr>
                  <a:cxnSpLocks noChangeShapeType="1"/>
                  <a:stCxn id="57384" idx="2"/>
                  <a:endCxn id="57381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0" name="AutoShape 26"/>
                <p:cNvCxnSpPr>
                  <a:cxnSpLocks noChangeShapeType="1"/>
                  <a:stCxn id="57381" idx="1"/>
                  <a:endCxn id="57379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1" name="AutoShape 27"/>
                <p:cNvCxnSpPr>
                  <a:cxnSpLocks noChangeShapeType="1"/>
                  <a:stCxn id="57381" idx="0"/>
                  <a:endCxn id="57380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2" name="AutoShape 28"/>
                <p:cNvCxnSpPr>
                  <a:cxnSpLocks noChangeShapeType="1"/>
                  <a:stCxn id="57384" idx="0"/>
                  <a:endCxn id="57383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3" name="AutoShape 29"/>
                <p:cNvCxnSpPr>
                  <a:cxnSpLocks noChangeShapeType="1"/>
                  <a:stCxn id="57381" idx="7"/>
                  <a:endCxn id="57383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sp>
              <p:nvSpPr>
                <p:cNvPr id="6287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6287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6287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6287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6287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62877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628772" name="Text Box 36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28773" name="Text Box 37"/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8774" name="Text Box 38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877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628776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62877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60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628778" name="Text Box 42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8779" name="Text Box 43"/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628780" name="Text Box 44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628781" name="Text Box 45"/>
            <p:cNvSpPr txBox="1">
              <a:spLocks noChangeArrowheads="1"/>
            </p:cNvSpPr>
            <p:nvPr/>
          </p:nvSpPr>
          <p:spPr bwMode="auto">
            <a:xfrm>
              <a:off x="567" y="2387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628782" name="Text Box 46"/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3" name="Text Box 47"/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628784" name="Text Box 48"/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5" name="Text Box 49"/>
            <p:cNvSpPr txBox="1">
              <a:spLocks noChangeArrowheads="1"/>
            </p:cNvSpPr>
            <p:nvPr/>
          </p:nvSpPr>
          <p:spPr bwMode="auto">
            <a:xfrm>
              <a:off x="3787" y="329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6" name="Text Box 50"/>
            <p:cNvSpPr txBox="1">
              <a:spLocks noChangeArrowheads="1"/>
            </p:cNvSpPr>
            <p:nvPr/>
          </p:nvSpPr>
          <p:spPr bwMode="auto">
            <a:xfrm>
              <a:off x="4712" y="246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0" y="338455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628788" name="Text Box 52"/>
          <p:cNvSpPr txBox="1">
            <a:spLocks noChangeArrowheads="1"/>
          </p:cNvSpPr>
          <p:nvPr/>
        </p:nvSpPr>
        <p:spPr bwMode="auto">
          <a:xfrm>
            <a:off x="2174875" y="1631950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4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2159000" y="5227638"/>
            <a:ext cx="10668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2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7272338" y="1358900"/>
            <a:ext cx="1709737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(c)=2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5138738" y="1738313"/>
            <a:ext cx="43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5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87" grpId="0" animBg="1"/>
      <p:bldP spid="628788" grpId="0" animBg="1" autoUpdateAnimBg="0"/>
      <p:bldP spid="62878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83739" y="1179513"/>
            <a:ext cx="7355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1628775"/>
            <a:ext cx="7083425" cy="4191000"/>
            <a:chOff x="566" y="1026"/>
            <a:chExt cx="4462" cy="264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567" y="1026"/>
              <a:ext cx="4461" cy="2640"/>
              <a:chOff x="567" y="1026"/>
              <a:chExt cx="4461" cy="264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584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0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1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3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cxnSp>
                <p:nvCxnSpPr>
                  <p:cNvPr id="58414" name="AutoShape 22"/>
                  <p:cNvCxnSpPr>
                    <a:cxnSpLocks noChangeShapeType="1"/>
                    <a:stCxn id="58408" idx="7"/>
                    <a:endCxn id="58409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5" name="AutoShape 23"/>
                  <p:cNvCxnSpPr>
                    <a:cxnSpLocks noChangeShapeType="1"/>
                    <a:stCxn id="58409" idx="6"/>
                    <a:endCxn id="58412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6" name="AutoShape 24"/>
                  <p:cNvCxnSpPr>
                    <a:cxnSpLocks noChangeShapeType="1"/>
                    <a:stCxn id="58412" idx="5"/>
                    <a:endCxn id="58411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7" name="AutoShape 25"/>
                  <p:cNvCxnSpPr>
                    <a:cxnSpLocks noChangeShapeType="1"/>
                    <a:stCxn id="58411" idx="3"/>
                    <a:endCxn id="58413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8" name="AutoShape 26"/>
                  <p:cNvCxnSpPr>
                    <a:cxnSpLocks noChangeShapeType="1"/>
                    <a:stCxn id="58413" idx="2"/>
                    <a:endCxn id="58410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9" name="AutoShape 27"/>
                  <p:cNvCxnSpPr>
                    <a:cxnSpLocks noChangeShapeType="1"/>
                    <a:stCxn id="58410" idx="1"/>
                    <a:endCxn id="58408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0" name="AutoShape 28"/>
                  <p:cNvCxnSpPr>
                    <a:cxnSpLocks noChangeShapeType="1"/>
                    <a:stCxn id="58410" idx="0"/>
                    <a:endCxn id="58409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1" name="AutoShape 29"/>
                  <p:cNvCxnSpPr>
                    <a:cxnSpLocks noChangeShapeType="1"/>
                    <a:stCxn id="58413" idx="0"/>
                    <a:endCxn id="58412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2" name="AutoShape 30"/>
                  <p:cNvCxnSpPr>
                    <a:cxnSpLocks noChangeShapeType="1"/>
                    <a:stCxn id="58410" idx="7"/>
                    <a:endCxn id="58412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6297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62979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62979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62979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z</a:t>
                    </a:r>
                  </a:p>
                </p:txBody>
              </p:sp>
              <p:sp>
                <p:nvSpPr>
                  <p:cNvPr id="62979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e</a:t>
                    </a:r>
                  </a:p>
                </p:txBody>
              </p:sp>
              <p:sp>
                <p:nvSpPr>
                  <p:cNvPr id="62979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c</a:t>
                    </a:r>
                  </a:p>
                </p:txBody>
              </p:sp>
            </p:grpSp>
            <p:sp>
              <p:nvSpPr>
                <p:cNvPr id="6297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297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97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98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298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6298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50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6298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98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62980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629806" name="Text Box 46"/>
              <p:cNvSpPr txBox="1">
                <a:spLocks noChangeArrowheads="1"/>
              </p:cNvSpPr>
              <p:nvPr/>
            </p:nvSpPr>
            <p:spPr bwMode="auto">
              <a:xfrm>
                <a:off x="567" y="2387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629807" name="Text Box 47"/>
              <p:cNvSpPr txBox="1">
                <a:spLocks noChangeArrowheads="1"/>
              </p:cNvSpPr>
              <p:nvPr/>
            </p:nvSpPr>
            <p:spPr bwMode="auto">
              <a:xfrm>
                <a:off x="2018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3787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09" name="Text Box 49"/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10" name="Text Box 50"/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11" name="Text Box 51"/>
              <p:cNvSpPr txBox="1">
                <a:spLocks noChangeArrowheads="1"/>
              </p:cNvSpPr>
              <p:nvPr/>
            </p:nvSpPr>
            <p:spPr bwMode="auto">
              <a:xfrm>
                <a:off x="4712" y="246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629812" name="Oval 52"/>
            <p:cNvSpPr>
              <a:spLocks noChangeArrowheads="1"/>
            </p:cNvSpPr>
            <p:nvPr/>
          </p:nvSpPr>
          <p:spPr bwMode="auto">
            <a:xfrm>
              <a:off x="566" y="2148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marR="0" lvl="0" indent="-457200" algn="ctr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29813" name="Text Box 53"/>
            <p:cNvSpPr txBox="1">
              <a:spLocks noChangeArrowheads="1"/>
            </p:cNvSpPr>
            <p:nvPr/>
          </p:nvSpPr>
          <p:spPr bwMode="auto">
            <a:xfrm>
              <a:off x="1936" y="1044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4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29814" name="Text Box 54"/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2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1830388" y="52578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6" name="Text Box 56"/>
          <p:cNvSpPr txBox="1">
            <a:spLocks noChangeArrowheads="1"/>
          </p:cNvSpPr>
          <p:nvPr/>
        </p:nvSpPr>
        <p:spPr bwMode="auto">
          <a:xfrm>
            <a:off x="2201863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7" name="Text Box 57"/>
          <p:cNvSpPr txBox="1">
            <a:spLocks noChangeArrowheads="1"/>
          </p:cNvSpPr>
          <p:nvPr/>
        </p:nvSpPr>
        <p:spPr bwMode="auto">
          <a:xfrm>
            <a:off x="4949825" y="1671638"/>
            <a:ext cx="1929946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8" name="Text Box 58"/>
          <p:cNvSpPr txBox="1">
            <a:spLocks noChangeArrowheads="1"/>
          </p:cNvSpPr>
          <p:nvPr/>
        </p:nvSpPr>
        <p:spPr bwMode="auto">
          <a:xfrm>
            <a:off x="5021263" y="5253038"/>
            <a:ext cx="182948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12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29819" name="Text Box 59"/>
          <p:cNvSpPr txBox="1">
            <a:spLocks noChangeArrowheads="1"/>
          </p:cNvSpPr>
          <p:nvPr/>
        </p:nvSpPr>
        <p:spPr bwMode="auto">
          <a:xfrm>
            <a:off x="6867525" y="1268413"/>
            <a:ext cx="2097088" cy="2292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(b)=4-&gt;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(c)=2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58386" name="Line 60"/>
          <p:cNvSpPr>
            <a:spLocks noChangeShapeType="1"/>
          </p:cNvSpPr>
          <p:nvPr/>
        </p:nvSpPr>
        <p:spPr bwMode="auto">
          <a:xfrm>
            <a:off x="7137400" y="2214563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15" grpId="0" animBg="1"/>
      <p:bldP spid="629816" grpId="0" animBg="1" autoUpdateAnimBg="0"/>
      <p:bldP spid="629817" grpId="0" animBg="1" autoUpdateAnimBg="0"/>
      <p:bldP spid="6298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22280" y="1179513"/>
            <a:ext cx="561725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1628775"/>
            <a:ext cx="7561263" cy="4191000"/>
            <a:chOff x="566" y="1026"/>
            <a:chExt cx="4763" cy="26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567" y="1026"/>
                <a:ext cx="4461" cy="2640"/>
                <a:chOff x="567" y="1026"/>
                <a:chExt cx="4461" cy="2640"/>
              </a:xfrm>
            </p:grpSpPr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59439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0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1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2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4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cxnSp>
                  <p:nvCxnSpPr>
                    <p:cNvPr id="59445" name="AutoShape 27"/>
                    <p:cNvCxnSpPr>
                      <a:cxnSpLocks noChangeShapeType="1"/>
                      <a:stCxn id="59439" idx="7"/>
                      <a:endCxn id="59440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6" name="AutoShape 28"/>
                    <p:cNvCxnSpPr>
                      <a:cxnSpLocks noChangeShapeType="1"/>
                      <a:stCxn id="59440" idx="6"/>
                      <a:endCxn id="59443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7" name="AutoShape 29"/>
                    <p:cNvCxnSpPr>
                      <a:cxnSpLocks noChangeShapeType="1"/>
                      <a:stCxn id="59443" idx="5"/>
                      <a:endCxn id="59442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8" name="AutoShape 30"/>
                    <p:cNvCxnSpPr>
                      <a:cxnSpLocks noChangeShapeType="1"/>
                      <a:stCxn id="59442" idx="3"/>
                      <a:endCxn id="59444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9" name="AutoShape 31"/>
                    <p:cNvCxnSpPr>
                      <a:cxnSpLocks noChangeShapeType="1"/>
                      <a:stCxn id="59444" idx="2"/>
                      <a:endCxn id="59441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0" name="AutoShape 32"/>
                    <p:cNvCxnSpPr>
                      <a:cxnSpLocks noChangeShapeType="1"/>
                      <a:stCxn id="59441" idx="1"/>
                      <a:endCxn id="59439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1" name="AutoShape 33"/>
                    <p:cNvCxnSpPr>
                      <a:cxnSpLocks noChangeShapeType="1"/>
                      <a:stCxn id="59441" idx="0"/>
                      <a:endCxn id="59440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2" name="AutoShape 34"/>
                    <p:cNvCxnSpPr>
                      <a:cxnSpLocks noChangeShapeType="1"/>
                      <a:stCxn id="59444" idx="0"/>
                      <a:endCxn id="59443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3" name="AutoShape 35"/>
                    <p:cNvCxnSpPr>
                      <a:cxnSpLocks noChangeShapeType="1"/>
                      <a:stCxn id="59441" idx="7"/>
                      <a:endCxn id="59443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3082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p:txBody>
                </p:sp>
                <p:sp>
                  <p:nvSpPr>
                    <p:cNvPr id="63082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b</a:t>
                      </a:r>
                    </a:p>
                  </p:txBody>
                </p:sp>
                <p:sp>
                  <p:nvSpPr>
                    <p:cNvPr id="63082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</a:t>
                      </a:r>
                    </a:p>
                  </p:txBody>
                </p:sp>
                <p:sp>
                  <p:nvSpPr>
                    <p:cNvPr id="63082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z</a:t>
                      </a:r>
                    </a:p>
                  </p:txBody>
                </p:sp>
                <p:sp>
                  <p:nvSpPr>
                    <p:cNvPr id="630824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e</a:t>
                      </a:r>
                    </a:p>
                  </p:txBody>
                </p:sp>
                <p:sp>
                  <p:nvSpPr>
                    <p:cNvPr id="63082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</a:p>
                  </p:txBody>
                </p:sp>
              </p:grpSp>
              <p:sp>
                <p:nvSpPr>
                  <p:cNvPr id="6308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63082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6308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6308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6308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63083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559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63083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63083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6</a:t>
                    </a:r>
                  </a:p>
                </p:txBody>
              </p:sp>
              <p:sp>
                <p:nvSpPr>
                  <p:cNvPr id="63083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3</a:t>
                    </a:r>
                  </a:p>
                </p:txBody>
              </p:sp>
            </p:grpSp>
            <p:sp>
              <p:nvSpPr>
                <p:cNvPr id="63083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67" y="2387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308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8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787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018" y="333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87" y="329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</p:grpSp>
          <p:sp>
            <p:nvSpPr>
              <p:cNvPr id="630841" name="Oval 57"/>
              <p:cNvSpPr>
                <a:spLocks noChangeArrowheads="1"/>
              </p:cNvSpPr>
              <p:nvPr/>
            </p:nvSpPr>
            <p:spPr bwMode="auto">
              <a:xfrm>
                <a:off x="566" y="2148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marR="0" lvl="0" indent="-45720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0842" name="Text Box 58"/>
              <p:cNvSpPr txBox="1">
                <a:spLocks noChangeArrowheads="1"/>
              </p:cNvSpPr>
              <p:nvPr/>
            </p:nvSpPr>
            <p:spPr bwMode="auto">
              <a:xfrm>
                <a:off x="1936" y="1044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4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0843" name="Text Box 59"/>
              <p:cNvSpPr txBox="1">
                <a:spLocks noChangeArrowheads="1"/>
              </p:cNvSpPr>
              <p:nvPr/>
            </p:nvSpPr>
            <p:spPr bwMode="auto">
              <a:xfrm>
                <a:off x="1926" y="3309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2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59414" name="Oval 60"/>
            <p:cNvSpPr>
              <a:spLocks noChangeArrowheads="1"/>
            </p:cNvSpPr>
            <p:nvPr/>
          </p:nvSpPr>
          <p:spPr bwMode="auto">
            <a:xfrm>
              <a:off x="1719" y="331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5" name="Text Box 61"/>
            <p:cNvSpPr txBox="1">
              <a:spLocks noChangeArrowheads="1"/>
            </p:cNvSpPr>
            <p:nvPr/>
          </p:nvSpPr>
          <p:spPr bwMode="auto">
            <a:xfrm>
              <a:off x="1953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6" name="Text Box 62"/>
            <p:cNvSpPr txBox="1">
              <a:spLocks noChangeArrowheads="1"/>
            </p:cNvSpPr>
            <p:nvPr/>
          </p:nvSpPr>
          <p:spPr bwMode="auto">
            <a:xfrm>
              <a:off x="3684" y="1053"/>
              <a:ext cx="1645" cy="33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7" name="Text Box 63"/>
            <p:cNvSpPr txBox="1">
              <a:spLocks noChangeArrowheads="1"/>
            </p:cNvSpPr>
            <p:nvPr/>
          </p:nvSpPr>
          <p:spPr bwMode="auto">
            <a:xfrm>
              <a:off x="3729" y="3309"/>
              <a:ext cx="1235" cy="33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12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0848" name="Oval 64"/>
          <p:cNvSpPr>
            <a:spLocks noChangeArrowheads="1"/>
          </p:cNvSpPr>
          <p:nvPr/>
        </p:nvSpPr>
        <p:spPr bwMode="auto">
          <a:xfrm>
            <a:off x="1884363" y="16383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4410075" y="1628775"/>
            <a:ext cx="1676401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8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b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597650" y="1268413"/>
            <a:ext cx="2097088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59412" name="Line 67"/>
          <p:cNvSpPr>
            <a:spLocks noChangeShapeType="1"/>
          </p:cNvSpPr>
          <p:nvPr/>
        </p:nvSpPr>
        <p:spPr bwMode="auto">
          <a:xfrm>
            <a:off x="6642100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2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48" grpId="0" animBg="1"/>
      <p:bldP spid="63084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99851" y="1179513"/>
            <a:ext cx="7529749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0" y="1584325"/>
            <a:ext cx="7170738" cy="4191000"/>
            <a:chOff x="566" y="1026"/>
            <a:chExt cx="4517" cy="264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5" name="Group 23"/>
                <p:cNvGrpSpPr>
                  <a:grpSpLocks/>
                </p:cNvGrpSpPr>
                <p:nvPr/>
              </p:nvGrpSpPr>
              <p:grpSpPr bwMode="auto">
                <a:xfrm>
                  <a:off x="567" y="1026"/>
                  <a:ext cx="4461" cy="2640"/>
                  <a:chOff x="567" y="1026"/>
                  <a:chExt cx="4461" cy="2640"/>
                </a:xfrm>
              </p:grpSpPr>
              <p:grpSp>
                <p:nvGrpSpPr>
                  <p:cNvPr id="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7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6047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2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4" name="AutoShap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5" name="AutoShap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6" name="AutoShap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60477" name="AutoShape 32"/>
                      <p:cNvCxnSpPr>
                        <a:cxnSpLocks noChangeShapeType="1"/>
                        <a:stCxn id="60471" idx="7"/>
                        <a:endCxn id="60472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78" name="AutoShape 33"/>
                      <p:cNvCxnSpPr>
                        <a:cxnSpLocks noChangeShapeType="1"/>
                        <a:stCxn id="60472" idx="6"/>
                        <a:endCxn id="60475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79" name="AutoShape 34"/>
                      <p:cNvCxnSpPr>
                        <a:cxnSpLocks noChangeShapeType="1"/>
                        <a:stCxn id="60475" idx="5"/>
                        <a:endCxn id="60474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0" name="AutoShape 35"/>
                      <p:cNvCxnSpPr>
                        <a:cxnSpLocks noChangeShapeType="1"/>
                        <a:stCxn id="60474" idx="3"/>
                        <a:endCxn id="60476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1" name="AutoShape 36"/>
                      <p:cNvCxnSpPr>
                        <a:cxnSpLocks noChangeShapeType="1"/>
                        <a:stCxn id="60476" idx="2"/>
                        <a:endCxn id="60473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2" name="AutoShape 37"/>
                      <p:cNvCxnSpPr>
                        <a:cxnSpLocks noChangeShapeType="1"/>
                        <a:stCxn id="60473" idx="1"/>
                        <a:endCxn id="60471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3" name="AutoShape 38"/>
                      <p:cNvCxnSpPr>
                        <a:cxnSpLocks noChangeShapeType="1"/>
                        <a:stCxn id="60473" idx="0"/>
                        <a:endCxn id="60472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4" name="AutoShape 39"/>
                      <p:cNvCxnSpPr>
                        <a:cxnSpLocks noChangeShapeType="1"/>
                        <a:stCxn id="60476" idx="0"/>
                        <a:endCxn id="60475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5" name="AutoShape 40"/>
                      <p:cNvCxnSpPr>
                        <a:cxnSpLocks noChangeShapeType="1"/>
                        <a:stCxn id="60473" idx="7"/>
                        <a:endCxn id="60475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63184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631850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631851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631852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z</a:t>
                        </a:r>
                      </a:p>
                    </p:txBody>
                  </p:sp>
                  <p:sp>
                    <p:nvSpPr>
                      <p:cNvPr id="631853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631854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c</a:t>
                        </a:r>
                      </a:p>
                    </p:txBody>
                  </p:sp>
                </p:grpSp>
                <p:sp>
                  <p:nvSpPr>
                    <p:cNvPr id="6318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p:txBody>
                </p:sp>
                <p:sp>
                  <p:nvSpPr>
                    <p:cNvPr id="63185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63185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63185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63185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8</a:t>
                      </a:r>
                    </a:p>
                  </p:txBody>
                </p:sp>
                <p:sp>
                  <p:nvSpPr>
                    <p:cNvPr id="63186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50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10</a:t>
                      </a:r>
                    </a:p>
                  </p:txBody>
                </p:sp>
                <p:sp>
                  <p:nvSpPr>
                    <p:cNvPr id="63186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63186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63186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63186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387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0</a:t>
                    </a:r>
                  </a:p>
                </p:txBody>
              </p:sp>
              <p:sp>
                <p:nvSpPr>
                  <p:cNvPr id="63186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329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</p:grpSp>
            <p:sp>
              <p:nvSpPr>
                <p:cNvPr id="631870" name="Oval 62"/>
                <p:cNvSpPr>
                  <a:spLocks noChangeArrowheads="1"/>
                </p:cNvSpPr>
                <p:nvPr/>
              </p:nvSpPr>
              <p:spPr bwMode="auto">
                <a:xfrm>
                  <a:off x="566" y="2148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457200" marR="0" lvl="0" indent="-457200" algn="ctr" defTabSz="9144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18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4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18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2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0446" name="Oval 65"/>
              <p:cNvSpPr>
                <a:spLocks noChangeArrowheads="1"/>
              </p:cNvSpPr>
              <p:nvPr/>
            </p:nvSpPr>
            <p:spPr bwMode="auto">
              <a:xfrm>
                <a:off x="1719" y="331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4" name="Text Box 66"/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3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5" name="Text Box 67"/>
              <p:cNvSpPr txBox="1">
                <a:spLocks noChangeArrowheads="1"/>
              </p:cNvSpPr>
              <p:nvPr/>
            </p:nvSpPr>
            <p:spPr bwMode="auto">
              <a:xfrm>
                <a:off x="3684" y="1053"/>
                <a:ext cx="1143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10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6" name="Text Box 68"/>
              <p:cNvSpPr txBox="1">
                <a:spLocks noChangeArrowheads="1"/>
              </p:cNvSpPr>
              <p:nvPr/>
            </p:nvSpPr>
            <p:spPr bwMode="auto">
              <a:xfrm>
                <a:off x="3729" y="3309"/>
                <a:ext cx="1226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12 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0443" name="Oval 69"/>
            <p:cNvSpPr>
              <a:spLocks noChangeArrowheads="1"/>
            </p:cNvSpPr>
            <p:nvPr/>
          </p:nvSpPr>
          <p:spPr bwMode="auto">
            <a:xfrm>
              <a:off x="1730" y="103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1878" name="Text Box 70"/>
            <p:cNvSpPr txBox="1">
              <a:spLocks noChangeArrowheads="1"/>
            </p:cNvSpPr>
            <p:nvPr/>
          </p:nvSpPr>
          <p:spPr bwMode="auto">
            <a:xfrm>
              <a:off x="3758" y="1026"/>
              <a:ext cx="1325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8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b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1879" name="Oval 71"/>
          <p:cNvSpPr>
            <a:spLocks noChangeArrowheads="1"/>
          </p:cNvSpPr>
          <p:nvPr/>
        </p:nvSpPr>
        <p:spPr bwMode="auto">
          <a:xfrm>
            <a:off x="4648200" y="166211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1880" name="Text Box 72"/>
          <p:cNvSpPr txBox="1">
            <a:spLocks noChangeArrowheads="1"/>
          </p:cNvSpPr>
          <p:nvPr/>
        </p:nvSpPr>
        <p:spPr bwMode="auto">
          <a:xfrm>
            <a:off x="4946649" y="5253038"/>
            <a:ext cx="1265239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31881" name="Text Box 73"/>
          <p:cNvSpPr txBox="1">
            <a:spLocks noChangeArrowheads="1"/>
          </p:cNvSpPr>
          <p:nvPr/>
        </p:nvSpPr>
        <p:spPr bwMode="auto">
          <a:xfrm>
            <a:off x="6211888" y="3976688"/>
            <a:ext cx="2932112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14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1882" name="Text Box 74"/>
          <p:cNvSpPr txBox="1">
            <a:spLocks noChangeArrowheads="1"/>
          </p:cNvSpPr>
          <p:nvPr/>
        </p:nvSpPr>
        <p:spPr bwMode="auto">
          <a:xfrm>
            <a:off x="6980234" y="1268413"/>
            <a:ext cx="2097087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14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0441" name="Line 75"/>
          <p:cNvSpPr>
            <a:spLocks noChangeShapeType="1"/>
          </p:cNvSpPr>
          <p:nvPr/>
        </p:nvSpPr>
        <p:spPr bwMode="auto">
          <a:xfrm>
            <a:off x="6825116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79" grpId="0" animBg="1"/>
      <p:bldP spid="631880" grpId="0" animBg="1" autoUpdateAnimBg="0"/>
      <p:bldP spid="6318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上堂课回顾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3989" y="1200258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˃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3200" dirty="0" smtClean="0"/>
              <a:t>旅行商问题求解的精确解法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sz="3200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81893" y="1891687"/>
            <a:ext cx="7548497" cy="108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分支与界法的基本思想</a:t>
            </a:r>
            <a:endParaRPr kumimoji="0"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算法实现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endParaRPr kumimoji="0" lang="zh-CN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3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4711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628775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5" y="1026"/>
              <a:ext cx="4727" cy="2640"/>
              <a:chOff x="566" y="1026"/>
              <a:chExt cx="4727" cy="264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566" y="1026"/>
                <a:ext cx="4727" cy="2640"/>
                <a:chOff x="566" y="1026"/>
                <a:chExt cx="4727" cy="264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67" y="1026"/>
                    <a:ext cx="4461" cy="2640"/>
                    <a:chOff x="567" y="1026"/>
                    <a:chExt cx="4461" cy="2640"/>
                  </a:xfrm>
                </p:grpSpPr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61486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7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9" name="AutoShap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1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61492" name="AutoShape 21"/>
                        <p:cNvCxnSpPr>
                          <a:cxnSpLocks noChangeShapeType="1"/>
                          <a:stCxn id="61486" idx="7"/>
                          <a:endCxn id="61487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3" name="AutoShape 22"/>
                        <p:cNvCxnSpPr>
                          <a:cxnSpLocks noChangeShapeType="1"/>
                          <a:stCxn id="61487" idx="6"/>
                          <a:endCxn id="61490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4" name="AutoShape 23"/>
                        <p:cNvCxnSpPr>
                          <a:cxnSpLocks noChangeShapeType="1"/>
                          <a:stCxn id="61490" idx="5"/>
                          <a:endCxn id="61489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5" name="AutoShape 24"/>
                        <p:cNvCxnSpPr>
                          <a:cxnSpLocks noChangeShapeType="1"/>
                          <a:stCxn id="61489" idx="3"/>
                          <a:endCxn id="61491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6" name="AutoShape 25"/>
                        <p:cNvCxnSpPr>
                          <a:cxnSpLocks noChangeShapeType="1"/>
                          <a:stCxn id="61491" idx="2"/>
                          <a:endCxn id="61488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7" name="AutoShape 26"/>
                        <p:cNvCxnSpPr>
                          <a:cxnSpLocks noChangeShapeType="1"/>
                          <a:stCxn id="61488" idx="1"/>
                          <a:endCxn id="61486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8" name="AutoShape 27"/>
                        <p:cNvCxnSpPr>
                          <a:cxnSpLocks noChangeShapeType="1"/>
                          <a:stCxn id="61488" idx="0"/>
                          <a:endCxn id="61487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9" name="AutoShape 28"/>
                        <p:cNvCxnSpPr>
                          <a:cxnSpLocks noChangeShapeType="1"/>
                          <a:stCxn id="61491" idx="0"/>
                          <a:endCxn id="61490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500" name="AutoShape 29"/>
                        <p:cNvCxnSpPr>
                          <a:cxnSpLocks noChangeShapeType="1"/>
                          <a:stCxn id="61488" idx="7"/>
                          <a:endCxn id="61490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sp>
                      <p:nvSpPr>
                        <p:cNvPr id="632862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632863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632864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3286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z</a:t>
                          </a:r>
                        </a:p>
                      </p:txBody>
                    </p:sp>
                    <p:sp>
                      <p:nvSpPr>
                        <p:cNvPr id="632866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e</a:t>
                          </a:r>
                        </a:p>
                      </p:txBody>
                    </p:sp>
                    <p:sp>
                      <p:nvSpPr>
                        <p:cNvPr id="632867" name="Text Box 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c</a:t>
                          </a:r>
                        </a:p>
                      </p:txBody>
                    </p:sp>
                  </p:grpSp>
                  <p:sp>
                    <p:nvSpPr>
                      <p:cNvPr id="63286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632869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28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32871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632872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63287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529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632874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2875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63287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63287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2387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63287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79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1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329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2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</p:grpSp>
              <p:sp>
                <p:nvSpPr>
                  <p:cNvPr id="63288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566" y="2148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457200" marR="0" lvl="0" indent="-45720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4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2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1461" name="Oval 54"/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3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684" y="1053"/>
                  <a:ext cx="1216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10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729" y="3309"/>
                  <a:ext cx="1564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12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1458" name="Oval 58"/>
              <p:cNvSpPr>
                <a:spLocks noChangeArrowheads="1"/>
              </p:cNvSpPr>
              <p:nvPr/>
            </p:nvSpPr>
            <p:spPr bwMode="auto">
              <a:xfrm>
                <a:off x="1730" y="103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2891" name="Text Box 59"/>
              <p:cNvSpPr txBox="1">
                <a:spLocks noChangeArrowheads="1"/>
              </p:cNvSpPr>
              <p:nvPr/>
            </p:nvSpPr>
            <p:spPr bwMode="auto">
              <a:xfrm>
                <a:off x="3758" y="1026"/>
                <a:ext cx="1416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8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b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1454" name="Oval 60"/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2893" name="Text Box 61"/>
            <p:cNvSpPr txBox="1">
              <a:spLocks noChangeArrowheads="1"/>
            </p:cNvSpPr>
            <p:nvPr/>
          </p:nvSpPr>
          <p:spPr bwMode="auto">
            <a:xfrm>
              <a:off x="3461" y="3309"/>
              <a:ext cx="2183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d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2894" name="Text Box 62"/>
            <p:cNvSpPr txBox="1">
              <a:spLocks noChangeArrowheads="1"/>
            </p:cNvSpPr>
            <p:nvPr/>
          </p:nvSpPr>
          <p:spPr bwMode="auto">
            <a:xfrm>
              <a:off x="4185" y="2505"/>
              <a:ext cx="187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4665663" y="52482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2896" name="Text Box 64"/>
          <p:cNvSpPr txBox="1">
            <a:spLocks noChangeArrowheads="1"/>
          </p:cNvSpPr>
          <p:nvPr/>
        </p:nvSpPr>
        <p:spPr bwMode="auto">
          <a:xfrm>
            <a:off x="5903912" y="4067175"/>
            <a:ext cx="2200997" cy="523220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2897" name="Text Box 65"/>
          <p:cNvSpPr txBox="1">
            <a:spLocks noChangeArrowheads="1"/>
          </p:cNvSpPr>
          <p:nvPr/>
        </p:nvSpPr>
        <p:spPr bwMode="auto">
          <a:xfrm>
            <a:off x="6867525" y="1223963"/>
            <a:ext cx="2097088" cy="1196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14-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1452" name="Line 66"/>
          <p:cNvSpPr>
            <a:spLocks noChangeShapeType="1"/>
          </p:cNvSpPr>
          <p:nvPr/>
        </p:nvSpPr>
        <p:spPr bwMode="auto">
          <a:xfrm>
            <a:off x="6958013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95" grpId="0" animBg="1"/>
      <p:bldP spid="63289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98253" y="1179513"/>
            <a:ext cx="803774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601788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5" y="1026"/>
              <a:ext cx="5760" cy="2640"/>
              <a:chOff x="295" y="1026"/>
              <a:chExt cx="5760" cy="264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95" y="1026"/>
                <a:ext cx="4718" cy="2640"/>
                <a:chOff x="566" y="1026"/>
                <a:chExt cx="4718" cy="264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718" cy="2640"/>
                  <a:chOff x="566" y="1026"/>
                  <a:chExt cx="4718" cy="264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66" y="1026"/>
                    <a:ext cx="4462" cy="2640"/>
                    <a:chOff x="566" y="1026"/>
                    <a:chExt cx="4462" cy="2640"/>
                  </a:xfrm>
                </p:grpSpPr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" y="1026"/>
                      <a:ext cx="4461" cy="2640"/>
                      <a:chOff x="567" y="1026"/>
                      <a:chExt cx="4461" cy="2640"/>
                    </a:xfrm>
                  </p:grpSpPr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12" y="1026"/>
                        <a:ext cx="4416" cy="2583"/>
                        <a:chOff x="340" y="1026"/>
                        <a:chExt cx="4416" cy="2583"/>
                      </a:xfrm>
                    </p:grpSpPr>
                    <p:grpSp>
                      <p:nvGrpSpPr>
                        <p:cNvPr id="9" name="Group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" y="1026"/>
                          <a:ext cx="4416" cy="2583"/>
                          <a:chOff x="336" y="1008"/>
                          <a:chExt cx="4416" cy="2583"/>
                        </a:xfrm>
                      </p:grpSpPr>
                      <p:sp>
                        <p:nvSpPr>
                          <p:cNvPr id="62517" name="AutoShape 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6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8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9" name="AutoShape 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0" name="AutoShape 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1" name="AutoShape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2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23" name="AutoShape 22"/>
                          <p:cNvCxnSpPr>
                            <a:cxnSpLocks noChangeShapeType="1"/>
                            <a:stCxn id="62517" idx="7"/>
                            <a:endCxn id="62518" idx="3"/>
                          </p:cNvCxnSpPr>
                          <p:nvPr/>
                        </p:nvCxnSpPr>
                        <p:spPr bwMode="auto">
                          <a:xfrm flipV="1">
                            <a:off x="658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4" name="AutoShape 23"/>
                          <p:cNvCxnSpPr>
                            <a:cxnSpLocks noChangeShapeType="1"/>
                            <a:stCxn id="62518" idx="6"/>
                            <a:endCxn id="62521" idx="2"/>
                          </p:cNvCxnSpPr>
                          <p:nvPr/>
                        </p:nvCxnSpPr>
                        <p:spPr bwMode="auto">
                          <a:xfrm>
                            <a:off x="1680" y="1392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5" name="AutoShape 24"/>
                          <p:cNvCxnSpPr>
                            <a:cxnSpLocks noChangeShapeType="1"/>
                            <a:stCxn id="62521" idx="5"/>
                            <a:endCxn id="62520" idx="1"/>
                          </p:cNvCxnSpPr>
                          <p:nvPr/>
                        </p:nvCxnSpPr>
                        <p:spPr bwMode="auto">
                          <a:xfrm>
                            <a:off x="3394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6" name="AutoShape 25"/>
                          <p:cNvCxnSpPr>
                            <a:cxnSpLocks noChangeShapeType="1"/>
                            <a:stCxn id="62520" idx="3"/>
                            <a:endCxn id="62522" idx="7"/>
                          </p:cNvCxnSpPr>
                          <p:nvPr/>
                        </p:nvCxnSpPr>
                        <p:spPr bwMode="auto">
                          <a:xfrm flipH="1">
                            <a:off x="3394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7" name="AutoShape 26"/>
                          <p:cNvCxnSpPr>
                            <a:cxnSpLocks noChangeShapeType="1"/>
                            <a:stCxn id="62522" idx="2"/>
                            <a:endCxn id="62519" idx="6"/>
                          </p:cNvCxnSpPr>
                          <p:nvPr/>
                        </p:nvCxnSpPr>
                        <p:spPr bwMode="auto">
                          <a:xfrm flipH="1">
                            <a:off x="1680" y="3216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8" name="AutoShape 27"/>
                          <p:cNvCxnSpPr>
                            <a:cxnSpLocks noChangeShapeType="1"/>
                            <a:stCxn id="62519" idx="1"/>
                            <a:endCxn id="62517" idx="5"/>
                          </p:cNvCxnSpPr>
                          <p:nvPr/>
                        </p:nvCxnSpPr>
                        <p:spPr bwMode="auto">
                          <a:xfrm flipH="1" flipV="1">
                            <a:off x="658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9" name="AutoShape 28"/>
                          <p:cNvCxnSpPr>
                            <a:cxnSpLocks noChangeShapeType="1"/>
                            <a:stCxn id="62519" idx="0"/>
                            <a:endCxn id="62518" idx="4"/>
                          </p:cNvCxnSpPr>
                          <p:nvPr/>
                        </p:nvCxnSpPr>
                        <p:spPr bwMode="auto">
                          <a:xfrm flipV="1">
                            <a:off x="1632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30" name="AutoShape 29"/>
                          <p:cNvCxnSpPr>
                            <a:cxnSpLocks noChangeShapeType="1"/>
                            <a:stCxn id="62522" idx="0"/>
                            <a:endCxn id="62521" idx="4"/>
                          </p:cNvCxnSpPr>
                          <p:nvPr/>
                        </p:nvCxnSpPr>
                        <p:spPr bwMode="auto">
                          <a:xfrm flipV="1">
                            <a:off x="3360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31" name="AutoShape 30"/>
                          <p:cNvCxnSpPr>
                            <a:cxnSpLocks noChangeShapeType="1"/>
                            <a:stCxn id="62519" idx="7"/>
                            <a:endCxn id="62521" idx="3"/>
                          </p:cNvCxnSpPr>
                          <p:nvPr/>
                        </p:nvCxnSpPr>
                        <p:spPr bwMode="auto">
                          <a:xfrm flipV="1">
                            <a:off x="1666" y="1426"/>
                            <a:ext cx="1660" cy="1756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sp>
                        <p:nvSpPr>
                          <p:cNvPr id="633887" name="Text Box 3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633888" name="Text Box 3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633889" name="Text Box 3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16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633890" name="Text Box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z</a:t>
                            </a:r>
                          </a:p>
                        </p:txBody>
                      </p:sp>
                      <p:sp>
                        <p:nvSpPr>
                          <p:cNvPr id="633891" name="Text Box 3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633892" name="Text Box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c</a:t>
                            </a:r>
                          </a:p>
                        </p:txBody>
                      </p:sp>
                    </p:grpSp>
                    <p:sp>
                      <p:nvSpPr>
                        <p:cNvPr id="633893" name="Text Box 3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58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633894" name="Text Box 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27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633895" name="Text Box 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633896" name="Text Box 4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39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633897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08" y="20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8</a:t>
                          </a:r>
                        </a:p>
                      </p:txBody>
                    </p:sp>
                    <p:sp>
                      <p:nvSpPr>
                        <p:cNvPr id="633898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2880"/>
                          <a:ext cx="575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10</a:t>
                          </a:r>
                        </a:p>
                      </p:txBody>
                    </p:sp>
                    <p:sp>
                      <p:nvSpPr>
                        <p:cNvPr id="633899" name="Text Box 4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2" y="216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633900" name="Text Box 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5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633901" name="Text Box 4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240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3</a:t>
                          </a:r>
                        </a:p>
                      </p:txBody>
                    </p:sp>
                  </p:grpSp>
                  <p:sp>
                    <p:nvSpPr>
                      <p:cNvPr id="633902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7" y="2387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33903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4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99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5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333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329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7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2" y="246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</p:grpSp>
                <p:sp>
                  <p:nvSpPr>
                    <p:cNvPr id="633908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" y="2148"/>
                      <a:ext cx="288" cy="28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09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1044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4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10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3309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2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49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312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3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3 </a:t>
                    </a:r>
                    <a:r>
                      <a:rPr kumimoji="1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(</a:t>
                    </a:r>
                    <a:r>
                      <a:rPr kumimoji="1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4" y="1053"/>
                    <a:ext cx="1207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10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9" y="3309"/>
                    <a:ext cx="1555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12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489" name="Oval 59"/>
                <p:cNvSpPr>
                  <a:spLocks noChangeArrowheads="1"/>
                </p:cNvSpPr>
                <p:nvPr/>
              </p:nvSpPr>
              <p:spPr bwMode="auto">
                <a:xfrm>
                  <a:off x="1730" y="103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3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8" y="1026"/>
                  <a:ext cx="1489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8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b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2485" name="Oval 61"/>
              <p:cNvSpPr>
                <a:spLocks noChangeArrowheads="1"/>
              </p:cNvSpPr>
              <p:nvPr/>
            </p:nvSpPr>
            <p:spPr bwMode="auto">
              <a:xfrm>
                <a:off x="3190" y="1047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3918" name="Text Box 62"/>
              <p:cNvSpPr txBox="1">
                <a:spLocks noChangeArrowheads="1"/>
              </p:cNvSpPr>
              <p:nvPr/>
            </p:nvSpPr>
            <p:spPr bwMode="auto">
              <a:xfrm>
                <a:off x="3461" y="3309"/>
                <a:ext cx="2073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10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d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3919" name="Text Box 63"/>
              <p:cNvSpPr txBox="1">
                <a:spLocks noChangeArrowheads="1"/>
              </p:cNvSpPr>
              <p:nvPr/>
            </p:nvSpPr>
            <p:spPr bwMode="auto">
              <a:xfrm>
                <a:off x="4185" y="2505"/>
                <a:ext cx="187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14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2482" name="Oval 64"/>
            <p:cNvSpPr>
              <a:spLocks noChangeArrowheads="1"/>
            </p:cNvSpPr>
            <p:nvPr/>
          </p:nvSpPr>
          <p:spPr bwMode="auto">
            <a:xfrm>
              <a:off x="3234" y="3306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3921" name="Text Box 65"/>
            <p:cNvSpPr txBox="1">
              <a:spLocks noChangeArrowheads="1"/>
            </p:cNvSpPr>
            <p:nvPr/>
          </p:nvSpPr>
          <p:spPr bwMode="auto">
            <a:xfrm>
              <a:off x="4014" y="2562"/>
              <a:ext cx="1746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e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3922" name="Oval 66"/>
          <p:cNvSpPr>
            <a:spLocks noChangeArrowheads="1"/>
          </p:cNvSpPr>
          <p:nvPr/>
        </p:nvSpPr>
        <p:spPr bwMode="auto">
          <a:xfrm>
            <a:off x="6589713" y="3392488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3923" name="AutoShape 67"/>
          <p:cNvCxnSpPr>
            <a:cxnSpLocks noChangeShapeType="1"/>
          </p:cNvCxnSpPr>
          <p:nvPr/>
        </p:nvCxnSpPr>
        <p:spPr bwMode="auto">
          <a:xfrm>
            <a:off x="5762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4" name="AutoShape 68"/>
          <p:cNvCxnSpPr>
            <a:cxnSpLocks noChangeShapeType="1"/>
          </p:cNvCxnSpPr>
          <p:nvPr/>
        </p:nvCxnSpPr>
        <p:spPr bwMode="auto">
          <a:xfrm flipV="1">
            <a:off x="21224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5" name="AutoShape 69"/>
          <p:cNvCxnSpPr>
            <a:cxnSpLocks noChangeShapeType="1"/>
          </p:cNvCxnSpPr>
          <p:nvPr/>
        </p:nvCxnSpPr>
        <p:spPr bwMode="auto">
          <a:xfrm>
            <a:off x="2198688" y="2182813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6" name="AutoShape 70"/>
          <p:cNvCxnSpPr>
            <a:cxnSpLocks noChangeShapeType="1"/>
          </p:cNvCxnSpPr>
          <p:nvPr/>
        </p:nvCxnSpPr>
        <p:spPr bwMode="auto">
          <a:xfrm>
            <a:off x="48656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7" name="AutoShape 71"/>
          <p:cNvCxnSpPr>
            <a:cxnSpLocks noChangeShapeType="1"/>
          </p:cNvCxnSpPr>
          <p:nvPr/>
        </p:nvCxnSpPr>
        <p:spPr bwMode="auto">
          <a:xfrm flipV="1">
            <a:off x="49196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7010170" y="1268413"/>
            <a:ext cx="20970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2480" name="Line 73"/>
          <p:cNvSpPr>
            <a:spLocks noChangeShapeType="1"/>
          </p:cNvSpPr>
          <p:nvPr/>
        </p:nvSpPr>
        <p:spPr bwMode="auto">
          <a:xfrm>
            <a:off x="6867525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4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30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1959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按路径长度递增的次序产生最短路径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206375" y="2484438"/>
            <a:ext cx="893762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设置一个集合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，存放已求出最短路径的顶点，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T=V-P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是尚未确定最短路径的顶点集合；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每个顶点对应一个距离值，集合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中顶点的距离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到该顶点的最短路径长度；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中顶点的距离值是从顶点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到该顶点的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只包括集合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中顶点为中间顶点的最短路径长度。</a:t>
            </a:r>
          </a:p>
        </p:txBody>
      </p:sp>
      <p:pic>
        <p:nvPicPr>
          <p:cNvPr id="62157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7788" y="14493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err="1" smtClean="0"/>
              <a:t>Dijkstra</a:t>
            </a:r>
            <a:r>
              <a:rPr lang="zh-CN" altLang="en-US" dirty="0"/>
              <a:t>算法</a:t>
            </a:r>
          </a:p>
        </p:txBody>
      </p:sp>
      <p:pic>
        <p:nvPicPr>
          <p:cNvPr id="475138" name="Picture 2" descr="http://pic.baike.soso.com/p/20120912/20120912223646-123119586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1254" y="183197"/>
            <a:ext cx="1444625" cy="1743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038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21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00" fill="hold"/>
                                        <p:tgtEl>
                                          <p:spTgt spid="6215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1573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1573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66738" y="1223963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贪心算法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52227" name="Rectangle 3"/>
          <p:cNvSpPr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31800" y="2124075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将问题的求解过程看作是一系列选择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每次选择一个输入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每次选择都是当前状态下的最好选择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局部最优解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每作一次选择后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所求问题会简化为一个规模更小的子问题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从而通过每一步的最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优解逐步达到整体的最优解。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9438" y="4205288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整体的最优解可通过一系列局部最优</a:t>
            </a: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解达到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每次的选择可以依赖以前作</a:t>
            </a: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出的选择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但不能依赖于后面的选择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967413" y="4868863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问题的整体最优解中</a:t>
            </a: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包含着它的子问题的</a:t>
            </a: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0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90029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86" idx="6"/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6" idx="6"/>
          </p:cNvCxnSpPr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6" idx="6"/>
            <a:endCxn id="26" idx="2"/>
          </p:cNvCxnSpPr>
          <p:nvPr/>
        </p:nvCxnSpPr>
        <p:spPr>
          <a:xfrm>
            <a:off x="2371376" y="1999457"/>
            <a:ext cx="3118653" cy="6270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4034" y="2130934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46702" y="2403629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7" name="直接连接符 86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a, a,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61590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2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6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69" name="AutoShape 14"/>
              <p:cNvCxnSpPr>
                <a:cxnSpLocks noChangeShapeType="1"/>
                <a:stCxn id="63" idx="7"/>
                <a:endCxn id="6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0" name="AutoShape 15"/>
              <p:cNvCxnSpPr>
                <a:cxnSpLocks noChangeShapeType="1"/>
                <a:stCxn id="64" idx="6"/>
                <a:endCxn id="67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1" name="AutoShape 16"/>
              <p:cNvCxnSpPr>
                <a:cxnSpLocks noChangeShapeType="1"/>
                <a:stCxn id="67" idx="5"/>
                <a:endCxn id="66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17"/>
              <p:cNvCxnSpPr>
                <a:cxnSpLocks noChangeShapeType="1"/>
                <a:stCxn id="66" idx="3"/>
                <a:endCxn id="68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8"/>
              <p:cNvCxnSpPr>
                <a:cxnSpLocks noChangeShapeType="1"/>
                <a:stCxn id="68" idx="2"/>
                <a:endCxn id="6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9"/>
              <p:cNvCxnSpPr>
                <a:cxnSpLocks noChangeShapeType="1"/>
                <a:stCxn id="65" idx="1"/>
                <a:endCxn id="6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20"/>
              <p:cNvCxnSpPr>
                <a:cxnSpLocks noChangeShapeType="1"/>
                <a:stCxn id="65" idx="0"/>
                <a:endCxn id="6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21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5" idx="7"/>
                <a:endCxn id="67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5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7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49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0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C -0.04428 0.00834 -0.08785 0.00857 -0.13247 0.01181 C -0.25 0.00787 -0.2033 0.00996 -0.2724 0.00672 C -0.34428 -0.00046 -0.25903 0.00718 -0.36875 0.00162 C -0.37396 0.00139 -0.3783 -0.00347 -0.38369 -3.33333E-6 " pathEditMode="relative" ptsTypes="ffff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8" grpId="0" animBg="1"/>
      <p:bldP spid="96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27423" y="175869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26" idx="6"/>
            <a:endCxn id="19" idx="2"/>
          </p:cNvCxnSpPr>
          <p:nvPr/>
        </p:nvCxnSpPr>
        <p:spPr>
          <a:xfrm flipV="1">
            <a:off x="2371375" y="1995939"/>
            <a:ext cx="3118654" cy="6305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055181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58259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右弧形箭头 1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6055401" y="623416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15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116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12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132" name="AutoShape 14"/>
              <p:cNvCxnSpPr>
                <a:cxnSpLocks noChangeShapeType="1"/>
                <a:stCxn id="126" idx="7"/>
                <a:endCxn id="12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3" name="AutoShape 15"/>
              <p:cNvCxnSpPr>
                <a:cxnSpLocks noChangeShapeType="1"/>
                <a:stCxn id="127" idx="6"/>
                <a:endCxn id="13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4" name="AutoShape 16"/>
              <p:cNvCxnSpPr>
                <a:cxnSpLocks noChangeShapeType="1"/>
                <a:stCxn id="130" idx="5"/>
                <a:endCxn id="12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5" name="AutoShape 17"/>
              <p:cNvCxnSpPr>
                <a:cxnSpLocks noChangeShapeType="1"/>
                <a:stCxn id="129" idx="3"/>
                <a:endCxn id="13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6" name="AutoShape 18"/>
              <p:cNvCxnSpPr>
                <a:cxnSpLocks noChangeShapeType="1"/>
                <a:stCxn id="131" idx="2"/>
                <a:endCxn id="12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7" name="AutoShape 19"/>
              <p:cNvCxnSpPr>
                <a:cxnSpLocks noChangeShapeType="1"/>
                <a:stCxn id="128" idx="1"/>
                <a:endCxn id="12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8" name="AutoShape 20"/>
              <p:cNvCxnSpPr>
                <a:cxnSpLocks noChangeShapeType="1"/>
                <a:stCxn id="128" idx="0"/>
                <a:endCxn id="12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9" name="AutoShape 21"/>
              <p:cNvCxnSpPr>
                <a:cxnSpLocks noChangeShapeType="1"/>
                <a:stCxn id="131" idx="0"/>
                <a:endCxn id="13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40" name="AutoShape 22"/>
              <p:cNvCxnSpPr>
                <a:cxnSpLocks noChangeShapeType="1"/>
                <a:stCxn id="128" idx="7"/>
                <a:endCxn id="13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14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4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1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1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630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1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47" name="TextBox 1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6702" y="4888163"/>
            <a:ext cx="530915" cy="461665"/>
          </a:xfrm>
          <a:prstGeom prst="rect">
            <a:avLst/>
          </a:prstGeom>
          <a:blipFill rotWithShape="1">
            <a:blip r:embed="rId16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50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18519E-6 C -0.00869 0.00996 -0.01632 0.022 -0.02622 0.0301 C -0.03698 0.0389 -0.04966 0.04306 -0.06129 0.05001 C -0.07813 0.06019 -0.09428 0.07223 -0.11129 0.08172 C -0.13369 0.09422 -0.15834 0.09515 -0.18125 0.1051 C -0.19584 0.11135 -0.21059 0.11644 -0.225 0.12339 C -0.29393 0.15649 -0.2349 0.13079 -0.2724 0.15348 C -0.28386 0.16042 -0.29584 0.16528 -0.30747 0.17177 C -0.32362 0.18079 -0.34202 0.18519 -0.35869 0.19167 C -0.36459 0.19399 -0.37882 0.19515 -0.38369 0.20163 " pathEditMode="relative" ptsTypes="fffffffffA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3" grpId="0"/>
      <p:bldP spid="58" grpId="0" animBg="1"/>
      <p:bldP spid="89" grpId="0"/>
      <p:bldP spid="54" grpId="0" animBg="1"/>
      <p:bldP spid="57" grpId="0" animBg="1"/>
      <p:bldP spid="60" grpId="0" animBg="1"/>
      <p:bldP spid="60" grpId="1" animBg="1"/>
      <p:bldP spid="62" grpId="0" animBg="1"/>
      <p:bldP spid="64" grpId="0"/>
      <p:bldP spid="64" grpId="1"/>
      <p:bldP spid="66" grpId="0"/>
      <p:bldP spid="66" grpId="1"/>
      <p:bldP spid="46" grpId="0" animBg="1"/>
      <p:bldP spid="49" grpId="0" animBg="1"/>
      <p:bldP spid="50" grpId="0" animBg="1"/>
      <p:bldP spid="68" grpId="0" animBg="1"/>
      <p:bldP spid="68" grpId="1" animBg="1"/>
      <p:bldP spid="70" grpId="0" animBg="1"/>
      <p:bldP spid="73" grpId="0" animBg="1"/>
      <p:bldP spid="74" grpId="0"/>
      <p:bldP spid="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85174" y="318835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51759"/>
            <a:ext cx="328824" cy="675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19" idx="6"/>
            <a:endCxn id="32" idx="2"/>
          </p:cNvCxnSpPr>
          <p:nvPr/>
        </p:nvCxnSpPr>
        <p:spPr>
          <a:xfrm>
            <a:off x="2371376" y="3381831"/>
            <a:ext cx="31186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8293" y="6234700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2" name="AutoShape 14"/>
              <p:cNvCxnSpPr>
                <a:cxnSpLocks noChangeShapeType="1"/>
                <a:stCxn id="66" idx="7"/>
                <a:endCxn id="6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5"/>
              <p:cNvCxnSpPr>
                <a:cxnSpLocks noChangeShapeType="1"/>
                <a:stCxn id="67" idx="6"/>
                <a:endCxn id="7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6"/>
              <p:cNvCxnSpPr>
                <a:cxnSpLocks noChangeShapeType="1"/>
                <a:stCxn id="70" idx="5"/>
                <a:endCxn id="6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17"/>
              <p:cNvCxnSpPr>
                <a:cxnSpLocks noChangeShapeType="1"/>
                <a:stCxn id="69" idx="3"/>
                <a:endCxn id="7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7" name="AutoShape 18"/>
              <p:cNvCxnSpPr>
                <a:cxnSpLocks noChangeShapeType="1"/>
                <a:stCxn id="71" idx="2"/>
                <a:endCxn id="6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19"/>
              <p:cNvCxnSpPr>
                <a:cxnSpLocks noChangeShapeType="1"/>
                <a:stCxn id="68" idx="1"/>
                <a:endCxn id="6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9" name="AutoShape 20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1"/>
              <p:cNvCxnSpPr>
                <a:cxnSpLocks noChangeShapeType="1"/>
                <a:stCxn id="71" idx="0"/>
                <a:endCxn id="7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1" name="AutoShape 22"/>
              <p:cNvCxnSpPr>
                <a:cxnSpLocks noChangeShapeType="1"/>
                <a:stCxn id="68" idx="7"/>
                <a:endCxn id="7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2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4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97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36927E-6 C -0.00694 0.00486 -0.0151 0.00925 -0.02274 0.01134 C -0.02986 0.01828 -0.04253 0.02175 -0.05121 0.0236 C -0.07048 0.03239 -0.09062 0.03563 -0.11093 0.03702 C -0.11874 0.03864 -0.12552 0.0398 -0.13368 0.04049 C -0.14166 0.04419 -0.15052 0.04442 -0.15885 0.04604 C -0.16684 0.04743 -0.17465 0.05067 -0.18246 0.05275 C -0.18958 0.05784 -0.18229 0.05345 -0.19583 0.05599 C -0.20347 0.05738 -0.20989 0.06155 -0.2177 0.0627 C -0.2269 0.06525 -0.23611 0.06849 -0.24548 0.07057 C -0.25243 0.0745 -0.25972 0.07589 -0.26718 0.07728 C -0.27222 0.07959 -0.27291 0.08075 -0.27899 0.08191 C -0.29184 0.08769 -0.30312 0.09047 -0.31684 0.09186 C -0.32812 0.0944 -0.33975 0.09718 -0.35121 0.09857 C -0.35538 0.10042 -0.35954 0.10111 -0.36388 0.10204 C -0.3717 0.10551 -0.3809 0.10435 -0.38906 0.10435 " pathEditMode="relative" ptsTypes="fffffffffffffff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8" grpId="0" animBg="1"/>
      <p:bldP spid="62" grpId="0" animBg="1"/>
      <p:bldP spid="40" grpId="0" animBg="1"/>
      <p:bldP spid="40" grpId="1" animBg="1"/>
      <p:bldP spid="43" grpId="0" animBg="1"/>
      <p:bldP spid="46" grpId="0" animBg="1"/>
      <p:bldP spid="46" grpId="1" animBg="1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8282" y="623138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36194" y="4015215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stCxn id="32" idx="6"/>
            <a:endCxn id="33" idx="2"/>
          </p:cNvCxnSpPr>
          <p:nvPr/>
        </p:nvCxnSpPr>
        <p:spPr>
          <a:xfrm>
            <a:off x="2343642" y="4092500"/>
            <a:ext cx="3146385" cy="1054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06039"/>
            <a:ext cx="389784" cy="721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76599"/>
            <a:ext cx="475387" cy="7544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2480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d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7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8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9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90" name="AutoShape 14"/>
              <p:cNvCxnSpPr>
                <a:cxnSpLocks noChangeShapeType="1"/>
                <a:stCxn id="73" idx="7"/>
                <a:endCxn id="7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1" name="AutoShape 15"/>
              <p:cNvCxnSpPr>
                <a:cxnSpLocks noChangeShapeType="1"/>
                <a:stCxn id="74" idx="6"/>
                <a:endCxn id="8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2" name="AutoShape 16"/>
              <p:cNvCxnSpPr>
                <a:cxnSpLocks noChangeShapeType="1"/>
                <a:stCxn id="88" idx="5"/>
                <a:endCxn id="8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3" name="AutoShape 17"/>
              <p:cNvCxnSpPr>
                <a:cxnSpLocks noChangeShapeType="1"/>
                <a:stCxn id="87" idx="3"/>
                <a:endCxn id="8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4" name="AutoShape 18"/>
              <p:cNvCxnSpPr>
                <a:cxnSpLocks noChangeShapeType="1"/>
                <a:stCxn id="89" idx="2"/>
                <a:endCxn id="7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5" name="AutoShape 19"/>
              <p:cNvCxnSpPr>
                <a:cxnSpLocks noChangeShapeType="1"/>
                <a:stCxn id="75" idx="1"/>
                <a:endCxn id="7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6" name="AutoShape 20"/>
              <p:cNvCxnSpPr>
                <a:cxnSpLocks noChangeShapeType="1"/>
                <a:stCxn id="75" idx="0"/>
                <a:endCxn id="7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7" name="AutoShape 21"/>
              <p:cNvCxnSpPr>
                <a:cxnSpLocks noChangeShapeType="1"/>
                <a:stCxn id="89" idx="0"/>
                <a:endCxn id="8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8" name="AutoShape 22"/>
              <p:cNvCxnSpPr>
                <a:cxnSpLocks noChangeShapeType="1"/>
                <a:stCxn id="75" idx="7"/>
                <a:endCxn id="8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9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0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04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09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7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3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8.24618E-6 C -0.00573 0.00533 -0.01128 0.00926 -0.01771 0.01227 C -0.02309 0.0199 -0.03316 0.02014 -0.04028 0.02361 C -0.04844 0.02754 -0.05694 0.0317 -0.06545 0.03471 C -0.06996 0.03633 -0.07448 0.03656 -0.07899 0.03818 C -0.08403 0.04258 -0.09062 0.04443 -0.0967 0.04582 C -0.10104 0.04929 -0.10278 0.05021 -0.10764 0.0516 C -0.11232 0.05461 -0.11701 0.05507 -0.12187 0.05716 C -0.12899 0.05993 -0.13559 0.0634 -0.14288 0.06502 C -0.1533 0.07011 -0.16371 0.07358 -0.17482 0.07613 C -0.18437 0.08076 -0.19392 0.08191 -0.20416 0.08284 C -0.21232 0.08469 -0.22031 0.08561 -0.22864 0.08631 C -0.23889 0.08862 -0.2493 0.08885 -0.25972 0.08955 C -0.26649 0.09117 -0.27309 0.09279 -0.27986 0.09417 C -0.28559 0.09765 -0.29219 0.09834 -0.29826 0.09973 C -0.31128 0.1025 -0.32378 0.10713 -0.33698 0.10852 C -0.3434 0.10829 -0.36024 0.10852 -0.36979 0.10644 C -0.37691 0.10482 -0.3875 0.09741 -0.3941 0.09741 " pathEditMode="relative" ptsTypes="fffffffffffffffffA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3" grpId="0"/>
      <p:bldP spid="58" grpId="0" animBg="1"/>
      <p:bldP spid="59" grpId="0" animBg="1"/>
      <p:bldP spid="62" grpId="0" animBg="1"/>
      <p:bldP spid="62" grpId="1" animBg="1"/>
      <p:bldP spid="41" grpId="0" animBg="1"/>
      <p:bldP spid="42" grpId="0" animBg="1"/>
      <p:bldP spid="47" grpId="0" animBg="1"/>
      <p:bldP spid="48" grpId="0" animBg="1"/>
      <p:bldP spid="48" grpId="1" animBg="1"/>
      <p:bldP spid="49" grpId="0"/>
      <p:bldP spid="49" grpId="1"/>
      <p:bldP spid="64" grpId="0" animBg="1"/>
      <p:bldP spid="60" grpId="0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71036" y="492853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343642" y="4821812"/>
            <a:ext cx="3187209" cy="313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590799"/>
            <a:ext cx="313584" cy="7363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d]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91839"/>
            <a:ext cx="490627" cy="7391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8282" y="625286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47160"/>
            <a:ext cx="639391" cy="8746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1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9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1" name="AutoShape 14"/>
              <p:cNvCxnSpPr>
                <a:cxnSpLocks noChangeShapeType="1"/>
                <a:stCxn id="59" idx="7"/>
                <a:endCxn id="62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15"/>
              <p:cNvCxnSpPr>
                <a:cxnSpLocks noChangeShapeType="1"/>
                <a:stCxn id="62" idx="6"/>
                <a:endCxn id="6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6"/>
              <p:cNvCxnSpPr>
                <a:cxnSpLocks noChangeShapeType="1"/>
                <a:stCxn id="69" idx="5"/>
                <a:endCxn id="6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7"/>
              <p:cNvCxnSpPr>
                <a:cxnSpLocks noChangeShapeType="1"/>
                <a:stCxn id="68" idx="3"/>
                <a:endCxn id="7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18"/>
              <p:cNvCxnSpPr>
                <a:cxnSpLocks noChangeShapeType="1"/>
                <a:stCxn id="70" idx="2"/>
                <a:endCxn id="6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7" name="AutoShape 19"/>
              <p:cNvCxnSpPr>
                <a:cxnSpLocks noChangeShapeType="1"/>
                <a:stCxn id="67" idx="1"/>
                <a:endCxn id="5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20"/>
              <p:cNvCxnSpPr>
                <a:cxnSpLocks noChangeShapeType="1"/>
                <a:stCxn id="67" idx="0"/>
                <a:endCxn id="62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9" name="AutoShape 21"/>
              <p:cNvCxnSpPr>
                <a:cxnSpLocks noChangeShapeType="1"/>
                <a:stCxn id="70" idx="0"/>
                <a:endCxn id="6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7" idx="7"/>
                <a:endCxn id="6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9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1.61037E-6 C -0.00451 0.00069 -0.00902 0.00092 -0.01353 0.00208 C -0.01944 0.00347 -0.02499 0.00763 -0.03107 0.00879 C -0.04444 0.0111 -0.05798 0.01226 -0.07152 0.01342 C -0.08402 0.01573 -0.09669 0.01758 -0.10937 0.01897 C -0.11562 0.02036 -0.12048 0.02152 -0.1269 0.02221 C -0.13437 0.0273 -0.12742 0.02337 -0.14201 0.02568 C -0.15329 0.02753 -0.16423 0.03216 -0.17569 0.03355 C -0.18298 0.03609 -0.18836 0.03609 -0.19669 0.03679 C -0.20329 0.03864 -0.21024 0.03933 -0.21683 0.04026 C -0.22326 0.04118 -0.2361 0.04234 -0.2361 0.04234 C -0.25017 0.04558 -0.26371 0.04627 -0.27812 0.04697 C -0.28558 0.04905 -0.29322 0.05044 -0.30086 0.05136 C -0.3078 0.05229 -0.32187 0.05368 -0.32187 0.05368 C -0.33419 0.05923 -0.35017 0.05807 -0.36301 0.05923 C -0.37395 0.06409 -0.3894 0.0627 -0.39999 0.0627 " pathEditMode="relative" ptsTypes="fffffffffffffff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8" grpId="0" animBg="1"/>
      <p:bldP spid="47" grpId="0" animBg="1"/>
      <p:bldP spid="49" grpId="0"/>
      <p:bldP spid="64" grpId="0" animBg="1"/>
      <p:bldP spid="64" grpId="1" animBg="1"/>
      <p:bldP spid="60" grpId="0"/>
      <p:bldP spid="65" grpId="0" animBg="1"/>
      <p:bldP spid="61" grpId="0" animBg="1"/>
      <p:bldP spid="6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99053" y="5423843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636519"/>
            <a:ext cx="313584" cy="6906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46119"/>
            <a:ext cx="460147" cy="78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16680"/>
            <a:ext cx="639391" cy="905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弧形箭头 40"/>
          <p:cNvSpPr/>
          <p:nvPr/>
        </p:nvSpPr>
        <p:spPr>
          <a:xfrm rot="10800000">
            <a:off x="1103858" y="4678679"/>
            <a:ext cx="862101" cy="909942"/>
          </a:xfrm>
          <a:prstGeom prst="curvedLef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0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8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9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0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2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63" name="AutoShape 14"/>
              <p:cNvCxnSpPr>
                <a:cxnSpLocks noChangeShapeType="1"/>
                <a:stCxn id="57" idx="7"/>
                <a:endCxn id="5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5" name="AutoShape 15"/>
              <p:cNvCxnSpPr>
                <a:cxnSpLocks noChangeShapeType="1"/>
                <a:stCxn id="58" idx="6"/>
                <a:endCxn id="6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6" name="AutoShape 16"/>
              <p:cNvCxnSpPr>
                <a:cxnSpLocks noChangeShapeType="1"/>
                <a:stCxn id="61" idx="5"/>
                <a:endCxn id="6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7" name="AutoShape 17"/>
              <p:cNvCxnSpPr>
                <a:cxnSpLocks noChangeShapeType="1"/>
                <a:stCxn id="60" idx="3"/>
                <a:endCxn id="6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8" name="AutoShape 18"/>
              <p:cNvCxnSpPr>
                <a:cxnSpLocks noChangeShapeType="1"/>
                <a:stCxn id="62" idx="2"/>
                <a:endCxn id="5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9" name="AutoShape 19"/>
              <p:cNvCxnSpPr>
                <a:cxnSpLocks noChangeShapeType="1"/>
                <a:stCxn id="59" idx="1"/>
                <a:endCxn id="5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0" name="AutoShape 20"/>
              <p:cNvCxnSpPr>
                <a:cxnSpLocks noChangeShapeType="1"/>
                <a:stCxn id="59" idx="0"/>
                <a:endCxn id="5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1" name="AutoShape 21"/>
              <p:cNvCxnSpPr>
                <a:cxnSpLocks noChangeShapeType="1"/>
                <a:stCxn id="62" idx="0"/>
                <a:endCxn id="6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22"/>
              <p:cNvCxnSpPr>
                <a:cxnSpLocks noChangeShapeType="1"/>
                <a:stCxn id="59" idx="7"/>
                <a:endCxn id="6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5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87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2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有约束条件的最优化问题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的所有可行解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（数目有限）空间进行搜索。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3118" y="2619375"/>
            <a:ext cx="8712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分支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：把全部可行的解空间不断分割为越来越小的子集；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：为每个子集内的解的值计算一个下界或上界；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剪枝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：在每次分支后，对凡是界限超出已知可行解值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那些子集不再做进一步分支。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分支与界法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9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算法步骤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15888" y="1898650"/>
            <a:ext cx="90281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T=V-P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的距离值为边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=2,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权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间无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边直接相连，则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为∞；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b.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贪心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选择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：在集合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中选择距离值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最小的顶点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加入集合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P, P=P+{j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T=T-{j}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的后继节点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距离值进行修正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的距离值比原来的距离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值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更小，则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直到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为空为止。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6011863" y="1358900"/>
            <a:ext cx="2430462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O(n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7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算法步骤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15888" y="1763713"/>
            <a:ext cx="9028112" cy="281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存储最短路径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：增设一个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维向量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Q,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中各顶点的距离值进行修正：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如果新确定了最短路径的顶点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加入后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的距离值比原来的距离值更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小，则修改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))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并且将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赋给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Q(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</p:txBody>
      </p:sp>
      <p:graphicFrame>
        <p:nvGraphicFramePr>
          <p:cNvPr id="625669" name="Group 5"/>
          <p:cNvGraphicFramePr>
            <a:graphicFrameLocks noGrp="1"/>
          </p:cNvGraphicFramePr>
          <p:nvPr/>
        </p:nvGraphicFramePr>
        <p:xfrm>
          <a:off x="1646238" y="4733925"/>
          <a:ext cx="4049712" cy="518160"/>
        </p:xfrm>
        <a:graphic>
          <a:graphicData uri="http://schemas.openxmlformats.org/drawingml/2006/table">
            <a:tbl>
              <a:tblPr/>
              <a:tblGrid>
                <a:gridCol w="67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685" name="Text Box 21"/>
          <p:cNvSpPr txBox="1">
            <a:spLocks noChangeArrowheads="1"/>
          </p:cNvSpPr>
          <p:nvPr/>
        </p:nvSpPr>
        <p:spPr bwMode="auto">
          <a:xfrm>
            <a:off x="611188" y="4778375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例如</a:t>
            </a:r>
          </a:p>
        </p:txBody>
      </p:sp>
      <p:sp>
        <p:nvSpPr>
          <p:cNvPr id="625686" name="Text Box 22"/>
          <p:cNvSpPr txBox="1">
            <a:spLocks noChangeArrowheads="1"/>
          </p:cNvSpPr>
          <p:nvPr/>
        </p:nvSpPr>
        <p:spPr bwMode="auto">
          <a:xfrm>
            <a:off x="701675" y="5273675"/>
            <a:ext cx="8010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表明：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Q(6)=v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Q(2)=v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Q(5)=v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Q(3)=v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所以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最短路径为（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5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5" grpId="0"/>
      <p:bldP spid="6256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998538" y="3932238"/>
            <a:ext cx="576262" cy="576262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1357313" y="2852738"/>
            <a:ext cx="1871662" cy="10795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503363" y="4435475"/>
            <a:ext cx="1800225" cy="865188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3806825" y="2708275"/>
            <a:ext cx="2376488" cy="714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3662363" y="2995613"/>
            <a:ext cx="2808287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3519488" y="3068638"/>
            <a:ext cx="71437" cy="20875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878263" y="5516563"/>
            <a:ext cx="252095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615113" y="2995613"/>
            <a:ext cx="0" cy="2160587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V="1">
            <a:off x="3806825" y="2995613"/>
            <a:ext cx="2592388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399213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303588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6183313" y="241935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3230563" y="2492375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770063" y="3001963"/>
            <a:ext cx="741362" cy="3667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1862138" y="3068638"/>
            <a:ext cx="4524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985963" y="4873625"/>
            <a:ext cx="7413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086100" y="3716338"/>
            <a:ext cx="5969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598988" y="5516563"/>
            <a:ext cx="8842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8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462588" y="4219575"/>
            <a:ext cx="7397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3951288" y="4364038"/>
            <a:ext cx="5254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7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4598988" y="2276475"/>
            <a:ext cx="66833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399213" y="3787775"/>
            <a:ext cx="8112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对有向图完全适用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9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657225" y="1179513"/>
            <a:ext cx="7921625" cy="4994275"/>
            <a:chOff x="414" y="741"/>
            <a:chExt cx="4905" cy="3203"/>
          </a:xfrm>
        </p:grpSpPr>
        <p:sp>
          <p:nvSpPr>
            <p:cNvPr id="645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4" y="743"/>
              <a:ext cx="4905" cy="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73" y="761"/>
              <a:ext cx="4281" cy="3149"/>
              <a:chOff x="573" y="761"/>
              <a:chExt cx="4281" cy="3149"/>
            </a:xfrm>
          </p:grpSpPr>
          <p:sp>
            <p:nvSpPr>
              <p:cNvPr id="64630" name="Rectangle 5"/>
              <p:cNvSpPr>
                <a:spLocks noChangeArrowheads="1"/>
              </p:cNvSpPr>
              <p:nvPr/>
            </p:nvSpPr>
            <p:spPr bwMode="auto">
              <a:xfrm>
                <a:off x="3970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1" name="Rectangle 6"/>
              <p:cNvSpPr>
                <a:spLocks noChangeArrowheads="1"/>
              </p:cNvSpPr>
              <p:nvPr/>
            </p:nvSpPr>
            <p:spPr bwMode="auto">
              <a:xfrm>
                <a:off x="3447" y="3704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2" name="Rectangle 7"/>
              <p:cNvSpPr>
                <a:spLocks noChangeArrowheads="1"/>
              </p:cNvSpPr>
              <p:nvPr/>
            </p:nvSpPr>
            <p:spPr bwMode="auto">
              <a:xfrm>
                <a:off x="3344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3" name="Rectangle 8"/>
              <p:cNvSpPr>
                <a:spLocks noChangeArrowheads="1"/>
              </p:cNvSpPr>
              <p:nvPr/>
            </p:nvSpPr>
            <p:spPr bwMode="auto">
              <a:xfrm>
                <a:off x="2815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4" name="Rectangle 9"/>
              <p:cNvSpPr>
                <a:spLocks noChangeArrowheads="1"/>
              </p:cNvSpPr>
              <p:nvPr/>
            </p:nvSpPr>
            <p:spPr bwMode="auto">
              <a:xfrm>
                <a:off x="2707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5" name="Rectangle 10"/>
              <p:cNvSpPr>
                <a:spLocks noChangeArrowheads="1"/>
              </p:cNvSpPr>
              <p:nvPr/>
            </p:nvSpPr>
            <p:spPr bwMode="auto">
              <a:xfrm>
                <a:off x="2190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6" name="Rectangle 11"/>
              <p:cNvSpPr>
                <a:spLocks noChangeArrowheads="1"/>
              </p:cNvSpPr>
              <p:nvPr/>
            </p:nvSpPr>
            <p:spPr bwMode="auto">
              <a:xfrm>
                <a:off x="208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7" name="Rectangle 12"/>
              <p:cNvSpPr>
                <a:spLocks noChangeArrowheads="1"/>
              </p:cNvSpPr>
              <p:nvPr/>
            </p:nvSpPr>
            <p:spPr bwMode="auto">
              <a:xfrm>
                <a:off x="1554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8" name="Rectangle 13"/>
              <p:cNvSpPr>
                <a:spLocks noChangeArrowheads="1"/>
              </p:cNvSpPr>
              <p:nvPr/>
            </p:nvSpPr>
            <p:spPr bwMode="auto">
              <a:xfrm>
                <a:off x="144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9" name="Rectangle 14"/>
              <p:cNvSpPr>
                <a:spLocks noChangeArrowheads="1"/>
              </p:cNvSpPr>
              <p:nvPr/>
            </p:nvSpPr>
            <p:spPr bwMode="auto">
              <a:xfrm>
                <a:off x="921" y="3704"/>
                <a:ext cx="5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: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0" name="Rectangle 15"/>
              <p:cNvSpPr>
                <a:spLocks noChangeArrowheads="1"/>
              </p:cNvSpPr>
              <p:nvPr/>
            </p:nvSpPr>
            <p:spPr bwMode="auto">
              <a:xfrm>
                <a:off x="457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1" name="Rectangle 16"/>
              <p:cNvSpPr>
                <a:spLocks noChangeArrowheads="1"/>
              </p:cNvSpPr>
              <p:nvPr/>
            </p:nvSpPr>
            <p:spPr bwMode="auto">
              <a:xfrm>
                <a:off x="4259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2" name="Rectangle 17"/>
              <p:cNvSpPr>
                <a:spLocks noChangeArrowheads="1"/>
              </p:cNvSpPr>
              <p:nvPr/>
            </p:nvSpPr>
            <p:spPr bwMode="auto">
              <a:xfrm>
                <a:off x="417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3" name="Rectangle 18"/>
              <p:cNvSpPr>
                <a:spLocks noChangeArrowheads="1"/>
              </p:cNvSpPr>
              <p:nvPr/>
            </p:nvSpPr>
            <p:spPr bwMode="auto">
              <a:xfrm>
                <a:off x="388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4" name="Rectangle 19"/>
              <p:cNvSpPr>
                <a:spLocks noChangeArrowheads="1"/>
              </p:cNvSpPr>
              <p:nvPr/>
            </p:nvSpPr>
            <p:spPr bwMode="auto">
              <a:xfrm>
                <a:off x="3837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5" name="Rectangle 20"/>
              <p:cNvSpPr>
                <a:spLocks noChangeArrowheads="1"/>
              </p:cNvSpPr>
              <p:nvPr/>
            </p:nvSpPr>
            <p:spPr bwMode="auto">
              <a:xfrm>
                <a:off x="3629" y="3430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6" name="Rectangle 21"/>
              <p:cNvSpPr>
                <a:spLocks noChangeArrowheads="1"/>
              </p:cNvSpPr>
              <p:nvPr/>
            </p:nvSpPr>
            <p:spPr bwMode="auto">
              <a:xfrm>
                <a:off x="3196" y="3430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7" name="Rectangle 22"/>
              <p:cNvSpPr>
                <a:spLocks noChangeArrowheads="1"/>
              </p:cNvSpPr>
              <p:nvPr/>
            </p:nvSpPr>
            <p:spPr bwMode="auto">
              <a:xfrm>
                <a:off x="2871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8" name="Rectangle 23"/>
              <p:cNvSpPr>
                <a:spLocks noChangeArrowheads="1"/>
              </p:cNvSpPr>
              <p:nvPr/>
            </p:nvSpPr>
            <p:spPr bwMode="auto">
              <a:xfrm>
                <a:off x="2595" y="3430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9" name="Rectangle 24"/>
              <p:cNvSpPr>
                <a:spLocks noChangeArrowheads="1"/>
              </p:cNvSpPr>
              <p:nvPr/>
            </p:nvSpPr>
            <p:spPr bwMode="auto">
              <a:xfrm>
                <a:off x="2541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0" name="Rectangle 25"/>
              <p:cNvSpPr>
                <a:spLocks noChangeArrowheads="1"/>
              </p:cNvSpPr>
              <p:nvPr/>
            </p:nvSpPr>
            <p:spPr bwMode="auto">
              <a:xfrm>
                <a:off x="243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1" name="Rectangle 26"/>
              <p:cNvSpPr>
                <a:spLocks noChangeArrowheads="1"/>
              </p:cNvSpPr>
              <p:nvPr/>
            </p:nvSpPr>
            <p:spPr bwMode="auto">
              <a:xfrm>
                <a:off x="1563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2" name="Rectangle 27"/>
              <p:cNvSpPr>
                <a:spLocks noChangeArrowheads="1"/>
              </p:cNvSpPr>
              <p:nvPr/>
            </p:nvSpPr>
            <p:spPr bwMode="auto">
              <a:xfrm>
                <a:off x="893" y="3430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3" name="Rectangle 28"/>
              <p:cNvSpPr>
                <a:spLocks noChangeArrowheads="1"/>
              </p:cNvSpPr>
              <p:nvPr/>
            </p:nvSpPr>
            <p:spPr bwMode="auto">
              <a:xfrm>
                <a:off x="2746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4" name="Rectangle 29"/>
              <p:cNvSpPr>
                <a:spLocks noChangeArrowheads="1"/>
              </p:cNvSpPr>
              <p:nvPr/>
            </p:nvSpPr>
            <p:spPr bwMode="auto">
              <a:xfrm>
                <a:off x="2649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5" name="Rectangle 30"/>
              <p:cNvSpPr>
                <a:spLocks noChangeArrowheads="1"/>
              </p:cNvSpPr>
              <p:nvPr/>
            </p:nvSpPr>
            <p:spPr bwMode="auto">
              <a:xfrm>
                <a:off x="255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6" name="Rectangle 31"/>
              <p:cNvSpPr>
                <a:spLocks noChangeArrowheads="1"/>
              </p:cNvSpPr>
              <p:nvPr/>
            </p:nvSpPr>
            <p:spPr bwMode="auto">
              <a:xfrm>
                <a:off x="2005" y="3166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7" name="Rectangle 32"/>
              <p:cNvSpPr>
                <a:spLocks noChangeArrowheads="1"/>
              </p:cNvSpPr>
              <p:nvPr/>
            </p:nvSpPr>
            <p:spPr bwMode="auto">
              <a:xfrm>
                <a:off x="1912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8" name="Rectangle 33"/>
              <p:cNvSpPr>
                <a:spLocks noChangeArrowheads="1"/>
              </p:cNvSpPr>
              <p:nvPr/>
            </p:nvSpPr>
            <p:spPr bwMode="auto">
              <a:xfrm>
                <a:off x="1859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9" name="Rectangle 34"/>
              <p:cNvSpPr>
                <a:spLocks noChangeArrowheads="1"/>
              </p:cNvSpPr>
              <p:nvPr/>
            </p:nvSpPr>
            <p:spPr bwMode="auto">
              <a:xfrm>
                <a:off x="1748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0" name="Rectangle 35"/>
              <p:cNvSpPr>
                <a:spLocks noChangeArrowheads="1"/>
              </p:cNvSpPr>
              <p:nvPr/>
            </p:nvSpPr>
            <p:spPr bwMode="auto">
              <a:xfrm>
                <a:off x="1687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1" name="Rectangle 36"/>
              <p:cNvSpPr>
                <a:spLocks noChangeArrowheads="1"/>
              </p:cNvSpPr>
              <p:nvPr/>
            </p:nvSpPr>
            <p:spPr bwMode="auto">
              <a:xfrm>
                <a:off x="1576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2" name="Rectangle 37"/>
              <p:cNvSpPr>
                <a:spLocks noChangeArrowheads="1"/>
              </p:cNvSpPr>
              <p:nvPr/>
            </p:nvSpPr>
            <p:spPr bwMode="auto">
              <a:xfrm>
                <a:off x="1515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3" name="Rectangle 38"/>
              <p:cNvSpPr>
                <a:spLocks noChangeArrowheads="1"/>
              </p:cNvSpPr>
              <p:nvPr/>
            </p:nvSpPr>
            <p:spPr bwMode="auto">
              <a:xfrm>
                <a:off x="142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4" name="Rectangle 39"/>
              <p:cNvSpPr>
                <a:spLocks noChangeArrowheads="1"/>
              </p:cNvSpPr>
              <p:nvPr/>
            </p:nvSpPr>
            <p:spPr bwMode="auto">
              <a:xfrm>
                <a:off x="134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5" name="Rectangle 40"/>
              <p:cNvSpPr>
                <a:spLocks noChangeArrowheads="1"/>
              </p:cNvSpPr>
              <p:nvPr/>
            </p:nvSpPr>
            <p:spPr bwMode="auto">
              <a:xfrm>
                <a:off x="896" y="3166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6" name="Rectangle 41"/>
              <p:cNvSpPr>
                <a:spLocks noChangeArrowheads="1"/>
              </p:cNvSpPr>
              <p:nvPr/>
            </p:nvSpPr>
            <p:spPr bwMode="auto">
              <a:xfrm>
                <a:off x="79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7" name="Rectangle 42"/>
              <p:cNvSpPr>
                <a:spLocks noChangeArrowheads="1"/>
              </p:cNvSpPr>
              <p:nvPr/>
            </p:nvSpPr>
            <p:spPr bwMode="auto">
              <a:xfrm>
                <a:off x="4681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8" name="Rectangle 43"/>
              <p:cNvSpPr>
                <a:spLocks noChangeArrowheads="1"/>
              </p:cNvSpPr>
              <p:nvPr/>
            </p:nvSpPr>
            <p:spPr bwMode="auto">
              <a:xfrm>
                <a:off x="4380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9" name="Rectangle 44"/>
              <p:cNvSpPr>
                <a:spLocks noChangeArrowheads="1"/>
              </p:cNvSpPr>
              <p:nvPr/>
            </p:nvSpPr>
            <p:spPr bwMode="auto">
              <a:xfrm>
                <a:off x="391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0" name="Rectangle 45"/>
              <p:cNvSpPr>
                <a:spLocks noChangeArrowheads="1"/>
              </p:cNvSpPr>
              <p:nvPr/>
            </p:nvSpPr>
            <p:spPr bwMode="auto">
              <a:xfrm>
                <a:off x="3861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1" name="Rectangle 46"/>
              <p:cNvSpPr>
                <a:spLocks noChangeArrowheads="1"/>
              </p:cNvSpPr>
              <p:nvPr/>
            </p:nvSpPr>
            <p:spPr bwMode="auto">
              <a:xfrm>
                <a:off x="3654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2" name="Rectangle 47"/>
              <p:cNvSpPr>
                <a:spLocks noChangeArrowheads="1"/>
              </p:cNvSpPr>
              <p:nvPr/>
            </p:nvSpPr>
            <p:spPr bwMode="auto">
              <a:xfrm>
                <a:off x="3221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3" name="Rectangle 48"/>
              <p:cNvSpPr>
                <a:spLocks noChangeArrowheads="1"/>
              </p:cNvSpPr>
              <p:nvPr/>
            </p:nvSpPr>
            <p:spPr bwMode="auto">
              <a:xfrm>
                <a:off x="2895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4" name="Rectangle 49"/>
              <p:cNvSpPr>
                <a:spLocks noChangeArrowheads="1"/>
              </p:cNvSpPr>
              <p:nvPr/>
            </p:nvSpPr>
            <p:spPr bwMode="auto">
              <a:xfrm>
                <a:off x="2620" y="289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5" name="Rectangle 50"/>
              <p:cNvSpPr>
                <a:spLocks noChangeArrowheads="1"/>
              </p:cNvSpPr>
              <p:nvPr/>
            </p:nvSpPr>
            <p:spPr bwMode="auto">
              <a:xfrm>
                <a:off x="2566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6" name="Rectangle 51"/>
              <p:cNvSpPr>
                <a:spLocks noChangeArrowheads="1"/>
              </p:cNvSpPr>
              <p:nvPr/>
            </p:nvSpPr>
            <p:spPr bwMode="auto">
              <a:xfrm>
                <a:off x="245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7" name="Rectangle 52"/>
              <p:cNvSpPr>
                <a:spLocks noChangeArrowheads="1"/>
              </p:cNvSpPr>
              <p:nvPr/>
            </p:nvSpPr>
            <p:spPr bwMode="auto">
              <a:xfrm>
                <a:off x="1565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8" name="Rectangle 53"/>
              <p:cNvSpPr>
                <a:spLocks noChangeArrowheads="1"/>
              </p:cNvSpPr>
              <p:nvPr/>
            </p:nvSpPr>
            <p:spPr bwMode="auto">
              <a:xfrm>
                <a:off x="893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9" name="Rectangle 54"/>
              <p:cNvSpPr>
                <a:spLocks noChangeArrowheads="1"/>
              </p:cNvSpPr>
              <p:nvPr/>
            </p:nvSpPr>
            <p:spPr bwMode="auto">
              <a:xfrm>
                <a:off x="463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0" name="Rectangle 55"/>
              <p:cNvSpPr>
                <a:spLocks noChangeArrowheads="1"/>
              </p:cNvSpPr>
              <p:nvPr/>
            </p:nvSpPr>
            <p:spPr bwMode="auto">
              <a:xfrm>
                <a:off x="4324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1" name="Rectangle 56"/>
              <p:cNvSpPr>
                <a:spLocks noChangeArrowheads="1"/>
              </p:cNvSpPr>
              <p:nvPr/>
            </p:nvSpPr>
            <p:spPr bwMode="auto">
              <a:xfrm>
                <a:off x="4231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2" name="Rectangle 57"/>
              <p:cNvSpPr>
                <a:spLocks noChangeArrowheads="1"/>
              </p:cNvSpPr>
              <p:nvPr/>
            </p:nvSpPr>
            <p:spPr bwMode="auto">
              <a:xfrm>
                <a:off x="3923" y="2629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3" name="Rectangle 58"/>
              <p:cNvSpPr>
                <a:spLocks noChangeArrowheads="1"/>
              </p:cNvSpPr>
              <p:nvPr/>
            </p:nvSpPr>
            <p:spPr bwMode="auto">
              <a:xfrm>
                <a:off x="386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4" name="Rectangle 59"/>
              <p:cNvSpPr>
                <a:spLocks noChangeArrowheads="1"/>
              </p:cNvSpPr>
              <p:nvPr/>
            </p:nvSpPr>
            <p:spPr bwMode="auto">
              <a:xfrm>
                <a:off x="3644" y="2629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5" name="Rectangle 60"/>
              <p:cNvSpPr>
                <a:spLocks noChangeArrowheads="1"/>
              </p:cNvSpPr>
              <p:nvPr/>
            </p:nvSpPr>
            <p:spPr bwMode="auto">
              <a:xfrm>
                <a:off x="3211" y="2629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6" name="Rectangle 61"/>
              <p:cNvSpPr>
                <a:spLocks noChangeArrowheads="1"/>
              </p:cNvSpPr>
              <p:nvPr/>
            </p:nvSpPr>
            <p:spPr bwMode="auto">
              <a:xfrm>
                <a:off x="2885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7" name="Rectangle 62"/>
              <p:cNvSpPr>
                <a:spLocks noChangeArrowheads="1"/>
              </p:cNvSpPr>
              <p:nvPr/>
            </p:nvSpPr>
            <p:spPr bwMode="auto">
              <a:xfrm>
                <a:off x="2613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8" name="Rectangle 63"/>
              <p:cNvSpPr>
                <a:spLocks noChangeArrowheads="1"/>
              </p:cNvSpPr>
              <p:nvPr/>
            </p:nvSpPr>
            <p:spPr bwMode="auto">
              <a:xfrm>
                <a:off x="255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9" name="Rectangle 64"/>
              <p:cNvSpPr>
                <a:spLocks noChangeArrowheads="1"/>
              </p:cNvSpPr>
              <p:nvPr/>
            </p:nvSpPr>
            <p:spPr bwMode="auto">
              <a:xfrm>
                <a:off x="244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0" name="Rectangle 65"/>
              <p:cNvSpPr>
                <a:spLocks noChangeArrowheads="1"/>
              </p:cNvSpPr>
              <p:nvPr/>
            </p:nvSpPr>
            <p:spPr bwMode="auto">
              <a:xfrm>
                <a:off x="1558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1" name="Rectangle 66"/>
              <p:cNvSpPr>
                <a:spLocks noChangeArrowheads="1"/>
              </p:cNvSpPr>
              <p:nvPr/>
            </p:nvSpPr>
            <p:spPr bwMode="auto">
              <a:xfrm>
                <a:off x="891" y="2629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2" name="Rectangle 67"/>
              <p:cNvSpPr>
                <a:spLocks noChangeArrowheads="1"/>
              </p:cNvSpPr>
              <p:nvPr/>
            </p:nvSpPr>
            <p:spPr bwMode="auto">
              <a:xfrm>
                <a:off x="276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3" name="Rectangle 68"/>
              <p:cNvSpPr>
                <a:spLocks noChangeArrowheads="1"/>
              </p:cNvSpPr>
              <p:nvPr/>
            </p:nvSpPr>
            <p:spPr bwMode="auto">
              <a:xfrm>
                <a:off x="2664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4" name="Rectangle 69"/>
              <p:cNvSpPr>
                <a:spLocks noChangeArrowheads="1"/>
              </p:cNvSpPr>
              <p:nvPr/>
            </p:nvSpPr>
            <p:spPr bwMode="auto">
              <a:xfrm>
                <a:off x="26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5" name="Rectangle 70"/>
              <p:cNvSpPr>
                <a:spLocks noChangeArrowheads="1"/>
              </p:cNvSpPr>
              <p:nvPr/>
            </p:nvSpPr>
            <p:spPr bwMode="auto">
              <a:xfrm>
                <a:off x="2506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6" name="Rectangle 71"/>
              <p:cNvSpPr>
                <a:spLocks noChangeArrowheads="1"/>
              </p:cNvSpPr>
              <p:nvPr/>
            </p:nvSpPr>
            <p:spPr bwMode="auto">
              <a:xfrm>
                <a:off x="241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7" name="Rectangle 72"/>
              <p:cNvSpPr>
                <a:spLocks noChangeArrowheads="1"/>
              </p:cNvSpPr>
              <p:nvPr/>
            </p:nvSpPr>
            <p:spPr bwMode="auto">
              <a:xfrm>
                <a:off x="1862" y="2365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8" name="Rectangle 73"/>
              <p:cNvSpPr>
                <a:spLocks noChangeArrowheads="1"/>
              </p:cNvSpPr>
              <p:nvPr/>
            </p:nvSpPr>
            <p:spPr bwMode="auto">
              <a:xfrm>
                <a:off x="1762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9" name="Rectangle 74"/>
              <p:cNvSpPr>
                <a:spLocks noChangeArrowheads="1"/>
              </p:cNvSpPr>
              <p:nvPr/>
            </p:nvSpPr>
            <p:spPr bwMode="auto">
              <a:xfrm>
                <a:off x="1701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0" name="Rectangle 75"/>
              <p:cNvSpPr>
                <a:spLocks noChangeArrowheads="1"/>
              </p:cNvSpPr>
              <p:nvPr/>
            </p:nvSpPr>
            <p:spPr bwMode="auto">
              <a:xfrm>
                <a:off x="1590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1" name="Rectangle 76"/>
              <p:cNvSpPr>
                <a:spLocks noChangeArrowheads="1"/>
              </p:cNvSpPr>
              <p:nvPr/>
            </p:nvSpPr>
            <p:spPr bwMode="auto">
              <a:xfrm>
                <a:off x="1529" y="2365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2" name="Rectangle 77"/>
              <p:cNvSpPr>
                <a:spLocks noChangeArrowheads="1"/>
              </p:cNvSpPr>
              <p:nvPr/>
            </p:nvSpPr>
            <p:spPr bwMode="auto">
              <a:xfrm>
                <a:off x="1436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3" name="Rectangle 78"/>
              <p:cNvSpPr>
                <a:spLocks noChangeArrowheads="1"/>
              </p:cNvSpPr>
              <p:nvPr/>
            </p:nvSpPr>
            <p:spPr bwMode="auto">
              <a:xfrm>
                <a:off x="1358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4" name="Rectangle 79"/>
              <p:cNvSpPr>
                <a:spLocks noChangeArrowheads="1"/>
              </p:cNvSpPr>
              <p:nvPr/>
            </p:nvSpPr>
            <p:spPr bwMode="auto">
              <a:xfrm>
                <a:off x="9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5" name="Rectangle 80"/>
              <p:cNvSpPr>
                <a:spLocks noChangeArrowheads="1"/>
              </p:cNvSpPr>
              <p:nvPr/>
            </p:nvSpPr>
            <p:spPr bwMode="auto">
              <a:xfrm>
                <a:off x="799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6" name="Rectangle 81"/>
              <p:cNvSpPr>
                <a:spLocks noChangeArrowheads="1"/>
              </p:cNvSpPr>
              <p:nvPr/>
            </p:nvSpPr>
            <p:spPr bwMode="auto">
              <a:xfrm>
                <a:off x="4590" y="2097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7" name="Rectangle 82"/>
              <p:cNvSpPr>
                <a:spLocks noChangeArrowheads="1"/>
              </p:cNvSpPr>
              <p:nvPr/>
            </p:nvSpPr>
            <p:spPr bwMode="auto">
              <a:xfrm>
                <a:off x="4289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8" name="Rectangle 83"/>
              <p:cNvSpPr>
                <a:spLocks noChangeArrowheads="1"/>
              </p:cNvSpPr>
              <p:nvPr/>
            </p:nvSpPr>
            <p:spPr bwMode="auto">
              <a:xfrm>
                <a:off x="4192" y="209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9" name="Rectangle 84"/>
              <p:cNvSpPr>
                <a:spLocks noChangeArrowheads="1"/>
              </p:cNvSpPr>
              <p:nvPr/>
            </p:nvSpPr>
            <p:spPr bwMode="auto">
              <a:xfrm>
                <a:off x="3892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0" name="Rectangle 85"/>
              <p:cNvSpPr>
                <a:spLocks noChangeArrowheads="1"/>
              </p:cNvSpPr>
              <p:nvPr/>
            </p:nvSpPr>
            <p:spPr bwMode="auto">
              <a:xfrm>
                <a:off x="3838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1" name="Rectangle 86"/>
              <p:cNvSpPr>
                <a:spLocks noChangeArrowheads="1"/>
              </p:cNvSpPr>
              <p:nvPr/>
            </p:nvSpPr>
            <p:spPr bwMode="auto">
              <a:xfrm>
                <a:off x="3219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2" name="Rectangle 87"/>
              <p:cNvSpPr>
                <a:spLocks noChangeArrowheads="1"/>
              </p:cNvSpPr>
              <p:nvPr/>
            </p:nvSpPr>
            <p:spPr bwMode="auto">
              <a:xfrm>
                <a:off x="2893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3" name="Rectangle 88"/>
              <p:cNvSpPr>
                <a:spLocks noChangeArrowheads="1"/>
              </p:cNvSpPr>
              <p:nvPr/>
            </p:nvSpPr>
            <p:spPr bwMode="auto">
              <a:xfrm>
                <a:off x="2618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4" name="Rectangle 89"/>
              <p:cNvSpPr>
                <a:spLocks noChangeArrowheads="1"/>
              </p:cNvSpPr>
              <p:nvPr/>
            </p:nvSpPr>
            <p:spPr bwMode="auto">
              <a:xfrm>
                <a:off x="2564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5" name="Rectangle 90"/>
              <p:cNvSpPr>
                <a:spLocks noChangeArrowheads="1"/>
              </p:cNvSpPr>
              <p:nvPr/>
            </p:nvSpPr>
            <p:spPr bwMode="auto">
              <a:xfrm>
                <a:off x="2453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6" name="Rectangle 91"/>
              <p:cNvSpPr>
                <a:spLocks noChangeArrowheads="1"/>
              </p:cNvSpPr>
              <p:nvPr/>
            </p:nvSpPr>
            <p:spPr bwMode="auto">
              <a:xfrm>
                <a:off x="1563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7" name="Rectangle 92"/>
              <p:cNvSpPr>
                <a:spLocks noChangeArrowheads="1"/>
              </p:cNvSpPr>
              <p:nvPr/>
            </p:nvSpPr>
            <p:spPr bwMode="auto">
              <a:xfrm>
                <a:off x="893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8" name="Rectangle 93"/>
              <p:cNvSpPr>
                <a:spLocks noChangeArrowheads="1"/>
              </p:cNvSpPr>
              <p:nvPr/>
            </p:nvSpPr>
            <p:spPr bwMode="auto">
              <a:xfrm>
                <a:off x="4596" y="182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9" name="Rectangle 94"/>
              <p:cNvSpPr>
                <a:spLocks noChangeArrowheads="1"/>
              </p:cNvSpPr>
              <p:nvPr/>
            </p:nvSpPr>
            <p:spPr bwMode="auto">
              <a:xfrm>
                <a:off x="429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0" name="Rectangle 95"/>
              <p:cNvSpPr>
                <a:spLocks noChangeArrowheads="1"/>
              </p:cNvSpPr>
              <p:nvPr/>
            </p:nvSpPr>
            <p:spPr bwMode="auto">
              <a:xfrm>
                <a:off x="4191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7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1" name="Rectangle 96"/>
              <p:cNvSpPr>
                <a:spLocks noChangeArrowheads="1"/>
              </p:cNvSpPr>
              <p:nvPr/>
            </p:nvSpPr>
            <p:spPr bwMode="auto">
              <a:xfrm>
                <a:off x="388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2" name="Rectangle 97"/>
              <p:cNvSpPr>
                <a:spLocks noChangeArrowheads="1"/>
              </p:cNvSpPr>
              <p:nvPr/>
            </p:nvSpPr>
            <p:spPr bwMode="auto">
              <a:xfrm>
                <a:off x="3830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3" name="Rectangle 98"/>
              <p:cNvSpPr>
                <a:spLocks noChangeArrowheads="1"/>
              </p:cNvSpPr>
              <p:nvPr/>
            </p:nvSpPr>
            <p:spPr bwMode="auto">
              <a:xfrm>
                <a:off x="3211" y="182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4" name="Rectangle 99"/>
              <p:cNvSpPr>
                <a:spLocks noChangeArrowheads="1"/>
              </p:cNvSpPr>
              <p:nvPr/>
            </p:nvSpPr>
            <p:spPr bwMode="auto">
              <a:xfrm>
                <a:off x="288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5" name="Rectangle 100"/>
              <p:cNvSpPr>
                <a:spLocks noChangeArrowheads="1"/>
              </p:cNvSpPr>
              <p:nvPr/>
            </p:nvSpPr>
            <p:spPr bwMode="auto">
              <a:xfrm>
                <a:off x="261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6" name="Rectangle 101"/>
              <p:cNvSpPr>
                <a:spLocks noChangeArrowheads="1"/>
              </p:cNvSpPr>
              <p:nvPr/>
            </p:nvSpPr>
            <p:spPr bwMode="auto">
              <a:xfrm>
                <a:off x="2559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7" name="Rectangle 102"/>
              <p:cNvSpPr>
                <a:spLocks noChangeArrowheads="1"/>
              </p:cNvSpPr>
              <p:nvPr/>
            </p:nvSpPr>
            <p:spPr bwMode="auto">
              <a:xfrm>
                <a:off x="2448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8" name="Rectangle 103"/>
              <p:cNvSpPr>
                <a:spLocks noChangeArrowheads="1"/>
              </p:cNvSpPr>
              <p:nvPr/>
            </p:nvSpPr>
            <p:spPr bwMode="auto">
              <a:xfrm>
                <a:off x="1558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9" name="Rectangle 104"/>
              <p:cNvSpPr>
                <a:spLocks noChangeArrowheads="1"/>
              </p:cNvSpPr>
              <p:nvPr/>
            </p:nvSpPr>
            <p:spPr bwMode="auto">
              <a:xfrm>
                <a:off x="891" y="1828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0" name="Rectangle 105"/>
              <p:cNvSpPr>
                <a:spLocks noChangeArrowheads="1"/>
              </p:cNvSpPr>
              <p:nvPr/>
            </p:nvSpPr>
            <p:spPr bwMode="auto">
              <a:xfrm>
                <a:off x="4634" y="15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1" name="Rectangle 106"/>
              <p:cNvSpPr>
                <a:spLocks noChangeArrowheads="1"/>
              </p:cNvSpPr>
              <p:nvPr/>
            </p:nvSpPr>
            <p:spPr bwMode="auto">
              <a:xfrm>
                <a:off x="4315" y="15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2" name="Rectangle 107"/>
              <p:cNvSpPr>
                <a:spLocks noChangeArrowheads="1"/>
              </p:cNvSpPr>
              <p:nvPr/>
            </p:nvSpPr>
            <p:spPr bwMode="auto">
              <a:xfrm>
                <a:off x="3854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3" name="Rectangle 108"/>
              <p:cNvSpPr>
                <a:spLocks noChangeArrowheads="1"/>
              </p:cNvSpPr>
              <p:nvPr/>
            </p:nvSpPr>
            <p:spPr bwMode="auto">
              <a:xfrm>
                <a:off x="3800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4" name="Rectangle 109"/>
              <p:cNvSpPr>
                <a:spLocks noChangeArrowheads="1"/>
              </p:cNvSpPr>
              <p:nvPr/>
            </p:nvSpPr>
            <p:spPr bwMode="auto">
              <a:xfrm>
                <a:off x="3693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5" name="Rectangle 110"/>
              <p:cNvSpPr>
                <a:spLocks noChangeArrowheads="1"/>
              </p:cNvSpPr>
              <p:nvPr/>
            </p:nvSpPr>
            <p:spPr bwMode="auto">
              <a:xfrm>
                <a:off x="3242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6" name="Rectangle 111"/>
              <p:cNvSpPr>
                <a:spLocks noChangeArrowheads="1"/>
              </p:cNvSpPr>
              <p:nvPr/>
            </p:nvSpPr>
            <p:spPr bwMode="auto">
              <a:xfrm>
                <a:off x="2916" y="15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7" name="Rectangle 112"/>
              <p:cNvSpPr>
                <a:spLocks noChangeArrowheads="1"/>
              </p:cNvSpPr>
              <p:nvPr/>
            </p:nvSpPr>
            <p:spPr bwMode="auto">
              <a:xfrm>
                <a:off x="2637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8" name="Rectangle 113"/>
              <p:cNvSpPr>
                <a:spLocks noChangeArrowheads="1"/>
              </p:cNvSpPr>
              <p:nvPr/>
            </p:nvSpPr>
            <p:spPr bwMode="auto">
              <a:xfrm>
                <a:off x="2576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9" name="Rectangle 114"/>
              <p:cNvSpPr>
                <a:spLocks noChangeArrowheads="1"/>
              </p:cNvSpPr>
              <p:nvPr/>
            </p:nvSpPr>
            <p:spPr bwMode="auto">
              <a:xfrm>
                <a:off x="2465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0" name="Rectangle 115"/>
              <p:cNvSpPr>
                <a:spLocks noChangeArrowheads="1"/>
              </p:cNvSpPr>
              <p:nvPr/>
            </p:nvSpPr>
            <p:spPr bwMode="auto">
              <a:xfrm>
                <a:off x="1575" y="15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1" name="Rectangle 116"/>
              <p:cNvSpPr>
                <a:spLocks noChangeArrowheads="1"/>
              </p:cNvSpPr>
              <p:nvPr/>
            </p:nvSpPr>
            <p:spPr bwMode="auto">
              <a:xfrm>
                <a:off x="899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2" name="Rectangle 117"/>
              <p:cNvSpPr>
                <a:spLocks noChangeArrowheads="1"/>
              </p:cNvSpPr>
              <p:nvPr/>
            </p:nvSpPr>
            <p:spPr bwMode="auto">
              <a:xfrm>
                <a:off x="2760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3" name="Rectangle 118"/>
              <p:cNvSpPr>
                <a:spLocks noChangeArrowheads="1"/>
              </p:cNvSpPr>
              <p:nvPr/>
            </p:nvSpPr>
            <p:spPr bwMode="auto">
              <a:xfrm>
                <a:off x="2664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4" name="Rectangle 119"/>
              <p:cNvSpPr>
                <a:spLocks noChangeArrowheads="1"/>
              </p:cNvSpPr>
              <p:nvPr/>
            </p:nvSpPr>
            <p:spPr bwMode="auto">
              <a:xfrm>
                <a:off x="26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5" name="Rectangle 120"/>
              <p:cNvSpPr>
                <a:spLocks noChangeArrowheads="1"/>
              </p:cNvSpPr>
              <p:nvPr/>
            </p:nvSpPr>
            <p:spPr bwMode="auto">
              <a:xfrm>
                <a:off x="2506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6" name="Rectangle 121"/>
              <p:cNvSpPr>
                <a:spLocks noChangeArrowheads="1"/>
              </p:cNvSpPr>
              <p:nvPr/>
            </p:nvSpPr>
            <p:spPr bwMode="auto">
              <a:xfrm>
                <a:off x="2453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7" name="Rectangle 122"/>
              <p:cNvSpPr>
                <a:spLocks noChangeArrowheads="1"/>
              </p:cNvSpPr>
              <p:nvPr/>
            </p:nvSpPr>
            <p:spPr bwMode="auto">
              <a:xfrm>
                <a:off x="2342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8" name="Rectangle 123"/>
              <p:cNvSpPr>
                <a:spLocks noChangeArrowheads="1"/>
              </p:cNvSpPr>
              <p:nvPr/>
            </p:nvSpPr>
            <p:spPr bwMode="auto">
              <a:xfrm>
                <a:off x="223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9" name="Rectangle 124"/>
              <p:cNvSpPr>
                <a:spLocks noChangeArrowheads="1"/>
              </p:cNvSpPr>
              <p:nvPr/>
            </p:nvSpPr>
            <p:spPr bwMode="auto">
              <a:xfrm>
                <a:off x="1690" y="1297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0" name="Rectangle 125"/>
              <p:cNvSpPr>
                <a:spLocks noChangeArrowheads="1"/>
              </p:cNvSpPr>
              <p:nvPr/>
            </p:nvSpPr>
            <p:spPr bwMode="auto">
              <a:xfrm>
                <a:off x="1590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1" name="Rectangle 126"/>
              <p:cNvSpPr>
                <a:spLocks noChangeArrowheads="1"/>
              </p:cNvSpPr>
              <p:nvPr/>
            </p:nvSpPr>
            <p:spPr bwMode="auto">
              <a:xfrm>
                <a:off x="1529" y="1297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2" name="Rectangle 127"/>
              <p:cNvSpPr>
                <a:spLocks noChangeArrowheads="1"/>
              </p:cNvSpPr>
              <p:nvPr/>
            </p:nvSpPr>
            <p:spPr bwMode="auto">
              <a:xfrm>
                <a:off x="1436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3" name="Rectangle 128"/>
              <p:cNvSpPr>
                <a:spLocks noChangeArrowheads="1"/>
              </p:cNvSpPr>
              <p:nvPr/>
            </p:nvSpPr>
            <p:spPr bwMode="auto">
              <a:xfrm>
                <a:off x="135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4" name="Rectangle 129"/>
              <p:cNvSpPr>
                <a:spLocks noChangeArrowheads="1"/>
              </p:cNvSpPr>
              <p:nvPr/>
            </p:nvSpPr>
            <p:spPr bwMode="auto">
              <a:xfrm>
                <a:off x="9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5" name="Rectangle 130"/>
              <p:cNvSpPr>
                <a:spLocks noChangeArrowheads="1"/>
              </p:cNvSpPr>
              <p:nvPr/>
            </p:nvSpPr>
            <p:spPr bwMode="auto">
              <a:xfrm>
                <a:off x="799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6" name="Rectangle 131"/>
              <p:cNvSpPr>
                <a:spLocks noChangeArrowheads="1"/>
              </p:cNvSpPr>
              <p:nvPr/>
            </p:nvSpPr>
            <p:spPr bwMode="auto">
              <a:xfrm>
                <a:off x="465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7" name="Rectangle 132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8" name="Rectangle 133"/>
              <p:cNvSpPr>
                <a:spLocks noChangeArrowheads="1"/>
              </p:cNvSpPr>
              <p:nvPr/>
            </p:nvSpPr>
            <p:spPr bwMode="auto">
              <a:xfrm>
                <a:off x="4508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9" name="Rectangle 134"/>
              <p:cNvSpPr>
                <a:spLocks noChangeArrowheads="1"/>
              </p:cNvSpPr>
              <p:nvPr/>
            </p:nvSpPr>
            <p:spPr bwMode="auto">
              <a:xfrm>
                <a:off x="3624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0" name="Rectangle 135"/>
              <p:cNvSpPr>
                <a:spLocks noChangeArrowheads="1"/>
              </p:cNvSpPr>
              <p:nvPr/>
            </p:nvSpPr>
            <p:spPr bwMode="auto">
              <a:xfrm>
                <a:off x="3520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1" name="Rectangle 136"/>
              <p:cNvSpPr>
                <a:spLocks noChangeArrowheads="1"/>
              </p:cNvSpPr>
              <p:nvPr/>
            </p:nvSpPr>
            <p:spPr bwMode="auto">
              <a:xfrm>
                <a:off x="3059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2" name="Rectangle 137"/>
              <p:cNvSpPr>
                <a:spLocks noChangeArrowheads="1"/>
              </p:cNvSpPr>
              <p:nvPr/>
            </p:nvSpPr>
            <p:spPr bwMode="auto">
              <a:xfrm>
                <a:off x="299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3" name="Rectangle 138"/>
              <p:cNvSpPr>
                <a:spLocks noChangeArrowheads="1"/>
              </p:cNvSpPr>
              <p:nvPr/>
            </p:nvSpPr>
            <p:spPr bwMode="auto">
              <a:xfrm>
                <a:off x="2905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4" name="Rectangle 139"/>
              <p:cNvSpPr>
                <a:spLocks noChangeArrowheads="1"/>
              </p:cNvSpPr>
              <p:nvPr/>
            </p:nvSpPr>
            <p:spPr bwMode="auto">
              <a:xfrm>
                <a:off x="2014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5" name="Rectangle 140"/>
              <p:cNvSpPr>
                <a:spLocks noChangeArrowheads="1"/>
              </p:cNvSpPr>
              <p:nvPr/>
            </p:nvSpPr>
            <p:spPr bwMode="auto">
              <a:xfrm>
                <a:off x="1392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6" name="Rectangle 141"/>
              <p:cNvSpPr>
                <a:spLocks noChangeArrowheads="1"/>
              </p:cNvSpPr>
              <p:nvPr/>
            </p:nvSpPr>
            <p:spPr bwMode="auto">
              <a:xfrm>
                <a:off x="133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7" name="Rectangle 142"/>
              <p:cNvSpPr>
                <a:spLocks noChangeArrowheads="1"/>
              </p:cNvSpPr>
              <p:nvPr/>
            </p:nvSpPr>
            <p:spPr bwMode="auto">
              <a:xfrm>
                <a:off x="124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8" name="Rectangle 143"/>
              <p:cNvSpPr>
                <a:spLocks noChangeArrowheads="1"/>
              </p:cNvSpPr>
              <p:nvPr/>
            </p:nvSpPr>
            <p:spPr bwMode="auto">
              <a:xfrm>
                <a:off x="4663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9" name="Rectangle 144"/>
              <p:cNvSpPr>
                <a:spLocks noChangeArrowheads="1"/>
              </p:cNvSpPr>
              <p:nvPr/>
            </p:nvSpPr>
            <p:spPr bwMode="auto">
              <a:xfrm>
                <a:off x="4201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0" name="Rectangle 145"/>
              <p:cNvSpPr>
                <a:spLocks noChangeArrowheads="1"/>
              </p:cNvSpPr>
              <p:nvPr/>
            </p:nvSpPr>
            <p:spPr bwMode="auto">
              <a:xfrm>
                <a:off x="4140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1" name="Rectangle 146"/>
              <p:cNvSpPr>
                <a:spLocks noChangeArrowheads="1"/>
              </p:cNvSpPr>
              <p:nvPr/>
            </p:nvSpPr>
            <p:spPr bwMode="auto">
              <a:xfrm>
                <a:off x="4047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2" name="Rectangle 147"/>
              <p:cNvSpPr>
                <a:spLocks noChangeArrowheads="1"/>
              </p:cNvSpPr>
              <p:nvPr/>
            </p:nvSpPr>
            <p:spPr bwMode="auto">
              <a:xfrm>
                <a:off x="3157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3" name="Rectangle 148"/>
              <p:cNvSpPr>
                <a:spLocks noChangeArrowheads="1"/>
              </p:cNvSpPr>
              <p:nvPr/>
            </p:nvSpPr>
            <p:spPr bwMode="auto">
              <a:xfrm>
                <a:off x="304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4" name="Rectangle 149"/>
              <p:cNvSpPr>
                <a:spLocks noChangeArrowheads="1"/>
              </p:cNvSpPr>
              <p:nvPr/>
            </p:nvSpPr>
            <p:spPr bwMode="auto">
              <a:xfrm>
                <a:off x="2213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5" name="Rectangle 150"/>
              <p:cNvSpPr>
                <a:spLocks noChangeArrowheads="1"/>
              </p:cNvSpPr>
              <p:nvPr/>
            </p:nvSpPr>
            <p:spPr bwMode="auto">
              <a:xfrm>
                <a:off x="211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6" name="Rectangle 151"/>
              <p:cNvSpPr>
                <a:spLocks noChangeArrowheads="1"/>
              </p:cNvSpPr>
              <p:nvPr/>
            </p:nvSpPr>
            <p:spPr bwMode="auto">
              <a:xfrm>
                <a:off x="2063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7" name="Rectangle 152"/>
              <p:cNvSpPr>
                <a:spLocks noChangeArrowheads="1"/>
              </p:cNvSpPr>
              <p:nvPr/>
            </p:nvSpPr>
            <p:spPr bwMode="auto">
              <a:xfrm>
                <a:off x="1952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8" name="Rectangle 153"/>
              <p:cNvSpPr>
                <a:spLocks noChangeArrowheads="1"/>
              </p:cNvSpPr>
              <p:nvPr/>
            </p:nvSpPr>
            <p:spPr bwMode="auto">
              <a:xfrm>
                <a:off x="1891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9" name="Rectangle 154"/>
              <p:cNvSpPr>
                <a:spLocks noChangeArrowheads="1"/>
              </p:cNvSpPr>
              <p:nvPr/>
            </p:nvSpPr>
            <p:spPr bwMode="auto">
              <a:xfrm>
                <a:off x="1787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0" name="Rectangle 155"/>
              <p:cNvSpPr>
                <a:spLocks noChangeArrowheads="1"/>
              </p:cNvSpPr>
              <p:nvPr/>
            </p:nvSpPr>
            <p:spPr bwMode="auto">
              <a:xfrm>
                <a:off x="1733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1" name="Rectangle 156"/>
              <p:cNvSpPr>
                <a:spLocks noChangeArrowheads="1"/>
              </p:cNvSpPr>
              <p:nvPr/>
            </p:nvSpPr>
            <p:spPr bwMode="auto">
              <a:xfrm>
                <a:off x="1622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2" name="Rectangle 157"/>
              <p:cNvSpPr>
                <a:spLocks noChangeArrowheads="1"/>
              </p:cNvSpPr>
              <p:nvPr/>
            </p:nvSpPr>
            <p:spPr bwMode="auto">
              <a:xfrm>
                <a:off x="1519" y="7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3" name="Rectangle 158"/>
              <p:cNvSpPr>
                <a:spLocks noChangeArrowheads="1"/>
              </p:cNvSpPr>
              <p:nvPr/>
            </p:nvSpPr>
            <p:spPr bwMode="auto">
              <a:xfrm>
                <a:off x="971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4" name="Rectangle 159"/>
              <p:cNvSpPr>
                <a:spLocks noChangeArrowheads="1"/>
              </p:cNvSpPr>
              <p:nvPr/>
            </p:nvSpPr>
            <p:spPr bwMode="auto">
              <a:xfrm>
                <a:off x="889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5" name="Rectangle 160"/>
              <p:cNvSpPr>
                <a:spLocks noChangeArrowheads="1"/>
              </p:cNvSpPr>
              <p:nvPr/>
            </p:nvSpPr>
            <p:spPr bwMode="auto">
              <a:xfrm>
                <a:off x="810" y="7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6" name="Rectangle 161"/>
              <p:cNvSpPr>
                <a:spLocks noChangeArrowheads="1"/>
              </p:cNvSpPr>
              <p:nvPr/>
            </p:nvSpPr>
            <p:spPr bwMode="auto">
              <a:xfrm>
                <a:off x="365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7" name="Rectangle 162"/>
              <p:cNvSpPr>
                <a:spLocks noChangeArrowheads="1"/>
              </p:cNvSpPr>
              <p:nvPr/>
            </p:nvSpPr>
            <p:spPr bwMode="auto">
              <a:xfrm>
                <a:off x="3029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8" name="Rectangle 163"/>
              <p:cNvSpPr>
                <a:spLocks noChangeArrowheads="1"/>
              </p:cNvSpPr>
              <p:nvPr/>
            </p:nvSpPr>
            <p:spPr bwMode="auto">
              <a:xfrm>
                <a:off x="2401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9" name="Rectangle 164"/>
              <p:cNvSpPr>
                <a:spLocks noChangeArrowheads="1"/>
              </p:cNvSpPr>
              <p:nvPr/>
            </p:nvSpPr>
            <p:spPr bwMode="auto">
              <a:xfrm>
                <a:off x="176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0" name="Rectangle 165"/>
              <p:cNvSpPr>
                <a:spLocks noChangeArrowheads="1"/>
              </p:cNvSpPr>
              <p:nvPr/>
            </p:nvSpPr>
            <p:spPr bwMode="auto">
              <a:xfrm>
                <a:off x="1135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1" name="Rectangle 166"/>
              <p:cNvSpPr>
                <a:spLocks noChangeArrowheads="1"/>
              </p:cNvSpPr>
              <p:nvPr/>
            </p:nvSpPr>
            <p:spPr bwMode="auto">
              <a:xfrm>
                <a:off x="17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2" name="Rectangle 167"/>
              <p:cNvSpPr>
                <a:spLocks noChangeArrowheads="1"/>
              </p:cNvSpPr>
              <p:nvPr/>
            </p:nvSpPr>
            <p:spPr bwMode="auto">
              <a:xfrm>
                <a:off x="1476" y="3540"/>
                <a:ext cx="5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3" name="Rectangle 168"/>
              <p:cNvSpPr>
                <a:spLocks noChangeArrowheads="1"/>
              </p:cNvSpPr>
              <p:nvPr/>
            </p:nvSpPr>
            <p:spPr bwMode="auto">
              <a:xfrm>
                <a:off x="5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4" name="Rectangle 169"/>
              <p:cNvSpPr>
                <a:spLocks noChangeArrowheads="1"/>
              </p:cNvSpPr>
              <p:nvPr/>
            </p:nvSpPr>
            <p:spPr bwMode="auto">
              <a:xfrm>
                <a:off x="1779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5" name="Rectangle 170"/>
              <p:cNvSpPr>
                <a:spLocks noChangeArrowheads="1"/>
              </p:cNvSpPr>
              <p:nvPr/>
            </p:nvSpPr>
            <p:spPr bwMode="auto">
              <a:xfrm>
                <a:off x="1495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6" name="Rectangle 171"/>
              <p:cNvSpPr>
                <a:spLocks noChangeArrowheads="1"/>
              </p:cNvSpPr>
              <p:nvPr/>
            </p:nvSpPr>
            <p:spPr bwMode="auto">
              <a:xfrm>
                <a:off x="573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7" name="Rectangle 172"/>
              <p:cNvSpPr>
                <a:spLocks noChangeArrowheads="1"/>
              </p:cNvSpPr>
              <p:nvPr/>
            </p:nvSpPr>
            <p:spPr bwMode="auto">
              <a:xfrm>
                <a:off x="17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8" name="Rectangle 173"/>
              <p:cNvSpPr>
                <a:spLocks noChangeArrowheads="1"/>
              </p:cNvSpPr>
              <p:nvPr/>
            </p:nvSpPr>
            <p:spPr bwMode="auto">
              <a:xfrm>
                <a:off x="14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9" name="Rectangle 174"/>
              <p:cNvSpPr>
                <a:spLocks noChangeArrowheads="1"/>
              </p:cNvSpPr>
              <p:nvPr/>
            </p:nvSpPr>
            <p:spPr bwMode="auto">
              <a:xfrm>
                <a:off x="5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0" name="Rectangle 175"/>
              <p:cNvSpPr>
                <a:spLocks noChangeArrowheads="1"/>
              </p:cNvSpPr>
              <p:nvPr/>
            </p:nvSpPr>
            <p:spPr bwMode="auto">
              <a:xfrm>
                <a:off x="1777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1" name="Rectangle 176"/>
              <p:cNvSpPr>
                <a:spLocks noChangeArrowheads="1"/>
              </p:cNvSpPr>
              <p:nvPr/>
            </p:nvSpPr>
            <p:spPr bwMode="auto">
              <a:xfrm>
                <a:off x="1476" y="2206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2" name="Rectangle 177"/>
              <p:cNvSpPr>
                <a:spLocks noChangeArrowheads="1"/>
              </p:cNvSpPr>
              <p:nvPr/>
            </p:nvSpPr>
            <p:spPr bwMode="auto">
              <a:xfrm>
                <a:off x="573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3" name="Rectangle 178"/>
              <p:cNvSpPr>
                <a:spLocks noChangeArrowheads="1"/>
              </p:cNvSpPr>
              <p:nvPr/>
            </p:nvSpPr>
            <p:spPr bwMode="auto">
              <a:xfrm>
                <a:off x="17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4" name="Rectangle 179"/>
              <p:cNvSpPr>
                <a:spLocks noChangeArrowheads="1"/>
              </p:cNvSpPr>
              <p:nvPr/>
            </p:nvSpPr>
            <p:spPr bwMode="auto">
              <a:xfrm>
                <a:off x="14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5" name="Rectangle 180"/>
              <p:cNvSpPr>
                <a:spLocks noChangeArrowheads="1"/>
              </p:cNvSpPr>
              <p:nvPr/>
            </p:nvSpPr>
            <p:spPr bwMode="auto">
              <a:xfrm>
                <a:off x="5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6" name="Rectangle 181"/>
              <p:cNvSpPr>
                <a:spLocks noChangeArrowheads="1"/>
              </p:cNvSpPr>
              <p:nvPr/>
            </p:nvSpPr>
            <p:spPr bwMode="auto">
              <a:xfrm>
                <a:off x="1789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7" name="Rectangle 182"/>
              <p:cNvSpPr>
                <a:spLocks noChangeArrowheads="1"/>
              </p:cNvSpPr>
              <p:nvPr/>
            </p:nvSpPr>
            <p:spPr bwMode="auto">
              <a:xfrm>
                <a:off x="1486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8" name="Rectangle 183"/>
              <p:cNvSpPr>
                <a:spLocks noChangeArrowheads="1"/>
              </p:cNvSpPr>
              <p:nvPr/>
            </p:nvSpPr>
            <p:spPr bwMode="auto">
              <a:xfrm>
                <a:off x="577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9" name="Rectangle 184"/>
              <p:cNvSpPr>
                <a:spLocks noChangeArrowheads="1"/>
              </p:cNvSpPr>
              <p:nvPr/>
            </p:nvSpPr>
            <p:spPr bwMode="auto">
              <a:xfrm>
                <a:off x="3834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0" name="Rectangle 185"/>
              <p:cNvSpPr>
                <a:spLocks noChangeArrowheads="1"/>
              </p:cNvSpPr>
              <p:nvPr/>
            </p:nvSpPr>
            <p:spPr bwMode="auto">
              <a:xfrm>
                <a:off x="2229" y="1137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1" name="Rectangle 186"/>
              <p:cNvSpPr>
                <a:spLocks noChangeArrowheads="1"/>
              </p:cNvSpPr>
              <p:nvPr/>
            </p:nvSpPr>
            <p:spPr bwMode="auto">
              <a:xfrm>
                <a:off x="573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2" name="Rectangle 187"/>
              <p:cNvSpPr>
                <a:spLocks noChangeArrowheads="1"/>
              </p:cNvSpPr>
              <p:nvPr/>
            </p:nvSpPr>
            <p:spPr bwMode="auto">
              <a:xfrm>
                <a:off x="3372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3" name="Rectangle 188"/>
              <p:cNvSpPr>
                <a:spLocks noChangeArrowheads="1"/>
              </p:cNvSpPr>
              <p:nvPr/>
            </p:nvSpPr>
            <p:spPr bwMode="auto">
              <a:xfrm>
                <a:off x="2738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4" name="Rectangle 189"/>
              <p:cNvSpPr>
                <a:spLocks noChangeArrowheads="1"/>
              </p:cNvSpPr>
              <p:nvPr/>
            </p:nvSpPr>
            <p:spPr bwMode="auto">
              <a:xfrm>
                <a:off x="3799" y="3684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5" name="Rectangle 190"/>
              <p:cNvSpPr>
                <a:spLocks noChangeArrowheads="1"/>
              </p:cNvSpPr>
              <p:nvPr/>
            </p:nvSpPr>
            <p:spPr bwMode="auto">
              <a:xfrm>
                <a:off x="3172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6" name="Rectangle 191"/>
              <p:cNvSpPr>
                <a:spLocks noChangeArrowheads="1"/>
              </p:cNvSpPr>
              <p:nvPr/>
            </p:nvSpPr>
            <p:spPr bwMode="auto">
              <a:xfrm>
                <a:off x="2539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7" name="Rectangle 192"/>
              <p:cNvSpPr>
                <a:spLocks noChangeArrowheads="1"/>
              </p:cNvSpPr>
              <p:nvPr/>
            </p:nvSpPr>
            <p:spPr bwMode="auto">
              <a:xfrm>
                <a:off x="1911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8" name="Rectangle 193"/>
              <p:cNvSpPr>
                <a:spLocks noChangeArrowheads="1"/>
              </p:cNvSpPr>
              <p:nvPr/>
            </p:nvSpPr>
            <p:spPr bwMode="auto">
              <a:xfrm>
                <a:off x="1267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9" name="Rectangle 194"/>
              <p:cNvSpPr>
                <a:spLocks noChangeArrowheads="1"/>
              </p:cNvSpPr>
              <p:nvPr/>
            </p:nvSpPr>
            <p:spPr bwMode="auto">
              <a:xfrm>
                <a:off x="440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0" name="Rectangle 195"/>
              <p:cNvSpPr>
                <a:spLocks noChangeArrowheads="1"/>
              </p:cNvSpPr>
              <p:nvPr/>
            </p:nvSpPr>
            <p:spPr bwMode="auto">
              <a:xfrm>
                <a:off x="4034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1" name="Rectangle 196"/>
              <p:cNvSpPr>
                <a:spLocks noChangeArrowheads="1"/>
              </p:cNvSpPr>
              <p:nvPr/>
            </p:nvSpPr>
            <p:spPr bwMode="auto">
              <a:xfrm>
                <a:off x="301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2" name="Rectangle 197"/>
              <p:cNvSpPr>
                <a:spLocks noChangeArrowheads="1"/>
              </p:cNvSpPr>
              <p:nvPr/>
            </p:nvSpPr>
            <p:spPr bwMode="auto">
              <a:xfrm>
                <a:off x="2756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&gt;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3" name="Rectangle 198"/>
              <p:cNvSpPr>
                <a:spLocks noChangeArrowheads="1"/>
              </p:cNvSpPr>
              <p:nvPr/>
            </p:nvSpPr>
            <p:spPr bwMode="auto">
              <a:xfrm>
                <a:off x="226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&lt;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4" name="Rectangle 199"/>
              <p:cNvSpPr>
                <a:spLocks noChangeArrowheads="1"/>
              </p:cNvSpPr>
              <p:nvPr/>
            </p:nvSpPr>
            <p:spPr bwMode="auto">
              <a:xfrm>
                <a:off x="189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5" name="Rectangle 200"/>
              <p:cNvSpPr>
                <a:spLocks noChangeArrowheads="1"/>
              </p:cNvSpPr>
              <p:nvPr/>
            </p:nvSpPr>
            <p:spPr bwMode="auto">
              <a:xfrm>
                <a:off x="714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6" name="Rectangle 201"/>
              <p:cNvSpPr>
                <a:spLocks noChangeArrowheads="1"/>
              </p:cNvSpPr>
              <p:nvPr/>
            </p:nvSpPr>
            <p:spPr bwMode="auto">
              <a:xfrm>
                <a:off x="2395" y="3146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7" name="Rectangle 202"/>
              <p:cNvSpPr>
                <a:spLocks noChangeArrowheads="1"/>
              </p:cNvSpPr>
              <p:nvPr/>
            </p:nvSpPr>
            <p:spPr bwMode="auto">
              <a:xfrm>
                <a:off x="1186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8" name="Rectangle 203"/>
              <p:cNvSpPr>
                <a:spLocks noChangeArrowheads="1"/>
              </p:cNvSpPr>
              <p:nvPr/>
            </p:nvSpPr>
            <p:spPr bwMode="auto">
              <a:xfrm>
                <a:off x="620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9" name="Rectangle 204"/>
              <p:cNvSpPr>
                <a:spLocks noChangeArrowheads="1"/>
              </p:cNvSpPr>
              <p:nvPr/>
            </p:nvSpPr>
            <p:spPr bwMode="auto">
              <a:xfrm>
                <a:off x="4527" y="2878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4518" name="Rectangle 205"/>
            <p:cNvSpPr>
              <a:spLocks noChangeArrowheads="1"/>
            </p:cNvSpPr>
            <p:nvPr/>
          </p:nvSpPr>
          <p:spPr bwMode="auto">
            <a:xfrm>
              <a:off x="4226" y="287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19" name="Rectangle 206"/>
            <p:cNvSpPr>
              <a:spLocks noChangeArrowheads="1"/>
            </p:cNvSpPr>
            <p:nvPr/>
          </p:nvSpPr>
          <p:spPr bwMode="auto">
            <a:xfrm>
              <a:off x="4062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0" name="Rectangle 207"/>
            <p:cNvSpPr>
              <a:spLocks noChangeArrowheads="1"/>
            </p:cNvSpPr>
            <p:nvPr/>
          </p:nvSpPr>
          <p:spPr bwMode="auto">
            <a:xfrm>
              <a:off x="3042" y="287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1" name="Rectangle 208"/>
            <p:cNvSpPr>
              <a:spLocks noChangeArrowheads="1"/>
            </p:cNvSpPr>
            <p:nvPr/>
          </p:nvSpPr>
          <p:spPr bwMode="auto">
            <a:xfrm>
              <a:off x="2781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2" name="Rectangle 209"/>
            <p:cNvSpPr>
              <a:spLocks noChangeArrowheads="1"/>
            </p:cNvSpPr>
            <p:nvPr/>
          </p:nvSpPr>
          <p:spPr bwMode="auto">
            <a:xfrm>
              <a:off x="2276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3" name="Rectangle 210"/>
            <p:cNvSpPr>
              <a:spLocks noChangeArrowheads="1"/>
            </p:cNvSpPr>
            <p:nvPr/>
          </p:nvSpPr>
          <p:spPr bwMode="auto">
            <a:xfrm>
              <a:off x="1907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4" name="Rectangle 211"/>
            <p:cNvSpPr>
              <a:spLocks noChangeArrowheads="1"/>
            </p:cNvSpPr>
            <p:nvPr/>
          </p:nvSpPr>
          <p:spPr bwMode="auto">
            <a:xfrm>
              <a:off x="714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5" name="Rectangle 212"/>
            <p:cNvSpPr>
              <a:spLocks noChangeArrowheads="1"/>
            </p:cNvSpPr>
            <p:nvPr/>
          </p:nvSpPr>
          <p:spPr bwMode="auto">
            <a:xfrm>
              <a:off x="4470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6" name="Rectangle 213"/>
            <p:cNvSpPr>
              <a:spLocks noChangeArrowheads="1"/>
            </p:cNvSpPr>
            <p:nvPr/>
          </p:nvSpPr>
          <p:spPr bwMode="auto">
            <a:xfrm>
              <a:off x="40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7" name="Rectangle 214"/>
            <p:cNvSpPr>
              <a:spLocks noChangeArrowheads="1"/>
            </p:cNvSpPr>
            <p:nvPr/>
          </p:nvSpPr>
          <p:spPr bwMode="auto">
            <a:xfrm>
              <a:off x="303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8" name="Rectangle 215"/>
            <p:cNvSpPr>
              <a:spLocks noChangeArrowheads="1"/>
            </p:cNvSpPr>
            <p:nvPr/>
          </p:nvSpPr>
          <p:spPr bwMode="auto">
            <a:xfrm>
              <a:off x="2770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9" name="Rectangle 216"/>
            <p:cNvSpPr>
              <a:spLocks noChangeArrowheads="1"/>
            </p:cNvSpPr>
            <p:nvPr/>
          </p:nvSpPr>
          <p:spPr bwMode="auto">
            <a:xfrm>
              <a:off x="22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0" name="Rectangle 217"/>
            <p:cNvSpPr>
              <a:spLocks noChangeArrowheads="1"/>
            </p:cNvSpPr>
            <p:nvPr/>
          </p:nvSpPr>
          <p:spPr bwMode="auto">
            <a:xfrm>
              <a:off x="1901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1" name="Rectangle 218"/>
            <p:cNvSpPr>
              <a:spLocks noChangeArrowheads="1"/>
            </p:cNvSpPr>
            <p:nvPr/>
          </p:nvSpPr>
          <p:spPr bwMode="auto">
            <a:xfrm>
              <a:off x="71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2" name="Rectangle 219"/>
            <p:cNvSpPr>
              <a:spLocks noChangeArrowheads="1"/>
            </p:cNvSpPr>
            <p:nvPr/>
          </p:nvSpPr>
          <p:spPr bwMode="auto">
            <a:xfrm>
              <a:off x="2252" y="2345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3" name="Rectangle 220"/>
            <p:cNvSpPr>
              <a:spLocks noChangeArrowheads="1"/>
            </p:cNvSpPr>
            <p:nvPr/>
          </p:nvSpPr>
          <p:spPr bwMode="auto">
            <a:xfrm>
              <a:off x="120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4" name="Rectangle 221"/>
            <p:cNvSpPr>
              <a:spLocks noChangeArrowheads="1"/>
            </p:cNvSpPr>
            <p:nvPr/>
          </p:nvSpPr>
          <p:spPr bwMode="auto">
            <a:xfrm>
              <a:off x="62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5" name="Rectangle 222"/>
            <p:cNvSpPr>
              <a:spLocks noChangeArrowheads="1"/>
            </p:cNvSpPr>
            <p:nvPr/>
          </p:nvSpPr>
          <p:spPr bwMode="auto">
            <a:xfrm>
              <a:off x="4436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6" name="Rectangle 223"/>
            <p:cNvSpPr>
              <a:spLocks noChangeArrowheads="1"/>
            </p:cNvSpPr>
            <p:nvPr/>
          </p:nvSpPr>
          <p:spPr bwMode="auto">
            <a:xfrm>
              <a:off x="4035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7" name="Rectangle 224"/>
            <p:cNvSpPr>
              <a:spLocks noChangeArrowheads="1"/>
            </p:cNvSpPr>
            <p:nvPr/>
          </p:nvSpPr>
          <p:spPr bwMode="auto">
            <a:xfrm>
              <a:off x="3673" y="2077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8" name="Rectangle 225"/>
            <p:cNvSpPr>
              <a:spLocks noChangeArrowheads="1"/>
            </p:cNvSpPr>
            <p:nvPr/>
          </p:nvSpPr>
          <p:spPr bwMode="auto">
            <a:xfrm>
              <a:off x="3040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9" name="Rectangle 226"/>
            <p:cNvSpPr>
              <a:spLocks noChangeArrowheads="1"/>
            </p:cNvSpPr>
            <p:nvPr/>
          </p:nvSpPr>
          <p:spPr bwMode="auto">
            <a:xfrm>
              <a:off x="2779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0" name="Rectangle 227"/>
            <p:cNvSpPr>
              <a:spLocks noChangeArrowheads="1"/>
            </p:cNvSpPr>
            <p:nvPr/>
          </p:nvSpPr>
          <p:spPr bwMode="auto">
            <a:xfrm>
              <a:off x="227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1" name="Rectangle 228"/>
            <p:cNvSpPr>
              <a:spLocks noChangeArrowheads="1"/>
            </p:cNvSpPr>
            <p:nvPr/>
          </p:nvSpPr>
          <p:spPr bwMode="auto">
            <a:xfrm>
              <a:off x="1906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2" name="Rectangle 229"/>
            <p:cNvSpPr>
              <a:spLocks noChangeArrowheads="1"/>
            </p:cNvSpPr>
            <p:nvPr/>
          </p:nvSpPr>
          <p:spPr bwMode="auto">
            <a:xfrm>
              <a:off x="71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3" name="Rectangle 230"/>
            <p:cNvSpPr>
              <a:spLocks noChangeArrowheads="1"/>
            </p:cNvSpPr>
            <p:nvPr/>
          </p:nvSpPr>
          <p:spPr bwMode="auto">
            <a:xfrm>
              <a:off x="4442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4" name="Rectangle 231"/>
            <p:cNvSpPr>
              <a:spLocks noChangeArrowheads="1"/>
            </p:cNvSpPr>
            <p:nvPr/>
          </p:nvSpPr>
          <p:spPr bwMode="auto">
            <a:xfrm>
              <a:off x="4027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5" name="Rectangle 232"/>
            <p:cNvSpPr>
              <a:spLocks noChangeArrowheads="1"/>
            </p:cNvSpPr>
            <p:nvPr/>
          </p:nvSpPr>
          <p:spPr bwMode="auto">
            <a:xfrm>
              <a:off x="3665" y="18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6" name="Rectangle 233"/>
            <p:cNvSpPr>
              <a:spLocks noChangeArrowheads="1"/>
            </p:cNvSpPr>
            <p:nvPr/>
          </p:nvSpPr>
          <p:spPr bwMode="auto">
            <a:xfrm>
              <a:off x="303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7" name="Rectangle 234"/>
            <p:cNvSpPr>
              <a:spLocks noChangeArrowheads="1"/>
            </p:cNvSpPr>
            <p:nvPr/>
          </p:nvSpPr>
          <p:spPr bwMode="auto">
            <a:xfrm>
              <a:off x="2770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8" name="Rectangle 235"/>
            <p:cNvSpPr>
              <a:spLocks noChangeArrowheads="1"/>
            </p:cNvSpPr>
            <p:nvPr/>
          </p:nvSpPr>
          <p:spPr bwMode="auto">
            <a:xfrm>
              <a:off x="2269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9" name="Rectangle 236"/>
            <p:cNvSpPr>
              <a:spLocks noChangeArrowheads="1"/>
            </p:cNvSpPr>
            <p:nvPr/>
          </p:nvSpPr>
          <p:spPr bwMode="auto">
            <a:xfrm>
              <a:off x="1901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0" name="Rectangle 237"/>
            <p:cNvSpPr>
              <a:spLocks noChangeArrowheads="1"/>
            </p:cNvSpPr>
            <p:nvPr/>
          </p:nvSpPr>
          <p:spPr bwMode="auto">
            <a:xfrm>
              <a:off x="71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1" name="Rectangle 238"/>
            <p:cNvSpPr>
              <a:spLocks noChangeArrowheads="1"/>
            </p:cNvSpPr>
            <p:nvPr/>
          </p:nvSpPr>
          <p:spPr bwMode="auto">
            <a:xfrm>
              <a:off x="4462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2" name="Rectangle 239"/>
            <p:cNvSpPr>
              <a:spLocks noChangeArrowheads="1"/>
            </p:cNvSpPr>
            <p:nvPr/>
          </p:nvSpPr>
          <p:spPr bwMode="auto">
            <a:xfrm>
              <a:off x="4161" y="1541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3" name="Rectangle 240"/>
            <p:cNvSpPr>
              <a:spLocks noChangeArrowheads="1"/>
            </p:cNvSpPr>
            <p:nvPr/>
          </p:nvSpPr>
          <p:spPr bwMode="auto">
            <a:xfrm>
              <a:off x="3997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4" name="Rectangle 241"/>
            <p:cNvSpPr>
              <a:spLocks noChangeArrowheads="1"/>
            </p:cNvSpPr>
            <p:nvPr/>
          </p:nvSpPr>
          <p:spPr bwMode="auto">
            <a:xfrm>
              <a:off x="3063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5" name="Rectangle 242"/>
            <p:cNvSpPr>
              <a:spLocks noChangeArrowheads="1"/>
            </p:cNvSpPr>
            <p:nvPr/>
          </p:nvSpPr>
          <p:spPr bwMode="auto">
            <a:xfrm>
              <a:off x="2801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6" name="Rectangle 243"/>
            <p:cNvSpPr>
              <a:spLocks noChangeArrowheads="1"/>
            </p:cNvSpPr>
            <p:nvPr/>
          </p:nvSpPr>
          <p:spPr bwMode="auto">
            <a:xfrm>
              <a:off x="2286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7" name="Rectangle 244"/>
            <p:cNvSpPr>
              <a:spLocks noChangeArrowheads="1"/>
            </p:cNvSpPr>
            <p:nvPr/>
          </p:nvSpPr>
          <p:spPr bwMode="auto">
            <a:xfrm>
              <a:off x="1918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8" name="Rectangle 245"/>
            <p:cNvSpPr>
              <a:spLocks noChangeArrowheads="1"/>
            </p:cNvSpPr>
            <p:nvPr/>
          </p:nvSpPr>
          <p:spPr bwMode="auto">
            <a:xfrm>
              <a:off x="720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9" name="Rectangle 246"/>
            <p:cNvSpPr>
              <a:spLocks noChangeArrowheads="1"/>
            </p:cNvSpPr>
            <p:nvPr/>
          </p:nvSpPr>
          <p:spPr bwMode="auto">
            <a:xfrm>
              <a:off x="2080" y="1277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0" name="Rectangle 247"/>
            <p:cNvSpPr>
              <a:spLocks noChangeArrowheads="1"/>
            </p:cNvSpPr>
            <p:nvPr/>
          </p:nvSpPr>
          <p:spPr bwMode="auto">
            <a:xfrm>
              <a:off x="120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1" name="Rectangle 248"/>
            <p:cNvSpPr>
              <a:spLocks noChangeArrowheads="1"/>
            </p:cNvSpPr>
            <p:nvPr/>
          </p:nvSpPr>
          <p:spPr bwMode="auto">
            <a:xfrm>
              <a:off x="62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2" name="Rectangle 249"/>
            <p:cNvSpPr>
              <a:spLocks noChangeArrowheads="1"/>
            </p:cNvSpPr>
            <p:nvPr/>
          </p:nvSpPr>
          <p:spPr bwMode="auto">
            <a:xfrm>
              <a:off x="5117" y="1008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3" name="Rectangle 250"/>
            <p:cNvSpPr>
              <a:spLocks noChangeArrowheads="1"/>
            </p:cNvSpPr>
            <p:nvPr/>
          </p:nvSpPr>
          <p:spPr bwMode="auto">
            <a:xfrm>
              <a:off x="4816" y="1008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4" name="Rectangle 251"/>
            <p:cNvSpPr>
              <a:spLocks noChangeArrowheads="1"/>
            </p:cNvSpPr>
            <p:nvPr/>
          </p:nvSpPr>
          <p:spPr bwMode="auto">
            <a:xfrm>
              <a:off x="4355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5" name="Rectangle 252"/>
            <p:cNvSpPr>
              <a:spLocks noChangeArrowheads="1"/>
            </p:cNvSpPr>
            <p:nvPr/>
          </p:nvSpPr>
          <p:spPr bwMode="auto">
            <a:xfrm>
              <a:off x="3975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6" name="Rectangle 253"/>
            <p:cNvSpPr>
              <a:spLocks noChangeArrowheads="1"/>
            </p:cNvSpPr>
            <p:nvPr/>
          </p:nvSpPr>
          <p:spPr bwMode="auto">
            <a:xfrm>
              <a:off x="3223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7" name="Rectangle 254"/>
            <p:cNvSpPr>
              <a:spLocks noChangeArrowheads="1"/>
            </p:cNvSpPr>
            <p:nvPr/>
          </p:nvSpPr>
          <p:spPr bwMode="auto">
            <a:xfrm>
              <a:off x="275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8" name="Rectangle 255"/>
            <p:cNvSpPr>
              <a:spLocks noChangeArrowheads="1"/>
            </p:cNvSpPr>
            <p:nvPr/>
          </p:nvSpPr>
          <p:spPr bwMode="auto">
            <a:xfrm>
              <a:off x="237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9" name="Rectangle 256"/>
            <p:cNvSpPr>
              <a:spLocks noChangeArrowheads="1"/>
            </p:cNvSpPr>
            <p:nvPr/>
          </p:nvSpPr>
          <p:spPr bwMode="auto">
            <a:xfrm>
              <a:off x="1850" y="10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0" name="Rectangle 257"/>
            <p:cNvSpPr>
              <a:spLocks noChangeArrowheads="1"/>
            </p:cNvSpPr>
            <p:nvPr/>
          </p:nvSpPr>
          <p:spPr bwMode="auto">
            <a:xfrm>
              <a:off x="1549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1" name="Rectangle 258"/>
            <p:cNvSpPr>
              <a:spLocks noChangeArrowheads="1"/>
            </p:cNvSpPr>
            <p:nvPr/>
          </p:nvSpPr>
          <p:spPr bwMode="auto">
            <a:xfrm>
              <a:off x="1091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2" name="Rectangle 259"/>
            <p:cNvSpPr>
              <a:spLocks noChangeArrowheads="1"/>
            </p:cNvSpPr>
            <p:nvPr/>
          </p:nvSpPr>
          <p:spPr bwMode="auto">
            <a:xfrm>
              <a:off x="712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3" name="Rectangle 260"/>
            <p:cNvSpPr>
              <a:spLocks noChangeArrowheads="1"/>
            </p:cNvSpPr>
            <p:nvPr/>
          </p:nvSpPr>
          <p:spPr bwMode="auto">
            <a:xfrm>
              <a:off x="4366" y="741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4" name="Rectangle 261"/>
            <p:cNvSpPr>
              <a:spLocks noChangeArrowheads="1"/>
            </p:cNvSpPr>
            <p:nvPr/>
          </p:nvSpPr>
          <p:spPr bwMode="auto">
            <a:xfrm>
              <a:off x="3894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5" name="Rectangle 262"/>
            <p:cNvSpPr>
              <a:spLocks noChangeArrowheads="1"/>
            </p:cNvSpPr>
            <p:nvPr/>
          </p:nvSpPr>
          <p:spPr bwMode="auto">
            <a:xfrm>
              <a:off x="3514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6" name="Rectangle 263"/>
            <p:cNvSpPr>
              <a:spLocks noChangeArrowheads="1"/>
            </p:cNvSpPr>
            <p:nvPr/>
          </p:nvSpPr>
          <p:spPr bwMode="auto">
            <a:xfrm>
              <a:off x="2871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7" name="Rectangle 264"/>
            <p:cNvSpPr>
              <a:spLocks noChangeArrowheads="1"/>
            </p:cNvSpPr>
            <p:nvPr/>
          </p:nvSpPr>
          <p:spPr bwMode="auto">
            <a:xfrm>
              <a:off x="1361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8" name="Rectangle 265"/>
            <p:cNvSpPr>
              <a:spLocks noChangeArrowheads="1"/>
            </p:cNvSpPr>
            <p:nvPr/>
          </p:nvSpPr>
          <p:spPr bwMode="auto">
            <a:xfrm>
              <a:off x="653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9" name="Rectangle 266"/>
            <p:cNvSpPr>
              <a:spLocks noChangeArrowheads="1"/>
            </p:cNvSpPr>
            <p:nvPr/>
          </p:nvSpPr>
          <p:spPr bwMode="auto">
            <a:xfrm>
              <a:off x="3537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0" name="Rectangle 267"/>
            <p:cNvSpPr>
              <a:spLocks noChangeArrowheads="1"/>
            </p:cNvSpPr>
            <p:nvPr/>
          </p:nvSpPr>
          <p:spPr bwMode="auto">
            <a:xfrm>
              <a:off x="2904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1" name="Rectangle 268"/>
            <p:cNvSpPr>
              <a:spLocks noChangeArrowheads="1"/>
            </p:cNvSpPr>
            <p:nvPr/>
          </p:nvSpPr>
          <p:spPr bwMode="auto">
            <a:xfrm>
              <a:off x="2280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2" name="Rectangle 269"/>
            <p:cNvSpPr>
              <a:spLocks noChangeArrowheads="1"/>
            </p:cNvSpPr>
            <p:nvPr/>
          </p:nvSpPr>
          <p:spPr bwMode="auto">
            <a:xfrm>
              <a:off x="1643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3" name="Rectangle 270"/>
            <p:cNvSpPr>
              <a:spLocks noChangeArrowheads="1"/>
            </p:cNvSpPr>
            <p:nvPr/>
          </p:nvSpPr>
          <p:spPr bwMode="auto">
            <a:xfrm>
              <a:off x="1025" y="3704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4" name="Rectangle 271"/>
            <p:cNvSpPr>
              <a:spLocks noChangeArrowheads="1"/>
            </p:cNvSpPr>
            <p:nvPr/>
          </p:nvSpPr>
          <p:spPr bwMode="auto">
            <a:xfrm>
              <a:off x="2069" y="3430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5" name="Rectangle 272"/>
            <p:cNvSpPr>
              <a:spLocks noChangeArrowheads="1"/>
            </p:cNvSpPr>
            <p:nvPr/>
          </p:nvSpPr>
          <p:spPr bwMode="auto">
            <a:xfrm>
              <a:off x="1652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6" name="Rectangle 273"/>
            <p:cNvSpPr>
              <a:spLocks noChangeArrowheads="1"/>
            </p:cNvSpPr>
            <p:nvPr/>
          </p:nvSpPr>
          <p:spPr bwMode="auto">
            <a:xfrm>
              <a:off x="1355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7" name="Rectangle 274"/>
            <p:cNvSpPr>
              <a:spLocks noChangeArrowheads="1"/>
            </p:cNvSpPr>
            <p:nvPr/>
          </p:nvSpPr>
          <p:spPr bwMode="auto">
            <a:xfrm>
              <a:off x="452" y="3430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8" name="Rectangle 275"/>
            <p:cNvSpPr>
              <a:spLocks noChangeArrowheads="1"/>
            </p:cNvSpPr>
            <p:nvPr/>
          </p:nvSpPr>
          <p:spPr bwMode="auto">
            <a:xfrm>
              <a:off x="2188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9" name="Rectangle 276"/>
            <p:cNvSpPr>
              <a:spLocks noChangeArrowheads="1"/>
            </p:cNvSpPr>
            <p:nvPr/>
          </p:nvSpPr>
          <p:spPr bwMode="auto">
            <a:xfrm>
              <a:off x="989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0" name="Rectangle 277"/>
            <p:cNvSpPr>
              <a:spLocks noChangeArrowheads="1"/>
            </p:cNvSpPr>
            <p:nvPr/>
          </p:nvSpPr>
          <p:spPr bwMode="auto">
            <a:xfrm>
              <a:off x="449" y="3166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1" name="Rectangle 278"/>
            <p:cNvSpPr>
              <a:spLocks noChangeArrowheads="1"/>
            </p:cNvSpPr>
            <p:nvPr/>
          </p:nvSpPr>
          <p:spPr bwMode="auto">
            <a:xfrm>
              <a:off x="2079" y="289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2" name="Rectangle 279"/>
            <p:cNvSpPr>
              <a:spLocks noChangeArrowheads="1"/>
            </p:cNvSpPr>
            <p:nvPr/>
          </p:nvSpPr>
          <p:spPr bwMode="auto">
            <a:xfrm>
              <a:off x="1654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3" name="Rectangle 280"/>
            <p:cNvSpPr>
              <a:spLocks noChangeArrowheads="1"/>
            </p:cNvSpPr>
            <p:nvPr/>
          </p:nvSpPr>
          <p:spPr bwMode="auto">
            <a:xfrm>
              <a:off x="1355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4" name="Rectangle 281"/>
            <p:cNvSpPr>
              <a:spLocks noChangeArrowheads="1"/>
            </p:cNvSpPr>
            <p:nvPr/>
          </p:nvSpPr>
          <p:spPr bwMode="auto">
            <a:xfrm>
              <a:off x="452" y="289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5" name="Rectangle 282"/>
            <p:cNvSpPr>
              <a:spLocks noChangeArrowheads="1"/>
            </p:cNvSpPr>
            <p:nvPr/>
          </p:nvSpPr>
          <p:spPr bwMode="auto">
            <a:xfrm>
              <a:off x="2073" y="2629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6" name="Rectangle 283"/>
            <p:cNvSpPr>
              <a:spLocks noChangeArrowheads="1"/>
            </p:cNvSpPr>
            <p:nvPr/>
          </p:nvSpPr>
          <p:spPr bwMode="auto">
            <a:xfrm>
              <a:off x="1647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7" name="Rectangle 284"/>
            <p:cNvSpPr>
              <a:spLocks noChangeArrowheads="1"/>
            </p:cNvSpPr>
            <p:nvPr/>
          </p:nvSpPr>
          <p:spPr bwMode="auto">
            <a:xfrm>
              <a:off x="1352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8" name="Rectangle 285"/>
            <p:cNvSpPr>
              <a:spLocks noChangeArrowheads="1"/>
            </p:cNvSpPr>
            <p:nvPr/>
          </p:nvSpPr>
          <p:spPr bwMode="auto">
            <a:xfrm>
              <a:off x="452" y="2629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9" name="Rectangle 286"/>
            <p:cNvSpPr>
              <a:spLocks noChangeArrowheads="1"/>
            </p:cNvSpPr>
            <p:nvPr/>
          </p:nvSpPr>
          <p:spPr bwMode="auto">
            <a:xfrm>
              <a:off x="2045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0" name="Rectangle 287"/>
            <p:cNvSpPr>
              <a:spLocks noChangeArrowheads="1"/>
            </p:cNvSpPr>
            <p:nvPr/>
          </p:nvSpPr>
          <p:spPr bwMode="auto">
            <a:xfrm>
              <a:off x="1003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1" name="Rectangle 288"/>
            <p:cNvSpPr>
              <a:spLocks noChangeArrowheads="1"/>
            </p:cNvSpPr>
            <p:nvPr/>
          </p:nvSpPr>
          <p:spPr bwMode="auto">
            <a:xfrm>
              <a:off x="449" y="2365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2" name="Rectangle 289"/>
            <p:cNvSpPr>
              <a:spLocks noChangeArrowheads="1"/>
            </p:cNvSpPr>
            <p:nvPr/>
          </p:nvSpPr>
          <p:spPr bwMode="auto">
            <a:xfrm>
              <a:off x="2077" y="2097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3" name="Rectangle 290"/>
            <p:cNvSpPr>
              <a:spLocks noChangeArrowheads="1"/>
            </p:cNvSpPr>
            <p:nvPr/>
          </p:nvSpPr>
          <p:spPr bwMode="auto">
            <a:xfrm>
              <a:off x="1652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4" name="Rectangle 291"/>
            <p:cNvSpPr>
              <a:spLocks noChangeArrowheads="1"/>
            </p:cNvSpPr>
            <p:nvPr/>
          </p:nvSpPr>
          <p:spPr bwMode="auto">
            <a:xfrm>
              <a:off x="1355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5" name="Rectangle 292"/>
            <p:cNvSpPr>
              <a:spLocks noChangeArrowheads="1"/>
            </p:cNvSpPr>
            <p:nvPr/>
          </p:nvSpPr>
          <p:spPr bwMode="auto">
            <a:xfrm>
              <a:off x="452" y="2097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6" name="Rectangle 293"/>
            <p:cNvSpPr>
              <a:spLocks noChangeArrowheads="1"/>
            </p:cNvSpPr>
            <p:nvPr/>
          </p:nvSpPr>
          <p:spPr bwMode="auto">
            <a:xfrm>
              <a:off x="2073" y="18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7" name="Rectangle 294"/>
            <p:cNvSpPr>
              <a:spLocks noChangeArrowheads="1"/>
            </p:cNvSpPr>
            <p:nvPr/>
          </p:nvSpPr>
          <p:spPr bwMode="auto">
            <a:xfrm>
              <a:off x="1647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8" name="Rectangle 295"/>
            <p:cNvSpPr>
              <a:spLocks noChangeArrowheads="1"/>
            </p:cNvSpPr>
            <p:nvPr/>
          </p:nvSpPr>
          <p:spPr bwMode="auto">
            <a:xfrm>
              <a:off x="1352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9" name="Rectangle 296"/>
            <p:cNvSpPr>
              <a:spLocks noChangeArrowheads="1"/>
            </p:cNvSpPr>
            <p:nvPr/>
          </p:nvSpPr>
          <p:spPr bwMode="auto">
            <a:xfrm>
              <a:off x="452" y="18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0" name="Rectangle 297"/>
            <p:cNvSpPr>
              <a:spLocks noChangeArrowheads="1"/>
            </p:cNvSpPr>
            <p:nvPr/>
          </p:nvSpPr>
          <p:spPr bwMode="auto">
            <a:xfrm>
              <a:off x="2089" y="1561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1" name="Rectangle 298"/>
            <p:cNvSpPr>
              <a:spLocks noChangeArrowheads="1"/>
            </p:cNvSpPr>
            <p:nvPr/>
          </p:nvSpPr>
          <p:spPr bwMode="auto">
            <a:xfrm>
              <a:off x="1664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2" name="Rectangle 299"/>
            <p:cNvSpPr>
              <a:spLocks noChangeArrowheads="1"/>
            </p:cNvSpPr>
            <p:nvPr/>
          </p:nvSpPr>
          <p:spPr bwMode="auto">
            <a:xfrm>
              <a:off x="1361" y="1561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3" name="Rectangle 300"/>
            <p:cNvSpPr>
              <a:spLocks noChangeArrowheads="1"/>
            </p:cNvSpPr>
            <p:nvPr/>
          </p:nvSpPr>
          <p:spPr bwMode="auto">
            <a:xfrm>
              <a:off x="452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4" name="Rectangle 301"/>
            <p:cNvSpPr>
              <a:spLocks noChangeArrowheads="1"/>
            </p:cNvSpPr>
            <p:nvPr/>
          </p:nvSpPr>
          <p:spPr bwMode="auto">
            <a:xfrm>
              <a:off x="187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5" name="Rectangle 302"/>
            <p:cNvSpPr>
              <a:spLocks noChangeArrowheads="1"/>
            </p:cNvSpPr>
            <p:nvPr/>
          </p:nvSpPr>
          <p:spPr bwMode="auto">
            <a:xfrm>
              <a:off x="100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6" name="Rectangle 303"/>
            <p:cNvSpPr>
              <a:spLocks noChangeArrowheads="1"/>
            </p:cNvSpPr>
            <p:nvPr/>
          </p:nvSpPr>
          <p:spPr bwMode="auto">
            <a:xfrm>
              <a:off x="449" y="1297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7" name="Rectangle 304"/>
            <p:cNvSpPr>
              <a:spLocks noChangeArrowheads="1"/>
            </p:cNvSpPr>
            <p:nvPr/>
          </p:nvSpPr>
          <p:spPr bwMode="auto">
            <a:xfrm>
              <a:off x="4158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8" name="Rectangle 305"/>
            <p:cNvSpPr>
              <a:spLocks noChangeArrowheads="1"/>
            </p:cNvSpPr>
            <p:nvPr/>
          </p:nvSpPr>
          <p:spPr bwMode="auto">
            <a:xfrm>
              <a:off x="3713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9" name="Rectangle 306"/>
            <p:cNvSpPr>
              <a:spLocks noChangeArrowheads="1"/>
            </p:cNvSpPr>
            <p:nvPr/>
          </p:nvSpPr>
          <p:spPr bwMode="auto">
            <a:xfrm>
              <a:off x="255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0" name="Rectangle 307"/>
            <p:cNvSpPr>
              <a:spLocks noChangeArrowheads="1"/>
            </p:cNvSpPr>
            <p:nvPr/>
          </p:nvSpPr>
          <p:spPr bwMode="auto">
            <a:xfrm>
              <a:off x="2104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1" name="Rectangle 308"/>
            <p:cNvSpPr>
              <a:spLocks noChangeArrowheads="1"/>
            </p:cNvSpPr>
            <p:nvPr/>
          </p:nvSpPr>
          <p:spPr bwMode="auto">
            <a:xfrm>
              <a:off x="89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2" name="Rectangle 309"/>
            <p:cNvSpPr>
              <a:spLocks noChangeArrowheads="1"/>
            </p:cNvSpPr>
            <p:nvPr/>
          </p:nvSpPr>
          <p:spPr bwMode="auto">
            <a:xfrm>
              <a:off x="452" y="10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3" name="Rectangle 310"/>
            <p:cNvSpPr>
              <a:spLocks noChangeArrowheads="1"/>
            </p:cNvSpPr>
            <p:nvPr/>
          </p:nvSpPr>
          <p:spPr bwMode="auto">
            <a:xfrm>
              <a:off x="3697" y="761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4" name="Rectangle 311"/>
            <p:cNvSpPr>
              <a:spLocks noChangeArrowheads="1"/>
            </p:cNvSpPr>
            <p:nvPr/>
          </p:nvSpPr>
          <p:spPr bwMode="auto">
            <a:xfrm>
              <a:off x="3246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5" name="Rectangle 312"/>
            <p:cNvSpPr>
              <a:spLocks noChangeArrowheads="1"/>
            </p:cNvSpPr>
            <p:nvPr/>
          </p:nvSpPr>
          <p:spPr bwMode="auto">
            <a:xfrm>
              <a:off x="2628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6" name="Rectangle 313"/>
            <p:cNvSpPr>
              <a:spLocks noChangeArrowheads="1"/>
            </p:cNvSpPr>
            <p:nvPr/>
          </p:nvSpPr>
          <p:spPr bwMode="auto">
            <a:xfrm>
              <a:off x="1154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7" name="Rectangle 314"/>
            <p:cNvSpPr>
              <a:spLocks noChangeArrowheads="1"/>
            </p:cNvSpPr>
            <p:nvPr/>
          </p:nvSpPr>
          <p:spPr bwMode="auto">
            <a:xfrm>
              <a:off x="456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8" name="Rectangle 315"/>
            <p:cNvSpPr>
              <a:spLocks noChangeArrowheads="1"/>
            </p:cNvSpPr>
            <p:nvPr/>
          </p:nvSpPr>
          <p:spPr bwMode="auto">
            <a:xfrm>
              <a:off x="438" y="3710"/>
              <a:ext cx="35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显然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9" name="Rectangle 316"/>
            <p:cNvSpPr>
              <a:spLocks noChangeArrowheads="1"/>
            </p:cNvSpPr>
            <p:nvPr/>
          </p:nvSpPr>
          <p:spPr bwMode="auto">
            <a:xfrm>
              <a:off x="2399" y="767"/>
              <a:ext cx="17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且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1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0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任意两点之间的最短路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任意实数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92163" y="2214563"/>
            <a:ext cx="6580187" cy="18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广度优先搜索法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计算复杂度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O(m), 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为边的数目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4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任意两点之间的最短路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任意实数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Dijkstra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可直接适用吗？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Dijkstra算法中，π(2)=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，而正确解是π(2)=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Ford给出算法解决这一问题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6350" y="2303463"/>
            <a:ext cx="3421063" cy="2173287"/>
            <a:chOff x="1604" y="1451"/>
            <a:chExt cx="2155" cy="1369"/>
          </a:xfrm>
        </p:grpSpPr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285" y="1706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1888" y="2415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3220" y="2330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H="1">
              <a:off x="2030" y="1820"/>
              <a:ext cx="311" cy="595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V="1">
              <a:off x="2001" y="2443"/>
              <a:ext cx="1219" cy="57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398" y="1791"/>
              <a:ext cx="879" cy="59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1916" y="193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auto">
            <a:xfrm>
              <a:off x="2767" y="176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2483" y="2529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-5</a:t>
              </a: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341" y="145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334" y="2103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1604" y="2302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7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303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注意：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①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最短路径中不包含正权回路，否则不是最短路径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所以最短路径不能有回路，即路径长度最长为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|v|-1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可以根据路径长度从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|v|-1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，逐步得到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当前路径长度范围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内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到各点的最短路，并最终得到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到各点的最短路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4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问题：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负长回路情况？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无法终止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无负长回路情况下最多迭代次数？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的最短路长度是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的下界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次迭代后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将保持不变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 </a:t>
            </a:r>
          </a:p>
        </p:txBody>
      </p:sp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07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2409825" y="22240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430463" y="2778125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27288" y="3946525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849438" y="33067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62138" y="2719388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98713" y="5040313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849438" y="4475163"/>
            <a:ext cx="574675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52538" y="3810000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4588" y="4445000"/>
            <a:ext cx="569912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6738" y="3810000"/>
            <a:ext cx="568325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6825" y="32146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6913" y="32305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73175" y="2711450"/>
            <a:ext cx="576263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11413" y="1711325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36738" y="2216150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4025" y="1211263"/>
            <a:ext cx="574675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16238" y="1643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625" y="2144713"/>
            <a:ext cx="144463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3713" y="2655888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5388" y="3143250"/>
            <a:ext cx="144462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3713" y="3733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975" y="437832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911475" y="496887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113" y="1322388"/>
            <a:ext cx="488473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532" y="1014277"/>
            <a:ext cx="552599" cy="461665"/>
          </a:xfrm>
          <a:prstGeom prst="rect">
            <a:avLst/>
          </a:prstGeom>
          <a:blipFill rotWithShape="1">
            <a:blip r:embed="rId3" cstate="print"/>
            <a:stretch>
              <a:fillRect r="-3333"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7193" y="1462007"/>
            <a:ext cx="552599" cy="461665"/>
          </a:xfrm>
          <a:prstGeom prst="rect">
            <a:avLst/>
          </a:prstGeom>
          <a:blipFill rotWithShape="1">
            <a:blip r:embed="rId4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6820" y="2021570"/>
            <a:ext cx="552599" cy="461665"/>
          </a:xfrm>
          <a:prstGeom prst="rect">
            <a:avLst/>
          </a:prstGeom>
          <a:blipFill rotWithShape="1">
            <a:blip r:embed="rId5" cstate="print"/>
            <a:stretch>
              <a:fillRect r="-1099" b="-533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798" y="2501050"/>
            <a:ext cx="552599" cy="461665"/>
          </a:xfrm>
          <a:prstGeom prst="rect">
            <a:avLst/>
          </a:prstGeom>
          <a:blipFill rotWithShape="1">
            <a:blip r:embed="rId6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565" y="3059281"/>
            <a:ext cx="552599" cy="461665"/>
          </a:xfrm>
          <a:prstGeom prst="rect">
            <a:avLst/>
          </a:prstGeom>
          <a:blipFill rotWithShape="1">
            <a:blip r:embed="rId7" cstate="print"/>
            <a:stretch>
              <a:fillRect r="-2222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620" y="3647763"/>
            <a:ext cx="552599" cy="461665"/>
          </a:xfrm>
          <a:prstGeom prst="rect">
            <a:avLst/>
          </a:prstGeom>
          <a:blipFill rotWithShape="1">
            <a:blip r:embed="rId8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0696" y="4300674"/>
            <a:ext cx="552599" cy="461665"/>
          </a:xfrm>
          <a:prstGeom prst="rect">
            <a:avLst/>
          </a:prstGeom>
          <a:blipFill rotWithShape="1">
            <a:blip r:embed="rId9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3295" y="4906239"/>
            <a:ext cx="552599" cy="461665"/>
          </a:xfrm>
          <a:prstGeom prst="rect">
            <a:avLst/>
          </a:prstGeom>
          <a:blipFill rotWithShape="1">
            <a:blip r:embed="rId10" cstate="print"/>
            <a:stretch>
              <a:fillRect r="-3333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2713" y="3586163"/>
            <a:ext cx="60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3725" y="426561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25550" y="497046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03400" y="5545138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33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39975" y="3213100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91540" y="3124498"/>
            <a:ext cx="763158" cy="461665"/>
          </a:xfrm>
          <a:prstGeom prst="rect">
            <a:avLst/>
          </a:prstGeom>
          <a:blipFill rotWithShape="1">
            <a:blip r:embed="rId11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02859" y="3770610"/>
            <a:ext cx="763158" cy="461665"/>
          </a:xfrm>
          <a:prstGeom prst="rect">
            <a:avLst/>
          </a:prstGeom>
          <a:blipFill rotWithShape="1">
            <a:blip r:embed="rId12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7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793" y="4358630"/>
            <a:ext cx="770275" cy="461665"/>
          </a:xfrm>
          <a:prstGeom prst="rect">
            <a:avLst/>
          </a:prstGeom>
          <a:blipFill rotWithShape="1">
            <a:blip r:embed="rId13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5950" y="2597616"/>
            <a:ext cx="763158" cy="461665"/>
          </a:xfrm>
          <a:prstGeom prst="rect">
            <a:avLst/>
          </a:prstGeom>
          <a:blipFill rotWithShape="1">
            <a:blip r:embed="rId14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499" y="3137538"/>
            <a:ext cx="678199" cy="461665"/>
          </a:xfrm>
          <a:prstGeom prst="rect">
            <a:avLst/>
          </a:prstGeom>
          <a:blipFill rotWithShape="1">
            <a:blip r:embed="rId15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7538" y="4259263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227138" y="4968875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439988" y="3338513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8910" y="3272135"/>
            <a:ext cx="763158" cy="461665"/>
          </a:xfrm>
          <a:prstGeom prst="rect">
            <a:avLst/>
          </a:prstGeom>
          <a:blipFill rotWithShape="1">
            <a:blip r:embed="rId16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9" name="椭圆 68"/>
          <p:cNvSpPr/>
          <p:nvPr/>
        </p:nvSpPr>
        <p:spPr>
          <a:xfrm>
            <a:off x="2938463" y="3884613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141" y="3798243"/>
            <a:ext cx="678199" cy="461665"/>
          </a:xfrm>
          <a:prstGeom prst="rect">
            <a:avLst/>
          </a:prstGeom>
          <a:blipFill rotWithShape="1">
            <a:blip r:embed="rId17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225550" y="4968875"/>
            <a:ext cx="608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87663" y="2717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396" y="2101839"/>
            <a:ext cx="763158" cy="461665"/>
          </a:xfrm>
          <a:prstGeom prst="rect">
            <a:avLst/>
          </a:prstGeom>
          <a:blipFill rotWithShape="1">
            <a:blip r:embed="rId18" cstate="print"/>
            <a:stretch>
              <a:fillRect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1" name="TextBox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2255" y="2614325"/>
            <a:ext cx="678199" cy="461665"/>
          </a:xfrm>
          <a:prstGeom prst="rect">
            <a:avLst/>
          </a:prstGeom>
          <a:blipFill rotWithShape="1">
            <a:blip r:embed="rId19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25" y="4259263"/>
            <a:ext cx="608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36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13275" y="221615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d(1)=30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291263" y="2193925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d(2)=30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613275" y="2947988"/>
            <a:ext cx="1271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d(3)=31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291263" y="2895600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d(4)=33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25975" y="3668713"/>
            <a:ext cx="1271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d(5)=31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91263" y="3648075"/>
            <a:ext cx="1271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d(6)=32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35500" y="439737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d(7)=32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91263" y="4357688"/>
            <a:ext cx="1271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d(8)=36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910" y="5160465"/>
            <a:ext cx="3438442" cy="830997"/>
          </a:xfrm>
          <a:prstGeom prst="rect">
            <a:avLst/>
          </a:prstGeom>
          <a:blipFill rotWithShape="1">
            <a:blip r:embed="rId20" cstate="print"/>
            <a:stretch>
              <a:fillRect l="-2660" t="-8088" r="-1418" b="-1397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15722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 animBg="1"/>
      <p:bldP spid="22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6" grpId="2" animBg="1"/>
      <p:bldP spid="53" grpId="0"/>
      <p:bldP spid="53" grpId="1"/>
      <p:bldP spid="60" grpId="0"/>
      <p:bldP spid="60" grpId="1"/>
      <p:bldP spid="69" grpId="0" animBg="1"/>
      <p:bldP spid="69" grpId="1" animBg="1"/>
      <p:bldP spid="73" grpId="0"/>
      <p:bldP spid="73" grpId="1"/>
      <p:bldP spid="76" grpId="0" animBg="1"/>
      <p:bldP spid="82" grpId="0"/>
      <p:bldP spid="3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4889789" y="342222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/>
          </p:nvPr>
        </p:nvGraphicFramePr>
        <p:xfrm>
          <a:off x="4897473" y="341579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/>
          </p:nvPr>
        </p:nvGraphicFramePr>
        <p:xfrm>
          <a:off x="323850" y="3337198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23850" y="4365260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323850" y="4908335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323850" y="5911354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826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4914631" y="466197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903631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23850" y="5406853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4907407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23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4911315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4917511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4906947" y="465664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911315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4907407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05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4918934" y="344364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18934" y="400594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4913674" y="46470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908414" y="528174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4908414" y="590311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5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21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554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① 赋初值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(1)=0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∞,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更新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 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的直接前驱集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}}.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若所有的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都无变化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停止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否则转向②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②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中每迭代一次，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路径长度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范围加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算法复杂性：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在算法的每一步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都是从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的最短路长度的上界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次加法和比较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那么迭代多少次可以停止呢？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1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1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问题：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负长回路情况？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无法终止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无负长回路情况下最多迭代次数？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的最短路长度是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的下界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次迭代后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将保持不变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最坏情况下，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Ford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算法的计算复杂度为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O(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mn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如何使算法尽快终止？</a:t>
            </a:r>
          </a:p>
        </p:txBody>
      </p:sp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508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1179513"/>
            <a:ext cx="91440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问题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使算法尽快收敛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初始值很重要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迭代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时各结点的计算顺序很重要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kumimoji="1" lang="en-US" altLang="zh-CN" sz="2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</a:t>
                </a: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算法得到的结果（忽略负边）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(2)=10,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(3)=14,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(4)=9,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(5)=14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节点序为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 pitchFamily="18" charset="2"/>
                          </a:rPr>
                          <m:t>𝟓</m:t>
                        </m:r>
                      </m:sub>
                    </m:sSub>
                  </m:oMath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  <a:blipFill>
                <a:blip r:embed="rId2"/>
                <a:stretch>
                  <a:fillRect l="-1196" t="-4819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272034" y="3822054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4264687" y="4389310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02260"/>
              </p:ext>
            </p:extLst>
          </p:nvPr>
        </p:nvGraphicFramePr>
        <p:xfrm>
          <a:off x="4282334" y="500372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椭圆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0487" y="2581834"/>
            <a:ext cx="514831" cy="506251"/>
          </a:xfrm>
          <a:prstGeom prst="ellipse">
            <a:avLst/>
          </a:prstGeom>
          <a:blipFill rotWithShape="1">
            <a:blip r:embed="rId3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6" name="椭圆 4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34019" y="3648634"/>
            <a:ext cx="514831" cy="506251"/>
          </a:xfrm>
          <a:prstGeom prst="ellipse">
            <a:avLst/>
          </a:prstGeom>
          <a:blipFill rotWithShape="1">
            <a:blip r:embed="rId4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7" name="椭圆 4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813" y="3648633"/>
            <a:ext cx="514831" cy="506251"/>
          </a:xfrm>
          <a:prstGeom prst="ellipse">
            <a:avLst/>
          </a:prstGeom>
          <a:blipFill rotWithShape="1">
            <a:blip r:embed="rId5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8" name="椭圆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0749" y="5093232"/>
            <a:ext cx="514831" cy="506251"/>
          </a:xfrm>
          <a:prstGeom prst="ellipse">
            <a:avLst/>
          </a:prstGeom>
          <a:blipFill rotWithShape="1">
            <a:blip r:embed="rId6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9" name="椭圆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3085" y="5093232"/>
            <a:ext cx="514831" cy="506251"/>
          </a:xfrm>
          <a:prstGeom prst="ellipse">
            <a:avLst/>
          </a:prstGeom>
          <a:blipFill rotWithShape="1">
            <a:blip r:embed="rId7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cxnSp>
        <p:nvCxnSpPr>
          <p:cNvPr id="50" name="直接箭头连接符 49"/>
          <p:cNvCxnSpPr>
            <a:stCxn id="45" idx="3"/>
            <a:endCxn id="48" idx="0"/>
          </p:cNvCxnSpPr>
          <p:nvPr/>
        </p:nvCxnSpPr>
        <p:spPr>
          <a:xfrm flipH="1">
            <a:off x="1228165" y="3013946"/>
            <a:ext cx="537717" cy="207928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5"/>
            <a:endCxn id="46" idx="1"/>
          </p:cNvCxnSpPr>
          <p:nvPr/>
        </p:nvCxnSpPr>
        <p:spPr>
          <a:xfrm>
            <a:off x="2129923" y="3013946"/>
            <a:ext cx="879491" cy="70882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3"/>
            <a:endCxn id="48" idx="7"/>
          </p:cNvCxnSpPr>
          <p:nvPr/>
        </p:nvCxnSpPr>
        <p:spPr>
          <a:xfrm flipH="1">
            <a:off x="1410185" y="4080746"/>
            <a:ext cx="1599229" cy="1086625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2"/>
            <a:endCxn id="47" idx="6"/>
          </p:cNvCxnSpPr>
          <p:nvPr/>
        </p:nvCxnSpPr>
        <p:spPr>
          <a:xfrm flipH="1" flipV="1">
            <a:off x="997644" y="3901759"/>
            <a:ext cx="1936375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4"/>
            <a:endCxn id="48" idx="1"/>
          </p:cNvCxnSpPr>
          <p:nvPr/>
        </p:nvCxnSpPr>
        <p:spPr>
          <a:xfrm>
            <a:off x="740229" y="4154884"/>
            <a:ext cx="305915" cy="101248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6"/>
            <a:endCxn id="49" idx="2"/>
          </p:cNvCxnSpPr>
          <p:nvPr/>
        </p:nvCxnSpPr>
        <p:spPr>
          <a:xfrm>
            <a:off x="1485580" y="5346358"/>
            <a:ext cx="887505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97311" y="308808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3085" y="4346986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9332" y="3609817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69039" y="31451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005" y="452947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9110" y="527625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现准备在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中设置一银行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问设在哪个点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可使最大服务距离最小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?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若设置两个银行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问设在哪两个点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289841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17538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9841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17538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66799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29743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38584" y="351726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>
            <a:stCxn id="2" idx="6"/>
            <a:endCxn id="6" idx="2"/>
          </p:cNvCxnSpPr>
          <p:nvPr/>
        </p:nvCxnSpPr>
        <p:spPr>
          <a:xfrm>
            <a:off x="2443522" y="4372215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43522" y="5615748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4"/>
            <a:endCxn id="7" idx="0"/>
          </p:cNvCxnSpPr>
          <p:nvPr/>
        </p:nvCxnSpPr>
        <p:spPr>
          <a:xfrm>
            <a:off x="2366682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  <a:endCxn id="6" idx="4"/>
          </p:cNvCxnSpPr>
          <p:nvPr/>
        </p:nvCxnSpPr>
        <p:spPr>
          <a:xfrm flipV="1">
            <a:off x="4594379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" idx="5"/>
            <a:endCxn id="8" idx="1"/>
          </p:cNvCxnSpPr>
          <p:nvPr/>
        </p:nvCxnSpPr>
        <p:spPr>
          <a:xfrm>
            <a:off x="2421016" y="4426549"/>
            <a:ext cx="2119028" cy="113486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" idx="7"/>
          </p:cNvCxnSpPr>
          <p:nvPr/>
        </p:nvCxnSpPr>
        <p:spPr>
          <a:xfrm flipV="1">
            <a:off x="2421016" y="3594100"/>
            <a:ext cx="3417568" cy="72378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6" idx="7"/>
          </p:cNvCxnSpPr>
          <p:nvPr/>
        </p:nvCxnSpPr>
        <p:spPr>
          <a:xfrm flipH="1">
            <a:off x="4648713" y="3648434"/>
            <a:ext cx="1212377" cy="6694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5"/>
            <a:endCxn id="10" idx="1"/>
          </p:cNvCxnSpPr>
          <p:nvPr/>
        </p:nvCxnSpPr>
        <p:spPr>
          <a:xfrm>
            <a:off x="4648713" y="5670082"/>
            <a:ext cx="903536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9" idx="7"/>
          </p:cNvCxnSpPr>
          <p:nvPr/>
        </p:nvCxnSpPr>
        <p:spPr>
          <a:xfrm flipH="1">
            <a:off x="1197974" y="5670082"/>
            <a:ext cx="1114373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8881" y="362385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4461" y="394425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0530" y="430929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109" y="48093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4251" y="475369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4951" y="560913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0835" y="481482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0851" y="556077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460" y="556141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矩形 73730"/>
              <p:cNvSpPr/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1" name="矩形 737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3" name="矩形 73732"/>
              <p:cNvSpPr/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3" name="矩形 737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4" name="矩形 73733"/>
              <p:cNvSpPr/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4" name="矩形 737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5" name="矩形 73734"/>
              <p:cNvSpPr/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5" name="矩形 737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6" name="矩形 73735"/>
              <p:cNvSpPr/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6" name="矩形 737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7" name="矩形 73736"/>
              <p:cNvSpPr/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7" name="矩形 737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8" name="矩形 73737"/>
              <p:cNvSpPr/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8" name="矩形 737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模型建立与求解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求出任意两个居民点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之间的最短距离,并用</a:t>
            </a:r>
            <a:r>
              <a:rPr kumimoji="1" lang="zh-CN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表示.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28600" y="2214563"/>
            <a:ext cx="891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⑴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设置一个银行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银行设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的最大服务距离为</a:t>
            </a:r>
          </a:p>
        </p:txBody>
      </p:sp>
      <p:sp>
        <p:nvSpPr>
          <p:cNvPr id="646150" name="Rectangle 6"/>
          <p:cNvSpPr>
            <a:spLocks noChangeArrowheads="1"/>
          </p:cNvSpPr>
          <p:nvPr/>
        </p:nvSpPr>
        <p:spPr bwMode="auto">
          <a:xfrm>
            <a:off x="1557338" y="3429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求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</a:t>
            </a: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0" y="3833813"/>
            <a:ext cx="8839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即若设置一个银行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则银行设在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⑵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设置两个银行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假设银行设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646153" name="Rectangle 9"/>
          <p:cNvSpPr>
            <a:spLocks noChangeArrowheads="1"/>
          </p:cNvSpPr>
          <p:nvPr/>
        </p:nvSpPr>
        <p:spPr bwMode="auto">
          <a:xfrm>
            <a:off x="1016000" y="4824413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记</a:t>
            </a:r>
          </a:p>
        </p:txBody>
      </p:sp>
      <p:sp>
        <p:nvSpPr>
          <p:cNvPr id="646155" name="Rectangle 11"/>
          <p:cNvSpPr>
            <a:spLocks noChangeArrowheads="1"/>
          </p:cNvSpPr>
          <p:nvPr/>
        </p:nvSpPr>
        <p:spPr bwMode="auto">
          <a:xfrm>
            <a:off x="971550" y="5499100"/>
            <a:ext cx="184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满足：</a:t>
            </a:r>
          </a:p>
        </p:txBody>
      </p:sp>
      <p:sp>
        <p:nvSpPr>
          <p:cNvPr id="646157" name="Line 13"/>
          <p:cNvSpPr>
            <a:spLocks noChangeShapeType="1"/>
          </p:cNvSpPr>
          <p:nvPr/>
        </p:nvSpPr>
        <p:spPr bwMode="auto">
          <a:xfrm>
            <a:off x="566738" y="2349500"/>
            <a:ext cx="6119812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662010" y="5528128"/>
          <a:ext cx="3724276" cy="76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8" name="公式" r:id="rId4" imgW="1422400" imgH="292100" progId="Equation.3">
                  <p:embed/>
                </p:oleObj>
              </mc:Choice>
              <mc:Fallback>
                <p:oleObj name="公式" r:id="rId4" imgW="1422400" imgH="292100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010" y="5528128"/>
                        <a:ext cx="3724276" cy="763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643063" y="4772932"/>
          <a:ext cx="4687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9" name="公式" r:id="rId6" imgW="1790700" imgH="279400" progId="Equation.3">
                  <p:embed/>
                </p:oleObj>
              </mc:Choice>
              <mc:Fallback>
                <p:oleObj name="公式" r:id="rId6" imgW="1790700" imgH="27940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72932"/>
                        <a:ext cx="46878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779259" y="3349625"/>
          <a:ext cx="1995941" cy="63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0" name="公式" r:id="rId8" imgW="876300" imgH="279400" progId="Equation.3">
                  <p:embed/>
                </p:oleObj>
              </mc:Choice>
              <mc:Fallback>
                <p:oleObj name="公式" r:id="rId8" imgW="876300" imgH="279400" progId="Equation.3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259" y="3349625"/>
                        <a:ext cx="1995941" cy="63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461634" y="2781300"/>
          <a:ext cx="3905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1" name="公式" r:id="rId10" imgW="1714500" imgH="292100" progId="Equation.3">
                  <p:embed/>
                </p:oleObj>
              </mc:Choice>
              <mc:Fallback>
                <p:oleObj name="公式" r:id="rId10" imgW="1714500" imgH="292100" progId="Equation.3">
                  <p:embed/>
                  <p:pic>
                    <p:nvPicPr>
                      <p:cNvPr id="6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634" y="2781300"/>
                        <a:ext cx="39052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3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/>
      <p:bldP spid="646155" grpId="0" build="p" autoUpdateAnimBg="0"/>
      <p:bldP spid="646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 smtClean="0"/>
              <a:t>：已知图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的权矩阵，求解其旅行商问题的近似解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旅行商问题的近似算法</a:t>
            </a:r>
          </a:p>
        </p:txBody>
      </p:sp>
      <p:graphicFrame>
        <p:nvGraphicFramePr>
          <p:cNvPr id="308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36744"/>
              </p:ext>
            </p:extLst>
          </p:nvPr>
        </p:nvGraphicFramePr>
        <p:xfrm>
          <a:off x="1034774" y="2696292"/>
          <a:ext cx="4056609" cy="304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2" name="公式" r:id="rId3" imgW="1524000" imgH="1143000" progId="Equation.3">
                  <p:embed/>
                </p:oleObj>
              </mc:Choice>
              <mc:Fallback>
                <p:oleObj name="公式" r:id="rId3" imgW="15240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74" y="2696292"/>
                        <a:ext cx="4056609" cy="3042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1712" y="3266491"/>
            <a:ext cx="3320824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每个结点只能出现一次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800" noProof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权总和最小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3851" y="2139785"/>
            <a:ext cx="3880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旅行商问题</a:t>
            </a:r>
            <a:r>
              <a:rPr lang="zh-CN" altLang="en-US" sz="2800" dirty="0" smtClean="0">
                <a:solidFill>
                  <a:srgbClr val="C00000"/>
                </a:solidFill>
              </a:rPr>
              <a:t>的解需要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满足的条件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任意两点之间的最短路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任意实数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250825" y="1358900"/>
            <a:ext cx="8642350" cy="51273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解法一：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实际是要求出图的中心，可以化为一系列求最短路问题。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先求出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到其他各顶点的最短路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max{d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,…,d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表示若银行建在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则离银行最远的小区距离为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； 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再依次计算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,…,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到其余各点的最短路，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类似求出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),…D(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=1,2,…,7)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中最小者即为所求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12777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219" name="Group 3"/>
          <p:cNvGraphicFramePr>
            <a:graphicFrameLocks noGrp="1"/>
          </p:cNvGraphicFramePr>
          <p:nvPr/>
        </p:nvGraphicFramePr>
        <p:xfrm>
          <a:off x="341313" y="1179513"/>
          <a:ext cx="8216900" cy="4145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895" name="Rectangle 95"/>
          <p:cNvSpPr>
            <a:spLocks noChangeArrowheads="1"/>
          </p:cNvSpPr>
          <p:nvPr/>
        </p:nvSpPr>
        <p:spPr bwMode="auto">
          <a:xfrm>
            <a:off x="296863" y="5049838"/>
            <a:ext cx="8667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最小，所以银行建在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，此时离银行最远的小区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距离为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1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逐个结点试探法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206375" y="2528888"/>
            <a:ext cx="8370888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初始时设置一个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阶方阵，令其对角线元素为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，若存在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&lt;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，则对应元素为权值；否则为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逐步试着在原直接路径中增加中间结点，若加入中间点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后路径变短，则修改之；否则，维持原值；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所有结点试探完毕，算法结束。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38102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539750" y="1412875"/>
            <a:ext cx="8353425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1331913" y="1268413"/>
          <a:ext cx="40941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1" name="公式" r:id="rId3" imgW="2057400" imgH="266700" progId="Equation.3">
                  <p:embed/>
                </p:oleObj>
              </mc:Choice>
              <mc:Fallback>
                <p:oleObj name="公式" r:id="rId3" imgW="2057400" imgH="266700" progId="Equation.3">
                  <p:embed/>
                  <p:pic>
                    <p:nvPicPr>
                      <p:cNvPr id="65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40941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Case 1 </a:t>
            </a:r>
          </a:p>
        </p:txBody>
      </p:sp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611188" y="36449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Case 2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11413" y="2205038"/>
            <a:ext cx="3962400" cy="738187"/>
            <a:chOff x="1584" y="1263"/>
            <a:chExt cx="2496" cy="465"/>
          </a:xfrm>
        </p:grpSpPr>
        <p:sp>
          <p:nvSpPr>
            <p:cNvPr id="7193" name="Line 8"/>
            <p:cNvSpPr>
              <a:spLocks noChangeShapeType="1"/>
            </p:cNvSpPr>
            <p:nvPr/>
          </p:nvSpPr>
          <p:spPr bwMode="auto">
            <a:xfrm>
              <a:off x="172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4" name="Line 9"/>
            <p:cNvSpPr>
              <a:spLocks noChangeShapeType="1"/>
            </p:cNvSpPr>
            <p:nvPr/>
          </p:nvSpPr>
          <p:spPr bwMode="auto">
            <a:xfrm>
              <a:off x="210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>
              <a:off x="247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6" name="Line 11"/>
            <p:cNvSpPr>
              <a:spLocks noChangeShapeType="1"/>
            </p:cNvSpPr>
            <p:nvPr/>
          </p:nvSpPr>
          <p:spPr bwMode="auto">
            <a:xfrm>
              <a:off x="2881" y="1278"/>
              <a:ext cx="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>
              <a:off x="3183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>
              <a:off x="356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9" name="Text Box 14"/>
            <p:cNvSpPr txBox="1">
              <a:spLocks noChangeArrowheads="1"/>
            </p:cNvSpPr>
            <p:nvPr/>
          </p:nvSpPr>
          <p:spPr bwMode="auto">
            <a:xfrm>
              <a:off x="1584" y="1368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00" name="Text Box 15"/>
            <p:cNvSpPr txBox="1">
              <a:spLocks noChangeArrowheads="1"/>
            </p:cNvSpPr>
            <p:nvPr/>
          </p:nvSpPr>
          <p:spPr bwMode="auto">
            <a:xfrm>
              <a:off x="3778" y="1323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651280" name="Object 16"/>
          <p:cNvGraphicFramePr>
            <a:graphicFrameLocks noChangeAspect="1"/>
          </p:cNvGraphicFramePr>
          <p:nvPr/>
        </p:nvGraphicFramePr>
        <p:xfrm>
          <a:off x="3203575" y="1989138"/>
          <a:ext cx="24431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2" name="公式" r:id="rId5" imgW="1079500" imgH="457200" progId="Equation.3">
                  <p:embed/>
                </p:oleObj>
              </mc:Choice>
              <mc:Fallback>
                <p:oleObj name="公式" r:id="rId5" imgW="1079500" imgH="457200" progId="Equation.3">
                  <p:embed/>
                  <p:pic>
                    <p:nvPicPr>
                      <p:cNvPr id="65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244316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19401" y="3124200"/>
            <a:ext cx="2725738" cy="2159000"/>
            <a:chOff x="1776" y="1968"/>
            <a:chExt cx="1717" cy="1360"/>
          </a:xfrm>
        </p:grpSpPr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 flipV="1">
              <a:off x="1824" y="2754"/>
              <a:ext cx="240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 flipV="1">
              <a:off x="2037" y="2610"/>
              <a:ext cx="17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4" name="Line 20"/>
            <p:cNvSpPr>
              <a:spLocks noChangeShapeType="1"/>
            </p:cNvSpPr>
            <p:nvPr/>
          </p:nvSpPr>
          <p:spPr bwMode="auto">
            <a:xfrm flipV="1">
              <a:off x="2208" y="2418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5" name="Line 21"/>
            <p:cNvSpPr>
              <a:spLocks noChangeShapeType="1"/>
            </p:cNvSpPr>
            <p:nvPr/>
          </p:nvSpPr>
          <p:spPr bwMode="auto">
            <a:xfrm flipV="1">
              <a:off x="2364" y="2200"/>
              <a:ext cx="180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2550" y="2200"/>
              <a:ext cx="13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>
              <a:off x="2688" y="2388"/>
              <a:ext cx="96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2832" y="2584"/>
              <a:ext cx="9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2976" y="2805"/>
              <a:ext cx="192" cy="2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0" name="Text Box 26"/>
            <p:cNvSpPr txBox="1">
              <a:spLocks noChangeArrowheads="1"/>
            </p:cNvSpPr>
            <p:nvPr/>
          </p:nvSpPr>
          <p:spPr bwMode="auto">
            <a:xfrm>
              <a:off x="1776" y="3138"/>
              <a:ext cx="42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1" name="Text Box 27"/>
            <p:cNvSpPr txBox="1">
              <a:spLocks noChangeArrowheads="1"/>
            </p:cNvSpPr>
            <p:nvPr/>
          </p:nvSpPr>
          <p:spPr bwMode="auto">
            <a:xfrm>
              <a:off x="3072" y="3090"/>
              <a:ext cx="42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2" name="Text Box 28"/>
            <p:cNvSpPr txBox="1">
              <a:spLocks noChangeArrowheads="1"/>
            </p:cNvSpPr>
            <p:nvPr/>
          </p:nvSpPr>
          <p:spPr bwMode="auto">
            <a:xfrm>
              <a:off x="2496" y="1968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124200" y="4267200"/>
            <a:ext cx="2057400" cy="1692275"/>
            <a:chOff x="1968" y="2688"/>
            <a:chExt cx="1296" cy="1066"/>
          </a:xfrm>
        </p:grpSpPr>
        <p:graphicFrame>
          <p:nvGraphicFramePr>
            <p:cNvPr id="7172" name="Object 30"/>
            <p:cNvGraphicFramePr>
              <a:graphicFrameLocks noChangeAspect="1"/>
            </p:cNvGraphicFramePr>
            <p:nvPr/>
          </p:nvGraphicFramePr>
          <p:xfrm>
            <a:off x="1968" y="3360"/>
            <a:ext cx="12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73" name="公式" r:id="rId7" imgW="1409088" imgH="431613" progId="Equation.3">
                    <p:embed/>
                  </p:oleObj>
                </mc:Choice>
                <mc:Fallback>
                  <p:oleObj name="公式" r:id="rId7" imgW="1409088" imgH="431613" progId="Equation.3">
                    <p:embed/>
                    <p:pic>
                      <p:nvPicPr>
                        <p:cNvPr id="717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0"/>
                          <a:ext cx="1296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31"/>
            <p:cNvSpPr>
              <a:spLocks noChangeShapeType="1"/>
            </p:cNvSpPr>
            <p:nvPr/>
          </p:nvSpPr>
          <p:spPr bwMode="auto">
            <a:xfrm>
              <a:off x="2304" y="2688"/>
              <a:ext cx="192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 flipH="1">
              <a:off x="2688" y="2736"/>
              <a:ext cx="144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4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</a:p>
        </p:txBody>
      </p:sp>
    </p:spTree>
    <p:extLst>
      <p:ext uri="{BB962C8B-B14F-4D97-AF65-F5344CB8AC3E}">
        <p14:creationId xmlns:p14="http://schemas.microsoft.com/office/powerpoint/2010/main" val="9196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build="p" bldLvl="3" autoUpdateAnimBg="0"/>
      <p:bldP spid="651270" grpId="0" build="p" bldLvl="3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ChangeArrowheads="1"/>
          </p:cNvSpPr>
          <p:nvPr/>
        </p:nvSpPr>
        <p:spPr bwMode="auto">
          <a:xfrm>
            <a:off x="1835150" y="1700213"/>
            <a:ext cx="6019800" cy="36718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68513" y="1770063"/>
          <a:ext cx="1360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5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770063"/>
                        <a:ext cx="13604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902075" y="3946525"/>
          <a:ext cx="2967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6" name="公式" r:id="rId5" imgW="1320227" imgH="241195" progId="Equation.3">
                  <p:embed/>
                </p:oleObj>
              </mc:Choice>
              <mc:Fallback>
                <p:oleObj name="公式" r:id="rId5" imgW="1320227" imgH="241195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946525"/>
                        <a:ext cx="29670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Warshall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 Algorithm</a:t>
            </a:r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1447800" y="558958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</a:t>
            </a:r>
          </a:p>
        </p:txBody>
      </p:sp>
      <p:graphicFrame>
        <p:nvGraphicFramePr>
          <p:cNvPr id="652296" name="Object 8"/>
          <p:cNvGraphicFramePr>
            <a:graphicFrameLocks noChangeAspect="1"/>
          </p:cNvGraphicFramePr>
          <p:nvPr/>
        </p:nvGraphicFramePr>
        <p:xfrm>
          <a:off x="3635375" y="5589588"/>
          <a:ext cx="1757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7" name="公式" r:id="rId7" imgW="774364" imgH="228501" progId="Equation.3">
                  <p:embed/>
                </p:oleObj>
              </mc:Choice>
              <mc:Fallback>
                <p:oleObj name="公式" r:id="rId7" imgW="774364" imgH="228501" progId="Equation.3">
                  <p:embed/>
                  <p:pic>
                    <p:nvPicPr>
                      <p:cNvPr id="65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9588"/>
                        <a:ext cx="17573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</a:p>
        </p:txBody>
      </p:sp>
    </p:spTree>
    <p:extLst>
      <p:ext uri="{BB962C8B-B14F-4D97-AF65-F5344CB8AC3E}">
        <p14:creationId xmlns:p14="http://schemas.microsoft.com/office/powerpoint/2010/main" val="42468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build="p" bldLvl="3" autoUpdateAnimBg="0" advAuto="0"/>
      <p:bldP spid="652295" grpId="0" build="p" bldLvl="3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23850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0" y="1673225"/>
            <a:ext cx="8915400" cy="392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为赋权图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的权矩阵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endParaRPr kumimoji="1" lang="en-US" altLang="zh-CN" sz="2800" b="1" i="1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点的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距离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①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赋初值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,.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②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更新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＜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令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③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终止判断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终止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否则令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+ 1,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38310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smtClean="0"/>
              <a:t>Floyd</a:t>
            </a:r>
            <a:r>
              <a:rPr lang="zh-CN" altLang="en-US" dirty="0"/>
              <a:t>算法 </a:t>
            </a:r>
          </a:p>
        </p:txBody>
      </p:sp>
      <p:sp>
        <p:nvSpPr>
          <p:cNvPr id="4" name="椭圆 3"/>
          <p:cNvSpPr/>
          <p:nvPr/>
        </p:nvSpPr>
        <p:spPr>
          <a:xfrm>
            <a:off x="2821287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715" y="25366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6096491" y="346842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37971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99017" y="347624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28544" y="481037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0234" y="21539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77001" y="2139429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21411" y="48020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endCxn id="9" idx="2"/>
          </p:cNvCxnSpPr>
          <p:nvPr/>
        </p:nvCxnSpPr>
        <p:spPr>
          <a:xfrm flipV="1">
            <a:off x="1475858" y="3543785"/>
            <a:ext cx="6062113" cy="929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4" idx="2"/>
          </p:cNvCxnSpPr>
          <p:nvPr/>
        </p:nvCxnSpPr>
        <p:spPr>
          <a:xfrm flipV="1">
            <a:off x="2973915" y="4878853"/>
            <a:ext cx="3147496" cy="835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34916" y="2216269"/>
            <a:ext cx="3143995" cy="1653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4"/>
            <a:endCxn id="11" idx="0"/>
          </p:cNvCxnSpPr>
          <p:nvPr/>
        </p:nvCxnSpPr>
        <p:spPr>
          <a:xfrm>
            <a:off x="2897075" y="2307593"/>
            <a:ext cx="8310" cy="250277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4"/>
            <a:endCxn id="14" idx="0"/>
          </p:cNvCxnSpPr>
          <p:nvPr/>
        </p:nvCxnSpPr>
        <p:spPr>
          <a:xfrm>
            <a:off x="6153842" y="2293109"/>
            <a:ext cx="44410" cy="25089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3"/>
            <a:endCxn id="4" idx="7"/>
          </p:cNvCxnSpPr>
          <p:nvPr/>
        </p:nvCxnSpPr>
        <p:spPr>
          <a:xfrm flipH="1">
            <a:off x="2952462" y="2270603"/>
            <a:ext cx="3147045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14" idx="1"/>
          </p:cNvCxnSpPr>
          <p:nvPr/>
        </p:nvCxnSpPr>
        <p:spPr>
          <a:xfrm>
            <a:off x="2952462" y="3598119"/>
            <a:ext cx="3191455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5"/>
            <a:endCxn id="11" idx="1"/>
          </p:cNvCxnSpPr>
          <p:nvPr/>
        </p:nvCxnSpPr>
        <p:spPr>
          <a:xfrm>
            <a:off x="1530192" y="3607414"/>
            <a:ext cx="1320858" cy="122546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7"/>
            <a:endCxn id="12" idx="3"/>
          </p:cNvCxnSpPr>
          <p:nvPr/>
        </p:nvCxnSpPr>
        <p:spPr>
          <a:xfrm flipV="1">
            <a:off x="1530192" y="2285087"/>
            <a:ext cx="1312548" cy="121365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5"/>
            <a:endCxn id="9" idx="1"/>
          </p:cNvCxnSpPr>
          <p:nvPr/>
        </p:nvCxnSpPr>
        <p:spPr>
          <a:xfrm>
            <a:off x="6208176" y="2270603"/>
            <a:ext cx="1352301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7"/>
            <a:endCxn id="9" idx="3"/>
          </p:cNvCxnSpPr>
          <p:nvPr/>
        </p:nvCxnSpPr>
        <p:spPr>
          <a:xfrm flipV="1">
            <a:off x="6252586" y="3598119"/>
            <a:ext cx="1307891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842740" y="40427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7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3208" y="26305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7479" y="26138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9543" y="280917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4066" y="393848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4066" y="192289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73690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192" y="403547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6718" y="409695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3033" y="326092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264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89263" y="484338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1411" y="404121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4066" y="270725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本堂课小结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1313" y="1837690"/>
            <a:ext cx="846137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旅行商问题的便宜算法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Dijkstra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算法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贪心算法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313" y="3168086"/>
            <a:ext cx="8461376" cy="178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zh-CN" sz="32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最</a:t>
            </a:r>
            <a:r>
              <a:rPr lang="zh-CN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短路径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Dijkstra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正权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BFS 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权为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1)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Ford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无负回路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 </a:t>
            </a:r>
            <a:r>
              <a:rPr lang="zh-CN" altLang="zh-CN" sz="28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Floyd算法 （任意两点）</a:t>
            </a:r>
          </a:p>
        </p:txBody>
      </p:sp>
    </p:spTree>
    <p:extLst>
      <p:ext uri="{BB962C8B-B14F-4D97-AF65-F5344CB8AC3E}">
        <p14:creationId xmlns:p14="http://schemas.microsoft.com/office/powerpoint/2010/main" val="23325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766" y="1314450"/>
            <a:ext cx="8039793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P36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，习题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二 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14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题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,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15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题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2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）上机作业题见网络学堂</a:t>
            </a:r>
            <a:endParaRPr kumimoji="0" lang="en-US" altLang="zh-CN" sz="3200" kern="0" dirty="0">
              <a:solidFill>
                <a:srgbClr val="000514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8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66738" y="1270010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5E2CAE"/>
                </a:solidFill>
                <a:latin typeface="Garamond" pitchFamily="18" charset="0"/>
              </a:rPr>
              <a:t>贪心算法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5E2CAE"/>
                </a:solidFill>
                <a:latin typeface="Garamond" pitchFamily="18" charset="0"/>
              </a:rPr>
              <a:t>        </a:t>
            </a:r>
            <a:r>
              <a:rPr lang="zh-CN" altLang="en-US" sz="2600" dirty="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1C1C1C"/>
                </a:solidFill>
                <a:latin typeface="Garamond" pitchFamily="18" charset="0"/>
              </a:rPr>
              <a:t>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600" dirty="0">
              <a:solidFill>
                <a:srgbClr val="1C1C1C"/>
              </a:solidFill>
              <a:latin typeface="Garamond" pitchFamily="18" charset="0"/>
            </a:endParaRP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31800" y="2170122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algn="dist"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将问题的求解过程看作是一系列选择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每次选择一个输入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每次选择都是当前状态下的最好选择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(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局部最优解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).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每作一次选择后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所求问题会简化为一个规模更小的子问题</a:t>
            </a:r>
            <a:r>
              <a:rPr lang="en-US" altLang="zh-CN" sz="2200">
                <a:solidFill>
                  <a:srgbClr val="990000"/>
                </a:solidFill>
                <a:latin typeface="宋体" pitchFamily="2" charset="-12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从而通过每一步的最</a:t>
            </a:r>
          </a:p>
          <a:p>
            <a:pPr eaLnBrk="0" hangingPunct="0"/>
            <a:r>
              <a:rPr lang="zh-CN" altLang="en-US" sz="2200">
                <a:solidFill>
                  <a:srgbClr val="990000"/>
                </a:solidFill>
                <a:latin typeface="宋体" pitchFamily="2" charset="-122"/>
              </a:rPr>
              <a:t>优解逐步达到整体的最优解。</a:t>
            </a: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579438" y="4251335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整体的最优解可通过一系列局部最优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解达到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每次的选择可以依赖以前作</a:t>
            </a:r>
          </a:p>
          <a:p>
            <a:pPr algn="dist"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出的选择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但不能依赖于后面的选择</a:t>
            </a:r>
            <a:endParaRPr lang="zh-CN" altLang="en-US" sz="2200">
              <a:solidFill>
                <a:srgbClr val="990000"/>
              </a:solidFill>
              <a:latin typeface="宋体" pitchFamily="2" charset="-122"/>
            </a:endParaRPr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>
            <a:off x="5967413" y="4914910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问题的整体最优解中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包含着它的子问题的</a:t>
            </a:r>
          </a:p>
          <a:p>
            <a:pPr fontAlgn="b">
              <a:lnSpc>
                <a:spcPct val="110000"/>
              </a:lnSpc>
            </a:pPr>
            <a:r>
              <a:rPr lang="zh-CN" altLang="en-US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最优解</a:t>
            </a:r>
            <a:r>
              <a:rPr lang="en-US" altLang="zh-CN" sz="220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nimBg="1" autoUpdateAnimBg="0"/>
      <p:bldP spid="403462" grpId="0" animBg="1" autoUpdateAnimBg="0"/>
      <p:bldP spid="40346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2" name="公式" r:id="rId4" imgW="1511300" imgH="1143000" progId="Equation.3">
                  <p:embed/>
                </p:oleObj>
              </mc:Choice>
              <mc:Fallback>
                <p:oleObj name="公式" r:id="rId4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7199" y="153851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S={2, 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46802" y="2271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3868057" y="2540000"/>
            <a:ext cx="2213429" cy="1110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4686" y="2416630"/>
            <a:ext cx="5277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18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5028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8400" y="26778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0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50971" y="243840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31214E-7 C -0.00087 -0.00139 -0.00174 -0.003 -0.00313 -0.00416 C -0.00469 -0.00578 -0.00643 -0.00693 -0.00782 -0.00855 C -0.01875 -0.02127 -0.01146 -0.01711 -0.02049 -0.02104 C -0.0257 -0.02867 -0.02223 -0.02474 -0.03299 -0.02959 C -0.03455 -0.03029 -0.03785 -0.03167 -0.03785 -0.03167 C -0.04757 -0.04 -0.06025 -0.04277 -0.07118 -0.04647 C -0.08177 -0.04994 -0.09254 -0.0548 -0.10313 -0.05919 C -0.11441 -0.06404 -0.12795 -0.06404 -0.13941 -0.06543 C -0.18542 -0.08231 -0.23716 -0.08069 -0.28386 -0.08254 C -0.33108 -0.08139 -0.36146 -0.08069 -0.40295 -0.07399 C -0.42136 -0.06797 -0.44966 -0.06636 -0.46632 -0.05503 C -0.4724 -0.05086 -0.47778 -0.04624 -0.48386 -0.04231 C -0.48542 -0.04023 -0.48664 -0.03745 -0.48854 -0.03584 C -0.48993 -0.03468 -0.49219 -0.03537 -0.49341 -0.03376 C -0.50191 -0.02266 -0.48525 -0.03075 -0.50122 -0.02543 C -0.50521 -0.02011 -0.50851 -0.01711 -0.51407 -0.0148 C -0.52414 -0.00139 -0.53559 0.00948 -0.54566 0.02335 C -0.55139 0.03122 -0.55417 0.04116 -0.56007 0.04856 C -0.56059 0.05064 -0.56094 0.05295 -0.56164 0.05503 C -0.5625 0.05734 -0.56407 0.05896 -0.56476 0.06127 C -0.56771 0.07029 -0.56927 0.08116 -0.57118 0.09087 C -0.56979 0.1126 -0.56927 0.117 -0.56476 0.13526 C -0.5632 0.14197 -0.56354 0.14243 -0.56007 0.14798 C -0.55903 0.1496 -0.55677 0.15214 -0.55677 0.15214 " pathEditMode="relative" ptsTypes="ffffffffffffffffffffffff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4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“便宜”算法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60874" y="0"/>
          <a:ext cx="1883126" cy="14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6" name="公式" r:id="rId3" imgW="1511300" imgH="1143000" progId="Equation.3">
                  <p:embed/>
                </p:oleObj>
              </mc:Choice>
              <mc:Fallback>
                <p:oleObj name="公式" r:id="rId3" imgW="1511300" imgH="1143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74" y="0"/>
                        <a:ext cx="1883126" cy="14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478972" y="1277258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D5B6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3846285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93410" y="2699659"/>
            <a:ext cx="2594548" cy="2539998"/>
          </a:xfrm>
          <a:custGeom>
            <a:avLst/>
            <a:gdLst>
              <a:gd name="connsiteX0" fmla="*/ 0 w 758384"/>
              <a:gd name="connsiteY0" fmla="*/ 345925 h 691850"/>
              <a:gd name="connsiteX1" fmla="*/ 123633 w 758384"/>
              <a:gd name="connsiteY1" fmla="*/ 90366 h 691850"/>
              <a:gd name="connsiteX2" fmla="*/ 379192 w 758384"/>
              <a:gd name="connsiteY2" fmla="*/ 0 h 691850"/>
              <a:gd name="connsiteX3" fmla="*/ 634751 w 758384"/>
              <a:gd name="connsiteY3" fmla="*/ 90366 h 691850"/>
              <a:gd name="connsiteX4" fmla="*/ 758383 w 758384"/>
              <a:gd name="connsiteY4" fmla="*/ 345925 h 691850"/>
              <a:gd name="connsiteX5" fmla="*/ 634750 w 758384"/>
              <a:gd name="connsiteY5" fmla="*/ 601484 h 691850"/>
              <a:gd name="connsiteX6" fmla="*/ 379191 w 758384"/>
              <a:gd name="connsiteY6" fmla="*/ 691850 h 691850"/>
              <a:gd name="connsiteX7" fmla="*/ 123632 w 758384"/>
              <a:gd name="connsiteY7" fmla="*/ 601484 h 691850"/>
              <a:gd name="connsiteX8" fmla="*/ -1 w 758384"/>
              <a:gd name="connsiteY8" fmla="*/ 345925 h 691850"/>
              <a:gd name="connsiteX9" fmla="*/ 0 w 758384"/>
              <a:gd name="connsiteY9" fmla="*/ 345925 h 69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384" h="691850">
                <a:moveTo>
                  <a:pt x="0" y="345925"/>
                </a:moveTo>
                <a:cubicBezTo>
                  <a:pt x="0" y="248672"/>
                  <a:pt x="44876" y="155910"/>
                  <a:pt x="123633" y="90366"/>
                </a:cubicBezTo>
                <a:cubicBezTo>
                  <a:pt x="193489" y="32229"/>
                  <a:pt x="284635" y="0"/>
                  <a:pt x="379192" y="0"/>
                </a:cubicBezTo>
                <a:cubicBezTo>
                  <a:pt x="473749" y="0"/>
                  <a:pt x="564895" y="32229"/>
                  <a:pt x="634751" y="90366"/>
                </a:cubicBezTo>
                <a:cubicBezTo>
                  <a:pt x="713508" y="155911"/>
                  <a:pt x="758384" y="248672"/>
                  <a:pt x="758383" y="345925"/>
                </a:cubicBezTo>
                <a:cubicBezTo>
                  <a:pt x="758383" y="443178"/>
                  <a:pt x="713508" y="535940"/>
                  <a:pt x="634750" y="601484"/>
                </a:cubicBezTo>
                <a:cubicBezTo>
                  <a:pt x="564894" y="659621"/>
                  <a:pt x="473748" y="691850"/>
                  <a:pt x="379191" y="691850"/>
                </a:cubicBezTo>
                <a:cubicBezTo>
                  <a:pt x="284634" y="691850"/>
                  <a:pt x="193488" y="659621"/>
                  <a:pt x="123632" y="601484"/>
                </a:cubicBezTo>
                <a:cubicBezTo>
                  <a:pt x="44875" y="535939"/>
                  <a:pt x="-1" y="443178"/>
                  <a:pt x="-1" y="345925"/>
                </a:cubicBezTo>
                <a:lnTo>
                  <a:pt x="0" y="34592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5373" y="361405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570" y="158205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T=(1, 2, 1)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1714" y="163285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S={3, 4, 5}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37773" y="3214916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429831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22574" y="41438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65373" y="506548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</a:rPr>
              <a:t>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743" y="4673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27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2401" y="41293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875314" y="3933371"/>
            <a:ext cx="2107417" cy="11916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97085" y="3839029"/>
            <a:ext cx="2474686" cy="48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04343" y="3425371"/>
            <a:ext cx="2452914" cy="304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773" y="31496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35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2447" y="624114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d=[0, 18, 35, 25, 27]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4718" y="623165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1, 1, 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0000" y="232228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6057" y="515982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>
                    <a:lumMod val="50000"/>
                  </a:srgbClr>
                </a:solidFill>
              </a:rPr>
              <a:t>18</a:t>
            </a:r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1978" y="623891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c=[1, 1, </a:t>
            </a:r>
            <a:r>
              <a:rPr lang="en-US" altLang="zh-CN" sz="2000" dirty="0" smtClean="0">
                <a:solidFill>
                  <a:srgbClr val="FF0066"/>
                </a:solidFill>
              </a:rPr>
              <a:t>2, 2, 2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5018" y="6258385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更新</a:t>
            </a:r>
            <a:r>
              <a:rPr lang="en-US" altLang="zh-CN" sz="2000" dirty="0" smtClean="0">
                <a:solidFill>
                  <a:srgbClr val="000000"/>
                </a:solidFill>
              </a:rPr>
              <a:t>d=[0, 18, </a:t>
            </a:r>
            <a:r>
              <a:rPr lang="en-US" altLang="zh-CN" sz="2000" dirty="0" smtClean="0">
                <a:solidFill>
                  <a:srgbClr val="FF0066"/>
                </a:solidFill>
              </a:rPr>
              <a:t>23, 21, 19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494971" y="3374572"/>
            <a:ext cx="4898571" cy="217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9314" y="296091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23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94971" y="3497943"/>
            <a:ext cx="4884057" cy="8781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2057" y="369388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21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80457" y="3614057"/>
            <a:ext cx="4436960" cy="16488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9486" y="42018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19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8" grpId="0"/>
      <p:bldP spid="52" grpId="0"/>
      <p:bldP spid="53" grpId="0"/>
      <p:bldP spid="29" grpId="0"/>
      <p:bldP spid="30" grpId="0"/>
      <p:bldP spid="39" grpId="0"/>
      <p:bldP spid="43" grpId="0"/>
      <p:bldP spid="5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34235</TotalTime>
  <Words>5563</Words>
  <Application>Microsoft Office PowerPoint</Application>
  <PresentationFormat>全屏显示(4:3)</PresentationFormat>
  <Paragraphs>1870</Paragraphs>
  <Slides>69</Slides>
  <Notes>8</Notes>
  <HiddenSlides>0</HiddenSlides>
  <MMClips>1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92" baseType="lpstr">
      <vt:lpstr>Arial Unicode MS</vt:lpstr>
      <vt:lpstr>MS Mincho</vt:lpstr>
      <vt:lpstr>MS PGothic</vt:lpstr>
      <vt:lpstr>MS PMincho</vt:lpstr>
      <vt:lpstr>黑体</vt:lpstr>
      <vt:lpstr>华文细黑</vt:lpstr>
      <vt:lpstr>楷体_GB2312</vt:lpstr>
      <vt:lpstr>宋体</vt:lpstr>
      <vt:lpstr>Arial</vt:lpstr>
      <vt:lpstr>Arial Black</vt:lpstr>
      <vt:lpstr>Calibri</vt:lpstr>
      <vt:lpstr>Cambria Math</vt:lpstr>
      <vt:lpstr>Comic Sans MS</vt:lpstr>
      <vt:lpstr>Garamond</vt:lpstr>
      <vt:lpstr>Symbol</vt:lpstr>
      <vt:lpstr>Times New Roman</vt:lpstr>
      <vt:lpstr>Wingdings</vt:lpstr>
      <vt:lpstr>热</vt:lpstr>
      <vt:lpstr>2_热</vt:lpstr>
      <vt:lpstr>3_热</vt:lpstr>
      <vt:lpstr>5_热</vt:lpstr>
      <vt:lpstr>6_热</vt:lpstr>
      <vt:lpstr>公式</vt:lpstr>
      <vt:lpstr>PowerPoint 演示文稿</vt:lpstr>
      <vt:lpstr>第二章 道路与回路</vt:lpstr>
      <vt:lpstr>上堂课回顾</vt:lpstr>
      <vt:lpstr>分支与界法</vt:lpstr>
      <vt:lpstr>旅行商问题的分支与界法</vt:lpstr>
      <vt:lpstr>旅行商问题的近似算法</vt:lpstr>
      <vt:lpstr>旅行商问题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“便宜”算法</vt:lpstr>
      <vt:lpstr>第二章 道路与回路</vt:lpstr>
      <vt:lpstr>最短路径</vt:lpstr>
      <vt:lpstr>最短路径模型</vt:lpstr>
      <vt:lpstr>最短路径</vt:lpstr>
      <vt:lpstr>最短路径</vt:lpstr>
      <vt:lpstr>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</vt:lpstr>
      <vt:lpstr>PowerPoint 演示文稿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PowerPoint 演示文稿</vt:lpstr>
      <vt:lpstr>PowerPoint 演示文稿</vt:lpstr>
      <vt:lpstr>PowerPoint 演示文稿</vt:lpstr>
      <vt:lpstr>PowerPoint 演示文稿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选址问题</vt:lpstr>
      <vt:lpstr>选址问题</vt:lpstr>
      <vt:lpstr>最短路径</vt:lpstr>
      <vt:lpstr>任意两点之间的最短路</vt:lpstr>
      <vt:lpstr>选址问题</vt:lpstr>
      <vt:lpstr>任意两点之间的最短路</vt:lpstr>
      <vt:lpstr>路径的矩阵求解</vt:lpstr>
      <vt:lpstr>路径的矩阵求解</vt:lpstr>
      <vt:lpstr>任意两点之间的最短路</vt:lpstr>
      <vt:lpstr>Floyd算法 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ChenLi</cp:lastModifiedBy>
  <cp:revision>656</cp:revision>
  <dcterms:created xsi:type="dcterms:W3CDTF">2005-12-26T11:55:13Z</dcterms:created>
  <dcterms:modified xsi:type="dcterms:W3CDTF">2021-03-23T07:21:48Z</dcterms:modified>
</cp:coreProperties>
</file>