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  <p:sldMasterId id="2147484485" r:id="rId2"/>
    <p:sldMasterId id="2147484510" r:id="rId3"/>
    <p:sldMasterId id="2147484523" r:id="rId4"/>
  </p:sldMasterIdLst>
  <p:notesMasterIdLst>
    <p:notesMasterId r:id="rId54"/>
  </p:notesMasterIdLst>
  <p:handoutMasterIdLst>
    <p:handoutMasterId r:id="rId55"/>
  </p:handoutMasterIdLst>
  <p:sldIdLst>
    <p:sldId id="600" r:id="rId5"/>
    <p:sldId id="602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603" r:id="rId23"/>
    <p:sldId id="561" r:id="rId24"/>
    <p:sldId id="562" r:id="rId25"/>
    <p:sldId id="563" r:id="rId26"/>
    <p:sldId id="601" r:id="rId27"/>
    <p:sldId id="565" r:id="rId28"/>
    <p:sldId id="566" r:id="rId29"/>
    <p:sldId id="567" r:id="rId30"/>
    <p:sldId id="568" r:id="rId31"/>
    <p:sldId id="569" r:id="rId32"/>
    <p:sldId id="489" r:id="rId33"/>
    <p:sldId id="583" r:id="rId34"/>
    <p:sldId id="585" r:id="rId35"/>
    <p:sldId id="584" r:id="rId36"/>
    <p:sldId id="586" r:id="rId37"/>
    <p:sldId id="587" r:id="rId38"/>
    <p:sldId id="588" r:id="rId39"/>
    <p:sldId id="589" r:id="rId40"/>
    <p:sldId id="590" r:id="rId41"/>
    <p:sldId id="591" r:id="rId42"/>
    <p:sldId id="592" r:id="rId43"/>
    <p:sldId id="593" r:id="rId44"/>
    <p:sldId id="595" r:id="rId45"/>
    <p:sldId id="596" r:id="rId46"/>
    <p:sldId id="597" r:id="rId47"/>
    <p:sldId id="598" r:id="rId48"/>
    <p:sldId id="599" r:id="rId49"/>
    <p:sldId id="604" r:id="rId50"/>
    <p:sldId id="508" r:id="rId51"/>
    <p:sldId id="605" r:id="rId52"/>
    <p:sldId id="570" r:id="rId53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99FF"/>
    <a:srgbClr val="3399FF"/>
    <a:srgbClr val="16F3EE"/>
    <a:srgbClr val="9933FF"/>
    <a:srgbClr val="FF5050"/>
    <a:srgbClr val="FF0000"/>
    <a:srgbClr val="000000"/>
    <a:srgbClr val="0000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 autoAdjust="0"/>
    <p:restoredTop sz="94643" autoAdjust="0"/>
  </p:normalViewPr>
  <p:slideViewPr>
    <p:cSldViewPr snapToGrid="0">
      <p:cViewPr varScale="1">
        <p:scale>
          <a:sx n="116" d="100"/>
          <a:sy n="116" d="100"/>
        </p:scale>
        <p:origin x="1694" y="86"/>
      </p:cViewPr>
      <p:guideLst>
        <p:guide orient="horz" pos="2152"/>
        <p:guide pos="288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notesViewPr>
    <p:cSldViewPr snapToGrid="0">
      <p:cViewPr>
        <p:scale>
          <a:sx n="100" d="100"/>
          <a:sy n="100" d="100"/>
        </p:scale>
        <p:origin x="-1152" y="68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1ABA0ECA-718A-4B3E-8C25-B97E931131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0044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0738" y="4699000"/>
            <a:ext cx="5389562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2D44F612-6E70-4630-AAF0-6C87F44533E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6294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0CBCB-4BB0-4EE6-B090-D3CEA7CA3E20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solidFill>
                <a:srgbClr val="FF33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778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17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3B428E-A04F-49A5-AD21-1695252E5206}" type="slidenum">
              <a:rPr lang="en-US" altLang="zh-CN" smtClean="0">
                <a:solidFill>
                  <a:prstClr val="black"/>
                </a:solidFill>
              </a:rPr>
              <a:pPr/>
              <a:t>30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516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F7E70B-800D-4C87-9FC6-D3E63603CA70}" type="slidenum">
              <a:rPr lang="en-US" altLang="zh-CN" smtClean="0">
                <a:solidFill>
                  <a:prstClr val="black"/>
                </a:solidFill>
              </a:rPr>
              <a:pPr/>
              <a:t>31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96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4B80C-7DDA-4A20-A08E-42C96CBFD9C7}" type="slidenum">
              <a:rPr lang="en-US" altLang="zh-CN" smtClean="0">
                <a:solidFill>
                  <a:prstClr val="black"/>
                </a:solidFill>
              </a:rPr>
              <a:pPr/>
              <a:t>32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6868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01264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  <a:pPr>
                <a:defRPr/>
              </a:pPr>
              <a:t>38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1382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62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58109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5659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1388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40902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737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552658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9911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78859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53959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625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3046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1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90316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801526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294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048042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17574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0278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686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3795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193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032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386" r:id="rId2"/>
    <p:sldLayoutId id="2147484387" r:id="rId3"/>
    <p:sldLayoutId id="2147484388" r:id="rId4"/>
    <p:sldLayoutId id="2147484389" r:id="rId5"/>
    <p:sldLayoutId id="2147484390" r:id="rId6"/>
    <p:sldLayoutId id="2147484391" r:id="rId7"/>
    <p:sldLayoutId id="2147484392" r:id="rId8"/>
    <p:sldLayoutId id="2147484393" r:id="rId9"/>
    <p:sldLayoutId id="2147484394" r:id="rId10"/>
    <p:sldLayoutId id="21474843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ln w="12700">
            <a:solidFill>
              <a:schemeClr val="tx2"/>
            </a:solidFill>
          </a:ln>
          <a:solidFill>
            <a:schemeClr val="bg1"/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  <p:sldLayoutId id="2147484497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46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512" r:id="rId2"/>
    <p:sldLayoutId id="2147484513" r:id="rId3"/>
    <p:sldLayoutId id="2147484514" r:id="rId4"/>
    <p:sldLayoutId id="2147484515" r:id="rId5"/>
    <p:sldLayoutId id="2147484516" r:id="rId6"/>
    <p:sldLayoutId id="2147484517" r:id="rId7"/>
    <p:sldLayoutId id="2147484518" r:id="rId8"/>
    <p:sldLayoutId id="2147484519" r:id="rId9"/>
    <p:sldLayoutId id="2147484520" r:id="rId10"/>
    <p:sldLayoutId id="2147484521" r:id="rId11"/>
    <p:sldLayoutId id="214748452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77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527" r:id="rId4"/>
    <p:sldLayoutId id="2147484528" r:id="rId5"/>
    <p:sldLayoutId id="2147484529" r:id="rId6"/>
    <p:sldLayoutId id="2147484530" r:id="rId7"/>
    <p:sldLayoutId id="2147484531" r:id="rId8"/>
    <p:sldLayoutId id="2147484532" r:id="rId9"/>
    <p:sldLayoutId id="2147484533" r:id="rId10"/>
    <p:sldLayoutId id="214748453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ln w="12700">
            <a:solidFill>
              <a:schemeClr val="tx2"/>
            </a:solidFill>
          </a:ln>
          <a:solidFill>
            <a:schemeClr val="bg1"/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0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356866" y="5170378"/>
            <a:ext cx="5490610" cy="94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rmAutofit fontScale="85000" lnSpcReduction="20000"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en-US" altLang="zh-CN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陈莉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清华大学软件学院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计算机辅助设计、图形与可视化研究所</a:t>
            </a:r>
            <a:endParaRPr kumimoji="0" lang="zh-CN" altLang="en-US" sz="2800" b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kumimoji="0" lang="en-US" altLang="zh-CN" sz="28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6777245" y="6065954"/>
            <a:ext cx="18589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fld id="{D2CAC426-C6FE-4338-ACBA-3820BE5C03D2}" type="datetime2">
              <a:rPr kumimoji="1" lang="zh-CN" altLang="en-US" sz="1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pPr algn="ctr" eaLnBrk="0" hangingPunct="0"/>
              <a:t>2021年3月30日</a:t>
            </a:fld>
            <a:endParaRPr lang="en-US" altLang="zh-CN" sz="1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41630" y="1682752"/>
            <a:ext cx="6750750" cy="4636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kumimoji="0" lang="zh-CN" altLang="en-US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>     </a:t>
            </a:r>
            <a:r>
              <a:rPr kumimoji="0" lang="zh-CN" altLang="en-US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离散数学</a:t>
            </a:r>
            <a: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II</a:t>
            </a:r>
            <a:b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</a:br>
            <a: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―</a:t>
            </a:r>
            <a:r>
              <a:rPr kumimoji="0" lang="zh-CN" altLang="en-US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图论第六讲</a:t>
            </a:r>
            <a: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/>
            </a:r>
            <a:b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r>
              <a:rPr kumimoji="0" lang="en-US" altLang="zh-CN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/>
            </a:r>
            <a:br>
              <a:rPr kumimoji="0" lang="en-US" altLang="zh-CN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endParaRPr kumimoji="0" lang="zh-CN" altLang="en-US" sz="7200" dirty="0" smtClean="0">
              <a:ln>
                <a:noFill/>
              </a:ln>
              <a:solidFill>
                <a:srgbClr val="C84340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2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496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引理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2.7.1 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若有向图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无有向回路，则一定存在入度及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                出度为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的结点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证明：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中构造一条极长的有向道路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P(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,…,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，则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)=0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)=0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否则如果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) ≠0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，则一定有边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)∈E(G),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</a:rPr>
              <a:t>∈P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则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存在有向回路，与已知矛盾；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若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不属于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P,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则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不是极长道路，与假设矛盾。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因此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)=0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， 同理可证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)=0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endParaRPr lang="en-US" altLang="zh-CN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4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ChangeArrowheads="1"/>
          </p:cNvSpPr>
          <p:nvPr/>
        </p:nvSpPr>
        <p:spPr bwMode="auto">
          <a:xfrm>
            <a:off x="323850" y="1223963"/>
            <a:ext cx="8478838" cy="491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FF0066"/>
                </a:solidFill>
                <a:latin typeface="Garamond" pitchFamily="18" charset="0"/>
              </a:rPr>
              <a:t>定理</a:t>
            </a:r>
            <a:r>
              <a:rPr lang="en-US" altLang="zh-CN" sz="2600" dirty="0">
                <a:solidFill>
                  <a:srgbClr val="FF0066"/>
                </a:solidFill>
                <a:latin typeface="Garamond" pitchFamily="18" charset="0"/>
              </a:rPr>
              <a:t>2.7.1</a:t>
            </a:r>
            <a:r>
              <a:rPr lang="en-US" altLang="zh-CN" sz="2600" dirty="0">
                <a:solidFill>
                  <a:srgbClr val="E8DED8"/>
                </a:solidFill>
                <a:latin typeface="Garamond" pitchFamily="18" charset="0"/>
              </a:rPr>
              <a:t>   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若有向图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无有向回路，</a:t>
            </a:r>
            <a:r>
              <a:rPr lang="zh-CN" altLang="en-US" sz="2600" dirty="0">
                <a:solidFill>
                  <a:srgbClr val="000000"/>
                </a:solidFill>
                <a:latin typeface="宋体" pitchFamily="2" charset="-122"/>
              </a:rPr>
              <a:t>则可以将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G </a:t>
            </a:r>
            <a:r>
              <a:rPr lang="zh-CN" altLang="en-US" sz="2600" dirty="0">
                <a:solidFill>
                  <a:srgbClr val="000000"/>
                </a:solidFill>
                <a:latin typeface="宋体" pitchFamily="2" charset="-122"/>
              </a:rPr>
              <a:t>的结点</a:t>
            </a:r>
          </a:p>
          <a:p>
            <a:pPr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宋体" pitchFamily="2" charset="-122"/>
              </a:rPr>
              <a:t>         重新编号为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, …, 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sz="2600" dirty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zh-CN" altLang="en-US" sz="2600" dirty="0">
                <a:solidFill>
                  <a:srgbClr val="000000"/>
                </a:solidFill>
                <a:latin typeface="宋体" pitchFamily="2" charset="-122"/>
              </a:rPr>
              <a:t>使得对任意的边</a:t>
            </a:r>
          </a:p>
          <a:p>
            <a:pPr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宋体" pitchFamily="2" charset="-122"/>
              </a:rPr>
              <a:t>        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sz="2600" i="1" baseline="-30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sz="2600" i="1" baseline="-30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宋体" pitchFamily="2" charset="-122"/>
              </a:rPr>
              <a:t>∈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6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600" dirty="0">
                <a:solidFill>
                  <a:srgbClr val="000000"/>
                </a:solidFill>
                <a:latin typeface="宋体" pitchFamily="2" charset="-122"/>
              </a:rPr>
              <a:t>),</a:t>
            </a:r>
            <a:r>
              <a:rPr lang="zh-CN" altLang="en-US" sz="2600" dirty="0">
                <a:solidFill>
                  <a:srgbClr val="000000"/>
                </a:solidFill>
                <a:latin typeface="宋体" pitchFamily="2" charset="-122"/>
              </a:rPr>
              <a:t>都有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宋体" pitchFamily="2" charset="-122"/>
              </a:rPr>
              <a:t>＜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j </a:t>
            </a:r>
            <a:r>
              <a:rPr lang="en-US" altLang="zh-CN" sz="2600" dirty="0">
                <a:solidFill>
                  <a:srgbClr val="000000"/>
                </a:solidFill>
                <a:latin typeface="宋体" pitchFamily="2" charset="-122"/>
              </a:rPr>
              <a:t>.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Garamond" pitchFamily="18" charset="0"/>
              </a:rPr>
              <a:t>证明：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构造法：构造结点序列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由引理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2.7.1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中存在入度为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的点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取一个这样的点编号为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，令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G←G-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’,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得到的图仍然没有回路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再取一个入度为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的点编号为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600" baseline="-3000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重复这个过程，直到所有点都编号为止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这时所有的编号都满足定理的条件</a:t>
            </a:r>
          </a:p>
        </p:txBody>
      </p:sp>
      <p:sp>
        <p:nvSpPr>
          <p:cNvPr id="667652" name="AutoShape 4"/>
          <p:cNvSpPr>
            <a:spLocks noChangeArrowheads="1"/>
          </p:cNvSpPr>
          <p:nvPr/>
        </p:nvSpPr>
        <p:spPr bwMode="auto">
          <a:xfrm>
            <a:off x="6281738" y="3968750"/>
            <a:ext cx="2700337" cy="1395413"/>
          </a:xfrm>
          <a:prstGeom prst="wedgeRoundRectCallout">
            <a:avLst>
              <a:gd name="adj1" fmla="val -72750"/>
              <a:gd name="adj2" fmla="val -1650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图中所有边都是从编号小的结点指向编号大的结点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8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2000"/>
                                        <p:tgtEl>
                                          <p:spTgt spid="6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ChangeArrowheads="1"/>
          </p:cNvSpPr>
          <p:nvPr/>
        </p:nvSpPr>
        <p:spPr bwMode="auto">
          <a:xfrm>
            <a:off x="323850" y="1223963"/>
            <a:ext cx="8478838" cy="357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 smtClean="0">
                <a:solidFill>
                  <a:srgbClr val="FF0066"/>
                </a:solidFill>
                <a:latin typeface="Garamond" pitchFamily="18" charset="0"/>
              </a:rPr>
              <a:t>定义：</a:t>
            </a:r>
            <a:r>
              <a:rPr lang="en-US" altLang="zh-CN" sz="2600" dirty="0" smtClean="0">
                <a:solidFill>
                  <a:srgbClr val="E8DED8"/>
                </a:solidFill>
                <a:latin typeface="Garamond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G=(V,E)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是一个具有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个顶点的有向图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中顶点  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序列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, …, </a:t>
            </a:r>
            <a:r>
              <a:rPr lang="en-US" altLang="zh-CN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一个拓扑序列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当且仅当该 顶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点序列满足下列条件：若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是图中的边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即从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30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一条路径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则在序列中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30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必须排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en-US" altLang="zh-CN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之前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buClr>
                <a:srgbClr val="89AAD3"/>
              </a:buClr>
              <a:buSzPct val="70000"/>
              <a:buFont typeface="Wingdings" pitchFamily="2" charset="2"/>
              <a:buNone/>
            </a:pPr>
            <a:endParaRPr lang="en-US" altLang="zh-CN" sz="2600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6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rgbClr val="000000"/>
                </a:solidFill>
              </a:rPr>
              <a:t>在一个有向图中找一个拓扑序列的过程称为</a:t>
            </a:r>
            <a:r>
              <a:rPr lang="zh-CN" altLang="en-US" dirty="0">
                <a:solidFill>
                  <a:srgbClr val="FF0000"/>
                </a:solidFill>
              </a:rPr>
              <a:t>拓扑排序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拓扑排序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47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ChangeArrowheads="1"/>
          </p:cNvSpPr>
          <p:nvPr/>
        </p:nvSpPr>
        <p:spPr bwMode="auto">
          <a:xfrm>
            <a:off x="323850" y="1223963"/>
            <a:ext cx="8478838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dirty="0" smtClean="0">
                <a:solidFill>
                  <a:srgbClr val="FF0066"/>
                </a:solidFill>
                <a:latin typeface="Garamond" pitchFamily="18" charset="0"/>
              </a:rPr>
              <a:t>例</a:t>
            </a:r>
            <a:r>
              <a:rPr lang="en-US" altLang="zh-CN" sz="2600" dirty="0" smtClean="0">
                <a:solidFill>
                  <a:srgbClr val="FF0066"/>
                </a:solidFill>
                <a:latin typeface="Garamond" pitchFamily="18" charset="0"/>
              </a:rPr>
              <a:t>2.7.1</a:t>
            </a:r>
            <a:r>
              <a:rPr lang="zh-CN" altLang="en-US" sz="2600" dirty="0" smtClean="0">
                <a:solidFill>
                  <a:srgbClr val="FF0066"/>
                </a:solidFill>
                <a:latin typeface="Garamond" pitchFamily="18" charset="0"/>
              </a:rPr>
              <a:t>：</a:t>
            </a:r>
            <a:r>
              <a:rPr lang="zh-CN" altLang="en-US" sz="2600" dirty="0">
                <a:solidFill>
                  <a:srgbClr val="000000"/>
                </a:solidFill>
              </a:rPr>
              <a:t>计算机专业的学生必须完成一系列规定的基础课和专业课才能毕业</a:t>
            </a:r>
            <a:r>
              <a:rPr lang="en-US" altLang="zh-CN" sz="2600" dirty="0">
                <a:solidFill>
                  <a:srgbClr val="000000"/>
                </a:solidFill>
              </a:rPr>
              <a:t>,</a:t>
            </a:r>
            <a:r>
              <a:rPr lang="zh-CN" altLang="en-US" sz="2600" dirty="0">
                <a:solidFill>
                  <a:srgbClr val="000000"/>
                </a:solidFill>
              </a:rPr>
              <a:t>假设这些课程的名称与相应代号有如下关系：</a:t>
            </a:r>
          </a:p>
          <a:p>
            <a:pPr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</a:t>
            </a:r>
            <a:endParaRPr lang="zh-CN" altLang="en-US" sz="26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拓扑排序</a:t>
            </a:r>
            <a:endParaRPr lang="zh-CN" altLang="en-US" dirty="0"/>
          </a:p>
        </p:txBody>
      </p:sp>
      <p:graphicFrame>
        <p:nvGraphicFramePr>
          <p:cNvPr id="4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76408"/>
              </p:ext>
            </p:extLst>
          </p:nvPr>
        </p:nvGraphicFramePr>
        <p:xfrm>
          <a:off x="669631" y="2792799"/>
          <a:ext cx="5089525" cy="3214080"/>
        </p:xfrm>
        <a:graphic>
          <a:graphicData uri="http://schemas.openxmlformats.org/drawingml/2006/table">
            <a:tbl>
              <a:tblPr/>
              <a:tblGrid>
                <a:gridCol w="129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代号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课程名称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先修课程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C1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高等数学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无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C2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程序设计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无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C3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离散数学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C1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C4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C2,C3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C5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编译原理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C2,C4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C6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操作系统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C4,C7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C7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计算机组成原理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6284258" y="2506281"/>
            <a:ext cx="706931" cy="399570"/>
            <a:chOff x="6792686" y="4172430"/>
            <a:chExt cx="706931" cy="399570"/>
          </a:xfrm>
        </p:grpSpPr>
        <p:sp>
          <p:nvSpPr>
            <p:cNvPr id="3" name="椭圆 2"/>
            <p:cNvSpPr/>
            <p:nvPr/>
          </p:nvSpPr>
          <p:spPr>
            <a:xfrm>
              <a:off x="6831106" y="4172430"/>
              <a:ext cx="399570" cy="39957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92686" y="4187798"/>
              <a:ext cx="706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00"/>
                  </a:solidFill>
                </a:rPr>
                <a:t>C1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304954" y="2517164"/>
            <a:ext cx="706931" cy="399570"/>
            <a:chOff x="6792686" y="4172430"/>
            <a:chExt cx="706931" cy="399570"/>
          </a:xfrm>
        </p:grpSpPr>
        <p:sp>
          <p:nvSpPr>
            <p:cNvPr id="10" name="椭圆 9"/>
            <p:cNvSpPr/>
            <p:nvPr/>
          </p:nvSpPr>
          <p:spPr>
            <a:xfrm>
              <a:off x="6831106" y="4172430"/>
              <a:ext cx="399570" cy="39957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92686" y="4187798"/>
              <a:ext cx="706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00"/>
                  </a:solidFill>
                </a:rPr>
                <a:t>C3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304954" y="3417830"/>
            <a:ext cx="706931" cy="399570"/>
            <a:chOff x="6792686" y="4172430"/>
            <a:chExt cx="706931" cy="399570"/>
          </a:xfrm>
        </p:grpSpPr>
        <p:sp>
          <p:nvSpPr>
            <p:cNvPr id="13" name="椭圆 12"/>
            <p:cNvSpPr/>
            <p:nvPr/>
          </p:nvSpPr>
          <p:spPr>
            <a:xfrm>
              <a:off x="6831106" y="4172430"/>
              <a:ext cx="399570" cy="39957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92686" y="4187798"/>
              <a:ext cx="706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00"/>
                  </a:solidFill>
                </a:rPr>
                <a:t>C4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266533" y="4266134"/>
            <a:ext cx="706931" cy="399570"/>
            <a:chOff x="6792686" y="4172430"/>
            <a:chExt cx="706931" cy="399570"/>
          </a:xfrm>
        </p:grpSpPr>
        <p:sp>
          <p:nvSpPr>
            <p:cNvPr id="16" name="椭圆 15"/>
            <p:cNvSpPr/>
            <p:nvPr/>
          </p:nvSpPr>
          <p:spPr>
            <a:xfrm>
              <a:off x="6831106" y="4172430"/>
              <a:ext cx="399570" cy="39957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92686" y="4187798"/>
              <a:ext cx="706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00"/>
                  </a:solidFill>
                </a:rPr>
                <a:t>C6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746579" y="4940833"/>
            <a:ext cx="706931" cy="399570"/>
            <a:chOff x="6792686" y="4172430"/>
            <a:chExt cx="706931" cy="399570"/>
          </a:xfrm>
        </p:grpSpPr>
        <p:sp>
          <p:nvSpPr>
            <p:cNvPr id="19" name="椭圆 18"/>
            <p:cNvSpPr/>
            <p:nvPr/>
          </p:nvSpPr>
          <p:spPr>
            <a:xfrm>
              <a:off x="6831106" y="4172430"/>
              <a:ext cx="399570" cy="39957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92686" y="4187798"/>
              <a:ext cx="706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00"/>
                  </a:solidFill>
                </a:rPr>
                <a:t>C7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024281" y="5494582"/>
            <a:ext cx="706931" cy="399570"/>
            <a:chOff x="6792686" y="4172430"/>
            <a:chExt cx="706931" cy="399570"/>
          </a:xfrm>
        </p:grpSpPr>
        <p:sp>
          <p:nvSpPr>
            <p:cNvPr id="22" name="椭圆 21"/>
            <p:cNvSpPr/>
            <p:nvPr/>
          </p:nvSpPr>
          <p:spPr>
            <a:xfrm>
              <a:off x="6831106" y="4172430"/>
              <a:ext cx="399570" cy="39957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92686" y="4187798"/>
              <a:ext cx="706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00"/>
                  </a:solidFill>
                </a:rPr>
                <a:t>C2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291072" y="5479712"/>
            <a:ext cx="706931" cy="399570"/>
            <a:chOff x="6792686" y="4172430"/>
            <a:chExt cx="706931" cy="399570"/>
          </a:xfrm>
        </p:grpSpPr>
        <p:sp>
          <p:nvSpPr>
            <p:cNvPr id="25" name="椭圆 24"/>
            <p:cNvSpPr/>
            <p:nvPr/>
          </p:nvSpPr>
          <p:spPr>
            <a:xfrm>
              <a:off x="6831106" y="4172430"/>
              <a:ext cx="399570" cy="39957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92686" y="4187798"/>
              <a:ext cx="706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00"/>
                  </a:solidFill>
                </a:rPr>
                <a:t>C5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>
          <a:xfrm>
            <a:off x="6731212" y="2716949"/>
            <a:ext cx="612162" cy="4983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4"/>
          </p:cNvCxnSpPr>
          <p:nvPr/>
        </p:nvCxnSpPr>
        <p:spPr>
          <a:xfrm flipH="1">
            <a:off x="7532913" y="2916734"/>
            <a:ext cx="10246" cy="516464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3" idx="0"/>
          </p:cNvCxnSpPr>
          <p:nvPr/>
        </p:nvCxnSpPr>
        <p:spPr>
          <a:xfrm flipV="1">
            <a:off x="6377747" y="5240511"/>
            <a:ext cx="407252" cy="26943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0" idx="0"/>
          </p:cNvCxnSpPr>
          <p:nvPr/>
        </p:nvCxnSpPr>
        <p:spPr>
          <a:xfrm flipV="1">
            <a:off x="7100045" y="4622943"/>
            <a:ext cx="243329" cy="33325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3" idx="4"/>
            <a:endCxn id="16" idx="0"/>
          </p:cNvCxnSpPr>
          <p:nvPr/>
        </p:nvCxnSpPr>
        <p:spPr>
          <a:xfrm flipH="1">
            <a:off x="7504738" y="3817400"/>
            <a:ext cx="38421" cy="448734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2" idx="0"/>
          </p:cNvCxnSpPr>
          <p:nvPr/>
        </p:nvCxnSpPr>
        <p:spPr>
          <a:xfrm flipV="1">
            <a:off x="6262486" y="3726756"/>
            <a:ext cx="1080888" cy="1767826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26" idx="1"/>
          </p:cNvCxnSpPr>
          <p:nvPr/>
        </p:nvCxnSpPr>
        <p:spPr>
          <a:xfrm flipV="1">
            <a:off x="6462271" y="5679746"/>
            <a:ext cx="1828801" cy="1487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4" idx="2"/>
            <a:endCxn id="25" idx="0"/>
          </p:cNvCxnSpPr>
          <p:nvPr/>
        </p:nvCxnSpPr>
        <p:spPr>
          <a:xfrm>
            <a:off x="7658420" y="3802530"/>
            <a:ext cx="870857" cy="1677182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3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ChangeArrowheads="1"/>
          </p:cNvSpPr>
          <p:nvPr/>
        </p:nvSpPr>
        <p:spPr bwMode="auto">
          <a:xfrm>
            <a:off x="323850" y="1223963"/>
            <a:ext cx="8478838" cy="385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sz="2600" dirty="0">
                <a:solidFill>
                  <a:srgbClr val="FF0066"/>
                </a:solidFill>
              </a:rPr>
              <a:t>算法：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        </a:t>
            </a:r>
            <a:r>
              <a:rPr lang="en-US" altLang="zh-CN" dirty="0">
                <a:solidFill>
                  <a:srgbClr val="000000"/>
                </a:solidFill>
              </a:rPr>
              <a:t>(1)</a:t>
            </a:r>
            <a:r>
              <a:rPr lang="zh-CN" altLang="en-US" dirty="0">
                <a:solidFill>
                  <a:srgbClr val="000000"/>
                </a:solidFill>
              </a:rPr>
              <a:t>从有向图中选择一个没有前驱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即入度为</a:t>
            </a:r>
            <a:r>
              <a:rPr lang="en-US" altLang="zh-CN" dirty="0">
                <a:solidFill>
                  <a:srgbClr val="000000"/>
                </a:solidFill>
              </a:rPr>
              <a:t>0)</a:t>
            </a:r>
            <a:r>
              <a:rPr lang="zh-CN" altLang="en-US" dirty="0">
                <a:solidFill>
                  <a:srgbClr val="000000"/>
                </a:solidFill>
              </a:rPr>
              <a:t>的顶点并且输出它。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       </a:t>
            </a:r>
            <a:r>
              <a:rPr lang="en-US" altLang="zh-CN" dirty="0">
                <a:solidFill>
                  <a:srgbClr val="000000"/>
                </a:solidFill>
              </a:rPr>
              <a:t>(2)</a:t>
            </a:r>
            <a:r>
              <a:rPr lang="zh-CN" altLang="en-US" dirty="0">
                <a:solidFill>
                  <a:srgbClr val="000000"/>
                </a:solidFill>
              </a:rPr>
              <a:t>从图中删去该顶点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并且删去从该顶点发出的全部有向边。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       </a:t>
            </a:r>
            <a:r>
              <a:rPr lang="en-US" altLang="zh-CN" dirty="0">
                <a:solidFill>
                  <a:srgbClr val="000000"/>
                </a:solidFill>
              </a:rPr>
              <a:t>(3)</a:t>
            </a:r>
            <a:r>
              <a:rPr lang="zh-CN" altLang="en-US" dirty="0">
                <a:solidFill>
                  <a:srgbClr val="000000"/>
                </a:solidFill>
              </a:rPr>
              <a:t>重复上述两步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直到剩余的图中不再存在没有前驱的顶点为止。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如果还有顶点却没有入度为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的顶点，说明有向图有环存在。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拓扑排序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7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ChangeArrowheads="1"/>
          </p:cNvSpPr>
          <p:nvPr/>
        </p:nvSpPr>
        <p:spPr bwMode="auto">
          <a:xfrm>
            <a:off x="323850" y="1600481"/>
            <a:ext cx="8478838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为每个顶点设立一个链表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每个链表有一个表头结点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这些表头结点构成一个数组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表头结点中增加一个存放顶点入度的域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</a:p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     /*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表头结点类型*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     Vertex data;         	/*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顶点信息*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count;             	/*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存放顶点入度*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ArcNode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firstarc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/*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指向第一条弧*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VNode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拓扑排序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ChangeArrowheads="1"/>
          </p:cNvSpPr>
          <p:nvPr/>
        </p:nvSpPr>
        <p:spPr bwMode="auto">
          <a:xfrm>
            <a:off x="754156" y="1223962"/>
            <a:ext cx="8478838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TopSort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VNode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[],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i,j;int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St[MAXV],top=-1;  /*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的指针为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top*/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ArcNode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*p;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for 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].count==0)   	/*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入度为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的顶点入栈*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    top++; St[top]=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while (top&gt;-1)      /*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栈不为空时循环*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{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=St[top];top--;  	            /*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出栈*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 ",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p=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firstarc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while (p!=NULL)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{    j=p-&gt;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].count--;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if 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[j].count==0)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{  top++;  St[top]=j;  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p=p-&gt;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nextarc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	/*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找下一个相邻顶点*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      }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拓扑排序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41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  <a:latin typeface="Garamond" pitchFamily="18" charset="0"/>
              </a:rPr>
              <a:t>关键路径</a:t>
            </a:r>
            <a:endParaRPr lang="zh-CN" altLang="en-US" sz="3200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30578" y="1908629"/>
                <a:ext cx="7921535" cy="3888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latin typeface="宋体" pitchFamily="2" charset="-122"/>
                  </a:rPr>
                  <a:t>-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宋体" pitchFamily="2" charset="-122"/>
                  </a:rPr>
                  <a:t>当节点重新编号以后，设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</a:rPr>
                  <a:t>到各点最长路径长度分别是  </a:t>
                </a:r>
                <a:endParaRPr lang="en-US" altLang="zh-CN" dirty="0" smtClean="0">
                  <a:solidFill>
                    <a:srgbClr val="000000"/>
                  </a:solidFill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  0=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(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𝟏</m:t>
                        </m:r>
                      </m:e>
                      <m:sup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),</a:t>
                </a:r>
                <a:r>
                  <a:rPr lang="en-US" altLang="zh-CN" dirty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 (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𝟐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…,</a:t>
                </a:r>
                <a:r>
                  <a:rPr lang="en-US" altLang="zh-CN" dirty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 (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𝒏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)</a:t>
                </a:r>
                <a:endParaRPr lang="en-US" altLang="zh-CN" dirty="0" smtClean="0">
                  <a:solidFill>
                    <a:srgbClr val="000000"/>
                  </a:solidFill>
                  <a:latin typeface="宋体" pitchFamily="2" charset="-122"/>
                  <a:sym typeface="Symbol" pitchFamily="18" charset="2"/>
                </a:endParaRPr>
              </a:p>
              <a:p>
                <a:endParaRPr lang="en-US" altLang="zh-CN" dirty="0">
                  <a:solidFill>
                    <a:srgbClr val="000000"/>
                  </a:solidFill>
                  <a:latin typeface="宋体" pitchFamily="2" charset="-122"/>
                  <a:sym typeface="Symbol" pitchFamily="18" charset="2"/>
                </a:endParaRPr>
              </a:p>
              <a:p>
                <a:endParaRPr lang="en-US" altLang="zh-CN" dirty="0" smtClean="0">
                  <a:solidFill>
                    <a:srgbClr val="000000"/>
                  </a:solidFill>
                  <a:latin typeface="宋体" pitchFamily="2" charset="-122"/>
                  <a:sym typeface="Symbol" pitchFamily="18" charset="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-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则：</a:t>
                </a:r>
                <a:r>
                  <a:rPr lang="en-US" altLang="zh-CN" dirty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(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𝒋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𝒎𝒂𝒙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𝟎</m:t>
                        </m:r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𝒊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𝒋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dirty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(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𝒊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𝒍</m:t>
                        </m:r>
                      </m:e>
                      <m:sub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𝒊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𝒋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)</a:t>
                </a:r>
              </a:p>
              <a:p>
                <a:endParaRPr lang="en-US" altLang="zh-CN" dirty="0">
                  <a:solidFill>
                    <a:srgbClr val="000000"/>
                  </a:solidFill>
                  <a:latin typeface="宋体" pitchFamily="2" charset="-122"/>
                  <a:sym typeface="Symbol" pitchFamily="18" charset="2"/>
                </a:endParaRPr>
              </a:p>
              <a:p>
                <a:endParaRPr lang="en-US" altLang="zh-CN" dirty="0" smtClean="0">
                  <a:solidFill>
                    <a:srgbClr val="000000"/>
                  </a:solidFill>
                  <a:latin typeface="宋体" pitchFamily="2" charset="-122"/>
                  <a:sym typeface="Symbol" pitchFamily="18" charset="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-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这就是关键路径算法的思想。</a:t>
                </a:r>
                <a:endParaRPr lang="en-US" altLang="zh-CN" dirty="0" smtClean="0">
                  <a:solidFill>
                    <a:srgbClr val="000000"/>
                  </a:solidFill>
                  <a:latin typeface="宋体" pitchFamily="2" charset="-122"/>
                  <a:sym typeface="Symbol" pitchFamily="18" charset="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-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其中</a:t>
                </a:r>
                <a:r>
                  <a:rPr lang="en-US" altLang="zh-CN" dirty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(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𝒊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)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就是工序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𝒊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宋体" pitchFamily="2" charset="-122"/>
                    <a:sym typeface="Symbol" pitchFamily="18" charset="2"/>
                  </a:rPr>
                  <a:t>的最早启动时间</a:t>
                </a:r>
                <a:endParaRPr lang="en-US" altLang="zh-CN" dirty="0">
                  <a:solidFill>
                    <a:srgbClr val="000000"/>
                  </a:solidFill>
                  <a:latin typeface="宋体" pitchFamily="2" charset="-122"/>
                  <a:sym typeface="Symbol" pitchFamily="18" charset="2"/>
                </a:endParaRPr>
              </a:p>
              <a:p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78" y="1908629"/>
                <a:ext cx="7921535" cy="388875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154" t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0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关键路径算法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0" y="1943100"/>
            <a:ext cx="8915400" cy="41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①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根据定理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2.7.1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对结点重新编号为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, …, 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②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赋初值 </a:t>
            </a:r>
            <a:r>
              <a:rPr lang="zh-CN" altLang="en-US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= 0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③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依次更新 </a:t>
            </a:r>
            <a:r>
              <a:rPr lang="zh-CN" altLang="en-US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),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= 2, 3, … ,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lang="en-US" altLang="zh-CN" dirty="0">
              <a:solidFill>
                <a:srgbClr val="000000"/>
              </a:solidFill>
              <a:latin typeface="宋体" pitchFamily="2" charset="-122"/>
            </a:endParaRPr>
          </a:p>
          <a:p>
            <a:pPr algn="ctr">
              <a:lnSpc>
                <a:spcPct val="110000"/>
              </a:lnSpc>
              <a:spcBef>
                <a:spcPct val="10000"/>
              </a:spcBef>
            </a:pPr>
            <a:endParaRPr lang="en-US" altLang="zh-CN" dirty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④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结束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算法复杂性分析：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      步骤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：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次减法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和判断； 步骤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：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次加法和比较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      总的计算复杂度：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O(m)</a:t>
            </a:r>
          </a:p>
        </p:txBody>
      </p:sp>
      <p:sp>
        <p:nvSpPr>
          <p:cNvPr id="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188935" y="3539670"/>
          <a:ext cx="4917906" cy="858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3" name="公式" r:id="rId3" imgW="1892300" imgH="330200" progId="Equation.3">
                  <p:embed/>
                </p:oleObj>
              </mc:Choice>
              <mc:Fallback>
                <p:oleObj name="公式" r:id="rId3" imgW="1892300" imgH="330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935" y="3539670"/>
                        <a:ext cx="4917906" cy="8581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09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Text Box 2"/>
          <p:cNvSpPr txBox="1">
            <a:spLocks noChangeArrowheads="1"/>
          </p:cNvSpPr>
          <p:nvPr/>
        </p:nvSpPr>
        <p:spPr bwMode="auto">
          <a:xfrm>
            <a:off x="6941497" y="1469623"/>
            <a:ext cx="20428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拓扑排序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该例已排好序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0723" name="Rectangle 3"/>
          <p:cNvSpPr>
            <a:spLocks noChangeArrowheads="1"/>
          </p:cNvSpPr>
          <p:nvPr/>
        </p:nvSpPr>
        <p:spPr bwMode="auto">
          <a:xfrm>
            <a:off x="296863" y="3159125"/>
            <a:ext cx="455771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(A)=0,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(B)=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(C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)=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)+2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,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(D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)=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B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)+6,</a:t>
            </a:r>
            <a:endParaRPr lang="en-US" altLang="zh-CN" dirty="0">
              <a:solidFill>
                <a:srgbClr val="000000"/>
              </a:solidFill>
              <a:latin typeface="宋体" pitchFamily="2" charset="-122"/>
            </a:endParaRPr>
          </a:p>
          <a:p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(E)=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{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(C)+3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 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)+2}=10,</a:t>
            </a:r>
          </a:p>
        </p:txBody>
      </p:sp>
      <p:sp>
        <p:nvSpPr>
          <p:cNvPr id="670724" name="Rectangle 4"/>
          <p:cNvSpPr>
            <a:spLocks noChangeArrowheads="1"/>
          </p:cNvSpPr>
          <p:nvPr/>
        </p:nvSpPr>
        <p:spPr bwMode="auto">
          <a:xfrm>
            <a:off x="250825" y="4733925"/>
            <a:ext cx="5867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(F)=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(G)=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(H)=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)+2=10,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(I)=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{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(G)+8,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(H)+4}=18,</a:t>
            </a:r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4706938" y="4103688"/>
            <a:ext cx="25426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(J)=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(G)+8=18,</a:t>
            </a:r>
          </a:p>
        </p:txBody>
      </p:sp>
      <p:sp>
        <p:nvSpPr>
          <p:cNvPr id="670726" name="Rectangle 6"/>
          <p:cNvSpPr>
            <a:spLocks noChangeArrowheads="1"/>
          </p:cNvSpPr>
          <p:nvPr/>
        </p:nvSpPr>
        <p:spPr bwMode="auto">
          <a:xfrm>
            <a:off x="4700588" y="4464050"/>
            <a:ext cx="45191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(K)=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{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)+4,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H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)+4}=14,</a:t>
            </a:r>
          </a:p>
        </p:txBody>
      </p:sp>
      <p:sp>
        <p:nvSpPr>
          <p:cNvPr id="670727" name="Rectangle 7"/>
          <p:cNvSpPr>
            <a:spLocks noChangeArrowheads="1"/>
          </p:cNvSpPr>
          <p:nvPr/>
        </p:nvSpPr>
        <p:spPr bwMode="auto">
          <a:xfrm>
            <a:off x="4706938" y="4778375"/>
            <a:ext cx="25426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(L)=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(J)+3=21,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(M)=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)+8=22,</a:t>
            </a:r>
          </a:p>
        </p:txBody>
      </p:sp>
      <p:sp>
        <p:nvSpPr>
          <p:cNvPr id="670728" name="Rectangle 8"/>
          <p:cNvSpPr>
            <a:spLocks noChangeArrowheads="1"/>
          </p:cNvSpPr>
          <p:nvPr/>
        </p:nvSpPr>
        <p:spPr bwMode="auto">
          <a:xfrm>
            <a:off x="341313" y="5634038"/>
            <a:ext cx="665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(N)=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{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(F)+3,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(I)+2,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(L)+5,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)+6}=28.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85763" y="1133475"/>
            <a:ext cx="6256337" cy="3048000"/>
            <a:chOff x="91" y="743"/>
            <a:chExt cx="4848" cy="2929"/>
          </a:xfrm>
        </p:grpSpPr>
        <p:sp>
          <p:nvSpPr>
            <p:cNvPr id="92171" name="Line 10"/>
            <p:cNvSpPr>
              <a:spLocks noChangeShapeType="1"/>
            </p:cNvSpPr>
            <p:nvPr/>
          </p:nvSpPr>
          <p:spPr bwMode="auto">
            <a:xfrm flipV="1">
              <a:off x="379" y="1168"/>
              <a:ext cx="816" cy="624"/>
            </a:xfrm>
            <a:prstGeom prst="line">
              <a:avLst/>
            </a:prstGeom>
            <a:noFill/>
            <a:ln w="38100">
              <a:solidFill>
                <a:srgbClr val="000514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2172" name="Text Box 11"/>
            <p:cNvSpPr txBox="1">
              <a:spLocks noChangeArrowheads="1"/>
            </p:cNvSpPr>
            <p:nvPr/>
          </p:nvSpPr>
          <p:spPr bwMode="auto">
            <a:xfrm>
              <a:off x="91" y="1600"/>
              <a:ext cx="288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92173" name="Text Box 12"/>
            <p:cNvSpPr txBox="1">
              <a:spLocks noChangeArrowheads="1"/>
            </p:cNvSpPr>
            <p:nvPr/>
          </p:nvSpPr>
          <p:spPr bwMode="auto">
            <a:xfrm>
              <a:off x="1146" y="783"/>
              <a:ext cx="291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92174" name="Text Box 13"/>
            <p:cNvSpPr txBox="1">
              <a:spLocks noChangeArrowheads="1"/>
            </p:cNvSpPr>
            <p:nvPr/>
          </p:nvSpPr>
          <p:spPr bwMode="auto">
            <a:xfrm>
              <a:off x="619" y="1073"/>
              <a:ext cx="288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2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79" y="1792"/>
              <a:ext cx="816" cy="1035"/>
              <a:chOff x="528" y="1584"/>
              <a:chExt cx="816" cy="1035"/>
            </a:xfrm>
          </p:grpSpPr>
          <p:sp>
            <p:nvSpPr>
              <p:cNvPr id="92238" name="Line 15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768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39" name="Text Box 16"/>
              <p:cNvSpPr txBox="1">
                <a:spLocks noChangeArrowheads="1"/>
              </p:cNvSpPr>
              <p:nvPr/>
            </p:nvSpPr>
            <p:spPr bwMode="auto">
              <a:xfrm>
                <a:off x="673" y="177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92240" name="Text Box 17"/>
              <p:cNvSpPr txBox="1">
                <a:spLocks noChangeArrowheads="1"/>
              </p:cNvSpPr>
              <p:nvPr/>
            </p:nvSpPr>
            <p:spPr bwMode="auto">
              <a:xfrm>
                <a:off x="1056" y="2179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236" y="799"/>
              <a:ext cx="1008" cy="441"/>
              <a:chOff x="1392" y="576"/>
              <a:chExt cx="1008" cy="441"/>
            </a:xfrm>
          </p:grpSpPr>
          <p:sp>
            <p:nvSpPr>
              <p:cNvPr id="92235" name="Line 19"/>
              <p:cNvSpPr>
                <a:spLocks noChangeShapeType="1"/>
              </p:cNvSpPr>
              <p:nvPr/>
            </p:nvSpPr>
            <p:spPr bwMode="auto">
              <a:xfrm>
                <a:off x="1392" y="960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36" name="Text Box 20"/>
              <p:cNvSpPr txBox="1">
                <a:spLocks noChangeArrowheads="1"/>
              </p:cNvSpPr>
              <p:nvPr/>
            </p:nvSpPr>
            <p:spPr bwMode="auto">
              <a:xfrm>
                <a:off x="1632" y="576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92237" name="Text Box 21"/>
              <p:cNvSpPr txBox="1">
                <a:spLocks noChangeArrowheads="1"/>
              </p:cNvSpPr>
              <p:nvPr/>
            </p:nvSpPr>
            <p:spPr bwMode="auto">
              <a:xfrm>
                <a:off x="2112" y="576"/>
                <a:ext cx="288" cy="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1195" y="2032"/>
              <a:ext cx="720" cy="824"/>
              <a:chOff x="1344" y="1824"/>
              <a:chExt cx="720" cy="824"/>
            </a:xfrm>
          </p:grpSpPr>
          <p:sp>
            <p:nvSpPr>
              <p:cNvPr id="92232" name="Line 23"/>
              <p:cNvSpPr>
                <a:spLocks noChangeShapeType="1"/>
              </p:cNvSpPr>
              <p:nvPr/>
            </p:nvSpPr>
            <p:spPr bwMode="auto">
              <a:xfrm flipV="1">
                <a:off x="1344" y="2208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33" name="Text Box 24"/>
              <p:cNvSpPr txBox="1">
                <a:spLocks noChangeArrowheads="1"/>
              </p:cNvSpPr>
              <p:nvPr/>
            </p:nvSpPr>
            <p:spPr bwMode="auto">
              <a:xfrm>
                <a:off x="1487" y="182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92234" name="Text Box 25"/>
              <p:cNvSpPr txBox="1">
                <a:spLocks noChangeArrowheads="1"/>
              </p:cNvSpPr>
              <p:nvPr/>
            </p:nvSpPr>
            <p:spPr bwMode="auto">
              <a:xfrm>
                <a:off x="1776" y="2209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E</a:t>
                </a: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1771" y="1216"/>
              <a:ext cx="336" cy="1200"/>
              <a:chOff x="1920" y="1008"/>
              <a:chExt cx="336" cy="1200"/>
            </a:xfrm>
          </p:grpSpPr>
          <p:sp>
            <p:nvSpPr>
              <p:cNvPr id="92230" name="Line 27"/>
              <p:cNvSpPr>
                <a:spLocks noChangeShapeType="1"/>
              </p:cNvSpPr>
              <p:nvPr/>
            </p:nvSpPr>
            <p:spPr bwMode="auto">
              <a:xfrm flipH="1">
                <a:off x="1920" y="1008"/>
                <a:ext cx="336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31" name="Text Box 28"/>
              <p:cNvSpPr txBox="1">
                <a:spLocks noChangeArrowheads="1"/>
              </p:cNvSpPr>
              <p:nvPr/>
            </p:nvSpPr>
            <p:spPr bwMode="auto">
              <a:xfrm>
                <a:off x="1920" y="112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2115" y="743"/>
              <a:ext cx="1248" cy="487"/>
              <a:chOff x="2256" y="576"/>
              <a:chExt cx="1248" cy="487"/>
            </a:xfrm>
          </p:grpSpPr>
          <p:sp>
            <p:nvSpPr>
              <p:cNvPr id="92227" name="Line 30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28" name="Text Box 31"/>
              <p:cNvSpPr txBox="1">
                <a:spLocks noChangeArrowheads="1"/>
              </p:cNvSpPr>
              <p:nvPr/>
            </p:nvSpPr>
            <p:spPr bwMode="auto">
              <a:xfrm>
                <a:off x="3215" y="576"/>
                <a:ext cx="289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92229" name="Text Box 32"/>
              <p:cNvSpPr txBox="1">
                <a:spLocks noChangeArrowheads="1"/>
              </p:cNvSpPr>
              <p:nvPr/>
            </p:nvSpPr>
            <p:spPr bwMode="auto">
              <a:xfrm>
                <a:off x="2638" y="623"/>
                <a:ext cx="291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2107" y="1216"/>
              <a:ext cx="528" cy="1544"/>
              <a:chOff x="2256" y="1008"/>
              <a:chExt cx="528" cy="1544"/>
            </a:xfrm>
          </p:grpSpPr>
          <p:sp>
            <p:nvSpPr>
              <p:cNvPr id="92224" name="Line 34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384" cy="115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25" name="Text Box 35"/>
              <p:cNvSpPr txBox="1">
                <a:spLocks noChangeArrowheads="1"/>
              </p:cNvSpPr>
              <p:nvPr/>
            </p:nvSpPr>
            <p:spPr bwMode="auto">
              <a:xfrm>
                <a:off x="2497" y="2113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92226" name="Text Box 36"/>
              <p:cNvSpPr txBox="1">
                <a:spLocks noChangeArrowheads="1"/>
              </p:cNvSpPr>
              <p:nvPr/>
            </p:nvSpPr>
            <p:spPr bwMode="auto">
              <a:xfrm>
                <a:off x="2497" y="1487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2115" y="1196"/>
              <a:ext cx="1488" cy="633"/>
              <a:chOff x="2256" y="1008"/>
              <a:chExt cx="1488" cy="633"/>
            </a:xfrm>
          </p:grpSpPr>
          <p:sp>
            <p:nvSpPr>
              <p:cNvPr id="92221" name="Line 38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152" cy="52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22" name="Text Box 39"/>
              <p:cNvSpPr txBox="1">
                <a:spLocks noChangeArrowheads="1"/>
              </p:cNvSpPr>
              <p:nvPr/>
            </p:nvSpPr>
            <p:spPr bwMode="auto">
              <a:xfrm>
                <a:off x="3456" y="120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92223" name="Text Box 40"/>
              <p:cNvSpPr txBox="1">
                <a:spLocks noChangeArrowheads="1"/>
              </p:cNvSpPr>
              <p:nvPr/>
            </p:nvSpPr>
            <p:spPr bwMode="auto">
              <a:xfrm>
                <a:off x="2879" y="100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1819" y="2368"/>
              <a:ext cx="432" cy="1016"/>
              <a:chOff x="1968" y="2160"/>
              <a:chExt cx="432" cy="1016"/>
            </a:xfrm>
          </p:grpSpPr>
          <p:sp>
            <p:nvSpPr>
              <p:cNvPr id="92218" name="Line 42"/>
              <p:cNvSpPr>
                <a:spLocks noChangeShapeType="1"/>
              </p:cNvSpPr>
              <p:nvPr/>
            </p:nvSpPr>
            <p:spPr bwMode="auto">
              <a:xfrm>
                <a:off x="1968" y="2256"/>
                <a:ext cx="432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19" name="Text Box 43"/>
              <p:cNvSpPr txBox="1">
                <a:spLocks noChangeArrowheads="1"/>
              </p:cNvSpPr>
              <p:nvPr/>
            </p:nvSpPr>
            <p:spPr bwMode="auto">
              <a:xfrm>
                <a:off x="2112" y="273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K</a:t>
                </a:r>
              </a:p>
            </p:txBody>
          </p:sp>
          <p:sp>
            <p:nvSpPr>
              <p:cNvPr id="92220" name="Text Box 44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3163" y="1168"/>
              <a:ext cx="1776" cy="968"/>
              <a:chOff x="3312" y="960"/>
              <a:chExt cx="1776" cy="968"/>
            </a:xfrm>
          </p:grpSpPr>
          <p:sp>
            <p:nvSpPr>
              <p:cNvPr id="92215" name="Line 46"/>
              <p:cNvSpPr>
                <a:spLocks noChangeShapeType="1"/>
              </p:cNvSpPr>
              <p:nvPr/>
            </p:nvSpPr>
            <p:spPr bwMode="auto">
              <a:xfrm>
                <a:off x="3312" y="1008"/>
                <a:ext cx="1440" cy="57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16" name="Text Box 47"/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92217" name="Text Box 48"/>
              <p:cNvSpPr txBox="1">
                <a:spLocks noChangeArrowheads="1"/>
              </p:cNvSpPr>
              <p:nvPr/>
            </p:nvSpPr>
            <p:spPr bwMode="auto">
              <a:xfrm>
                <a:off x="4032" y="960"/>
                <a:ext cx="287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2539" y="2368"/>
              <a:ext cx="1248" cy="439"/>
              <a:chOff x="2688" y="2160"/>
              <a:chExt cx="1248" cy="439"/>
            </a:xfrm>
          </p:grpSpPr>
          <p:sp>
            <p:nvSpPr>
              <p:cNvPr id="92212" name="Line 50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912" cy="19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13" name="Text Box 51"/>
              <p:cNvSpPr txBox="1">
                <a:spLocks noChangeArrowheads="1"/>
              </p:cNvSpPr>
              <p:nvPr/>
            </p:nvSpPr>
            <p:spPr bwMode="auto">
              <a:xfrm>
                <a:off x="3647" y="2160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92214" name="Text Box 52"/>
              <p:cNvSpPr txBox="1">
                <a:spLocks noChangeArrowheads="1"/>
              </p:cNvSpPr>
              <p:nvPr/>
            </p:nvSpPr>
            <p:spPr bwMode="auto">
              <a:xfrm>
                <a:off x="3022" y="2160"/>
                <a:ext cx="291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13" name="Group 53"/>
            <p:cNvGrpSpPr>
              <a:grpSpLocks/>
            </p:cNvGrpSpPr>
            <p:nvPr/>
          </p:nvGrpSpPr>
          <p:grpSpPr bwMode="auto">
            <a:xfrm>
              <a:off x="2539" y="2368"/>
              <a:ext cx="528" cy="1304"/>
              <a:chOff x="2688" y="2160"/>
              <a:chExt cx="528" cy="1304"/>
            </a:xfrm>
          </p:grpSpPr>
          <p:sp>
            <p:nvSpPr>
              <p:cNvPr id="92209" name="Line 54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528" cy="110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10" name="Text Box 55"/>
              <p:cNvSpPr txBox="1">
                <a:spLocks noChangeArrowheads="1"/>
              </p:cNvSpPr>
              <p:nvPr/>
            </p:nvSpPr>
            <p:spPr bwMode="auto">
              <a:xfrm>
                <a:off x="2880" y="3025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92211" name="Text Box 56"/>
              <p:cNvSpPr txBox="1">
                <a:spLocks noChangeArrowheads="1"/>
              </p:cNvSpPr>
              <p:nvPr/>
            </p:nvSpPr>
            <p:spPr bwMode="auto">
              <a:xfrm>
                <a:off x="2927" y="244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14" name="Group 57"/>
            <p:cNvGrpSpPr>
              <a:grpSpLocks/>
            </p:cNvGrpSpPr>
            <p:nvPr/>
          </p:nvGrpSpPr>
          <p:grpSpPr bwMode="auto">
            <a:xfrm>
              <a:off x="3307" y="1792"/>
              <a:ext cx="336" cy="768"/>
              <a:chOff x="3456" y="1584"/>
              <a:chExt cx="336" cy="768"/>
            </a:xfrm>
          </p:grpSpPr>
          <p:sp>
            <p:nvSpPr>
              <p:cNvPr id="92207" name="Line 58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44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08" name="Text Box 59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5" name="Group 60"/>
            <p:cNvGrpSpPr>
              <a:grpSpLocks/>
            </p:cNvGrpSpPr>
            <p:nvPr/>
          </p:nvGrpSpPr>
          <p:grpSpPr bwMode="auto">
            <a:xfrm>
              <a:off x="2299" y="1792"/>
              <a:ext cx="1008" cy="1248"/>
              <a:chOff x="2448" y="1584"/>
              <a:chExt cx="1008" cy="1248"/>
            </a:xfrm>
          </p:grpSpPr>
          <p:sp>
            <p:nvSpPr>
              <p:cNvPr id="92205" name="Line 61"/>
              <p:cNvSpPr>
                <a:spLocks noChangeShapeType="1"/>
              </p:cNvSpPr>
              <p:nvPr/>
            </p:nvSpPr>
            <p:spPr bwMode="auto">
              <a:xfrm flipH="1">
                <a:off x="2448" y="1584"/>
                <a:ext cx="1008" cy="124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06" name="Text Box 62"/>
              <p:cNvSpPr txBox="1">
                <a:spLocks noChangeArrowheads="1"/>
              </p:cNvSpPr>
              <p:nvPr/>
            </p:nvSpPr>
            <p:spPr bwMode="auto">
              <a:xfrm>
                <a:off x="2977" y="1631"/>
                <a:ext cx="286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6" name="Group 63"/>
            <p:cNvGrpSpPr>
              <a:grpSpLocks/>
            </p:cNvGrpSpPr>
            <p:nvPr/>
          </p:nvGrpSpPr>
          <p:grpSpPr bwMode="auto">
            <a:xfrm>
              <a:off x="3451" y="1792"/>
              <a:ext cx="1152" cy="768"/>
              <a:chOff x="3600" y="1584"/>
              <a:chExt cx="1152" cy="768"/>
            </a:xfrm>
          </p:grpSpPr>
          <p:sp>
            <p:nvSpPr>
              <p:cNvPr id="92203" name="Line 64"/>
              <p:cNvSpPr>
                <a:spLocks noChangeShapeType="1"/>
              </p:cNvSpPr>
              <p:nvPr/>
            </p:nvSpPr>
            <p:spPr bwMode="auto">
              <a:xfrm flipV="1">
                <a:off x="3600" y="1584"/>
                <a:ext cx="1152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04" name="Text Box 65"/>
              <p:cNvSpPr txBox="1">
                <a:spLocks noChangeArrowheads="1"/>
              </p:cNvSpPr>
              <p:nvPr/>
            </p:nvSpPr>
            <p:spPr bwMode="auto">
              <a:xfrm>
                <a:off x="3984" y="158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7" name="Group 66"/>
            <p:cNvGrpSpPr>
              <a:grpSpLocks/>
            </p:cNvGrpSpPr>
            <p:nvPr/>
          </p:nvGrpSpPr>
          <p:grpSpPr bwMode="auto">
            <a:xfrm>
              <a:off x="3078" y="3124"/>
              <a:ext cx="1344" cy="538"/>
              <a:chOff x="3216" y="2928"/>
              <a:chExt cx="1344" cy="538"/>
            </a:xfrm>
          </p:grpSpPr>
          <p:sp>
            <p:nvSpPr>
              <p:cNvPr id="92200" name="Line 67"/>
              <p:cNvSpPr>
                <a:spLocks noChangeShapeType="1"/>
              </p:cNvSpPr>
              <p:nvPr/>
            </p:nvSpPr>
            <p:spPr bwMode="auto">
              <a:xfrm flipV="1">
                <a:off x="3216" y="2928"/>
                <a:ext cx="1152" cy="38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201" name="Text Box 68"/>
              <p:cNvSpPr txBox="1">
                <a:spLocks noChangeArrowheads="1"/>
              </p:cNvSpPr>
              <p:nvPr/>
            </p:nvSpPr>
            <p:spPr bwMode="auto">
              <a:xfrm>
                <a:off x="4272" y="297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92202" name="Text Box 69"/>
              <p:cNvSpPr txBox="1">
                <a:spLocks noChangeArrowheads="1"/>
              </p:cNvSpPr>
              <p:nvPr/>
            </p:nvSpPr>
            <p:spPr bwMode="auto">
              <a:xfrm>
                <a:off x="3744" y="302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8" name="Group 70"/>
            <p:cNvGrpSpPr>
              <a:grpSpLocks/>
            </p:cNvGrpSpPr>
            <p:nvPr/>
          </p:nvGrpSpPr>
          <p:grpSpPr bwMode="auto">
            <a:xfrm>
              <a:off x="2299" y="2992"/>
              <a:ext cx="1344" cy="486"/>
              <a:chOff x="2448" y="2784"/>
              <a:chExt cx="1344" cy="486"/>
            </a:xfrm>
          </p:grpSpPr>
          <p:sp>
            <p:nvSpPr>
              <p:cNvPr id="92197" name="Line 71"/>
              <p:cNvSpPr>
                <a:spLocks noChangeShapeType="1"/>
              </p:cNvSpPr>
              <p:nvPr/>
            </p:nvSpPr>
            <p:spPr bwMode="auto">
              <a:xfrm flipV="1">
                <a:off x="2448" y="2784"/>
                <a:ext cx="1248" cy="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198" name="Text Box 72"/>
              <p:cNvSpPr txBox="1">
                <a:spLocks noChangeArrowheads="1"/>
              </p:cNvSpPr>
              <p:nvPr/>
            </p:nvSpPr>
            <p:spPr bwMode="auto">
              <a:xfrm>
                <a:off x="3504" y="2784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92199" name="Text Box 73"/>
              <p:cNvSpPr txBox="1">
                <a:spLocks noChangeArrowheads="1"/>
              </p:cNvSpPr>
              <p:nvPr/>
            </p:nvSpPr>
            <p:spPr bwMode="auto">
              <a:xfrm>
                <a:off x="2591" y="2831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19" name="Group 74"/>
            <p:cNvGrpSpPr>
              <a:grpSpLocks/>
            </p:cNvGrpSpPr>
            <p:nvPr/>
          </p:nvGrpSpPr>
          <p:grpSpPr bwMode="auto">
            <a:xfrm>
              <a:off x="4219" y="1840"/>
              <a:ext cx="432" cy="1296"/>
              <a:chOff x="4368" y="1632"/>
              <a:chExt cx="432" cy="1296"/>
            </a:xfrm>
          </p:grpSpPr>
          <p:sp>
            <p:nvSpPr>
              <p:cNvPr id="92195" name="Line 75"/>
              <p:cNvSpPr>
                <a:spLocks noChangeShapeType="1"/>
              </p:cNvSpPr>
              <p:nvPr/>
            </p:nvSpPr>
            <p:spPr bwMode="auto">
              <a:xfrm flipV="1">
                <a:off x="4368" y="1632"/>
                <a:ext cx="336" cy="12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196" name="Text Box 76"/>
              <p:cNvSpPr txBox="1">
                <a:spLocks noChangeArrowheads="1"/>
              </p:cNvSpPr>
              <p:nvPr/>
            </p:nvSpPr>
            <p:spPr bwMode="auto">
              <a:xfrm>
                <a:off x="4512" y="2256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20" name="Group 77"/>
            <p:cNvGrpSpPr>
              <a:grpSpLocks/>
            </p:cNvGrpSpPr>
            <p:nvPr/>
          </p:nvGrpSpPr>
          <p:grpSpPr bwMode="auto">
            <a:xfrm>
              <a:off x="3547" y="1792"/>
              <a:ext cx="1008" cy="1200"/>
              <a:chOff x="480" y="2400"/>
              <a:chExt cx="1008" cy="1200"/>
            </a:xfrm>
          </p:grpSpPr>
          <p:sp>
            <p:nvSpPr>
              <p:cNvPr id="92193" name="Line 78"/>
              <p:cNvSpPr>
                <a:spLocks noChangeShapeType="1"/>
              </p:cNvSpPr>
              <p:nvPr/>
            </p:nvSpPr>
            <p:spPr bwMode="auto">
              <a:xfrm flipV="1">
                <a:off x="480" y="2400"/>
                <a:ext cx="1008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2194" name="Text Box 79"/>
              <p:cNvSpPr txBox="1">
                <a:spLocks noChangeArrowheads="1"/>
              </p:cNvSpPr>
              <p:nvPr/>
            </p:nvSpPr>
            <p:spPr bwMode="auto">
              <a:xfrm>
                <a:off x="911" y="2976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6</a:t>
                </a:r>
              </a:p>
            </p:txBody>
          </p:sp>
        </p:grpSp>
      </p:grpSp>
      <p:sp>
        <p:nvSpPr>
          <p:cNvPr id="8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关键路径实例</a:t>
            </a:r>
          </a:p>
        </p:txBody>
      </p:sp>
    </p:spTree>
    <p:extLst>
      <p:ext uri="{BB962C8B-B14F-4D97-AF65-F5344CB8AC3E}">
        <p14:creationId xmlns:p14="http://schemas.microsoft.com/office/powerpoint/2010/main" val="27559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7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7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2" grpId="0" build="p" autoUpdateAnimBg="0"/>
      <p:bldP spid="670723" grpId="0" build="p" autoUpdateAnimBg="0"/>
      <p:bldP spid="670724" grpId="0" build="p" autoUpdateAnimBg="0"/>
      <p:bldP spid="670725" grpId="0" build="p" autoUpdateAnimBg="0"/>
      <p:bldP spid="670726" grpId="0" build="p" autoUpdateAnimBg="0"/>
      <p:bldP spid="670727" grpId="0" build="p" autoUpdateAnimBg="0"/>
      <p:bldP spid="67072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上堂课回顾</a:t>
            </a:r>
          </a:p>
        </p:txBody>
      </p:sp>
      <p:sp>
        <p:nvSpPr>
          <p:cNvPr id="269316" name="Rectangle 4"/>
          <p:cNvSpPr>
            <a:spLocks noGrp="1" noChangeArrowheads="1"/>
          </p:cNvSpPr>
          <p:nvPr>
            <p:ph idx="1"/>
          </p:nvPr>
        </p:nvSpPr>
        <p:spPr>
          <a:xfrm>
            <a:off x="638627" y="1259113"/>
            <a:ext cx="8026401" cy="268724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旅行商问题求解的近似解法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32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16531" y="1884758"/>
            <a:ext cx="7548497" cy="108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基本思想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算法实现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         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9596" y="3092482"/>
            <a:ext cx="8026401" cy="268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最短路径问题的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Dijkstra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5562" y="3764502"/>
            <a:ext cx="7548497" cy="112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基本思想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算法实现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09596" y="5028834"/>
            <a:ext cx="8026401" cy="128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Ford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最短路径算法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116531" y="5603708"/>
            <a:ext cx="7548497" cy="225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基本思想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算法实现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         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319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566738" y="1179513"/>
            <a:ext cx="294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通过以上计算表明：</a:t>
            </a:r>
          </a:p>
        </p:txBody>
      </p:sp>
      <p:sp>
        <p:nvSpPr>
          <p:cNvPr id="671747" name="Rectangle 3"/>
          <p:cNvSpPr>
            <a:spLocks noChangeArrowheads="1"/>
          </p:cNvSpPr>
          <p:nvPr/>
        </p:nvSpPr>
        <p:spPr bwMode="auto">
          <a:xfrm>
            <a:off x="1016000" y="1719263"/>
            <a:ext cx="6172200" cy="180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这项工程至少需要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28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天才能完成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关键路径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最长路径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):</a:t>
            </a:r>
          </a:p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A→B→D→E→K→M→N</a:t>
            </a:r>
          </a:p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A→B→D→H→K→M→N</a:t>
            </a:r>
          </a:p>
        </p:txBody>
      </p:sp>
      <p:sp>
        <p:nvSpPr>
          <p:cNvPr id="671748" name="Rectangle 4"/>
          <p:cNvSpPr>
            <a:spLocks noChangeArrowheads="1"/>
          </p:cNvSpPr>
          <p:nvPr/>
        </p:nvSpPr>
        <p:spPr bwMode="auto">
          <a:xfrm>
            <a:off x="161925" y="347345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E8DED8"/>
                </a:solidFill>
                <a:latin typeface="宋体" pitchFamily="2" charset="-122"/>
              </a:rPr>
              <a:t>    </a:t>
            </a:r>
            <a:r>
              <a:rPr lang="zh-CN" altLang="en-US" dirty="0">
                <a:solidFill>
                  <a:srgbClr val="FF0066"/>
                </a:solidFill>
                <a:latin typeface="宋体" pitchFamily="2" charset="-122"/>
              </a:rPr>
              <a:t>工序</a:t>
            </a:r>
            <a:r>
              <a:rPr lang="en-US" altLang="zh-CN" dirty="0">
                <a:solidFill>
                  <a:srgbClr val="FF0066"/>
                </a:solidFill>
                <a:latin typeface="宋体" pitchFamily="2" charset="-122"/>
              </a:rPr>
              <a:t>A,B,D,E,H,K,M</a:t>
            </a:r>
            <a:r>
              <a:rPr lang="zh-CN" altLang="en-US" dirty="0">
                <a:solidFill>
                  <a:srgbClr val="FF0066"/>
                </a:solidFill>
                <a:latin typeface="宋体" pitchFamily="2" charset="-122"/>
              </a:rPr>
              <a:t>不能延误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否则将影响工程的完成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.</a:t>
            </a:r>
          </a:p>
        </p:txBody>
      </p:sp>
      <p:sp>
        <p:nvSpPr>
          <p:cNvPr id="671749" name="Rectangle 5"/>
          <p:cNvSpPr>
            <a:spLocks noChangeArrowheads="1"/>
          </p:cNvSpPr>
          <p:nvPr/>
        </p:nvSpPr>
        <p:spPr bwMode="auto">
          <a:xfrm>
            <a:off x="152400" y="3968750"/>
            <a:ext cx="89916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但是对于不在关键路径上的工序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是否允许延误？如果允许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,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最多能够延误多长时间呢？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    </a:t>
            </a:r>
          </a:p>
        </p:txBody>
      </p:sp>
      <p:sp>
        <p:nvSpPr>
          <p:cNvPr id="9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关键路径实例</a:t>
            </a:r>
          </a:p>
        </p:txBody>
      </p:sp>
    </p:spTree>
    <p:extLst>
      <p:ext uri="{BB962C8B-B14F-4D97-AF65-F5344CB8AC3E}">
        <p14:creationId xmlns:p14="http://schemas.microsoft.com/office/powerpoint/2010/main" val="16364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7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7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7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7" grpId="0" build="p" autoUpdateAnimBg="0"/>
      <p:bldP spid="671748" grpId="0" build="p" autoUpdateAnimBg="0"/>
      <p:bldP spid="67174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ChangeArrowheads="1"/>
          </p:cNvSpPr>
          <p:nvPr/>
        </p:nvSpPr>
        <p:spPr bwMode="auto">
          <a:xfrm>
            <a:off x="152400" y="3968750"/>
            <a:ext cx="8991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   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各工序允许延误时间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等于各工序最晚启动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     时间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减去各工序最早启动时间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.</a:t>
            </a:r>
            <a:endParaRPr lang="en-US" altLang="zh-CN" sz="2800" dirty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     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= 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- 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.</a:t>
            </a:r>
            <a:endParaRPr lang="en-US" altLang="zh-CN" sz="2800" dirty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     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如何确定最晚启动时间？？？</a:t>
            </a:r>
            <a:endParaRPr lang="en-US" altLang="zh-CN" sz="2800" dirty="0">
              <a:solidFill>
                <a:srgbClr val="FF0000"/>
              </a:solidFill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>
                <a:solidFill>
                  <a:srgbClr val="000000"/>
                </a:solidFill>
                <a:latin typeface="Garamond" pitchFamily="18" charset="0"/>
              </a:rPr>
              <a:t>最大允许延误时间</a:t>
            </a:r>
          </a:p>
        </p:txBody>
      </p:sp>
      <p:sp>
        <p:nvSpPr>
          <p:cNvPr id="672773" name="Rectangle 5"/>
          <p:cNvSpPr>
            <a:spLocks noChangeArrowheads="1"/>
          </p:cNvSpPr>
          <p:nvPr/>
        </p:nvSpPr>
        <p:spPr bwMode="auto">
          <a:xfrm>
            <a:off x="341313" y="1900238"/>
            <a:ext cx="8461375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Garamond" pitchFamily="18" charset="0"/>
              </a:rPr>
              <a:t>显然关键路径上的工序是不允许延误的，否则不</a:t>
            </a:r>
            <a:endParaRPr lang="zh-CN" altLang="en-US" sz="2800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zh-CN" sz="2800" dirty="0">
                <a:solidFill>
                  <a:srgbClr val="000000"/>
                </a:solidFill>
                <a:latin typeface="Garamond" pitchFamily="18" charset="0"/>
              </a:rPr>
              <a:t>可能按时完成工程项目</a:t>
            </a:r>
            <a:endParaRPr lang="zh-CN" altLang="en-US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而对非关键工序的允许延误时间将可以给工程规</a:t>
            </a: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划人员带来工作上的灵活性</a:t>
            </a: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endParaRPr lang="en-US" altLang="zh-CN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关键路径</a:t>
            </a:r>
          </a:p>
        </p:txBody>
      </p:sp>
    </p:spTree>
    <p:extLst>
      <p:ext uri="{BB962C8B-B14F-4D97-AF65-F5344CB8AC3E}">
        <p14:creationId xmlns:p14="http://schemas.microsoft.com/office/powerpoint/2010/main" val="38841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7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7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7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7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0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  <a:latin typeface="Garamond" pitchFamily="18" charset="0"/>
              </a:rPr>
              <a:t>回顾最早启动时间</a:t>
            </a:r>
            <a:endParaRPr lang="zh-CN" altLang="en-US" sz="3200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0" y="1943100"/>
            <a:ext cx="8915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对于拓扑序列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’,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’, …, 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.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的最早启动时间依据的是为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到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的最长路径的长度</a:t>
            </a:r>
            <a:endParaRPr lang="en-US" altLang="zh-CN" i="1" dirty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     </a:t>
            </a:r>
            <a:endParaRPr lang="zh-CN" altLang="en-US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关键路径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245680" y="3249072"/>
            <a:ext cx="6256337" cy="3048000"/>
            <a:chOff x="91" y="743"/>
            <a:chExt cx="4848" cy="2929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 flipV="1">
              <a:off x="379" y="1168"/>
              <a:ext cx="816" cy="624"/>
            </a:xfrm>
            <a:prstGeom prst="line">
              <a:avLst/>
            </a:prstGeom>
            <a:noFill/>
            <a:ln w="38100">
              <a:solidFill>
                <a:srgbClr val="000514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91" y="1600"/>
              <a:ext cx="288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1146" y="783"/>
              <a:ext cx="291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619" y="1073"/>
              <a:ext cx="288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3399"/>
                  </a:solidFill>
                  <a:latin typeface="Times New Roman" pitchFamily="18" charset="0"/>
                </a:rPr>
                <a:t>2</a:t>
              </a:r>
            </a:p>
          </p:txBody>
        </p: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79" y="1792"/>
              <a:ext cx="816" cy="1035"/>
              <a:chOff x="528" y="1584"/>
              <a:chExt cx="816" cy="1035"/>
            </a:xfrm>
          </p:grpSpPr>
          <p:sp>
            <p:nvSpPr>
              <p:cNvPr id="74" name="Line 14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768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75" name="Text Box 15"/>
              <p:cNvSpPr txBox="1">
                <a:spLocks noChangeArrowheads="1"/>
              </p:cNvSpPr>
              <p:nvPr/>
            </p:nvSpPr>
            <p:spPr bwMode="auto">
              <a:xfrm>
                <a:off x="673" y="177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76" name="Text Box 16"/>
              <p:cNvSpPr txBox="1">
                <a:spLocks noChangeArrowheads="1"/>
              </p:cNvSpPr>
              <p:nvPr/>
            </p:nvSpPr>
            <p:spPr bwMode="auto">
              <a:xfrm>
                <a:off x="1056" y="2179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1236" y="799"/>
              <a:ext cx="1008" cy="441"/>
              <a:chOff x="1392" y="576"/>
              <a:chExt cx="1008" cy="441"/>
            </a:xfrm>
          </p:grpSpPr>
          <p:sp>
            <p:nvSpPr>
              <p:cNvPr id="71" name="Line 18"/>
              <p:cNvSpPr>
                <a:spLocks noChangeShapeType="1"/>
              </p:cNvSpPr>
              <p:nvPr/>
            </p:nvSpPr>
            <p:spPr bwMode="auto">
              <a:xfrm>
                <a:off x="1392" y="960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72" name="Text Box 19"/>
              <p:cNvSpPr txBox="1">
                <a:spLocks noChangeArrowheads="1"/>
              </p:cNvSpPr>
              <p:nvPr/>
            </p:nvSpPr>
            <p:spPr bwMode="auto">
              <a:xfrm>
                <a:off x="1632" y="576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73" name="Text Box 20"/>
              <p:cNvSpPr txBox="1">
                <a:spLocks noChangeArrowheads="1"/>
              </p:cNvSpPr>
              <p:nvPr/>
            </p:nvSpPr>
            <p:spPr bwMode="auto">
              <a:xfrm>
                <a:off x="2112" y="576"/>
                <a:ext cx="288" cy="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1195" y="2032"/>
              <a:ext cx="720" cy="824"/>
              <a:chOff x="1344" y="1824"/>
              <a:chExt cx="720" cy="824"/>
            </a:xfrm>
          </p:grpSpPr>
          <p:sp>
            <p:nvSpPr>
              <p:cNvPr id="68" name="Line 22"/>
              <p:cNvSpPr>
                <a:spLocks noChangeShapeType="1"/>
              </p:cNvSpPr>
              <p:nvPr/>
            </p:nvSpPr>
            <p:spPr bwMode="auto">
              <a:xfrm flipV="1">
                <a:off x="1344" y="2208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69" name="Text Box 23"/>
              <p:cNvSpPr txBox="1">
                <a:spLocks noChangeArrowheads="1"/>
              </p:cNvSpPr>
              <p:nvPr/>
            </p:nvSpPr>
            <p:spPr bwMode="auto">
              <a:xfrm>
                <a:off x="1487" y="182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70" name="Text Box 24"/>
              <p:cNvSpPr txBox="1">
                <a:spLocks noChangeArrowheads="1"/>
              </p:cNvSpPr>
              <p:nvPr/>
            </p:nvSpPr>
            <p:spPr bwMode="auto">
              <a:xfrm>
                <a:off x="1776" y="2209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E</a:t>
                </a:r>
              </a:p>
            </p:txBody>
          </p:sp>
        </p:grpSp>
        <p:grpSp>
          <p:nvGrpSpPr>
            <p:cNvPr id="14" name="Group 25"/>
            <p:cNvGrpSpPr>
              <a:grpSpLocks/>
            </p:cNvGrpSpPr>
            <p:nvPr/>
          </p:nvGrpSpPr>
          <p:grpSpPr bwMode="auto">
            <a:xfrm>
              <a:off x="1771" y="1216"/>
              <a:ext cx="336" cy="1200"/>
              <a:chOff x="1920" y="1008"/>
              <a:chExt cx="336" cy="1200"/>
            </a:xfrm>
          </p:grpSpPr>
          <p:sp>
            <p:nvSpPr>
              <p:cNvPr id="66" name="Line 26"/>
              <p:cNvSpPr>
                <a:spLocks noChangeShapeType="1"/>
              </p:cNvSpPr>
              <p:nvPr/>
            </p:nvSpPr>
            <p:spPr bwMode="auto">
              <a:xfrm flipH="1">
                <a:off x="1920" y="1008"/>
                <a:ext cx="336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67" name="Text Box 27"/>
              <p:cNvSpPr txBox="1">
                <a:spLocks noChangeArrowheads="1"/>
              </p:cNvSpPr>
              <p:nvPr/>
            </p:nvSpPr>
            <p:spPr bwMode="auto">
              <a:xfrm>
                <a:off x="1920" y="112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5" name="Group 28"/>
            <p:cNvGrpSpPr>
              <a:grpSpLocks/>
            </p:cNvGrpSpPr>
            <p:nvPr/>
          </p:nvGrpSpPr>
          <p:grpSpPr bwMode="auto">
            <a:xfrm>
              <a:off x="2115" y="743"/>
              <a:ext cx="1248" cy="487"/>
              <a:chOff x="2256" y="576"/>
              <a:chExt cx="1248" cy="487"/>
            </a:xfrm>
          </p:grpSpPr>
          <p:sp>
            <p:nvSpPr>
              <p:cNvPr id="63" name="Line 29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64" name="Text Box 30"/>
              <p:cNvSpPr txBox="1">
                <a:spLocks noChangeArrowheads="1"/>
              </p:cNvSpPr>
              <p:nvPr/>
            </p:nvSpPr>
            <p:spPr bwMode="auto">
              <a:xfrm>
                <a:off x="3215" y="576"/>
                <a:ext cx="289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65" name="Text Box 31"/>
              <p:cNvSpPr txBox="1">
                <a:spLocks noChangeArrowheads="1"/>
              </p:cNvSpPr>
              <p:nvPr/>
            </p:nvSpPr>
            <p:spPr bwMode="auto">
              <a:xfrm>
                <a:off x="2638" y="623"/>
                <a:ext cx="291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2107" y="1216"/>
              <a:ext cx="528" cy="1544"/>
              <a:chOff x="2256" y="1008"/>
              <a:chExt cx="528" cy="1544"/>
            </a:xfrm>
          </p:grpSpPr>
          <p:sp>
            <p:nvSpPr>
              <p:cNvPr id="60" name="Line 33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384" cy="115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61" name="Text Box 34"/>
              <p:cNvSpPr txBox="1">
                <a:spLocks noChangeArrowheads="1"/>
              </p:cNvSpPr>
              <p:nvPr/>
            </p:nvSpPr>
            <p:spPr bwMode="auto">
              <a:xfrm>
                <a:off x="2497" y="2113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62" name="Text Box 35"/>
              <p:cNvSpPr txBox="1">
                <a:spLocks noChangeArrowheads="1"/>
              </p:cNvSpPr>
              <p:nvPr/>
            </p:nvSpPr>
            <p:spPr bwMode="auto">
              <a:xfrm>
                <a:off x="2497" y="1487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7" name="Group 36"/>
            <p:cNvGrpSpPr>
              <a:grpSpLocks/>
            </p:cNvGrpSpPr>
            <p:nvPr/>
          </p:nvGrpSpPr>
          <p:grpSpPr bwMode="auto">
            <a:xfrm>
              <a:off x="2115" y="1196"/>
              <a:ext cx="1488" cy="633"/>
              <a:chOff x="2256" y="1008"/>
              <a:chExt cx="1488" cy="633"/>
            </a:xfrm>
          </p:grpSpPr>
          <p:sp>
            <p:nvSpPr>
              <p:cNvPr id="57" name="Line 37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152" cy="52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58" name="Text Box 38"/>
              <p:cNvSpPr txBox="1">
                <a:spLocks noChangeArrowheads="1"/>
              </p:cNvSpPr>
              <p:nvPr/>
            </p:nvSpPr>
            <p:spPr bwMode="auto">
              <a:xfrm>
                <a:off x="3456" y="120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59" name="Text Box 39"/>
              <p:cNvSpPr txBox="1">
                <a:spLocks noChangeArrowheads="1"/>
              </p:cNvSpPr>
              <p:nvPr/>
            </p:nvSpPr>
            <p:spPr bwMode="auto">
              <a:xfrm>
                <a:off x="2879" y="100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8" name="Group 40"/>
            <p:cNvGrpSpPr>
              <a:grpSpLocks/>
            </p:cNvGrpSpPr>
            <p:nvPr/>
          </p:nvGrpSpPr>
          <p:grpSpPr bwMode="auto">
            <a:xfrm>
              <a:off x="1819" y="2368"/>
              <a:ext cx="432" cy="1016"/>
              <a:chOff x="1968" y="2160"/>
              <a:chExt cx="432" cy="1016"/>
            </a:xfrm>
          </p:grpSpPr>
          <p:sp>
            <p:nvSpPr>
              <p:cNvPr id="54" name="Line 41"/>
              <p:cNvSpPr>
                <a:spLocks noChangeShapeType="1"/>
              </p:cNvSpPr>
              <p:nvPr/>
            </p:nvSpPr>
            <p:spPr bwMode="auto">
              <a:xfrm>
                <a:off x="1968" y="2256"/>
                <a:ext cx="432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55" name="Text Box 42"/>
              <p:cNvSpPr txBox="1">
                <a:spLocks noChangeArrowheads="1"/>
              </p:cNvSpPr>
              <p:nvPr/>
            </p:nvSpPr>
            <p:spPr bwMode="auto">
              <a:xfrm>
                <a:off x="2112" y="273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K</a:t>
                </a:r>
              </a:p>
            </p:txBody>
          </p:sp>
          <p:sp>
            <p:nvSpPr>
              <p:cNvPr id="56" name="Text Box 43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3163" y="1168"/>
              <a:ext cx="1776" cy="968"/>
              <a:chOff x="3312" y="960"/>
              <a:chExt cx="1776" cy="968"/>
            </a:xfrm>
          </p:grpSpPr>
          <p:sp>
            <p:nvSpPr>
              <p:cNvPr id="51" name="Line 45"/>
              <p:cNvSpPr>
                <a:spLocks noChangeShapeType="1"/>
              </p:cNvSpPr>
              <p:nvPr/>
            </p:nvSpPr>
            <p:spPr bwMode="auto">
              <a:xfrm>
                <a:off x="3312" y="1008"/>
                <a:ext cx="1440" cy="57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52" name="Text Box 46"/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53" name="Text Box 47"/>
              <p:cNvSpPr txBox="1">
                <a:spLocks noChangeArrowheads="1"/>
              </p:cNvSpPr>
              <p:nvPr/>
            </p:nvSpPr>
            <p:spPr bwMode="auto">
              <a:xfrm>
                <a:off x="4032" y="960"/>
                <a:ext cx="287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20" name="Group 48"/>
            <p:cNvGrpSpPr>
              <a:grpSpLocks/>
            </p:cNvGrpSpPr>
            <p:nvPr/>
          </p:nvGrpSpPr>
          <p:grpSpPr bwMode="auto">
            <a:xfrm>
              <a:off x="2539" y="2368"/>
              <a:ext cx="1248" cy="439"/>
              <a:chOff x="2688" y="2160"/>
              <a:chExt cx="1248" cy="439"/>
            </a:xfrm>
          </p:grpSpPr>
          <p:sp>
            <p:nvSpPr>
              <p:cNvPr id="48" name="Line 49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912" cy="19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49" name="Text Box 50"/>
              <p:cNvSpPr txBox="1">
                <a:spLocks noChangeArrowheads="1"/>
              </p:cNvSpPr>
              <p:nvPr/>
            </p:nvSpPr>
            <p:spPr bwMode="auto">
              <a:xfrm>
                <a:off x="3647" y="2160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50" name="Text Box 51"/>
              <p:cNvSpPr txBox="1">
                <a:spLocks noChangeArrowheads="1"/>
              </p:cNvSpPr>
              <p:nvPr/>
            </p:nvSpPr>
            <p:spPr bwMode="auto">
              <a:xfrm>
                <a:off x="3022" y="2160"/>
                <a:ext cx="291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21" name="Group 52"/>
            <p:cNvGrpSpPr>
              <a:grpSpLocks/>
            </p:cNvGrpSpPr>
            <p:nvPr/>
          </p:nvGrpSpPr>
          <p:grpSpPr bwMode="auto">
            <a:xfrm>
              <a:off x="2539" y="2368"/>
              <a:ext cx="528" cy="1304"/>
              <a:chOff x="2688" y="2160"/>
              <a:chExt cx="528" cy="1304"/>
            </a:xfrm>
          </p:grpSpPr>
          <p:sp>
            <p:nvSpPr>
              <p:cNvPr id="45" name="Line 53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528" cy="110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46" name="Text Box 54"/>
              <p:cNvSpPr txBox="1">
                <a:spLocks noChangeArrowheads="1"/>
              </p:cNvSpPr>
              <p:nvPr/>
            </p:nvSpPr>
            <p:spPr bwMode="auto">
              <a:xfrm>
                <a:off x="2880" y="3025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47" name="Text Box 55"/>
              <p:cNvSpPr txBox="1">
                <a:spLocks noChangeArrowheads="1"/>
              </p:cNvSpPr>
              <p:nvPr/>
            </p:nvSpPr>
            <p:spPr bwMode="auto">
              <a:xfrm>
                <a:off x="2927" y="244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22" name="Group 56"/>
            <p:cNvGrpSpPr>
              <a:grpSpLocks/>
            </p:cNvGrpSpPr>
            <p:nvPr/>
          </p:nvGrpSpPr>
          <p:grpSpPr bwMode="auto">
            <a:xfrm>
              <a:off x="3307" y="1792"/>
              <a:ext cx="336" cy="768"/>
              <a:chOff x="3456" y="1584"/>
              <a:chExt cx="336" cy="768"/>
            </a:xfrm>
          </p:grpSpPr>
          <p:sp>
            <p:nvSpPr>
              <p:cNvPr id="43" name="Line 57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44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44" name="Text Box 58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23" name="Group 59"/>
            <p:cNvGrpSpPr>
              <a:grpSpLocks/>
            </p:cNvGrpSpPr>
            <p:nvPr/>
          </p:nvGrpSpPr>
          <p:grpSpPr bwMode="auto">
            <a:xfrm>
              <a:off x="2299" y="1792"/>
              <a:ext cx="1008" cy="1248"/>
              <a:chOff x="2448" y="1584"/>
              <a:chExt cx="1008" cy="1248"/>
            </a:xfrm>
          </p:grpSpPr>
          <p:sp>
            <p:nvSpPr>
              <p:cNvPr id="41" name="Line 60"/>
              <p:cNvSpPr>
                <a:spLocks noChangeShapeType="1"/>
              </p:cNvSpPr>
              <p:nvPr/>
            </p:nvSpPr>
            <p:spPr bwMode="auto">
              <a:xfrm flipH="1">
                <a:off x="2448" y="1584"/>
                <a:ext cx="1008" cy="124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42" name="Text Box 61"/>
              <p:cNvSpPr txBox="1">
                <a:spLocks noChangeArrowheads="1"/>
              </p:cNvSpPr>
              <p:nvPr/>
            </p:nvSpPr>
            <p:spPr bwMode="auto">
              <a:xfrm>
                <a:off x="2977" y="1631"/>
                <a:ext cx="286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24" name="Group 62"/>
            <p:cNvGrpSpPr>
              <a:grpSpLocks/>
            </p:cNvGrpSpPr>
            <p:nvPr/>
          </p:nvGrpSpPr>
          <p:grpSpPr bwMode="auto">
            <a:xfrm>
              <a:off x="3451" y="1792"/>
              <a:ext cx="1152" cy="768"/>
              <a:chOff x="3600" y="1584"/>
              <a:chExt cx="1152" cy="768"/>
            </a:xfrm>
          </p:grpSpPr>
          <p:sp>
            <p:nvSpPr>
              <p:cNvPr id="39" name="Line 63"/>
              <p:cNvSpPr>
                <a:spLocks noChangeShapeType="1"/>
              </p:cNvSpPr>
              <p:nvPr/>
            </p:nvSpPr>
            <p:spPr bwMode="auto">
              <a:xfrm flipV="1">
                <a:off x="3600" y="1584"/>
                <a:ext cx="1152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40" name="Text Box 64"/>
              <p:cNvSpPr txBox="1">
                <a:spLocks noChangeArrowheads="1"/>
              </p:cNvSpPr>
              <p:nvPr/>
            </p:nvSpPr>
            <p:spPr bwMode="auto">
              <a:xfrm>
                <a:off x="3984" y="158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25" name="Group 65"/>
            <p:cNvGrpSpPr>
              <a:grpSpLocks/>
            </p:cNvGrpSpPr>
            <p:nvPr/>
          </p:nvGrpSpPr>
          <p:grpSpPr bwMode="auto">
            <a:xfrm>
              <a:off x="3078" y="3124"/>
              <a:ext cx="1344" cy="538"/>
              <a:chOff x="3216" y="2928"/>
              <a:chExt cx="1344" cy="538"/>
            </a:xfrm>
          </p:grpSpPr>
          <p:sp>
            <p:nvSpPr>
              <p:cNvPr id="36" name="Line 66"/>
              <p:cNvSpPr>
                <a:spLocks noChangeShapeType="1"/>
              </p:cNvSpPr>
              <p:nvPr/>
            </p:nvSpPr>
            <p:spPr bwMode="auto">
              <a:xfrm flipV="1">
                <a:off x="3216" y="2928"/>
                <a:ext cx="1152" cy="38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37" name="Text Box 67"/>
              <p:cNvSpPr txBox="1">
                <a:spLocks noChangeArrowheads="1"/>
              </p:cNvSpPr>
              <p:nvPr/>
            </p:nvSpPr>
            <p:spPr bwMode="auto">
              <a:xfrm>
                <a:off x="4272" y="297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38" name="Text Box 68"/>
              <p:cNvSpPr txBox="1">
                <a:spLocks noChangeArrowheads="1"/>
              </p:cNvSpPr>
              <p:nvPr/>
            </p:nvSpPr>
            <p:spPr bwMode="auto">
              <a:xfrm>
                <a:off x="3744" y="302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26" name="Group 69"/>
            <p:cNvGrpSpPr>
              <a:grpSpLocks/>
            </p:cNvGrpSpPr>
            <p:nvPr/>
          </p:nvGrpSpPr>
          <p:grpSpPr bwMode="auto">
            <a:xfrm>
              <a:off x="2299" y="2992"/>
              <a:ext cx="1344" cy="486"/>
              <a:chOff x="2448" y="2784"/>
              <a:chExt cx="1344" cy="486"/>
            </a:xfrm>
          </p:grpSpPr>
          <p:sp>
            <p:nvSpPr>
              <p:cNvPr id="33" name="Line 70"/>
              <p:cNvSpPr>
                <a:spLocks noChangeShapeType="1"/>
              </p:cNvSpPr>
              <p:nvPr/>
            </p:nvSpPr>
            <p:spPr bwMode="auto">
              <a:xfrm flipV="1">
                <a:off x="2448" y="2784"/>
                <a:ext cx="1248" cy="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34" name="Text Box 71"/>
              <p:cNvSpPr txBox="1">
                <a:spLocks noChangeArrowheads="1"/>
              </p:cNvSpPr>
              <p:nvPr/>
            </p:nvSpPr>
            <p:spPr bwMode="auto">
              <a:xfrm>
                <a:off x="3504" y="2784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35" name="Text Box 72"/>
              <p:cNvSpPr txBox="1">
                <a:spLocks noChangeArrowheads="1"/>
              </p:cNvSpPr>
              <p:nvPr/>
            </p:nvSpPr>
            <p:spPr bwMode="auto">
              <a:xfrm>
                <a:off x="2591" y="2831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27" name="Group 73"/>
            <p:cNvGrpSpPr>
              <a:grpSpLocks/>
            </p:cNvGrpSpPr>
            <p:nvPr/>
          </p:nvGrpSpPr>
          <p:grpSpPr bwMode="auto">
            <a:xfrm>
              <a:off x="4219" y="1840"/>
              <a:ext cx="432" cy="1296"/>
              <a:chOff x="4368" y="1632"/>
              <a:chExt cx="432" cy="1296"/>
            </a:xfrm>
          </p:grpSpPr>
          <p:sp>
            <p:nvSpPr>
              <p:cNvPr id="31" name="Line 74"/>
              <p:cNvSpPr>
                <a:spLocks noChangeShapeType="1"/>
              </p:cNvSpPr>
              <p:nvPr/>
            </p:nvSpPr>
            <p:spPr bwMode="auto">
              <a:xfrm flipV="1">
                <a:off x="4368" y="1632"/>
                <a:ext cx="336" cy="12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32" name="Text Box 75"/>
              <p:cNvSpPr txBox="1">
                <a:spLocks noChangeArrowheads="1"/>
              </p:cNvSpPr>
              <p:nvPr/>
            </p:nvSpPr>
            <p:spPr bwMode="auto">
              <a:xfrm>
                <a:off x="4512" y="2256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28" name="Group 76"/>
            <p:cNvGrpSpPr>
              <a:grpSpLocks/>
            </p:cNvGrpSpPr>
            <p:nvPr/>
          </p:nvGrpSpPr>
          <p:grpSpPr bwMode="auto">
            <a:xfrm>
              <a:off x="3547" y="1792"/>
              <a:ext cx="1008" cy="1200"/>
              <a:chOff x="480" y="2400"/>
              <a:chExt cx="1008" cy="1200"/>
            </a:xfrm>
          </p:grpSpPr>
          <p:sp>
            <p:nvSpPr>
              <p:cNvPr id="29" name="Line 77"/>
              <p:cNvSpPr>
                <a:spLocks noChangeShapeType="1"/>
              </p:cNvSpPr>
              <p:nvPr/>
            </p:nvSpPr>
            <p:spPr bwMode="auto">
              <a:xfrm flipV="1">
                <a:off x="480" y="2400"/>
                <a:ext cx="1008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30" name="Text Box 78"/>
              <p:cNvSpPr txBox="1">
                <a:spLocks noChangeArrowheads="1"/>
              </p:cNvSpPr>
              <p:nvPr/>
            </p:nvSpPr>
            <p:spPr bwMode="auto">
              <a:xfrm>
                <a:off x="911" y="2976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6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83955" y="6109536"/>
            <a:ext cx="3073277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(K</a:t>
            </a: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)=2+6+2+4=14</a:t>
            </a:r>
            <a:endParaRPr lang="zh-CN" altLang="en-US" sz="28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16064" y="3690059"/>
            <a:ext cx="3783553" cy="1949420"/>
            <a:chOff x="1616064" y="3690059"/>
            <a:chExt cx="3783553" cy="1949420"/>
          </a:xfrm>
        </p:grpSpPr>
        <p:sp>
          <p:nvSpPr>
            <p:cNvPr id="77" name="Line 9"/>
            <p:cNvSpPr>
              <a:spLocks noChangeShapeType="1"/>
            </p:cNvSpPr>
            <p:nvPr/>
          </p:nvSpPr>
          <p:spPr bwMode="auto">
            <a:xfrm flipV="1">
              <a:off x="1616064" y="3690059"/>
              <a:ext cx="1053047" cy="64935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78" name="Line 18"/>
            <p:cNvSpPr>
              <a:spLocks noChangeShapeType="1"/>
            </p:cNvSpPr>
            <p:nvPr/>
          </p:nvSpPr>
          <p:spPr bwMode="auto">
            <a:xfrm>
              <a:off x="2719848" y="3705427"/>
              <a:ext cx="1053047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79" name="Line 37"/>
            <p:cNvSpPr>
              <a:spLocks noChangeShapeType="1"/>
            </p:cNvSpPr>
            <p:nvPr/>
          </p:nvSpPr>
          <p:spPr bwMode="auto">
            <a:xfrm>
              <a:off x="3862447" y="3719779"/>
              <a:ext cx="1486654" cy="54945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80" name="Line 60"/>
            <p:cNvSpPr>
              <a:spLocks noChangeShapeType="1"/>
            </p:cNvSpPr>
            <p:nvPr/>
          </p:nvSpPr>
          <p:spPr bwMode="auto">
            <a:xfrm flipH="1">
              <a:off x="4098794" y="4340775"/>
              <a:ext cx="1300823" cy="1298704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</p:grpSp>
      <p:sp>
        <p:nvSpPr>
          <p:cNvPr id="83" name="Text Box 12"/>
          <p:cNvSpPr txBox="1">
            <a:spLocks noChangeArrowheads="1"/>
          </p:cNvSpPr>
          <p:nvPr/>
        </p:nvSpPr>
        <p:spPr bwMode="auto">
          <a:xfrm>
            <a:off x="1927063" y="3593663"/>
            <a:ext cx="3716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3037964" y="3306531"/>
            <a:ext cx="3703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5" name="Text Box 39"/>
          <p:cNvSpPr txBox="1">
            <a:spLocks noChangeArrowheads="1"/>
          </p:cNvSpPr>
          <p:nvPr/>
        </p:nvSpPr>
        <p:spPr bwMode="auto">
          <a:xfrm>
            <a:off x="4665104" y="3719779"/>
            <a:ext cx="3729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6" name="Text Box 61"/>
          <p:cNvSpPr txBox="1">
            <a:spLocks noChangeArrowheads="1"/>
          </p:cNvSpPr>
          <p:nvPr/>
        </p:nvSpPr>
        <p:spPr bwMode="auto">
          <a:xfrm>
            <a:off x="4777774" y="4391378"/>
            <a:ext cx="369083" cy="45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7" name="椭圆 86"/>
          <p:cNvSpPr/>
          <p:nvPr/>
        </p:nvSpPr>
        <p:spPr>
          <a:xfrm>
            <a:off x="4010576" y="5598811"/>
            <a:ext cx="169048" cy="178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2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6" grpId="0" build="p" autoUpdateAnimBg="0"/>
      <p:bldP spid="2" grpId="0"/>
      <p:bldP spid="83" grpId="0"/>
      <p:bldP spid="84" grpId="0"/>
      <p:bldP spid="85" grpId="0"/>
      <p:bldP spid="86" grpId="0"/>
      <p:bldP spid="8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相对应，确定最晚启动时间的思路：</a:t>
            </a: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0" y="1943100"/>
            <a:ext cx="8915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对于拓扑序列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’,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’, …, 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的最晚启动时间依据的是为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到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的最长路径的长度</a:t>
            </a:r>
            <a:endParaRPr lang="en-US" altLang="zh-CN" dirty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  </a:t>
            </a:r>
            <a:endParaRPr lang="zh-CN" altLang="en-US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关键路径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245680" y="3249072"/>
            <a:ext cx="6256337" cy="3048000"/>
            <a:chOff x="91" y="743"/>
            <a:chExt cx="4848" cy="2929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 flipV="1">
              <a:off x="379" y="1168"/>
              <a:ext cx="816" cy="624"/>
            </a:xfrm>
            <a:prstGeom prst="line">
              <a:avLst/>
            </a:prstGeom>
            <a:noFill/>
            <a:ln w="38100">
              <a:solidFill>
                <a:srgbClr val="000514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91" y="1600"/>
              <a:ext cx="288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1146" y="783"/>
              <a:ext cx="291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619" y="1073"/>
              <a:ext cx="288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2</a:t>
              </a:r>
            </a:p>
          </p:txBody>
        </p: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79" y="1792"/>
              <a:ext cx="816" cy="1035"/>
              <a:chOff x="528" y="1584"/>
              <a:chExt cx="816" cy="1035"/>
            </a:xfrm>
          </p:grpSpPr>
          <p:sp>
            <p:nvSpPr>
              <p:cNvPr id="74" name="Line 14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768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75" name="Text Box 15"/>
              <p:cNvSpPr txBox="1">
                <a:spLocks noChangeArrowheads="1"/>
              </p:cNvSpPr>
              <p:nvPr/>
            </p:nvSpPr>
            <p:spPr bwMode="auto">
              <a:xfrm>
                <a:off x="673" y="177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76" name="Text Box 16"/>
              <p:cNvSpPr txBox="1">
                <a:spLocks noChangeArrowheads="1"/>
              </p:cNvSpPr>
              <p:nvPr/>
            </p:nvSpPr>
            <p:spPr bwMode="auto">
              <a:xfrm>
                <a:off x="1056" y="2179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1236" y="799"/>
              <a:ext cx="1008" cy="441"/>
              <a:chOff x="1392" y="576"/>
              <a:chExt cx="1008" cy="441"/>
            </a:xfrm>
          </p:grpSpPr>
          <p:sp>
            <p:nvSpPr>
              <p:cNvPr id="71" name="Line 18"/>
              <p:cNvSpPr>
                <a:spLocks noChangeShapeType="1"/>
              </p:cNvSpPr>
              <p:nvPr/>
            </p:nvSpPr>
            <p:spPr bwMode="auto">
              <a:xfrm>
                <a:off x="1392" y="960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72" name="Text Box 19"/>
              <p:cNvSpPr txBox="1">
                <a:spLocks noChangeArrowheads="1"/>
              </p:cNvSpPr>
              <p:nvPr/>
            </p:nvSpPr>
            <p:spPr bwMode="auto">
              <a:xfrm>
                <a:off x="1632" y="576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73" name="Text Box 20"/>
              <p:cNvSpPr txBox="1">
                <a:spLocks noChangeArrowheads="1"/>
              </p:cNvSpPr>
              <p:nvPr/>
            </p:nvSpPr>
            <p:spPr bwMode="auto">
              <a:xfrm>
                <a:off x="2112" y="576"/>
                <a:ext cx="288" cy="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1195" y="2032"/>
              <a:ext cx="720" cy="824"/>
              <a:chOff x="1344" y="1824"/>
              <a:chExt cx="720" cy="824"/>
            </a:xfrm>
          </p:grpSpPr>
          <p:sp>
            <p:nvSpPr>
              <p:cNvPr id="68" name="Line 22"/>
              <p:cNvSpPr>
                <a:spLocks noChangeShapeType="1"/>
              </p:cNvSpPr>
              <p:nvPr/>
            </p:nvSpPr>
            <p:spPr bwMode="auto">
              <a:xfrm flipV="1">
                <a:off x="1344" y="2208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69" name="Text Box 23"/>
              <p:cNvSpPr txBox="1">
                <a:spLocks noChangeArrowheads="1"/>
              </p:cNvSpPr>
              <p:nvPr/>
            </p:nvSpPr>
            <p:spPr bwMode="auto">
              <a:xfrm>
                <a:off x="1487" y="182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70" name="Text Box 24"/>
              <p:cNvSpPr txBox="1">
                <a:spLocks noChangeArrowheads="1"/>
              </p:cNvSpPr>
              <p:nvPr/>
            </p:nvSpPr>
            <p:spPr bwMode="auto">
              <a:xfrm>
                <a:off x="1776" y="2209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E</a:t>
                </a:r>
              </a:p>
            </p:txBody>
          </p:sp>
        </p:grpSp>
        <p:grpSp>
          <p:nvGrpSpPr>
            <p:cNvPr id="14" name="Group 25"/>
            <p:cNvGrpSpPr>
              <a:grpSpLocks/>
            </p:cNvGrpSpPr>
            <p:nvPr/>
          </p:nvGrpSpPr>
          <p:grpSpPr bwMode="auto">
            <a:xfrm>
              <a:off x="1771" y="1216"/>
              <a:ext cx="336" cy="1200"/>
              <a:chOff x="1920" y="1008"/>
              <a:chExt cx="336" cy="1200"/>
            </a:xfrm>
          </p:grpSpPr>
          <p:sp>
            <p:nvSpPr>
              <p:cNvPr id="66" name="Line 26"/>
              <p:cNvSpPr>
                <a:spLocks noChangeShapeType="1"/>
              </p:cNvSpPr>
              <p:nvPr/>
            </p:nvSpPr>
            <p:spPr bwMode="auto">
              <a:xfrm flipH="1">
                <a:off x="1920" y="1008"/>
                <a:ext cx="336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67" name="Text Box 27"/>
              <p:cNvSpPr txBox="1">
                <a:spLocks noChangeArrowheads="1"/>
              </p:cNvSpPr>
              <p:nvPr/>
            </p:nvSpPr>
            <p:spPr bwMode="auto">
              <a:xfrm>
                <a:off x="1920" y="112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5" name="Group 28"/>
            <p:cNvGrpSpPr>
              <a:grpSpLocks/>
            </p:cNvGrpSpPr>
            <p:nvPr/>
          </p:nvGrpSpPr>
          <p:grpSpPr bwMode="auto">
            <a:xfrm>
              <a:off x="2115" y="743"/>
              <a:ext cx="1248" cy="487"/>
              <a:chOff x="2256" y="576"/>
              <a:chExt cx="1248" cy="487"/>
            </a:xfrm>
          </p:grpSpPr>
          <p:sp>
            <p:nvSpPr>
              <p:cNvPr id="63" name="Line 29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64" name="Text Box 30"/>
              <p:cNvSpPr txBox="1">
                <a:spLocks noChangeArrowheads="1"/>
              </p:cNvSpPr>
              <p:nvPr/>
            </p:nvSpPr>
            <p:spPr bwMode="auto">
              <a:xfrm>
                <a:off x="3215" y="576"/>
                <a:ext cx="289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65" name="Text Box 31"/>
              <p:cNvSpPr txBox="1">
                <a:spLocks noChangeArrowheads="1"/>
              </p:cNvSpPr>
              <p:nvPr/>
            </p:nvSpPr>
            <p:spPr bwMode="auto">
              <a:xfrm>
                <a:off x="2638" y="623"/>
                <a:ext cx="291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2107" y="1216"/>
              <a:ext cx="528" cy="1544"/>
              <a:chOff x="2256" y="1008"/>
              <a:chExt cx="528" cy="1544"/>
            </a:xfrm>
          </p:grpSpPr>
          <p:sp>
            <p:nvSpPr>
              <p:cNvPr id="60" name="Line 33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384" cy="115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61" name="Text Box 34"/>
              <p:cNvSpPr txBox="1">
                <a:spLocks noChangeArrowheads="1"/>
              </p:cNvSpPr>
              <p:nvPr/>
            </p:nvSpPr>
            <p:spPr bwMode="auto">
              <a:xfrm>
                <a:off x="2497" y="2113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62" name="Text Box 35"/>
              <p:cNvSpPr txBox="1">
                <a:spLocks noChangeArrowheads="1"/>
              </p:cNvSpPr>
              <p:nvPr/>
            </p:nvSpPr>
            <p:spPr bwMode="auto">
              <a:xfrm>
                <a:off x="2497" y="1487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7" name="Group 36"/>
            <p:cNvGrpSpPr>
              <a:grpSpLocks/>
            </p:cNvGrpSpPr>
            <p:nvPr/>
          </p:nvGrpSpPr>
          <p:grpSpPr bwMode="auto">
            <a:xfrm>
              <a:off x="2115" y="1196"/>
              <a:ext cx="1488" cy="633"/>
              <a:chOff x="2256" y="1008"/>
              <a:chExt cx="1488" cy="633"/>
            </a:xfrm>
          </p:grpSpPr>
          <p:sp>
            <p:nvSpPr>
              <p:cNvPr id="57" name="Line 37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152" cy="52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58" name="Text Box 38"/>
              <p:cNvSpPr txBox="1">
                <a:spLocks noChangeArrowheads="1"/>
              </p:cNvSpPr>
              <p:nvPr/>
            </p:nvSpPr>
            <p:spPr bwMode="auto">
              <a:xfrm>
                <a:off x="3456" y="120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59" name="Text Box 39"/>
              <p:cNvSpPr txBox="1">
                <a:spLocks noChangeArrowheads="1"/>
              </p:cNvSpPr>
              <p:nvPr/>
            </p:nvSpPr>
            <p:spPr bwMode="auto">
              <a:xfrm>
                <a:off x="2879" y="100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8" name="Group 40"/>
            <p:cNvGrpSpPr>
              <a:grpSpLocks/>
            </p:cNvGrpSpPr>
            <p:nvPr/>
          </p:nvGrpSpPr>
          <p:grpSpPr bwMode="auto">
            <a:xfrm>
              <a:off x="1819" y="2368"/>
              <a:ext cx="432" cy="1016"/>
              <a:chOff x="1968" y="2160"/>
              <a:chExt cx="432" cy="1016"/>
            </a:xfrm>
          </p:grpSpPr>
          <p:sp>
            <p:nvSpPr>
              <p:cNvPr id="54" name="Line 41"/>
              <p:cNvSpPr>
                <a:spLocks noChangeShapeType="1"/>
              </p:cNvSpPr>
              <p:nvPr/>
            </p:nvSpPr>
            <p:spPr bwMode="auto">
              <a:xfrm>
                <a:off x="1968" y="2256"/>
                <a:ext cx="432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55" name="Text Box 42"/>
              <p:cNvSpPr txBox="1">
                <a:spLocks noChangeArrowheads="1"/>
              </p:cNvSpPr>
              <p:nvPr/>
            </p:nvSpPr>
            <p:spPr bwMode="auto">
              <a:xfrm>
                <a:off x="2112" y="273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K</a:t>
                </a:r>
              </a:p>
            </p:txBody>
          </p:sp>
          <p:sp>
            <p:nvSpPr>
              <p:cNvPr id="56" name="Text Box 43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3163" y="1168"/>
              <a:ext cx="1776" cy="968"/>
              <a:chOff x="3312" y="960"/>
              <a:chExt cx="1776" cy="968"/>
            </a:xfrm>
          </p:grpSpPr>
          <p:sp>
            <p:nvSpPr>
              <p:cNvPr id="51" name="Line 45"/>
              <p:cNvSpPr>
                <a:spLocks noChangeShapeType="1"/>
              </p:cNvSpPr>
              <p:nvPr/>
            </p:nvSpPr>
            <p:spPr bwMode="auto">
              <a:xfrm>
                <a:off x="3312" y="1008"/>
                <a:ext cx="1440" cy="57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52" name="Text Box 46"/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53" name="Text Box 47"/>
              <p:cNvSpPr txBox="1">
                <a:spLocks noChangeArrowheads="1"/>
              </p:cNvSpPr>
              <p:nvPr/>
            </p:nvSpPr>
            <p:spPr bwMode="auto">
              <a:xfrm>
                <a:off x="4032" y="960"/>
                <a:ext cx="287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20" name="Group 48"/>
            <p:cNvGrpSpPr>
              <a:grpSpLocks/>
            </p:cNvGrpSpPr>
            <p:nvPr/>
          </p:nvGrpSpPr>
          <p:grpSpPr bwMode="auto">
            <a:xfrm>
              <a:off x="2539" y="2368"/>
              <a:ext cx="1248" cy="439"/>
              <a:chOff x="2688" y="2160"/>
              <a:chExt cx="1248" cy="439"/>
            </a:xfrm>
          </p:grpSpPr>
          <p:sp>
            <p:nvSpPr>
              <p:cNvPr id="48" name="Line 49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912" cy="19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49" name="Text Box 50"/>
              <p:cNvSpPr txBox="1">
                <a:spLocks noChangeArrowheads="1"/>
              </p:cNvSpPr>
              <p:nvPr/>
            </p:nvSpPr>
            <p:spPr bwMode="auto">
              <a:xfrm>
                <a:off x="3647" y="2160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50" name="Text Box 51"/>
              <p:cNvSpPr txBox="1">
                <a:spLocks noChangeArrowheads="1"/>
              </p:cNvSpPr>
              <p:nvPr/>
            </p:nvSpPr>
            <p:spPr bwMode="auto">
              <a:xfrm>
                <a:off x="3022" y="2160"/>
                <a:ext cx="291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21" name="Group 52"/>
            <p:cNvGrpSpPr>
              <a:grpSpLocks/>
            </p:cNvGrpSpPr>
            <p:nvPr/>
          </p:nvGrpSpPr>
          <p:grpSpPr bwMode="auto">
            <a:xfrm>
              <a:off x="2539" y="2368"/>
              <a:ext cx="528" cy="1304"/>
              <a:chOff x="2688" y="2160"/>
              <a:chExt cx="528" cy="1304"/>
            </a:xfrm>
          </p:grpSpPr>
          <p:sp>
            <p:nvSpPr>
              <p:cNvPr id="45" name="Line 53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528" cy="110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46" name="Text Box 54"/>
              <p:cNvSpPr txBox="1">
                <a:spLocks noChangeArrowheads="1"/>
              </p:cNvSpPr>
              <p:nvPr/>
            </p:nvSpPr>
            <p:spPr bwMode="auto">
              <a:xfrm>
                <a:off x="2880" y="3025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47" name="Text Box 55"/>
              <p:cNvSpPr txBox="1">
                <a:spLocks noChangeArrowheads="1"/>
              </p:cNvSpPr>
              <p:nvPr/>
            </p:nvSpPr>
            <p:spPr bwMode="auto">
              <a:xfrm>
                <a:off x="2927" y="244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22" name="Group 56"/>
            <p:cNvGrpSpPr>
              <a:grpSpLocks/>
            </p:cNvGrpSpPr>
            <p:nvPr/>
          </p:nvGrpSpPr>
          <p:grpSpPr bwMode="auto">
            <a:xfrm>
              <a:off x="3307" y="1792"/>
              <a:ext cx="336" cy="768"/>
              <a:chOff x="3456" y="1584"/>
              <a:chExt cx="336" cy="768"/>
            </a:xfrm>
          </p:grpSpPr>
          <p:sp>
            <p:nvSpPr>
              <p:cNvPr id="43" name="Line 57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44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44" name="Text Box 58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23" name="Group 59"/>
            <p:cNvGrpSpPr>
              <a:grpSpLocks/>
            </p:cNvGrpSpPr>
            <p:nvPr/>
          </p:nvGrpSpPr>
          <p:grpSpPr bwMode="auto">
            <a:xfrm>
              <a:off x="2299" y="1792"/>
              <a:ext cx="1008" cy="1248"/>
              <a:chOff x="2448" y="1584"/>
              <a:chExt cx="1008" cy="1248"/>
            </a:xfrm>
          </p:grpSpPr>
          <p:sp>
            <p:nvSpPr>
              <p:cNvPr id="41" name="Line 60"/>
              <p:cNvSpPr>
                <a:spLocks noChangeShapeType="1"/>
              </p:cNvSpPr>
              <p:nvPr/>
            </p:nvSpPr>
            <p:spPr bwMode="auto">
              <a:xfrm flipH="1">
                <a:off x="2448" y="1584"/>
                <a:ext cx="1008" cy="124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42" name="Text Box 61"/>
              <p:cNvSpPr txBox="1">
                <a:spLocks noChangeArrowheads="1"/>
              </p:cNvSpPr>
              <p:nvPr/>
            </p:nvSpPr>
            <p:spPr bwMode="auto">
              <a:xfrm>
                <a:off x="2977" y="1631"/>
                <a:ext cx="286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24" name="Group 62"/>
            <p:cNvGrpSpPr>
              <a:grpSpLocks/>
            </p:cNvGrpSpPr>
            <p:nvPr/>
          </p:nvGrpSpPr>
          <p:grpSpPr bwMode="auto">
            <a:xfrm>
              <a:off x="3451" y="1792"/>
              <a:ext cx="1152" cy="768"/>
              <a:chOff x="3600" y="1584"/>
              <a:chExt cx="1152" cy="768"/>
            </a:xfrm>
          </p:grpSpPr>
          <p:sp>
            <p:nvSpPr>
              <p:cNvPr id="39" name="Line 63"/>
              <p:cNvSpPr>
                <a:spLocks noChangeShapeType="1"/>
              </p:cNvSpPr>
              <p:nvPr/>
            </p:nvSpPr>
            <p:spPr bwMode="auto">
              <a:xfrm flipV="1">
                <a:off x="3600" y="1584"/>
                <a:ext cx="1152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40" name="Text Box 64"/>
              <p:cNvSpPr txBox="1">
                <a:spLocks noChangeArrowheads="1"/>
              </p:cNvSpPr>
              <p:nvPr/>
            </p:nvSpPr>
            <p:spPr bwMode="auto">
              <a:xfrm>
                <a:off x="3984" y="158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25" name="Group 65"/>
            <p:cNvGrpSpPr>
              <a:grpSpLocks/>
            </p:cNvGrpSpPr>
            <p:nvPr/>
          </p:nvGrpSpPr>
          <p:grpSpPr bwMode="auto">
            <a:xfrm>
              <a:off x="3078" y="3124"/>
              <a:ext cx="1344" cy="538"/>
              <a:chOff x="3216" y="2928"/>
              <a:chExt cx="1344" cy="538"/>
            </a:xfrm>
          </p:grpSpPr>
          <p:sp>
            <p:nvSpPr>
              <p:cNvPr id="36" name="Line 66"/>
              <p:cNvSpPr>
                <a:spLocks noChangeShapeType="1"/>
              </p:cNvSpPr>
              <p:nvPr/>
            </p:nvSpPr>
            <p:spPr bwMode="auto">
              <a:xfrm flipV="1">
                <a:off x="3216" y="2928"/>
                <a:ext cx="1152" cy="38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37" name="Text Box 67"/>
              <p:cNvSpPr txBox="1">
                <a:spLocks noChangeArrowheads="1"/>
              </p:cNvSpPr>
              <p:nvPr/>
            </p:nvSpPr>
            <p:spPr bwMode="auto">
              <a:xfrm>
                <a:off x="4272" y="297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38" name="Text Box 68"/>
              <p:cNvSpPr txBox="1">
                <a:spLocks noChangeArrowheads="1"/>
              </p:cNvSpPr>
              <p:nvPr/>
            </p:nvSpPr>
            <p:spPr bwMode="auto">
              <a:xfrm>
                <a:off x="3744" y="302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26" name="Group 69"/>
            <p:cNvGrpSpPr>
              <a:grpSpLocks/>
            </p:cNvGrpSpPr>
            <p:nvPr/>
          </p:nvGrpSpPr>
          <p:grpSpPr bwMode="auto">
            <a:xfrm>
              <a:off x="2299" y="2992"/>
              <a:ext cx="1344" cy="486"/>
              <a:chOff x="2448" y="2784"/>
              <a:chExt cx="1344" cy="486"/>
            </a:xfrm>
          </p:grpSpPr>
          <p:sp>
            <p:nvSpPr>
              <p:cNvPr id="33" name="Line 70"/>
              <p:cNvSpPr>
                <a:spLocks noChangeShapeType="1"/>
              </p:cNvSpPr>
              <p:nvPr/>
            </p:nvSpPr>
            <p:spPr bwMode="auto">
              <a:xfrm flipV="1">
                <a:off x="2448" y="2784"/>
                <a:ext cx="1248" cy="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34" name="Text Box 71"/>
              <p:cNvSpPr txBox="1">
                <a:spLocks noChangeArrowheads="1"/>
              </p:cNvSpPr>
              <p:nvPr/>
            </p:nvSpPr>
            <p:spPr bwMode="auto">
              <a:xfrm>
                <a:off x="3504" y="2784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35" name="Text Box 72"/>
              <p:cNvSpPr txBox="1">
                <a:spLocks noChangeArrowheads="1"/>
              </p:cNvSpPr>
              <p:nvPr/>
            </p:nvSpPr>
            <p:spPr bwMode="auto">
              <a:xfrm>
                <a:off x="2591" y="2831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27" name="Group 73"/>
            <p:cNvGrpSpPr>
              <a:grpSpLocks/>
            </p:cNvGrpSpPr>
            <p:nvPr/>
          </p:nvGrpSpPr>
          <p:grpSpPr bwMode="auto">
            <a:xfrm>
              <a:off x="4219" y="1840"/>
              <a:ext cx="432" cy="1296"/>
              <a:chOff x="4368" y="1632"/>
              <a:chExt cx="432" cy="1296"/>
            </a:xfrm>
          </p:grpSpPr>
          <p:sp>
            <p:nvSpPr>
              <p:cNvPr id="31" name="Line 74"/>
              <p:cNvSpPr>
                <a:spLocks noChangeShapeType="1"/>
              </p:cNvSpPr>
              <p:nvPr/>
            </p:nvSpPr>
            <p:spPr bwMode="auto">
              <a:xfrm flipV="1">
                <a:off x="4368" y="1632"/>
                <a:ext cx="336" cy="12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32" name="Text Box 75"/>
              <p:cNvSpPr txBox="1">
                <a:spLocks noChangeArrowheads="1"/>
              </p:cNvSpPr>
              <p:nvPr/>
            </p:nvSpPr>
            <p:spPr bwMode="auto">
              <a:xfrm>
                <a:off x="4512" y="2256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28" name="Group 76"/>
            <p:cNvGrpSpPr>
              <a:grpSpLocks/>
            </p:cNvGrpSpPr>
            <p:nvPr/>
          </p:nvGrpSpPr>
          <p:grpSpPr bwMode="auto">
            <a:xfrm>
              <a:off x="3547" y="1792"/>
              <a:ext cx="1008" cy="1200"/>
              <a:chOff x="480" y="2400"/>
              <a:chExt cx="1008" cy="1200"/>
            </a:xfrm>
          </p:grpSpPr>
          <p:sp>
            <p:nvSpPr>
              <p:cNvPr id="29" name="Line 77"/>
              <p:cNvSpPr>
                <a:spLocks noChangeShapeType="1"/>
              </p:cNvSpPr>
              <p:nvPr/>
            </p:nvSpPr>
            <p:spPr bwMode="auto">
              <a:xfrm flipV="1">
                <a:off x="480" y="2400"/>
                <a:ext cx="1008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30" name="Text Box 78"/>
              <p:cNvSpPr txBox="1">
                <a:spLocks noChangeArrowheads="1"/>
              </p:cNvSpPr>
              <p:nvPr/>
            </p:nvSpPr>
            <p:spPr bwMode="auto">
              <a:xfrm>
                <a:off x="911" y="2976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itchFamily="18" charset="0"/>
                  </a:rPr>
                  <a:t>6</a:t>
                </a: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3857649" y="3720910"/>
            <a:ext cx="3152597" cy="1969086"/>
            <a:chOff x="3857649" y="3720910"/>
            <a:chExt cx="3152597" cy="1969086"/>
          </a:xfrm>
        </p:grpSpPr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3857649" y="3720910"/>
              <a:ext cx="1486654" cy="54945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79" name="Line 60"/>
            <p:cNvSpPr>
              <a:spLocks noChangeShapeType="1"/>
            </p:cNvSpPr>
            <p:nvPr/>
          </p:nvSpPr>
          <p:spPr bwMode="auto">
            <a:xfrm flipH="1">
              <a:off x="4098881" y="4339543"/>
              <a:ext cx="1300823" cy="1298704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80" name="Line 70"/>
            <p:cNvSpPr>
              <a:spLocks noChangeShapeType="1"/>
            </p:cNvSpPr>
            <p:nvPr/>
          </p:nvSpPr>
          <p:spPr bwMode="auto">
            <a:xfrm flipV="1">
              <a:off x="4098881" y="5590096"/>
              <a:ext cx="1610542" cy="999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81" name="Line 77"/>
            <p:cNvSpPr>
              <a:spLocks noChangeShapeType="1"/>
            </p:cNvSpPr>
            <p:nvPr/>
          </p:nvSpPr>
          <p:spPr bwMode="auto">
            <a:xfrm flipV="1">
              <a:off x="5709423" y="4335488"/>
              <a:ext cx="1300823" cy="1248754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261226" y="5925218"/>
            <a:ext cx="2165978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16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sz="1600" dirty="0">
                <a:solidFill>
                  <a:srgbClr val="000000"/>
                </a:solidFill>
                <a:latin typeface="宋体" pitchFamily="2" charset="-122"/>
              </a:rPr>
              <a:t>(D)=</a:t>
            </a:r>
            <a:r>
              <a:rPr lang="en-US" altLang="zh-CN" sz="16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sz="1600" dirty="0">
                <a:solidFill>
                  <a:srgbClr val="000000"/>
                </a:solidFill>
                <a:latin typeface="宋体" pitchFamily="2" charset="-122"/>
              </a:rPr>
              <a:t>(N)-</a:t>
            </a:r>
            <a:r>
              <a:rPr lang="en-US" altLang="zh-CN" sz="16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sz="1600" dirty="0">
                <a:solidFill>
                  <a:srgbClr val="000000"/>
                </a:solidFill>
                <a:latin typeface="宋体" pitchFamily="2" charset="-122"/>
              </a:rPr>
              <a:t>(D,N)=8</a:t>
            </a:r>
            <a:endParaRPr lang="zh-CN" altLang="en-US" sz="16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97278" y="5485534"/>
            <a:ext cx="2068195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en-US" altLang="zh-CN" sz="16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sz="1600" dirty="0">
                <a:solidFill>
                  <a:srgbClr val="000000"/>
                </a:solidFill>
                <a:latin typeface="宋体" pitchFamily="2" charset="-122"/>
              </a:rPr>
              <a:t>(D,N)=2+4+8+6=20</a:t>
            </a:r>
            <a:endParaRPr lang="zh-CN" altLang="en-US" sz="16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130353" y="3758861"/>
            <a:ext cx="1649811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(N)=28</a:t>
            </a:r>
            <a:endParaRPr lang="zh-CN" altLang="en-US" sz="28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914730" y="4258053"/>
            <a:ext cx="169048" cy="178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954357" y="5768953"/>
            <a:ext cx="2050561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1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sz="1800" dirty="0" smtClean="0">
                <a:solidFill>
                  <a:srgbClr val="000000"/>
                </a:solidFill>
                <a:latin typeface="宋体" pitchFamily="2" charset="-122"/>
              </a:rPr>
              <a:t>(G,N)=8+3+5=16</a:t>
            </a:r>
            <a:endParaRPr lang="en-US" altLang="zh-CN" sz="1800" i="1" dirty="0" smtClean="0">
              <a:solidFill>
                <a:srgbClr val="FF0000"/>
              </a:solidFill>
              <a:latin typeface="宋体" pitchFamily="2" charset="-122"/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1800" i="1" dirty="0" smtClean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sz="1800" dirty="0" smtClean="0">
                <a:solidFill>
                  <a:srgbClr val="FF0000"/>
                </a:solidFill>
                <a:latin typeface="宋体" pitchFamily="2" charset="-122"/>
              </a:rPr>
              <a:t>(G)=12,</a:t>
            </a:r>
            <a:r>
              <a:rPr lang="en-US" altLang="zh-CN" sz="1800" i="1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 </a:t>
            </a:r>
            <a:r>
              <a:rPr lang="en-US" altLang="zh-CN" sz="1800" dirty="0">
                <a:solidFill>
                  <a:srgbClr val="FF0000"/>
                </a:solidFill>
                <a:latin typeface="宋体" pitchFamily="2" charset="-122"/>
              </a:rPr>
              <a:t>(G</a:t>
            </a:r>
            <a:r>
              <a:rPr lang="en-US" altLang="zh-CN" sz="1800" dirty="0" smtClean="0">
                <a:solidFill>
                  <a:srgbClr val="FF0000"/>
                </a:solidFill>
                <a:latin typeface="宋体" pitchFamily="2" charset="-122"/>
              </a:rPr>
              <a:t>)=10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1800" dirty="0" smtClean="0">
                <a:solidFill>
                  <a:srgbClr val="FF0000"/>
                </a:solidFill>
                <a:latin typeface="宋体" pitchFamily="2" charset="-122"/>
              </a:rPr>
              <a:t>t(G)=</a:t>
            </a:r>
            <a:r>
              <a:rPr lang="zh-CN" altLang="en-US" sz="1800" i="1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sz="1800" dirty="0" smtClean="0">
                <a:solidFill>
                  <a:srgbClr val="FF0000"/>
                </a:solidFill>
                <a:latin typeface="宋体" pitchFamily="2" charset="-122"/>
              </a:rPr>
              <a:t>(G)-</a:t>
            </a:r>
            <a:r>
              <a:rPr lang="en-US" altLang="zh-CN" sz="1800" i="1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sz="1800" dirty="0" smtClean="0">
                <a:solidFill>
                  <a:srgbClr val="FF0000"/>
                </a:solidFill>
                <a:latin typeface="宋体" pitchFamily="2" charset="-122"/>
              </a:rPr>
              <a:t>(G)=2</a:t>
            </a:r>
            <a:endParaRPr lang="zh-CN" altLang="en-US" sz="1800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3785382" y="3630983"/>
            <a:ext cx="169048" cy="178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0" name="Text Box 39"/>
          <p:cNvSpPr txBox="1">
            <a:spLocks noChangeArrowheads="1"/>
          </p:cNvSpPr>
          <p:nvPr/>
        </p:nvSpPr>
        <p:spPr bwMode="auto">
          <a:xfrm>
            <a:off x="4665277" y="3715762"/>
            <a:ext cx="3729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1" name="Text Box 61"/>
          <p:cNvSpPr txBox="1">
            <a:spLocks noChangeArrowheads="1"/>
          </p:cNvSpPr>
          <p:nvPr/>
        </p:nvSpPr>
        <p:spPr bwMode="auto">
          <a:xfrm>
            <a:off x="4776440" y="4387940"/>
            <a:ext cx="369083" cy="45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92" name="Text Box 72"/>
          <p:cNvSpPr txBox="1">
            <a:spLocks noChangeArrowheads="1"/>
          </p:cNvSpPr>
          <p:nvPr/>
        </p:nvSpPr>
        <p:spPr bwMode="auto">
          <a:xfrm>
            <a:off x="4278907" y="5637180"/>
            <a:ext cx="3729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93" name="Text Box 78"/>
          <p:cNvSpPr txBox="1">
            <a:spLocks noChangeArrowheads="1"/>
          </p:cNvSpPr>
          <p:nvPr/>
        </p:nvSpPr>
        <p:spPr bwMode="auto">
          <a:xfrm>
            <a:off x="6261848" y="4937678"/>
            <a:ext cx="3729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" name="矩形 3"/>
          <p:cNvSpPr/>
          <p:nvPr/>
        </p:nvSpPr>
        <p:spPr>
          <a:xfrm>
            <a:off x="500874" y="6344656"/>
            <a:ext cx="1845377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1600" dirty="0" smtClean="0">
                <a:solidFill>
                  <a:srgbClr val="FF0000"/>
                </a:solidFill>
                <a:latin typeface="宋体" pitchFamily="2" charset="-122"/>
              </a:rPr>
              <a:t>t(D)=</a:t>
            </a:r>
            <a:r>
              <a:rPr lang="zh-CN" altLang="en-US" sz="1600" i="1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sz="1600" dirty="0" smtClean="0">
                <a:solidFill>
                  <a:srgbClr val="FF0000"/>
                </a:solidFill>
                <a:latin typeface="宋体" pitchFamily="2" charset="-122"/>
              </a:rPr>
              <a:t>(D)-</a:t>
            </a:r>
            <a:r>
              <a:rPr lang="en-US" altLang="zh-CN" sz="1600" i="1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sz="1600" dirty="0" smtClean="0">
                <a:solidFill>
                  <a:srgbClr val="FF0000"/>
                </a:solidFill>
                <a:latin typeface="宋体" pitchFamily="2" charset="-122"/>
              </a:rPr>
              <a:t>(D)=</a:t>
            </a:r>
            <a:r>
              <a:rPr lang="en-US" altLang="zh-CN" sz="1600" dirty="0">
                <a:solidFill>
                  <a:srgbClr val="FF0000"/>
                </a:solidFill>
                <a:latin typeface="宋体" pitchFamily="2" charset="-122"/>
              </a:rPr>
              <a:t>0</a:t>
            </a:r>
            <a:endParaRPr lang="zh-CN" altLang="en-US" sz="1600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6" grpId="0" build="p" autoUpdateAnimBg="0"/>
      <p:bldP spid="84" grpId="0"/>
      <p:bldP spid="85" grpId="0"/>
      <p:bldP spid="86" grpId="0"/>
      <p:bldP spid="3" grpId="0" animBg="1"/>
      <p:bldP spid="89" grpId="0" animBg="1"/>
      <p:bldP spid="90" grpId="0"/>
      <p:bldP spid="91" grpId="0"/>
      <p:bldP spid="92" grpId="0"/>
      <p:bldP spid="9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最大允许延误时间算法</a:t>
            </a: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0" y="1943100"/>
            <a:ext cx="8915400" cy="474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①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根据定理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2.7.1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对结点重新编号为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, …, 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②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赋初值 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).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③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依次更新 </a:t>
            </a:r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i="1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n-1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  … ,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lang="en-US" altLang="zh-CN" dirty="0">
              <a:solidFill>
                <a:srgbClr val="000000"/>
              </a:solidFill>
              <a:latin typeface="宋体" pitchFamily="2" charset="-122"/>
            </a:endParaRPr>
          </a:p>
          <a:p>
            <a:pPr algn="ctr">
              <a:lnSpc>
                <a:spcPct val="110000"/>
              </a:lnSpc>
              <a:spcBef>
                <a:spcPct val="10000"/>
              </a:spcBef>
            </a:pPr>
            <a:endParaRPr lang="en-US" altLang="zh-CN" dirty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④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结束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可以看出算法与计算最早启动时间类似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	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最早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</a:rPr>
              <a:t>启动求“最大值”，最晚启动求“最小值”</a:t>
            </a:r>
            <a:endParaRPr lang="en-US" altLang="zh-CN" dirty="0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 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这样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中每个结点都具有两个值：最早启动时间和最晚启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      动时间，两者相减即为该结点对应工序的允许延误时间。</a:t>
            </a:r>
            <a:endParaRPr lang="zh-CN" altLang="en-US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关键路径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2052864" y="3569153"/>
          <a:ext cx="5016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37" name="公式" r:id="rId3" imgW="1930400" imgH="330200" progId="Equation.3">
                  <p:embed/>
                </p:oleObj>
              </mc:Choice>
              <mc:Fallback>
                <p:oleObj name="公式" r:id="rId3" imgW="1930400" imgH="330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864" y="3569153"/>
                        <a:ext cx="50165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5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7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493476" y="2259013"/>
            <a:ext cx="2895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(N)=28,</a:t>
            </a:r>
          </a:p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(M)=28-6=22,</a:t>
            </a:r>
          </a:p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(L)=28-5=23,</a:t>
            </a:r>
          </a:p>
        </p:txBody>
      </p:sp>
      <p:sp>
        <p:nvSpPr>
          <p:cNvPr id="674819" name="Rectangle 3"/>
          <p:cNvSpPr>
            <a:spLocks noChangeArrowheads="1"/>
          </p:cNvSpPr>
          <p:nvPr/>
        </p:nvSpPr>
        <p:spPr bwMode="auto">
          <a:xfrm>
            <a:off x="493476" y="3402013"/>
            <a:ext cx="2452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(K)=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(M)-8=14,</a:t>
            </a:r>
          </a:p>
        </p:txBody>
      </p:sp>
      <p:sp>
        <p:nvSpPr>
          <p:cNvPr id="674820" name="Rectangle 4"/>
          <p:cNvSpPr>
            <a:spLocks noChangeArrowheads="1"/>
          </p:cNvSpPr>
          <p:nvPr/>
        </p:nvSpPr>
        <p:spPr bwMode="auto">
          <a:xfrm>
            <a:off x="493476" y="3889375"/>
            <a:ext cx="443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(J)=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(L)-3=20,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(I)=28-2=26,</a:t>
            </a:r>
          </a:p>
        </p:txBody>
      </p:sp>
      <p:sp>
        <p:nvSpPr>
          <p:cNvPr id="674821" name="Rectangle 5"/>
          <p:cNvSpPr>
            <a:spLocks noChangeArrowheads="1"/>
          </p:cNvSpPr>
          <p:nvPr/>
        </p:nvSpPr>
        <p:spPr bwMode="auto">
          <a:xfrm>
            <a:off x="493476" y="4392613"/>
            <a:ext cx="43669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(H)=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min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{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(K)-4,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(I)-4}=10,</a:t>
            </a:r>
          </a:p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(G)=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min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{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(J)-8,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(I)-8}=12,</a:t>
            </a:r>
          </a:p>
        </p:txBody>
      </p:sp>
      <p:sp>
        <p:nvSpPr>
          <p:cNvPr id="674822" name="Rectangle 6"/>
          <p:cNvSpPr>
            <a:spLocks noChangeArrowheads="1"/>
          </p:cNvSpPr>
          <p:nvPr/>
        </p:nvSpPr>
        <p:spPr bwMode="auto">
          <a:xfrm>
            <a:off x="6203714" y="4392613"/>
            <a:ext cx="24753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(F)=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28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-3=25,</a:t>
            </a:r>
          </a:p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(E)=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(K)-4=10,</a:t>
            </a:r>
          </a:p>
        </p:txBody>
      </p:sp>
      <p:sp>
        <p:nvSpPr>
          <p:cNvPr id="674823" name="Rectangle 7"/>
          <p:cNvSpPr>
            <a:spLocks noChangeArrowheads="1"/>
          </p:cNvSpPr>
          <p:nvPr/>
        </p:nvSpPr>
        <p:spPr bwMode="auto">
          <a:xfrm>
            <a:off x="493476" y="5283200"/>
            <a:ext cx="81570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(D)=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min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{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(E)-2,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(F)-2,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(G)-2,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(H)-2}=8,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(C)=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(E)-3=7,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(B)=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(D)-6=2,</a:t>
            </a:r>
            <a:r>
              <a:rPr lang="en-US" altLang="zh-CN" i="1" dirty="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(A)=0.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636838" y="1133475"/>
            <a:ext cx="6256337" cy="3048000"/>
            <a:chOff x="91" y="743"/>
            <a:chExt cx="4848" cy="2929"/>
          </a:xfrm>
        </p:grpSpPr>
        <p:sp>
          <p:nvSpPr>
            <p:cNvPr id="95242" name="Line 9"/>
            <p:cNvSpPr>
              <a:spLocks noChangeShapeType="1"/>
            </p:cNvSpPr>
            <p:nvPr/>
          </p:nvSpPr>
          <p:spPr bwMode="auto">
            <a:xfrm flipV="1">
              <a:off x="379" y="1168"/>
              <a:ext cx="816" cy="624"/>
            </a:xfrm>
            <a:prstGeom prst="line">
              <a:avLst/>
            </a:prstGeom>
            <a:noFill/>
            <a:ln w="38100">
              <a:solidFill>
                <a:srgbClr val="000514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5243" name="Text Box 10"/>
            <p:cNvSpPr txBox="1">
              <a:spLocks noChangeArrowheads="1"/>
            </p:cNvSpPr>
            <p:nvPr/>
          </p:nvSpPr>
          <p:spPr bwMode="auto">
            <a:xfrm>
              <a:off x="91" y="1600"/>
              <a:ext cx="288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95244" name="Text Box 11"/>
            <p:cNvSpPr txBox="1">
              <a:spLocks noChangeArrowheads="1"/>
            </p:cNvSpPr>
            <p:nvPr/>
          </p:nvSpPr>
          <p:spPr bwMode="auto">
            <a:xfrm>
              <a:off x="1146" y="783"/>
              <a:ext cx="291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95245" name="Text Box 12"/>
            <p:cNvSpPr txBox="1">
              <a:spLocks noChangeArrowheads="1"/>
            </p:cNvSpPr>
            <p:nvPr/>
          </p:nvSpPr>
          <p:spPr bwMode="auto">
            <a:xfrm>
              <a:off x="619" y="1073"/>
              <a:ext cx="288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2</a:t>
              </a: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379" y="1792"/>
              <a:ext cx="816" cy="1035"/>
              <a:chOff x="528" y="1584"/>
              <a:chExt cx="816" cy="1035"/>
            </a:xfrm>
          </p:grpSpPr>
          <p:sp>
            <p:nvSpPr>
              <p:cNvPr id="95309" name="Line 14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768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310" name="Text Box 15"/>
              <p:cNvSpPr txBox="1">
                <a:spLocks noChangeArrowheads="1"/>
              </p:cNvSpPr>
              <p:nvPr/>
            </p:nvSpPr>
            <p:spPr bwMode="auto">
              <a:xfrm>
                <a:off x="673" y="177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95311" name="Text Box 16"/>
              <p:cNvSpPr txBox="1">
                <a:spLocks noChangeArrowheads="1"/>
              </p:cNvSpPr>
              <p:nvPr/>
            </p:nvSpPr>
            <p:spPr bwMode="auto">
              <a:xfrm>
                <a:off x="1056" y="2179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1236" y="799"/>
              <a:ext cx="1008" cy="441"/>
              <a:chOff x="1392" y="576"/>
              <a:chExt cx="1008" cy="441"/>
            </a:xfrm>
          </p:grpSpPr>
          <p:sp>
            <p:nvSpPr>
              <p:cNvPr id="95306" name="Line 18"/>
              <p:cNvSpPr>
                <a:spLocks noChangeShapeType="1"/>
              </p:cNvSpPr>
              <p:nvPr/>
            </p:nvSpPr>
            <p:spPr bwMode="auto">
              <a:xfrm>
                <a:off x="1392" y="960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307" name="Text Box 19"/>
              <p:cNvSpPr txBox="1">
                <a:spLocks noChangeArrowheads="1"/>
              </p:cNvSpPr>
              <p:nvPr/>
            </p:nvSpPr>
            <p:spPr bwMode="auto">
              <a:xfrm>
                <a:off x="1632" y="576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95308" name="Text Box 20"/>
              <p:cNvSpPr txBox="1">
                <a:spLocks noChangeArrowheads="1"/>
              </p:cNvSpPr>
              <p:nvPr/>
            </p:nvSpPr>
            <p:spPr bwMode="auto">
              <a:xfrm>
                <a:off x="2112" y="576"/>
                <a:ext cx="288" cy="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195" y="2032"/>
              <a:ext cx="720" cy="824"/>
              <a:chOff x="1344" y="1824"/>
              <a:chExt cx="720" cy="824"/>
            </a:xfrm>
          </p:grpSpPr>
          <p:sp>
            <p:nvSpPr>
              <p:cNvPr id="95303" name="Line 22"/>
              <p:cNvSpPr>
                <a:spLocks noChangeShapeType="1"/>
              </p:cNvSpPr>
              <p:nvPr/>
            </p:nvSpPr>
            <p:spPr bwMode="auto">
              <a:xfrm flipV="1">
                <a:off x="1344" y="2208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304" name="Text Box 23"/>
              <p:cNvSpPr txBox="1">
                <a:spLocks noChangeArrowheads="1"/>
              </p:cNvSpPr>
              <p:nvPr/>
            </p:nvSpPr>
            <p:spPr bwMode="auto">
              <a:xfrm>
                <a:off x="1487" y="182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95305" name="Text Box 24"/>
              <p:cNvSpPr txBox="1">
                <a:spLocks noChangeArrowheads="1"/>
              </p:cNvSpPr>
              <p:nvPr/>
            </p:nvSpPr>
            <p:spPr bwMode="auto">
              <a:xfrm>
                <a:off x="1776" y="2209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E</a:t>
                </a:r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1771" y="1216"/>
              <a:ext cx="336" cy="1200"/>
              <a:chOff x="1920" y="1008"/>
              <a:chExt cx="336" cy="1200"/>
            </a:xfrm>
          </p:grpSpPr>
          <p:sp>
            <p:nvSpPr>
              <p:cNvPr id="95301" name="Line 26"/>
              <p:cNvSpPr>
                <a:spLocks noChangeShapeType="1"/>
              </p:cNvSpPr>
              <p:nvPr/>
            </p:nvSpPr>
            <p:spPr bwMode="auto">
              <a:xfrm flipH="1">
                <a:off x="1920" y="1008"/>
                <a:ext cx="336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302" name="Text Box 27"/>
              <p:cNvSpPr txBox="1">
                <a:spLocks noChangeArrowheads="1"/>
              </p:cNvSpPr>
              <p:nvPr/>
            </p:nvSpPr>
            <p:spPr bwMode="auto">
              <a:xfrm>
                <a:off x="1920" y="112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2115" y="743"/>
              <a:ext cx="1248" cy="487"/>
              <a:chOff x="2256" y="576"/>
              <a:chExt cx="1248" cy="487"/>
            </a:xfrm>
          </p:grpSpPr>
          <p:sp>
            <p:nvSpPr>
              <p:cNvPr id="95298" name="Line 29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99" name="Text Box 30"/>
              <p:cNvSpPr txBox="1">
                <a:spLocks noChangeArrowheads="1"/>
              </p:cNvSpPr>
              <p:nvPr/>
            </p:nvSpPr>
            <p:spPr bwMode="auto">
              <a:xfrm>
                <a:off x="3215" y="576"/>
                <a:ext cx="289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95300" name="Text Box 31"/>
              <p:cNvSpPr txBox="1">
                <a:spLocks noChangeArrowheads="1"/>
              </p:cNvSpPr>
              <p:nvPr/>
            </p:nvSpPr>
            <p:spPr bwMode="auto">
              <a:xfrm>
                <a:off x="2638" y="623"/>
                <a:ext cx="291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2107" y="1216"/>
              <a:ext cx="528" cy="1544"/>
              <a:chOff x="2256" y="1008"/>
              <a:chExt cx="528" cy="1544"/>
            </a:xfrm>
          </p:grpSpPr>
          <p:sp>
            <p:nvSpPr>
              <p:cNvPr id="95295" name="Line 33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384" cy="115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96" name="Text Box 34"/>
              <p:cNvSpPr txBox="1">
                <a:spLocks noChangeArrowheads="1"/>
              </p:cNvSpPr>
              <p:nvPr/>
            </p:nvSpPr>
            <p:spPr bwMode="auto">
              <a:xfrm>
                <a:off x="2497" y="2113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95297" name="Text Box 35"/>
              <p:cNvSpPr txBox="1">
                <a:spLocks noChangeArrowheads="1"/>
              </p:cNvSpPr>
              <p:nvPr/>
            </p:nvSpPr>
            <p:spPr bwMode="auto">
              <a:xfrm>
                <a:off x="2497" y="1487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2115" y="1196"/>
              <a:ext cx="1488" cy="633"/>
              <a:chOff x="2256" y="1008"/>
              <a:chExt cx="1488" cy="633"/>
            </a:xfrm>
          </p:grpSpPr>
          <p:sp>
            <p:nvSpPr>
              <p:cNvPr id="95292" name="Line 37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152" cy="52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93" name="Text Box 38"/>
              <p:cNvSpPr txBox="1">
                <a:spLocks noChangeArrowheads="1"/>
              </p:cNvSpPr>
              <p:nvPr/>
            </p:nvSpPr>
            <p:spPr bwMode="auto">
              <a:xfrm>
                <a:off x="3456" y="120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95294" name="Text Box 39"/>
              <p:cNvSpPr txBox="1">
                <a:spLocks noChangeArrowheads="1"/>
              </p:cNvSpPr>
              <p:nvPr/>
            </p:nvSpPr>
            <p:spPr bwMode="auto">
              <a:xfrm>
                <a:off x="2879" y="100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1819" y="2368"/>
              <a:ext cx="432" cy="1016"/>
              <a:chOff x="1968" y="2160"/>
              <a:chExt cx="432" cy="1016"/>
            </a:xfrm>
          </p:grpSpPr>
          <p:sp>
            <p:nvSpPr>
              <p:cNvPr id="95289" name="Line 41"/>
              <p:cNvSpPr>
                <a:spLocks noChangeShapeType="1"/>
              </p:cNvSpPr>
              <p:nvPr/>
            </p:nvSpPr>
            <p:spPr bwMode="auto">
              <a:xfrm>
                <a:off x="1968" y="2256"/>
                <a:ext cx="432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90" name="Text Box 42"/>
              <p:cNvSpPr txBox="1">
                <a:spLocks noChangeArrowheads="1"/>
              </p:cNvSpPr>
              <p:nvPr/>
            </p:nvSpPr>
            <p:spPr bwMode="auto">
              <a:xfrm>
                <a:off x="2112" y="273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K</a:t>
                </a:r>
              </a:p>
            </p:txBody>
          </p:sp>
          <p:sp>
            <p:nvSpPr>
              <p:cNvPr id="95291" name="Text Box 43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3163" y="1168"/>
              <a:ext cx="1776" cy="968"/>
              <a:chOff x="3312" y="960"/>
              <a:chExt cx="1776" cy="968"/>
            </a:xfrm>
          </p:grpSpPr>
          <p:sp>
            <p:nvSpPr>
              <p:cNvPr id="95286" name="Line 45"/>
              <p:cNvSpPr>
                <a:spLocks noChangeShapeType="1"/>
              </p:cNvSpPr>
              <p:nvPr/>
            </p:nvSpPr>
            <p:spPr bwMode="auto">
              <a:xfrm>
                <a:off x="3312" y="1008"/>
                <a:ext cx="1440" cy="57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87" name="Text Box 46"/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95288" name="Text Box 47"/>
              <p:cNvSpPr txBox="1">
                <a:spLocks noChangeArrowheads="1"/>
              </p:cNvSpPr>
              <p:nvPr/>
            </p:nvSpPr>
            <p:spPr bwMode="auto">
              <a:xfrm>
                <a:off x="4032" y="960"/>
                <a:ext cx="287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2" name="Group 48"/>
            <p:cNvGrpSpPr>
              <a:grpSpLocks/>
            </p:cNvGrpSpPr>
            <p:nvPr/>
          </p:nvGrpSpPr>
          <p:grpSpPr bwMode="auto">
            <a:xfrm>
              <a:off x="2539" y="2368"/>
              <a:ext cx="1248" cy="439"/>
              <a:chOff x="2688" y="2160"/>
              <a:chExt cx="1248" cy="439"/>
            </a:xfrm>
          </p:grpSpPr>
          <p:sp>
            <p:nvSpPr>
              <p:cNvPr id="95283" name="Line 49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912" cy="19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84" name="Text Box 50"/>
              <p:cNvSpPr txBox="1">
                <a:spLocks noChangeArrowheads="1"/>
              </p:cNvSpPr>
              <p:nvPr/>
            </p:nvSpPr>
            <p:spPr bwMode="auto">
              <a:xfrm>
                <a:off x="3647" y="2160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95285" name="Text Box 51"/>
              <p:cNvSpPr txBox="1">
                <a:spLocks noChangeArrowheads="1"/>
              </p:cNvSpPr>
              <p:nvPr/>
            </p:nvSpPr>
            <p:spPr bwMode="auto">
              <a:xfrm>
                <a:off x="3022" y="2160"/>
                <a:ext cx="291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2539" y="2368"/>
              <a:ext cx="528" cy="1304"/>
              <a:chOff x="2688" y="2160"/>
              <a:chExt cx="528" cy="1304"/>
            </a:xfrm>
          </p:grpSpPr>
          <p:sp>
            <p:nvSpPr>
              <p:cNvPr id="95280" name="Line 53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528" cy="110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81" name="Text Box 54"/>
              <p:cNvSpPr txBox="1">
                <a:spLocks noChangeArrowheads="1"/>
              </p:cNvSpPr>
              <p:nvPr/>
            </p:nvSpPr>
            <p:spPr bwMode="auto">
              <a:xfrm>
                <a:off x="2880" y="3025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95282" name="Text Box 55"/>
              <p:cNvSpPr txBox="1">
                <a:spLocks noChangeArrowheads="1"/>
              </p:cNvSpPr>
              <p:nvPr/>
            </p:nvSpPr>
            <p:spPr bwMode="auto">
              <a:xfrm>
                <a:off x="2927" y="244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14" name="Group 56"/>
            <p:cNvGrpSpPr>
              <a:grpSpLocks/>
            </p:cNvGrpSpPr>
            <p:nvPr/>
          </p:nvGrpSpPr>
          <p:grpSpPr bwMode="auto">
            <a:xfrm>
              <a:off x="3307" y="1792"/>
              <a:ext cx="336" cy="768"/>
              <a:chOff x="3456" y="1584"/>
              <a:chExt cx="336" cy="768"/>
            </a:xfrm>
          </p:grpSpPr>
          <p:sp>
            <p:nvSpPr>
              <p:cNvPr id="95278" name="Line 57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44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79" name="Text Box 58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5" name="Group 59"/>
            <p:cNvGrpSpPr>
              <a:grpSpLocks/>
            </p:cNvGrpSpPr>
            <p:nvPr/>
          </p:nvGrpSpPr>
          <p:grpSpPr bwMode="auto">
            <a:xfrm>
              <a:off x="2299" y="1792"/>
              <a:ext cx="1008" cy="1248"/>
              <a:chOff x="2448" y="1584"/>
              <a:chExt cx="1008" cy="1248"/>
            </a:xfrm>
          </p:grpSpPr>
          <p:sp>
            <p:nvSpPr>
              <p:cNvPr id="95276" name="Line 60"/>
              <p:cNvSpPr>
                <a:spLocks noChangeShapeType="1"/>
              </p:cNvSpPr>
              <p:nvPr/>
            </p:nvSpPr>
            <p:spPr bwMode="auto">
              <a:xfrm flipH="1">
                <a:off x="2448" y="1584"/>
                <a:ext cx="1008" cy="124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77" name="Text Box 61"/>
              <p:cNvSpPr txBox="1">
                <a:spLocks noChangeArrowheads="1"/>
              </p:cNvSpPr>
              <p:nvPr/>
            </p:nvSpPr>
            <p:spPr bwMode="auto">
              <a:xfrm>
                <a:off x="2977" y="1631"/>
                <a:ext cx="286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6" name="Group 62"/>
            <p:cNvGrpSpPr>
              <a:grpSpLocks/>
            </p:cNvGrpSpPr>
            <p:nvPr/>
          </p:nvGrpSpPr>
          <p:grpSpPr bwMode="auto">
            <a:xfrm>
              <a:off x="3451" y="1792"/>
              <a:ext cx="1152" cy="768"/>
              <a:chOff x="3600" y="1584"/>
              <a:chExt cx="1152" cy="768"/>
            </a:xfrm>
          </p:grpSpPr>
          <p:sp>
            <p:nvSpPr>
              <p:cNvPr id="95274" name="Line 63"/>
              <p:cNvSpPr>
                <a:spLocks noChangeShapeType="1"/>
              </p:cNvSpPr>
              <p:nvPr/>
            </p:nvSpPr>
            <p:spPr bwMode="auto">
              <a:xfrm flipV="1">
                <a:off x="3600" y="1584"/>
                <a:ext cx="1152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75" name="Text Box 64"/>
              <p:cNvSpPr txBox="1">
                <a:spLocks noChangeArrowheads="1"/>
              </p:cNvSpPr>
              <p:nvPr/>
            </p:nvSpPr>
            <p:spPr bwMode="auto">
              <a:xfrm>
                <a:off x="3984" y="158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7" name="Group 65"/>
            <p:cNvGrpSpPr>
              <a:grpSpLocks/>
            </p:cNvGrpSpPr>
            <p:nvPr/>
          </p:nvGrpSpPr>
          <p:grpSpPr bwMode="auto">
            <a:xfrm>
              <a:off x="3078" y="3124"/>
              <a:ext cx="1344" cy="538"/>
              <a:chOff x="3216" y="2928"/>
              <a:chExt cx="1344" cy="538"/>
            </a:xfrm>
          </p:grpSpPr>
          <p:sp>
            <p:nvSpPr>
              <p:cNvPr id="95271" name="Line 66"/>
              <p:cNvSpPr>
                <a:spLocks noChangeShapeType="1"/>
              </p:cNvSpPr>
              <p:nvPr/>
            </p:nvSpPr>
            <p:spPr bwMode="auto">
              <a:xfrm flipV="1">
                <a:off x="3216" y="2928"/>
                <a:ext cx="1152" cy="38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72" name="Text Box 67"/>
              <p:cNvSpPr txBox="1">
                <a:spLocks noChangeArrowheads="1"/>
              </p:cNvSpPr>
              <p:nvPr/>
            </p:nvSpPr>
            <p:spPr bwMode="auto">
              <a:xfrm>
                <a:off x="4272" y="297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95273" name="Text Box 68"/>
              <p:cNvSpPr txBox="1">
                <a:spLocks noChangeArrowheads="1"/>
              </p:cNvSpPr>
              <p:nvPr/>
            </p:nvSpPr>
            <p:spPr bwMode="auto">
              <a:xfrm>
                <a:off x="3744" y="302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8" name="Group 69"/>
            <p:cNvGrpSpPr>
              <a:grpSpLocks/>
            </p:cNvGrpSpPr>
            <p:nvPr/>
          </p:nvGrpSpPr>
          <p:grpSpPr bwMode="auto">
            <a:xfrm>
              <a:off x="2299" y="2992"/>
              <a:ext cx="1344" cy="486"/>
              <a:chOff x="2448" y="2784"/>
              <a:chExt cx="1344" cy="486"/>
            </a:xfrm>
          </p:grpSpPr>
          <p:sp>
            <p:nvSpPr>
              <p:cNvPr id="95268" name="Line 70"/>
              <p:cNvSpPr>
                <a:spLocks noChangeShapeType="1"/>
              </p:cNvSpPr>
              <p:nvPr/>
            </p:nvSpPr>
            <p:spPr bwMode="auto">
              <a:xfrm flipV="1">
                <a:off x="2448" y="2784"/>
                <a:ext cx="1248" cy="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69" name="Text Box 71"/>
              <p:cNvSpPr txBox="1">
                <a:spLocks noChangeArrowheads="1"/>
              </p:cNvSpPr>
              <p:nvPr/>
            </p:nvSpPr>
            <p:spPr bwMode="auto">
              <a:xfrm>
                <a:off x="3504" y="2784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95270" name="Text Box 72"/>
              <p:cNvSpPr txBox="1">
                <a:spLocks noChangeArrowheads="1"/>
              </p:cNvSpPr>
              <p:nvPr/>
            </p:nvSpPr>
            <p:spPr bwMode="auto">
              <a:xfrm>
                <a:off x="2591" y="2831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19" name="Group 73"/>
            <p:cNvGrpSpPr>
              <a:grpSpLocks/>
            </p:cNvGrpSpPr>
            <p:nvPr/>
          </p:nvGrpSpPr>
          <p:grpSpPr bwMode="auto">
            <a:xfrm>
              <a:off x="4219" y="1840"/>
              <a:ext cx="432" cy="1296"/>
              <a:chOff x="4368" y="1632"/>
              <a:chExt cx="432" cy="1296"/>
            </a:xfrm>
          </p:grpSpPr>
          <p:sp>
            <p:nvSpPr>
              <p:cNvPr id="95266" name="Line 74"/>
              <p:cNvSpPr>
                <a:spLocks noChangeShapeType="1"/>
              </p:cNvSpPr>
              <p:nvPr/>
            </p:nvSpPr>
            <p:spPr bwMode="auto">
              <a:xfrm flipV="1">
                <a:off x="4368" y="1632"/>
                <a:ext cx="336" cy="12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67" name="Text Box 75"/>
              <p:cNvSpPr txBox="1">
                <a:spLocks noChangeArrowheads="1"/>
              </p:cNvSpPr>
              <p:nvPr/>
            </p:nvSpPr>
            <p:spPr bwMode="auto">
              <a:xfrm>
                <a:off x="4512" y="2256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20" name="Group 76"/>
            <p:cNvGrpSpPr>
              <a:grpSpLocks/>
            </p:cNvGrpSpPr>
            <p:nvPr/>
          </p:nvGrpSpPr>
          <p:grpSpPr bwMode="auto">
            <a:xfrm>
              <a:off x="3547" y="1792"/>
              <a:ext cx="1008" cy="1200"/>
              <a:chOff x="480" y="2400"/>
              <a:chExt cx="1008" cy="1200"/>
            </a:xfrm>
          </p:grpSpPr>
          <p:sp>
            <p:nvSpPr>
              <p:cNvPr id="95264" name="Line 77"/>
              <p:cNvSpPr>
                <a:spLocks noChangeShapeType="1"/>
              </p:cNvSpPr>
              <p:nvPr/>
            </p:nvSpPr>
            <p:spPr bwMode="auto">
              <a:xfrm flipV="1">
                <a:off x="480" y="2400"/>
                <a:ext cx="1008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5265" name="Text Box 78"/>
              <p:cNvSpPr txBox="1">
                <a:spLocks noChangeArrowheads="1"/>
              </p:cNvSpPr>
              <p:nvPr/>
            </p:nvSpPr>
            <p:spPr bwMode="auto">
              <a:xfrm>
                <a:off x="911" y="2976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6</a:t>
                </a:r>
              </a:p>
            </p:txBody>
          </p:sp>
        </p:grpSp>
      </p:grpSp>
      <p:sp>
        <p:nvSpPr>
          <p:cNvPr id="81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关键路径</a:t>
            </a:r>
          </a:p>
        </p:txBody>
      </p:sp>
    </p:spTree>
    <p:extLst>
      <p:ext uri="{BB962C8B-B14F-4D97-AF65-F5344CB8AC3E}">
        <p14:creationId xmlns:p14="http://schemas.microsoft.com/office/powerpoint/2010/main" val="262429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4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9" grpId="0" build="p" autoUpdateAnimBg="0"/>
      <p:bldP spid="674820" grpId="0" build="p" autoUpdateAnimBg="0"/>
      <p:bldP spid="674821" grpId="0" build="p" autoUpdateAnimBg="0"/>
      <p:bldP spid="674822" grpId="0" build="p" autoUpdateAnimBg="0"/>
      <p:bldP spid="67482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566738" y="410368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各工序允许延误时间如下：</a:t>
            </a:r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auto">
          <a:xfrm>
            <a:off x="611188" y="4824413"/>
            <a:ext cx="64166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(A)=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(B)=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(D)=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(E)=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(H)=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(K)=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(M)=0,</a:t>
            </a:r>
          </a:p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(C)=5,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(F)=15,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(G)=2,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(I)=8,</a:t>
            </a:r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(J)=2,</a:t>
            </a:r>
          </a:p>
          <a:p>
            <a:r>
              <a:rPr lang="en-US" altLang="zh-CN" i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(L)=2.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36838" y="1133475"/>
            <a:ext cx="6256337" cy="3048000"/>
            <a:chOff x="91" y="743"/>
            <a:chExt cx="4848" cy="2929"/>
          </a:xfrm>
        </p:grpSpPr>
        <p:sp>
          <p:nvSpPr>
            <p:cNvPr id="96262" name="Line 6"/>
            <p:cNvSpPr>
              <a:spLocks noChangeShapeType="1"/>
            </p:cNvSpPr>
            <p:nvPr/>
          </p:nvSpPr>
          <p:spPr bwMode="auto">
            <a:xfrm flipV="1">
              <a:off x="379" y="1168"/>
              <a:ext cx="816" cy="624"/>
            </a:xfrm>
            <a:prstGeom prst="line">
              <a:avLst/>
            </a:prstGeom>
            <a:noFill/>
            <a:ln w="38100">
              <a:solidFill>
                <a:srgbClr val="000514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6263" name="Text Box 7"/>
            <p:cNvSpPr txBox="1">
              <a:spLocks noChangeArrowheads="1"/>
            </p:cNvSpPr>
            <p:nvPr/>
          </p:nvSpPr>
          <p:spPr bwMode="auto">
            <a:xfrm>
              <a:off x="91" y="1600"/>
              <a:ext cx="288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1146" y="783"/>
              <a:ext cx="291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96265" name="Text Box 9"/>
            <p:cNvSpPr txBox="1">
              <a:spLocks noChangeArrowheads="1"/>
            </p:cNvSpPr>
            <p:nvPr/>
          </p:nvSpPr>
          <p:spPr bwMode="auto">
            <a:xfrm>
              <a:off x="619" y="1073"/>
              <a:ext cx="288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2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379" y="1792"/>
              <a:ext cx="816" cy="1035"/>
              <a:chOff x="528" y="1584"/>
              <a:chExt cx="816" cy="1035"/>
            </a:xfrm>
          </p:grpSpPr>
          <p:sp>
            <p:nvSpPr>
              <p:cNvPr id="96329" name="Line 11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768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330" name="Text Box 12"/>
              <p:cNvSpPr txBox="1">
                <a:spLocks noChangeArrowheads="1"/>
              </p:cNvSpPr>
              <p:nvPr/>
            </p:nvSpPr>
            <p:spPr bwMode="auto">
              <a:xfrm>
                <a:off x="673" y="177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96331" name="Text Box 13"/>
              <p:cNvSpPr txBox="1">
                <a:spLocks noChangeArrowheads="1"/>
              </p:cNvSpPr>
              <p:nvPr/>
            </p:nvSpPr>
            <p:spPr bwMode="auto">
              <a:xfrm>
                <a:off x="1056" y="2179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1236" y="799"/>
              <a:ext cx="1008" cy="441"/>
              <a:chOff x="1392" y="576"/>
              <a:chExt cx="1008" cy="441"/>
            </a:xfrm>
          </p:grpSpPr>
          <p:sp>
            <p:nvSpPr>
              <p:cNvPr id="96326" name="Line 15"/>
              <p:cNvSpPr>
                <a:spLocks noChangeShapeType="1"/>
              </p:cNvSpPr>
              <p:nvPr/>
            </p:nvSpPr>
            <p:spPr bwMode="auto">
              <a:xfrm>
                <a:off x="1392" y="960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327" name="Text Box 16"/>
              <p:cNvSpPr txBox="1">
                <a:spLocks noChangeArrowheads="1"/>
              </p:cNvSpPr>
              <p:nvPr/>
            </p:nvSpPr>
            <p:spPr bwMode="auto">
              <a:xfrm>
                <a:off x="1632" y="576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96328" name="Text Box 17"/>
              <p:cNvSpPr txBox="1">
                <a:spLocks noChangeArrowheads="1"/>
              </p:cNvSpPr>
              <p:nvPr/>
            </p:nvSpPr>
            <p:spPr bwMode="auto">
              <a:xfrm>
                <a:off x="2112" y="576"/>
                <a:ext cx="288" cy="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1195" y="2032"/>
              <a:ext cx="720" cy="824"/>
              <a:chOff x="1344" y="1824"/>
              <a:chExt cx="720" cy="824"/>
            </a:xfrm>
          </p:grpSpPr>
          <p:sp>
            <p:nvSpPr>
              <p:cNvPr id="96323" name="Line 19"/>
              <p:cNvSpPr>
                <a:spLocks noChangeShapeType="1"/>
              </p:cNvSpPr>
              <p:nvPr/>
            </p:nvSpPr>
            <p:spPr bwMode="auto">
              <a:xfrm flipV="1">
                <a:off x="1344" y="2208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324" name="Text Box 20"/>
              <p:cNvSpPr txBox="1">
                <a:spLocks noChangeArrowheads="1"/>
              </p:cNvSpPr>
              <p:nvPr/>
            </p:nvSpPr>
            <p:spPr bwMode="auto">
              <a:xfrm>
                <a:off x="1487" y="182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96325" name="Text Box 21"/>
              <p:cNvSpPr txBox="1">
                <a:spLocks noChangeArrowheads="1"/>
              </p:cNvSpPr>
              <p:nvPr/>
            </p:nvSpPr>
            <p:spPr bwMode="auto">
              <a:xfrm>
                <a:off x="1776" y="2209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E</a:t>
                </a:r>
              </a:p>
            </p:txBody>
          </p: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1771" y="1216"/>
              <a:ext cx="336" cy="1200"/>
              <a:chOff x="1920" y="1008"/>
              <a:chExt cx="336" cy="1200"/>
            </a:xfrm>
          </p:grpSpPr>
          <p:sp>
            <p:nvSpPr>
              <p:cNvPr id="96321" name="Line 23"/>
              <p:cNvSpPr>
                <a:spLocks noChangeShapeType="1"/>
              </p:cNvSpPr>
              <p:nvPr/>
            </p:nvSpPr>
            <p:spPr bwMode="auto">
              <a:xfrm flipH="1">
                <a:off x="1920" y="1008"/>
                <a:ext cx="336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322" name="Text Box 24"/>
              <p:cNvSpPr txBox="1">
                <a:spLocks noChangeArrowheads="1"/>
              </p:cNvSpPr>
              <p:nvPr/>
            </p:nvSpPr>
            <p:spPr bwMode="auto">
              <a:xfrm>
                <a:off x="1920" y="112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2115" y="743"/>
              <a:ext cx="1248" cy="487"/>
              <a:chOff x="2256" y="576"/>
              <a:chExt cx="1248" cy="487"/>
            </a:xfrm>
          </p:grpSpPr>
          <p:sp>
            <p:nvSpPr>
              <p:cNvPr id="96318" name="Line 26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319" name="Text Box 27"/>
              <p:cNvSpPr txBox="1">
                <a:spLocks noChangeArrowheads="1"/>
              </p:cNvSpPr>
              <p:nvPr/>
            </p:nvSpPr>
            <p:spPr bwMode="auto">
              <a:xfrm>
                <a:off x="3215" y="576"/>
                <a:ext cx="289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96320" name="Text Box 28"/>
              <p:cNvSpPr txBox="1">
                <a:spLocks noChangeArrowheads="1"/>
              </p:cNvSpPr>
              <p:nvPr/>
            </p:nvSpPr>
            <p:spPr bwMode="auto">
              <a:xfrm>
                <a:off x="2638" y="623"/>
                <a:ext cx="291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2107" y="1216"/>
              <a:ext cx="528" cy="1544"/>
              <a:chOff x="2256" y="1008"/>
              <a:chExt cx="528" cy="1544"/>
            </a:xfrm>
          </p:grpSpPr>
          <p:sp>
            <p:nvSpPr>
              <p:cNvPr id="96315" name="Line 30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384" cy="115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316" name="Text Box 31"/>
              <p:cNvSpPr txBox="1">
                <a:spLocks noChangeArrowheads="1"/>
              </p:cNvSpPr>
              <p:nvPr/>
            </p:nvSpPr>
            <p:spPr bwMode="auto">
              <a:xfrm>
                <a:off x="2497" y="2113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96317" name="Text Box 32"/>
              <p:cNvSpPr txBox="1">
                <a:spLocks noChangeArrowheads="1"/>
              </p:cNvSpPr>
              <p:nvPr/>
            </p:nvSpPr>
            <p:spPr bwMode="auto">
              <a:xfrm>
                <a:off x="2497" y="1487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2115" y="1196"/>
              <a:ext cx="1488" cy="633"/>
              <a:chOff x="2256" y="1008"/>
              <a:chExt cx="1488" cy="633"/>
            </a:xfrm>
          </p:grpSpPr>
          <p:sp>
            <p:nvSpPr>
              <p:cNvPr id="96312" name="Line 34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152" cy="52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313" name="Text Box 35"/>
              <p:cNvSpPr txBox="1">
                <a:spLocks noChangeArrowheads="1"/>
              </p:cNvSpPr>
              <p:nvPr/>
            </p:nvSpPr>
            <p:spPr bwMode="auto">
              <a:xfrm>
                <a:off x="3456" y="120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96314" name="Text Box 36"/>
              <p:cNvSpPr txBox="1">
                <a:spLocks noChangeArrowheads="1"/>
              </p:cNvSpPr>
              <p:nvPr/>
            </p:nvSpPr>
            <p:spPr bwMode="auto">
              <a:xfrm>
                <a:off x="2879" y="100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1819" y="2368"/>
              <a:ext cx="432" cy="1016"/>
              <a:chOff x="1968" y="2160"/>
              <a:chExt cx="432" cy="1016"/>
            </a:xfrm>
          </p:grpSpPr>
          <p:sp>
            <p:nvSpPr>
              <p:cNvPr id="96309" name="Line 38"/>
              <p:cNvSpPr>
                <a:spLocks noChangeShapeType="1"/>
              </p:cNvSpPr>
              <p:nvPr/>
            </p:nvSpPr>
            <p:spPr bwMode="auto">
              <a:xfrm>
                <a:off x="1968" y="2256"/>
                <a:ext cx="432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310" name="Text Box 39"/>
              <p:cNvSpPr txBox="1">
                <a:spLocks noChangeArrowheads="1"/>
              </p:cNvSpPr>
              <p:nvPr/>
            </p:nvSpPr>
            <p:spPr bwMode="auto">
              <a:xfrm>
                <a:off x="2112" y="273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K</a:t>
                </a:r>
              </a:p>
            </p:txBody>
          </p:sp>
          <p:sp>
            <p:nvSpPr>
              <p:cNvPr id="96311" name="Text Box 40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1" name="Group 41"/>
            <p:cNvGrpSpPr>
              <a:grpSpLocks/>
            </p:cNvGrpSpPr>
            <p:nvPr/>
          </p:nvGrpSpPr>
          <p:grpSpPr bwMode="auto">
            <a:xfrm>
              <a:off x="3163" y="1168"/>
              <a:ext cx="1776" cy="968"/>
              <a:chOff x="3312" y="960"/>
              <a:chExt cx="1776" cy="968"/>
            </a:xfrm>
          </p:grpSpPr>
          <p:sp>
            <p:nvSpPr>
              <p:cNvPr id="96306" name="Line 42"/>
              <p:cNvSpPr>
                <a:spLocks noChangeShapeType="1"/>
              </p:cNvSpPr>
              <p:nvPr/>
            </p:nvSpPr>
            <p:spPr bwMode="auto">
              <a:xfrm>
                <a:off x="3312" y="1008"/>
                <a:ext cx="1440" cy="57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307" name="Text Box 43"/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96308" name="Text Box 44"/>
              <p:cNvSpPr txBox="1">
                <a:spLocks noChangeArrowheads="1"/>
              </p:cNvSpPr>
              <p:nvPr/>
            </p:nvSpPr>
            <p:spPr bwMode="auto">
              <a:xfrm>
                <a:off x="4032" y="960"/>
                <a:ext cx="287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2" name="Group 45"/>
            <p:cNvGrpSpPr>
              <a:grpSpLocks/>
            </p:cNvGrpSpPr>
            <p:nvPr/>
          </p:nvGrpSpPr>
          <p:grpSpPr bwMode="auto">
            <a:xfrm>
              <a:off x="2539" y="2368"/>
              <a:ext cx="1248" cy="439"/>
              <a:chOff x="2688" y="2160"/>
              <a:chExt cx="1248" cy="439"/>
            </a:xfrm>
          </p:grpSpPr>
          <p:sp>
            <p:nvSpPr>
              <p:cNvPr id="96303" name="Line 46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912" cy="19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304" name="Text Box 47"/>
              <p:cNvSpPr txBox="1">
                <a:spLocks noChangeArrowheads="1"/>
              </p:cNvSpPr>
              <p:nvPr/>
            </p:nvSpPr>
            <p:spPr bwMode="auto">
              <a:xfrm>
                <a:off x="3647" y="2160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96305" name="Text Box 48"/>
              <p:cNvSpPr txBox="1">
                <a:spLocks noChangeArrowheads="1"/>
              </p:cNvSpPr>
              <p:nvPr/>
            </p:nvSpPr>
            <p:spPr bwMode="auto">
              <a:xfrm>
                <a:off x="3022" y="2160"/>
                <a:ext cx="291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2539" y="2368"/>
              <a:ext cx="528" cy="1304"/>
              <a:chOff x="2688" y="2160"/>
              <a:chExt cx="528" cy="1304"/>
            </a:xfrm>
          </p:grpSpPr>
          <p:sp>
            <p:nvSpPr>
              <p:cNvPr id="96300" name="Line 50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528" cy="110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301" name="Text Box 51"/>
              <p:cNvSpPr txBox="1">
                <a:spLocks noChangeArrowheads="1"/>
              </p:cNvSpPr>
              <p:nvPr/>
            </p:nvSpPr>
            <p:spPr bwMode="auto">
              <a:xfrm>
                <a:off x="2880" y="3025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96302" name="Text Box 52"/>
              <p:cNvSpPr txBox="1">
                <a:spLocks noChangeArrowheads="1"/>
              </p:cNvSpPr>
              <p:nvPr/>
            </p:nvSpPr>
            <p:spPr bwMode="auto">
              <a:xfrm>
                <a:off x="2927" y="244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14" name="Group 53"/>
            <p:cNvGrpSpPr>
              <a:grpSpLocks/>
            </p:cNvGrpSpPr>
            <p:nvPr/>
          </p:nvGrpSpPr>
          <p:grpSpPr bwMode="auto">
            <a:xfrm>
              <a:off x="3307" y="1792"/>
              <a:ext cx="336" cy="768"/>
              <a:chOff x="3456" y="1584"/>
              <a:chExt cx="336" cy="768"/>
            </a:xfrm>
          </p:grpSpPr>
          <p:sp>
            <p:nvSpPr>
              <p:cNvPr id="96298" name="Line 54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44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299" name="Text Box 55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5" name="Group 56"/>
            <p:cNvGrpSpPr>
              <a:grpSpLocks/>
            </p:cNvGrpSpPr>
            <p:nvPr/>
          </p:nvGrpSpPr>
          <p:grpSpPr bwMode="auto">
            <a:xfrm>
              <a:off x="2299" y="1792"/>
              <a:ext cx="1008" cy="1248"/>
              <a:chOff x="2448" y="1584"/>
              <a:chExt cx="1008" cy="1248"/>
            </a:xfrm>
          </p:grpSpPr>
          <p:sp>
            <p:nvSpPr>
              <p:cNvPr id="96296" name="Line 57"/>
              <p:cNvSpPr>
                <a:spLocks noChangeShapeType="1"/>
              </p:cNvSpPr>
              <p:nvPr/>
            </p:nvSpPr>
            <p:spPr bwMode="auto">
              <a:xfrm flipH="1">
                <a:off x="2448" y="1584"/>
                <a:ext cx="1008" cy="124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297" name="Text Box 58"/>
              <p:cNvSpPr txBox="1">
                <a:spLocks noChangeArrowheads="1"/>
              </p:cNvSpPr>
              <p:nvPr/>
            </p:nvSpPr>
            <p:spPr bwMode="auto">
              <a:xfrm>
                <a:off x="2977" y="1631"/>
                <a:ext cx="286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6" name="Group 59"/>
            <p:cNvGrpSpPr>
              <a:grpSpLocks/>
            </p:cNvGrpSpPr>
            <p:nvPr/>
          </p:nvGrpSpPr>
          <p:grpSpPr bwMode="auto">
            <a:xfrm>
              <a:off x="3451" y="1792"/>
              <a:ext cx="1152" cy="768"/>
              <a:chOff x="3600" y="1584"/>
              <a:chExt cx="1152" cy="768"/>
            </a:xfrm>
          </p:grpSpPr>
          <p:sp>
            <p:nvSpPr>
              <p:cNvPr id="96294" name="Line 60"/>
              <p:cNvSpPr>
                <a:spLocks noChangeShapeType="1"/>
              </p:cNvSpPr>
              <p:nvPr/>
            </p:nvSpPr>
            <p:spPr bwMode="auto">
              <a:xfrm flipV="1">
                <a:off x="3600" y="1584"/>
                <a:ext cx="1152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295" name="Text Box 61"/>
              <p:cNvSpPr txBox="1">
                <a:spLocks noChangeArrowheads="1"/>
              </p:cNvSpPr>
              <p:nvPr/>
            </p:nvSpPr>
            <p:spPr bwMode="auto">
              <a:xfrm>
                <a:off x="3984" y="158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3078" y="3124"/>
              <a:ext cx="1344" cy="538"/>
              <a:chOff x="3216" y="2928"/>
              <a:chExt cx="1344" cy="538"/>
            </a:xfrm>
          </p:grpSpPr>
          <p:sp>
            <p:nvSpPr>
              <p:cNvPr id="96291" name="Line 63"/>
              <p:cNvSpPr>
                <a:spLocks noChangeShapeType="1"/>
              </p:cNvSpPr>
              <p:nvPr/>
            </p:nvSpPr>
            <p:spPr bwMode="auto">
              <a:xfrm flipV="1">
                <a:off x="3216" y="2928"/>
                <a:ext cx="1152" cy="38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292" name="Text Box 64"/>
              <p:cNvSpPr txBox="1">
                <a:spLocks noChangeArrowheads="1"/>
              </p:cNvSpPr>
              <p:nvPr/>
            </p:nvSpPr>
            <p:spPr bwMode="auto">
              <a:xfrm>
                <a:off x="4272" y="297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96293" name="Text Box 65"/>
              <p:cNvSpPr txBox="1">
                <a:spLocks noChangeArrowheads="1"/>
              </p:cNvSpPr>
              <p:nvPr/>
            </p:nvSpPr>
            <p:spPr bwMode="auto">
              <a:xfrm>
                <a:off x="3744" y="302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8" name="Group 66"/>
            <p:cNvGrpSpPr>
              <a:grpSpLocks/>
            </p:cNvGrpSpPr>
            <p:nvPr/>
          </p:nvGrpSpPr>
          <p:grpSpPr bwMode="auto">
            <a:xfrm>
              <a:off x="2299" y="2992"/>
              <a:ext cx="1344" cy="486"/>
              <a:chOff x="2448" y="2784"/>
              <a:chExt cx="1344" cy="486"/>
            </a:xfrm>
          </p:grpSpPr>
          <p:sp>
            <p:nvSpPr>
              <p:cNvPr id="96288" name="Line 67"/>
              <p:cNvSpPr>
                <a:spLocks noChangeShapeType="1"/>
              </p:cNvSpPr>
              <p:nvPr/>
            </p:nvSpPr>
            <p:spPr bwMode="auto">
              <a:xfrm flipV="1">
                <a:off x="2448" y="2784"/>
                <a:ext cx="1248" cy="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289" name="Text Box 68"/>
              <p:cNvSpPr txBox="1">
                <a:spLocks noChangeArrowheads="1"/>
              </p:cNvSpPr>
              <p:nvPr/>
            </p:nvSpPr>
            <p:spPr bwMode="auto">
              <a:xfrm>
                <a:off x="3504" y="2784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96290" name="Text Box 69"/>
              <p:cNvSpPr txBox="1">
                <a:spLocks noChangeArrowheads="1"/>
              </p:cNvSpPr>
              <p:nvPr/>
            </p:nvSpPr>
            <p:spPr bwMode="auto">
              <a:xfrm>
                <a:off x="2591" y="2831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19" name="Group 70"/>
            <p:cNvGrpSpPr>
              <a:grpSpLocks/>
            </p:cNvGrpSpPr>
            <p:nvPr/>
          </p:nvGrpSpPr>
          <p:grpSpPr bwMode="auto">
            <a:xfrm>
              <a:off x="4219" y="1840"/>
              <a:ext cx="432" cy="1296"/>
              <a:chOff x="4368" y="1632"/>
              <a:chExt cx="432" cy="1296"/>
            </a:xfrm>
          </p:grpSpPr>
          <p:sp>
            <p:nvSpPr>
              <p:cNvPr id="96286" name="Line 71"/>
              <p:cNvSpPr>
                <a:spLocks noChangeShapeType="1"/>
              </p:cNvSpPr>
              <p:nvPr/>
            </p:nvSpPr>
            <p:spPr bwMode="auto">
              <a:xfrm flipV="1">
                <a:off x="4368" y="1632"/>
                <a:ext cx="336" cy="12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287" name="Text Box 72"/>
              <p:cNvSpPr txBox="1">
                <a:spLocks noChangeArrowheads="1"/>
              </p:cNvSpPr>
              <p:nvPr/>
            </p:nvSpPr>
            <p:spPr bwMode="auto">
              <a:xfrm>
                <a:off x="4512" y="2256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20" name="Group 73"/>
            <p:cNvGrpSpPr>
              <a:grpSpLocks/>
            </p:cNvGrpSpPr>
            <p:nvPr/>
          </p:nvGrpSpPr>
          <p:grpSpPr bwMode="auto">
            <a:xfrm>
              <a:off x="3547" y="1792"/>
              <a:ext cx="1008" cy="1200"/>
              <a:chOff x="480" y="2400"/>
              <a:chExt cx="1008" cy="1200"/>
            </a:xfrm>
          </p:grpSpPr>
          <p:sp>
            <p:nvSpPr>
              <p:cNvPr id="96284" name="Line 74"/>
              <p:cNvSpPr>
                <a:spLocks noChangeShapeType="1"/>
              </p:cNvSpPr>
              <p:nvPr/>
            </p:nvSpPr>
            <p:spPr bwMode="auto">
              <a:xfrm flipV="1">
                <a:off x="480" y="2400"/>
                <a:ext cx="1008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6285" name="Text Box 75"/>
              <p:cNvSpPr txBox="1">
                <a:spLocks noChangeArrowheads="1"/>
              </p:cNvSpPr>
              <p:nvPr/>
            </p:nvSpPr>
            <p:spPr bwMode="auto">
              <a:xfrm>
                <a:off x="911" y="2976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6</a:t>
                </a:r>
              </a:p>
            </p:txBody>
          </p:sp>
        </p:grpSp>
      </p:grpSp>
      <p:sp>
        <p:nvSpPr>
          <p:cNvPr id="77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关键路径</a:t>
            </a:r>
          </a:p>
        </p:txBody>
      </p:sp>
    </p:spTree>
    <p:extLst>
      <p:ext uri="{BB962C8B-B14F-4D97-AF65-F5344CB8AC3E}">
        <p14:creationId xmlns:p14="http://schemas.microsoft.com/office/powerpoint/2010/main" val="71937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27099" y="3698875"/>
            <a:ext cx="6030911" cy="1943100"/>
            <a:chOff x="152" y="2302"/>
            <a:chExt cx="4896" cy="156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52" y="2756"/>
              <a:ext cx="720" cy="368"/>
              <a:chOff x="96" y="2784"/>
              <a:chExt cx="720" cy="368"/>
            </a:xfrm>
          </p:grpSpPr>
          <p:sp>
            <p:nvSpPr>
              <p:cNvPr id="97324" name="Line 4"/>
              <p:cNvSpPr>
                <a:spLocks noChangeShapeType="1"/>
              </p:cNvSpPr>
              <p:nvPr/>
            </p:nvSpPr>
            <p:spPr bwMode="auto">
              <a:xfrm>
                <a:off x="96" y="3120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7325" name="Text Box 5"/>
              <p:cNvSpPr txBox="1">
                <a:spLocks noChangeArrowheads="1"/>
              </p:cNvSpPr>
              <p:nvPr/>
            </p:nvSpPr>
            <p:spPr bwMode="auto">
              <a:xfrm>
                <a:off x="336" y="2784"/>
                <a:ext cx="288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920" y="2330"/>
              <a:ext cx="576" cy="768"/>
              <a:chOff x="864" y="2352"/>
              <a:chExt cx="576" cy="768"/>
            </a:xfrm>
          </p:grpSpPr>
          <p:sp>
            <p:nvSpPr>
              <p:cNvPr id="97322" name="Line 7"/>
              <p:cNvSpPr>
                <a:spLocks noChangeShapeType="1"/>
              </p:cNvSpPr>
              <p:nvPr/>
            </p:nvSpPr>
            <p:spPr bwMode="auto">
              <a:xfrm flipV="1">
                <a:off x="864" y="2352"/>
                <a:ext cx="576" cy="7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7323" name="Text Box 8"/>
              <p:cNvSpPr txBox="1">
                <a:spLocks noChangeArrowheads="1"/>
              </p:cNvSpPr>
              <p:nvPr/>
            </p:nvSpPr>
            <p:spPr bwMode="auto">
              <a:xfrm>
                <a:off x="961" y="2496"/>
                <a:ext cx="28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20" y="3098"/>
              <a:ext cx="576" cy="672"/>
              <a:chOff x="864" y="3120"/>
              <a:chExt cx="576" cy="672"/>
            </a:xfrm>
          </p:grpSpPr>
          <p:sp>
            <p:nvSpPr>
              <p:cNvPr id="97320" name="Line 10"/>
              <p:cNvSpPr>
                <a:spLocks noChangeShapeType="1"/>
              </p:cNvSpPr>
              <p:nvPr/>
            </p:nvSpPr>
            <p:spPr bwMode="auto">
              <a:xfrm>
                <a:off x="864" y="3120"/>
                <a:ext cx="576" cy="6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7321" name="Text Box 11"/>
              <p:cNvSpPr txBox="1">
                <a:spLocks noChangeArrowheads="1"/>
              </p:cNvSpPr>
              <p:nvPr/>
            </p:nvSpPr>
            <p:spPr bwMode="auto">
              <a:xfrm>
                <a:off x="912" y="3312"/>
                <a:ext cx="241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97289" name="Line 12"/>
            <p:cNvSpPr>
              <a:spLocks noChangeShapeType="1"/>
            </p:cNvSpPr>
            <p:nvPr/>
          </p:nvSpPr>
          <p:spPr bwMode="auto">
            <a:xfrm>
              <a:off x="1519" y="3804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97290" name="Text Box 13"/>
            <p:cNvSpPr txBox="1">
              <a:spLocks noChangeArrowheads="1"/>
            </p:cNvSpPr>
            <p:nvPr/>
          </p:nvSpPr>
          <p:spPr bwMode="auto">
            <a:xfrm>
              <a:off x="1604" y="3435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97291" name="Line 14"/>
            <p:cNvSpPr>
              <a:spLocks noChangeShapeType="1"/>
            </p:cNvSpPr>
            <p:nvPr/>
          </p:nvSpPr>
          <p:spPr bwMode="auto">
            <a:xfrm>
              <a:off x="2168" y="2330"/>
              <a:ext cx="25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97292" name="Text Box 15"/>
            <p:cNvSpPr txBox="1">
              <a:spLocks noChangeArrowheads="1"/>
            </p:cNvSpPr>
            <p:nvPr/>
          </p:nvSpPr>
          <p:spPr bwMode="auto">
            <a:xfrm>
              <a:off x="3514" y="2302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97293" name="Line 16"/>
            <p:cNvSpPr>
              <a:spLocks noChangeShapeType="1"/>
            </p:cNvSpPr>
            <p:nvPr/>
          </p:nvSpPr>
          <p:spPr bwMode="auto">
            <a:xfrm>
              <a:off x="1543" y="2318"/>
              <a:ext cx="0" cy="15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97294" name="Text Box 17"/>
            <p:cNvSpPr txBox="1">
              <a:spLocks noChangeArrowheads="1"/>
            </p:cNvSpPr>
            <p:nvPr/>
          </p:nvSpPr>
          <p:spPr bwMode="auto">
            <a:xfrm>
              <a:off x="1303" y="2846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97295" name="Line 18"/>
            <p:cNvSpPr>
              <a:spLocks noChangeShapeType="1"/>
            </p:cNvSpPr>
            <p:nvPr/>
          </p:nvSpPr>
          <p:spPr bwMode="auto">
            <a:xfrm>
              <a:off x="1543" y="2318"/>
              <a:ext cx="6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97296" name="Text Box 19"/>
            <p:cNvSpPr txBox="1">
              <a:spLocks noChangeArrowheads="1"/>
            </p:cNvSpPr>
            <p:nvPr/>
          </p:nvSpPr>
          <p:spPr bwMode="auto">
            <a:xfrm>
              <a:off x="1728" y="2330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itchFamily="18" charset="0"/>
                </a:rPr>
                <a:t>D</a:t>
              </a:r>
            </a:p>
          </p:txBody>
        </p: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2216" y="2330"/>
              <a:ext cx="1248" cy="912"/>
              <a:chOff x="2112" y="2352"/>
              <a:chExt cx="1248" cy="912"/>
            </a:xfrm>
          </p:grpSpPr>
          <p:sp>
            <p:nvSpPr>
              <p:cNvPr id="97316" name="Line 21"/>
              <p:cNvSpPr>
                <a:spLocks noChangeShapeType="1"/>
              </p:cNvSpPr>
              <p:nvPr/>
            </p:nvSpPr>
            <p:spPr bwMode="auto">
              <a:xfrm>
                <a:off x="2112" y="2352"/>
                <a:ext cx="432" cy="91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7317" name="Text Box 22"/>
              <p:cNvSpPr txBox="1">
                <a:spLocks noChangeArrowheads="1"/>
              </p:cNvSpPr>
              <p:nvPr/>
            </p:nvSpPr>
            <p:spPr bwMode="auto">
              <a:xfrm>
                <a:off x="2160" y="2784"/>
                <a:ext cx="24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97318" name="Line 23"/>
              <p:cNvSpPr>
                <a:spLocks noChangeShapeType="1"/>
              </p:cNvSpPr>
              <p:nvPr/>
            </p:nvSpPr>
            <p:spPr bwMode="auto">
              <a:xfrm>
                <a:off x="2112" y="2352"/>
                <a:ext cx="1248" cy="6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7319" name="Text Box 24"/>
              <p:cNvSpPr txBox="1">
                <a:spLocks noChangeArrowheads="1"/>
              </p:cNvSpPr>
              <p:nvPr/>
            </p:nvSpPr>
            <p:spPr bwMode="auto">
              <a:xfrm>
                <a:off x="2544" y="2592"/>
                <a:ext cx="24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itchFamily="18" charset="0"/>
                  </a:rPr>
                  <a:t>G</a:t>
                </a:r>
              </a:p>
            </p:txBody>
          </p:sp>
        </p:grpSp>
        <p:sp>
          <p:nvSpPr>
            <p:cNvPr id="97298" name="Text Box 25"/>
            <p:cNvSpPr txBox="1">
              <a:spLocks noChangeArrowheads="1"/>
            </p:cNvSpPr>
            <p:nvPr/>
          </p:nvSpPr>
          <p:spPr bwMode="auto">
            <a:xfrm>
              <a:off x="3004" y="2472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97299" name="Line 26"/>
            <p:cNvSpPr>
              <a:spLocks noChangeShapeType="1"/>
            </p:cNvSpPr>
            <p:nvPr/>
          </p:nvSpPr>
          <p:spPr bwMode="auto">
            <a:xfrm flipH="1">
              <a:off x="1929" y="2378"/>
              <a:ext cx="240" cy="14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97300" name="Text Box 27"/>
            <p:cNvSpPr txBox="1">
              <a:spLocks noChangeArrowheads="1"/>
            </p:cNvSpPr>
            <p:nvPr/>
          </p:nvSpPr>
          <p:spPr bwMode="auto">
            <a:xfrm>
              <a:off x="1785" y="2858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97301" name="Arc 28"/>
            <p:cNvSpPr>
              <a:spLocks/>
            </p:cNvSpPr>
            <p:nvPr/>
          </p:nvSpPr>
          <p:spPr bwMode="auto">
            <a:xfrm>
              <a:off x="2169" y="2330"/>
              <a:ext cx="1296" cy="6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3464" y="2378"/>
              <a:ext cx="1296" cy="656"/>
              <a:chOff x="3408" y="2400"/>
              <a:chExt cx="1296" cy="656"/>
            </a:xfrm>
          </p:grpSpPr>
          <p:sp>
            <p:nvSpPr>
              <p:cNvPr id="97314" name="Line 30"/>
              <p:cNvSpPr>
                <a:spLocks noChangeShapeType="1"/>
              </p:cNvSpPr>
              <p:nvPr/>
            </p:nvSpPr>
            <p:spPr bwMode="auto">
              <a:xfrm flipV="1">
                <a:off x="3408" y="2400"/>
                <a:ext cx="1296" cy="62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7315" name="Text Box 31"/>
              <p:cNvSpPr txBox="1">
                <a:spLocks noChangeArrowheads="1"/>
              </p:cNvSpPr>
              <p:nvPr/>
            </p:nvSpPr>
            <p:spPr bwMode="auto">
              <a:xfrm>
                <a:off x="3888" y="2688"/>
                <a:ext cx="24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itchFamily="18" charset="0"/>
                  </a:rPr>
                  <a:t>I</a:t>
                </a:r>
              </a:p>
            </p:txBody>
          </p:sp>
        </p:grpSp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2600" y="3194"/>
              <a:ext cx="1536" cy="369"/>
              <a:chOff x="2544" y="3216"/>
              <a:chExt cx="1536" cy="369"/>
            </a:xfrm>
          </p:grpSpPr>
          <p:sp>
            <p:nvSpPr>
              <p:cNvPr id="97312" name="Line 33"/>
              <p:cNvSpPr>
                <a:spLocks noChangeShapeType="1"/>
              </p:cNvSpPr>
              <p:nvPr/>
            </p:nvSpPr>
            <p:spPr bwMode="auto">
              <a:xfrm flipV="1">
                <a:off x="2544" y="3264"/>
                <a:ext cx="15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7313" name="Text Box 34"/>
              <p:cNvSpPr txBox="1">
                <a:spLocks noChangeArrowheads="1"/>
              </p:cNvSpPr>
              <p:nvPr/>
            </p:nvSpPr>
            <p:spPr bwMode="auto">
              <a:xfrm>
                <a:off x="3120" y="3216"/>
                <a:ext cx="240" cy="3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itchFamily="18" charset="0"/>
                  </a:rPr>
                  <a:t>J</a:t>
                </a:r>
              </a:p>
            </p:txBody>
          </p:sp>
        </p:grpSp>
        <p:sp>
          <p:nvSpPr>
            <p:cNvPr id="97304" name="Line 35"/>
            <p:cNvSpPr>
              <a:spLocks noChangeShapeType="1"/>
            </p:cNvSpPr>
            <p:nvPr/>
          </p:nvSpPr>
          <p:spPr bwMode="auto">
            <a:xfrm>
              <a:off x="1928" y="3818"/>
              <a:ext cx="28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97305" name="Text Box 36"/>
            <p:cNvSpPr txBox="1">
              <a:spLocks noChangeArrowheads="1"/>
            </p:cNvSpPr>
            <p:nvPr/>
          </p:nvSpPr>
          <p:spPr bwMode="auto">
            <a:xfrm>
              <a:off x="3486" y="3493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itchFamily="18" charset="0"/>
                </a:rPr>
                <a:t>K</a:t>
              </a:r>
            </a:p>
          </p:txBody>
        </p: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4136" y="2426"/>
              <a:ext cx="624" cy="816"/>
              <a:chOff x="4080" y="2448"/>
              <a:chExt cx="624" cy="816"/>
            </a:xfrm>
          </p:grpSpPr>
          <p:sp>
            <p:nvSpPr>
              <p:cNvPr id="97310" name="Line 38"/>
              <p:cNvSpPr>
                <a:spLocks noChangeShapeType="1"/>
              </p:cNvSpPr>
              <p:nvPr/>
            </p:nvSpPr>
            <p:spPr bwMode="auto">
              <a:xfrm flipV="1">
                <a:off x="4080" y="2448"/>
                <a:ext cx="624" cy="8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7311" name="Text Box 39"/>
              <p:cNvSpPr txBox="1">
                <a:spLocks noChangeArrowheads="1"/>
              </p:cNvSpPr>
              <p:nvPr/>
            </p:nvSpPr>
            <p:spPr bwMode="auto">
              <a:xfrm>
                <a:off x="4368" y="2880"/>
                <a:ext cx="239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itchFamily="18" charset="0"/>
                  </a:rPr>
                  <a:t>L</a:t>
                </a:r>
              </a:p>
            </p:txBody>
          </p:sp>
        </p:grpSp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4808" y="2330"/>
              <a:ext cx="240" cy="1488"/>
              <a:chOff x="4752" y="2352"/>
              <a:chExt cx="240" cy="1488"/>
            </a:xfrm>
          </p:grpSpPr>
          <p:sp>
            <p:nvSpPr>
              <p:cNvPr id="97308" name="Line 41"/>
              <p:cNvSpPr>
                <a:spLocks noChangeShapeType="1"/>
              </p:cNvSpPr>
              <p:nvPr/>
            </p:nvSpPr>
            <p:spPr bwMode="auto">
              <a:xfrm flipV="1">
                <a:off x="4752" y="2352"/>
                <a:ext cx="0" cy="14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7309" name="Text Box 42"/>
              <p:cNvSpPr txBox="1">
                <a:spLocks noChangeArrowheads="1"/>
              </p:cNvSpPr>
              <p:nvPr/>
            </p:nvSpPr>
            <p:spPr bwMode="auto">
              <a:xfrm>
                <a:off x="4752" y="2976"/>
                <a:ext cx="24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itchFamily="18" charset="0"/>
                  </a:rPr>
                  <a:t>M</a:t>
                </a:r>
              </a:p>
            </p:txBody>
          </p:sp>
        </p:grpSp>
      </p:grpSp>
      <p:sp>
        <p:nvSpPr>
          <p:cNvPr id="97283" name="Rectangle 43"/>
          <p:cNvSpPr>
            <a:spLocks noChangeArrowheads="1"/>
          </p:cNvSpPr>
          <p:nvPr/>
        </p:nvSpPr>
        <p:spPr bwMode="auto">
          <a:xfrm>
            <a:off x="161925" y="1179513"/>
            <a:ext cx="8640763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>
                <a:solidFill>
                  <a:srgbClr val="000000"/>
                </a:solidFill>
                <a:latin typeface="Garamond" pitchFamily="18" charset="0"/>
              </a:rPr>
              <a:t> PERT</a:t>
            </a:r>
            <a:r>
              <a:rPr lang="zh-CN" altLang="en-US" sz="2800">
                <a:solidFill>
                  <a:srgbClr val="000000"/>
                </a:solidFill>
                <a:latin typeface="Garamond" pitchFamily="18" charset="0"/>
              </a:rPr>
              <a:t>图</a:t>
            </a:r>
            <a:r>
              <a:rPr lang="en-US" altLang="zh-CN" sz="2800">
                <a:solidFill>
                  <a:srgbClr val="000000"/>
                </a:solidFill>
                <a:latin typeface="Garamond" pitchFamily="18" charset="0"/>
              </a:rPr>
              <a:t>(</a:t>
            </a:r>
            <a:r>
              <a:rPr lang="en-US" altLang="zh-CN">
                <a:solidFill>
                  <a:srgbClr val="000000"/>
                </a:solidFill>
                <a:latin typeface="Garamond" pitchFamily="18" charset="0"/>
              </a:rPr>
              <a:t>Programme evaluation and review technique</a:t>
            </a:r>
            <a:r>
              <a:rPr lang="en-US" altLang="zh-CN" sz="2800">
                <a:solidFill>
                  <a:srgbClr val="000000"/>
                </a:solidFill>
                <a:latin typeface="Garamond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en-US" altLang="zh-CN" sz="280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Garamond" pitchFamily="18" charset="0"/>
              </a:rPr>
              <a:t>－  结点为工序之间的关系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Garamond" pitchFamily="18" charset="0"/>
              </a:rPr>
              <a:t>            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30000">
                <a:solidFill>
                  <a:srgbClr val="000000"/>
                </a:solidFill>
                <a:latin typeface="Times New Roman" pitchFamily="18" charset="0"/>
              </a:rPr>
              <a:t>k 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是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i="1" baseline="-30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的终点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i="1" baseline="-30000">
                <a:solidFill>
                  <a:srgbClr val="000000"/>
                </a:solidFill>
                <a:latin typeface="Times New Roman" pitchFamily="18" charset="0"/>
              </a:rPr>
              <a:t>j 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的始点表示工序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i="1" baseline="-30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完成后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i="1" baseline="-3000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才能开始</a:t>
            </a:r>
            <a:endParaRPr lang="zh-CN" altLang="en-US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Garamond" pitchFamily="18" charset="0"/>
              </a:rPr>
              <a:t>      － 有向边表示工序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Garamond" pitchFamily="18" charset="0"/>
              </a:rPr>
              <a:t>      － </a:t>
            </a:r>
            <a:r>
              <a:rPr lang="zh-CN" altLang="zh-CN">
                <a:solidFill>
                  <a:srgbClr val="000000"/>
                </a:solidFill>
                <a:latin typeface="Garamond" pitchFamily="18" charset="0"/>
              </a:rPr>
              <a:t>边权</a:t>
            </a:r>
            <a:r>
              <a:rPr lang="zh-CN" altLang="zh-CN" i="1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zh-CN" altLang="zh-CN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zh-CN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zh-CN">
                <a:solidFill>
                  <a:srgbClr val="000000"/>
                </a:solidFill>
                <a:latin typeface="Garamond" pitchFamily="18" charset="0"/>
              </a:rPr>
              <a:t>表示</a:t>
            </a:r>
            <a:r>
              <a:rPr lang="zh-CN" altLang="en-US">
                <a:solidFill>
                  <a:srgbClr val="000000"/>
                </a:solidFill>
                <a:latin typeface="Garamond" pitchFamily="18" charset="0"/>
              </a:rPr>
              <a:t>该工序所需时间</a:t>
            </a:r>
          </a:p>
        </p:txBody>
      </p:sp>
      <p:sp>
        <p:nvSpPr>
          <p:cNvPr id="676909" name="Rectangle 45"/>
          <p:cNvSpPr>
            <a:spLocks noChangeArrowheads="1"/>
          </p:cNvSpPr>
          <p:nvPr/>
        </p:nvSpPr>
        <p:spPr bwMode="auto">
          <a:xfrm>
            <a:off x="1241425" y="5634038"/>
            <a:ext cx="697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</a:rPr>
              <a:t>对于</a:t>
            </a:r>
            <a:r>
              <a:rPr lang="en-US" altLang="zh-CN">
                <a:solidFill>
                  <a:srgbClr val="000000"/>
                </a:solidFill>
              </a:rPr>
              <a:t>PERT</a:t>
            </a:r>
            <a:r>
              <a:rPr lang="zh-CN" altLang="en-US">
                <a:solidFill>
                  <a:srgbClr val="000000"/>
                </a:solidFill>
              </a:rPr>
              <a:t>图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zh-CN" altLang="en-US">
                <a:solidFill>
                  <a:srgbClr val="000000"/>
                </a:solidFill>
              </a:rPr>
              <a:t>一些算法与</a:t>
            </a:r>
            <a:r>
              <a:rPr lang="en-US" altLang="zh-CN">
                <a:solidFill>
                  <a:srgbClr val="000000"/>
                </a:solidFill>
              </a:rPr>
              <a:t>PT</a:t>
            </a:r>
            <a:r>
              <a:rPr lang="zh-CN" altLang="en-US">
                <a:solidFill>
                  <a:srgbClr val="000000"/>
                </a:solidFill>
              </a:rPr>
              <a:t>图类似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6" name="标题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PERT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49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90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ChangeArrowheads="1"/>
          </p:cNvSpPr>
          <p:nvPr/>
        </p:nvSpPr>
        <p:spPr bwMode="auto">
          <a:xfrm>
            <a:off x="341313" y="1898650"/>
            <a:ext cx="8640762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>
                <a:solidFill>
                  <a:srgbClr val="000000"/>
                </a:solidFill>
              </a:rPr>
              <a:t>   PERT</a:t>
            </a:r>
            <a:r>
              <a:rPr lang="zh-CN" altLang="en-US" sz="2800">
                <a:solidFill>
                  <a:srgbClr val="000000"/>
                </a:solidFill>
              </a:rPr>
              <a:t>的结点和边数更少些，省内存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800">
                <a:solidFill>
                  <a:srgbClr val="000000"/>
                </a:solidFill>
              </a:rPr>
              <a:t>     </a:t>
            </a:r>
            <a:r>
              <a:rPr lang="en-US" altLang="zh-CN" sz="2800">
                <a:solidFill>
                  <a:srgbClr val="000000"/>
                </a:solidFill>
              </a:rPr>
              <a:t>PT</a:t>
            </a:r>
            <a:r>
              <a:rPr lang="zh-CN" altLang="en-US" sz="2800">
                <a:solidFill>
                  <a:srgbClr val="000000"/>
                </a:solidFill>
              </a:rPr>
              <a:t>图的结点数等于工序数，更加固定</a:t>
            </a:r>
            <a:r>
              <a:rPr lang="en-US" altLang="zh-CN" sz="2800">
                <a:solidFill>
                  <a:srgbClr val="000000"/>
                </a:solidFill>
              </a:rPr>
              <a:t>, </a:t>
            </a:r>
            <a:r>
              <a:rPr lang="zh-CN" altLang="en-US" sz="2800">
                <a:solidFill>
                  <a:srgbClr val="000000"/>
                </a:solidFill>
              </a:rPr>
              <a:t>易于编程</a:t>
            </a:r>
            <a:endParaRPr lang="zh-CN" altLang="en-US" sz="280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en-US" altLang="zh-CN" sz="2800">
                <a:solidFill>
                  <a:srgbClr val="000000"/>
                </a:solidFill>
              </a:rPr>
              <a:t>PT</a:t>
            </a:r>
            <a:r>
              <a:rPr lang="zh-CN" altLang="en-US" sz="2800">
                <a:solidFill>
                  <a:srgbClr val="000000"/>
                </a:solidFill>
              </a:rPr>
              <a:t>图更加灵活，能适应一些额外的约束</a:t>
            </a:r>
          </a:p>
        </p:txBody>
      </p:sp>
      <p:sp>
        <p:nvSpPr>
          <p:cNvPr id="677891" name="Rectangle 3"/>
          <p:cNvSpPr>
            <a:spLocks noChangeArrowheads="1"/>
          </p:cNvSpPr>
          <p:nvPr/>
        </p:nvSpPr>
        <p:spPr bwMode="auto">
          <a:xfrm>
            <a:off x="323850" y="1268413"/>
            <a:ext cx="8820150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en-US" altLang="en-US" sz="3200">
                <a:solidFill>
                  <a:srgbClr val="000000"/>
                </a:solidFill>
                <a:latin typeface="Garamond" pitchFamily="18" charset="0"/>
              </a:rPr>
              <a:t>各具特色</a:t>
            </a:r>
            <a:endParaRPr lang="zh-CN" altLang="en-US" sz="3200">
              <a:solidFill>
                <a:srgbClr val="000000"/>
              </a:solidFill>
              <a:latin typeface="Garamond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endParaRPr lang="en-US" altLang="zh-CN" sz="3200">
              <a:solidFill>
                <a:srgbClr val="000000"/>
              </a:solidFill>
              <a:latin typeface="Garamond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2100" y="3482976"/>
            <a:ext cx="2738438" cy="1152526"/>
            <a:chOff x="288" y="1599"/>
            <a:chExt cx="1725" cy="726"/>
          </a:xfrm>
        </p:grpSpPr>
        <p:sp>
          <p:nvSpPr>
            <p:cNvPr id="98325" name="Line 6"/>
            <p:cNvSpPr>
              <a:spLocks noChangeShapeType="1"/>
            </p:cNvSpPr>
            <p:nvPr/>
          </p:nvSpPr>
          <p:spPr bwMode="auto">
            <a:xfrm>
              <a:off x="624" y="1920"/>
              <a:ext cx="11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26" name="Rectangle 7"/>
            <p:cNvSpPr>
              <a:spLocks noChangeArrowheads="1"/>
            </p:cNvSpPr>
            <p:nvPr/>
          </p:nvSpPr>
          <p:spPr bwMode="auto">
            <a:xfrm>
              <a:off x="672" y="1599"/>
              <a:ext cx="7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 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altLang="zh-CN" i="1" baseline="-30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r>
                <a:rPr lang="en-US" altLang="zh-CN">
                  <a:solidFill>
                    <a:srgbClr val="000000"/>
                  </a:solidFill>
                  <a:latin typeface="宋体" pitchFamily="2" charset="-122"/>
                </a:rPr>
                <a:t>/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8327" name="Rectangle 8"/>
            <p:cNvSpPr>
              <a:spLocks noChangeArrowheads="1"/>
            </p:cNvSpPr>
            <p:nvPr/>
          </p:nvSpPr>
          <p:spPr bwMode="auto">
            <a:xfrm>
              <a:off x="288" y="1838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i="1" baseline="-30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98328" name="Rectangle 9"/>
            <p:cNvSpPr>
              <a:spLocks noChangeArrowheads="1"/>
            </p:cNvSpPr>
            <p:nvPr/>
          </p:nvSpPr>
          <p:spPr bwMode="auto">
            <a:xfrm>
              <a:off x="1776" y="1838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i="1" baseline="-30000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98329" name="Rectangle 10"/>
            <p:cNvSpPr>
              <a:spLocks noChangeArrowheads="1"/>
            </p:cNvSpPr>
            <p:nvPr/>
          </p:nvSpPr>
          <p:spPr bwMode="auto">
            <a:xfrm>
              <a:off x="1008" y="2034"/>
              <a:ext cx="3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⑴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33763" y="3429001"/>
            <a:ext cx="2738437" cy="1252538"/>
            <a:chOff x="1872" y="1584"/>
            <a:chExt cx="1725" cy="789"/>
          </a:xfrm>
        </p:grpSpPr>
        <p:sp>
          <p:nvSpPr>
            <p:cNvPr id="98320" name="Line 12"/>
            <p:cNvSpPr>
              <a:spLocks noChangeShapeType="1"/>
            </p:cNvSpPr>
            <p:nvPr/>
          </p:nvSpPr>
          <p:spPr bwMode="auto">
            <a:xfrm>
              <a:off x="2208" y="1968"/>
              <a:ext cx="11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21" name="Rectangle 13"/>
            <p:cNvSpPr>
              <a:spLocks noChangeArrowheads="1"/>
            </p:cNvSpPr>
            <p:nvPr/>
          </p:nvSpPr>
          <p:spPr bwMode="auto">
            <a:xfrm>
              <a:off x="2256" y="1584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 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altLang="zh-CN" i="1" baseline="-30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) + </a:t>
              </a:r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altLang="zh-CN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8322" name="Rectangle 14"/>
            <p:cNvSpPr>
              <a:spLocks noChangeArrowheads="1"/>
            </p:cNvSpPr>
            <p:nvPr/>
          </p:nvSpPr>
          <p:spPr bwMode="auto">
            <a:xfrm>
              <a:off x="1872" y="1886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i="1" baseline="-30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98323" name="Rectangle 15"/>
            <p:cNvSpPr>
              <a:spLocks noChangeArrowheads="1"/>
            </p:cNvSpPr>
            <p:nvPr/>
          </p:nvSpPr>
          <p:spPr bwMode="auto">
            <a:xfrm>
              <a:off x="3360" y="1886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i="1" baseline="-30000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98324" name="Rectangle 16"/>
            <p:cNvSpPr>
              <a:spLocks noChangeArrowheads="1"/>
            </p:cNvSpPr>
            <p:nvPr/>
          </p:nvSpPr>
          <p:spPr bwMode="auto">
            <a:xfrm>
              <a:off x="2592" y="2082"/>
              <a:ext cx="3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⑵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405563" y="3451226"/>
            <a:ext cx="2738437" cy="1222376"/>
            <a:chOff x="3696" y="1502"/>
            <a:chExt cx="1725" cy="770"/>
          </a:xfrm>
        </p:grpSpPr>
        <p:sp>
          <p:nvSpPr>
            <p:cNvPr id="98315" name="Line 18"/>
            <p:cNvSpPr>
              <a:spLocks noChangeShapeType="1"/>
            </p:cNvSpPr>
            <p:nvPr/>
          </p:nvSpPr>
          <p:spPr bwMode="auto">
            <a:xfrm>
              <a:off x="4032" y="1867"/>
              <a:ext cx="11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16" name="Rectangle 19"/>
            <p:cNvSpPr>
              <a:spLocks noChangeArrowheads="1"/>
            </p:cNvSpPr>
            <p:nvPr/>
          </p:nvSpPr>
          <p:spPr bwMode="auto">
            <a:xfrm>
              <a:off x="4416" y="1502"/>
              <a:ext cx="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en-US" altLang="zh-CN" i="1" baseline="-30000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98317" name="Rectangle 20"/>
            <p:cNvSpPr>
              <a:spLocks noChangeArrowheads="1"/>
            </p:cNvSpPr>
            <p:nvPr/>
          </p:nvSpPr>
          <p:spPr bwMode="auto">
            <a:xfrm>
              <a:off x="3696" y="1785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baseline="-30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i="1" baseline="-30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8318" name="Rectangle 21"/>
            <p:cNvSpPr>
              <a:spLocks noChangeArrowheads="1"/>
            </p:cNvSpPr>
            <p:nvPr/>
          </p:nvSpPr>
          <p:spPr bwMode="auto">
            <a:xfrm>
              <a:off x="5184" y="1785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i="1" baseline="-30000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98319" name="Rectangle 22"/>
            <p:cNvSpPr>
              <a:spLocks noChangeArrowheads="1"/>
            </p:cNvSpPr>
            <p:nvPr/>
          </p:nvSpPr>
          <p:spPr bwMode="auto">
            <a:xfrm>
              <a:off x="4416" y="1981"/>
              <a:ext cx="3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宋体" pitchFamily="2" charset="-122"/>
                </a:rPr>
                <a:t>⑶</a:t>
              </a:r>
            </a:p>
          </p:txBody>
        </p:sp>
      </p:grpSp>
      <p:sp>
        <p:nvSpPr>
          <p:cNvPr id="677911" name="Rectangle 23"/>
          <p:cNvSpPr>
            <a:spLocks noChangeArrowheads="1"/>
          </p:cNvSpPr>
          <p:nvPr/>
        </p:nvSpPr>
        <p:spPr bwMode="auto">
          <a:xfrm>
            <a:off x="611188" y="4733925"/>
            <a:ext cx="5833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⑴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表示工序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30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完成一半之后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3000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就可以开始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.</a:t>
            </a:r>
          </a:p>
        </p:txBody>
      </p:sp>
      <p:sp>
        <p:nvSpPr>
          <p:cNvPr id="677912" name="Rectangle 24"/>
          <p:cNvSpPr>
            <a:spLocks noChangeArrowheads="1"/>
          </p:cNvSpPr>
          <p:nvPr/>
        </p:nvSpPr>
        <p:spPr bwMode="auto">
          <a:xfrm>
            <a:off x="611188" y="5184775"/>
            <a:ext cx="5686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⑵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表示工序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30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完成后经过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时刻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3000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才开始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.</a:t>
            </a:r>
          </a:p>
        </p:txBody>
      </p:sp>
      <p:sp>
        <p:nvSpPr>
          <p:cNvPr id="677913" name="Rectangle 25"/>
          <p:cNvSpPr>
            <a:spLocks noChangeArrowheads="1"/>
          </p:cNvSpPr>
          <p:nvPr/>
        </p:nvSpPr>
        <p:spPr bwMode="auto">
          <a:xfrm>
            <a:off x="0" y="5589588"/>
            <a:ext cx="89916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    ⑶ 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表示在时间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baseline="-3000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i="1" baseline="-3000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之后工序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3000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才能开始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其中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表示虚拟结点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.</a:t>
            </a:r>
          </a:p>
        </p:txBody>
      </p:sp>
      <p:sp>
        <p:nvSpPr>
          <p:cNvPr id="27" name="Rectangle 4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dirty="0" smtClean="0"/>
              <a:t>PT</a:t>
            </a:r>
            <a:r>
              <a:rPr lang="zh-CN" altLang="en-US" dirty="0"/>
              <a:t>图与</a:t>
            </a:r>
            <a:r>
              <a:rPr lang="en-US" altLang="zh-CN" dirty="0"/>
              <a:t>PERT</a:t>
            </a:r>
            <a:r>
              <a:rPr lang="zh-CN" altLang="en-US" dirty="0"/>
              <a:t>图的比较</a:t>
            </a:r>
          </a:p>
        </p:txBody>
      </p:sp>
    </p:spTree>
    <p:extLst>
      <p:ext uri="{BB962C8B-B14F-4D97-AF65-F5344CB8AC3E}">
        <p14:creationId xmlns:p14="http://schemas.microsoft.com/office/powerpoint/2010/main" val="106543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7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7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7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1" grpId="0"/>
      <p:bldP spid="677911" grpId="0" build="p" autoUpdateAnimBg="0"/>
      <p:bldP spid="677912" grpId="0" build="p" autoUpdateAnimBg="0"/>
      <p:bldP spid="67791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 道路与回路</a:t>
            </a:r>
            <a:endParaRPr lang="zh-CN" altLang="en-US" dirty="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24102" y="1341438"/>
            <a:ext cx="7632700" cy="45720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道路与回路的定义和相关概念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道路与回路的判定方法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欧拉道路与回路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哈密顿道路与回路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旅行商问题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最短路径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关键路径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FF3399"/>
                </a:solidFill>
                <a:latin typeface="Times New Roman" pitchFamily="18" charset="0"/>
              </a:rPr>
              <a:t>中国邮路</a:t>
            </a:r>
            <a:endParaRPr lang="zh-CN" altLang="en-US" sz="2800" dirty="0" smtClean="0">
              <a:solidFill>
                <a:srgbClr val="FF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 道路与回路</a:t>
            </a:r>
            <a:endParaRPr lang="zh-CN" altLang="en-US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0560" y="1341438"/>
            <a:ext cx="7632700" cy="45720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道路与回路的定义和相关概念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道路与回路的判定方法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欧拉道路与回路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哈密顿道路与回路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旅行商问题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最短路径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FF3399"/>
                </a:solidFill>
                <a:latin typeface="Times New Roman" pitchFamily="18" charset="0"/>
              </a:rPr>
              <a:t>关键路径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latin typeface="Times New Roman" pitchFamily="18" charset="0"/>
              </a:rPr>
              <a:t>中国邮路</a:t>
            </a:r>
            <a:endParaRPr lang="zh-CN" altLang="en-US" sz="2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3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ChangeArrowheads="1"/>
          </p:cNvSpPr>
          <p:nvPr/>
        </p:nvSpPr>
        <p:spPr bwMode="auto">
          <a:xfrm>
            <a:off x="341313" y="1898650"/>
            <a:ext cx="8640762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邮递员从邮局出发，走遍辖区内所有的街道至少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一次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zh-CN" altLang="en-US" sz="2800" dirty="0">
                <a:solidFill>
                  <a:srgbClr val="000000"/>
                </a:solidFill>
              </a:rPr>
              <a:t>可以重复</a:t>
            </a:r>
            <a:r>
              <a:rPr lang="en-US" altLang="zh-CN" sz="2800" dirty="0">
                <a:solidFill>
                  <a:srgbClr val="000000"/>
                </a:solidFill>
              </a:rPr>
              <a:t>)</a:t>
            </a:r>
            <a:r>
              <a:rPr lang="zh-CN" altLang="en-US" sz="2800" dirty="0">
                <a:solidFill>
                  <a:srgbClr val="000000"/>
                </a:solidFill>
              </a:rPr>
              <a:t>，最后回到邮局。要走怎样的路 线全程才最短？</a:t>
            </a:r>
            <a:r>
              <a:rPr lang="zh-CN" altLang="en-US" sz="2800" dirty="0">
                <a:solidFill>
                  <a:srgbClr val="E8DED8"/>
                </a:solidFill>
                <a:latin typeface="Garamond" pitchFamily="18" charset="0"/>
              </a:rPr>
              <a:t>   </a:t>
            </a:r>
          </a:p>
        </p:txBody>
      </p:sp>
      <p:sp>
        <p:nvSpPr>
          <p:cNvPr id="679939" name="Rectangle 3"/>
          <p:cNvSpPr>
            <a:spLocks noChangeArrowheads="1"/>
          </p:cNvSpPr>
          <p:nvPr/>
        </p:nvSpPr>
        <p:spPr bwMode="auto">
          <a:xfrm>
            <a:off x="323850" y="1268413"/>
            <a:ext cx="8820150" cy="116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问题提出   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我国管梅谷教授在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1960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年首先提出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  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endParaRPr lang="en-US" altLang="zh-CN" sz="3200" dirty="0">
              <a:solidFill>
                <a:srgbClr val="E8DED8"/>
              </a:solidFill>
              <a:latin typeface="Garamond" pitchFamily="18" charset="0"/>
            </a:endParaRPr>
          </a:p>
        </p:txBody>
      </p:sp>
      <p:sp>
        <p:nvSpPr>
          <p:cNvPr id="679941" name="Rectangle 5"/>
          <p:cNvSpPr>
            <a:spLocks noChangeArrowheads="1"/>
          </p:cNvSpPr>
          <p:nvPr/>
        </p:nvSpPr>
        <p:spPr bwMode="auto">
          <a:xfrm>
            <a:off x="323850" y="3519488"/>
            <a:ext cx="8820150" cy="24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图论模型</a:t>
            </a: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E8DED8"/>
                </a:solidFill>
                <a:latin typeface="Garamond" pitchFamily="18" charset="0"/>
              </a:rPr>
              <a:t>     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在一个正权连通图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中，从某点出发经过每条边</a:t>
            </a: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  </a:t>
            </a:r>
            <a:r>
              <a:rPr lang="zh-CN" altLang="en-US" sz="2800" dirty="0">
                <a:solidFill>
                  <a:srgbClr val="FF0066"/>
                </a:solidFill>
                <a:latin typeface="Garamond" pitchFamily="18" charset="0"/>
              </a:rPr>
              <a:t>至少一次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最后返回出发点的</a:t>
            </a:r>
            <a:r>
              <a:rPr lang="zh-CN" altLang="en-US" sz="2800" dirty="0">
                <a:solidFill>
                  <a:srgbClr val="FF0066"/>
                </a:solidFill>
                <a:latin typeface="Garamond" pitchFamily="18" charset="0"/>
              </a:rPr>
              <a:t>最短回路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称为最佳邮路</a:t>
            </a: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（中国邮路）</a:t>
            </a: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  这是一个既与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Euler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图有关又与最短路有关的问题。</a:t>
            </a:r>
          </a:p>
        </p:txBody>
      </p:sp>
      <p:sp>
        <p:nvSpPr>
          <p:cNvPr id="7" name="Rectangle 4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z="4000" dirty="0" smtClean="0"/>
              <a:t>中国</a:t>
            </a:r>
            <a:r>
              <a:rPr lang="zh-CN" altLang="en-US" sz="4000" dirty="0"/>
              <a:t>邮路</a:t>
            </a:r>
            <a:r>
              <a:rPr lang="en-US" altLang="zh-CN" sz="3200" dirty="0"/>
              <a:t>(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The Chinese postman problem)</a:t>
            </a:r>
          </a:p>
        </p:txBody>
      </p:sp>
    </p:spTree>
    <p:extLst>
      <p:ext uri="{BB962C8B-B14F-4D97-AF65-F5344CB8AC3E}">
        <p14:creationId xmlns:p14="http://schemas.microsoft.com/office/powerpoint/2010/main" val="237533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7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7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7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7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7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ChangeArrowheads="1"/>
          </p:cNvSpPr>
          <p:nvPr/>
        </p:nvSpPr>
        <p:spPr bwMode="auto">
          <a:xfrm>
            <a:off x="341313" y="1898650"/>
            <a:ext cx="8640762" cy="362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则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的任何最佳邮路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必然通过某些边将超过一次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.</a:t>
            </a: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中国邮递员问题就变化为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给出一个连通图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：</a:t>
            </a: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   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(1) 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求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E</a:t>
            </a:r>
            <a:r>
              <a:rPr lang="en-US" altLang="zh-CN" sz="2800" baseline="-25000" dirty="0">
                <a:solidFill>
                  <a:srgbClr val="000000"/>
                </a:solidFill>
                <a:latin typeface="Tahoma" pitchFamily="34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E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满足条件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中重复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E</a:t>
            </a:r>
            <a:r>
              <a:rPr lang="en-US" altLang="zh-CN" sz="2800" baseline="-25000" dirty="0">
                <a:solidFill>
                  <a:srgbClr val="000000"/>
                </a:solidFill>
                <a:latin typeface="Tahoma" pitchFamily="34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中每条边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使得</a:t>
            </a: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         到的图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G*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是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Euler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图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称这样的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E</a:t>
            </a:r>
            <a:r>
              <a:rPr lang="en-US" altLang="zh-CN" sz="2800" baseline="-25000" dirty="0">
                <a:solidFill>
                  <a:srgbClr val="000000"/>
                </a:solidFill>
                <a:latin typeface="Tahoma" pitchFamily="34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为可行集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). </a:t>
            </a: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         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并且使</a:t>
            </a:r>
            <a:r>
              <a:rPr lang="zh-CN" altLang="en-US" sz="2800" dirty="0" smtClean="0">
                <a:solidFill>
                  <a:srgbClr val="000000"/>
                </a:solidFill>
                <a:latin typeface="Tahoma" pitchFamily="34" charset="0"/>
              </a:rPr>
              <a:t>其边权和尽可能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小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称这样的可行集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E</a:t>
            </a:r>
            <a:r>
              <a:rPr lang="en-US" altLang="zh-CN" sz="2800" baseline="-25000" dirty="0">
                <a:solidFill>
                  <a:srgbClr val="000000"/>
                </a:solidFill>
                <a:latin typeface="Tahoma" pitchFamily="34" charset="0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Tahoma" pitchFamily="34" charset="0"/>
              </a:rPr>
              <a:t>为</a:t>
            </a:r>
            <a:endParaRPr lang="en-US" altLang="zh-CN" sz="2800" dirty="0" smtClean="0">
              <a:solidFill>
                <a:srgbClr val="000000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34" charset="0"/>
              </a:rPr>
              <a:t>         </a:t>
            </a:r>
            <a:r>
              <a:rPr lang="zh-CN" altLang="en-US" sz="2800" dirty="0" smtClean="0">
                <a:solidFill>
                  <a:srgbClr val="000000"/>
                </a:solidFill>
                <a:latin typeface="Tahoma" pitchFamily="34" charset="0"/>
              </a:rPr>
              <a:t>最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优集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   (2) 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求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G*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Euler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回路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.</a:t>
            </a:r>
          </a:p>
        </p:txBody>
      </p:sp>
      <p:sp>
        <p:nvSpPr>
          <p:cNvPr id="684035" name="Rectangle 3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>
                <a:solidFill>
                  <a:srgbClr val="000000"/>
                </a:solidFill>
                <a:latin typeface="Garamond" pitchFamily="18" charset="0"/>
              </a:rPr>
              <a:t>非欧拉图  </a:t>
            </a:r>
            <a:endParaRPr lang="zh-CN" altLang="en-US" sz="3200">
              <a:solidFill>
                <a:srgbClr val="E8DED8"/>
              </a:solidFill>
              <a:latin typeface="Garamond" pitchFamily="18" charset="0"/>
            </a:endParaRPr>
          </a:p>
        </p:txBody>
      </p:sp>
      <p:sp>
        <p:nvSpPr>
          <p:cNvPr id="5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eaLnBrk="0" hangingPunct="0">
              <a:defRPr/>
            </a:pPr>
            <a:r>
              <a:rPr kumimoji="0" lang="zh-CN" altLang="en-US" sz="440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中国邮路</a:t>
            </a:r>
            <a:endParaRPr kumimoji="0" lang="en-US" altLang="zh-CN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6947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ChangeArrowheads="1"/>
          </p:cNvSpPr>
          <p:nvPr/>
        </p:nvSpPr>
        <p:spPr bwMode="auto">
          <a:xfrm>
            <a:off x="341313" y="1898650"/>
            <a:ext cx="86407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800">
                <a:solidFill>
                  <a:srgbClr val="000000"/>
                </a:solidFill>
              </a:rPr>
              <a:t>当</a:t>
            </a:r>
            <a:r>
              <a:rPr lang="en-US" altLang="zh-CN" sz="2800">
                <a:solidFill>
                  <a:srgbClr val="000000"/>
                </a:solidFill>
              </a:rPr>
              <a:t>G</a:t>
            </a:r>
            <a:r>
              <a:rPr lang="zh-CN" altLang="en-US" sz="2800">
                <a:solidFill>
                  <a:srgbClr val="000000"/>
                </a:solidFill>
              </a:rPr>
              <a:t>所有结点度都是偶数时，即</a:t>
            </a:r>
            <a:r>
              <a:rPr lang="en-US" altLang="zh-CN" sz="2800">
                <a:solidFill>
                  <a:srgbClr val="000000"/>
                </a:solidFill>
              </a:rPr>
              <a:t>G</a:t>
            </a:r>
            <a:r>
              <a:rPr lang="zh-CN" altLang="en-US" sz="2800">
                <a:solidFill>
                  <a:srgbClr val="000000"/>
                </a:solidFill>
              </a:rPr>
              <a:t>有欧拉回路，该回路就是最佳邮路</a:t>
            </a:r>
          </a:p>
        </p:txBody>
      </p:sp>
      <p:sp>
        <p:nvSpPr>
          <p:cNvPr id="681987" name="Rectangle 3"/>
          <p:cNvSpPr>
            <a:spLocks noChangeArrowheads="1"/>
          </p:cNvSpPr>
          <p:nvPr/>
        </p:nvSpPr>
        <p:spPr bwMode="auto">
          <a:xfrm>
            <a:off x="323850" y="1268413"/>
            <a:ext cx="8820150" cy="116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>
                <a:solidFill>
                  <a:srgbClr val="000000"/>
                </a:solidFill>
                <a:latin typeface="Garamond" pitchFamily="18" charset="0"/>
              </a:rPr>
              <a:t>欧拉回路？  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endParaRPr lang="en-US" altLang="zh-CN" sz="3200">
              <a:solidFill>
                <a:srgbClr val="E8DED8"/>
              </a:solidFill>
              <a:latin typeface="Garamond" pitchFamily="18" charset="0"/>
            </a:endParaRPr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>
            <a:off x="323850" y="2843213"/>
            <a:ext cx="8820150" cy="330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当</a:t>
            </a: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G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只有</a:t>
            </a: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1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个结点的度为奇时？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     </a:t>
            </a:r>
            <a:r>
              <a:rPr lang="zh-CN" altLang="en-US" sz="3200" dirty="0">
                <a:solidFill>
                  <a:srgbClr val="C00000"/>
                </a:solidFill>
                <a:latin typeface="Garamond" pitchFamily="18" charset="0"/>
              </a:rPr>
              <a:t>不存在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 当</a:t>
            </a: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G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只有</a:t>
            </a: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个结点的度为奇时？</a:t>
            </a: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70C0"/>
                </a:solidFill>
                <a:latin typeface="Garamond" pitchFamily="18" charset="0"/>
              </a:rPr>
              <a:t>     </a:t>
            </a:r>
            <a:r>
              <a:rPr lang="zh-CN" altLang="en-US" sz="2800" dirty="0">
                <a:solidFill>
                  <a:srgbClr val="C00000"/>
                </a:solidFill>
                <a:latin typeface="Garamond" pitchFamily="18" charset="0"/>
              </a:rPr>
              <a:t>则存在一条欧拉道路，该道路加上从起点到终点的</a:t>
            </a: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Garamond" pitchFamily="18" charset="0"/>
              </a:rPr>
              <a:t>     最短路径组成的回路就是最佳邮路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  当奇数度结点的个数大于</a:t>
            </a: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时？  </a:t>
            </a:r>
            <a:endParaRPr lang="zh-CN" altLang="en-US" sz="2800" dirty="0">
              <a:solidFill>
                <a:srgbClr val="E8DED8"/>
              </a:solidFill>
              <a:latin typeface="Garamond" pitchFamily="18" charset="0"/>
            </a:endParaRPr>
          </a:p>
        </p:txBody>
      </p:sp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868362" y="609917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66"/>
                </a:solidFill>
                <a:latin typeface="Garamond" pitchFamily="18" charset="0"/>
              </a:rPr>
              <a:t>？</a:t>
            </a:r>
          </a:p>
        </p:txBody>
      </p:sp>
      <p:sp>
        <p:nvSpPr>
          <p:cNvPr id="7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eaLnBrk="0" hangingPunct="0">
              <a:defRPr/>
            </a:pPr>
            <a:r>
              <a:rPr kumimoji="0" lang="zh-CN" altLang="en-US" sz="320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中国邮路</a:t>
            </a:r>
            <a:r>
              <a:rPr kumimoji="0" lang="en-US" altLang="zh-CN" sz="320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(The Chinese postman problem)</a:t>
            </a:r>
            <a:endParaRPr kumimoji="0" lang="en-US" altLang="zh-CN" sz="32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8211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8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8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7" grpId="0"/>
      <p:bldP spid="68199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ChangeArrowheads="1"/>
          </p:cNvSpPr>
          <p:nvPr/>
        </p:nvSpPr>
        <p:spPr bwMode="auto">
          <a:xfrm>
            <a:off x="323850" y="1203512"/>
            <a:ext cx="8820150" cy="574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FF0066"/>
                </a:solidFill>
                <a:latin typeface="Garamond" pitchFamily="18" charset="0"/>
              </a:rPr>
              <a:t>定理</a:t>
            </a:r>
            <a:r>
              <a:rPr lang="en-US" altLang="zh-CN" sz="2600" dirty="0">
                <a:solidFill>
                  <a:srgbClr val="FF0066"/>
                </a:solidFill>
                <a:latin typeface="Garamond" pitchFamily="18" charset="0"/>
              </a:rPr>
              <a:t>2.8.1</a:t>
            </a:r>
            <a:r>
              <a:rPr lang="en-US" altLang="zh-CN" sz="2600" dirty="0">
                <a:solidFill>
                  <a:srgbClr val="E8DED8"/>
                </a:solidFill>
                <a:latin typeface="Garamond" pitchFamily="18" charset="0"/>
              </a:rPr>
              <a:t> </a:t>
            </a:r>
            <a:r>
              <a:rPr lang="en-US" altLang="zh-CN" sz="2600" dirty="0" smtClean="0">
                <a:solidFill>
                  <a:srgbClr val="E8DED8"/>
                </a:solidFill>
                <a:latin typeface="Garamond" pitchFamily="18" charset="0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Garamond" pitchFamily="18" charset="0"/>
              </a:rPr>
              <a:t>L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是无向连通图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最佳邮路的充要条件是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:</a:t>
            </a:r>
          </a:p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               (1) G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的每条边最多重复一次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.</a:t>
            </a:r>
          </a:p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               (2) 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的任意一个回路上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重复边的长度之和不</a:t>
            </a:r>
          </a:p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                     超过该回路长度的一半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endParaRPr lang="en-US" altLang="zh-CN" dirty="0" smtClean="0">
              <a:solidFill>
                <a:srgbClr val="FF0066"/>
              </a:solidFill>
              <a:latin typeface="Garamond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0066"/>
                </a:solidFill>
                <a:latin typeface="Garamond" pitchFamily="18" charset="0"/>
              </a:rPr>
              <a:t>证明</a:t>
            </a:r>
            <a:r>
              <a:rPr lang="zh-CN" altLang="en-US" dirty="0">
                <a:solidFill>
                  <a:srgbClr val="FF0066"/>
                </a:solidFill>
                <a:latin typeface="Garamond" pitchFamily="18" charset="0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Garamond" pitchFamily="18" charset="0"/>
              </a:rPr>
              <a:t>必要性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1.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最佳邮路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中每条边最多重复一次）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E8DED8"/>
                </a:solidFill>
                <a:latin typeface="Garamond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</a:rPr>
              <a:t>•  </a:t>
            </a:r>
            <a:r>
              <a:rPr lang="zh-CN" altLang="en-US" dirty="0">
                <a:solidFill>
                  <a:srgbClr val="000000"/>
                </a:solidFill>
              </a:rPr>
              <a:t>若一条最佳邮路重复经过图的某些边，将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中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次重复的边画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次，得到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G’</a:t>
            </a: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。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</a:t>
            </a:r>
            <a:r>
              <a:rPr lang="en-US" altLang="zh-CN" dirty="0">
                <a:solidFill>
                  <a:srgbClr val="000000"/>
                </a:solidFill>
              </a:rPr>
              <a:t>•   </a:t>
            </a: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设最佳邮路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L’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使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中边</a:t>
            </a:r>
            <a:r>
              <a:rPr lang="en-US" altLang="zh-CN" dirty="0" err="1">
                <a:solidFill>
                  <a:srgbClr val="000000"/>
                </a:solidFill>
                <a:ea typeface="华文细黑" pitchFamily="2" charset="-122"/>
              </a:rPr>
              <a:t>e</a:t>
            </a:r>
            <a:r>
              <a:rPr lang="en-US" altLang="zh-CN" baseline="-25000" dirty="0" err="1">
                <a:solidFill>
                  <a:srgbClr val="000000"/>
                </a:solidFill>
                <a:ea typeface="华文细黑" pitchFamily="2" charset="-122"/>
              </a:rPr>
              <a:t>ij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重复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n(n&gt;1)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次，这时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G’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中有欧拉回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     路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L’</a:t>
            </a: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，若使</a:t>
            </a:r>
            <a:r>
              <a:rPr lang="en-US" altLang="zh-CN" dirty="0" err="1">
                <a:solidFill>
                  <a:srgbClr val="000000"/>
                </a:solidFill>
                <a:ea typeface="华文细黑" pitchFamily="2" charset="-122"/>
              </a:rPr>
              <a:t>e</a:t>
            </a:r>
            <a:r>
              <a:rPr lang="en-US" altLang="zh-CN" baseline="-25000" dirty="0" err="1">
                <a:solidFill>
                  <a:srgbClr val="000000"/>
                </a:solidFill>
                <a:ea typeface="华文细黑" pitchFamily="2" charset="-122"/>
              </a:rPr>
              <a:t>ij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重复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n-2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次，得到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G’’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G’’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各点度仍是偶数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•   G’’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的欧拉回路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L’’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也是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的一条中国邮路，且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L’’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长度小于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     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L’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，与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L’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是最佳邮路矛盾。</a:t>
            </a: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因此边</a:t>
            </a:r>
            <a:r>
              <a:rPr lang="en-US" altLang="zh-CN" dirty="0" err="1">
                <a:solidFill>
                  <a:srgbClr val="000000"/>
                </a:solidFill>
                <a:ea typeface="华文细黑" pitchFamily="2" charset="-122"/>
              </a:rPr>
              <a:t>e</a:t>
            </a:r>
            <a:r>
              <a:rPr lang="en-US" altLang="zh-CN" baseline="-25000" dirty="0" err="1">
                <a:solidFill>
                  <a:srgbClr val="000000"/>
                </a:solidFill>
                <a:ea typeface="华文细黑" pitchFamily="2" charset="-122"/>
              </a:rPr>
              <a:t>ij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最多重复一次。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endParaRPr lang="en-US" altLang="zh-CN" dirty="0">
              <a:solidFill>
                <a:srgbClr val="E8DED8"/>
              </a:solidFill>
              <a:latin typeface="Garamond" pitchFamily="18" charset="0"/>
            </a:endParaRPr>
          </a:p>
        </p:txBody>
      </p:sp>
      <p:sp>
        <p:nvSpPr>
          <p:cNvPr id="4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eaLnBrk="0" hangingPunct="0">
              <a:defRPr/>
            </a:pPr>
            <a:r>
              <a:rPr kumimoji="0" lang="zh-CN" altLang="en-US" sz="440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中国邮路</a:t>
            </a:r>
            <a:endParaRPr kumimoji="0" lang="en-US" altLang="zh-CN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1779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358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Garamond" pitchFamily="18" charset="0"/>
              </a:rPr>
              <a:t>证明</a:t>
            </a:r>
            <a:r>
              <a:rPr lang="en-US" altLang="zh-CN" dirty="0">
                <a:solidFill>
                  <a:srgbClr val="FF0066"/>
                </a:solidFill>
                <a:latin typeface="Garamond" pitchFamily="18" charset="0"/>
              </a:rPr>
              <a:t>(</a:t>
            </a:r>
            <a:r>
              <a:rPr lang="zh-CN" altLang="en-US" dirty="0">
                <a:solidFill>
                  <a:srgbClr val="FF0066"/>
                </a:solidFill>
                <a:latin typeface="Garamond" pitchFamily="18" charset="0"/>
              </a:rPr>
              <a:t>续</a:t>
            </a:r>
            <a:r>
              <a:rPr lang="en-US" altLang="zh-CN" dirty="0">
                <a:solidFill>
                  <a:srgbClr val="FF0066"/>
                </a:solidFill>
                <a:latin typeface="Garamond" pitchFamily="18" charset="0"/>
              </a:rPr>
              <a:t>)</a:t>
            </a:r>
            <a:r>
              <a:rPr lang="zh-CN" altLang="en-US" dirty="0">
                <a:solidFill>
                  <a:srgbClr val="FF0066"/>
                </a:solidFill>
                <a:latin typeface="Garamond" pitchFamily="18" charset="0"/>
              </a:rPr>
              <a:t>：</a:t>
            </a:r>
          </a:p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E8DED8"/>
                </a:solidFill>
                <a:latin typeface="Garamond" pitchFamily="18" charset="0"/>
              </a:rPr>
              <a:t>    </a:t>
            </a:r>
            <a:r>
              <a:rPr lang="zh-CN" altLang="en-US" dirty="0">
                <a:solidFill>
                  <a:srgbClr val="5E2CAE"/>
                </a:solidFill>
                <a:latin typeface="Garamond" pitchFamily="18" charset="0"/>
              </a:rPr>
              <a:t>必要性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（</a:t>
            </a:r>
            <a:r>
              <a:rPr lang="en-US" altLang="en-US" dirty="0">
                <a:solidFill>
                  <a:srgbClr val="000000"/>
                </a:solidFill>
                <a:latin typeface="Garamond" pitchFamily="18" charset="0"/>
              </a:rPr>
              <a:t>2.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任一回路重复边长不超过回路长度一半）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ea typeface="华文细黑" pitchFamily="2" charset="-122"/>
              </a:rPr>
              <a:t>•  </a:t>
            </a:r>
            <a:r>
              <a:rPr lang="zh-CN" altLang="en-US" sz="2000" dirty="0">
                <a:solidFill>
                  <a:srgbClr val="000000"/>
                </a:solidFill>
                <a:ea typeface="华文细黑" pitchFamily="2" charset="-122"/>
              </a:rPr>
              <a:t>假设</a:t>
            </a:r>
            <a:r>
              <a:rPr lang="en-US" altLang="zh-CN" sz="2000" dirty="0">
                <a:solidFill>
                  <a:srgbClr val="000000"/>
                </a:solidFill>
                <a:ea typeface="华文细黑" pitchFamily="2" charset="-122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中某个回路</a:t>
            </a:r>
            <a:r>
              <a:rPr lang="en-US" altLang="zh-CN" sz="2000" dirty="0">
                <a:solidFill>
                  <a:srgbClr val="000000"/>
                </a:solidFill>
                <a:ea typeface="华文细黑" pitchFamily="2" charset="-122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的重复边的长度大于</a:t>
            </a:r>
            <a:r>
              <a:rPr lang="en-US" altLang="zh-CN" sz="2000" dirty="0">
                <a:solidFill>
                  <a:srgbClr val="000000"/>
                </a:solidFill>
                <a:ea typeface="华文细黑" pitchFamily="2" charset="-122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总长度的一半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ea typeface="华文细黑" pitchFamily="2" charset="-122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ea typeface="华文细黑" pitchFamily="2" charset="-122"/>
              </a:rPr>
              <a:t>•  </a:t>
            </a:r>
            <a:r>
              <a:rPr lang="zh-CN" altLang="en-US" sz="2000" dirty="0">
                <a:solidFill>
                  <a:srgbClr val="000000"/>
                </a:solidFill>
                <a:ea typeface="华文细黑" pitchFamily="2" charset="-122"/>
              </a:rPr>
              <a:t>令</a:t>
            </a:r>
            <a:r>
              <a:rPr lang="en-US" altLang="zh-CN" sz="2000" dirty="0">
                <a:solidFill>
                  <a:srgbClr val="000000"/>
                </a:solidFill>
                <a:ea typeface="华文细黑" pitchFamily="2" charset="-122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中重复的边不重复，不重复的边重复，得到</a:t>
            </a:r>
            <a:r>
              <a:rPr lang="en-US" altLang="zh-CN" sz="2000" dirty="0">
                <a:solidFill>
                  <a:srgbClr val="000000"/>
                </a:solidFill>
                <a:ea typeface="华文细黑" pitchFamily="2" charset="-122"/>
              </a:rPr>
              <a:t>G’’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ea typeface="华文细黑" pitchFamily="2" charset="-122"/>
              </a:rPr>
              <a:t>    •  G’’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仍是欧拉图，因为回路上每个顶点的度数改变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或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   不会改变欧拉图的性质。且</a:t>
            </a:r>
            <a:r>
              <a:rPr lang="en-US" altLang="zh-CN" sz="2000" dirty="0">
                <a:solidFill>
                  <a:srgbClr val="000000"/>
                </a:solidFill>
                <a:ea typeface="华文细黑" pitchFamily="2" charset="-122"/>
              </a:rPr>
              <a:t>L’’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长度小于</a:t>
            </a:r>
            <a:r>
              <a:rPr lang="en-US" altLang="zh-CN" sz="2000" dirty="0">
                <a:solidFill>
                  <a:srgbClr val="000000"/>
                </a:solidFill>
                <a:ea typeface="华文细黑" pitchFamily="2" charset="-122"/>
              </a:rPr>
              <a:t>L’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，与</a:t>
            </a:r>
            <a:r>
              <a:rPr lang="en-US" altLang="zh-CN" sz="2000" dirty="0">
                <a:solidFill>
                  <a:srgbClr val="000000"/>
                </a:solidFill>
                <a:ea typeface="华文细黑" pitchFamily="2" charset="-122"/>
              </a:rPr>
              <a:t>L’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是最佳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   邮路矛盾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ea typeface="华文细黑" pitchFamily="2" charset="-122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ea typeface="华文细黑" pitchFamily="2" charset="-122"/>
              </a:rPr>
              <a:t>•  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因此，在任意一个回路上，重复边的长度之和不会超过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   回路的一半</a:t>
            </a:r>
          </a:p>
        </p:txBody>
      </p:sp>
      <p:sp>
        <p:nvSpPr>
          <p:cNvPr id="4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eaLnBrk="0" hangingPunct="0">
              <a:defRPr/>
            </a:pPr>
            <a:r>
              <a:rPr kumimoji="0" lang="zh-CN" altLang="en-US" sz="440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中国邮路</a:t>
            </a:r>
            <a:endParaRPr kumimoji="0" lang="en-US" altLang="zh-CN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  <p:grpSp>
        <p:nvGrpSpPr>
          <p:cNvPr id="3" name="组合 687120"/>
          <p:cNvGrpSpPr/>
          <p:nvPr/>
        </p:nvGrpSpPr>
        <p:grpSpPr>
          <a:xfrm>
            <a:off x="2935263" y="4624429"/>
            <a:ext cx="5462138" cy="2116420"/>
            <a:chOff x="2935263" y="4624429"/>
            <a:chExt cx="5462138" cy="2116420"/>
          </a:xfrm>
        </p:grpSpPr>
        <p:sp>
          <p:nvSpPr>
            <p:cNvPr id="99" name="弧形 98"/>
            <p:cNvSpPr/>
            <p:nvPr/>
          </p:nvSpPr>
          <p:spPr>
            <a:xfrm rot="19500092">
              <a:off x="3857109" y="4624429"/>
              <a:ext cx="937585" cy="944130"/>
            </a:xfrm>
            <a:prstGeom prst="arc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弧形 100"/>
            <p:cNvSpPr/>
            <p:nvPr/>
          </p:nvSpPr>
          <p:spPr>
            <a:xfrm rot="8804914">
              <a:off x="3610515" y="5796719"/>
              <a:ext cx="937585" cy="944130"/>
            </a:xfrm>
            <a:prstGeom prst="arc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687118"/>
            <p:cNvGrpSpPr/>
            <p:nvPr/>
          </p:nvGrpSpPr>
          <p:grpSpPr>
            <a:xfrm>
              <a:off x="2935263" y="4705806"/>
              <a:ext cx="5462138" cy="1976515"/>
              <a:chOff x="2734073" y="4676380"/>
              <a:chExt cx="5462138" cy="1976515"/>
            </a:xfrm>
          </p:grpSpPr>
          <p:grpSp>
            <p:nvGrpSpPr>
              <p:cNvPr id="10" name="组合 687114"/>
              <p:cNvGrpSpPr/>
              <p:nvPr/>
            </p:nvGrpSpPr>
            <p:grpSpPr>
              <a:xfrm>
                <a:off x="5853036" y="4725396"/>
                <a:ext cx="2296501" cy="1927499"/>
                <a:chOff x="4482037" y="4691332"/>
                <a:chExt cx="2296501" cy="1927499"/>
              </a:xfrm>
            </p:grpSpPr>
            <p:cxnSp>
              <p:nvCxnSpPr>
                <p:cNvPr id="7" name="直接连接符 6"/>
                <p:cNvCxnSpPr>
                  <a:stCxn id="2" idx="7"/>
                  <a:endCxn id="6" idx="2"/>
                </p:cNvCxnSpPr>
                <p:nvPr/>
              </p:nvCxnSpPr>
              <p:spPr>
                <a:xfrm flipV="1">
                  <a:off x="4801279" y="4764657"/>
                  <a:ext cx="536896" cy="33884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6" idx="6"/>
                  <a:endCxn id="5" idx="1"/>
                </p:cNvCxnSpPr>
                <p:nvPr/>
              </p:nvCxnSpPr>
              <p:spPr>
                <a:xfrm>
                  <a:off x="5493451" y="4764657"/>
                  <a:ext cx="727160" cy="948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椭圆 1"/>
                <p:cNvSpPr/>
                <p:nvPr/>
              </p:nvSpPr>
              <p:spPr>
                <a:xfrm>
                  <a:off x="4668743" y="5082021"/>
                  <a:ext cx="155276" cy="1466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6197871" y="4837981"/>
                  <a:ext cx="155276" cy="1466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5338175" y="4691332"/>
                  <a:ext cx="155276" cy="1466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4482037" y="5747599"/>
                  <a:ext cx="155276" cy="1466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4977427" y="6340816"/>
                  <a:ext cx="155276" cy="1466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6467986" y="6058646"/>
                  <a:ext cx="155276" cy="1466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6623262" y="5373553"/>
                  <a:ext cx="155276" cy="1466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5775398" y="6472182"/>
                  <a:ext cx="155276" cy="1466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0" name="直接连接符 59"/>
                <p:cNvCxnSpPr>
                  <a:stCxn id="2" idx="3"/>
                  <a:endCxn id="47" idx="0"/>
                </p:cNvCxnSpPr>
                <p:nvPr/>
              </p:nvCxnSpPr>
              <p:spPr>
                <a:xfrm flipH="1">
                  <a:off x="4559675" y="5207194"/>
                  <a:ext cx="131808" cy="54040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>
                  <a:stCxn id="47" idx="5"/>
                  <a:endCxn id="48" idx="1"/>
                </p:cNvCxnSpPr>
                <p:nvPr/>
              </p:nvCxnSpPr>
              <p:spPr>
                <a:xfrm>
                  <a:off x="4614573" y="5872772"/>
                  <a:ext cx="385594" cy="48952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48" idx="6"/>
                  <a:endCxn id="53" idx="2"/>
                </p:cNvCxnSpPr>
                <p:nvPr/>
              </p:nvCxnSpPr>
              <p:spPr>
                <a:xfrm>
                  <a:off x="5132703" y="6414141"/>
                  <a:ext cx="642695" cy="13136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53" idx="6"/>
                  <a:endCxn id="49" idx="3"/>
                </p:cNvCxnSpPr>
                <p:nvPr/>
              </p:nvCxnSpPr>
              <p:spPr>
                <a:xfrm flipV="1">
                  <a:off x="5930674" y="6183819"/>
                  <a:ext cx="560052" cy="36168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>
                  <a:stCxn id="49" idx="0"/>
                  <a:endCxn id="50" idx="4"/>
                </p:cNvCxnSpPr>
                <p:nvPr/>
              </p:nvCxnSpPr>
              <p:spPr>
                <a:xfrm flipV="1">
                  <a:off x="6545624" y="5520202"/>
                  <a:ext cx="155276" cy="538444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>
                  <a:stCxn id="5" idx="5"/>
                  <a:endCxn id="50" idx="1"/>
                </p:cNvCxnSpPr>
                <p:nvPr/>
              </p:nvCxnSpPr>
              <p:spPr>
                <a:xfrm>
                  <a:off x="6330407" y="4963154"/>
                  <a:ext cx="315595" cy="43187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组合 79"/>
              <p:cNvGrpSpPr/>
              <p:nvPr/>
            </p:nvGrpSpPr>
            <p:grpSpPr>
              <a:xfrm>
                <a:off x="2818300" y="4676380"/>
                <a:ext cx="2296501" cy="1927499"/>
                <a:chOff x="4482037" y="4691332"/>
                <a:chExt cx="2296501" cy="1927499"/>
              </a:xfrm>
            </p:grpSpPr>
            <p:cxnSp>
              <p:nvCxnSpPr>
                <p:cNvPr id="81" name="直接连接符 80"/>
                <p:cNvCxnSpPr>
                  <a:stCxn id="83" idx="7"/>
                  <a:endCxn id="85" idx="2"/>
                </p:cNvCxnSpPr>
                <p:nvPr/>
              </p:nvCxnSpPr>
              <p:spPr>
                <a:xfrm flipV="1">
                  <a:off x="4801279" y="4764657"/>
                  <a:ext cx="536896" cy="33884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>
                  <a:stCxn id="85" idx="6"/>
                  <a:endCxn id="84" idx="1"/>
                </p:cNvCxnSpPr>
                <p:nvPr/>
              </p:nvCxnSpPr>
              <p:spPr>
                <a:xfrm>
                  <a:off x="5493451" y="4764657"/>
                  <a:ext cx="727160" cy="948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椭圆 82"/>
                <p:cNvSpPr/>
                <p:nvPr/>
              </p:nvSpPr>
              <p:spPr>
                <a:xfrm>
                  <a:off x="4668743" y="5082021"/>
                  <a:ext cx="155276" cy="1466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椭圆 83"/>
                <p:cNvSpPr/>
                <p:nvPr/>
              </p:nvSpPr>
              <p:spPr>
                <a:xfrm>
                  <a:off x="6197871" y="4837981"/>
                  <a:ext cx="155276" cy="1466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>
                  <a:off x="5338175" y="4691332"/>
                  <a:ext cx="155276" cy="1466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4482037" y="5747599"/>
                  <a:ext cx="155276" cy="1466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椭圆 86"/>
                <p:cNvSpPr/>
                <p:nvPr/>
              </p:nvSpPr>
              <p:spPr>
                <a:xfrm>
                  <a:off x="4977427" y="6340816"/>
                  <a:ext cx="155276" cy="1466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椭圆 87"/>
                <p:cNvSpPr/>
                <p:nvPr/>
              </p:nvSpPr>
              <p:spPr>
                <a:xfrm>
                  <a:off x="6467986" y="6058646"/>
                  <a:ext cx="155276" cy="1466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6623262" y="5373553"/>
                  <a:ext cx="155276" cy="1466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5775398" y="6472182"/>
                  <a:ext cx="155276" cy="1466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1" name="直接连接符 90"/>
                <p:cNvCxnSpPr>
                  <a:stCxn id="83" idx="3"/>
                  <a:endCxn id="86" idx="0"/>
                </p:cNvCxnSpPr>
                <p:nvPr/>
              </p:nvCxnSpPr>
              <p:spPr>
                <a:xfrm flipH="1">
                  <a:off x="4559675" y="5207194"/>
                  <a:ext cx="131808" cy="54040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>
                  <a:stCxn id="86" idx="5"/>
                  <a:endCxn id="87" idx="1"/>
                </p:cNvCxnSpPr>
                <p:nvPr/>
              </p:nvCxnSpPr>
              <p:spPr>
                <a:xfrm>
                  <a:off x="4614573" y="5872772"/>
                  <a:ext cx="385594" cy="48952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>
                  <a:stCxn id="87" idx="6"/>
                  <a:endCxn id="90" idx="2"/>
                </p:cNvCxnSpPr>
                <p:nvPr/>
              </p:nvCxnSpPr>
              <p:spPr>
                <a:xfrm>
                  <a:off x="5132703" y="6414141"/>
                  <a:ext cx="642695" cy="13136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>
                  <a:stCxn id="90" idx="6"/>
                  <a:endCxn id="88" idx="3"/>
                </p:cNvCxnSpPr>
                <p:nvPr/>
              </p:nvCxnSpPr>
              <p:spPr>
                <a:xfrm flipV="1">
                  <a:off x="5930674" y="6183819"/>
                  <a:ext cx="560052" cy="36168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>
                  <a:stCxn id="88" idx="0"/>
                  <a:endCxn id="89" idx="4"/>
                </p:cNvCxnSpPr>
                <p:nvPr/>
              </p:nvCxnSpPr>
              <p:spPr>
                <a:xfrm flipV="1">
                  <a:off x="6545624" y="5520202"/>
                  <a:ext cx="155276" cy="538444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>
                  <a:stCxn id="84" idx="5"/>
                  <a:endCxn id="89" idx="1"/>
                </p:cNvCxnSpPr>
                <p:nvPr/>
              </p:nvCxnSpPr>
              <p:spPr>
                <a:xfrm>
                  <a:off x="6330407" y="4963154"/>
                  <a:ext cx="315595" cy="43187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7116" name="右箭头 687115"/>
              <p:cNvSpPr/>
              <p:nvPr/>
            </p:nvSpPr>
            <p:spPr>
              <a:xfrm>
                <a:off x="5249003" y="5483538"/>
                <a:ext cx="553916" cy="26243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117" name="弧形 687116"/>
              <p:cNvSpPr/>
              <p:nvPr/>
            </p:nvSpPr>
            <p:spPr>
              <a:xfrm rot="17080485">
                <a:off x="3071187" y="4679072"/>
                <a:ext cx="937585" cy="944130"/>
              </a:xfrm>
              <a:prstGeom prst="arc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弧形 99"/>
              <p:cNvSpPr/>
              <p:nvPr/>
            </p:nvSpPr>
            <p:spPr>
              <a:xfrm rot="14448012">
                <a:off x="2737345" y="5071397"/>
                <a:ext cx="937585" cy="944130"/>
              </a:xfrm>
              <a:prstGeom prst="arc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rot="583106">
                <a:off x="7219357" y="4890823"/>
                <a:ext cx="937585" cy="944130"/>
              </a:xfrm>
              <a:prstGeom prst="arc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弧形 102"/>
              <p:cNvSpPr/>
              <p:nvPr/>
            </p:nvSpPr>
            <p:spPr>
              <a:xfrm rot="11163456">
                <a:off x="5900234" y="5533090"/>
                <a:ext cx="937585" cy="944130"/>
              </a:xfrm>
              <a:prstGeom prst="arc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弧形 103"/>
              <p:cNvSpPr/>
              <p:nvPr/>
            </p:nvSpPr>
            <p:spPr>
              <a:xfrm rot="3449221">
                <a:off x="7255353" y="5319550"/>
                <a:ext cx="937585" cy="944130"/>
              </a:xfrm>
              <a:prstGeom prst="arc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弧形 104"/>
              <p:cNvSpPr/>
              <p:nvPr/>
            </p:nvSpPr>
            <p:spPr>
              <a:xfrm rot="5960873">
                <a:off x="6958167" y="5710918"/>
                <a:ext cx="937585" cy="944130"/>
              </a:xfrm>
              <a:prstGeom prst="arc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" name="组合 687117"/>
              <p:cNvGrpSpPr/>
              <p:nvPr/>
            </p:nvGrpSpPr>
            <p:grpSpPr>
              <a:xfrm>
                <a:off x="2903646" y="4767545"/>
                <a:ext cx="1942022" cy="1632942"/>
                <a:chOff x="2903646" y="4767545"/>
                <a:chExt cx="1942022" cy="163294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336430" y="6092710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6430" y="6092710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3611315" y="4767545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11315" y="4767545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2903646" y="5627774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7" name="TextBox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3646" y="5627774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4487672" y="5889805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TextBox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87672" y="5889805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组合 109"/>
              <p:cNvGrpSpPr/>
              <p:nvPr/>
            </p:nvGrpSpPr>
            <p:grpSpPr>
              <a:xfrm>
                <a:off x="5943030" y="4796718"/>
                <a:ext cx="1942022" cy="1632942"/>
                <a:chOff x="2903646" y="4767545"/>
                <a:chExt cx="1942022" cy="163294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3336430" y="6092710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1" name="TextBox 1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6430" y="6092710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3611315" y="4767545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TextBox 1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11315" y="4767545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/>
                    <p:cNvSpPr txBox="1"/>
                    <p:nvPr/>
                  </p:nvSpPr>
                  <p:spPr>
                    <a:xfrm>
                      <a:off x="2903646" y="5627774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TextBox 1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3646" y="5627774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xtBox 113"/>
                    <p:cNvSpPr txBox="1"/>
                    <p:nvPr/>
                  </p:nvSpPr>
                  <p:spPr>
                    <a:xfrm>
                      <a:off x="4487672" y="5889805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4" name="TextBox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87672" y="5889805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96409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ChangeArrowheads="1"/>
          </p:cNvSpPr>
          <p:nvPr/>
        </p:nvSpPr>
        <p:spPr bwMode="auto">
          <a:xfrm>
            <a:off x="323850" y="1119191"/>
            <a:ext cx="8820150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FF0066"/>
                </a:solidFill>
                <a:latin typeface="Garamond" pitchFamily="18" charset="0"/>
              </a:rPr>
              <a:t>证明</a:t>
            </a:r>
            <a:r>
              <a:rPr lang="en-US" altLang="zh-CN" sz="2000" dirty="0">
                <a:solidFill>
                  <a:srgbClr val="FF0066"/>
                </a:solidFill>
                <a:latin typeface="Garamond" pitchFamily="18" charset="0"/>
              </a:rPr>
              <a:t>(</a:t>
            </a:r>
            <a:r>
              <a:rPr lang="zh-CN" altLang="en-US" sz="2000" dirty="0">
                <a:solidFill>
                  <a:srgbClr val="FF0066"/>
                </a:solidFill>
                <a:latin typeface="Garamond" pitchFamily="18" charset="0"/>
              </a:rPr>
              <a:t>续</a:t>
            </a:r>
            <a:r>
              <a:rPr lang="en-US" altLang="zh-CN" sz="2000" dirty="0">
                <a:solidFill>
                  <a:srgbClr val="FF0066"/>
                </a:solidFill>
                <a:latin typeface="Garamond" pitchFamily="18" charset="0"/>
              </a:rPr>
              <a:t>)</a:t>
            </a:r>
            <a:r>
              <a:rPr lang="zh-CN" altLang="en-US" sz="2000" dirty="0">
                <a:solidFill>
                  <a:srgbClr val="FF0066"/>
                </a:solidFill>
                <a:latin typeface="Garamond" pitchFamily="18" charset="0"/>
              </a:rPr>
              <a:t>：</a:t>
            </a:r>
          </a:p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E8DED8"/>
                </a:solidFill>
                <a:latin typeface="Garamond" pitchFamily="18" charset="0"/>
              </a:rPr>
              <a:t>    </a:t>
            </a:r>
            <a:r>
              <a:rPr lang="zh-CN" altLang="en-US" sz="2000" dirty="0">
                <a:solidFill>
                  <a:srgbClr val="5E2CAE"/>
                </a:solidFill>
                <a:latin typeface="Garamond" pitchFamily="18" charset="0"/>
              </a:rPr>
              <a:t>充分性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</a:rPr>
              <a:t>（无向图</a:t>
            </a:r>
            <a:r>
              <a:rPr lang="zh-CN" altLang="en-US" sz="2000" dirty="0" smtClean="0">
                <a:solidFill>
                  <a:srgbClr val="000000"/>
                </a:solidFill>
                <a:latin typeface="Garamond" pitchFamily="18" charset="0"/>
              </a:rPr>
              <a:t>满足这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</a:rPr>
              <a:t>两个条件</a:t>
            </a:r>
            <a:r>
              <a:rPr lang="zh-CN" altLang="en-US" sz="2000" dirty="0" smtClean="0">
                <a:solidFill>
                  <a:srgbClr val="000000"/>
                </a:solidFill>
                <a:latin typeface="Garamond" pitchFamily="18" charset="0"/>
              </a:rPr>
              <a:t>后成为的欧拉图必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</a:rPr>
              <a:t>为最佳邮路）</a:t>
            </a:r>
          </a:p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</a:rPr>
              <a:t>    只需证明凡满足定理中条件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</a:rPr>
              <a:t>(1)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</a:rPr>
              <a:t>(2)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</a:rPr>
              <a:t>的重复边集，其总长度均</a:t>
            </a:r>
          </a:p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</a:rPr>
              <a:t>    相等即可。</a:t>
            </a: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ea typeface="华文细黑" pitchFamily="2" charset="-122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•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设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=E(G)+Q+Q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, 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=E(G)+Q+Q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，</a:t>
            </a: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 其中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Q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共同的重复边集，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Q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Q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是分别只属于</a:t>
            </a: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的重复边集，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的结点度数均为偶数</a:t>
            </a: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• 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设对称差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E’(G)=Q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+Q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，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G’=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V(G), E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’(G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))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为简单图，</a:t>
            </a: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ea typeface="华文细黑" pitchFamily="2" charset="-122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 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可能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不连通，但其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每个结点的度数均为偶数，（因为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L</a:t>
            </a:r>
            <a:r>
              <a:rPr lang="en-US" altLang="zh-CN" sz="2000" baseline="-25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+L</a:t>
            </a:r>
            <a:r>
              <a:rPr lang="en-US" altLang="zh-CN" sz="2000" baseline="-25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为偶数，减去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(2E(G)+2Q),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每个节点度数都减去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的倍数，仍为偶数）</a:t>
            </a: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ea typeface="华文细黑" pitchFamily="2" charset="-122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 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所以图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G’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可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分为若干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个回路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，所有结点度数均为偶数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.    </a:t>
            </a:r>
          </a:p>
        </p:txBody>
      </p:sp>
      <p:sp>
        <p:nvSpPr>
          <p:cNvPr id="4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eaLnBrk="0" hangingPunct="0">
              <a:defRPr/>
            </a:pPr>
            <a:r>
              <a:rPr kumimoji="0" lang="zh-CN" altLang="en-US" sz="440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中国邮路</a:t>
            </a:r>
            <a:endParaRPr kumimoji="0" lang="en-US" altLang="zh-CN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  <p:grpSp>
        <p:nvGrpSpPr>
          <p:cNvPr id="688153" name="组合 688152"/>
          <p:cNvGrpSpPr/>
          <p:nvPr/>
        </p:nvGrpSpPr>
        <p:grpSpPr>
          <a:xfrm>
            <a:off x="80985" y="4985269"/>
            <a:ext cx="2590193" cy="2056983"/>
            <a:chOff x="80985" y="4985269"/>
            <a:chExt cx="2590193" cy="2056983"/>
          </a:xfrm>
        </p:grpSpPr>
        <p:grpSp>
          <p:nvGrpSpPr>
            <p:cNvPr id="688150" name="组合 688149"/>
            <p:cNvGrpSpPr/>
            <p:nvPr/>
          </p:nvGrpSpPr>
          <p:grpSpPr>
            <a:xfrm>
              <a:off x="80985" y="4985269"/>
              <a:ext cx="2590193" cy="2056983"/>
              <a:chOff x="230302" y="4985269"/>
              <a:chExt cx="2590193" cy="2056983"/>
            </a:xfrm>
          </p:grpSpPr>
          <p:grpSp>
            <p:nvGrpSpPr>
              <p:cNvPr id="688144" name="组合 688143"/>
              <p:cNvGrpSpPr/>
              <p:nvPr/>
            </p:nvGrpSpPr>
            <p:grpSpPr>
              <a:xfrm>
                <a:off x="898497" y="4985269"/>
                <a:ext cx="1921998" cy="2029637"/>
                <a:chOff x="1556415" y="5231685"/>
                <a:chExt cx="1572228" cy="1660278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1856247" y="5356802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2543485" y="5362553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1567922" y="5972153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957489" y="5960651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1856247" y="6571883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2615371" y="6560917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2214592" y="5794798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" name="直接连接符 2"/>
                <p:cNvCxnSpPr>
                  <a:stCxn id="9" idx="7"/>
                  <a:endCxn id="5" idx="4"/>
                </p:cNvCxnSpPr>
                <p:nvPr/>
              </p:nvCxnSpPr>
              <p:spPr>
                <a:xfrm flipV="1">
                  <a:off x="1700458" y="5503451"/>
                  <a:ext cx="233427" cy="490178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>
                  <a:stCxn id="5" idx="6"/>
                  <a:endCxn id="8" idx="2"/>
                </p:cNvCxnSpPr>
                <p:nvPr/>
              </p:nvCxnSpPr>
              <p:spPr>
                <a:xfrm>
                  <a:off x="2011523" y="5430127"/>
                  <a:ext cx="531962" cy="5751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11" idx="7"/>
                  <a:endCxn id="13" idx="3"/>
                </p:cNvCxnSpPr>
                <p:nvPr/>
              </p:nvCxnSpPr>
              <p:spPr>
                <a:xfrm flipV="1">
                  <a:off x="1988783" y="5919971"/>
                  <a:ext cx="248549" cy="673388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11" idx="1"/>
                  <a:endCxn id="9" idx="5"/>
                </p:cNvCxnSpPr>
                <p:nvPr/>
              </p:nvCxnSpPr>
              <p:spPr>
                <a:xfrm flipH="1" flipV="1">
                  <a:off x="1700458" y="6097326"/>
                  <a:ext cx="178529" cy="496033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>
                  <a:stCxn id="13" idx="1"/>
                  <a:endCxn id="5" idx="5"/>
                </p:cNvCxnSpPr>
                <p:nvPr/>
              </p:nvCxnSpPr>
              <p:spPr>
                <a:xfrm flipH="1" flipV="1">
                  <a:off x="1988783" y="5481975"/>
                  <a:ext cx="248549" cy="334299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>
                  <a:stCxn id="11" idx="6"/>
                  <a:endCxn id="12" idx="2"/>
                </p:cNvCxnSpPr>
                <p:nvPr/>
              </p:nvCxnSpPr>
              <p:spPr>
                <a:xfrm flipV="1">
                  <a:off x="2011523" y="6634242"/>
                  <a:ext cx="603848" cy="10966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>
                  <a:stCxn id="13" idx="7"/>
                  <a:endCxn id="8" idx="3"/>
                </p:cNvCxnSpPr>
                <p:nvPr/>
              </p:nvCxnSpPr>
              <p:spPr>
                <a:xfrm flipV="1">
                  <a:off x="2347128" y="5487726"/>
                  <a:ext cx="219097" cy="328548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>
                  <a:stCxn id="10" idx="1"/>
                  <a:endCxn id="8" idx="5"/>
                </p:cNvCxnSpPr>
                <p:nvPr/>
              </p:nvCxnSpPr>
              <p:spPr>
                <a:xfrm flipH="1" flipV="1">
                  <a:off x="2676021" y="5487726"/>
                  <a:ext cx="304208" cy="494401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12" idx="7"/>
                  <a:endCxn id="10" idx="4"/>
                </p:cNvCxnSpPr>
                <p:nvPr/>
              </p:nvCxnSpPr>
              <p:spPr>
                <a:xfrm flipV="1">
                  <a:off x="2747907" y="6107300"/>
                  <a:ext cx="287220" cy="475093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>
                  <a:stCxn id="13" idx="6"/>
                  <a:endCxn id="10" idx="2"/>
                </p:cNvCxnSpPr>
                <p:nvPr/>
              </p:nvCxnSpPr>
              <p:spPr>
                <a:xfrm>
                  <a:off x="2369868" y="5868123"/>
                  <a:ext cx="587621" cy="165853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>
                  <a:stCxn id="13" idx="5"/>
                  <a:endCxn id="12" idx="0"/>
                </p:cNvCxnSpPr>
                <p:nvPr/>
              </p:nvCxnSpPr>
              <p:spPr>
                <a:xfrm>
                  <a:off x="2347128" y="5919971"/>
                  <a:ext cx="345881" cy="640946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2162072" y="5231685"/>
                      <a:ext cx="357996" cy="2517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𝟑</m:t>
                            </m:r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2072" y="5231685"/>
                      <a:ext cx="357996" cy="251767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1556415" y="6232900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𝟒</m:t>
                            </m:r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6415" y="6232900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2134449" y="6584186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𝟒</m:t>
                            </m:r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4449" y="6584186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2712519" y="5560345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𝟑</m:t>
                            </m:r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12519" y="5560345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2012012" y="6190956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𝟑</m:t>
                            </m:r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2012" y="6190956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2338285" y="5568388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𝟑</m:t>
                            </m:r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8285" y="5568388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2506923" y="5839740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𝟐</m:t>
                            </m:r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6923" y="5839740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1561955" y="5532564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𝟐</m:t>
                            </m:r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1955" y="5532564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2770647" y="6240444"/>
                      <a:ext cx="357996" cy="2517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𝟐</m:t>
                            </m:r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0647" y="6240444"/>
                      <a:ext cx="357996" cy="251767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1966669" y="5451954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𝟏</m:t>
                            </m:r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5" name="TextBox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66669" y="5451954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2442125" y="6122138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𝟔</m:t>
                            </m:r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6" name="TextBox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2125" y="6122138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8" name="弧形 97"/>
              <p:cNvSpPr/>
              <p:nvPr/>
            </p:nvSpPr>
            <p:spPr>
              <a:xfrm rot="4511591">
                <a:off x="1762236" y="5705927"/>
                <a:ext cx="1009876" cy="1010156"/>
              </a:xfrm>
              <a:prstGeom prst="arc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372751" y="6238274"/>
                <a:ext cx="189820" cy="17927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/>
              <p:cNvCxnSpPr>
                <a:stCxn id="100" idx="7"/>
                <a:endCxn id="9" idx="3"/>
              </p:cNvCxnSpPr>
              <p:nvPr/>
            </p:nvCxnSpPr>
            <p:spPr>
              <a:xfrm flipV="1">
                <a:off x="534773" y="6043488"/>
                <a:ext cx="405585" cy="22104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534883" y="5894164"/>
                    <a:ext cx="43763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altLang="zh-CN" sz="1400" dirty="0" smtClean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83" y="5894164"/>
                    <a:ext cx="437638" cy="30777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0" name="弧形 109"/>
              <p:cNvSpPr/>
              <p:nvPr/>
            </p:nvSpPr>
            <p:spPr>
              <a:xfrm rot="14885459">
                <a:off x="1276693" y="5798335"/>
                <a:ext cx="1288359" cy="1199476"/>
              </a:xfrm>
              <a:prstGeom prst="arc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弧形 110"/>
              <p:cNvSpPr/>
              <p:nvPr/>
            </p:nvSpPr>
            <p:spPr>
              <a:xfrm rot="18810053">
                <a:off x="1289124" y="4990547"/>
                <a:ext cx="1009876" cy="1010156"/>
              </a:xfrm>
              <a:prstGeom prst="arc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弧形 115"/>
              <p:cNvSpPr/>
              <p:nvPr/>
            </p:nvSpPr>
            <p:spPr>
              <a:xfrm rot="6388563">
                <a:off x="214432" y="5548475"/>
                <a:ext cx="878009" cy="846269"/>
              </a:xfrm>
              <a:prstGeom prst="arc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8152" name="矩形 688151"/>
            <p:cNvSpPr/>
            <p:nvPr/>
          </p:nvSpPr>
          <p:spPr>
            <a:xfrm>
              <a:off x="365710" y="4991587"/>
              <a:ext cx="8515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  <a:ea typeface="华文细黑" pitchFamily="2" charset="-122"/>
                </a:rPr>
                <a:t>L</a:t>
              </a:r>
              <a:r>
                <a:rPr lang="en-US" altLang="zh-CN" baseline="-25000" dirty="0">
                  <a:solidFill>
                    <a:srgbClr val="000000"/>
                  </a:solidFill>
                  <a:latin typeface="Times New Roman" pitchFamily="18" charset="0"/>
                  <a:ea typeface="华文细黑" pitchFamily="2" charset="-122"/>
                </a:rPr>
                <a:t>1 </a:t>
              </a:r>
              <a:r>
                <a:rPr lang="zh-CN" altLang="en-US" dirty="0" smtClean="0">
                  <a:solidFill>
                    <a:srgbClr val="000000"/>
                  </a:solidFill>
                  <a:latin typeface="Times New Roman" pitchFamily="18" charset="0"/>
                  <a:ea typeface="华文细黑" pitchFamily="2" charset="-122"/>
                </a:rPr>
                <a:t>：</a:t>
              </a:r>
              <a:endParaRPr lang="zh-CN" altLang="en-US" dirty="0"/>
            </a:p>
          </p:txBody>
        </p:sp>
      </p:grpSp>
      <p:grpSp>
        <p:nvGrpSpPr>
          <p:cNvPr id="688154" name="组合 688153"/>
          <p:cNvGrpSpPr/>
          <p:nvPr/>
        </p:nvGrpSpPr>
        <p:grpSpPr>
          <a:xfrm>
            <a:off x="2759479" y="4951225"/>
            <a:ext cx="2632720" cy="2532429"/>
            <a:chOff x="2759479" y="4951225"/>
            <a:chExt cx="2632720" cy="2532429"/>
          </a:xfrm>
        </p:grpSpPr>
        <p:grpSp>
          <p:nvGrpSpPr>
            <p:cNvPr id="688151" name="组合 688150"/>
            <p:cNvGrpSpPr/>
            <p:nvPr/>
          </p:nvGrpSpPr>
          <p:grpSpPr>
            <a:xfrm>
              <a:off x="2759479" y="4951225"/>
              <a:ext cx="2632720" cy="2532429"/>
              <a:chOff x="3007313" y="4951225"/>
              <a:chExt cx="2632720" cy="2532429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3709489" y="4951225"/>
                <a:ext cx="1930544" cy="2029637"/>
                <a:chOff x="1549424" y="5231685"/>
                <a:chExt cx="1579219" cy="1660278"/>
              </a:xfrm>
            </p:grpSpPr>
            <p:sp>
              <p:nvSpPr>
                <p:cNvPr id="69" name="椭圆 68"/>
                <p:cNvSpPr/>
                <p:nvPr/>
              </p:nvSpPr>
              <p:spPr>
                <a:xfrm>
                  <a:off x="1856247" y="5356802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2543485" y="5362553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1567922" y="5972153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椭圆 71"/>
                <p:cNvSpPr/>
                <p:nvPr/>
              </p:nvSpPr>
              <p:spPr>
                <a:xfrm>
                  <a:off x="2957489" y="5960651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1856247" y="6571883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2615371" y="6560917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2214592" y="5794798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6" name="直接连接符 75"/>
                <p:cNvCxnSpPr>
                  <a:stCxn id="71" idx="7"/>
                  <a:endCxn id="69" idx="4"/>
                </p:cNvCxnSpPr>
                <p:nvPr/>
              </p:nvCxnSpPr>
              <p:spPr>
                <a:xfrm flipV="1">
                  <a:off x="1700458" y="5503451"/>
                  <a:ext cx="233427" cy="490178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>
                  <a:stCxn id="69" idx="6"/>
                  <a:endCxn id="70" idx="2"/>
                </p:cNvCxnSpPr>
                <p:nvPr/>
              </p:nvCxnSpPr>
              <p:spPr>
                <a:xfrm>
                  <a:off x="2011523" y="5430127"/>
                  <a:ext cx="531962" cy="5751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>
                  <a:stCxn id="73" idx="7"/>
                  <a:endCxn id="75" idx="3"/>
                </p:cNvCxnSpPr>
                <p:nvPr/>
              </p:nvCxnSpPr>
              <p:spPr>
                <a:xfrm flipV="1">
                  <a:off x="1988783" y="5919971"/>
                  <a:ext cx="248549" cy="673388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>
                  <a:stCxn id="73" idx="1"/>
                  <a:endCxn id="71" idx="5"/>
                </p:cNvCxnSpPr>
                <p:nvPr/>
              </p:nvCxnSpPr>
              <p:spPr>
                <a:xfrm flipH="1" flipV="1">
                  <a:off x="1700458" y="6097326"/>
                  <a:ext cx="178529" cy="496033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>
                  <a:stCxn id="75" idx="1"/>
                  <a:endCxn id="69" idx="5"/>
                </p:cNvCxnSpPr>
                <p:nvPr/>
              </p:nvCxnSpPr>
              <p:spPr>
                <a:xfrm flipH="1" flipV="1">
                  <a:off x="1988783" y="5481975"/>
                  <a:ext cx="248549" cy="334299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>
                  <a:stCxn id="73" idx="6"/>
                  <a:endCxn id="74" idx="2"/>
                </p:cNvCxnSpPr>
                <p:nvPr/>
              </p:nvCxnSpPr>
              <p:spPr>
                <a:xfrm flipV="1">
                  <a:off x="2011523" y="6634242"/>
                  <a:ext cx="603848" cy="10966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>
                  <a:stCxn id="75" idx="7"/>
                  <a:endCxn id="70" idx="3"/>
                </p:cNvCxnSpPr>
                <p:nvPr/>
              </p:nvCxnSpPr>
              <p:spPr>
                <a:xfrm flipV="1">
                  <a:off x="2347128" y="5487726"/>
                  <a:ext cx="219097" cy="328548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>
                  <a:stCxn id="72" idx="1"/>
                  <a:endCxn id="70" idx="5"/>
                </p:cNvCxnSpPr>
                <p:nvPr/>
              </p:nvCxnSpPr>
              <p:spPr>
                <a:xfrm flipH="1" flipV="1">
                  <a:off x="2676021" y="5487726"/>
                  <a:ext cx="304208" cy="494401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>
                  <a:stCxn id="74" idx="7"/>
                  <a:endCxn id="72" idx="4"/>
                </p:cNvCxnSpPr>
                <p:nvPr/>
              </p:nvCxnSpPr>
              <p:spPr>
                <a:xfrm flipV="1">
                  <a:off x="2747907" y="6107300"/>
                  <a:ext cx="287220" cy="475093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>
                  <a:stCxn id="75" idx="6"/>
                  <a:endCxn id="72" idx="2"/>
                </p:cNvCxnSpPr>
                <p:nvPr/>
              </p:nvCxnSpPr>
              <p:spPr>
                <a:xfrm>
                  <a:off x="2369868" y="5868123"/>
                  <a:ext cx="587621" cy="165853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>
                  <a:stCxn id="75" idx="5"/>
                  <a:endCxn id="74" idx="0"/>
                </p:cNvCxnSpPr>
                <p:nvPr/>
              </p:nvCxnSpPr>
              <p:spPr>
                <a:xfrm>
                  <a:off x="2347128" y="5919971"/>
                  <a:ext cx="345881" cy="640946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2162072" y="5231685"/>
                      <a:ext cx="357996" cy="2517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𝟑</m:t>
                            </m:r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2072" y="5231685"/>
                      <a:ext cx="357996" cy="25176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1549424" y="6218920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𝟒</m:t>
                            </m:r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9424" y="6218920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2134449" y="6584186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𝟒</m:t>
                            </m:r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TextBox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4449" y="6584186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2712519" y="5560345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𝟑</m:t>
                            </m:r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12519" y="5560345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2012012" y="6190956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𝟑</m:t>
                            </m:r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2012" y="6190956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2338285" y="5568388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𝟑</m:t>
                            </m:r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8285" y="5568388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/>
                    <p:cNvSpPr txBox="1"/>
                    <p:nvPr/>
                  </p:nvSpPr>
                  <p:spPr>
                    <a:xfrm>
                      <a:off x="2506923" y="5839740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𝟐</m:t>
                            </m:r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6923" y="5839740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/>
                    <p:cNvSpPr txBox="1"/>
                    <p:nvPr/>
                  </p:nvSpPr>
                  <p:spPr>
                    <a:xfrm>
                      <a:off x="1561955" y="5532564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𝟐</m:t>
                            </m:r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4" name="TextBox 9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1955" y="5532564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2770647" y="6240444"/>
                      <a:ext cx="357996" cy="2517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𝟐</m:t>
                            </m:r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0647" y="6240444"/>
                      <a:ext cx="357996" cy="25176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1966669" y="5451954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𝟏</m:t>
                            </m:r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66669" y="5451954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/>
                    <p:cNvSpPr txBox="1"/>
                    <p:nvPr/>
                  </p:nvSpPr>
                  <p:spPr>
                    <a:xfrm>
                      <a:off x="2442125" y="6122138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𝟔</m:t>
                            </m:r>
                          </m:oMath>
                        </m:oMathPara>
                      </a14:m>
                      <a:endParaRPr lang="en-US" altLang="zh-CN" sz="1400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7" name="TextBox 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2125" y="6122138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6" name="椭圆 105"/>
              <p:cNvSpPr/>
              <p:nvPr/>
            </p:nvSpPr>
            <p:spPr>
              <a:xfrm>
                <a:off x="3132329" y="6221222"/>
                <a:ext cx="189820" cy="17927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/>
              <p:cNvCxnSpPr>
                <a:stCxn id="106" idx="7"/>
                <a:endCxn id="71" idx="3"/>
              </p:cNvCxnSpPr>
              <p:nvPr/>
            </p:nvCxnSpPr>
            <p:spPr>
              <a:xfrm flipV="1">
                <a:off x="3294351" y="6009444"/>
                <a:ext cx="465546" cy="23803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3294461" y="5877112"/>
                    <a:ext cx="43763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altLang="zh-CN" sz="1400" dirty="0" smtClean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TextBox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4461" y="5877112"/>
                    <a:ext cx="437638" cy="307777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弧形 111"/>
              <p:cNvSpPr/>
              <p:nvPr/>
            </p:nvSpPr>
            <p:spPr>
              <a:xfrm rot="709913">
                <a:off x="4566686" y="5214244"/>
                <a:ext cx="1009876" cy="1010156"/>
              </a:xfrm>
              <a:prstGeom prst="arc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弧形 112"/>
              <p:cNvSpPr/>
              <p:nvPr/>
            </p:nvSpPr>
            <p:spPr>
              <a:xfrm rot="11675963">
                <a:off x="4200972" y="5015848"/>
                <a:ext cx="797135" cy="722023"/>
              </a:xfrm>
              <a:prstGeom prst="arc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 rot="18897188">
                <a:off x="4152254" y="6473638"/>
                <a:ext cx="1009876" cy="1010156"/>
              </a:xfrm>
              <a:prstGeom prst="arc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弧形 114"/>
              <p:cNvSpPr/>
              <p:nvPr/>
            </p:nvSpPr>
            <p:spPr>
              <a:xfrm rot="6388563">
                <a:off x="2991443" y="5499781"/>
                <a:ext cx="878009" cy="846269"/>
              </a:xfrm>
              <a:prstGeom prst="arc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0" name="矩形 159"/>
            <p:cNvSpPr/>
            <p:nvPr/>
          </p:nvSpPr>
          <p:spPr>
            <a:xfrm>
              <a:off x="2956450" y="5032632"/>
              <a:ext cx="8515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  <a:ea typeface="华文细黑" pitchFamily="2" charset="-122"/>
                </a:rPr>
                <a:t>L</a:t>
              </a:r>
              <a:r>
                <a:rPr lang="en-US" altLang="zh-CN" baseline="-25000" dirty="0" smtClean="0">
                  <a:solidFill>
                    <a:srgbClr val="000000"/>
                  </a:solidFill>
                  <a:latin typeface="Times New Roman" pitchFamily="18" charset="0"/>
                  <a:ea typeface="华文细黑" pitchFamily="2" charset="-122"/>
                </a:rPr>
                <a:t>2 </a:t>
              </a:r>
              <a:r>
                <a:rPr lang="zh-CN" altLang="en-US" dirty="0" smtClean="0">
                  <a:solidFill>
                    <a:srgbClr val="000000"/>
                  </a:solidFill>
                  <a:latin typeface="Times New Roman" pitchFamily="18" charset="0"/>
                  <a:ea typeface="华文细黑" pitchFamily="2" charset="-122"/>
                </a:rPr>
                <a:t>：</a:t>
              </a:r>
              <a:endParaRPr lang="zh-CN" altLang="en-US" dirty="0"/>
            </a:p>
          </p:txBody>
        </p:sp>
      </p:grpSp>
      <p:grpSp>
        <p:nvGrpSpPr>
          <p:cNvPr id="688157" name="组合 688156"/>
          <p:cNvGrpSpPr/>
          <p:nvPr/>
        </p:nvGrpSpPr>
        <p:grpSpPr>
          <a:xfrm>
            <a:off x="5721188" y="4937332"/>
            <a:ext cx="2788760" cy="2503017"/>
            <a:chOff x="5721188" y="4937332"/>
            <a:chExt cx="2788760" cy="2503017"/>
          </a:xfrm>
        </p:grpSpPr>
        <p:grpSp>
          <p:nvGrpSpPr>
            <p:cNvPr id="688156" name="组合 688155"/>
            <p:cNvGrpSpPr/>
            <p:nvPr/>
          </p:nvGrpSpPr>
          <p:grpSpPr>
            <a:xfrm>
              <a:off x="5721188" y="4956594"/>
              <a:ext cx="2709574" cy="2483755"/>
              <a:chOff x="5721188" y="4956594"/>
              <a:chExt cx="2709574" cy="2483755"/>
            </a:xfrm>
          </p:grpSpPr>
          <p:sp>
            <p:nvSpPr>
              <p:cNvPr id="152" name="弧形 151"/>
              <p:cNvSpPr/>
              <p:nvPr/>
            </p:nvSpPr>
            <p:spPr>
              <a:xfrm rot="18897188">
                <a:off x="6958146" y="6430333"/>
                <a:ext cx="1009876" cy="1010156"/>
              </a:xfrm>
              <a:prstGeom prst="arc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88155" name="组合 688154"/>
              <p:cNvGrpSpPr/>
              <p:nvPr/>
            </p:nvGrpSpPr>
            <p:grpSpPr>
              <a:xfrm>
                <a:off x="5721188" y="4956594"/>
                <a:ext cx="2709574" cy="2059981"/>
                <a:chOff x="5721188" y="4956594"/>
                <a:chExt cx="2709574" cy="2059981"/>
              </a:xfrm>
            </p:grpSpPr>
            <p:grpSp>
              <p:nvGrpSpPr>
                <p:cNvPr id="688149" name="组合 688148"/>
                <p:cNvGrpSpPr/>
                <p:nvPr/>
              </p:nvGrpSpPr>
              <p:grpSpPr>
                <a:xfrm>
                  <a:off x="5942471" y="4956594"/>
                  <a:ext cx="2488291" cy="2059981"/>
                  <a:chOff x="5942471" y="4956594"/>
                  <a:chExt cx="2488291" cy="2059981"/>
                </a:xfrm>
              </p:grpSpPr>
              <p:grpSp>
                <p:nvGrpSpPr>
                  <p:cNvPr id="117" name="组合 116"/>
                  <p:cNvGrpSpPr/>
                  <p:nvPr/>
                </p:nvGrpSpPr>
                <p:grpSpPr>
                  <a:xfrm>
                    <a:off x="6542242" y="5084191"/>
                    <a:ext cx="1888520" cy="1664671"/>
                    <a:chOff x="1567922" y="5356802"/>
                    <a:chExt cx="1544843" cy="1361730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1856247" y="5356802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椭圆 118"/>
                    <p:cNvSpPr/>
                    <p:nvPr/>
                  </p:nvSpPr>
                  <p:spPr>
                    <a:xfrm>
                      <a:off x="2543485" y="5362553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" name="椭圆 119"/>
                    <p:cNvSpPr/>
                    <p:nvPr/>
                  </p:nvSpPr>
                  <p:spPr>
                    <a:xfrm>
                      <a:off x="1567922" y="5972153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1" name="椭圆 120"/>
                    <p:cNvSpPr/>
                    <p:nvPr/>
                  </p:nvSpPr>
                  <p:spPr>
                    <a:xfrm>
                      <a:off x="2957489" y="5960651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" name="椭圆 121"/>
                    <p:cNvSpPr/>
                    <p:nvPr/>
                  </p:nvSpPr>
                  <p:spPr>
                    <a:xfrm>
                      <a:off x="1856247" y="6571883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3" name="椭圆 122"/>
                    <p:cNvSpPr/>
                    <p:nvPr/>
                  </p:nvSpPr>
                  <p:spPr>
                    <a:xfrm>
                      <a:off x="2615371" y="6560917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4" name="椭圆 123"/>
                    <p:cNvSpPr/>
                    <p:nvPr/>
                  </p:nvSpPr>
                  <p:spPr>
                    <a:xfrm>
                      <a:off x="2214592" y="5794798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47" name="椭圆 146"/>
                  <p:cNvSpPr/>
                  <p:nvPr/>
                </p:nvSpPr>
                <p:spPr>
                  <a:xfrm>
                    <a:off x="5942471" y="6201239"/>
                    <a:ext cx="189820" cy="179274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" name="弧形 149"/>
                  <p:cNvSpPr/>
                  <p:nvPr/>
                </p:nvSpPr>
                <p:spPr>
                  <a:xfrm rot="709913">
                    <a:off x="7376828" y="5194261"/>
                    <a:ext cx="1009876" cy="1010156"/>
                  </a:xfrm>
                  <a:prstGeom prst="arc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" name="弧形 150"/>
                  <p:cNvSpPr/>
                  <p:nvPr/>
                </p:nvSpPr>
                <p:spPr>
                  <a:xfrm rot="11675963">
                    <a:off x="7011114" y="4995865"/>
                    <a:ext cx="797135" cy="722023"/>
                  </a:xfrm>
                  <a:prstGeom prst="arc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" name="弧形 152"/>
                  <p:cNvSpPr/>
                  <p:nvPr/>
                </p:nvSpPr>
                <p:spPr>
                  <a:xfrm rot="4511591">
                    <a:off x="7396404" y="5618825"/>
                    <a:ext cx="1009876" cy="1010156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4" name="弧形 153"/>
                  <p:cNvSpPr/>
                  <p:nvPr/>
                </p:nvSpPr>
                <p:spPr>
                  <a:xfrm rot="14885459">
                    <a:off x="6901501" y="5772658"/>
                    <a:ext cx="1288359" cy="1199476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5" name="弧形 154"/>
                  <p:cNvSpPr/>
                  <p:nvPr/>
                </p:nvSpPr>
                <p:spPr>
                  <a:xfrm rot="18810053">
                    <a:off x="6904742" y="4956454"/>
                    <a:ext cx="1009876" cy="1010156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61" name="矩形 160"/>
                <p:cNvSpPr/>
                <p:nvPr/>
              </p:nvSpPr>
              <p:spPr>
                <a:xfrm>
                  <a:off x="5721188" y="5032632"/>
                  <a:ext cx="14013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0000"/>
                      </a:solidFill>
                      <a:latin typeface="Times New Roman" pitchFamily="18" charset="0"/>
                      <a:ea typeface="华文细黑" pitchFamily="2" charset="-122"/>
                    </a:rPr>
                    <a:t>Q</a:t>
                  </a:r>
                  <a:r>
                    <a:rPr lang="en-US" altLang="zh-CN" baseline="-25000" dirty="0">
                      <a:solidFill>
                        <a:srgbClr val="000000"/>
                      </a:solidFill>
                      <a:latin typeface="Times New Roman" pitchFamily="18" charset="0"/>
                      <a:ea typeface="华文细黑" pitchFamily="2" charset="-122"/>
                    </a:rPr>
                    <a:t>1</a:t>
                  </a:r>
                  <a:r>
                    <a:rPr lang="en-US" altLang="zh-CN" dirty="0">
                      <a:solidFill>
                        <a:srgbClr val="000000"/>
                      </a:solidFill>
                      <a:latin typeface="Times New Roman" pitchFamily="18" charset="0"/>
                      <a:ea typeface="华文细黑" pitchFamily="2" charset="-122"/>
                    </a:rPr>
                    <a:t>+Q</a:t>
                  </a:r>
                  <a:r>
                    <a:rPr lang="en-US" altLang="zh-CN" baseline="-25000" dirty="0">
                      <a:solidFill>
                        <a:srgbClr val="000000"/>
                      </a:solidFill>
                      <a:latin typeface="Times New Roman" pitchFamily="18" charset="0"/>
                      <a:ea typeface="华文细黑" pitchFamily="2" charset="-122"/>
                    </a:rPr>
                    <a:t>2</a:t>
                  </a:r>
                  <a:r>
                    <a:rPr lang="en-US" altLang="zh-CN" baseline="-25000" dirty="0" smtClean="0">
                      <a:solidFill>
                        <a:srgbClr val="000000"/>
                      </a:solidFill>
                      <a:latin typeface="Times New Roman" pitchFamily="18" charset="0"/>
                      <a:ea typeface="华文细黑" pitchFamily="2" charset="-122"/>
                    </a:rPr>
                    <a:t> </a:t>
                  </a:r>
                  <a:r>
                    <a:rPr lang="zh-CN" altLang="en-US" dirty="0" smtClean="0">
                      <a:solidFill>
                        <a:srgbClr val="000000"/>
                      </a:solidFill>
                      <a:latin typeface="Times New Roman" pitchFamily="18" charset="0"/>
                      <a:ea typeface="华文细黑" pitchFamily="2" charset="-122"/>
                    </a:rPr>
                    <a:t>：</a:t>
                  </a:r>
                  <a:endParaRPr lang="zh-CN" alt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/>
                <p:cNvSpPr txBox="1"/>
                <p:nvPr/>
              </p:nvSpPr>
              <p:spPr>
                <a:xfrm>
                  <a:off x="6895137" y="5276922"/>
                  <a:ext cx="437638" cy="376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altLang="zh-CN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TextBox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137" y="5276922"/>
                  <a:ext cx="437638" cy="376248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7244265" y="4937332"/>
                  <a:ext cx="4376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altLang="zh-CN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265" y="4937332"/>
                  <a:ext cx="437638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7993124" y="5273408"/>
                  <a:ext cx="437638" cy="376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altLang="zh-CN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3124" y="5273408"/>
                  <a:ext cx="437638" cy="3762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8072310" y="6151163"/>
                  <a:ext cx="4376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altLang="zh-CN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310" y="6151163"/>
                  <a:ext cx="437638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6846355" y="6059352"/>
                  <a:ext cx="437638" cy="376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altLang="zh-CN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6355" y="6059352"/>
                  <a:ext cx="437638" cy="3762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/>
                <p:cNvSpPr txBox="1"/>
                <p:nvPr/>
              </p:nvSpPr>
              <p:spPr>
                <a:xfrm>
                  <a:off x="7256527" y="6435600"/>
                  <a:ext cx="437638" cy="376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altLang="zh-CN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TextBox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527" y="6435600"/>
                  <a:ext cx="437638" cy="37624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075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8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8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8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55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Garamond" pitchFamily="18" charset="0"/>
              </a:rPr>
              <a:t>证明</a:t>
            </a:r>
            <a:r>
              <a:rPr lang="en-US" altLang="zh-CN" dirty="0">
                <a:solidFill>
                  <a:srgbClr val="FF0066"/>
                </a:solidFill>
                <a:latin typeface="Garamond" pitchFamily="18" charset="0"/>
              </a:rPr>
              <a:t>(</a:t>
            </a:r>
            <a:r>
              <a:rPr lang="zh-CN" altLang="en-US" dirty="0">
                <a:solidFill>
                  <a:srgbClr val="FF0066"/>
                </a:solidFill>
                <a:latin typeface="Garamond" pitchFamily="18" charset="0"/>
              </a:rPr>
              <a:t>续</a:t>
            </a:r>
            <a:r>
              <a:rPr lang="en-US" altLang="zh-CN" dirty="0">
                <a:solidFill>
                  <a:srgbClr val="FF0066"/>
                </a:solidFill>
                <a:latin typeface="Garamond" pitchFamily="18" charset="0"/>
              </a:rPr>
              <a:t>)</a:t>
            </a:r>
            <a:r>
              <a:rPr lang="zh-CN" altLang="en-US" dirty="0">
                <a:solidFill>
                  <a:srgbClr val="FF0066"/>
                </a:solidFill>
                <a:latin typeface="Garamond" pitchFamily="18" charset="0"/>
              </a:rPr>
              <a:t>：</a:t>
            </a:r>
          </a:p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E8DED8"/>
                </a:solidFill>
                <a:latin typeface="Garamond" pitchFamily="18" charset="0"/>
              </a:rPr>
              <a:t>    </a:t>
            </a:r>
            <a:r>
              <a:rPr lang="zh-CN" altLang="en-US" dirty="0">
                <a:solidFill>
                  <a:srgbClr val="5E2CAE"/>
                </a:solidFill>
                <a:latin typeface="Garamond" pitchFamily="18" charset="0"/>
              </a:rPr>
              <a:t>充分性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（无向图满足了这两个条件后必为最佳邮路）</a:t>
            </a:r>
          </a:p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E8DED8"/>
                </a:solidFill>
                <a:latin typeface="Garamond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• 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故可构造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G’=(V(G),E’(G))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G’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是简单图，各结点度是偶数</a:t>
            </a:r>
          </a:p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•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若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E’(G)=Φ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，显然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π(L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)=π(L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</a:t>
            </a:r>
            <a:endParaRPr lang="en-US" altLang="zh-CN" sz="2000" dirty="0">
              <a:solidFill>
                <a:srgbClr val="E8DED8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•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否则（即E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’(G)≠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Φ，其中对称差E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’(G)=Q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+Q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）</a:t>
            </a: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 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因为G’是简单图，各结点度是偶数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可分为若干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个回路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，</a:t>
            </a:r>
            <a:endParaRPr lang="en-US" altLang="en-US" sz="2000" dirty="0">
              <a:solidFill>
                <a:srgbClr val="000000"/>
              </a:solidFill>
              <a:latin typeface="Times New Roman" pitchFamily="18" charset="0"/>
              <a:ea typeface="华文细黑" pitchFamily="2" charset="-122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  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对任一个回路C，设C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和C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分别是L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和L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的重复边集</a:t>
            </a: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由已知条件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(2)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可知，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π(C</a:t>
            </a:r>
            <a:r>
              <a:rPr lang="en-US" altLang="en-US" sz="2000" baseline="-25000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 ≤ π(C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), π(C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 ≤ π(C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</a:t>
            </a: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 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因此π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(C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)=π(C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)，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故π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(L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)=π(L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</a:t>
            </a: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充分性得证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ea typeface="华文细黑" pitchFamily="2" charset="-122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ea typeface="华文细黑" pitchFamily="2" charset="-122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ea typeface="华文细黑" pitchFamily="2" charset="-122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ea typeface="华文细黑" pitchFamily="2" charset="-122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endParaRPr lang="zh-CN" altLang="en-US" dirty="0">
              <a:solidFill>
                <a:srgbClr val="000000"/>
              </a:solidFill>
              <a:latin typeface="Times New Roman" pitchFamily="18" charset="0"/>
              <a:ea typeface="华文细黑" pitchFamily="2" charset="-122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Times New Roman" pitchFamily="18" charset="0"/>
                <a:ea typeface="华文细黑" pitchFamily="2" charset="-122"/>
              </a:rPr>
              <a:t>定理给出了中国邮路问题的一种算法称为“奇偶点图上作业法”</a:t>
            </a:r>
            <a:endParaRPr lang="en-US" altLang="en-US" dirty="0">
              <a:solidFill>
                <a:srgbClr val="000000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4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eaLnBrk="0" hangingPunct="0">
              <a:defRPr/>
            </a:pPr>
            <a:r>
              <a:rPr kumimoji="0" lang="zh-CN" altLang="en-US" sz="440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中国邮路</a:t>
            </a:r>
            <a:endParaRPr kumimoji="0" lang="en-US" altLang="zh-CN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610242" y="4263165"/>
            <a:ext cx="2788760" cy="2503017"/>
            <a:chOff x="5721188" y="4937332"/>
            <a:chExt cx="2788760" cy="2503017"/>
          </a:xfrm>
        </p:grpSpPr>
        <p:grpSp>
          <p:nvGrpSpPr>
            <p:cNvPr id="42" name="组合 41"/>
            <p:cNvGrpSpPr/>
            <p:nvPr/>
          </p:nvGrpSpPr>
          <p:grpSpPr>
            <a:xfrm>
              <a:off x="5721188" y="4956594"/>
              <a:ext cx="2709565" cy="2483755"/>
              <a:chOff x="5721188" y="4956594"/>
              <a:chExt cx="2709565" cy="2483755"/>
            </a:xfrm>
          </p:grpSpPr>
          <p:sp>
            <p:nvSpPr>
              <p:cNvPr id="49" name="弧形 48"/>
              <p:cNvSpPr/>
              <p:nvPr/>
            </p:nvSpPr>
            <p:spPr>
              <a:xfrm rot="18897188">
                <a:off x="6958146" y="6430333"/>
                <a:ext cx="1009876" cy="1010156"/>
              </a:xfrm>
              <a:prstGeom prst="arc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5721188" y="4956594"/>
                <a:ext cx="2709565" cy="2059981"/>
                <a:chOff x="5721188" y="4956594"/>
                <a:chExt cx="2709565" cy="2059981"/>
              </a:xfrm>
            </p:grpSpPr>
            <p:grpSp>
              <p:nvGrpSpPr>
                <p:cNvPr id="51" name="组合 50"/>
                <p:cNvGrpSpPr/>
                <p:nvPr/>
              </p:nvGrpSpPr>
              <p:grpSpPr>
                <a:xfrm>
                  <a:off x="5942471" y="4956594"/>
                  <a:ext cx="2488282" cy="2059981"/>
                  <a:chOff x="5942471" y="4956594"/>
                  <a:chExt cx="2488282" cy="2059981"/>
                </a:xfrm>
              </p:grpSpPr>
              <p:grpSp>
                <p:nvGrpSpPr>
                  <p:cNvPr id="53" name="组合 52"/>
                  <p:cNvGrpSpPr/>
                  <p:nvPr/>
                </p:nvGrpSpPr>
                <p:grpSpPr>
                  <a:xfrm>
                    <a:off x="6414043" y="5084191"/>
                    <a:ext cx="2016710" cy="1664671"/>
                    <a:chOff x="1463057" y="5356802"/>
                    <a:chExt cx="1649708" cy="1361730"/>
                  </a:xfrm>
                </p:grpSpPr>
                <p:sp>
                  <p:nvSpPr>
                    <p:cNvPr id="60" name="椭圆 59"/>
                    <p:cNvSpPr/>
                    <p:nvPr/>
                  </p:nvSpPr>
                  <p:spPr>
                    <a:xfrm>
                      <a:off x="1856247" y="5356802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/>
                    <p:cNvSpPr/>
                    <p:nvPr/>
                  </p:nvSpPr>
                  <p:spPr>
                    <a:xfrm>
                      <a:off x="2543485" y="5362553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椭圆 61"/>
                    <p:cNvSpPr/>
                    <p:nvPr/>
                  </p:nvSpPr>
                  <p:spPr>
                    <a:xfrm>
                      <a:off x="1463057" y="5972153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/>
                    <p:cNvSpPr/>
                    <p:nvPr/>
                  </p:nvSpPr>
                  <p:spPr>
                    <a:xfrm>
                      <a:off x="2957489" y="5960651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" name="椭圆 63"/>
                    <p:cNvSpPr/>
                    <p:nvPr/>
                  </p:nvSpPr>
                  <p:spPr>
                    <a:xfrm>
                      <a:off x="1856247" y="6571883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/>
                    <p:cNvSpPr/>
                    <p:nvPr/>
                  </p:nvSpPr>
                  <p:spPr>
                    <a:xfrm>
                      <a:off x="2615371" y="6560917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/>
                    <p:cNvSpPr/>
                    <p:nvPr/>
                  </p:nvSpPr>
                  <p:spPr>
                    <a:xfrm>
                      <a:off x="2214592" y="5794798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54" name="椭圆 53"/>
                  <p:cNvSpPr/>
                  <p:nvPr/>
                </p:nvSpPr>
                <p:spPr>
                  <a:xfrm>
                    <a:off x="5942471" y="6201239"/>
                    <a:ext cx="189820" cy="179274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弧形 54"/>
                  <p:cNvSpPr/>
                  <p:nvPr/>
                </p:nvSpPr>
                <p:spPr>
                  <a:xfrm rot="709913">
                    <a:off x="7376828" y="5194261"/>
                    <a:ext cx="1009876" cy="1010156"/>
                  </a:xfrm>
                  <a:prstGeom prst="arc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弧形 55"/>
                  <p:cNvSpPr/>
                  <p:nvPr/>
                </p:nvSpPr>
                <p:spPr>
                  <a:xfrm rot="11675963">
                    <a:off x="7011114" y="4995865"/>
                    <a:ext cx="797135" cy="722023"/>
                  </a:xfrm>
                  <a:prstGeom prst="arc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" name="弧形 56"/>
                  <p:cNvSpPr/>
                  <p:nvPr/>
                </p:nvSpPr>
                <p:spPr>
                  <a:xfrm rot="4511591">
                    <a:off x="7396404" y="5618825"/>
                    <a:ext cx="1009876" cy="1010156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" name="弧形 57"/>
                  <p:cNvSpPr/>
                  <p:nvPr/>
                </p:nvSpPr>
                <p:spPr>
                  <a:xfrm rot="14885459">
                    <a:off x="6901501" y="5772658"/>
                    <a:ext cx="1288359" cy="1199476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弧形 58"/>
                  <p:cNvSpPr/>
                  <p:nvPr/>
                </p:nvSpPr>
                <p:spPr>
                  <a:xfrm rot="18810053">
                    <a:off x="6904742" y="4956454"/>
                    <a:ext cx="1009876" cy="1010156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2" name="矩形 51"/>
                <p:cNvSpPr/>
                <p:nvPr/>
              </p:nvSpPr>
              <p:spPr>
                <a:xfrm>
                  <a:off x="5721188" y="5032632"/>
                  <a:ext cx="83388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0000"/>
                      </a:solidFill>
                      <a:latin typeface="Times New Roman" pitchFamily="18" charset="0"/>
                    </a:rPr>
                    <a:t>G’</a:t>
                  </a:r>
                  <a:r>
                    <a:rPr lang="zh-CN" altLang="en-US" dirty="0" smtClean="0">
                      <a:solidFill>
                        <a:srgbClr val="000000"/>
                      </a:solidFill>
                      <a:latin typeface="Times New Roman" pitchFamily="18" charset="0"/>
                      <a:ea typeface="华文细黑" pitchFamily="2" charset="-122"/>
                    </a:rPr>
                    <a:t>：</a:t>
                  </a:r>
                  <a:endParaRPr lang="zh-CN" alt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895137" y="5276922"/>
                  <a:ext cx="437638" cy="376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altLang="zh-CN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137" y="5276922"/>
                  <a:ext cx="437638" cy="37624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244265" y="4937332"/>
                  <a:ext cx="4376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altLang="zh-CN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265" y="4937332"/>
                  <a:ext cx="437638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993124" y="5273408"/>
                  <a:ext cx="437638" cy="376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altLang="zh-CN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3124" y="5273408"/>
                  <a:ext cx="437638" cy="37624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072310" y="6151163"/>
                  <a:ext cx="4376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altLang="zh-CN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310" y="6151163"/>
                  <a:ext cx="437638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846355" y="6059352"/>
                  <a:ext cx="437638" cy="376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altLang="zh-CN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6355" y="6059352"/>
                  <a:ext cx="437638" cy="37624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256527" y="6435600"/>
                  <a:ext cx="437638" cy="376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altLang="zh-CN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527" y="6435600"/>
                  <a:ext cx="437638" cy="3762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椭圆 1"/>
          <p:cNvSpPr/>
          <p:nvPr/>
        </p:nvSpPr>
        <p:spPr>
          <a:xfrm>
            <a:off x="6528288" y="4033618"/>
            <a:ext cx="1897857" cy="24270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75971" y="5740058"/>
            <a:ext cx="2703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rgbClr val="FFC000"/>
                </a:solidFill>
                <a:latin typeface="Times New Roman" pitchFamily="18" charset="0"/>
                <a:ea typeface="华文细黑" pitchFamily="2" charset="-122"/>
              </a:rPr>
              <a:t>1+3+4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=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2+3+3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10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>
                <a:solidFill>
                  <a:srgbClr val="E8DED8"/>
                </a:solidFill>
                <a:latin typeface="Garamond" pitchFamily="18" charset="0"/>
              </a:rPr>
              <a:t>  </a:t>
            </a:r>
            <a:r>
              <a:rPr lang="zh-CN" altLang="en-US" sz="3200">
                <a:solidFill>
                  <a:srgbClr val="5E2CAE"/>
                </a:solidFill>
                <a:latin typeface="Garamond" pitchFamily="18" charset="0"/>
              </a:rPr>
              <a:t>构造中国邮路算法</a:t>
            </a:r>
          </a:p>
        </p:txBody>
      </p:sp>
      <p:sp>
        <p:nvSpPr>
          <p:cNvPr id="690179" name="Rectangle 3"/>
          <p:cNvSpPr>
            <a:spLocks noChangeArrowheads="1"/>
          </p:cNvSpPr>
          <p:nvPr/>
        </p:nvSpPr>
        <p:spPr bwMode="auto">
          <a:xfrm>
            <a:off x="0" y="1943100"/>
            <a:ext cx="8915400" cy="268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①  </a:t>
            </a:r>
            <a:r>
              <a:rPr lang="zh-CN" altLang="zh-CN" dirty="0">
                <a:solidFill>
                  <a:srgbClr val="000000"/>
                </a:solidFill>
                <a:latin typeface="宋体" pitchFamily="2" charset="-122"/>
              </a:rPr>
              <a:t>找出度为奇的点</a:t>
            </a:r>
            <a:endParaRPr lang="zh-CN" altLang="en-US" dirty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    ② </a:t>
            </a:r>
            <a:r>
              <a:rPr lang="zh-CN" altLang="zh-CN" dirty="0">
                <a:solidFill>
                  <a:srgbClr val="000000"/>
                </a:solidFill>
                <a:latin typeface="宋体" pitchFamily="2" charset="-122"/>
              </a:rPr>
              <a:t>依据条件1构造邮路，即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G</a:t>
            </a:r>
            <a:r>
              <a:rPr lang="zh-CN" altLang="zh-CN" dirty="0">
                <a:solidFill>
                  <a:srgbClr val="000000"/>
                </a:solidFill>
                <a:latin typeface="宋体" pitchFamily="2" charset="-122"/>
              </a:rPr>
              <a:t>的每条边最多重复一次，</a:t>
            </a:r>
            <a:endParaRPr lang="zh-CN" altLang="en-US" dirty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       </a:t>
            </a:r>
            <a:r>
              <a:rPr lang="zh-CN" altLang="zh-CN" dirty="0">
                <a:solidFill>
                  <a:srgbClr val="000000"/>
                </a:solidFill>
                <a:latin typeface="宋体" pitchFamily="2" charset="-122"/>
              </a:rPr>
              <a:t>并保证计算重复边之后度都是偶数</a:t>
            </a:r>
            <a:endParaRPr lang="zh-CN" altLang="en-US" dirty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    ③ </a:t>
            </a:r>
            <a:r>
              <a:rPr lang="zh-CN" altLang="zh-CN" dirty="0">
                <a:solidFill>
                  <a:srgbClr val="000000"/>
                </a:solidFill>
                <a:latin typeface="宋体" pitchFamily="2" charset="-122"/>
              </a:rPr>
              <a:t>由条件2对所有回路进行判断，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的任意一个回路上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,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如果重复边的长度之和超过该回路长度的一半，</a:t>
            </a:r>
            <a:r>
              <a:rPr lang="zh-CN" altLang="zh-CN" dirty="0">
                <a:solidFill>
                  <a:srgbClr val="000000"/>
                </a:solidFill>
                <a:latin typeface="宋体" pitchFamily="2" charset="-122"/>
              </a:rPr>
              <a:t>则令</a:t>
            </a:r>
            <a:endParaRPr lang="zh-CN" altLang="en-US" dirty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       </a:t>
            </a:r>
            <a:r>
              <a:rPr lang="zh-CN" altLang="zh-CN" dirty="0">
                <a:solidFill>
                  <a:srgbClr val="000000"/>
                </a:solidFill>
                <a:latin typeface="宋体" pitchFamily="2" charset="-122"/>
              </a:rPr>
              <a:t>回路中的重复边不重复，不重复边变为重复</a:t>
            </a:r>
            <a:endParaRPr lang="zh-CN" altLang="en-US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5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eaLnBrk="0" hangingPunct="0">
              <a:defRPr/>
            </a:pPr>
            <a:r>
              <a:rPr kumimoji="0" lang="zh-CN" altLang="en-US" sz="440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中国邮路</a:t>
            </a:r>
            <a:endParaRPr kumimoji="0" lang="en-US" altLang="zh-CN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4353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ChangeArrowheads="1"/>
          </p:cNvSpPr>
          <p:nvPr/>
        </p:nvSpPr>
        <p:spPr bwMode="auto">
          <a:xfrm>
            <a:off x="522288" y="1341489"/>
            <a:ext cx="7912100" cy="299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Garamond" pitchFamily="18" charset="0"/>
              </a:rPr>
              <a:t>例：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求下图的中国邮递员问题的解。</a:t>
            </a: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Garamond" pitchFamily="18" charset="0"/>
              </a:rPr>
              <a:t>解：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(1)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将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变为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Euler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图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        (2) ∵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在回路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</a:rPr>
              <a:t>3 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</a:rPr>
              <a:t>4 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</a:rPr>
              <a:t>5 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</a:rPr>
              <a:t>7 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中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重复边的权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&gt;1/2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回路的权</a:t>
            </a: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         ∴ 在回路中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重复边不重复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不重复边重复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        (3)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在回路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</a:rPr>
              <a:t>1 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</a:rPr>
              <a:t>2 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</a:rPr>
              <a:t>3 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</a:rPr>
              <a:t>7 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</a:rPr>
              <a:t>6 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中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重复边的权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&gt;1/2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回路的权     </a:t>
            </a: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         ∴ 同理修改。</a:t>
            </a: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endParaRPr lang="en-US" altLang="zh-CN" dirty="0">
              <a:solidFill>
                <a:srgbClr val="000000"/>
              </a:solidFill>
              <a:latin typeface="Garamond" pitchFamily="18" charset="0"/>
            </a:endParaRP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182875" y="3891013"/>
          <a:ext cx="203835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18" name="Visio" r:id="rId4" imgW="1549088" imgH="1868117" progId="Visio.Drawing.11">
                  <p:embed/>
                </p:oleObj>
              </mc:Choice>
              <mc:Fallback>
                <p:oleObj name="Visio" r:id="rId4" imgW="1549088" imgH="186811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75" y="3891013"/>
                        <a:ext cx="2038350" cy="244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04" name="Object 4"/>
          <p:cNvGraphicFramePr>
            <a:graphicFrameLocks noChangeAspect="1"/>
          </p:cNvGraphicFramePr>
          <p:nvPr/>
        </p:nvGraphicFramePr>
        <p:xfrm>
          <a:off x="2233925" y="3756075"/>
          <a:ext cx="2209800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19" name="Visio" r:id="rId6" imgW="1559991" imgH="1870415" progId="Visio.Drawing.11">
                  <p:embed/>
                </p:oleObj>
              </mc:Choice>
              <mc:Fallback>
                <p:oleObj name="Visio" r:id="rId6" imgW="1559991" imgH="18704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925" y="3756075"/>
                        <a:ext cx="2209800" cy="262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05" name="Object 5"/>
          <p:cNvGraphicFramePr>
            <a:graphicFrameLocks noChangeAspect="1"/>
          </p:cNvGraphicFramePr>
          <p:nvPr/>
        </p:nvGraphicFramePr>
        <p:xfrm>
          <a:off x="4529450" y="3802113"/>
          <a:ext cx="2160588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20" name="Visio" r:id="rId8" imgW="1559991" imgH="1874914" progId="Visio.Drawing.11">
                  <p:embed/>
                </p:oleObj>
              </mc:Choice>
              <mc:Fallback>
                <p:oleObj name="Visio" r:id="rId8" imgW="1559991" imgH="18749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450" y="3802113"/>
                        <a:ext cx="2160588" cy="2592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06" name="Object 6"/>
          <p:cNvGraphicFramePr>
            <a:graphicFrameLocks noChangeAspect="1"/>
          </p:cNvGraphicFramePr>
          <p:nvPr/>
        </p:nvGraphicFramePr>
        <p:xfrm>
          <a:off x="6734488" y="3756075"/>
          <a:ext cx="2312987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21" name="Visio" r:id="rId10" imgW="1559991" imgH="1874914" progId="Visio.Drawing.11">
                  <p:embed/>
                </p:oleObj>
              </mc:Choice>
              <mc:Fallback>
                <p:oleObj name="Visio" r:id="rId10" imgW="1559991" imgH="18749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488" y="3756075"/>
                        <a:ext cx="2312987" cy="278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eaLnBrk="0" hangingPunct="0">
              <a:defRPr/>
            </a:pPr>
            <a:r>
              <a:rPr kumimoji="0" lang="zh-CN" altLang="en-US" sz="440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中国邮路</a:t>
            </a:r>
            <a:endParaRPr kumimoji="0" lang="en-US" altLang="zh-CN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312544" y="4664016"/>
            <a:ext cx="854014" cy="1331344"/>
            <a:chOff x="3312544" y="4664016"/>
            <a:chExt cx="854014" cy="1331344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29796" y="5555412"/>
              <a:ext cx="836762" cy="43994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3312544" y="4664016"/>
              <a:ext cx="854014" cy="43994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166558" y="4664016"/>
              <a:ext cx="0" cy="89139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3335546" y="5103964"/>
              <a:ext cx="0" cy="89139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4810664" y="4295956"/>
            <a:ext cx="1607389" cy="1276709"/>
            <a:chOff x="4810664" y="4295956"/>
            <a:chExt cx="1607389" cy="1276709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4810664" y="4681269"/>
              <a:ext cx="0" cy="89139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4810664" y="4313367"/>
              <a:ext cx="805133" cy="40528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604295" y="4295956"/>
              <a:ext cx="813758" cy="44569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4810664" y="4718650"/>
              <a:ext cx="1607389" cy="831012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176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9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1000"/>
                                        <p:tgtEl>
                                          <p:spTgt spid="69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9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9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1000"/>
                                        <p:tgtEl>
                                          <p:spTgt spid="69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>
                <a:solidFill>
                  <a:srgbClr val="E8DED8"/>
                </a:solidFill>
                <a:latin typeface="Garamond" pitchFamily="18" charset="0"/>
              </a:rPr>
              <a:t>  </a:t>
            </a:r>
            <a:r>
              <a:rPr lang="zh-CN" altLang="en-US" sz="3200">
                <a:solidFill>
                  <a:srgbClr val="5E2CAE"/>
                </a:solidFill>
                <a:latin typeface="Garamond" pitchFamily="18" charset="0"/>
              </a:rPr>
              <a:t>构造中国邮路算法</a:t>
            </a:r>
          </a:p>
        </p:txBody>
      </p:sp>
      <p:sp>
        <p:nvSpPr>
          <p:cNvPr id="692227" name="Rectangle 3"/>
          <p:cNvSpPr>
            <a:spLocks noChangeArrowheads="1"/>
          </p:cNvSpPr>
          <p:nvPr/>
        </p:nvSpPr>
        <p:spPr bwMode="auto">
          <a:xfrm>
            <a:off x="341313" y="2259013"/>
            <a:ext cx="8618537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E8DED8"/>
                </a:solidFill>
                <a:latin typeface="Times New Roman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① 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</a:rPr>
              <a:t>确定G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中度为奇的结点，构成V</a:t>
            </a:r>
            <a:r>
              <a:rPr lang="zh-CN" altLang="zh-CN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(G)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   ②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求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(G)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各结点在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中的最短路径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P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ij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及其长度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π(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,v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   ③ 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</a:rPr>
              <a:t>对V</a:t>
            </a:r>
            <a:r>
              <a:rPr lang="zh-CN" altLang="zh-CN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</a:rPr>
              <a:t>(G)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的结点进行最小权匹配，即选出| V</a:t>
            </a:r>
            <a:r>
              <a:rPr lang="zh-CN" altLang="zh-CN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(G) |/2个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  <a:ea typeface="华文细黑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     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π(v</a:t>
            </a:r>
            <a:r>
              <a:rPr lang="zh-CN" altLang="zh-CN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,v</a:t>
            </a:r>
            <a:r>
              <a:rPr lang="zh-CN" altLang="zh-CN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j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)，保证每个结点在P</a:t>
            </a:r>
            <a:r>
              <a:rPr lang="zh-CN" altLang="zh-CN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ij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中只出现一次，并且这些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  <a:ea typeface="华文细黑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     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π(v</a:t>
            </a:r>
            <a:r>
              <a:rPr lang="zh-CN" altLang="zh-CN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,v</a:t>
            </a:r>
            <a:r>
              <a:rPr lang="zh-CN" altLang="zh-CN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j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)的总和</a:t>
            </a:r>
            <a:r>
              <a:rPr lang="zh-CN" altLang="zh-CN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最小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（最佳匹配问题，在后面二分图匹配中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ea typeface="华文细黑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    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会讲如何实现）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  <a:ea typeface="华文细黑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④ 在最小权匹配里各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π(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</a:rPr>
              <a:t>,v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所对应的路径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P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ij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中的各边在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中重复一次，得到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G’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   ⑤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G’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是欧拉图，它的一条欧拉回路即为解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657225" y="1673225"/>
            <a:ext cx="8018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0066"/>
                </a:solidFill>
                <a:ea typeface="华文细黑" pitchFamily="2" charset="-122"/>
              </a:rPr>
              <a:t>Edmonds</a:t>
            </a:r>
            <a:r>
              <a:rPr lang="zh-CN" altLang="en-US" sz="2800">
                <a:solidFill>
                  <a:srgbClr val="FF0066"/>
                </a:solidFill>
                <a:latin typeface="华文细黑" pitchFamily="2" charset="-122"/>
                <a:ea typeface="华文细黑" pitchFamily="2" charset="-122"/>
              </a:rPr>
              <a:t>最小权匹配算法      </a:t>
            </a:r>
            <a:r>
              <a:rPr lang="en-US" altLang="zh-CN" sz="2800">
                <a:solidFill>
                  <a:srgbClr val="FF0066"/>
                </a:solidFill>
                <a:latin typeface="华文细黑" pitchFamily="2" charset="-122"/>
                <a:ea typeface="华文细黑" pitchFamily="2" charset="-122"/>
              </a:rPr>
              <a:t>1973</a:t>
            </a:r>
            <a:r>
              <a:rPr lang="zh-CN" altLang="en-US" sz="2800">
                <a:solidFill>
                  <a:srgbClr val="FF0066"/>
                </a:solidFill>
                <a:latin typeface="华文细黑" pitchFamily="2" charset="-122"/>
                <a:ea typeface="华文细黑" pitchFamily="2" charset="-122"/>
              </a:rPr>
              <a:t>年</a:t>
            </a:r>
          </a:p>
        </p:txBody>
      </p:sp>
      <p:sp>
        <p:nvSpPr>
          <p:cNvPr id="6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eaLnBrk="0" hangingPunct="0">
              <a:defRPr/>
            </a:pPr>
            <a:r>
              <a:rPr kumimoji="0" lang="zh-CN" altLang="en-US" sz="440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中国邮路</a:t>
            </a:r>
            <a:endParaRPr kumimoji="0" lang="en-US" altLang="zh-CN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6135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>
                <a:solidFill>
                  <a:srgbClr val="000000"/>
                </a:solidFill>
                <a:latin typeface="Garamond" pitchFamily="18" charset="0"/>
              </a:rPr>
              <a:t>问题的提出</a:t>
            </a:r>
          </a:p>
        </p:txBody>
      </p:sp>
      <p:sp>
        <p:nvSpPr>
          <p:cNvPr id="660484" name="Rectangle 4"/>
          <p:cNvSpPr>
            <a:spLocks noChangeArrowheads="1"/>
          </p:cNvSpPr>
          <p:nvPr/>
        </p:nvSpPr>
        <p:spPr bwMode="auto">
          <a:xfrm>
            <a:off x="296863" y="1898650"/>
            <a:ext cx="8461375" cy="384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zh-CN" sz="2800" dirty="0">
                <a:solidFill>
                  <a:srgbClr val="000000"/>
                </a:solidFill>
                <a:latin typeface="Garamond" pitchFamily="18" charset="0"/>
              </a:rPr>
              <a:t>一项工程都要由很多工序组成</a:t>
            </a: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－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</a:rPr>
              <a:t>每个工序的执行时长是可预知的；</a:t>
            </a: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－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</a:rPr>
              <a:t>这些工序相互约束，只有在某些工序完成之后，一个</a:t>
            </a:r>
            <a:endParaRPr lang="zh-CN" altLang="en-US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    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</a:rPr>
              <a:t>新的工序才能开始</a:t>
            </a: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－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</a:rPr>
              <a:t>一般情况下这种关系是预知的，而且也能预计完成每</a:t>
            </a:r>
            <a:endParaRPr lang="zh-CN" altLang="en-US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    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</a:rPr>
              <a:t>个工序所需要的时间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；</a:t>
            </a: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人们往往需要知道</a:t>
            </a: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－ 完成整个工程任务最少需要多少时间？</a:t>
            </a: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－ 影响工程进度的关键工序是哪几个？    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78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1" name="Rectangle 3"/>
          <p:cNvSpPr>
            <a:spLocks noChangeArrowheads="1"/>
          </p:cNvSpPr>
          <p:nvPr/>
        </p:nvSpPr>
        <p:spPr bwMode="auto">
          <a:xfrm>
            <a:off x="323850" y="1358900"/>
            <a:ext cx="8820150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有向图可能没有中国邮路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endParaRPr lang="en-US" altLang="zh-CN" sz="2800" dirty="0">
              <a:solidFill>
                <a:srgbClr val="E8DED8"/>
              </a:solidFill>
              <a:latin typeface="Garamond" pitchFamily="18" charset="0"/>
            </a:endParaRPr>
          </a:p>
        </p:txBody>
      </p:sp>
      <p:sp>
        <p:nvSpPr>
          <p:cNvPr id="693252" name="Rectangle 4"/>
          <p:cNvSpPr>
            <a:spLocks noChangeArrowheads="1"/>
          </p:cNvSpPr>
          <p:nvPr/>
        </p:nvSpPr>
        <p:spPr bwMode="auto">
          <a:xfrm>
            <a:off x="323850" y="1987550"/>
            <a:ext cx="8469772" cy="401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3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rgbClr val="000000"/>
                </a:solidFill>
                <a:latin typeface="Garamond" pitchFamily="18" charset="0"/>
              </a:rPr>
              <a:t>当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图中含有正度或负度为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的点时，</a:t>
            </a:r>
            <a:r>
              <a:rPr lang="zh-CN" altLang="en-US" sz="2800" dirty="0" smtClean="0">
                <a:solidFill>
                  <a:srgbClr val="000000"/>
                </a:solidFill>
                <a:latin typeface="Garamond" pitchFamily="18" charset="0"/>
              </a:rPr>
              <a:t>没有中国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邮路</a:t>
            </a:r>
          </a:p>
          <a:p>
            <a:pPr marL="358775" indent="-358775">
              <a:lnSpc>
                <a:spcPct val="13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rgbClr val="000000"/>
                </a:solidFill>
                <a:latin typeface="Garamond" pitchFamily="18" charset="0"/>
              </a:rPr>
              <a:t>若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图中各点正负度相同，则存在有向欧</a:t>
            </a:r>
            <a:r>
              <a:rPr lang="zh-CN" altLang="en-US" sz="2800" dirty="0" smtClean="0">
                <a:solidFill>
                  <a:srgbClr val="000000"/>
                </a:solidFill>
                <a:latin typeface="Garamond" pitchFamily="18" charset="0"/>
              </a:rPr>
              <a:t>拉回路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，</a:t>
            </a:r>
            <a:r>
              <a:rPr lang="zh-CN" altLang="en-US" sz="2800" dirty="0" smtClean="0">
                <a:solidFill>
                  <a:srgbClr val="000000"/>
                </a:solidFill>
                <a:latin typeface="Garamond" pitchFamily="18" charset="0"/>
              </a:rPr>
              <a:t>任一条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欧拉回路都是问题的解</a:t>
            </a:r>
            <a:endParaRPr lang="zh-CN" altLang="en-US" sz="2800" dirty="0">
              <a:solidFill>
                <a:srgbClr val="E8DED8"/>
              </a:solidFill>
              <a:latin typeface="Garamond" pitchFamily="18" charset="0"/>
            </a:endParaRPr>
          </a:p>
          <a:p>
            <a:pPr marL="358775" indent="-358775">
              <a:lnSpc>
                <a:spcPct val="13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rgbClr val="000000"/>
                </a:solidFill>
                <a:latin typeface="Garamond" pitchFamily="18" charset="0"/>
              </a:rPr>
              <a:t>对于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一般的非对称有向图（即存在正负度</a:t>
            </a:r>
            <a:r>
              <a:rPr lang="zh-CN" altLang="en-US" sz="2800" dirty="0" smtClean="0">
                <a:solidFill>
                  <a:srgbClr val="000000"/>
                </a:solidFill>
                <a:latin typeface="Garamond" pitchFamily="18" charset="0"/>
              </a:rPr>
              <a:t>不相等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的结点），如何确定中国邮路？</a:t>
            </a: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E8DED8"/>
                </a:solidFill>
                <a:latin typeface="Garamond" pitchFamily="18" charset="0"/>
              </a:rPr>
              <a:t>     </a:t>
            </a: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endParaRPr lang="en-US" altLang="zh-CN" sz="2800" dirty="0">
              <a:solidFill>
                <a:srgbClr val="E8DED8"/>
              </a:solidFill>
              <a:latin typeface="Garamond" pitchFamily="18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有向图</a:t>
            </a:r>
            <a:r>
              <a:rPr lang="zh-CN" altLang="en-US" dirty="0"/>
              <a:t>的中国邮路</a:t>
            </a:r>
          </a:p>
        </p:txBody>
      </p:sp>
    </p:spTree>
    <p:extLst>
      <p:ext uri="{BB962C8B-B14F-4D97-AF65-F5344CB8AC3E}">
        <p14:creationId xmlns:p14="http://schemas.microsoft.com/office/powerpoint/2010/main" val="74794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ChangeArrowheads="1"/>
          </p:cNvSpPr>
          <p:nvPr/>
        </p:nvSpPr>
        <p:spPr bwMode="auto">
          <a:xfrm>
            <a:off x="503238" y="1763713"/>
            <a:ext cx="86407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d’(v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)=d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(v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(v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d’(v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&gt;0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，表示需要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d’(v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次重复经过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发出的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一些边，或者说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可供应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d’(v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个单位量。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–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d’(v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&lt;0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，表示需要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d’(v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次重复经过进入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一些边，或者说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可接收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d’(v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个单位量。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–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d’(v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，称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是中间结点。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FF0066"/>
                </a:solidFill>
              </a:rPr>
              <a:t>算法设计？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所有结点的</a:t>
            </a:r>
            <a:r>
              <a:rPr lang="en-US" altLang="zh-CN" dirty="0">
                <a:solidFill>
                  <a:srgbClr val="000000"/>
                </a:solidFill>
              </a:rPr>
              <a:t>d’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配对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>
                <a:solidFill>
                  <a:srgbClr val="000000"/>
                </a:solidFill>
                <a:latin typeface="Garamond" pitchFamily="18" charset="0"/>
              </a:rPr>
              <a:t>存在正负度不相等的结点时</a:t>
            </a:r>
            <a:endParaRPr lang="zh-CN" altLang="en-US" sz="3200">
              <a:solidFill>
                <a:srgbClr val="E8DED8"/>
              </a:solidFill>
              <a:latin typeface="Garamond" pitchFamily="18" charset="0"/>
            </a:endParaRP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eaLnBrk="0" hangingPunct="0">
              <a:defRPr/>
            </a:pPr>
            <a:r>
              <a:rPr kumimoji="0" lang="zh-CN" altLang="en-US" sz="440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有向图的中国邮路</a:t>
            </a:r>
            <a:endParaRPr kumimoji="0"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7223371" y="3505674"/>
                <a:ext cx="540748" cy="531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371" y="3505674"/>
                <a:ext cx="540748" cy="531737"/>
              </a:xfrm>
              <a:prstGeom prst="ellipse">
                <a:avLst/>
              </a:prstGeom>
              <a:blipFill rotWithShape="0">
                <a:blip r:embed="rId2"/>
                <a:stretch>
                  <a:fillRect l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8529504" y="4626179"/>
                <a:ext cx="540748" cy="531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04" y="4626179"/>
                <a:ext cx="540748" cy="531737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5954900" y="4626177"/>
                <a:ext cx="540748" cy="531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900" y="4626177"/>
                <a:ext cx="540748" cy="531737"/>
              </a:xfrm>
              <a:prstGeom prst="ellipse">
                <a:avLst/>
              </a:prstGeom>
              <a:blipFill rotWithShape="0">
                <a:blip r:embed="rId4"/>
                <a:stretch>
                  <a:fillRect l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6467399" y="6143500"/>
                <a:ext cx="540748" cy="531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399" y="6143500"/>
                <a:ext cx="540748" cy="531737"/>
              </a:xfrm>
              <a:prstGeom prst="ellipse">
                <a:avLst/>
              </a:prstGeom>
              <a:blipFill rotWithShape="0">
                <a:blip r:embed="rId5"/>
                <a:stretch>
                  <a:fillRect l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/>
              <p:cNvSpPr/>
              <p:nvPr/>
            </p:nvSpPr>
            <p:spPr>
              <a:xfrm>
                <a:off x="7940332" y="6143500"/>
                <a:ext cx="540748" cy="531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32" y="6143500"/>
                <a:ext cx="540748" cy="531737"/>
              </a:xfrm>
              <a:prstGeom prst="ellipse">
                <a:avLst/>
              </a:prstGeom>
              <a:blipFill rotWithShape="0">
                <a:blip r:embed="rId6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>
            <a:stCxn id="6" idx="3"/>
            <a:endCxn id="9" idx="0"/>
          </p:cNvCxnSpPr>
          <p:nvPr/>
        </p:nvCxnSpPr>
        <p:spPr>
          <a:xfrm flipH="1">
            <a:off x="6737774" y="3959539"/>
            <a:ext cx="564787" cy="218396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5"/>
            <a:endCxn id="7" idx="1"/>
          </p:cNvCxnSpPr>
          <p:nvPr/>
        </p:nvCxnSpPr>
        <p:spPr>
          <a:xfrm>
            <a:off x="7684928" y="3959539"/>
            <a:ext cx="923766" cy="74451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9" idx="7"/>
          </p:cNvCxnSpPr>
          <p:nvPr/>
        </p:nvCxnSpPr>
        <p:spPr>
          <a:xfrm flipH="1">
            <a:off x="6928957" y="5080044"/>
            <a:ext cx="1679737" cy="114132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8" idx="6"/>
          </p:cNvCxnSpPr>
          <p:nvPr/>
        </p:nvCxnSpPr>
        <p:spPr>
          <a:xfrm flipH="1" flipV="1">
            <a:off x="6495648" y="4892047"/>
            <a:ext cx="2033856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4"/>
            <a:endCxn id="9" idx="1"/>
          </p:cNvCxnSpPr>
          <p:nvPr/>
        </p:nvCxnSpPr>
        <p:spPr>
          <a:xfrm>
            <a:off x="6225274" y="5157914"/>
            <a:ext cx="321315" cy="1063457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6"/>
            <a:endCxn id="10" idx="2"/>
          </p:cNvCxnSpPr>
          <p:nvPr/>
        </p:nvCxnSpPr>
        <p:spPr>
          <a:xfrm>
            <a:off x="7008147" y="6409369"/>
            <a:ext cx="932183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70811" y="4037411"/>
            <a:ext cx="729067" cy="387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</a:rPr>
              <a:t>10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11771" y="5555820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4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1940" y="4603212"/>
            <a:ext cx="729067" cy="387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</a:rPr>
              <a:t>4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85739" y="4097312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</a:rPr>
              <a:t>40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21398" y="5510852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</a:rPr>
              <a:t>16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1745" y="6363979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</a:rPr>
              <a:t>11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cxnSp>
        <p:nvCxnSpPr>
          <p:cNvPr id="23" name="直接箭头连接符 22"/>
          <p:cNvCxnSpPr>
            <a:stCxn id="10" idx="0"/>
            <a:endCxn id="6" idx="4"/>
          </p:cNvCxnSpPr>
          <p:nvPr/>
        </p:nvCxnSpPr>
        <p:spPr>
          <a:xfrm flipH="1" flipV="1">
            <a:off x="7493745" y="4037411"/>
            <a:ext cx="716962" cy="210608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92613" y="5706986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</a:rPr>
              <a:t> 7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80374" y="6296979"/>
            <a:ext cx="1040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</a:rPr>
              <a:t>d’(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</a:rPr>
              <a:t>v</a:t>
            </a:r>
            <a:r>
              <a:rPr lang="en-US" altLang="zh-CN" sz="2000" i="1" baseline="-25000" dirty="0" smtClean="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</a:rPr>
              <a:t>)=2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99817" y="3561061"/>
            <a:ext cx="1040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</a:rPr>
              <a:t>d’(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</a:rPr>
              <a:t>v</a:t>
            </a:r>
            <a:r>
              <a:rPr lang="en-US" altLang="zh-CN" sz="2000" i="1" baseline="-25000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</a:rPr>
              <a:t>)=1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10707" y="5144305"/>
            <a:ext cx="1040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</a:rPr>
              <a:t>d’(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</a:rPr>
              <a:t>v</a:t>
            </a:r>
            <a:r>
              <a:rPr lang="en-US" altLang="zh-CN" sz="2000" i="1" baseline="-25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</a:rPr>
              <a:t>)=1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9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9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9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7" grpId="0"/>
      <p:bldP spid="27" grpId="1"/>
      <p:bldP spid="28" grpId="0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3200">
                <a:solidFill>
                  <a:srgbClr val="5E2CAE"/>
                </a:solidFill>
                <a:latin typeface="Garamond" pitchFamily="18" charset="0"/>
              </a:rPr>
              <a:t>例：找出下图中的中国邮路</a:t>
            </a:r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5472113" y="3563938"/>
            <a:ext cx="3014662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 i="1">
                <a:solidFill>
                  <a:srgbClr val="000000"/>
                </a:solidFill>
                <a:latin typeface="Times New Roman" pitchFamily="18" charset="0"/>
              </a:rPr>
              <a:t>d’(v</a:t>
            </a:r>
            <a:r>
              <a:rPr lang="en-US" altLang="zh-CN" sz="2600" i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600" i="1">
                <a:solidFill>
                  <a:srgbClr val="000000"/>
                </a:solidFill>
                <a:latin typeface="Times New Roman" pitchFamily="18" charset="0"/>
              </a:rPr>
              <a:t>)=</a:t>
            </a:r>
            <a:r>
              <a:rPr lang="en-US" altLang="zh-CN" sz="2600">
                <a:solidFill>
                  <a:srgbClr val="000000"/>
                </a:solidFill>
                <a:latin typeface="Times New Roman" pitchFamily="18" charset="0"/>
              </a:rPr>
              <a:t>-1</a:t>
            </a:r>
          </a:p>
          <a:p>
            <a:r>
              <a:rPr lang="en-US" altLang="zh-CN" sz="2600" i="1">
                <a:solidFill>
                  <a:srgbClr val="000000"/>
                </a:solidFill>
                <a:latin typeface="Times New Roman" pitchFamily="18" charset="0"/>
              </a:rPr>
              <a:t>d’(v</a:t>
            </a:r>
            <a:r>
              <a:rPr lang="en-US" altLang="zh-CN" sz="2600" i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600" i="1">
                <a:solidFill>
                  <a:srgbClr val="000000"/>
                </a:solidFill>
                <a:latin typeface="Times New Roman" pitchFamily="18" charset="0"/>
              </a:rPr>
              <a:t>)=</a:t>
            </a:r>
            <a:r>
              <a:rPr lang="en-US" altLang="zh-CN" sz="2600">
                <a:solidFill>
                  <a:srgbClr val="000000"/>
                </a:solidFill>
                <a:latin typeface="Times New Roman" pitchFamily="18" charset="0"/>
              </a:rPr>
              <a:t>-1</a:t>
            </a:r>
          </a:p>
          <a:p>
            <a:r>
              <a:rPr lang="en-US" altLang="zh-CN" sz="2600" i="1">
                <a:solidFill>
                  <a:srgbClr val="000000"/>
                </a:solidFill>
                <a:latin typeface="Times New Roman" pitchFamily="18" charset="0"/>
              </a:rPr>
              <a:t>d’(v</a:t>
            </a:r>
            <a:r>
              <a:rPr lang="en-US" altLang="zh-CN" sz="2600" i="1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600" i="1">
                <a:solidFill>
                  <a:srgbClr val="000000"/>
                </a:solidFill>
                <a:latin typeface="Times New Roman" pitchFamily="18" charset="0"/>
              </a:rPr>
              <a:t>)= </a:t>
            </a:r>
            <a:r>
              <a:rPr lang="en-US" altLang="zh-CN" sz="26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r>
              <a:rPr lang="en-US" altLang="zh-CN" sz="2600" i="1">
                <a:solidFill>
                  <a:srgbClr val="000000"/>
                </a:solidFill>
                <a:latin typeface="Times New Roman" pitchFamily="18" charset="0"/>
              </a:rPr>
              <a:t>d’(v</a:t>
            </a:r>
            <a:r>
              <a:rPr lang="en-US" altLang="zh-CN" sz="2600" i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600" i="1">
                <a:solidFill>
                  <a:srgbClr val="000000"/>
                </a:solidFill>
                <a:latin typeface="Times New Roman" pitchFamily="18" charset="0"/>
              </a:rPr>
              <a:t>)=</a:t>
            </a:r>
            <a:r>
              <a:rPr lang="en-US" altLang="zh-CN" sz="2600">
                <a:solidFill>
                  <a:srgbClr val="000000"/>
                </a:solidFill>
                <a:latin typeface="Times New Roman" pitchFamily="18" charset="0"/>
              </a:rPr>
              <a:t> 2</a:t>
            </a:r>
          </a:p>
          <a:p>
            <a:r>
              <a:rPr lang="en-US" altLang="zh-CN" sz="2600" i="1">
                <a:solidFill>
                  <a:srgbClr val="000000"/>
                </a:solidFill>
                <a:latin typeface="Times New Roman" pitchFamily="18" charset="0"/>
              </a:rPr>
              <a:t>d’(v</a:t>
            </a:r>
            <a:r>
              <a:rPr lang="en-US" altLang="zh-CN" sz="2600" i="1" baseline="-2500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2600" i="1">
                <a:solidFill>
                  <a:srgbClr val="000000"/>
                </a:solidFill>
                <a:latin typeface="Times New Roman" pitchFamily="18" charset="0"/>
              </a:rPr>
              <a:t>)=</a:t>
            </a:r>
            <a:r>
              <a:rPr lang="en-US" altLang="zh-CN" sz="2600">
                <a:solidFill>
                  <a:srgbClr val="000000"/>
                </a:solidFill>
                <a:latin typeface="Times New Roman" pitchFamily="18" charset="0"/>
              </a:rPr>
              <a:t> 0</a:t>
            </a: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eaLnBrk="0" hangingPunct="0">
              <a:defRPr/>
            </a:pPr>
            <a:r>
              <a:rPr kumimoji="0" lang="zh-CN" altLang="en-US" sz="440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有向图的中国邮路</a:t>
            </a:r>
            <a:endParaRPr kumimoji="0"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31571" y="2148658"/>
            <a:ext cx="3805743" cy="3871967"/>
            <a:chOff x="831571" y="2148658"/>
            <a:chExt cx="3805743" cy="3871967"/>
          </a:xfrm>
        </p:grpSpPr>
        <p:grpSp>
          <p:nvGrpSpPr>
            <p:cNvPr id="2" name="组合 1"/>
            <p:cNvGrpSpPr/>
            <p:nvPr/>
          </p:nvGrpSpPr>
          <p:grpSpPr>
            <a:xfrm>
              <a:off x="831571" y="2148658"/>
              <a:ext cx="3805743" cy="3871967"/>
              <a:chOff x="2011439" y="2781701"/>
              <a:chExt cx="2656127" cy="27023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椭圆 6"/>
                  <p:cNvSpPr/>
                  <p:nvPr/>
                </p:nvSpPr>
                <p:spPr>
                  <a:xfrm>
                    <a:off x="3092928" y="2781701"/>
                    <a:ext cx="461038" cy="45335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椭圆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2928" y="2781701"/>
                    <a:ext cx="461038" cy="453355"/>
                  </a:xfrm>
                  <a:prstGeom prst="ellipse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椭圆 7"/>
                  <p:cNvSpPr/>
                  <p:nvPr/>
                </p:nvSpPr>
                <p:spPr>
                  <a:xfrm>
                    <a:off x="4206528" y="3737035"/>
                    <a:ext cx="461038" cy="45335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椭圆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6528" y="3737035"/>
                    <a:ext cx="461038" cy="453355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椭圆 8"/>
                  <p:cNvSpPr/>
                  <p:nvPr/>
                </p:nvSpPr>
                <p:spPr>
                  <a:xfrm>
                    <a:off x="2011439" y="3737034"/>
                    <a:ext cx="461038" cy="45335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椭圆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1439" y="3737034"/>
                    <a:ext cx="461038" cy="453355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椭圆 9"/>
                  <p:cNvSpPr/>
                  <p:nvPr/>
                </p:nvSpPr>
                <p:spPr>
                  <a:xfrm>
                    <a:off x="2448392" y="5030692"/>
                    <a:ext cx="461038" cy="45335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椭圆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8392" y="5030692"/>
                    <a:ext cx="461038" cy="453355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椭圆 10"/>
                  <p:cNvSpPr/>
                  <p:nvPr/>
                </p:nvSpPr>
                <p:spPr>
                  <a:xfrm>
                    <a:off x="3704204" y="5030692"/>
                    <a:ext cx="461038" cy="45335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椭圆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4204" y="5030692"/>
                    <a:ext cx="461038" cy="453355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接箭头连接符 11"/>
              <p:cNvCxnSpPr>
                <a:stCxn id="7" idx="3"/>
                <a:endCxn id="10" idx="0"/>
              </p:cNvCxnSpPr>
              <p:nvPr/>
            </p:nvCxnSpPr>
            <p:spPr>
              <a:xfrm flipH="1">
                <a:off x="2678912" y="3168663"/>
                <a:ext cx="481533" cy="1862029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7" idx="5"/>
                <a:endCxn id="8" idx="1"/>
              </p:cNvCxnSpPr>
              <p:nvPr/>
            </p:nvCxnSpPr>
            <p:spPr>
              <a:xfrm>
                <a:off x="3486449" y="3168663"/>
                <a:ext cx="787596" cy="634764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8" idx="3"/>
                <a:endCxn id="10" idx="7"/>
              </p:cNvCxnSpPr>
              <p:nvPr/>
            </p:nvCxnSpPr>
            <p:spPr>
              <a:xfrm flipH="1">
                <a:off x="2841913" y="4123997"/>
                <a:ext cx="1432132" cy="973088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8" idx="2"/>
                <a:endCxn id="9" idx="6"/>
              </p:cNvCxnSpPr>
              <p:nvPr/>
            </p:nvCxnSpPr>
            <p:spPr>
              <a:xfrm flipH="1" flipV="1">
                <a:off x="2472477" y="3963712"/>
                <a:ext cx="1734051" cy="1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4"/>
                <a:endCxn id="10" idx="1"/>
              </p:cNvCxnSpPr>
              <p:nvPr/>
            </p:nvCxnSpPr>
            <p:spPr>
              <a:xfrm>
                <a:off x="2241958" y="4190389"/>
                <a:ext cx="273951" cy="906696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6"/>
                <a:endCxn id="11" idx="2"/>
              </p:cNvCxnSpPr>
              <p:nvPr/>
            </p:nvCxnSpPr>
            <p:spPr>
              <a:xfrm>
                <a:off x="2909430" y="5257370"/>
                <a:ext cx="794773" cy="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815450" y="3235056"/>
                <a:ext cx="621597" cy="330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solidFill>
                      <a:srgbClr val="000000"/>
                    </a:solidFill>
                  </a:rPr>
                  <a:t>10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97747" y="4610540"/>
                <a:ext cx="621597" cy="25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1800" dirty="0" smtClean="0">
                    <a:solidFill>
                      <a:srgbClr val="000000"/>
                    </a:solidFill>
                  </a:rPr>
                  <a:t>4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25812" y="3768935"/>
                <a:ext cx="621597" cy="330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000"/>
                    </a:solidFill>
                  </a:rPr>
                  <a:t>4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805066" y="3286127"/>
                <a:ext cx="621597" cy="25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solidFill>
                      <a:srgbClr val="000000"/>
                    </a:solidFill>
                  </a:rPr>
                  <a:t>40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68135" y="4491301"/>
                <a:ext cx="621597" cy="25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solidFill>
                      <a:srgbClr val="000000"/>
                    </a:solidFill>
                  </a:rPr>
                  <a:t>16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193853" y="5218671"/>
                <a:ext cx="621597" cy="25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solidFill>
                      <a:srgbClr val="000000"/>
                    </a:solidFill>
                  </a:rPr>
                  <a:t>11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4" name="直接箭头连接符 23"/>
            <p:cNvCxnSpPr>
              <a:stCxn id="11" idx="0"/>
              <a:endCxn id="7" idx="4"/>
            </p:cNvCxnSpPr>
            <p:nvPr/>
          </p:nvCxnSpPr>
          <p:spPr>
            <a:xfrm flipH="1" flipV="1">
              <a:off x="2711438" y="2798233"/>
              <a:ext cx="875847" cy="2572817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325803" y="4769048"/>
              <a:ext cx="89063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0000"/>
                  </a:solidFill>
                </a:rPr>
                <a:t> 7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71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701675" y="1538288"/>
            <a:ext cx="4860925" cy="372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得到两条总和最小的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道路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=(v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,v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,v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,v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,v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P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=(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,v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,v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,v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,v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,v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边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,v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重复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次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边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,v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重复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次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边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,v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重复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次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eaLnBrk="0" hangingPunct="0">
              <a:defRPr/>
            </a:pPr>
            <a:r>
              <a:rPr kumimoji="0" lang="zh-CN" altLang="en-US" sz="440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有向图的中国邮路</a:t>
            </a:r>
            <a:endParaRPr kumimoji="0"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  <p:sp>
        <p:nvSpPr>
          <p:cNvPr id="4" name="弧形 3"/>
          <p:cNvSpPr/>
          <p:nvPr/>
        </p:nvSpPr>
        <p:spPr>
          <a:xfrm>
            <a:off x="4152553" y="1530141"/>
            <a:ext cx="4267723" cy="3629932"/>
          </a:xfrm>
          <a:prstGeom prst="arc">
            <a:avLst/>
          </a:prstGeom>
          <a:ln w="28575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/>
              <p:cNvSpPr/>
              <p:nvPr/>
            </p:nvSpPr>
            <p:spPr>
              <a:xfrm>
                <a:off x="6694487" y="2224602"/>
                <a:ext cx="540748" cy="531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487" y="2224602"/>
                <a:ext cx="540748" cy="531737"/>
              </a:xfrm>
              <a:prstGeom prst="ellipse">
                <a:avLst/>
              </a:prstGeom>
              <a:blipFill rotWithShape="0">
                <a:blip r:embed="rId2"/>
                <a:stretch>
                  <a:fillRect l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/>
              <p:cNvSpPr/>
              <p:nvPr/>
            </p:nvSpPr>
            <p:spPr>
              <a:xfrm>
                <a:off x="8000620" y="3345107"/>
                <a:ext cx="540748" cy="531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椭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620" y="3345107"/>
                <a:ext cx="540748" cy="531737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/>
              <p:cNvSpPr/>
              <p:nvPr/>
            </p:nvSpPr>
            <p:spPr>
              <a:xfrm>
                <a:off x="5426016" y="3345105"/>
                <a:ext cx="540748" cy="531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016" y="3345105"/>
                <a:ext cx="540748" cy="531737"/>
              </a:xfrm>
              <a:prstGeom prst="ellipse">
                <a:avLst/>
              </a:prstGeom>
              <a:blipFill rotWithShape="0">
                <a:blip r:embed="rId4"/>
                <a:stretch>
                  <a:fillRect l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5938515" y="4862428"/>
                <a:ext cx="540748" cy="531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515" y="4862428"/>
                <a:ext cx="540748" cy="531737"/>
              </a:xfrm>
              <a:prstGeom prst="ellipse">
                <a:avLst/>
              </a:prstGeom>
              <a:blipFill rotWithShape="0">
                <a:blip r:embed="rId5"/>
                <a:stretch>
                  <a:fillRect l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/>
              <p:cNvSpPr/>
              <p:nvPr/>
            </p:nvSpPr>
            <p:spPr>
              <a:xfrm>
                <a:off x="7411448" y="4862428"/>
                <a:ext cx="540748" cy="531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448" y="4862428"/>
                <a:ext cx="540748" cy="531737"/>
              </a:xfrm>
              <a:prstGeom prst="ellipse">
                <a:avLst/>
              </a:prstGeom>
              <a:blipFill rotWithShape="0">
                <a:blip r:embed="rId6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>
            <a:stCxn id="10" idx="3"/>
            <a:endCxn id="13" idx="0"/>
          </p:cNvCxnSpPr>
          <p:nvPr/>
        </p:nvCxnSpPr>
        <p:spPr>
          <a:xfrm flipH="1">
            <a:off x="6208890" y="2678467"/>
            <a:ext cx="564787" cy="218396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5"/>
            <a:endCxn id="11" idx="1"/>
          </p:cNvCxnSpPr>
          <p:nvPr/>
        </p:nvCxnSpPr>
        <p:spPr>
          <a:xfrm>
            <a:off x="7156044" y="2678467"/>
            <a:ext cx="923766" cy="74451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3"/>
            <a:endCxn id="13" idx="7"/>
          </p:cNvCxnSpPr>
          <p:nvPr/>
        </p:nvCxnSpPr>
        <p:spPr>
          <a:xfrm flipH="1">
            <a:off x="6400073" y="3798972"/>
            <a:ext cx="1679737" cy="114132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2"/>
            <a:endCxn id="12" idx="6"/>
          </p:cNvCxnSpPr>
          <p:nvPr/>
        </p:nvCxnSpPr>
        <p:spPr>
          <a:xfrm flipH="1" flipV="1">
            <a:off x="5966764" y="3610975"/>
            <a:ext cx="2033856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4"/>
            <a:endCxn id="13" idx="1"/>
          </p:cNvCxnSpPr>
          <p:nvPr/>
        </p:nvCxnSpPr>
        <p:spPr>
          <a:xfrm>
            <a:off x="5696390" y="3876842"/>
            <a:ext cx="321315" cy="1063457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6"/>
            <a:endCxn id="14" idx="2"/>
          </p:cNvCxnSpPr>
          <p:nvPr/>
        </p:nvCxnSpPr>
        <p:spPr>
          <a:xfrm>
            <a:off x="6479263" y="5128297"/>
            <a:ext cx="932183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41927" y="2756339"/>
            <a:ext cx="729067" cy="387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</a:rPr>
              <a:t>10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82887" y="4274748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4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3056" y="3322140"/>
            <a:ext cx="729067" cy="387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</a:rPr>
              <a:t>4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56855" y="2816240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</a:rPr>
              <a:t>40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92514" y="4229780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</a:rPr>
              <a:t>16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12861" y="5082907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</a:rPr>
              <a:t>11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cxnSp>
        <p:nvCxnSpPr>
          <p:cNvPr id="8" name="直接箭头连接符 7"/>
          <p:cNvCxnSpPr>
            <a:stCxn id="14" idx="0"/>
            <a:endCxn id="10" idx="4"/>
          </p:cNvCxnSpPr>
          <p:nvPr/>
        </p:nvCxnSpPr>
        <p:spPr>
          <a:xfrm flipH="1" flipV="1">
            <a:off x="6964861" y="2756339"/>
            <a:ext cx="716962" cy="210608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63729" y="4425914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</a:rPr>
              <a:t> 7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/>
              <p:cNvSpPr/>
              <p:nvPr/>
            </p:nvSpPr>
            <p:spPr>
              <a:xfrm>
                <a:off x="5680833" y="1356069"/>
                <a:ext cx="540748" cy="531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7" name="椭圆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833" y="1356069"/>
                <a:ext cx="540748" cy="531737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/>
              <p:cNvSpPr/>
              <p:nvPr/>
            </p:nvSpPr>
            <p:spPr>
              <a:xfrm>
                <a:off x="6923999" y="6071592"/>
                <a:ext cx="540748" cy="531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8" name="椭圆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999" y="6071592"/>
                <a:ext cx="540748" cy="531737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444958" y="1922614"/>
            <a:ext cx="1012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超收点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00211" y="6261536"/>
            <a:ext cx="1012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超发点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cxnSp>
        <p:nvCxnSpPr>
          <p:cNvPr id="31" name="直接箭头连接符 30"/>
          <p:cNvCxnSpPr>
            <a:stCxn id="10" idx="1"/>
            <a:endCxn id="27" idx="5"/>
          </p:cNvCxnSpPr>
          <p:nvPr/>
        </p:nvCxnSpPr>
        <p:spPr>
          <a:xfrm flipH="1" flipV="1">
            <a:off x="6142390" y="1809935"/>
            <a:ext cx="631288" cy="49253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28048" y="1954989"/>
            <a:ext cx="72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</a:rPr>
              <a:t>0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96644" y="1625269"/>
            <a:ext cx="72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</a:rPr>
              <a:t>0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36" name="弧形 35"/>
          <p:cNvSpPr/>
          <p:nvPr/>
        </p:nvSpPr>
        <p:spPr>
          <a:xfrm>
            <a:off x="5687763" y="5281402"/>
            <a:ext cx="1470135" cy="1485681"/>
          </a:xfrm>
          <a:prstGeom prst="arc">
            <a:avLst/>
          </a:prstGeom>
          <a:ln w="28575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弧形 36"/>
          <p:cNvSpPr/>
          <p:nvPr/>
        </p:nvSpPr>
        <p:spPr>
          <a:xfrm rot="10800000">
            <a:off x="6236674" y="4677202"/>
            <a:ext cx="1483179" cy="1485681"/>
          </a:xfrm>
          <a:prstGeom prst="arc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236673" y="5793552"/>
            <a:ext cx="72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</a:rPr>
              <a:t>0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91510" y="5530160"/>
            <a:ext cx="72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</a:rPr>
              <a:t>0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6479262" y="5066985"/>
            <a:ext cx="932183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7058219" y="2748420"/>
            <a:ext cx="716962" cy="210608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51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54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5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60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4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7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0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3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3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3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28" grpId="0" animBg="1"/>
      <p:bldP spid="29" grpId="0"/>
      <p:bldP spid="30" grpId="0"/>
      <p:bldP spid="33" grpId="0"/>
      <p:bldP spid="35" grpId="0"/>
      <p:bldP spid="36" grpId="0" animBg="1"/>
      <p:bldP spid="37" grpId="0" animBg="1"/>
      <p:bldP spid="38" grpId="0"/>
      <p:bldP spid="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3200">
                <a:solidFill>
                  <a:srgbClr val="5E2CAE"/>
                </a:solidFill>
                <a:latin typeface="Garamond" pitchFamily="18" charset="0"/>
              </a:rPr>
              <a:t>例：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4437063" y="4103688"/>
            <a:ext cx="407511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添加重复边，所构成的图即为欧拉图，其中的一条欧拉回路就是问题的解。</a:t>
            </a: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eaLnBrk="0" hangingPunct="0">
              <a:defRPr/>
            </a:pPr>
            <a:r>
              <a:rPr kumimoji="0" lang="zh-CN" altLang="en-US" sz="440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有向图的中国邮路</a:t>
            </a:r>
            <a:endParaRPr kumimoji="0"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79507" y="2261730"/>
            <a:ext cx="3541993" cy="3603627"/>
            <a:chOff x="831571" y="2148658"/>
            <a:chExt cx="3805743" cy="3871967"/>
          </a:xfrm>
        </p:grpSpPr>
        <p:grpSp>
          <p:nvGrpSpPr>
            <p:cNvPr id="8" name="组合 7"/>
            <p:cNvGrpSpPr/>
            <p:nvPr/>
          </p:nvGrpSpPr>
          <p:grpSpPr>
            <a:xfrm>
              <a:off x="831571" y="2148658"/>
              <a:ext cx="3805743" cy="3871967"/>
              <a:chOff x="2011439" y="2781701"/>
              <a:chExt cx="2656127" cy="27023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椭圆 10"/>
                  <p:cNvSpPr/>
                  <p:nvPr/>
                </p:nvSpPr>
                <p:spPr>
                  <a:xfrm>
                    <a:off x="3092928" y="2781701"/>
                    <a:ext cx="461038" cy="45335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椭圆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2928" y="2781701"/>
                    <a:ext cx="461038" cy="453355"/>
                  </a:xfrm>
                  <a:prstGeom prst="ellipse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椭圆 11"/>
                  <p:cNvSpPr/>
                  <p:nvPr/>
                </p:nvSpPr>
                <p:spPr>
                  <a:xfrm>
                    <a:off x="4206528" y="3737035"/>
                    <a:ext cx="461038" cy="45335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椭圆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6528" y="3737035"/>
                    <a:ext cx="461038" cy="453355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椭圆 12"/>
                  <p:cNvSpPr/>
                  <p:nvPr/>
                </p:nvSpPr>
                <p:spPr>
                  <a:xfrm>
                    <a:off x="2011439" y="3737034"/>
                    <a:ext cx="461038" cy="45335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椭圆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1439" y="3737034"/>
                    <a:ext cx="461038" cy="453355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椭圆 13"/>
                  <p:cNvSpPr/>
                  <p:nvPr/>
                </p:nvSpPr>
                <p:spPr>
                  <a:xfrm>
                    <a:off x="2448392" y="5030692"/>
                    <a:ext cx="461038" cy="45335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椭圆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8392" y="5030692"/>
                    <a:ext cx="461038" cy="453355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椭圆 14"/>
                  <p:cNvSpPr/>
                  <p:nvPr/>
                </p:nvSpPr>
                <p:spPr>
                  <a:xfrm>
                    <a:off x="3704204" y="5030692"/>
                    <a:ext cx="461038" cy="45335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椭圆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4204" y="5030692"/>
                    <a:ext cx="461038" cy="453355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直接箭头连接符 1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2678912" y="3168663"/>
                <a:ext cx="481533" cy="1862029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1" idx="5"/>
                <a:endCxn id="12" idx="1"/>
              </p:cNvCxnSpPr>
              <p:nvPr/>
            </p:nvCxnSpPr>
            <p:spPr>
              <a:xfrm>
                <a:off x="3486449" y="3168663"/>
                <a:ext cx="787596" cy="634764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2" idx="3"/>
                <a:endCxn id="14" idx="7"/>
              </p:cNvCxnSpPr>
              <p:nvPr/>
            </p:nvCxnSpPr>
            <p:spPr>
              <a:xfrm flipH="1">
                <a:off x="2841913" y="4123997"/>
                <a:ext cx="1432132" cy="973088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2" idx="2"/>
                <a:endCxn id="13" idx="6"/>
              </p:cNvCxnSpPr>
              <p:nvPr/>
            </p:nvCxnSpPr>
            <p:spPr>
              <a:xfrm flipH="1" flipV="1">
                <a:off x="2472477" y="3963712"/>
                <a:ext cx="1734051" cy="1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4"/>
                <a:endCxn id="14" idx="1"/>
              </p:cNvCxnSpPr>
              <p:nvPr/>
            </p:nvCxnSpPr>
            <p:spPr>
              <a:xfrm>
                <a:off x="2241958" y="4190389"/>
                <a:ext cx="273951" cy="906696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4" idx="6"/>
                <a:endCxn id="15" idx="2"/>
              </p:cNvCxnSpPr>
              <p:nvPr/>
            </p:nvCxnSpPr>
            <p:spPr>
              <a:xfrm>
                <a:off x="2909430" y="5257370"/>
                <a:ext cx="794773" cy="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815450" y="3235056"/>
                <a:ext cx="621597" cy="330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solidFill>
                      <a:srgbClr val="000000"/>
                    </a:solidFill>
                  </a:rPr>
                  <a:t>10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097747" y="4610540"/>
                <a:ext cx="621597" cy="25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1800" dirty="0" smtClean="0">
                    <a:solidFill>
                      <a:srgbClr val="000000"/>
                    </a:solidFill>
                  </a:rPr>
                  <a:t>4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25812" y="3768935"/>
                <a:ext cx="621597" cy="330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000"/>
                    </a:solidFill>
                  </a:rPr>
                  <a:t>4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805066" y="3286127"/>
                <a:ext cx="621597" cy="25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solidFill>
                      <a:srgbClr val="000000"/>
                    </a:solidFill>
                  </a:rPr>
                  <a:t>40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068135" y="4491301"/>
                <a:ext cx="621597" cy="25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solidFill>
                      <a:srgbClr val="000000"/>
                    </a:solidFill>
                  </a:rPr>
                  <a:t>16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193853" y="5218671"/>
                <a:ext cx="621597" cy="25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solidFill>
                      <a:srgbClr val="000000"/>
                    </a:solidFill>
                  </a:rPr>
                  <a:t>11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9" name="直接箭头连接符 8"/>
            <p:cNvCxnSpPr>
              <a:stCxn id="15" idx="0"/>
              <a:endCxn id="11" idx="4"/>
            </p:cNvCxnSpPr>
            <p:nvPr/>
          </p:nvCxnSpPr>
          <p:spPr>
            <a:xfrm flipH="1" flipV="1">
              <a:off x="2711438" y="2798233"/>
              <a:ext cx="875847" cy="2572817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325803" y="4769048"/>
              <a:ext cx="89063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0000"/>
                  </a:solidFill>
                </a:rPr>
                <a:t> 7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弧形 27"/>
          <p:cNvSpPr/>
          <p:nvPr/>
        </p:nvSpPr>
        <p:spPr>
          <a:xfrm rot="10800000">
            <a:off x="2222507" y="2138538"/>
            <a:ext cx="1887853" cy="1485681"/>
          </a:xfrm>
          <a:prstGeom prst="arc">
            <a:avLst/>
          </a:prstGeom>
          <a:ln w="28575">
            <a:solidFill>
              <a:srgbClr val="00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376039" y="5801819"/>
            <a:ext cx="1225118" cy="204187"/>
          </a:xfrm>
          <a:custGeom>
            <a:avLst/>
            <a:gdLst>
              <a:gd name="connsiteX0" fmla="*/ 0 w 1225118"/>
              <a:gd name="connsiteY0" fmla="*/ 0 h 204187"/>
              <a:gd name="connsiteX1" fmla="*/ 639192 w 1225118"/>
              <a:gd name="connsiteY1" fmla="*/ 204187 h 204187"/>
              <a:gd name="connsiteX2" fmla="*/ 1225118 w 1225118"/>
              <a:gd name="connsiteY2" fmla="*/ 0 h 20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118" h="204187">
                <a:moveTo>
                  <a:pt x="0" y="0"/>
                </a:moveTo>
                <a:cubicBezTo>
                  <a:pt x="217503" y="102093"/>
                  <a:pt x="435006" y="204187"/>
                  <a:pt x="639192" y="204187"/>
                </a:cubicBezTo>
                <a:cubicBezTo>
                  <a:pt x="843378" y="204187"/>
                  <a:pt x="1034248" y="102093"/>
                  <a:pt x="1225118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303406" y="5903913"/>
            <a:ext cx="1381782" cy="730666"/>
          </a:xfrm>
          <a:custGeom>
            <a:avLst/>
            <a:gdLst>
              <a:gd name="connsiteX0" fmla="*/ 0 w 1225118"/>
              <a:gd name="connsiteY0" fmla="*/ 0 h 204187"/>
              <a:gd name="connsiteX1" fmla="*/ 639192 w 1225118"/>
              <a:gd name="connsiteY1" fmla="*/ 204187 h 204187"/>
              <a:gd name="connsiteX2" fmla="*/ 1225118 w 1225118"/>
              <a:gd name="connsiteY2" fmla="*/ 0 h 20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118" h="204187">
                <a:moveTo>
                  <a:pt x="0" y="0"/>
                </a:moveTo>
                <a:cubicBezTo>
                  <a:pt x="217503" y="102093"/>
                  <a:pt x="435006" y="204187"/>
                  <a:pt x="639192" y="204187"/>
                </a:cubicBezTo>
                <a:cubicBezTo>
                  <a:pt x="843378" y="204187"/>
                  <a:pt x="1034248" y="102093"/>
                  <a:pt x="1225118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15157961">
            <a:off x="1916740" y="3207486"/>
            <a:ext cx="2901526" cy="1319585"/>
          </a:xfrm>
          <a:custGeom>
            <a:avLst/>
            <a:gdLst>
              <a:gd name="connsiteX0" fmla="*/ 0 w 1225118"/>
              <a:gd name="connsiteY0" fmla="*/ 0 h 204187"/>
              <a:gd name="connsiteX1" fmla="*/ 639192 w 1225118"/>
              <a:gd name="connsiteY1" fmla="*/ 204187 h 204187"/>
              <a:gd name="connsiteX2" fmla="*/ 1225118 w 1225118"/>
              <a:gd name="connsiteY2" fmla="*/ 0 h 20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118" h="204187">
                <a:moveTo>
                  <a:pt x="0" y="0"/>
                </a:moveTo>
                <a:cubicBezTo>
                  <a:pt x="217503" y="102093"/>
                  <a:pt x="435006" y="204187"/>
                  <a:pt x="639192" y="204187"/>
                </a:cubicBezTo>
                <a:cubicBezTo>
                  <a:pt x="843378" y="204187"/>
                  <a:pt x="1034248" y="102093"/>
                  <a:pt x="1225118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 rot="15249620">
            <a:off x="1982784" y="3000239"/>
            <a:ext cx="3155064" cy="1632136"/>
          </a:xfrm>
          <a:custGeom>
            <a:avLst/>
            <a:gdLst>
              <a:gd name="connsiteX0" fmla="*/ 0 w 1225118"/>
              <a:gd name="connsiteY0" fmla="*/ 0 h 204187"/>
              <a:gd name="connsiteX1" fmla="*/ 639192 w 1225118"/>
              <a:gd name="connsiteY1" fmla="*/ 204187 h 204187"/>
              <a:gd name="connsiteX2" fmla="*/ 1225118 w 1225118"/>
              <a:gd name="connsiteY2" fmla="*/ 0 h 20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118" h="204187">
                <a:moveTo>
                  <a:pt x="0" y="0"/>
                </a:moveTo>
                <a:cubicBezTo>
                  <a:pt x="217503" y="102093"/>
                  <a:pt x="435006" y="204187"/>
                  <a:pt x="639192" y="204187"/>
                </a:cubicBezTo>
                <a:cubicBezTo>
                  <a:pt x="843378" y="204187"/>
                  <a:pt x="1034248" y="102093"/>
                  <a:pt x="1225118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>
                <a:solidFill>
                  <a:srgbClr val="E8DED8"/>
                </a:solidFill>
                <a:latin typeface="Garamond" pitchFamily="18" charset="0"/>
              </a:rPr>
              <a:t>  </a:t>
            </a:r>
            <a:r>
              <a:rPr lang="zh-CN" altLang="en-US" sz="3200">
                <a:solidFill>
                  <a:srgbClr val="5E2CAE"/>
                </a:solidFill>
                <a:latin typeface="Garamond" pitchFamily="18" charset="0"/>
              </a:rPr>
              <a:t>构造有向图的中国邮路算法</a:t>
            </a:r>
          </a:p>
        </p:txBody>
      </p:sp>
      <p:sp>
        <p:nvSpPr>
          <p:cNvPr id="696323" name="Rectangle 3"/>
          <p:cNvSpPr>
            <a:spLocks noChangeArrowheads="1"/>
          </p:cNvSpPr>
          <p:nvPr/>
        </p:nvSpPr>
        <p:spPr bwMode="auto">
          <a:xfrm>
            <a:off x="0" y="1719263"/>
            <a:ext cx="8915400" cy="429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①  </a:t>
            </a:r>
            <a:r>
              <a:rPr lang="zh-CN" altLang="zh-CN" sz="2600" dirty="0">
                <a:solidFill>
                  <a:srgbClr val="000000"/>
                </a:solidFill>
                <a:latin typeface="Times New Roman" pitchFamily="18" charset="0"/>
              </a:rPr>
              <a:t>计算各点的正负度，求出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d’(v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)=d</a:t>
            </a:r>
            <a:r>
              <a:rPr lang="en-US" altLang="zh-CN" sz="2600" i="1" baseline="30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en-US" sz="2600" i="1" dirty="0">
                <a:solidFill>
                  <a:srgbClr val="000000"/>
                </a:solidFill>
                <a:latin typeface="Times New Roman" pitchFamily="18" charset="0"/>
              </a:rPr>
              <a:t>(v</a:t>
            </a:r>
            <a:r>
              <a:rPr lang="en-US" altLang="en-US" sz="26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en-US" sz="2600" i="1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en-US" sz="26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600" i="1" baseline="30000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lang="en-US" altLang="en-US" sz="2600" i="1" dirty="0">
                <a:solidFill>
                  <a:srgbClr val="000000"/>
                </a:solidFill>
                <a:latin typeface="Times New Roman" pitchFamily="18" charset="0"/>
              </a:rPr>
              <a:t>(v</a:t>
            </a:r>
            <a:r>
              <a:rPr lang="en-US" altLang="en-US" sz="26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en-US" sz="2600" i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sz="26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    ②  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添加一个超发点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，对满足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d’(v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)&gt;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的结点，</a:t>
            </a:r>
          </a:p>
          <a:p>
            <a:pPr>
              <a:lnSpc>
                <a:spcPct val="105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          加入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d’(v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条有向边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，权为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0 </a:t>
            </a:r>
          </a:p>
          <a:p>
            <a:pPr>
              <a:lnSpc>
                <a:spcPct val="10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    ③  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添加一个超收点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，对满足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d’(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)&lt;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的结点，</a:t>
            </a:r>
          </a:p>
          <a:p>
            <a:pPr>
              <a:lnSpc>
                <a:spcPct val="105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          加入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d’(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条有向边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 ,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，权为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。得到图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G’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>
              <a:lnSpc>
                <a:spcPct val="105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    ④ 在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G’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中求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d(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条过以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为两端点的形如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),(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</a:p>
          <a:p>
            <a:pPr>
              <a:lnSpc>
                <a:spcPct val="105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         每边一次且仅一次的总和最小的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道路。记下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中各边</a:t>
            </a:r>
          </a:p>
          <a:p>
            <a:pPr>
              <a:lnSpc>
                <a:spcPct val="105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         在这些道路里的重复次数。</a:t>
            </a:r>
          </a:p>
          <a:p>
            <a:pPr>
              <a:lnSpc>
                <a:spcPct val="105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    ⑤ 计入各边的重复次数，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中存在有向欧拉回路，其中一</a:t>
            </a:r>
          </a:p>
          <a:p>
            <a:pPr>
              <a:lnSpc>
                <a:spcPct val="105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         条即为解。</a:t>
            </a:r>
            <a:endParaRPr lang="zh-CN" altLang="en-US" sz="2800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eaLnBrk="0" hangingPunct="0">
              <a:defRPr/>
            </a:pPr>
            <a:r>
              <a:rPr kumimoji="0" lang="zh-CN" altLang="en-US" sz="440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有向图的中国邮路</a:t>
            </a:r>
            <a:endParaRPr kumimoji="0"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615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67644" y="1341438"/>
            <a:ext cx="7632700" cy="45720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</a:rPr>
              <a:t>道路与回路的定义和相关概念</a:t>
            </a: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</a:rPr>
              <a:t>道路与回路的判定方法</a:t>
            </a: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</a:rPr>
              <a:t>欧拉道路与回路</a:t>
            </a: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</a:rPr>
              <a:t>哈密顿道路与回路</a:t>
            </a: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</a:rPr>
              <a:t>旅行商问题与分支定界法</a:t>
            </a:r>
          </a:p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</a:rPr>
              <a:t>最短路径</a:t>
            </a:r>
          </a:p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</a:rPr>
              <a:t>关键路径</a:t>
            </a:r>
          </a:p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</a:rPr>
              <a:t>中国邮路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48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657225" y="1256665"/>
            <a:ext cx="84867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zh-CN" sz="2800" dirty="0">
                <a:latin typeface="Times New Roman" pitchFamily="18" charset="0"/>
              </a:rPr>
              <a:t>道路与回路的定义和判定方法</a:t>
            </a:r>
            <a:endParaRPr lang="zh-CN" altLang="en-US" sz="2800" dirty="0">
              <a:latin typeface="Times New Roman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zh-CN" altLang="zh-CN" dirty="0">
                <a:latin typeface="Times New Roman" pitchFamily="18" charset="0"/>
              </a:rPr>
              <a:t>邻接矩阵判定法，Warshall算法、</a:t>
            </a:r>
            <a:r>
              <a:rPr lang="zh-CN" altLang="en-US" dirty="0">
                <a:latin typeface="Times New Roman" pitchFamily="18" charset="0"/>
              </a:rPr>
              <a:t>深度、广度优先搜索</a:t>
            </a:r>
            <a:endParaRPr lang="zh-CN" altLang="zh-CN" dirty="0">
              <a:latin typeface="Times New Roman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zh-CN" altLang="zh-CN" sz="2800" dirty="0">
                <a:latin typeface="Times New Roman" pitchFamily="18" charset="0"/>
              </a:rPr>
              <a:t>欧拉、哈密顿道路与回路</a:t>
            </a:r>
            <a:endParaRPr lang="zh-CN" altLang="en-US" sz="2800" dirty="0">
              <a:latin typeface="Times New Roman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  判定、构造方法</a:t>
            </a:r>
            <a:endParaRPr lang="zh-CN" altLang="zh-CN" sz="2800" dirty="0">
              <a:latin typeface="Times New Roman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zh-CN" altLang="zh-CN" sz="2800" dirty="0">
                <a:latin typeface="Times New Roman" pitchFamily="18" charset="0"/>
              </a:rPr>
              <a:t>旅行商问题</a:t>
            </a:r>
            <a:endParaRPr lang="zh-CN" altLang="en-US" sz="2800" dirty="0">
              <a:latin typeface="Times New Roman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  分支定界法、便宜算法</a:t>
            </a:r>
            <a:endParaRPr lang="zh-CN" altLang="zh-CN" sz="2800" dirty="0">
              <a:latin typeface="Times New Roman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zh-CN" altLang="zh-CN" sz="2800" dirty="0">
                <a:latin typeface="Times New Roman" pitchFamily="18" charset="0"/>
              </a:rPr>
              <a:t>最短路径</a:t>
            </a:r>
            <a:endParaRPr lang="zh-CN" altLang="en-US" sz="2800" dirty="0">
              <a:latin typeface="Times New Roman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  </a:t>
            </a:r>
            <a:r>
              <a:rPr lang="en-US" altLang="zh-CN" dirty="0" err="1">
                <a:latin typeface="Times New Roman" pitchFamily="18" charset="0"/>
              </a:rPr>
              <a:t>Dijkstra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zh-CN" altLang="en-US" dirty="0">
                <a:latin typeface="Times New Roman" pitchFamily="18" charset="0"/>
              </a:rPr>
              <a:t>正权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BFS (</a:t>
            </a:r>
            <a:r>
              <a:rPr lang="zh-CN" altLang="en-US" dirty="0">
                <a:latin typeface="Times New Roman" pitchFamily="18" charset="0"/>
              </a:rPr>
              <a:t>权为</a:t>
            </a:r>
            <a:r>
              <a:rPr lang="en-US" altLang="zh-CN" dirty="0">
                <a:latin typeface="Times New Roman" pitchFamily="18" charset="0"/>
              </a:rPr>
              <a:t>1)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Ford(</a:t>
            </a:r>
            <a:r>
              <a:rPr lang="zh-CN" altLang="en-US" dirty="0">
                <a:latin typeface="Times New Roman" pitchFamily="18" charset="0"/>
              </a:rPr>
              <a:t>无负回路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、</a:t>
            </a: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  </a:t>
            </a:r>
            <a:r>
              <a:rPr lang="zh-CN" altLang="zh-CN" dirty="0">
                <a:latin typeface="Times New Roman" pitchFamily="18" charset="0"/>
              </a:rPr>
              <a:t>Floyd算法 （任意两点）</a:t>
            </a:r>
            <a:endParaRPr lang="zh-CN" altLang="zh-CN" sz="2800" dirty="0">
              <a:latin typeface="Times New Roman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zh-CN" altLang="zh-CN" sz="2800" dirty="0">
                <a:latin typeface="Times New Roman" pitchFamily="18" charset="0"/>
              </a:rPr>
              <a:t>关键路径</a:t>
            </a:r>
            <a:endParaRPr lang="zh-CN" altLang="en-US" sz="2800" dirty="0">
              <a:latin typeface="Times New Roman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  </a:t>
            </a:r>
            <a:r>
              <a:rPr lang="en-US" altLang="zh-CN" dirty="0">
                <a:latin typeface="Times New Roman" pitchFamily="18" charset="0"/>
              </a:rPr>
              <a:t>PT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PERT</a:t>
            </a:r>
            <a:r>
              <a:rPr lang="zh-CN" altLang="en-US" dirty="0">
                <a:latin typeface="Times New Roman" pitchFamily="18" charset="0"/>
              </a:rPr>
              <a:t>图，最早、最晚启动时间和最大允许延误时间</a:t>
            </a:r>
            <a:endParaRPr lang="zh-CN" altLang="zh-CN" sz="2800" dirty="0">
              <a:latin typeface="Times New Roman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zh-CN" altLang="zh-CN" sz="2800" dirty="0">
                <a:latin typeface="Times New Roman" pitchFamily="18" charset="0"/>
              </a:rPr>
              <a:t>中国邮路</a:t>
            </a:r>
            <a:endParaRPr lang="zh-CN" altLang="en-US" sz="2800" dirty="0">
              <a:latin typeface="Times New Roman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 无向图、有向图的中国邮路构造方法</a:t>
            </a:r>
          </a:p>
          <a:p>
            <a:pPr marL="342900" indent="-342900"/>
            <a:endParaRPr lang="en-US" altLang="zh-CN" sz="2800" dirty="0">
              <a:solidFill>
                <a:srgbClr val="E8DED8"/>
              </a:solidFill>
              <a:latin typeface="Times New Roman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6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和最短路径相关</a:t>
            </a:r>
            <a:r>
              <a:rPr lang="zh-CN" altLang="en-US" dirty="0">
                <a:solidFill>
                  <a:srgbClr val="000000"/>
                </a:solidFill>
              </a:rPr>
              <a:t>的其它算法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84188" y="1210021"/>
            <a:ext cx="8335962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531813" marR="0" lvl="0" indent="-531813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启发式搜索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A*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算法求解最短路径</a:t>
            </a:r>
          </a:p>
          <a:p>
            <a:pPr marL="531813" marR="0" lvl="0" indent="-531813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静态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路径搜索最有效的方法算法之一</a:t>
            </a:r>
          </a:p>
          <a:p>
            <a:pPr marL="531813" marR="0" lvl="0" indent="-531813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利用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一个估价函数评估每次的的决策的价值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优化普通的广度和深度优先搜索。</a:t>
            </a:r>
          </a:p>
          <a:p>
            <a:pPr marL="531813" marR="0" lvl="0" indent="-531813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b="0" i="1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f(s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)=g(s)+h(s)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31813" marR="0" lvl="0" indent="-531813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动态路径搜索中的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D*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</a:p>
          <a:p>
            <a:pPr marL="531813" marR="0" lvl="0" indent="-531813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稀疏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图的最短路径算法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31813" marR="0" lvl="0" indent="-531813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最短路径求解的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并行算法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31813" marR="0" lvl="0" indent="-531813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b="0" dirty="0" smtClean="0">
                <a:solidFill>
                  <a:srgbClr val="4D5B6B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动态图的快速求解算法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31766" y="1314450"/>
            <a:ext cx="8039793" cy="235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C00"/>
              </a:buClr>
              <a:buSzPct val="70000"/>
              <a:defRPr/>
            </a:pPr>
            <a:r>
              <a:rPr kumimoji="0" lang="en-US" altLang="zh-CN" sz="3200" kern="0" dirty="0" smtClean="0">
                <a:solidFill>
                  <a:srgbClr val="000514"/>
                </a:solidFill>
                <a:latin typeface="Garamond" pitchFamily="18" charset="0"/>
              </a:rPr>
              <a:t>1</a:t>
            </a:r>
            <a:r>
              <a:rPr kumimoji="0" lang="zh-CN" altLang="en-US" sz="3200" kern="0" dirty="0">
                <a:solidFill>
                  <a:srgbClr val="000514"/>
                </a:solidFill>
                <a:latin typeface="Garamond" pitchFamily="18" charset="0"/>
              </a:rPr>
              <a:t>）课本</a:t>
            </a:r>
            <a:r>
              <a:rPr kumimoji="0" lang="en-US" altLang="zh-CN" sz="3200" kern="0" dirty="0">
                <a:solidFill>
                  <a:srgbClr val="000514"/>
                </a:solidFill>
                <a:latin typeface="Garamond" pitchFamily="18" charset="0"/>
              </a:rPr>
              <a:t>P37</a:t>
            </a:r>
            <a:r>
              <a:rPr kumimoji="0" lang="zh-CN" altLang="en-US" sz="3200" kern="0" dirty="0">
                <a:solidFill>
                  <a:srgbClr val="000514"/>
                </a:solidFill>
                <a:latin typeface="Garamond" pitchFamily="18" charset="0"/>
              </a:rPr>
              <a:t>，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itchFamily="18" charset="0"/>
              </a:rPr>
              <a:t>习题二</a:t>
            </a:r>
            <a:r>
              <a:rPr kumimoji="0" lang="en-US" altLang="zh-CN" sz="3200" kern="0" dirty="0" smtClean="0">
                <a:solidFill>
                  <a:srgbClr val="000514"/>
                </a:solidFill>
                <a:latin typeface="Garamond" pitchFamily="18" charset="0"/>
              </a:rPr>
              <a:t>16(a)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  <a:defRPr/>
            </a:pPr>
            <a:r>
              <a:rPr kumimoji="0" lang="en-US" altLang="zh-CN" sz="3200" kern="0" dirty="0" smtClean="0">
                <a:solidFill>
                  <a:srgbClr val="000514"/>
                </a:solidFill>
                <a:latin typeface="Garamond" pitchFamily="18" charset="0"/>
              </a:rPr>
              <a:t>2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itchFamily="18" charset="0"/>
              </a:rPr>
              <a:t>）课本</a:t>
            </a:r>
            <a:r>
              <a:rPr kumimoji="0" lang="en-US" altLang="zh-CN" sz="3200" kern="0" dirty="0" smtClean="0">
                <a:solidFill>
                  <a:srgbClr val="000514"/>
                </a:solidFill>
                <a:latin typeface="Garamond" pitchFamily="18" charset="0"/>
              </a:rPr>
              <a:t>P37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itchFamily="18" charset="0"/>
              </a:rPr>
              <a:t>，习题二</a:t>
            </a:r>
            <a:r>
              <a:rPr kumimoji="0" lang="en-US" altLang="zh-CN" sz="3200" kern="0" dirty="0" smtClean="0">
                <a:solidFill>
                  <a:srgbClr val="000514"/>
                </a:solidFill>
                <a:latin typeface="Garamond" pitchFamily="18" charset="0"/>
              </a:rPr>
              <a:t>17(a)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  <a:defRPr/>
            </a:pPr>
            <a:r>
              <a:rPr kumimoji="0" lang="zh-CN" altLang="en-US" sz="3200" kern="0" dirty="0" smtClean="0">
                <a:solidFill>
                  <a:srgbClr val="000514"/>
                </a:solidFill>
                <a:latin typeface="Garamond" pitchFamily="18" charset="0"/>
              </a:rPr>
              <a:t>      注</a:t>
            </a:r>
            <a:r>
              <a:rPr kumimoji="0" lang="en-US" altLang="zh-CN" sz="3200" kern="0" dirty="0" smtClean="0">
                <a:solidFill>
                  <a:srgbClr val="000514"/>
                </a:solidFill>
                <a:latin typeface="Garamond" pitchFamily="18" charset="0"/>
              </a:rPr>
              <a:t>: 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itchFamily="18" charset="0"/>
              </a:rPr>
              <a:t>只做</a:t>
            </a:r>
            <a:r>
              <a:rPr kumimoji="0" lang="en-US" altLang="zh-CN" sz="3200" kern="0" dirty="0" smtClean="0">
                <a:solidFill>
                  <a:srgbClr val="000514"/>
                </a:solidFill>
                <a:latin typeface="Garamond" pitchFamily="18" charset="0"/>
              </a:rPr>
              <a:t>PT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itchFamily="18" charset="0"/>
              </a:rPr>
              <a:t>图就可以</a:t>
            </a:r>
            <a:endParaRPr kumimoji="0" lang="en-US" altLang="zh-CN" sz="3200" kern="0" dirty="0" smtClean="0">
              <a:solidFill>
                <a:srgbClr val="000514"/>
              </a:solidFill>
              <a:latin typeface="Garamond" pitchFamily="18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  <a:defRPr/>
            </a:pPr>
            <a:r>
              <a:rPr kumimoji="0" lang="en-US" altLang="zh-CN" sz="3200" kern="0" dirty="0" smtClean="0">
                <a:solidFill>
                  <a:srgbClr val="000514"/>
                </a:solidFill>
                <a:latin typeface="Garamond" pitchFamily="18" charset="0"/>
              </a:rPr>
              <a:t>3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itchFamily="18" charset="0"/>
              </a:rPr>
              <a:t>）编程作业详见网络学堂</a:t>
            </a:r>
            <a:endParaRPr kumimoji="0" lang="en-US" altLang="zh-CN" sz="3200" kern="0" dirty="0" smtClean="0">
              <a:solidFill>
                <a:srgbClr val="000514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597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>
                <a:solidFill>
                  <a:srgbClr val="000000"/>
                </a:solidFill>
                <a:latin typeface="Garamond" pitchFamily="18" charset="0"/>
              </a:rPr>
              <a:t>关键路径问题</a:t>
            </a:r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96863" y="2033588"/>
            <a:ext cx="84613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latin typeface="Garamond" pitchFamily="18" charset="0"/>
              </a:rPr>
              <a:t>关键路径</a:t>
            </a:r>
            <a:endParaRPr lang="zh-CN" altLang="en-US" sz="2800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   至少需要多少时间才能完成</a:t>
            </a: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最早启动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/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完工时间</a:t>
            </a: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 结点最晚完工时间</a:t>
            </a: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工序最晚启动时间</a:t>
            </a: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工序最大允许延误时间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endParaRPr lang="en-US" altLang="zh-CN" sz="2800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47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图论模型</a:t>
            </a:r>
          </a:p>
        </p:txBody>
      </p:sp>
      <p:sp>
        <p:nvSpPr>
          <p:cNvPr id="662532" name="Rectangle 4"/>
          <p:cNvSpPr>
            <a:spLocks noChangeArrowheads="1"/>
          </p:cNvSpPr>
          <p:nvPr/>
        </p:nvSpPr>
        <p:spPr bwMode="auto">
          <a:xfrm>
            <a:off x="341313" y="1763713"/>
            <a:ext cx="8802687" cy="429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   PT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图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Garamond" pitchFamily="18" charset="0"/>
              </a:rPr>
              <a:t>Potentialtask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 graph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：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－ 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</a:rPr>
              <a:t>结点表示工序</a:t>
            </a:r>
            <a:endParaRPr lang="zh-CN" altLang="en-US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 －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</a:rPr>
              <a:t>有向边(i , j )表示工序 i 完成之后工序 j才能启动</a:t>
            </a:r>
            <a:endParaRPr lang="zh-CN" altLang="en-US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 －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</a:rPr>
              <a:t>边权</a:t>
            </a:r>
            <a:r>
              <a:rPr lang="zh-CN" altLang="zh-CN" i="1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zh-CN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zh-CN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</a:rPr>
              <a:t>表示工序 i 所需的时间</a:t>
            </a:r>
            <a:endParaRPr lang="zh-CN" altLang="en-US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PERT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图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Garamond" pitchFamily="18" charset="0"/>
              </a:rPr>
              <a:t>Programme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 evaluation and review technique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－  结点为工序之间的关系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       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i="1" baseline="-30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是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的终点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i="1" baseline="-30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的始点表示工序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完成后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才能开始</a:t>
            </a:r>
            <a:endParaRPr lang="zh-CN" altLang="en-US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 － 有向边表示工序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 －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</a:rPr>
              <a:t>边权</a:t>
            </a:r>
            <a:r>
              <a:rPr lang="zh-CN" altLang="zh-CN" i="1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zh-CN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zh-CN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</a:rPr>
              <a:t>表示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该工序所需时间</a:t>
            </a:r>
            <a:endParaRPr lang="zh-CN" altLang="en-US" sz="2800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95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152400" y="1133475"/>
            <a:ext cx="89916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宋体" pitchFamily="2" charset="-122"/>
              </a:rPr>
              <a:t>例：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一项工程由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13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道工序组成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所需时间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单位：天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)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及先行工序如下表所示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    工序序号   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A  B  C  D   E   F  G  H   I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所需时间   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2  6  3  2   4   3  8  4   2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先行工序 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—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A  </a:t>
            </a:r>
            <a:r>
              <a:rPr lang="en-US" altLang="zh-CN" sz="2800" dirty="0" err="1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B  C,D  D  </a:t>
            </a:r>
            <a:r>
              <a:rPr lang="en-US" altLang="zh-CN" sz="2800" dirty="0" err="1">
                <a:solidFill>
                  <a:srgbClr val="000000"/>
                </a:solidFill>
                <a:latin typeface="宋体" pitchFamily="2" charset="-122"/>
              </a:rPr>
              <a:t>D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latin typeface="宋体" pitchFamily="2" charset="-122"/>
              </a:rPr>
              <a:t>D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G,H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工序序号   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J   K   L  M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所需时间   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3   8   5  6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先行工序   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G  H,E  J  K 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495935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试问这项工程至少需要多少天才能完成</a:t>
            </a:r>
            <a:r>
              <a:rPr lang="en-US" altLang="zh-CN" sz="2800">
                <a:solidFill>
                  <a:srgbClr val="000000"/>
                </a:solidFill>
                <a:latin typeface="宋体" pitchFamily="2" charset="-122"/>
              </a:rPr>
              <a:t>? </a:t>
            </a:r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哪些工程</a:t>
            </a:r>
          </a:p>
          <a:p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    不能延误</a:t>
            </a:r>
            <a:r>
              <a:rPr lang="en-US" altLang="zh-CN" sz="2800">
                <a:solidFill>
                  <a:srgbClr val="000000"/>
                </a:solidFill>
                <a:latin typeface="宋体" pitchFamily="2" charset="-122"/>
              </a:rPr>
              <a:t>? </a:t>
            </a:r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哪些工程可以延误</a:t>
            </a:r>
            <a:r>
              <a:rPr lang="en-US" altLang="zh-CN" sz="2800">
                <a:solidFill>
                  <a:srgbClr val="000000"/>
                </a:solidFill>
                <a:latin typeface="宋体" pitchFamily="2" charset="-122"/>
              </a:rPr>
              <a:t>? </a:t>
            </a:r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最多可延误多少天</a:t>
            </a:r>
            <a:r>
              <a:rPr lang="en-US" altLang="zh-CN" sz="2800">
                <a:solidFill>
                  <a:srgbClr val="000000"/>
                </a:solidFill>
                <a:latin typeface="宋体" pitchFamily="2" charset="-122"/>
              </a:rPr>
              <a:t>?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7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2"/>
          <p:cNvSpPr>
            <a:spLocks noChangeShapeType="1"/>
          </p:cNvSpPr>
          <p:nvPr/>
        </p:nvSpPr>
        <p:spPr bwMode="auto">
          <a:xfrm flipV="1">
            <a:off x="601663" y="1854200"/>
            <a:ext cx="12954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44463" y="25400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820863" y="12446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982663" y="17018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01663" y="2844800"/>
            <a:ext cx="1295400" cy="1524000"/>
            <a:chOff x="528" y="1584"/>
            <a:chExt cx="816" cy="960"/>
          </a:xfrm>
        </p:grpSpPr>
        <p:sp>
          <p:nvSpPr>
            <p:cNvPr id="87113" name="Line 7"/>
            <p:cNvSpPr>
              <a:spLocks noChangeShapeType="1"/>
            </p:cNvSpPr>
            <p:nvPr/>
          </p:nvSpPr>
          <p:spPr bwMode="auto">
            <a:xfrm>
              <a:off x="528" y="1584"/>
              <a:ext cx="768" cy="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14" name="Text Box 8"/>
            <p:cNvSpPr txBox="1">
              <a:spLocks noChangeArrowheads="1"/>
            </p:cNvSpPr>
            <p:nvPr/>
          </p:nvSpPr>
          <p:spPr bwMode="auto">
            <a:xfrm>
              <a:off x="672" y="177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7115" name="Text Box 9"/>
            <p:cNvSpPr txBox="1">
              <a:spLocks noChangeArrowheads="1"/>
            </p:cNvSpPr>
            <p:nvPr/>
          </p:nvSpPr>
          <p:spPr bwMode="auto">
            <a:xfrm>
              <a:off x="1056" y="2179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62150" y="1268413"/>
            <a:ext cx="1600200" cy="609600"/>
            <a:chOff x="1392" y="576"/>
            <a:chExt cx="1008" cy="384"/>
          </a:xfrm>
        </p:grpSpPr>
        <p:sp>
          <p:nvSpPr>
            <p:cNvPr id="87110" name="Line 11"/>
            <p:cNvSpPr>
              <a:spLocks noChangeShapeType="1"/>
            </p:cNvSpPr>
            <p:nvPr/>
          </p:nvSpPr>
          <p:spPr bwMode="auto">
            <a:xfrm>
              <a:off x="1392" y="960"/>
              <a:ext cx="82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11" name="Text Box 12"/>
            <p:cNvSpPr txBox="1">
              <a:spLocks noChangeArrowheads="1"/>
            </p:cNvSpPr>
            <p:nvPr/>
          </p:nvSpPr>
          <p:spPr bwMode="auto">
            <a:xfrm>
              <a:off x="1632" y="57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7112" name="Text Box 13"/>
            <p:cNvSpPr txBox="1">
              <a:spLocks noChangeArrowheads="1"/>
            </p:cNvSpPr>
            <p:nvPr/>
          </p:nvSpPr>
          <p:spPr bwMode="auto">
            <a:xfrm>
              <a:off x="2112" y="57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897063" y="3225800"/>
            <a:ext cx="1143000" cy="1189038"/>
            <a:chOff x="1344" y="1824"/>
            <a:chExt cx="720" cy="749"/>
          </a:xfrm>
        </p:grpSpPr>
        <p:sp>
          <p:nvSpPr>
            <p:cNvPr id="87107" name="Line 15"/>
            <p:cNvSpPr>
              <a:spLocks noChangeShapeType="1"/>
            </p:cNvSpPr>
            <p:nvPr/>
          </p:nvSpPr>
          <p:spPr bwMode="auto">
            <a:xfrm flipV="1">
              <a:off x="1344" y="2208"/>
              <a:ext cx="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08" name="Text Box 16"/>
            <p:cNvSpPr txBox="1">
              <a:spLocks noChangeArrowheads="1"/>
            </p:cNvSpPr>
            <p:nvPr/>
          </p:nvSpPr>
          <p:spPr bwMode="auto">
            <a:xfrm>
              <a:off x="1488" y="1824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7109" name="Text Box 17"/>
            <p:cNvSpPr txBox="1">
              <a:spLocks noChangeArrowheads="1"/>
            </p:cNvSpPr>
            <p:nvPr/>
          </p:nvSpPr>
          <p:spPr bwMode="auto">
            <a:xfrm>
              <a:off x="1776" y="2208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811463" y="1930400"/>
            <a:ext cx="533400" cy="1905000"/>
            <a:chOff x="1920" y="1008"/>
            <a:chExt cx="336" cy="1200"/>
          </a:xfrm>
        </p:grpSpPr>
        <p:sp>
          <p:nvSpPr>
            <p:cNvPr id="87105" name="Line 19"/>
            <p:cNvSpPr>
              <a:spLocks noChangeShapeType="1"/>
            </p:cNvSpPr>
            <p:nvPr/>
          </p:nvSpPr>
          <p:spPr bwMode="auto">
            <a:xfrm flipH="1">
              <a:off x="1920" y="1008"/>
              <a:ext cx="336" cy="1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06" name="Text Box 20"/>
            <p:cNvSpPr txBox="1">
              <a:spLocks noChangeArrowheads="1"/>
            </p:cNvSpPr>
            <p:nvPr/>
          </p:nvSpPr>
          <p:spPr bwMode="auto">
            <a:xfrm>
              <a:off x="1920" y="1123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357563" y="1179513"/>
            <a:ext cx="1981200" cy="720725"/>
            <a:chOff x="2256" y="576"/>
            <a:chExt cx="1248" cy="454"/>
          </a:xfrm>
        </p:grpSpPr>
        <p:sp>
          <p:nvSpPr>
            <p:cNvPr id="87102" name="Line 22"/>
            <p:cNvSpPr>
              <a:spLocks noChangeShapeType="1"/>
            </p:cNvSpPr>
            <p:nvPr/>
          </p:nvSpPr>
          <p:spPr bwMode="auto">
            <a:xfrm>
              <a:off x="2256" y="1008"/>
              <a:ext cx="1000" cy="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03" name="Text Box 23"/>
            <p:cNvSpPr txBox="1">
              <a:spLocks noChangeArrowheads="1"/>
            </p:cNvSpPr>
            <p:nvPr/>
          </p:nvSpPr>
          <p:spPr bwMode="auto">
            <a:xfrm>
              <a:off x="3216" y="57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7104" name="Text Box 24"/>
            <p:cNvSpPr txBox="1">
              <a:spLocks noChangeArrowheads="1"/>
            </p:cNvSpPr>
            <p:nvPr/>
          </p:nvSpPr>
          <p:spPr bwMode="auto">
            <a:xfrm>
              <a:off x="2640" y="624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344863" y="1930400"/>
            <a:ext cx="838200" cy="2332038"/>
            <a:chOff x="2256" y="1008"/>
            <a:chExt cx="528" cy="1469"/>
          </a:xfrm>
        </p:grpSpPr>
        <p:sp>
          <p:nvSpPr>
            <p:cNvPr id="87099" name="Line 26"/>
            <p:cNvSpPr>
              <a:spLocks noChangeShapeType="1"/>
            </p:cNvSpPr>
            <p:nvPr/>
          </p:nvSpPr>
          <p:spPr bwMode="auto">
            <a:xfrm>
              <a:off x="2256" y="1008"/>
              <a:ext cx="417" cy="11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00" name="Text Box 27"/>
            <p:cNvSpPr txBox="1">
              <a:spLocks noChangeArrowheads="1"/>
            </p:cNvSpPr>
            <p:nvPr/>
          </p:nvSpPr>
          <p:spPr bwMode="auto">
            <a:xfrm>
              <a:off x="2496" y="2112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87101" name="Text Box 28"/>
            <p:cNvSpPr txBox="1">
              <a:spLocks noChangeArrowheads="1"/>
            </p:cNvSpPr>
            <p:nvPr/>
          </p:nvSpPr>
          <p:spPr bwMode="auto">
            <a:xfrm>
              <a:off x="2496" y="1488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357563" y="1898650"/>
            <a:ext cx="2362200" cy="915988"/>
            <a:chOff x="2256" y="1008"/>
            <a:chExt cx="1488" cy="577"/>
          </a:xfrm>
        </p:grpSpPr>
        <p:sp>
          <p:nvSpPr>
            <p:cNvPr id="87096" name="Line 30"/>
            <p:cNvSpPr>
              <a:spLocks noChangeShapeType="1"/>
            </p:cNvSpPr>
            <p:nvPr/>
          </p:nvSpPr>
          <p:spPr bwMode="auto">
            <a:xfrm>
              <a:off x="2256" y="1008"/>
              <a:ext cx="1192" cy="5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97" name="Text Box 31"/>
            <p:cNvSpPr txBox="1">
              <a:spLocks noChangeArrowheads="1"/>
            </p:cNvSpPr>
            <p:nvPr/>
          </p:nvSpPr>
          <p:spPr bwMode="auto">
            <a:xfrm>
              <a:off x="3456" y="1200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87098" name="Text Box 32"/>
            <p:cNvSpPr txBox="1">
              <a:spLocks noChangeArrowheads="1"/>
            </p:cNvSpPr>
            <p:nvPr/>
          </p:nvSpPr>
          <p:spPr bwMode="auto">
            <a:xfrm>
              <a:off x="2880" y="1008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2811463" y="3759200"/>
            <a:ext cx="762000" cy="1493838"/>
            <a:chOff x="1920" y="2160"/>
            <a:chExt cx="480" cy="941"/>
          </a:xfrm>
        </p:grpSpPr>
        <p:sp>
          <p:nvSpPr>
            <p:cNvPr id="87093" name="Line 34"/>
            <p:cNvSpPr>
              <a:spLocks noChangeShapeType="1"/>
            </p:cNvSpPr>
            <p:nvPr/>
          </p:nvSpPr>
          <p:spPr bwMode="auto">
            <a:xfrm>
              <a:off x="1920" y="2212"/>
              <a:ext cx="480" cy="6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94" name="Text Box 35"/>
            <p:cNvSpPr txBox="1">
              <a:spLocks noChangeArrowheads="1"/>
            </p:cNvSpPr>
            <p:nvPr/>
          </p:nvSpPr>
          <p:spPr bwMode="auto">
            <a:xfrm>
              <a:off x="2112" y="273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87095" name="Text Box 36"/>
            <p:cNvSpPr txBox="1">
              <a:spLocks noChangeArrowheads="1"/>
            </p:cNvSpPr>
            <p:nvPr/>
          </p:nvSpPr>
          <p:spPr bwMode="auto">
            <a:xfrm>
              <a:off x="2112" y="2160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5021263" y="1854200"/>
            <a:ext cx="2819400" cy="1417638"/>
            <a:chOff x="3312" y="960"/>
            <a:chExt cx="1776" cy="893"/>
          </a:xfrm>
        </p:grpSpPr>
        <p:sp>
          <p:nvSpPr>
            <p:cNvPr id="87090" name="Line 38"/>
            <p:cNvSpPr>
              <a:spLocks noChangeShapeType="1"/>
            </p:cNvSpPr>
            <p:nvPr/>
          </p:nvSpPr>
          <p:spPr bwMode="auto">
            <a:xfrm>
              <a:off x="3312" y="1008"/>
              <a:ext cx="1440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91" name="Text Box 39"/>
            <p:cNvSpPr txBox="1">
              <a:spLocks noChangeArrowheads="1"/>
            </p:cNvSpPr>
            <p:nvPr/>
          </p:nvSpPr>
          <p:spPr bwMode="auto">
            <a:xfrm>
              <a:off x="4800" y="1488"/>
              <a:ext cx="288" cy="36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87092" name="Text Box 40"/>
            <p:cNvSpPr txBox="1">
              <a:spLocks noChangeArrowheads="1"/>
            </p:cNvSpPr>
            <p:nvPr/>
          </p:nvSpPr>
          <p:spPr bwMode="auto">
            <a:xfrm>
              <a:off x="4032" y="960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4030663" y="3759200"/>
            <a:ext cx="1981200" cy="579438"/>
            <a:chOff x="2688" y="2160"/>
            <a:chExt cx="1248" cy="365"/>
          </a:xfrm>
        </p:grpSpPr>
        <p:sp>
          <p:nvSpPr>
            <p:cNvPr id="87087" name="Line 42"/>
            <p:cNvSpPr>
              <a:spLocks noChangeShapeType="1"/>
            </p:cNvSpPr>
            <p:nvPr/>
          </p:nvSpPr>
          <p:spPr bwMode="auto">
            <a:xfrm>
              <a:off x="2688" y="2160"/>
              <a:ext cx="912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88" name="Text Box 43"/>
            <p:cNvSpPr txBox="1">
              <a:spLocks noChangeArrowheads="1"/>
            </p:cNvSpPr>
            <p:nvPr/>
          </p:nvSpPr>
          <p:spPr bwMode="auto">
            <a:xfrm>
              <a:off x="3648" y="2160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7089" name="Text Box 44"/>
            <p:cNvSpPr txBox="1">
              <a:spLocks noChangeArrowheads="1"/>
            </p:cNvSpPr>
            <p:nvPr/>
          </p:nvSpPr>
          <p:spPr bwMode="auto">
            <a:xfrm>
              <a:off x="3024" y="2160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4030663" y="3759200"/>
            <a:ext cx="838200" cy="1951038"/>
            <a:chOff x="2688" y="2160"/>
            <a:chExt cx="528" cy="1229"/>
          </a:xfrm>
        </p:grpSpPr>
        <p:sp>
          <p:nvSpPr>
            <p:cNvPr id="87084" name="Line 46"/>
            <p:cNvSpPr>
              <a:spLocks noChangeShapeType="1"/>
            </p:cNvSpPr>
            <p:nvPr/>
          </p:nvSpPr>
          <p:spPr bwMode="auto">
            <a:xfrm>
              <a:off x="2688" y="2160"/>
              <a:ext cx="528" cy="11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85" name="Text Box 47"/>
            <p:cNvSpPr txBox="1">
              <a:spLocks noChangeArrowheads="1"/>
            </p:cNvSpPr>
            <p:nvPr/>
          </p:nvSpPr>
          <p:spPr bwMode="auto">
            <a:xfrm>
              <a:off x="2880" y="3024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87086" name="Text Box 48"/>
            <p:cNvSpPr txBox="1">
              <a:spLocks noChangeArrowheads="1"/>
            </p:cNvSpPr>
            <p:nvPr/>
          </p:nvSpPr>
          <p:spPr bwMode="auto">
            <a:xfrm>
              <a:off x="2928" y="2448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5249863" y="2844800"/>
            <a:ext cx="533400" cy="1219200"/>
            <a:chOff x="3456" y="1584"/>
            <a:chExt cx="336" cy="768"/>
          </a:xfrm>
        </p:grpSpPr>
        <p:sp>
          <p:nvSpPr>
            <p:cNvPr id="87082" name="Line 50"/>
            <p:cNvSpPr>
              <a:spLocks noChangeShapeType="1"/>
            </p:cNvSpPr>
            <p:nvPr/>
          </p:nvSpPr>
          <p:spPr bwMode="auto">
            <a:xfrm>
              <a:off x="3456" y="1584"/>
              <a:ext cx="144" cy="7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83" name="Text Box 51"/>
            <p:cNvSpPr txBox="1">
              <a:spLocks noChangeArrowheads="1"/>
            </p:cNvSpPr>
            <p:nvPr/>
          </p:nvSpPr>
          <p:spPr bwMode="auto">
            <a:xfrm>
              <a:off x="3504" y="1680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4" name="Group 52"/>
          <p:cNvGrpSpPr>
            <a:grpSpLocks/>
          </p:cNvGrpSpPr>
          <p:nvPr/>
        </p:nvGrpSpPr>
        <p:grpSpPr bwMode="auto">
          <a:xfrm>
            <a:off x="3649663" y="2844800"/>
            <a:ext cx="1600200" cy="1981200"/>
            <a:chOff x="2448" y="1584"/>
            <a:chExt cx="1008" cy="1248"/>
          </a:xfrm>
        </p:grpSpPr>
        <p:sp>
          <p:nvSpPr>
            <p:cNvPr id="87080" name="Line 53"/>
            <p:cNvSpPr>
              <a:spLocks noChangeShapeType="1"/>
            </p:cNvSpPr>
            <p:nvPr/>
          </p:nvSpPr>
          <p:spPr bwMode="auto">
            <a:xfrm flipH="1">
              <a:off x="2448" y="1584"/>
              <a:ext cx="1008" cy="12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81" name="Text Box 54"/>
            <p:cNvSpPr txBox="1">
              <a:spLocks noChangeArrowheads="1"/>
            </p:cNvSpPr>
            <p:nvPr/>
          </p:nvSpPr>
          <p:spPr bwMode="auto">
            <a:xfrm>
              <a:off x="2976" y="1632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5" name="Group 55"/>
          <p:cNvGrpSpPr>
            <a:grpSpLocks/>
          </p:cNvGrpSpPr>
          <p:nvPr/>
        </p:nvGrpSpPr>
        <p:grpSpPr bwMode="auto">
          <a:xfrm>
            <a:off x="5478463" y="2844800"/>
            <a:ext cx="1828800" cy="1219200"/>
            <a:chOff x="3600" y="1584"/>
            <a:chExt cx="1152" cy="768"/>
          </a:xfrm>
        </p:grpSpPr>
        <p:sp>
          <p:nvSpPr>
            <p:cNvPr id="87078" name="Line 56"/>
            <p:cNvSpPr>
              <a:spLocks noChangeShapeType="1"/>
            </p:cNvSpPr>
            <p:nvPr/>
          </p:nvSpPr>
          <p:spPr bwMode="auto">
            <a:xfrm flipV="1">
              <a:off x="3600" y="1584"/>
              <a:ext cx="1152" cy="76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79" name="Text Box 57"/>
            <p:cNvSpPr txBox="1">
              <a:spLocks noChangeArrowheads="1"/>
            </p:cNvSpPr>
            <p:nvPr/>
          </p:nvSpPr>
          <p:spPr bwMode="auto">
            <a:xfrm>
              <a:off x="3984" y="1584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4886325" y="4959350"/>
            <a:ext cx="2133600" cy="731838"/>
            <a:chOff x="3216" y="2928"/>
            <a:chExt cx="1344" cy="461"/>
          </a:xfrm>
        </p:grpSpPr>
        <p:sp>
          <p:nvSpPr>
            <p:cNvPr id="87075" name="Line 59"/>
            <p:cNvSpPr>
              <a:spLocks noChangeShapeType="1"/>
            </p:cNvSpPr>
            <p:nvPr/>
          </p:nvSpPr>
          <p:spPr bwMode="auto">
            <a:xfrm flipV="1">
              <a:off x="3216" y="2928"/>
              <a:ext cx="1152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76" name="Text Box 60"/>
            <p:cNvSpPr txBox="1">
              <a:spLocks noChangeArrowheads="1"/>
            </p:cNvSpPr>
            <p:nvPr/>
          </p:nvSpPr>
          <p:spPr bwMode="auto">
            <a:xfrm>
              <a:off x="4272" y="297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87077" name="Text Box 61"/>
            <p:cNvSpPr txBox="1">
              <a:spLocks noChangeArrowheads="1"/>
            </p:cNvSpPr>
            <p:nvPr/>
          </p:nvSpPr>
          <p:spPr bwMode="auto">
            <a:xfrm>
              <a:off x="3744" y="3024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7" name="Group 62"/>
          <p:cNvGrpSpPr>
            <a:grpSpLocks/>
          </p:cNvGrpSpPr>
          <p:nvPr/>
        </p:nvGrpSpPr>
        <p:grpSpPr bwMode="auto">
          <a:xfrm>
            <a:off x="3649663" y="4749800"/>
            <a:ext cx="2133600" cy="655638"/>
            <a:chOff x="2448" y="2784"/>
            <a:chExt cx="1344" cy="413"/>
          </a:xfrm>
        </p:grpSpPr>
        <p:sp>
          <p:nvSpPr>
            <p:cNvPr id="87072" name="Line 63"/>
            <p:cNvSpPr>
              <a:spLocks noChangeShapeType="1"/>
            </p:cNvSpPr>
            <p:nvPr/>
          </p:nvSpPr>
          <p:spPr bwMode="auto">
            <a:xfrm flipV="1">
              <a:off x="2448" y="2784"/>
              <a:ext cx="1248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73" name="Text Box 64"/>
            <p:cNvSpPr txBox="1">
              <a:spLocks noChangeArrowheads="1"/>
            </p:cNvSpPr>
            <p:nvPr/>
          </p:nvSpPr>
          <p:spPr bwMode="auto">
            <a:xfrm>
              <a:off x="3504" y="2784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87074" name="Text Box 65"/>
            <p:cNvSpPr txBox="1">
              <a:spLocks noChangeArrowheads="1"/>
            </p:cNvSpPr>
            <p:nvPr/>
          </p:nvSpPr>
          <p:spPr bwMode="auto">
            <a:xfrm>
              <a:off x="2592" y="2832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18" name="Group 66"/>
          <p:cNvGrpSpPr>
            <a:grpSpLocks/>
          </p:cNvGrpSpPr>
          <p:nvPr/>
        </p:nvGrpSpPr>
        <p:grpSpPr bwMode="auto">
          <a:xfrm>
            <a:off x="6697663" y="2857500"/>
            <a:ext cx="685800" cy="2120900"/>
            <a:chOff x="4368" y="1592"/>
            <a:chExt cx="432" cy="1336"/>
          </a:xfrm>
        </p:grpSpPr>
        <p:sp>
          <p:nvSpPr>
            <p:cNvPr id="87070" name="Line 67"/>
            <p:cNvSpPr>
              <a:spLocks noChangeShapeType="1"/>
            </p:cNvSpPr>
            <p:nvPr/>
          </p:nvSpPr>
          <p:spPr bwMode="auto">
            <a:xfrm flipV="1">
              <a:off x="4368" y="1592"/>
              <a:ext cx="384" cy="1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71" name="Text Box 68"/>
            <p:cNvSpPr txBox="1">
              <a:spLocks noChangeArrowheads="1"/>
            </p:cNvSpPr>
            <p:nvPr/>
          </p:nvSpPr>
          <p:spPr bwMode="auto">
            <a:xfrm>
              <a:off x="4512" y="225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5630863" y="2857500"/>
            <a:ext cx="1676400" cy="1892300"/>
            <a:chOff x="480" y="2408"/>
            <a:chExt cx="1056" cy="1192"/>
          </a:xfrm>
        </p:grpSpPr>
        <p:sp>
          <p:nvSpPr>
            <p:cNvPr id="87068" name="Line 70"/>
            <p:cNvSpPr>
              <a:spLocks noChangeShapeType="1"/>
            </p:cNvSpPr>
            <p:nvPr/>
          </p:nvSpPr>
          <p:spPr bwMode="auto">
            <a:xfrm flipV="1">
              <a:off x="480" y="2408"/>
              <a:ext cx="1056" cy="11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69" name="Text Box 71"/>
            <p:cNvSpPr txBox="1">
              <a:spLocks noChangeArrowheads="1"/>
            </p:cNvSpPr>
            <p:nvPr/>
          </p:nvSpPr>
          <p:spPr bwMode="auto">
            <a:xfrm>
              <a:off x="912" y="297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664648" name="AutoShape 72"/>
          <p:cNvSpPr>
            <a:spLocks noChangeArrowheads="1"/>
          </p:cNvSpPr>
          <p:nvPr/>
        </p:nvSpPr>
        <p:spPr bwMode="auto">
          <a:xfrm>
            <a:off x="6850063" y="1397000"/>
            <a:ext cx="2057400" cy="533400"/>
          </a:xfrm>
          <a:prstGeom prst="wedgeRoundRectCallout">
            <a:avLst>
              <a:gd name="adj1" fmla="val -23611"/>
              <a:gd name="adj2" fmla="val 207144"/>
              <a:gd name="adj3" fmla="val 16667"/>
            </a:avLst>
          </a:prstGeom>
          <a:solidFill>
            <a:srgbClr val="CC99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虚拟结点</a:t>
            </a:r>
          </a:p>
        </p:txBody>
      </p:sp>
      <p:sp>
        <p:nvSpPr>
          <p:cNvPr id="664649" name="Text Box 73"/>
          <p:cNvSpPr txBox="1">
            <a:spLocks noChangeArrowheads="1"/>
          </p:cNvSpPr>
          <p:nvPr/>
        </p:nvSpPr>
        <p:spPr bwMode="auto">
          <a:xfrm>
            <a:off x="0" y="5904898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图中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很容易看出各工序先后完成的顺序及时间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64651" name="Oval 75"/>
          <p:cNvSpPr>
            <a:spLocks noChangeArrowheads="1"/>
          </p:cNvSpPr>
          <p:nvPr/>
        </p:nvSpPr>
        <p:spPr bwMode="auto">
          <a:xfrm>
            <a:off x="2681288" y="3563938"/>
            <a:ext cx="541337" cy="539750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标题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PT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497681" y="6345793"/>
            <a:ext cx="3690937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是否存在多个开始结点？</a:t>
            </a:r>
          </a:p>
        </p:txBody>
      </p:sp>
      <p:sp>
        <p:nvSpPr>
          <p:cNvPr id="78" name="Rectangle 5"/>
          <p:cNvSpPr>
            <a:spLocks noChangeArrowheads="1"/>
          </p:cNvSpPr>
          <p:nvPr/>
        </p:nvSpPr>
        <p:spPr bwMode="auto">
          <a:xfrm>
            <a:off x="4188618" y="6345793"/>
            <a:ext cx="3690938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增设虚拟的超结点来解决</a:t>
            </a:r>
          </a:p>
        </p:txBody>
      </p:sp>
    </p:spTree>
    <p:extLst>
      <p:ext uri="{BB962C8B-B14F-4D97-AF65-F5344CB8AC3E}">
        <p14:creationId xmlns:p14="http://schemas.microsoft.com/office/powerpoint/2010/main" val="8741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64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648" grpId="0" animBg="1"/>
      <p:bldP spid="664649" grpId="0" build="p" autoUpdateAnimBg="0"/>
      <p:bldP spid="664651" grpId="0" animBg="1"/>
      <p:bldP spid="77" grpId="0" animBg="1"/>
      <p:bldP spid="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681288" y="1133475"/>
            <a:ext cx="6256337" cy="3048000"/>
            <a:chOff x="91" y="743"/>
            <a:chExt cx="4848" cy="2929"/>
          </a:xfrm>
        </p:grpSpPr>
        <p:sp>
          <p:nvSpPr>
            <p:cNvPr id="88071" name="Line 3"/>
            <p:cNvSpPr>
              <a:spLocks noChangeShapeType="1"/>
            </p:cNvSpPr>
            <p:nvPr/>
          </p:nvSpPr>
          <p:spPr bwMode="auto">
            <a:xfrm flipV="1">
              <a:off x="379" y="1168"/>
              <a:ext cx="816" cy="624"/>
            </a:xfrm>
            <a:prstGeom prst="line">
              <a:avLst/>
            </a:prstGeom>
            <a:noFill/>
            <a:ln w="38100">
              <a:solidFill>
                <a:srgbClr val="000514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88072" name="Text Box 4"/>
            <p:cNvSpPr txBox="1">
              <a:spLocks noChangeArrowheads="1"/>
            </p:cNvSpPr>
            <p:nvPr/>
          </p:nvSpPr>
          <p:spPr bwMode="auto">
            <a:xfrm>
              <a:off x="91" y="1600"/>
              <a:ext cx="288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8073" name="Text Box 5"/>
            <p:cNvSpPr txBox="1">
              <a:spLocks noChangeArrowheads="1"/>
            </p:cNvSpPr>
            <p:nvPr/>
          </p:nvSpPr>
          <p:spPr bwMode="auto">
            <a:xfrm>
              <a:off x="1146" y="783"/>
              <a:ext cx="291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8074" name="Text Box 6"/>
            <p:cNvSpPr txBox="1">
              <a:spLocks noChangeArrowheads="1"/>
            </p:cNvSpPr>
            <p:nvPr/>
          </p:nvSpPr>
          <p:spPr bwMode="auto">
            <a:xfrm>
              <a:off x="619" y="1073"/>
              <a:ext cx="288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itchFamily="18" charset="0"/>
                </a:rPr>
                <a:t>2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9" y="1792"/>
              <a:ext cx="816" cy="1035"/>
              <a:chOff x="528" y="1584"/>
              <a:chExt cx="816" cy="1035"/>
            </a:xfrm>
          </p:grpSpPr>
          <p:sp>
            <p:nvSpPr>
              <p:cNvPr id="88138" name="Line 8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768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39" name="Text Box 9"/>
              <p:cNvSpPr txBox="1">
                <a:spLocks noChangeArrowheads="1"/>
              </p:cNvSpPr>
              <p:nvPr/>
            </p:nvSpPr>
            <p:spPr bwMode="auto">
              <a:xfrm>
                <a:off x="673" y="177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88140" name="Text Box 10"/>
              <p:cNvSpPr txBox="1">
                <a:spLocks noChangeArrowheads="1"/>
              </p:cNvSpPr>
              <p:nvPr/>
            </p:nvSpPr>
            <p:spPr bwMode="auto">
              <a:xfrm>
                <a:off x="1056" y="2179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236" y="799"/>
              <a:ext cx="1008" cy="441"/>
              <a:chOff x="1392" y="576"/>
              <a:chExt cx="1008" cy="441"/>
            </a:xfrm>
          </p:grpSpPr>
          <p:sp>
            <p:nvSpPr>
              <p:cNvPr id="88135" name="Line 12"/>
              <p:cNvSpPr>
                <a:spLocks noChangeShapeType="1"/>
              </p:cNvSpPr>
              <p:nvPr/>
            </p:nvSpPr>
            <p:spPr bwMode="auto">
              <a:xfrm>
                <a:off x="1392" y="960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36" name="Text Box 13"/>
              <p:cNvSpPr txBox="1">
                <a:spLocks noChangeArrowheads="1"/>
              </p:cNvSpPr>
              <p:nvPr/>
            </p:nvSpPr>
            <p:spPr bwMode="auto">
              <a:xfrm>
                <a:off x="1632" y="576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88137" name="Text Box 14"/>
              <p:cNvSpPr txBox="1">
                <a:spLocks noChangeArrowheads="1"/>
              </p:cNvSpPr>
              <p:nvPr/>
            </p:nvSpPr>
            <p:spPr bwMode="auto">
              <a:xfrm>
                <a:off x="2112" y="576"/>
                <a:ext cx="288" cy="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195" y="2032"/>
              <a:ext cx="720" cy="824"/>
              <a:chOff x="1344" y="1824"/>
              <a:chExt cx="720" cy="824"/>
            </a:xfrm>
          </p:grpSpPr>
          <p:sp>
            <p:nvSpPr>
              <p:cNvPr id="88132" name="Line 16"/>
              <p:cNvSpPr>
                <a:spLocks noChangeShapeType="1"/>
              </p:cNvSpPr>
              <p:nvPr/>
            </p:nvSpPr>
            <p:spPr bwMode="auto">
              <a:xfrm flipV="1">
                <a:off x="1344" y="2208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33" name="Text Box 17"/>
              <p:cNvSpPr txBox="1">
                <a:spLocks noChangeArrowheads="1"/>
              </p:cNvSpPr>
              <p:nvPr/>
            </p:nvSpPr>
            <p:spPr bwMode="auto">
              <a:xfrm>
                <a:off x="1487" y="182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88134" name="Text Box 18"/>
              <p:cNvSpPr txBox="1">
                <a:spLocks noChangeArrowheads="1"/>
              </p:cNvSpPr>
              <p:nvPr/>
            </p:nvSpPr>
            <p:spPr bwMode="auto">
              <a:xfrm>
                <a:off x="1776" y="2209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E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771" y="1216"/>
              <a:ext cx="336" cy="1200"/>
              <a:chOff x="1920" y="1008"/>
              <a:chExt cx="336" cy="1200"/>
            </a:xfrm>
          </p:grpSpPr>
          <p:sp>
            <p:nvSpPr>
              <p:cNvPr id="88130" name="Line 20"/>
              <p:cNvSpPr>
                <a:spLocks noChangeShapeType="1"/>
              </p:cNvSpPr>
              <p:nvPr/>
            </p:nvSpPr>
            <p:spPr bwMode="auto">
              <a:xfrm flipH="1">
                <a:off x="1920" y="1008"/>
                <a:ext cx="336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31" name="Text Box 21"/>
              <p:cNvSpPr txBox="1">
                <a:spLocks noChangeArrowheads="1"/>
              </p:cNvSpPr>
              <p:nvPr/>
            </p:nvSpPr>
            <p:spPr bwMode="auto">
              <a:xfrm>
                <a:off x="1920" y="112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2115" y="743"/>
              <a:ext cx="1248" cy="487"/>
              <a:chOff x="2256" y="576"/>
              <a:chExt cx="1248" cy="487"/>
            </a:xfrm>
          </p:grpSpPr>
          <p:sp>
            <p:nvSpPr>
              <p:cNvPr id="88127" name="Line 23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28" name="Text Box 24"/>
              <p:cNvSpPr txBox="1">
                <a:spLocks noChangeArrowheads="1"/>
              </p:cNvSpPr>
              <p:nvPr/>
            </p:nvSpPr>
            <p:spPr bwMode="auto">
              <a:xfrm>
                <a:off x="3215" y="576"/>
                <a:ext cx="289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88129" name="Text Box 25"/>
              <p:cNvSpPr txBox="1">
                <a:spLocks noChangeArrowheads="1"/>
              </p:cNvSpPr>
              <p:nvPr/>
            </p:nvSpPr>
            <p:spPr bwMode="auto">
              <a:xfrm>
                <a:off x="2638" y="623"/>
                <a:ext cx="291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2107" y="1216"/>
              <a:ext cx="528" cy="1544"/>
              <a:chOff x="2256" y="1008"/>
              <a:chExt cx="528" cy="1544"/>
            </a:xfrm>
          </p:grpSpPr>
          <p:sp>
            <p:nvSpPr>
              <p:cNvPr id="88124" name="Line 27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384" cy="115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25" name="Text Box 28"/>
              <p:cNvSpPr txBox="1">
                <a:spLocks noChangeArrowheads="1"/>
              </p:cNvSpPr>
              <p:nvPr/>
            </p:nvSpPr>
            <p:spPr bwMode="auto">
              <a:xfrm>
                <a:off x="2497" y="2113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88126" name="Text Box 29"/>
              <p:cNvSpPr txBox="1">
                <a:spLocks noChangeArrowheads="1"/>
              </p:cNvSpPr>
              <p:nvPr/>
            </p:nvSpPr>
            <p:spPr bwMode="auto">
              <a:xfrm>
                <a:off x="2497" y="1487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2115" y="1196"/>
              <a:ext cx="1488" cy="633"/>
              <a:chOff x="2256" y="1008"/>
              <a:chExt cx="1488" cy="633"/>
            </a:xfrm>
          </p:grpSpPr>
          <p:sp>
            <p:nvSpPr>
              <p:cNvPr id="88121" name="Line 31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152" cy="52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22" name="Text Box 32"/>
              <p:cNvSpPr txBox="1">
                <a:spLocks noChangeArrowheads="1"/>
              </p:cNvSpPr>
              <p:nvPr/>
            </p:nvSpPr>
            <p:spPr bwMode="auto">
              <a:xfrm>
                <a:off x="3456" y="120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88123" name="Text Box 33"/>
              <p:cNvSpPr txBox="1">
                <a:spLocks noChangeArrowheads="1"/>
              </p:cNvSpPr>
              <p:nvPr/>
            </p:nvSpPr>
            <p:spPr bwMode="auto">
              <a:xfrm>
                <a:off x="2879" y="100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1819" y="2368"/>
              <a:ext cx="432" cy="1016"/>
              <a:chOff x="1968" y="2160"/>
              <a:chExt cx="432" cy="1016"/>
            </a:xfrm>
          </p:grpSpPr>
          <p:sp>
            <p:nvSpPr>
              <p:cNvPr id="88118" name="Line 35"/>
              <p:cNvSpPr>
                <a:spLocks noChangeShapeType="1"/>
              </p:cNvSpPr>
              <p:nvPr/>
            </p:nvSpPr>
            <p:spPr bwMode="auto">
              <a:xfrm>
                <a:off x="1968" y="2256"/>
                <a:ext cx="432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19" name="Text Box 36"/>
              <p:cNvSpPr txBox="1">
                <a:spLocks noChangeArrowheads="1"/>
              </p:cNvSpPr>
              <p:nvPr/>
            </p:nvSpPr>
            <p:spPr bwMode="auto">
              <a:xfrm>
                <a:off x="2112" y="273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K</a:t>
                </a:r>
              </a:p>
            </p:txBody>
          </p:sp>
          <p:sp>
            <p:nvSpPr>
              <p:cNvPr id="88120" name="Text Box 37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1" name="Group 38"/>
            <p:cNvGrpSpPr>
              <a:grpSpLocks/>
            </p:cNvGrpSpPr>
            <p:nvPr/>
          </p:nvGrpSpPr>
          <p:grpSpPr bwMode="auto">
            <a:xfrm>
              <a:off x="3163" y="1168"/>
              <a:ext cx="1776" cy="968"/>
              <a:chOff x="3312" y="960"/>
              <a:chExt cx="1776" cy="968"/>
            </a:xfrm>
          </p:grpSpPr>
          <p:sp>
            <p:nvSpPr>
              <p:cNvPr id="88115" name="Line 39"/>
              <p:cNvSpPr>
                <a:spLocks noChangeShapeType="1"/>
              </p:cNvSpPr>
              <p:nvPr/>
            </p:nvSpPr>
            <p:spPr bwMode="auto">
              <a:xfrm>
                <a:off x="3312" y="1008"/>
                <a:ext cx="1440" cy="57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16" name="Text Box 40"/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88117" name="Text Box 41"/>
              <p:cNvSpPr txBox="1">
                <a:spLocks noChangeArrowheads="1"/>
              </p:cNvSpPr>
              <p:nvPr/>
            </p:nvSpPr>
            <p:spPr bwMode="auto">
              <a:xfrm>
                <a:off x="4032" y="960"/>
                <a:ext cx="287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2" name="Group 42"/>
            <p:cNvGrpSpPr>
              <a:grpSpLocks/>
            </p:cNvGrpSpPr>
            <p:nvPr/>
          </p:nvGrpSpPr>
          <p:grpSpPr bwMode="auto">
            <a:xfrm>
              <a:off x="2539" y="2368"/>
              <a:ext cx="1248" cy="439"/>
              <a:chOff x="2688" y="2160"/>
              <a:chExt cx="1248" cy="439"/>
            </a:xfrm>
          </p:grpSpPr>
          <p:sp>
            <p:nvSpPr>
              <p:cNvPr id="88112" name="Line 43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912" cy="19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13" name="Text Box 44"/>
              <p:cNvSpPr txBox="1">
                <a:spLocks noChangeArrowheads="1"/>
              </p:cNvSpPr>
              <p:nvPr/>
            </p:nvSpPr>
            <p:spPr bwMode="auto">
              <a:xfrm>
                <a:off x="3647" y="2160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88114" name="Text Box 45"/>
              <p:cNvSpPr txBox="1">
                <a:spLocks noChangeArrowheads="1"/>
              </p:cNvSpPr>
              <p:nvPr/>
            </p:nvSpPr>
            <p:spPr bwMode="auto">
              <a:xfrm>
                <a:off x="3022" y="2160"/>
                <a:ext cx="291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13" name="Group 46"/>
            <p:cNvGrpSpPr>
              <a:grpSpLocks/>
            </p:cNvGrpSpPr>
            <p:nvPr/>
          </p:nvGrpSpPr>
          <p:grpSpPr bwMode="auto">
            <a:xfrm>
              <a:off x="2539" y="2368"/>
              <a:ext cx="528" cy="1304"/>
              <a:chOff x="2688" y="2160"/>
              <a:chExt cx="528" cy="1304"/>
            </a:xfrm>
          </p:grpSpPr>
          <p:sp>
            <p:nvSpPr>
              <p:cNvPr id="88109" name="Line 47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528" cy="110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10" name="Text Box 48"/>
              <p:cNvSpPr txBox="1">
                <a:spLocks noChangeArrowheads="1"/>
              </p:cNvSpPr>
              <p:nvPr/>
            </p:nvSpPr>
            <p:spPr bwMode="auto">
              <a:xfrm>
                <a:off x="2880" y="3025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88111" name="Text Box 49"/>
              <p:cNvSpPr txBox="1">
                <a:spLocks noChangeArrowheads="1"/>
              </p:cNvSpPr>
              <p:nvPr/>
            </p:nvSpPr>
            <p:spPr bwMode="auto">
              <a:xfrm>
                <a:off x="2927" y="244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14" name="Group 50"/>
            <p:cNvGrpSpPr>
              <a:grpSpLocks/>
            </p:cNvGrpSpPr>
            <p:nvPr/>
          </p:nvGrpSpPr>
          <p:grpSpPr bwMode="auto">
            <a:xfrm>
              <a:off x="3307" y="1792"/>
              <a:ext cx="336" cy="768"/>
              <a:chOff x="3456" y="1584"/>
              <a:chExt cx="336" cy="768"/>
            </a:xfrm>
          </p:grpSpPr>
          <p:sp>
            <p:nvSpPr>
              <p:cNvPr id="88107" name="Line 51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44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08" name="Text Box 52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5" name="Group 53"/>
            <p:cNvGrpSpPr>
              <a:grpSpLocks/>
            </p:cNvGrpSpPr>
            <p:nvPr/>
          </p:nvGrpSpPr>
          <p:grpSpPr bwMode="auto">
            <a:xfrm>
              <a:off x="2299" y="1792"/>
              <a:ext cx="1008" cy="1248"/>
              <a:chOff x="2448" y="1584"/>
              <a:chExt cx="1008" cy="1248"/>
            </a:xfrm>
          </p:grpSpPr>
          <p:sp>
            <p:nvSpPr>
              <p:cNvPr id="88105" name="Line 54"/>
              <p:cNvSpPr>
                <a:spLocks noChangeShapeType="1"/>
              </p:cNvSpPr>
              <p:nvPr/>
            </p:nvSpPr>
            <p:spPr bwMode="auto">
              <a:xfrm flipH="1">
                <a:off x="2448" y="1584"/>
                <a:ext cx="1008" cy="124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06" name="Text Box 55"/>
              <p:cNvSpPr txBox="1">
                <a:spLocks noChangeArrowheads="1"/>
              </p:cNvSpPr>
              <p:nvPr/>
            </p:nvSpPr>
            <p:spPr bwMode="auto">
              <a:xfrm>
                <a:off x="2977" y="1631"/>
                <a:ext cx="286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6" name="Group 56"/>
            <p:cNvGrpSpPr>
              <a:grpSpLocks/>
            </p:cNvGrpSpPr>
            <p:nvPr/>
          </p:nvGrpSpPr>
          <p:grpSpPr bwMode="auto">
            <a:xfrm>
              <a:off x="3451" y="1792"/>
              <a:ext cx="1152" cy="768"/>
              <a:chOff x="3600" y="1584"/>
              <a:chExt cx="1152" cy="768"/>
            </a:xfrm>
          </p:grpSpPr>
          <p:sp>
            <p:nvSpPr>
              <p:cNvPr id="88103" name="Line 57"/>
              <p:cNvSpPr>
                <a:spLocks noChangeShapeType="1"/>
              </p:cNvSpPr>
              <p:nvPr/>
            </p:nvSpPr>
            <p:spPr bwMode="auto">
              <a:xfrm flipV="1">
                <a:off x="3600" y="1584"/>
                <a:ext cx="1152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04" name="Text Box 58"/>
              <p:cNvSpPr txBox="1">
                <a:spLocks noChangeArrowheads="1"/>
              </p:cNvSpPr>
              <p:nvPr/>
            </p:nvSpPr>
            <p:spPr bwMode="auto">
              <a:xfrm>
                <a:off x="3984" y="158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7" name="Group 59"/>
            <p:cNvGrpSpPr>
              <a:grpSpLocks/>
            </p:cNvGrpSpPr>
            <p:nvPr/>
          </p:nvGrpSpPr>
          <p:grpSpPr bwMode="auto">
            <a:xfrm>
              <a:off x="3078" y="3124"/>
              <a:ext cx="1344" cy="538"/>
              <a:chOff x="3216" y="2928"/>
              <a:chExt cx="1344" cy="538"/>
            </a:xfrm>
          </p:grpSpPr>
          <p:sp>
            <p:nvSpPr>
              <p:cNvPr id="88100" name="Line 60"/>
              <p:cNvSpPr>
                <a:spLocks noChangeShapeType="1"/>
              </p:cNvSpPr>
              <p:nvPr/>
            </p:nvSpPr>
            <p:spPr bwMode="auto">
              <a:xfrm flipV="1">
                <a:off x="3216" y="2928"/>
                <a:ext cx="1152" cy="38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101" name="Text Box 61"/>
              <p:cNvSpPr txBox="1">
                <a:spLocks noChangeArrowheads="1"/>
              </p:cNvSpPr>
              <p:nvPr/>
            </p:nvSpPr>
            <p:spPr bwMode="auto">
              <a:xfrm>
                <a:off x="4272" y="297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88102" name="Text Box 62"/>
              <p:cNvSpPr txBox="1">
                <a:spLocks noChangeArrowheads="1"/>
              </p:cNvSpPr>
              <p:nvPr/>
            </p:nvSpPr>
            <p:spPr bwMode="auto">
              <a:xfrm>
                <a:off x="3744" y="302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8" name="Group 63"/>
            <p:cNvGrpSpPr>
              <a:grpSpLocks/>
            </p:cNvGrpSpPr>
            <p:nvPr/>
          </p:nvGrpSpPr>
          <p:grpSpPr bwMode="auto">
            <a:xfrm>
              <a:off x="2299" y="2992"/>
              <a:ext cx="1344" cy="486"/>
              <a:chOff x="2448" y="2784"/>
              <a:chExt cx="1344" cy="486"/>
            </a:xfrm>
          </p:grpSpPr>
          <p:sp>
            <p:nvSpPr>
              <p:cNvPr id="88097" name="Line 64"/>
              <p:cNvSpPr>
                <a:spLocks noChangeShapeType="1"/>
              </p:cNvSpPr>
              <p:nvPr/>
            </p:nvSpPr>
            <p:spPr bwMode="auto">
              <a:xfrm flipV="1">
                <a:off x="2448" y="2784"/>
                <a:ext cx="1248" cy="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098" name="Text Box 65"/>
              <p:cNvSpPr txBox="1">
                <a:spLocks noChangeArrowheads="1"/>
              </p:cNvSpPr>
              <p:nvPr/>
            </p:nvSpPr>
            <p:spPr bwMode="auto">
              <a:xfrm>
                <a:off x="3504" y="2784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88099" name="Text Box 66"/>
              <p:cNvSpPr txBox="1">
                <a:spLocks noChangeArrowheads="1"/>
              </p:cNvSpPr>
              <p:nvPr/>
            </p:nvSpPr>
            <p:spPr bwMode="auto">
              <a:xfrm>
                <a:off x="2591" y="2831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19" name="Group 67"/>
            <p:cNvGrpSpPr>
              <a:grpSpLocks/>
            </p:cNvGrpSpPr>
            <p:nvPr/>
          </p:nvGrpSpPr>
          <p:grpSpPr bwMode="auto">
            <a:xfrm>
              <a:off x="4219" y="1840"/>
              <a:ext cx="432" cy="1296"/>
              <a:chOff x="4368" y="1632"/>
              <a:chExt cx="432" cy="1296"/>
            </a:xfrm>
          </p:grpSpPr>
          <p:sp>
            <p:nvSpPr>
              <p:cNvPr id="88095" name="Line 68"/>
              <p:cNvSpPr>
                <a:spLocks noChangeShapeType="1"/>
              </p:cNvSpPr>
              <p:nvPr/>
            </p:nvSpPr>
            <p:spPr bwMode="auto">
              <a:xfrm flipV="1">
                <a:off x="4368" y="1632"/>
                <a:ext cx="336" cy="12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096" name="Text Box 69"/>
              <p:cNvSpPr txBox="1">
                <a:spLocks noChangeArrowheads="1"/>
              </p:cNvSpPr>
              <p:nvPr/>
            </p:nvSpPr>
            <p:spPr bwMode="auto">
              <a:xfrm>
                <a:off x="4512" y="2256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20" name="Group 70"/>
            <p:cNvGrpSpPr>
              <a:grpSpLocks/>
            </p:cNvGrpSpPr>
            <p:nvPr/>
          </p:nvGrpSpPr>
          <p:grpSpPr bwMode="auto">
            <a:xfrm>
              <a:off x="3547" y="1792"/>
              <a:ext cx="1008" cy="1200"/>
              <a:chOff x="480" y="2400"/>
              <a:chExt cx="1008" cy="1200"/>
            </a:xfrm>
          </p:grpSpPr>
          <p:sp>
            <p:nvSpPr>
              <p:cNvPr id="88093" name="Line 71"/>
              <p:cNvSpPr>
                <a:spLocks noChangeShapeType="1"/>
              </p:cNvSpPr>
              <p:nvPr/>
            </p:nvSpPr>
            <p:spPr bwMode="auto">
              <a:xfrm flipV="1">
                <a:off x="480" y="2400"/>
                <a:ext cx="1008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8094" name="Text Box 72"/>
              <p:cNvSpPr txBox="1">
                <a:spLocks noChangeArrowheads="1"/>
              </p:cNvSpPr>
              <p:nvPr/>
            </p:nvSpPr>
            <p:spPr bwMode="auto">
              <a:xfrm>
                <a:off x="911" y="2976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itchFamily="18" charset="0"/>
                  </a:rPr>
                  <a:t>6</a:t>
                </a:r>
              </a:p>
            </p:txBody>
          </p:sp>
        </p:grpSp>
      </p:grpSp>
      <p:sp>
        <p:nvSpPr>
          <p:cNvPr id="665673" name="Rectangle 73"/>
          <p:cNvSpPr>
            <a:spLocks noChangeArrowheads="1"/>
          </p:cNvSpPr>
          <p:nvPr/>
        </p:nvSpPr>
        <p:spPr bwMode="auto">
          <a:xfrm>
            <a:off x="296863" y="2979738"/>
            <a:ext cx="3048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5E2CAE"/>
                </a:solidFill>
                <a:latin typeface="宋体" pitchFamily="2" charset="-122"/>
              </a:rPr>
              <a:t>这项工程至少需要多少天才能完成</a:t>
            </a:r>
            <a:r>
              <a:rPr lang="en-US" altLang="zh-CN">
                <a:solidFill>
                  <a:srgbClr val="5E2CAE"/>
                </a:solidFill>
                <a:latin typeface="宋体" pitchFamily="2" charset="-122"/>
              </a:rPr>
              <a:t>?</a:t>
            </a:r>
          </a:p>
        </p:txBody>
      </p:sp>
      <p:sp>
        <p:nvSpPr>
          <p:cNvPr id="665674" name="Text Box 74"/>
          <p:cNvSpPr txBox="1">
            <a:spLocks noChangeArrowheads="1"/>
          </p:cNvSpPr>
          <p:nvPr/>
        </p:nvSpPr>
        <p:spPr bwMode="auto">
          <a:xfrm>
            <a:off x="296863" y="4103688"/>
            <a:ext cx="42846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5E2CAE"/>
                </a:solidFill>
                <a:latin typeface="宋体" pitchFamily="2" charset="-122"/>
              </a:rPr>
              <a:t>就是要求</a:t>
            </a:r>
            <a:r>
              <a:rPr lang="en-US" altLang="zh-CN">
                <a:solidFill>
                  <a:srgbClr val="5E2CAE"/>
                </a:solidFill>
                <a:latin typeface="宋体" pitchFamily="2" charset="-122"/>
              </a:rPr>
              <a:t>A</a:t>
            </a:r>
            <a:r>
              <a:rPr lang="zh-CN" altLang="en-US">
                <a:solidFill>
                  <a:srgbClr val="5E2CAE"/>
                </a:solidFill>
                <a:latin typeface="宋体" pitchFamily="2" charset="-122"/>
              </a:rPr>
              <a:t>到</a:t>
            </a:r>
            <a:r>
              <a:rPr lang="en-US" altLang="zh-CN">
                <a:solidFill>
                  <a:srgbClr val="5E2CAE"/>
                </a:solidFill>
                <a:latin typeface="宋体" pitchFamily="2" charset="-122"/>
              </a:rPr>
              <a:t>N</a:t>
            </a:r>
            <a:r>
              <a:rPr lang="zh-CN" altLang="en-US">
                <a:solidFill>
                  <a:srgbClr val="5E2CAE"/>
                </a:solidFill>
                <a:latin typeface="宋体" pitchFamily="2" charset="-122"/>
              </a:rPr>
              <a:t>的最长路</a:t>
            </a:r>
            <a:r>
              <a:rPr lang="en-US" altLang="zh-CN">
                <a:solidFill>
                  <a:srgbClr val="5E2CAE"/>
                </a:solidFill>
                <a:latin typeface="宋体" pitchFamily="2" charset="-122"/>
              </a:rPr>
              <a:t>,</a:t>
            </a:r>
            <a:r>
              <a:rPr lang="zh-CN" altLang="en-US">
                <a:solidFill>
                  <a:srgbClr val="5E2CAE"/>
                </a:solidFill>
                <a:latin typeface="宋体" pitchFamily="2" charset="-122"/>
              </a:rPr>
              <a:t>此路径称为</a:t>
            </a:r>
            <a:r>
              <a:rPr lang="zh-CN" altLang="en-US">
                <a:solidFill>
                  <a:srgbClr val="FF0066"/>
                </a:solidFill>
                <a:latin typeface="宋体" pitchFamily="2" charset="-122"/>
              </a:rPr>
              <a:t>关键路径</a:t>
            </a:r>
            <a:r>
              <a:rPr lang="en-US" altLang="zh-CN">
                <a:solidFill>
                  <a:srgbClr val="5E2CAE"/>
                </a:solidFill>
                <a:latin typeface="宋体" pitchFamily="2" charset="-122"/>
              </a:rPr>
              <a:t>.</a:t>
            </a:r>
          </a:p>
        </p:txBody>
      </p:sp>
      <p:sp>
        <p:nvSpPr>
          <p:cNvPr id="665675" name="Rectangle 75"/>
          <p:cNvSpPr>
            <a:spLocks noChangeArrowheads="1"/>
          </p:cNvSpPr>
          <p:nvPr/>
        </p:nvSpPr>
        <p:spPr bwMode="auto">
          <a:xfrm>
            <a:off x="161925" y="5229225"/>
            <a:ext cx="8712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5E2CAE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5E2CAE"/>
                </a:solidFill>
                <a:latin typeface="宋体" pitchFamily="2" charset="-122"/>
              </a:rPr>
              <a:t>哪些工程不能延误</a:t>
            </a:r>
            <a:r>
              <a:rPr lang="en-US" altLang="zh-CN">
                <a:solidFill>
                  <a:srgbClr val="5E2CAE"/>
                </a:solidFill>
                <a:latin typeface="宋体" pitchFamily="2" charset="-122"/>
              </a:rPr>
              <a:t>? </a:t>
            </a:r>
            <a:r>
              <a:rPr lang="zh-CN" altLang="en-US">
                <a:solidFill>
                  <a:srgbClr val="5E2CAE"/>
                </a:solidFill>
                <a:latin typeface="宋体" pitchFamily="2" charset="-122"/>
              </a:rPr>
              <a:t>哪些工程可以延误</a:t>
            </a:r>
            <a:r>
              <a:rPr lang="en-US" altLang="zh-CN">
                <a:solidFill>
                  <a:srgbClr val="5E2CAE"/>
                </a:solidFill>
                <a:latin typeface="宋体" pitchFamily="2" charset="-122"/>
              </a:rPr>
              <a:t>? </a:t>
            </a:r>
            <a:r>
              <a:rPr lang="zh-CN" altLang="en-US">
                <a:solidFill>
                  <a:srgbClr val="5E2CAE"/>
                </a:solidFill>
                <a:latin typeface="宋体" pitchFamily="2" charset="-122"/>
              </a:rPr>
              <a:t>最多可延误多少天</a:t>
            </a:r>
            <a:r>
              <a:rPr lang="en-US" altLang="zh-CN">
                <a:solidFill>
                  <a:srgbClr val="5E2CAE"/>
                </a:solidFill>
                <a:latin typeface="宋体" pitchFamily="2" charset="-122"/>
              </a:rPr>
              <a:t>?</a:t>
            </a:r>
          </a:p>
          <a:p>
            <a:r>
              <a:rPr lang="en-US" altLang="zh-CN">
                <a:solidFill>
                  <a:srgbClr val="5E2CAE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宋体" pitchFamily="2" charset="-122"/>
              </a:rPr>
              <a:t>关键路径上的那些工程不能延误</a:t>
            </a:r>
            <a:r>
              <a:rPr lang="en-US" altLang="zh-CN">
                <a:solidFill>
                  <a:srgbClr val="5E2CAE"/>
                </a:solidFill>
                <a:latin typeface="宋体" pitchFamily="2" charset="-122"/>
              </a:rPr>
              <a:t>.</a:t>
            </a:r>
          </a:p>
        </p:txBody>
      </p:sp>
      <p:sp>
        <p:nvSpPr>
          <p:cNvPr id="79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07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5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5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5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73" grpId="0" build="p" autoUpdateAnimBg="0"/>
      <p:bldP spid="665674" grpId="0" build="p" autoUpdateAnimBg="0"/>
      <p:bldP spid="665675" grpId="0" uiExpand="1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31552</TotalTime>
  <Words>4766</Words>
  <Application>Microsoft Office PowerPoint</Application>
  <PresentationFormat>全屏显示(4:3)</PresentationFormat>
  <Paragraphs>872</Paragraphs>
  <Slides>49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73" baseType="lpstr">
      <vt:lpstr>Arial Unicode MS</vt:lpstr>
      <vt:lpstr>MS Mincho</vt:lpstr>
      <vt:lpstr>MS PGothic</vt:lpstr>
      <vt:lpstr>MS PMincho</vt:lpstr>
      <vt:lpstr>黑体</vt:lpstr>
      <vt:lpstr>华文楷体</vt:lpstr>
      <vt:lpstr>华文细黑</vt:lpstr>
      <vt:lpstr>楷体_GB2312</vt:lpstr>
      <vt:lpstr>宋体</vt:lpstr>
      <vt:lpstr>微软雅黑</vt:lpstr>
      <vt:lpstr>Arial</vt:lpstr>
      <vt:lpstr>Calibri</vt:lpstr>
      <vt:lpstr>Cambria Math</vt:lpstr>
      <vt:lpstr>Garamond</vt:lpstr>
      <vt:lpstr>Symbol</vt:lpstr>
      <vt:lpstr>Tahoma</vt:lpstr>
      <vt:lpstr>Times New Roman</vt:lpstr>
      <vt:lpstr>Wingdings</vt:lpstr>
      <vt:lpstr>热</vt:lpstr>
      <vt:lpstr>7_热</vt:lpstr>
      <vt:lpstr>5_热</vt:lpstr>
      <vt:lpstr>2_热</vt:lpstr>
      <vt:lpstr>公式</vt:lpstr>
      <vt:lpstr>Visio</vt:lpstr>
      <vt:lpstr>PowerPoint 演示文稿</vt:lpstr>
      <vt:lpstr>上堂课回顾</vt:lpstr>
      <vt:lpstr>第二章 道路与回路</vt:lpstr>
      <vt:lpstr>关键路径</vt:lpstr>
      <vt:lpstr>关键路径</vt:lpstr>
      <vt:lpstr>关键路径</vt:lpstr>
      <vt:lpstr>关键路径</vt:lpstr>
      <vt:lpstr>PT图</vt:lpstr>
      <vt:lpstr>关键路径</vt:lpstr>
      <vt:lpstr>关键路径</vt:lpstr>
      <vt:lpstr>关键路径</vt:lpstr>
      <vt:lpstr>拓扑排序</vt:lpstr>
      <vt:lpstr>拓扑排序</vt:lpstr>
      <vt:lpstr>拓扑排序</vt:lpstr>
      <vt:lpstr>拓扑排序</vt:lpstr>
      <vt:lpstr>拓扑排序</vt:lpstr>
      <vt:lpstr>关键路径</vt:lpstr>
      <vt:lpstr>关键路径</vt:lpstr>
      <vt:lpstr>关键路径实例</vt:lpstr>
      <vt:lpstr>关键路径实例</vt:lpstr>
      <vt:lpstr>关键路径</vt:lpstr>
      <vt:lpstr>关键路径</vt:lpstr>
      <vt:lpstr>关键路径</vt:lpstr>
      <vt:lpstr>关键路径</vt:lpstr>
      <vt:lpstr>关键路径</vt:lpstr>
      <vt:lpstr>关键路径</vt:lpstr>
      <vt:lpstr>PERT图</vt:lpstr>
      <vt:lpstr>PT图与PERT图的比较</vt:lpstr>
      <vt:lpstr>第二章 道路与回路</vt:lpstr>
      <vt:lpstr>中国邮路(The Chinese postman problem)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有向图的中国邮路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本章总结</vt:lpstr>
      <vt:lpstr>本章总结</vt:lpstr>
      <vt:lpstr>和最短路径相关的其它算法</vt:lpstr>
      <vt:lpstr>作业</vt:lpstr>
    </vt:vector>
  </TitlesOfParts>
  <Company>软件学院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清华大学图像处理课件</dc:title>
  <dc:creator>chenli</dc:creator>
  <cp:lastModifiedBy>ChenLi</cp:lastModifiedBy>
  <cp:revision>665</cp:revision>
  <dcterms:created xsi:type="dcterms:W3CDTF">2005-12-26T11:55:13Z</dcterms:created>
  <dcterms:modified xsi:type="dcterms:W3CDTF">2021-03-30T05:46:01Z</dcterms:modified>
</cp:coreProperties>
</file>