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5" r:id="rId1"/>
    <p:sldMasterId id="2147484421" r:id="rId2"/>
  </p:sldMasterIdLst>
  <p:notesMasterIdLst>
    <p:notesMasterId r:id="rId102"/>
  </p:notesMasterIdLst>
  <p:handoutMasterIdLst>
    <p:handoutMasterId r:id="rId103"/>
  </p:handoutMasterIdLst>
  <p:sldIdLst>
    <p:sldId id="532" r:id="rId3"/>
    <p:sldId id="430" r:id="rId4"/>
    <p:sldId id="384" r:id="rId5"/>
    <p:sldId id="597" r:id="rId6"/>
    <p:sldId id="598" r:id="rId7"/>
    <p:sldId id="599" r:id="rId8"/>
    <p:sldId id="600" r:id="rId9"/>
    <p:sldId id="601" r:id="rId10"/>
    <p:sldId id="602" r:id="rId11"/>
    <p:sldId id="603" r:id="rId12"/>
    <p:sldId id="604" r:id="rId13"/>
    <p:sldId id="605" r:id="rId14"/>
    <p:sldId id="606" r:id="rId15"/>
    <p:sldId id="607" r:id="rId16"/>
    <p:sldId id="608" r:id="rId17"/>
    <p:sldId id="618" r:id="rId18"/>
    <p:sldId id="609" r:id="rId19"/>
    <p:sldId id="610" r:id="rId20"/>
    <p:sldId id="611" r:id="rId21"/>
    <p:sldId id="431" r:id="rId22"/>
    <p:sldId id="351" r:id="rId23"/>
    <p:sldId id="352" r:id="rId24"/>
    <p:sldId id="353" r:id="rId25"/>
    <p:sldId id="354" r:id="rId26"/>
    <p:sldId id="355" r:id="rId27"/>
    <p:sldId id="356" r:id="rId28"/>
    <p:sldId id="591" r:id="rId29"/>
    <p:sldId id="592" r:id="rId30"/>
    <p:sldId id="358" r:id="rId31"/>
    <p:sldId id="359" r:id="rId32"/>
    <p:sldId id="432" r:id="rId33"/>
    <p:sldId id="390" r:id="rId34"/>
    <p:sldId id="415" r:id="rId35"/>
    <p:sldId id="593" r:id="rId36"/>
    <p:sldId id="391" r:id="rId37"/>
    <p:sldId id="392" r:id="rId38"/>
    <p:sldId id="393" r:id="rId39"/>
    <p:sldId id="394" r:id="rId40"/>
    <p:sldId id="395" r:id="rId41"/>
    <p:sldId id="396" r:id="rId42"/>
    <p:sldId id="397" r:id="rId43"/>
    <p:sldId id="398" r:id="rId44"/>
    <p:sldId id="399" r:id="rId45"/>
    <p:sldId id="400" r:id="rId46"/>
    <p:sldId id="403" r:id="rId47"/>
    <p:sldId id="404" r:id="rId48"/>
    <p:sldId id="619" r:id="rId49"/>
    <p:sldId id="407" r:id="rId50"/>
    <p:sldId id="409" r:id="rId51"/>
    <p:sldId id="408" r:id="rId52"/>
    <p:sldId id="410" r:id="rId53"/>
    <p:sldId id="411" r:id="rId54"/>
    <p:sldId id="412" r:id="rId55"/>
    <p:sldId id="433" r:id="rId56"/>
    <p:sldId id="428" r:id="rId57"/>
    <p:sldId id="371" r:id="rId58"/>
    <p:sldId id="372" r:id="rId59"/>
    <p:sldId id="373" r:id="rId60"/>
    <p:sldId id="374" r:id="rId61"/>
    <p:sldId id="375" r:id="rId62"/>
    <p:sldId id="533" r:id="rId63"/>
    <p:sldId id="377" r:id="rId64"/>
    <p:sldId id="378" r:id="rId65"/>
    <p:sldId id="420" r:id="rId66"/>
    <p:sldId id="421" r:id="rId67"/>
    <p:sldId id="422" r:id="rId68"/>
    <p:sldId id="423" r:id="rId69"/>
    <p:sldId id="424" r:id="rId70"/>
    <p:sldId id="425" r:id="rId71"/>
    <p:sldId id="427" r:id="rId72"/>
    <p:sldId id="429" r:id="rId73"/>
    <p:sldId id="436" r:id="rId74"/>
    <p:sldId id="446" r:id="rId75"/>
    <p:sldId id="447" r:id="rId76"/>
    <p:sldId id="448" r:id="rId77"/>
    <p:sldId id="449" r:id="rId78"/>
    <p:sldId id="451" r:id="rId79"/>
    <p:sldId id="441" r:id="rId80"/>
    <p:sldId id="463" r:id="rId81"/>
    <p:sldId id="464" r:id="rId82"/>
    <p:sldId id="442" r:id="rId83"/>
    <p:sldId id="444" r:id="rId84"/>
    <p:sldId id="465" r:id="rId85"/>
    <p:sldId id="466" r:id="rId86"/>
    <p:sldId id="467" r:id="rId87"/>
    <p:sldId id="437" r:id="rId88"/>
    <p:sldId id="439" r:id="rId89"/>
    <p:sldId id="440" r:id="rId90"/>
    <p:sldId id="468" r:id="rId91"/>
    <p:sldId id="469" r:id="rId92"/>
    <p:sldId id="470" r:id="rId93"/>
    <p:sldId id="471" r:id="rId94"/>
    <p:sldId id="472" r:id="rId95"/>
    <p:sldId id="473" r:id="rId96"/>
    <p:sldId id="474" r:id="rId97"/>
    <p:sldId id="475" r:id="rId98"/>
    <p:sldId id="476" r:id="rId99"/>
    <p:sldId id="418" r:id="rId100"/>
    <p:sldId id="366" r:id="rId101"/>
  </p:sldIdLst>
  <p:sldSz cx="9144000" cy="6858000" type="screen4x3"/>
  <p:notesSz cx="6735763" cy="9866313"/>
  <p:defaultTextStyle>
    <a:defPPr>
      <a:defRPr lang="ja-JP"/>
    </a:defPPr>
    <a:lvl1pPr algn="l" rtl="0" fontAlgn="base">
      <a:spcBef>
        <a:spcPct val="0"/>
      </a:spcBef>
      <a:spcAft>
        <a:spcPct val="0"/>
      </a:spcAft>
      <a:defRPr kumimoji="1" sz="24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Arial" pitchFamily="34" charset="0"/>
        <a:ea typeface="宋体" pitchFamily="2" charset="-122"/>
        <a:cs typeface="+mn-cs"/>
      </a:defRPr>
    </a:lvl5pPr>
    <a:lvl6pPr marL="2286000" algn="l" defTabSz="914400" rtl="0" eaLnBrk="1" latinLnBrk="0" hangingPunct="1">
      <a:defRPr kumimoji="1" sz="2400" b="1" kern="1200">
        <a:solidFill>
          <a:schemeClr val="tx1"/>
        </a:solidFill>
        <a:latin typeface="Arial" pitchFamily="34" charset="0"/>
        <a:ea typeface="宋体" pitchFamily="2" charset="-122"/>
        <a:cs typeface="+mn-cs"/>
      </a:defRPr>
    </a:lvl6pPr>
    <a:lvl7pPr marL="2743200" algn="l" defTabSz="914400" rtl="0" eaLnBrk="1" latinLnBrk="0" hangingPunct="1">
      <a:defRPr kumimoji="1" sz="2400" b="1" kern="1200">
        <a:solidFill>
          <a:schemeClr val="tx1"/>
        </a:solidFill>
        <a:latin typeface="Arial" pitchFamily="34" charset="0"/>
        <a:ea typeface="宋体" pitchFamily="2" charset="-122"/>
        <a:cs typeface="+mn-cs"/>
      </a:defRPr>
    </a:lvl7pPr>
    <a:lvl8pPr marL="3200400" algn="l" defTabSz="914400" rtl="0" eaLnBrk="1" latinLnBrk="0" hangingPunct="1">
      <a:defRPr kumimoji="1" sz="2400" b="1" kern="1200">
        <a:solidFill>
          <a:schemeClr val="tx1"/>
        </a:solidFill>
        <a:latin typeface="Arial" pitchFamily="34" charset="0"/>
        <a:ea typeface="宋体" pitchFamily="2" charset="-122"/>
        <a:cs typeface="+mn-cs"/>
      </a:defRPr>
    </a:lvl8pPr>
    <a:lvl9pPr marL="3657600" algn="l" defTabSz="914400" rtl="0" eaLnBrk="1" latinLnBrk="0" hangingPunct="1">
      <a:defRPr kumimoji="1" sz="2400" b="1"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52">
          <p15:clr>
            <a:srgbClr val="A4A3A4"/>
          </p15:clr>
        </p15:guide>
        <p15:guide id="2" pos="2882">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009900"/>
    <a:srgbClr val="008000"/>
    <a:srgbClr val="FF0000"/>
    <a:srgbClr val="000000"/>
    <a:srgbClr val="66FF99"/>
    <a:srgbClr val="FF0066"/>
    <a:srgbClr val="CCECFF"/>
    <a:srgbClr val="FF505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0" autoAdjust="0"/>
    <p:restoredTop sz="89336" autoAdjust="0"/>
  </p:normalViewPr>
  <p:slideViewPr>
    <p:cSldViewPr snapToGrid="0">
      <p:cViewPr varScale="1">
        <p:scale>
          <a:sx n="109" d="100"/>
          <a:sy n="109" d="100"/>
        </p:scale>
        <p:origin x="1910" y="101"/>
      </p:cViewPr>
      <p:guideLst>
        <p:guide orient="horz" pos="2152"/>
        <p:guide pos="288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404"/>
    </p:cViewPr>
  </p:sorterViewPr>
  <p:notesViewPr>
    <p:cSldViewPr snapToGrid="0">
      <p:cViewPr>
        <p:scale>
          <a:sx n="100" d="100"/>
          <a:sy n="100" d="100"/>
        </p:scale>
        <p:origin x="-1152" y="684"/>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e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59" name="Rectangle 3"/>
          <p:cNvSpPr>
            <a:spLocks noGrp="1" noChangeArrowheads="1"/>
          </p:cNvSpPr>
          <p:nvPr>
            <p:ph type="dt" sz="quarter"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45060" name="Rectangle 4"/>
          <p:cNvSpPr>
            <a:spLocks noGrp="1" noChangeArrowheads="1"/>
          </p:cNvSpPr>
          <p:nvPr>
            <p:ph type="ftr" sz="quarter" idx="2"/>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45061" name="Rectangle 5"/>
          <p:cNvSpPr>
            <a:spLocks noGrp="1" noChangeArrowheads="1"/>
          </p:cNvSpPr>
          <p:nvPr>
            <p:ph type="sldNum" sz="quarter" idx="3"/>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1ABA0ECA-718A-4B3E-8C25-B97E9311319A}" type="slidenum">
              <a:rPr lang="en-US" altLang="ja-JP"/>
              <a:pPr>
                <a:defRPr/>
              </a:pPr>
              <a:t>‹#›</a:t>
            </a:fld>
            <a:endParaRPr lang="en-US" altLang="ja-JP"/>
          </a:p>
        </p:txBody>
      </p:sp>
    </p:spTree>
    <p:extLst>
      <p:ext uri="{BB962C8B-B14F-4D97-AF65-F5344CB8AC3E}">
        <p14:creationId xmlns:p14="http://schemas.microsoft.com/office/powerpoint/2010/main" val="2880044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19413"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1" name="Rectangle 3"/>
          <p:cNvSpPr>
            <a:spLocks noGrp="1" noChangeArrowheads="1"/>
          </p:cNvSpPr>
          <p:nvPr>
            <p:ph type="dt" idx="1"/>
          </p:nvPr>
        </p:nvSpPr>
        <p:spPr bwMode="auto">
          <a:xfrm>
            <a:off x="3814763" y="0"/>
            <a:ext cx="2919412" cy="492125"/>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lvl1pPr algn="r" defTabSz="908050">
              <a:defRPr sz="1200" b="0">
                <a:latin typeface="Arial" pitchFamily="34" charset="0"/>
                <a:ea typeface="MS PGothic" pitchFamily="34" charset="-128"/>
              </a:defRPr>
            </a:lvl1pPr>
          </a:lstStyle>
          <a:p>
            <a:pPr>
              <a:defRPr/>
            </a:pPr>
            <a:endParaRPr lang="en-US" altLang="ja-JP"/>
          </a:p>
        </p:txBody>
      </p:sp>
      <p:sp>
        <p:nvSpPr>
          <p:cNvPr id="258052" name="Rectangle 4"/>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820738" y="4699000"/>
            <a:ext cx="5389562" cy="4440238"/>
          </a:xfrm>
          <a:prstGeom prst="rect">
            <a:avLst/>
          </a:prstGeom>
          <a:noFill/>
          <a:ln w="9525">
            <a:noFill/>
            <a:miter lim="800000"/>
            <a:headEnd/>
            <a:tailEnd/>
          </a:ln>
          <a:effectLst/>
        </p:spPr>
        <p:txBody>
          <a:bodyPr vert="horz" wrap="square" lIns="90827" tIns="45414" rIns="90827" bIns="4541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2294" name="Rectangle 6"/>
          <p:cNvSpPr>
            <a:spLocks noGrp="1" noChangeArrowheads="1"/>
          </p:cNvSpPr>
          <p:nvPr>
            <p:ph type="ftr" sz="quarter" idx="4"/>
          </p:nvPr>
        </p:nvSpPr>
        <p:spPr bwMode="auto">
          <a:xfrm>
            <a:off x="0" y="9372600"/>
            <a:ext cx="2919413"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l" defTabSz="908050">
              <a:defRPr sz="1200" b="0">
                <a:latin typeface="Arial" pitchFamily="34" charset="0"/>
                <a:ea typeface="MS PGothic" pitchFamily="34" charset="-128"/>
              </a:defRPr>
            </a:lvl1pPr>
          </a:lstStyle>
          <a:p>
            <a:pPr>
              <a:defRPr/>
            </a:pPr>
            <a:endParaRPr lang="en-US" altLang="ja-JP"/>
          </a:p>
        </p:txBody>
      </p:sp>
      <p:sp>
        <p:nvSpPr>
          <p:cNvPr id="12295" name="Rectangle 7"/>
          <p:cNvSpPr>
            <a:spLocks noGrp="1" noChangeArrowheads="1"/>
          </p:cNvSpPr>
          <p:nvPr>
            <p:ph type="sldNum" sz="quarter" idx="5"/>
          </p:nvPr>
        </p:nvSpPr>
        <p:spPr bwMode="auto">
          <a:xfrm>
            <a:off x="3814763" y="9372600"/>
            <a:ext cx="2919412" cy="492125"/>
          </a:xfrm>
          <a:prstGeom prst="rect">
            <a:avLst/>
          </a:prstGeom>
          <a:noFill/>
          <a:ln w="9525">
            <a:noFill/>
            <a:miter lim="800000"/>
            <a:headEnd/>
            <a:tailEnd/>
          </a:ln>
          <a:effectLst/>
        </p:spPr>
        <p:txBody>
          <a:bodyPr vert="horz" wrap="square" lIns="90827" tIns="45414" rIns="90827" bIns="45414" numCol="1" anchor="b" anchorCtr="0" compatLnSpc="1">
            <a:prstTxWarp prst="textNoShape">
              <a:avLst/>
            </a:prstTxWarp>
          </a:bodyPr>
          <a:lstStyle>
            <a:lvl1pPr algn="r" defTabSz="908050">
              <a:defRPr sz="1200" b="0">
                <a:latin typeface="Arial" pitchFamily="34" charset="0"/>
                <a:ea typeface="MS PGothic" pitchFamily="34" charset="-128"/>
              </a:defRPr>
            </a:lvl1pPr>
          </a:lstStyle>
          <a:p>
            <a:pPr>
              <a:defRPr/>
            </a:pPr>
            <a:fld id="{2D44F612-6E70-4630-AAF0-6C87F44533E2}" type="slidenum">
              <a:rPr lang="en-US" altLang="ja-JP"/>
              <a:pPr>
                <a:defRPr/>
              </a:pPr>
              <a:t>‹#›</a:t>
            </a:fld>
            <a:endParaRPr lang="en-US" altLang="ja-JP"/>
          </a:p>
        </p:txBody>
      </p:sp>
    </p:spTree>
    <p:extLst>
      <p:ext uri="{BB962C8B-B14F-4D97-AF65-F5344CB8AC3E}">
        <p14:creationId xmlns:p14="http://schemas.microsoft.com/office/powerpoint/2010/main" val="3116294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S PMincho"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latin typeface="Arial" charset="0"/>
                <a:ea typeface="宋体" charset="-122"/>
              </a:rPr>
              <a:pPr/>
              <a:t>1</a:t>
            </a:fld>
            <a:endParaRPr lang="en-US" altLang="zh-CN">
              <a:latin typeface="Arial" charset="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a:solidFill>
                <a:srgbClr val="FF3300"/>
              </a:solidFill>
              <a:latin typeface="Arial" charset="0"/>
              <a:ea typeface="宋体" charset="-122"/>
            </a:endParaRPr>
          </a:p>
        </p:txBody>
      </p:sp>
    </p:spTree>
    <p:extLst>
      <p:ext uri="{BB962C8B-B14F-4D97-AF65-F5344CB8AC3E}">
        <p14:creationId xmlns:p14="http://schemas.microsoft.com/office/powerpoint/2010/main" val="353928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D44F612-6E70-4630-AAF0-6C87F44533E2}" type="slidenum">
              <a:rPr lang="en-US" altLang="ja-JP" smtClean="0"/>
              <a:pPr>
                <a:defRPr/>
              </a:pPr>
              <a:t>23</a:t>
            </a:fld>
            <a:endParaRPr lang="en-US" altLang="ja-JP"/>
          </a:p>
        </p:txBody>
      </p:sp>
    </p:spTree>
    <p:extLst>
      <p:ext uri="{BB962C8B-B14F-4D97-AF65-F5344CB8AC3E}">
        <p14:creationId xmlns:p14="http://schemas.microsoft.com/office/powerpoint/2010/main" val="1834957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62</a:t>
            </a:fld>
            <a:endParaRPr lang="en-US" altLang="ja-JP"/>
          </a:p>
        </p:txBody>
      </p:sp>
    </p:spTree>
    <p:extLst>
      <p:ext uri="{BB962C8B-B14F-4D97-AF65-F5344CB8AC3E}">
        <p14:creationId xmlns:p14="http://schemas.microsoft.com/office/powerpoint/2010/main" val="353546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pPr>
                <a:defRPr/>
              </a:pPr>
              <a:t>‹#›</a:t>
            </a:fld>
            <a:endParaRPr lang="en-US" altLang="ja-JP"/>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pPr>
                <a:defRPr/>
              </a:pPr>
              <a:t>‹#›</a:t>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a:solidFill>
                  <a:srgbClr val="4D5B6B"/>
                </a:solidFill>
              </a:endParaRPr>
            </a:p>
          </p:txBody>
        </p:sp>
      </p:grpSp>
      <p:sp>
        <p:nvSpPr>
          <p:cNvPr id="2" name="Title 1"/>
          <p:cNvSpPr>
            <a:spLocks noGrp="1"/>
          </p:cNvSpPr>
          <p:nvPr>
            <p:ph type="ctrTitle"/>
          </p:nvPr>
        </p:nvSpPr>
        <p:spPr>
          <a:xfrm>
            <a:off x="1216152" y="1267485"/>
            <a:ext cx="7235981"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solidFill>
                <a:srgbClr val="4D5B6B">
                  <a:lumMod val="60000"/>
                  <a:lumOff val="40000"/>
                </a:srgbClr>
              </a:solidFill>
            </a:endParaRPr>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pPr>
              <a:defRPr/>
            </a:pPr>
            <a:fld id="{6E382487-BB7B-4AB4-A7D9-366EE518AA51}"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Tree>
    <p:extLst>
      <p:ext uri="{BB962C8B-B14F-4D97-AF65-F5344CB8AC3E}">
        <p14:creationId xmlns:p14="http://schemas.microsoft.com/office/powerpoint/2010/main" val="23154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solidFill>
                <a:srgbClr val="4D5B6B">
                  <a:lumMod val="60000"/>
                  <a:lumOff val="40000"/>
                </a:srgbClr>
              </a:solidFill>
            </a:endParaRPr>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8627" y="1259113"/>
            <a:ext cx="8026401" cy="5214257"/>
          </a:xfrm>
        </p:spPr>
        <p:txBody>
          <a:bodyPr>
            <a:normAutofit/>
          </a:bodyPr>
          <a:lstStyle>
            <a:lvl1pPr>
              <a:defRPr sz="2800">
                <a:solidFill>
                  <a:srgbClr val="000000"/>
                </a:solidFill>
              </a:defRPr>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solidFill>
                <a:srgbClr val="4D5B6B">
                  <a:lumMod val="60000"/>
                  <a:lumOff val="40000"/>
                </a:srgbClr>
              </a:solidFill>
            </a:endParaRPr>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599625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90075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529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8055429"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8882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219200" y="5257800"/>
            <a:ext cx="7239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71199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pPr>
                <a:defRPr/>
              </a:pPr>
              <a:t>‹#›</a:t>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7235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216152" y="1380744"/>
            <a:ext cx="3730752"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5102352" y="1380743"/>
            <a:ext cx="3730752"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pPr>
                <a:defRPr/>
              </a:pPr>
              <a:t>‹#›</a:t>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68421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pPr>
                <a:defRPr/>
              </a:pPr>
              <a:t>‹#›</a:t>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9891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pPr>
                <a:defRPr/>
              </a:pPr>
              <a:t>‹#›</a:t>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44699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914400" y="381000"/>
            <a:ext cx="48006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pPr>
                <a:defRPr/>
              </a:pPr>
              <a:t>‹#›</a:t>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94646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pPr>
                <a:defRPr/>
              </a:pPr>
              <a:t>‹#›</a:t>
            </a:fld>
            <a:endParaRPr lang="en-US" altLang="ja-JP"/>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07" r:id="rId1"/>
    <p:sldLayoutId id="2147484386" r:id="rId2"/>
    <p:sldLayoutId id="2147484408" r:id="rId3"/>
    <p:sldLayoutId id="2147484387" r:id="rId4"/>
    <p:sldLayoutId id="2147484388" r:id="rId5"/>
    <p:sldLayoutId id="2147484389" r:id="rId6"/>
    <p:sldLayoutId id="2147484390" r:id="rId7"/>
    <p:sldLayoutId id="2147484391" r:id="rId8"/>
    <p:sldLayoutId id="2147484392" r:id="rId9"/>
    <p:sldLayoutId id="2147484393" r:id="rId10"/>
    <p:sldLayoutId id="2147484394" r:id="rId11"/>
    <p:sldLayoutId id="2147484395"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638628" y="0"/>
            <a:ext cx="8011885"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638629" y="1320800"/>
            <a:ext cx="8026399"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solidFill>
                <a:srgbClr val="4D5B6B">
                  <a:lumMod val="60000"/>
                  <a:lumOff val="40000"/>
                </a:srgbClr>
              </a:solidFill>
            </a:endParaRPr>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a:solidFill>
                <a:srgbClr val="4D5B6B"/>
              </a:solidFill>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userDrawn="1"/>
        </p:nvCxnSpPr>
        <p:spPr>
          <a:xfrm>
            <a:off x="638629" y="1103086"/>
            <a:ext cx="8055428" cy="0"/>
          </a:xfrm>
          <a:prstGeom prst="line">
            <a:avLst/>
          </a:prstGeom>
        </p:spPr>
        <p:style>
          <a:lnRef idx="3">
            <a:schemeClr val="accent1"/>
          </a:lnRef>
          <a:fillRef idx="0">
            <a:schemeClr val="accent1"/>
          </a:fillRef>
          <a:effectRef idx="2">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422" r:id="rId1"/>
    <p:sldLayoutId id="2147484423" r:id="rId2"/>
    <p:sldLayoutId id="2147484424" r:id="rId3"/>
    <p:sldLayoutId id="2147484425" r:id="rId4"/>
    <p:sldLayoutId id="2147484426" r:id="rId5"/>
    <p:sldLayoutId id="2147484427" r:id="rId6"/>
    <p:sldLayoutId id="2147484428" r:id="rId7"/>
    <p:sldLayoutId id="2147484429" r:id="rId8"/>
    <p:sldLayoutId id="2147484430" r:id="rId9"/>
    <p:sldLayoutId id="2147484431" r:id="rId10"/>
    <p:sldLayoutId id="2147484432" r:id="rId11"/>
    <p:sldLayoutId id="2147484433"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rgbClr val="000000"/>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2pPr>
      <a:lvl3pPr marL="1143000" indent="-228600" algn="l" rtl="0" eaLnBrk="0" fontAlgn="base" hangingPunct="0">
        <a:spcBef>
          <a:spcPct val="20000"/>
        </a:spcBef>
        <a:spcAft>
          <a:spcPct val="0"/>
        </a:spcAft>
        <a:buFont typeface="Calibri" pitchFamily="34" charset="0"/>
        <a:buChar char="+"/>
        <a:defRPr b="1" kern="1200">
          <a:solidFill>
            <a:srgbClr val="000000"/>
          </a:solidFill>
          <a:latin typeface="+mn-ea"/>
          <a:ea typeface="+mn-ea"/>
          <a:cs typeface="+mn-cs"/>
        </a:defRPr>
      </a:lvl3pPr>
      <a:lvl4pPr marL="16002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b="1" kern="1200">
          <a:solidFill>
            <a:srgbClr val="000000"/>
          </a:solidFill>
          <a:latin typeface="+mn-ea"/>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0.wmf"/><Relationship Id="rId4" Type="http://schemas.openxmlformats.org/officeDocument/2006/relationships/image" Target="../media/image7.emf"/><Relationship Id="rId9"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5.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960.png"/><Relationship Id="rId10" Type="http://schemas.openxmlformats.org/officeDocument/2006/relationships/image" Target="../media/image27.png"/><Relationship Id="rId4" Type="http://schemas.openxmlformats.org/officeDocument/2006/relationships/image" Target="../media/image940.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99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image" Target="../media/image31.wmf"/><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25.bin"/><Relationship Id="rId4" Type="http://schemas.openxmlformats.org/officeDocument/2006/relationships/image" Target="../media/image3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7.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1.bin"/></Relationships>
</file>

<file path=ppt/slides/_rels/slide2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7.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1.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35.bin"/><Relationship Id="rId10" Type="http://schemas.openxmlformats.org/officeDocument/2006/relationships/image" Target="../media/image19.wmf"/><Relationship Id="rId4" Type="http://schemas.openxmlformats.org/officeDocument/2006/relationships/image" Target="../media/image42.wmf"/><Relationship Id="rId9" Type="http://schemas.openxmlformats.org/officeDocument/2006/relationships/oleObject" Target="../embeddings/oleObject3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1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3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5.png"/><Relationship Id="rId1" Type="http://schemas.openxmlformats.org/officeDocument/2006/relationships/slideLayout" Target="../slideLayouts/slideLayout14.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77.png"/><Relationship Id="rId18" Type="http://schemas.openxmlformats.org/officeDocument/2006/relationships/image" Target="../media/image8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81.png"/><Relationship Id="rId2" Type="http://schemas.openxmlformats.org/officeDocument/2006/relationships/image" Target="../media/image46.png"/><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slideLayout" Target="../slideLayouts/slideLayout14.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79.png"/><Relationship Id="rId10" Type="http://schemas.openxmlformats.org/officeDocument/2006/relationships/image" Target="../media/image54.png"/><Relationship Id="rId19" Type="http://schemas.openxmlformats.org/officeDocument/2006/relationships/image" Target="../media/image83.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7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8.xml"/><Relationship Id="rId4" Type="http://schemas.openxmlformats.org/officeDocument/2006/relationships/image" Target="../media/image87.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8.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81.xml.rels><?xml version="1.0" encoding="UTF-8" standalone="yes"?>
<Relationships xmlns="http://schemas.openxmlformats.org/package/2006/relationships"><Relationship Id="rId2" Type="http://schemas.openxmlformats.org/officeDocument/2006/relationships/image" Target="../media/image8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image" Target="../media/image79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8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emf"/></Relationships>
</file>

<file path=ppt/slides/_rels/slide9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8.xml"/><Relationship Id="rId5" Type="http://schemas.openxmlformats.org/officeDocument/2006/relationships/image" Target="../media/image98.png"/><Relationship Id="rId4" Type="http://schemas.openxmlformats.org/officeDocument/2006/relationships/image" Target="../media/image9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00.png"/><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356866" y="5170378"/>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normAutofit fontScale="85000" lnSpcReduction="20000"/>
          </a:bodyPr>
          <a:lstStyle>
            <a:lvl1pPr marL="0" indent="0" algn="r" rtl="0" eaLnBrk="0" fontAlgn="base" hangingPunct="0">
              <a:spcBef>
                <a:spcPct val="20000"/>
              </a:spcBef>
              <a:spcAft>
                <a:spcPct val="0"/>
              </a:spcAft>
              <a:buFont typeface="Arial"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9pPr>
          </a:lstStyle>
          <a:p>
            <a:pPr eaLnBrk="1" hangingPunct="1">
              <a:buFont typeface="Wingdings" pitchFamily="2" charset="2"/>
              <a:buNone/>
            </a:pPr>
            <a:r>
              <a:rPr kumimoji="0" lang="en-US" altLang="zh-CN" b="0">
                <a:solidFill>
                  <a:schemeClr val="tx1"/>
                </a:solidFill>
                <a:latin typeface="黑体" panose="02010609060101010101" pitchFamily="49" charset="-122"/>
                <a:ea typeface="黑体" panose="02010609060101010101" pitchFamily="49" charset="-122"/>
              </a:rPr>
              <a:t>                   </a:t>
            </a:r>
            <a:r>
              <a:rPr kumimoji="0" lang="zh-CN" altLang="en-US" b="0">
                <a:solidFill>
                  <a:schemeClr val="tx1"/>
                </a:solidFill>
                <a:latin typeface="黑体" panose="02010609060101010101" pitchFamily="49" charset="-122"/>
                <a:ea typeface="黑体" panose="02010609060101010101" pitchFamily="49" charset="-122"/>
              </a:rPr>
              <a:t>陈莉</a:t>
            </a:r>
          </a:p>
          <a:p>
            <a:pPr eaLnBrk="1" hangingPunct="1">
              <a:buFont typeface="Wingdings" pitchFamily="2" charset="2"/>
              <a:buNone/>
            </a:pPr>
            <a:r>
              <a:rPr kumimoji="0" lang="zh-CN" altLang="en-US" b="0">
                <a:solidFill>
                  <a:schemeClr val="tx1"/>
                </a:solidFill>
                <a:latin typeface="黑体" panose="02010609060101010101" pitchFamily="49" charset="-122"/>
                <a:ea typeface="黑体" panose="02010609060101010101" pitchFamily="49" charset="-122"/>
              </a:rPr>
              <a:t>          清华大学软件学院</a:t>
            </a:r>
          </a:p>
          <a:p>
            <a:pPr eaLnBrk="1" hangingPunct="1">
              <a:buFont typeface="Wingdings" pitchFamily="2" charset="2"/>
              <a:buNone/>
            </a:pPr>
            <a:r>
              <a:rPr kumimoji="0" lang="zh-CN" altLang="en-US" b="0">
                <a:solidFill>
                  <a:schemeClr val="tx1"/>
                </a:solidFill>
                <a:latin typeface="黑体" panose="02010609060101010101" pitchFamily="49" charset="-122"/>
                <a:ea typeface="黑体" panose="02010609060101010101" pitchFamily="49" charset="-122"/>
              </a:rPr>
              <a:t>计算机辅助设计、图形与可视化研究所</a:t>
            </a:r>
            <a:endParaRPr kumimoji="0" lang="zh-CN" altLang="en-US" sz="2800" b="0">
              <a:solidFill>
                <a:schemeClr val="tx1"/>
              </a:solidFill>
              <a:latin typeface="黑体" panose="02010609060101010101" pitchFamily="49" charset="-122"/>
              <a:ea typeface="黑体" panose="02010609060101010101" pitchFamily="49" charset="-122"/>
            </a:endParaRPr>
          </a:p>
          <a:p>
            <a:pPr eaLnBrk="1" hangingPunct="1">
              <a:buFont typeface="Wingdings" pitchFamily="2" charset="2"/>
              <a:buNone/>
            </a:pPr>
            <a:endParaRPr kumimoji="0" lang="en-US" altLang="zh-CN" sz="2800" b="0" dirty="0">
              <a:solidFill>
                <a:schemeClr val="tx1"/>
              </a:solidFill>
              <a:latin typeface="黑体" panose="02010609060101010101" pitchFamily="49" charset="-122"/>
              <a:ea typeface="黑体" panose="02010609060101010101" pitchFamily="49" charset="-122"/>
            </a:endParaRPr>
          </a:p>
        </p:txBody>
      </p:sp>
      <p:sp>
        <p:nvSpPr>
          <p:cNvPr id="11" name="矩形 9"/>
          <p:cNvSpPr>
            <a:spLocks noChangeArrowheads="1"/>
          </p:cNvSpPr>
          <p:nvPr/>
        </p:nvSpPr>
        <p:spPr bwMode="auto">
          <a:xfrm>
            <a:off x="6777245" y="6065954"/>
            <a:ext cx="1858962" cy="307777"/>
          </a:xfrm>
          <a:prstGeom prst="rect">
            <a:avLst/>
          </a:prstGeom>
          <a:noFill/>
          <a:ln w="9525">
            <a:noFill/>
            <a:miter lim="800000"/>
            <a:headEnd/>
            <a:tailEnd/>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pPr algn="ctr" eaLnBrk="0" hangingPunct="0"/>
              <a:t>2021年4月13日</a:t>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12" name="Rectangle 2"/>
          <p:cNvSpPr txBox="1">
            <a:spLocks noChangeArrowheads="1"/>
          </p:cNvSpPr>
          <p:nvPr/>
        </p:nvSpPr>
        <p:spPr>
          <a:xfrm>
            <a:off x="1241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kumimoji="0" lang="zh-CN" altLang="en-US" sz="7200" dirty="0">
                <a:ln>
                  <a:noFill/>
                </a:ln>
                <a:solidFill>
                  <a:srgbClr val="C84340">
                    <a:lumMod val="75000"/>
                  </a:srgbClr>
                </a:solidFill>
              </a:rPr>
              <a:t>     </a:t>
            </a:r>
            <a:r>
              <a:rPr kumimoji="0" lang="zh-CN" altLang="en-US" sz="6000" dirty="0">
                <a:ln>
                  <a:noFill/>
                </a:ln>
                <a:solidFill>
                  <a:srgbClr val="C84340">
                    <a:lumMod val="75000"/>
                  </a:srgbClr>
                </a:solidFill>
                <a:latin typeface="黑体" pitchFamily="49" charset="-122"/>
                <a:ea typeface="黑体" pitchFamily="49" charset="-122"/>
              </a:rPr>
              <a:t>离散数学</a:t>
            </a:r>
            <a:r>
              <a:rPr kumimoji="0" lang="en-US" altLang="zh-CN" sz="6000" dirty="0">
                <a:ln>
                  <a:noFill/>
                </a:ln>
                <a:solidFill>
                  <a:srgbClr val="C84340">
                    <a:lumMod val="75000"/>
                  </a:srgbClr>
                </a:solidFill>
                <a:latin typeface="黑体" pitchFamily="49" charset="-122"/>
                <a:ea typeface="黑体" pitchFamily="49" charset="-122"/>
              </a:rPr>
              <a:t>II</a:t>
            </a:r>
            <a:br>
              <a:rPr kumimoji="0" lang="en-US" altLang="zh-CN" sz="6000" dirty="0">
                <a:ln>
                  <a:noFill/>
                </a:ln>
                <a:solidFill>
                  <a:srgbClr val="C84340">
                    <a:lumMod val="75000"/>
                  </a:srgbClr>
                </a:solidFill>
                <a:latin typeface="黑体" pitchFamily="49" charset="-122"/>
                <a:ea typeface="黑体" pitchFamily="49" charset="-122"/>
              </a:rPr>
            </a:br>
            <a:r>
              <a:rPr kumimoji="0" lang="en-US" altLang="zh-CN" sz="6000" dirty="0">
                <a:ln>
                  <a:noFill/>
                </a:ln>
                <a:solidFill>
                  <a:srgbClr val="C84340">
                    <a:lumMod val="75000"/>
                  </a:srgbClr>
                </a:solidFill>
                <a:latin typeface="黑体" pitchFamily="49" charset="-122"/>
                <a:ea typeface="黑体" pitchFamily="49" charset="-122"/>
              </a:rPr>
              <a:t>      </a:t>
            </a:r>
            <a:r>
              <a:rPr kumimoji="0" lang="en-US" altLang="zh-CN" sz="4800" dirty="0">
                <a:ln>
                  <a:noFill/>
                </a:ln>
                <a:solidFill>
                  <a:srgbClr val="C84340">
                    <a:lumMod val="75000"/>
                  </a:srgbClr>
                </a:solidFill>
                <a:latin typeface="黑体" pitchFamily="49" charset="-122"/>
                <a:ea typeface="黑体" pitchFamily="49" charset="-122"/>
              </a:rPr>
              <a:t>―</a:t>
            </a:r>
            <a:r>
              <a:rPr kumimoji="0" lang="zh-CN" altLang="en-US" sz="4800" dirty="0">
                <a:ln>
                  <a:noFill/>
                </a:ln>
                <a:solidFill>
                  <a:srgbClr val="C84340">
                    <a:lumMod val="75000"/>
                  </a:srgbClr>
                </a:solidFill>
                <a:latin typeface="黑体" pitchFamily="49" charset="-122"/>
                <a:ea typeface="黑体" pitchFamily="49" charset="-122"/>
              </a:rPr>
              <a:t>图论第八讲</a:t>
            </a:r>
            <a:r>
              <a:rPr kumimoji="0" lang="en-US" altLang="zh-CN" sz="4800" dirty="0">
                <a:ln>
                  <a:noFill/>
                </a:ln>
                <a:solidFill>
                  <a:srgbClr val="C84340">
                    <a:lumMod val="75000"/>
                  </a:srgbClr>
                </a:solidFill>
              </a:rPr>
              <a:t/>
            </a:r>
            <a:br>
              <a:rPr kumimoji="0" lang="en-US" altLang="zh-CN" sz="4800" dirty="0">
                <a:ln>
                  <a:noFill/>
                </a:ln>
                <a:solidFill>
                  <a:srgbClr val="C84340">
                    <a:lumMod val="75000"/>
                  </a:srgbClr>
                </a:solidFill>
              </a:rPr>
            </a:br>
            <a:r>
              <a:rPr kumimoji="0" lang="en-US" altLang="zh-CN" sz="7200" dirty="0">
                <a:ln>
                  <a:noFill/>
                </a:ln>
                <a:solidFill>
                  <a:srgbClr val="C84340">
                    <a:lumMod val="75000"/>
                  </a:srgbClr>
                </a:solidFill>
              </a:rPr>
              <a:t/>
            </a:r>
            <a:br>
              <a:rPr kumimoji="0" lang="en-US" altLang="zh-CN" sz="7200" dirty="0">
                <a:ln>
                  <a:noFill/>
                </a:ln>
                <a:solidFill>
                  <a:srgbClr val="C84340">
                    <a:lumMod val="75000"/>
                  </a:srgbClr>
                </a:solidFill>
              </a:rPr>
            </a:br>
            <a:endParaRPr kumimoji="0" lang="zh-CN" altLang="en-US" sz="7200" dirty="0">
              <a:ln>
                <a:noFill/>
              </a:ln>
              <a:solidFill>
                <a:srgbClr val="C84340">
                  <a:lumMod val="75000"/>
                </a:srgbClr>
              </a:solidFill>
            </a:endParaRPr>
          </a:p>
        </p:txBody>
      </p:sp>
    </p:spTree>
    <p:extLst>
      <p:ext uri="{BB962C8B-B14F-4D97-AF65-F5344CB8AC3E}">
        <p14:creationId xmlns:p14="http://schemas.microsoft.com/office/powerpoint/2010/main" val="14758893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2"/>
          <p:cNvSpPr>
            <a:spLocks noChangeArrowheads="1"/>
          </p:cNvSpPr>
          <p:nvPr/>
        </p:nvSpPr>
        <p:spPr bwMode="auto">
          <a:xfrm>
            <a:off x="611859" y="1223963"/>
            <a:ext cx="8370888" cy="5634037"/>
          </a:xfrm>
          <a:prstGeom prst="rect">
            <a:avLst/>
          </a:prstGeom>
          <a:noFill/>
          <a:ln w="9525">
            <a:noFill/>
            <a:miter lim="800000"/>
            <a:headEnd/>
            <a:tailEnd/>
          </a:ln>
        </p:spPr>
        <p:txBody>
          <a:bodyPr/>
          <a:lstStyle/>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例</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取</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T={e</a:t>
            </a:r>
            <a:r>
              <a:rPr kumimoji="1" lang="en-US" altLang="zh-CN" sz="2600" b="1" i="0" u="none" strike="noStrike" kern="1200" cap="none" spc="0" normalizeH="0" baseline="-25000" noProof="0" dirty="0">
                <a:ln>
                  <a:noFill/>
                </a:ln>
                <a:solidFill>
                  <a:srgbClr val="1C1C1C"/>
                </a:solidFill>
                <a:effectLst/>
                <a:uLnTx/>
                <a:uFillTx/>
                <a:latin typeface="Garamond" pitchFamily="18" charset="0"/>
                <a:ea typeface="宋体" pitchFamily="2" charset="-122"/>
                <a:cs typeface="+mn-cs"/>
              </a:rPr>
              <a:t>1</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e</a:t>
            </a:r>
            <a:r>
              <a:rPr kumimoji="1" lang="en-US" altLang="zh-CN" sz="2600" b="1" i="0" u="none" strike="noStrike" kern="1200" cap="none" spc="0" normalizeH="0" baseline="-25000" noProof="0" dirty="0">
                <a:ln>
                  <a:noFill/>
                </a:ln>
                <a:solidFill>
                  <a:srgbClr val="1C1C1C"/>
                </a:solidFill>
                <a:effectLst/>
                <a:uLnTx/>
                <a:uFillTx/>
                <a:latin typeface="Garamond" pitchFamily="18" charset="0"/>
                <a:ea typeface="宋体" pitchFamily="2" charset="-122"/>
                <a:cs typeface="+mn-cs"/>
              </a:rPr>
              <a:t>5</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e</a:t>
            </a:r>
            <a:r>
              <a:rPr kumimoji="1" lang="en-US" altLang="zh-CN" sz="2600" b="1" i="0" u="none" strike="noStrike" kern="1200" cap="none" spc="0" normalizeH="0" baseline="-25000" noProof="0" dirty="0">
                <a:ln>
                  <a:noFill/>
                </a:ln>
                <a:solidFill>
                  <a:srgbClr val="1C1C1C"/>
                </a:solidFill>
                <a:effectLst/>
                <a:uLnTx/>
                <a:uFillTx/>
                <a:latin typeface="Garamond" pitchFamily="18" charset="0"/>
                <a:ea typeface="宋体" pitchFamily="2" charset="-122"/>
                <a:cs typeface="+mn-cs"/>
              </a:rPr>
              <a:t>6</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则基本回路矩阵为</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endPar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endPar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endPar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endPar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endParaRPr kumimoji="1" lang="en-US" altLang="zh-CN" sz="22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p:txBody>
      </p:sp>
      <p:graphicFrame>
        <p:nvGraphicFramePr>
          <p:cNvPr id="27650" name="Object 3"/>
          <p:cNvGraphicFramePr>
            <a:graphicFrameLocks noChangeAspect="1"/>
          </p:cNvGraphicFramePr>
          <p:nvPr/>
        </p:nvGraphicFramePr>
        <p:xfrm>
          <a:off x="6462713" y="954088"/>
          <a:ext cx="2430462" cy="2311400"/>
        </p:xfrm>
        <a:graphic>
          <a:graphicData uri="http://schemas.openxmlformats.org/presentationml/2006/ole">
            <mc:AlternateContent xmlns:mc="http://schemas.openxmlformats.org/markup-compatibility/2006">
              <mc:Choice xmlns:v="urn:schemas-microsoft-com:vml" Requires="v">
                <p:oleObj spid="_x0000_s282706" name="Visio" r:id="rId3" imgW="1529486" imgH="1282903" progId="Visio.Drawing.11">
                  <p:embed/>
                </p:oleObj>
              </mc:Choice>
              <mc:Fallback>
                <p:oleObj name="Visio" r:id="rId3" imgW="1529486" imgH="1282903" progId="Visio.Drawing.11">
                  <p:embed/>
                  <p:pic>
                    <p:nvPicPr>
                      <p:cNvPr id="276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713" y="954088"/>
                        <a:ext cx="2430462"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4"/>
          <p:cNvGraphicFramePr>
            <a:graphicFrameLocks noChangeAspect="1"/>
          </p:cNvGraphicFramePr>
          <p:nvPr/>
        </p:nvGraphicFramePr>
        <p:xfrm>
          <a:off x="1421484" y="1673225"/>
          <a:ext cx="4005263" cy="1652588"/>
        </p:xfrm>
        <a:graphic>
          <a:graphicData uri="http://schemas.openxmlformats.org/presentationml/2006/ole">
            <mc:AlternateContent xmlns:mc="http://schemas.openxmlformats.org/markup-compatibility/2006">
              <mc:Choice xmlns:v="urn:schemas-microsoft-com:vml" Requires="v">
                <p:oleObj spid="_x0000_s282707" name="公式" r:id="rId5" imgW="2286000" imgH="939800" progId="Equation.3">
                  <p:embed/>
                </p:oleObj>
              </mc:Choice>
              <mc:Fallback>
                <p:oleObj name="公式" r:id="rId5" imgW="2286000" imgH="939800" progId="Equation.3">
                  <p:embed/>
                  <p:pic>
                    <p:nvPicPr>
                      <p:cNvPr id="276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1484" y="1673225"/>
                        <a:ext cx="4005263" cy="165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1782" name="Rectangle 6"/>
          <p:cNvSpPr>
            <a:spLocks noChangeArrowheads="1"/>
          </p:cNvSpPr>
          <p:nvPr/>
        </p:nvSpPr>
        <p:spPr bwMode="auto">
          <a:xfrm>
            <a:off x="700759" y="3384550"/>
            <a:ext cx="8326438" cy="319318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95000"/>
              </a:lnSpc>
              <a:spcBef>
                <a:spcPct val="1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若将</a:t>
            </a:r>
            <a:r>
              <a:rPr kumimoji="1" lang="en-US" altLang="zh-CN" sz="2400" b="1" i="0" u="none" strike="noStrike" kern="1200" cap="none" spc="0" normalizeH="0" baseline="0" noProof="0" dirty="0" err="1">
                <a:ln>
                  <a:noFill/>
                </a:ln>
                <a:solidFill>
                  <a:srgbClr val="000000"/>
                </a:solidFill>
                <a:effectLst/>
                <a:uLnTx/>
                <a:uFillTx/>
                <a:latin typeface="Tahoma" pitchFamily="34" charset="0"/>
                <a:ea typeface="宋体" pitchFamily="2" charset="-122"/>
                <a:cs typeface="+mn-cs"/>
              </a:rPr>
              <a:t>C</a:t>
            </a:r>
            <a:r>
              <a:rPr kumimoji="1" lang="en-US" altLang="zh-CN" sz="2400" b="1" i="0" u="none" strike="noStrike" kern="1200" cap="none" spc="0" normalizeH="0" baseline="-25000" noProof="0" dirty="0" err="1">
                <a:ln>
                  <a:noFill/>
                </a:ln>
                <a:solidFill>
                  <a:srgbClr val="000000"/>
                </a:solidFill>
                <a:effectLst/>
                <a:uLnTx/>
                <a:uFillTx/>
                <a:latin typeface="Tahoma" pitchFamily="34" charset="0"/>
                <a:ea typeface="宋体" pitchFamily="2" charset="-122"/>
                <a:cs typeface="+mn-cs"/>
              </a:rPr>
              <a:t>f</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的行列进行交换</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使</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T</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的边放在后</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余树边放在前</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且次序与它所构成的回路一致</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就可以写成分块矩阵形式</a:t>
            </a:r>
            <a:r>
              <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t>
            </a: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Char char="n"/>
              <a:tabLst/>
              <a:defRPr/>
            </a:pPr>
            <a:endParaRPr kumimoji="1" lang="en-US" altLang="zh-CN" sz="24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Char char="n"/>
              <a:tabLst/>
              <a:defRPr/>
            </a:pPr>
            <a:endParaRPr kumimoji="1" lang="en-US" altLang="zh-CN" sz="26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Char char="n"/>
              <a:tabLst/>
              <a:defRPr/>
            </a:pPr>
            <a:endParaRPr kumimoji="1" lang="en-US" altLang="zh-CN" sz="26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p>
          <a:p>
            <a:pPr marL="0" marR="0" lvl="0" indent="0" algn="l" defTabSz="914400" rtl="0" eaLnBrk="1" fontAlgn="base" latinLnBrk="0" hangingPunct="1">
              <a:lnSpc>
                <a:spcPct val="8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即                 </a:t>
            </a:r>
            <a:r>
              <a:rPr kumimoji="1" lang="en-US" altLang="zh-CN" sz="26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t>
            </a: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其中     是</a:t>
            </a:r>
            <a:r>
              <a:rPr kumimoji="1" lang="en-US" altLang="zh-CN"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T</a:t>
            </a:r>
            <a:r>
              <a:rPr kumimoji="1" lang="zh-CN" altLang="en-US" sz="22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边所对应的子阵</a:t>
            </a:r>
          </a:p>
        </p:txBody>
      </p:sp>
      <p:graphicFrame>
        <p:nvGraphicFramePr>
          <p:cNvPr id="971783" name="Object 7"/>
          <p:cNvGraphicFramePr>
            <a:graphicFrameLocks noChangeAspect="1"/>
          </p:cNvGraphicFramePr>
          <p:nvPr>
            <p:extLst/>
          </p:nvPr>
        </p:nvGraphicFramePr>
        <p:xfrm>
          <a:off x="2360490" y="4345614"/>
          <a:ext cx="3086100" cy="1530350"/>
        </p:xfrm>
        <a:graphic>
          <a:graphicData uri="http://schemas.openxmlformats.org/presentationml/2006/ole">
            <mc:AlternateContent xmlns:mc="http://schemas.openxmlformats.org/markup-compatibility/2006">
              <mc:Choice xmlns:v="urn:schemas-microsoft-com:vml" Requires="v">
                <p:oleObj spid="_x0000_s282708" name="公式" r:id="rId7" imgW="1905000" imgH="939800" progId="Equation.3">
                  <p:embed/>
                </p:oleObj>
              </mc:Choice>
              <mc:Fallback>
                <p:oleObj name="公式" r:id="rId7" imgW="1905000" imgH="939800" progId="Equation.3">
                  <p:embed/>
                  <p:pic>
                    <p:nvPicPr>
                      <p:cNvPr id="97178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0490" y="4345614"/>
                        <a:ext cx="3086100" cy="153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1784" name="Object 8"/>
          <p:cNvGraphicFramePr>
            <a:graphicFrameLocks noChangeAspect="1"/>
          </p:cNvGraphicFramePr>
          <p:nvPr>
            <p:extLst/>
          </p:nvPr>
        </p:nvGraphicFramePr>
        <p:xfrm>
          <a:off x="1139590" y="6141170"/>
          <a:ext cx="1635125" cy="436562"/>
        </p:xfrm>
        <a:graphic>
          <a:graphicData uri="http://schemas.openxmlformats.org/presentationml/2006/ole">
            <mc:AlternateContent xmlns:mc="http://schemas.openxmlformats.org/markup-compatibility/2006">
              <mc:Choice xmlns:v="urn:schemas-microsoft-com:vml" Requires="v">
                <p:oleObj spid="_x0000_s282709" name="公式" r:id="rId9" imgW="888614" imgH="241195" progId="Equation.3">
                  <p:embed/>
                </p:oleObj>
              </mc:Choice>
              <mc:Fallback>
                <p:oleObj name="公式" r:id="rId9" imgW="888614" imgH="241195" progId="Equation.3">
                  <p:embed/>
                  <p:pic>
                    <p:nvPicPr>
                      <p:cNvPr id="97178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9590" y="6141170"/>
                        <a:ext cx="1635125"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1785" name="Object 9"/>
          <p:cNvGraphicFramePr>
            <a:graphicFrameLocks noChangeAspect="1"/>
          </p:cNvGraphicFramePr>
          <p:nvPr>
            <p:extLst/>
          </p:nvPr>
        </p:nvGraphicFramePr>
        <p:xfrm>
          <a:off x="3424115" y="6122194"/>
          <a:ext cx="479425" cy="450850"/>
        </p:xfrm>
        <a:graphic>
          <a:graphicData uri="http://schemas.openxmlformats.org/presentationml/2006/ole">
            <mc:AlternateContent xmlns:mc="http://schemas.openxmlformats.org/markup-compatibility/2006">
              <mc:Choice xmlns:v="urn:schemas-microsoft-com:vml" Requires="v">
                <p:oleObj spid="_x0000_s282710" name="公式" r:id="rId11" imgW="253890" imgH="241195" progId="Equation.3">
                  <p:embed/>
                </p:oleObj>
              </mc:Choice>
              <mc:Fallback>
                <p:oleObj name="公式" r:id="rId11" imgW="253890" imgH="241195" progId="Equation.3">
                  <p:embed/>
                  <p:pic>
                    <p:nvPicPr>
                      <p:cNvPr id="971785"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4115" y="6122194"/>
                        <a:ext cx="4794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5"/>
          <p:cNvSpPr>
            <a:spLocks noGrp="1"/>
          </p:cNvSpPr>
          <p:nvPr>
            <p:ph type="title"/>
          </p:nvPr>
        </p:nvSpPr>
        <p:spPr/>
        <p:txBody>
          <a:bodyPr/>
          <a:lstStyle/>
          <a:p>
            <a:r>
              <a:rPr lang="zh-CN" altLang="en-US" dirty="0"/>
              <a:t>基本回路矩阵</a:t>
            </a:r>
          </a:p>
        </p:txBody>
      </p:sp>
    </p:spTree>
    <p:extLst>
      <p:ext uri="{BB962C8B-B14F-4D97-AF65-F5344CB8AC3E}">
        <p14:creationId xmlns:p14="http://schemas.microsoft.com/office/powerpoint/2010/main" val="248484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1782">
                                            <p:txEl>
                                              <p:pRg st="0" end="0"/>
                                            </p:txEl>
                                          </p:spTgt>
                                        </p:tgtEl>
                                        <p:attrNameLst>
                                          <p:attrName>style.visibility</p:attrName>
                                        </p:attrNameLst>
                                      </p:cBhvr>
                                      <p:to>
                                        <p:strVal val="visible"/>
                                      </p:to>
                                    </p:set>
                                    <p:animEffect transition="in" filter="blinds(horizontal)">
                                      <p:cBhvr>
                                        <p:cTn id="7" dur="500"/>
                                        <p:tgtEl>
                                          <p:spTgt spid="9717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1783"/>
                                        </p:tgtEl>
                                        <p:attrNameLst>
                                          <p:attrName>style.visibility</p:attrName>
                                        </p:attrNameLst>
                                      </p:cBhvr>
                                      <p:to>
                                        <p:strVal val="visible"/>
                                      </p:to>
                                    </p:set>
                                    <p:animEffect transition="in" filter="blinds(horizontal)">
                                      <p:cBhvr>
                                        <p:cTn id="12" dur="500"/>
                                        <p:tgtEl>
                                          <p:spTgt spid="9717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1782">
                                            <p:txEl>
                                              <p:pRg st="5" end="5"/>
                                            </p:txEl>
                                          </p:spTgt>
                                        </p:tgtEl>
                                        <p:attrNameLst>
                                          <p:attrName>style.visibility</p:attrName>
                                        </p:attrNameLst>
                                      </p:cBhvr>
                                      <p:to>
                                        <p:strVal val="visible"/>
                                      </p:to>
                                    </p:set>
                                    <p:animEffect transition="in" filter="blinds(horizontal)">
                                      <p:cBhvr>
                                        <p:cTn id="17" dur="500"/>
                                        <p:tgtEl>
                                          <p:spTgt spid="97178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71782">
                                            <p:txEl>
                                              <p:pRg st="6" end="6"/>
                                            </p:txEl>
                                          </p:spTgt>
                                        </p:tgtEl>
                                        <p:attrNameLst>
                                          <p:attrName>style.visibility</p:attrName>
                                        </p:attrNameLst>
                                      </p:cBhvr>
                                      <p:to>
                                        <p:strVal val="visible"/>
                                      </p:to>
                                    </p:set>
                                    <p:animEffect transition="in" filter="blinds(horizontal)">
                                      <p:cBhvr>
                                        <p:cTn id="22" dur="500"/>
                                        <p:tgtEl>
                                          <p:spTgt spid="971782">
                                            <p:txEl>
                                              <p:pRg st="6" end="6"/>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971784"/>
                                        </p:tgtEl>
                                        <p:attrNameLst>
                                          <p:attrName>style.visibility</p:attrName>
                                        </p:attrNameLst>
                                      </p:cBhvr>
                                      <p:to>
                                        <p:strVal val="visible"/>
                                      </p:to>
                                    </p:set>
                                    <p:animEffect transition="in" filter="blinds(horizontal)">
                                      <p:cBhvr>
                                        <p:cTn id="26" dur="500"/>
                                        <p:tgtEl>
                                          <p:spTgt spid="971784"/>
                                        </p:tgtEl>
                                      </p:cBhvr>
                                    </p:animEffect>
                                  </p:childTnLst>
                                </p:cTn>
                              </p:par>
                              <p:par>
                                <p:cTn id="27" presetID="3" presetClass="entr" presetSubtype="10" fill="hold" nodeType="withEffect">
                                  <p:stCondLst>
                                    <p:cond delay="0"/>
                                  </p:stCondLst>
                                  <p:childTnLst>
                                    <p:set>
                                      <p:cBhvr>
                                        <p:cTn id="28" dur="1" fill="hold">
                                          <p:stCondLst>
                                            <p:cond delay="0"/>
                                          </p:stCondLst>
                                        </p:cTn>
                                        <p:tgtEl>
                                          <p:spTgt spid="971785"/>
                                        </p:tgtEl>
                                        <p:attrNameLst>
                                          <p:attrName>style.visibility</p:attrName>
                                        </p:attrNameLst>
                                      </p:cBhvr>
                                      <p:to>
                                        <p:strVal val="visible"/>
                                      </p:to>
                                    </p:set>
                                    <p:animEffect transition="in" filter="blinds(horizontal)">
                                      <p:cBhvr>
                                        <p:cTn id="29" dur="500"/>
                                        <p:tgtEl>
                                          <p:spTgt spid="971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ChangeArrowheads="1"/>
          </p:cNvSpPr>
          <p:nvPr/>
        </p:nvSpPr>
        <p:spPr bwMode="auto">
          <a:xfrm>
            <a:off x="480269" y="1221963"/>
            <a:ext cx="8545747" cy="133032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3.4.1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有向连通图</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G=&lt;V, E&gt;</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的关联矩阵</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和完全回路</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矩阵</a:t>
            </a:r>
            <a:r>
              <a:rPr kumimoji="1" lang="en-US" altLang="zh-CN" sz="26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600" b="1" i="1"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e</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的边次序一致时</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恒有</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证明</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设             ， 则                   </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其中</a:t>
            </a:r>
            <a:endPar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graphicFrame>
        <p:nvGraphicFramePr>
          <p:cNvPr id="28674" name="Object 4"/>
          <p:cNvGraphicFramePr>
            <a:graphicFrameLocks noChangeAspect="1"/>
          </p:cNvGraphicFramePr>
          <p:nvPr/>
        </p:nvGraphicFramePr>
        <p:xfrm>
          <a:off x="6273738" y="1761713"/>
          <a:ext cx="1268413" cy="506413"/>
        </p:xfrm>
        <a:graphic>
          <a:graphicData uri="http://schemas.openxmlformats.org/presentationml/2006/ole">
            <mc:AlternateContent xmlns:mc="http://schemas.openxmlformats.org/markup-compatibility/2006">
              <mc:Choice xmlns:v="urn:schemas-microsoft-com:vml" Requires="v">
                <p:oleObj spid="_x0000_s283730" name="公式" r:id="rId3" imgW="596900" imgH="241300" progId="Equation.3">
                  <p:embed/>
                </p:oleObj>
              </mc:Choice>
              <mc:Fallback>
                <p:oleObj name="公式" r:id="rId3" imgW="596900" imgH="241300" progId="Equation.3">
                  <p:embed/>
                  <p:pic>
                    <p:nvPicPr>
                      <p:cNvPr id="286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738" y="1761713"/>
                        <a:ext cx="1268413"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5" name="Object 5"/>
          <p:cNvGraphicFramePr>
            <a:graphicFrameLocks noChangeAspect="1"/>
          </p:cNvGraphicFramePr>
          <p:nvPr>
            <p:extLst/>
          </p:nvPr>
        </p:nvGraphicFramePr>
        <p:xfrm>
          <a:off x="1547751" y="2136824"/>
          <a:ext cx="1125537" cy="458787"/>
        </p:xfrm>
        <a:graphic>
          <a:graphicData uri="http://schemas.openxmlformats.org/presentationml/2006/ole">
            <mc:AlternateContent xmlns:mc="http://schemas.openxmlformats.org/markup-compatibility/2006">
              <mc:Choice xmlns:v="urn:schemas-microsoft-com:vml" Requires="v">
                <p:oleObj spid="_x0000_s283731" name="公式" r:id="rId5" imgW="583947" imgH="241195" progId="Equation.3">
                  <p:embed/>
                </p:oleObj>
              </mc:Choice>
              <mc:Fallback>
                <p:oleObj name="公式" r:id="rId5" imgW="583947" imgH="241195" progId="Equation.3">
                  <p:embed/>
                  <p:pic>
                    <p:nvPicPr>
                      <p:cNvPr id="97280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751" y="2136824"/>
                        <a:ext cx="1125537"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6" name="Object 6"/>
          <p:cNvGraphicFramePr>
            <a:graphicFrameLocks noChangeAspect="1"/>
          </p:cNvGraphicFramePr>
          <p:nvPr>
            <p:extLst/>
          </p:nvPr>
        </p:nvGraphicFramePr>
        <p:xfrm>
          <a:off x="3078101" y="2031588"/>
          <a:ext cx="1350962" cy="652463"/>
        </p:xfrm>
        <a:graphic>
          <a:graphicData uri="http://schemas.openxmlformats.org/presentationml/2006/ole">
            <mc:AlternateContent xmlns:mc="http://schemas.openxmlformats.org/markup-compatibility/2006">
              <mc:Choice xmlns:v="urn:schemas-microsoft-com:vml" Requires="v">
                <p:oleObj spid="_x0000_s283732" name="公式" r:id="rId7" imgW="888614" imgH="431613" progId="Equation.3">
                  <p:embed/>
                </p:oleObj>
              </mc:Choice>
              <mc:Fallback>
                <p:oleObj name="公式" r:id="rId7" imgW="888614" imgH="431613" progId="Equation.3">
                  <p:embed/>
                  <p:pic>
                    <p:nvPicPr>
                      <p:cNvPr id="97280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8101" y="2031588"/>
                        <a:ext cx="1350962"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7" name="Object 7"/>
          <p:cNvGraphicFramePr>
            <a:graphicFrameLocks noChangeAspect="1"/>
          </p:cNvGraphicFramePr>
          <p:nvPr>
            <p:extLst/>
          </p:nvPr>
        </p:nvGraphicFramePr>
        <p:xfrm>
          <a:off x="1078991" y="2632124"/>
          <a:ext cx="2205038" cy="1171575"/>
        </p:xfrm>
        <a:graphic>
          <a:graphicData uri="http://schemas.openxmlformats.org/presentationml/2006/ole">
            <mc:AlternateContent xmlns:mc="http://schemas.openxmlformats.org/markup-compatibility/2006">
              <mc:Choice xmlns:v="urn:schemas-microsoft-com:vml" Requires="v">
                <p:oleObj spid="_x0000_s283733" name="公式" r:id="rId9" imgW="1485900" imgH="787400" progId="Equation.3">
                  <p:embed/>
                </p:oleObj>
              </mc:Choice>
              <mc:Fallback>
                <p:oleObj name="公式" r:id="rId9" imgW="1485900" imgH="787400" progId="Equation.3">
                  <p:embed/>
                  <p:pic>
                    <p:nvPicPr>
                      <p:cNvPr id="97280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991" y="2632124"/>
                        <a:ext cx="2205038"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8" name="Object 8"/>
          <p:cNvGraphicFramePr>
            <a:graphicFrameLocks noChangeAspect="1"/>
          </p:cNvGraphicFramePr>
          <p:nvPr>
            <p:extLst/>
          </p:nvPr>
        </p:nvGraphicFramePr>
        <p:xfrm>
          <a:off x="3823779" y="2587674"/>
          <a:ext cx="3689350" cy="1189037"/>
        </p:xfrm>
        <a:graphic>
          <a:graphicData uri="http://schemas.openxmlformats.org/presentationml/2006/ole">
            <mc:AlternateContent xmlns:mc="http://schemas.openxmlformats.org/markup-compatibility/2006">
              <mc:Choice xmlns:v="urn:schemas-microsoft-com:vml" Requires="v">
                <p:oleObj spid="_x0000_s283734" name="公式" r:id="rId11" imgW="2451100" imgH="787400" progId="Equation.3">
                  <p:embed/>
                </p:oleObj>
              </mc:Choice>
              <mc:Fallback>
                <p:oleObj name="公式" r:id="rId11" imgW="2451100" imgH="787400" progId="Equation.3">
                  <p:embed/>
                  <p:pic>
                    <p:nvPicPr>
                      <p:cNvPr id="97280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3779" y="2587674"/>
                        <a:ext cx="368935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9"/>
          <p:cNvSpPr>
            <a:spLocks noGrp="1"/>
          </p:cNvSpPr>
          <p:nvPr>
            <p:ph type="title"/>
          </p:nvPr>
        </p:nvSpPr>
        <p:spPr/>
        <p:txBody>
          <a:bodyPr/>
          <a:lstStyle/>
          <a:p>
            <a:r>
              <a:rPr lang="zh-CN" altLang="en-US" dirty="0"/>
              <a:t>回路矩阵的性质</a:t>
            </a:r>
          </a:p>
        </p:txBody>
      </p:sp>
      <p:grpSp>
        <p:nvGrpSpPr>
          <p:cNvPr id="6" name="组合 5"/>
          <p:cNvGrpSpPr/>
          <p:nvPr/>
        </p:nvGrpSpPr>
        <p:grpSpPr>
          <a:xfrm>
            <a:off x="822141" y="4638082"/>
            <a:ext cx="2237014" cy="1528677"/>
            <a:chOff x="822141" y="4638082"/>
            <a:chExt cx="2237014" cy="1528677"/>
          </a:xfrm>
        </p:grpSpPr>
        <p:cxnSp>
          <p:nvCxnSpPr>
            <p:cNvPr id="11" name="直接箭头连接符 10"/>
            <p:cNvCxnSpPr/>
            <p:nvPr/>
          </p:nvCxnSpPr>
          <p:spPr>
            <a:xfrm flipV="1">
              <a:off x="822141" y="4735284"/>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22141" y="5453741"/>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665784" y="4849584"/>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801855" y="4801369"/>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665784" y="5323113"/>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上弧形箭头 15"/>
            <p:cNvSpPr/>
            <p:nvPr/>
          </p:nvSpPr>
          <p:spPr>
            <a:xfrm rot="17215309">
              <a:off x="1787174" y="5161833"/>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2" name="椭圆 1"/>
            <p:cNvSpPr/>
            <p:nvPr/>
          </p:nvSpPr>
          <p:spPr>
            <a:xfrm>
              <a:off x="2673288" y="4638082"/>
              <a:ext cx="144971"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grpSp>
        <p:nvGrpSpPr>
          <p:cNvPr id="7" name="组合 6"/>
          <p:cNvGrpSpPr/>
          <p:nvPr/>
        </p:nvGrpSpPr>
        <p:grpSpPr>
          <a:xfrm>
            <a:off x="3823779" y="4687065"/>
            <a:ext cx="2237014" cy="1479694"/>
            <a:chOff x="3823779" y="4687065"/>
            <a:chExt cx="2237014" cy="1479694"/>
          </a:xfrm>
        </p:grpSpPr>
        <p:cxnSp>
          <p:nvCxnSpPr>
            <p:cNvPr id="18" name="直接箭头连接符 17"/>
            <p:cNvCxnSpPr/>
            <p:nvPr/>
          </p:nvCxnSpPr>
          <p:spPr>
            <a:xfrm flipV="1">
              <a:off x="3823779" y="4735284"/>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823779" y="5453741"/>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667422" y="4849584"/>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803493" y="4801369"/>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667422" y="5323113"/>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3" name="上弧形箭头 22"/>
            <p:cNvSpPr/>
            <p:nvPr/>
          </p:nvSpPr>
          <p:spPr>
            <a:xfrm rot="17215309">
              <a:off x="4788812" y="5161833"/>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24" name="椭圆 23"/>
            <p:cNvSpPr/>
            <p:nvPr/>
          </p:nvSpPr>
          <p:spPr>
            <a:xfrm>
              <a:off x="4680656" y="4687065"/>
              <a:ext cx="144971"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cxnSp>
        <p:nvCxnSpPr>
          <p:cNvPr id="25" name="直接箭头连接符 24"/>
          <p:cNvCxnSpPr/>
          <p:nvPr/>
        </p:nvCxnSpPr>
        <p:spPr>
          <a:xfrm flipV="1">
            <a:off x="6483555" y="4827806"/>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483555" y="5546263"/>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7327198" y="4942106"/>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31" idx="4"/>
          </p:cNvCxnSpPr>
          <p:nvPr/>
        </p:nvCxnSpPr>
        <p:spPr>
          <a:xfrm flipH="1" flipV="1">
            <a:off x="7412918" y="4893887"/>
            <a:ext cx="1252110" cy="55985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7327198" y="5415635"/>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0" name="上弧形箭头 29"/>
          <p:cNvSpPr/>
          <p:nvPr/>
        </p:nvSpPr>
        <p:spPr>
          <a:xfrm rot="17215309">
            <a:off x="7448588" y="5254355"/>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31" name="椭圆 30"/>
          <p:cNvSpPr/>
          <p:nvPr/>
        </p:nvSpPr>
        <p:spPr>
          <a:xfrm>
            <a:off x="7340432" y="4779587"/>
            <a:ext cx="144971"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37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02">
                                            <p:txEl>
                                              <p:pRg st="2" end="2"/>
                                            </p:txEl>
                                          </p:spTgt>
                                        </p:tgtEl>
                                        <p:attrNameLst>
                                          <p:attrName>style.visibility</p:attrName>
                                        </p:attrNameLst>
                                      </p:cBhvr>
                                      <p:to>
                                        <p:strVal val="visible"/>
                                      </p:to>
                                    </p:set>
                                    <p:animEffect transition="in" filter="blinds(horizontal)">
                                      <p:cBhvr>
                                        <p:cTn id="7" dur="500"/>
                                        <p:tgtEl>
                                          <p:spTgt spid="972802">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72805"/>
                                        </p:tgtEl>
                                        <p:attrNameLst>
                                          <p:attrName>style.visibility</p:attrName>
                                        </p:attrNameLst>
                                      </p:cBhvr>
                                      <p:to>
                                        <p:strVal val="visible"/>
                                      </p:to>
                                    </p:set>
                                    <p:animEffect transition="in" filter="blinds(horizontal)">
                                      <p:cBhvr>
                                        <p:cTn id="11" dur="500"/>
                                        <p:tgtEl>
                                          <p:spTgt spid="972805"/>
                                        </p:tgtEl>
                                      </p:cBhvr>
                                    </p:animEffect>
                                  </p:childTnLst>
                                </p:cTn>
                              </p:par>
                              <p:par>
                                <p:cTn id="12" presetID="3" presetClass="entr" presetSubtype="10" fill="hold" nodeType="withEffect">
                                  <p:stCondLst>
                                    <p:cond delay="0"/>
                                  </p:stCondLst>
                                  <p:childTnLst>
                                    <p:set>
                                      <p:cBhvr>
                                        <p:cTn id="13" dur="1" fill="hold">
                                          <p:stCondLst>
                                            <p:cond delay="0"/>
                                          </p:stCondLst>
                                        </p:cTn>
                                        <p:tgtEl>
                                          <p:spTgt spid="972806"/>
                                        </p:tgtEl>
                                        <p:attrNameLst>
                                          <p:attrName>style.visibility</p:attrName>
                                        </p:attrNameLst>
                                      </p:cBhvr>
                                      <p:to>
                                        <p:strVal val="visible"/>
                                      </p:to>
                                    </p:set>
                                    <p:animEffect transition="in" filter="blinds(horizontal)">
                                      <p:cBhvr>
                                        <p:cTn id="14" dur="500"/>
                                        <p:tgtEl>
                                          <p:spTgt spid="972806"/>
                                        </p:tgtEl>
                                      </p:cBhvr>
                                    </p:animEffect>
                                  </p:childTnLst>
                                </p:cTn>
                              </p:par>
                              <p:par>
                                <p:cTn id="15" presetID="3" presetClass="entr" presetSubtype="10" fill="hold" nodeType="withEffect">
                                  <p:stCondLst>
                                    <p:cond delay="0"/>
                                  </p:stCondLst>
                                  <p:childTnLst>
                                    <p:set>
                                      <p:cBhvr>
                                        <p:cTn id="16" dur="1" fill="hold">
                                          <p:stCondLst>
                                            <p:cond delay="0"/>
                                          </p:stCondLst>
                                        </p:cTn>
                                        <p:tgtEl>
                                          <p:spTgt spid="972807"/>
                                        </p:tgtEl>
                                        <p:attrNameLst>
                                          <p:attrName>style.visibility</p:attrName>
                                        </p:attrNameLst>
                                      </p:cBhvr>
                                      <p:to>
                                        <p:strVal val="visible"/>
                                      </p:to>
                                    </p:set>
                                    <p:animEffect transition="in" filter="blinds(horizontal)">
                                      <p:cBhvr>
                                        <p:cTn id="17" dur="500"/>
                                        <p:tgtEl>
                                          <p:spTgt spid="972807"/>
                                        </p:tgtEl>
                                      </p:cBhvr>
                                    </p:animEffect>
                                  </p:childTnLst>
                                </p:cTn>
                              </p:par>
                              <p:par>
                                <p:cTn id="18" presetID="3" presetClass="entr" presetSubtype="10" fill="hold" nodeType="withEffect">
                                  <p:stCondLst>
                                    <p:cond delay="0"/>
                                  </p:stCondLst>
                                  <p:childTnLst>
                                    <p:set>
                                      <p:cBhvr>
                                        <p:cTn id="19" dur="1" fill="hold">
                                          <p:stCondLst>
                                            <p:cond delay="0"/>
                                          </p:stCondLst>
                                        </p:cTn>
                                        <p:tgtEl>
                                          <p:spTgt spid="972808"/>
                                        </p:tgtEl>
                                        <p:attrNameLst>
                                          <p:attrName>style.visibility</p:attrName>
                                        </p:attrNameLst>
                                      </p:cBhvr>
                                      <p:to>
                                        <p:strVal val="visible"/>
                                      </p:to>
                                    </p:set>
                                    <p:animEffect transition="in" filter="blinds(horizontal)">
                                      <p:cBhvr>
                                        <p:cTn id="20" dur="500"/>
                                        <p:tgtEl>
                                          <p:spTgt spid="97280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ChangeArrowheads="1"/>
          </p:cNvSpPr>
          <p:nvPr/>
        </p:nvSpPr>
        <p:spPr bwMode="auto">
          <a:xfrm>
            <a:off x="480269" y="1221963"/>
            <a:ext cx="8545747" cy="133032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3.4.1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有向连通图</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G=&lt;V, E&gt;</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的关联矩阵</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和完全回路</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矩阵</a:t>
            </a:r>
            <a:r>
              <a:rPr kumimoji="1" lang="en-US" altLang="zh-CN" sz="2600" b="1"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600" b="1" i="1"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e</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的边次序一致时</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恒有</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证明</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设             ， 则                   </a:t>
            </a:r>
            <a:r>
              <a:rPr kumimoji="1" lang="en-US" altLang="zh-CN"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其中</a:t>
            </a:r>
            <a:endPar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graphicFrame>
        <p:nvGraphicFramePr>
          <p:cNvPr id="28674" name="Object 4"/>
          <p:cNvGraphicFramePr>
            <a:graphicFrameLocks noChangeAspect="1"/>
          </p:cNvGraphicFramePr>
          <p:nvPr/>
        </p:nvGraphicFramePr>
        <p:xfrm>
          <a:off x="6273738" y="1761713"/>
          <a:ext cx="1268413" cy="506413"/>
        </p:xfrm>
        <a:graphic>
          <a:graphicData uri="http://schemas.openxmlformats.org/presentationml/2006/ole">
            <mc:AlternateContent xmlns:mc="http://schemas.openxmlformats.org/markup-compatibility/2006">
              <mc:Choice xmlns:v="urn:schemas-microsoft-com:vml" Requires="v">
                <p:oleObj spid="_x0000_s284754" name="公式" r:id="rId3" imgW="596900" imgH="241300" progId="Equation.3">
                  <p:embed/>
                </p:oleObj>
              </mc:Choice>
              <mc:Fallback>
                <p:oleObj name="公式" r:id="rId3" imgW="596900" imgH="241300" progId="Equation.3">
                  <p:embed/>
                  <p:pic>
                    <p:nvPicPr>
                      <p:cNvPr id="286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738" y="1761713"/>
                        <a:ext cx="1268413"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5" name="Object 5"/>
          <p:cNvGraphicFramePr>
            <a:graphicFrameLocks noChangeAspect="1"/>
          </p:cNvGraphicFramePr>
          <p:nvPr/>
        </p:nvGraphicFramePr>
        <p:xfrm>
          <a:off x="1547751" y="2136824"/>
          <a:ext cx="1125537" cy="458787"/>
        </p:xfrm>
        <a:graphic>
          <a:graphicData uri="http://schemas.openxmlformats.org/presentationml/2006/ole">
            <mc:AlternateContent xmlns:mc="http://schemas.openxmlformats.org/markup-compatibility/2006">
              <mc:Choice xmlns:v="urn:schemas-microsoft-com:vml" Requires="v">
                <p:oleObj spid="_x0000_s284755" name="公式" r:id="rId5" imgW="583947" imgH="241195" progId="Equation.3">
                  <p:embed/>
                </p:oleObj>
              </mc:Choice>
              <mc:Fallback>
                <p:oleObj name="公式" r:id="rId5" imgW="583947" imgH="241195" progId="Equation.3">
                  <p:embed/>
                  <p:pic>
                    <p:nvPicPr>
                      <p:cNvPr id="97280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751" y="2136824"/>
                        <a:ext cx="1125537"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6" name="Object 6"/>
          <p:cNvGraphicFramePr>
            <a:graphicFrameLocks noChangeAspect="1"/>
          </p:cNvGraphicFramePr>
          <p:nvPr/>
        </p:nvGraphicFramePr>
        <p:xfrm>
          <a:off x="3078101" y="2031588"/>
          <a:ext cx="1350962" cy="652463"/>
        </p:xfrm>
        <a:graphic>
          <a:graphicData uri="http://schemas.openxmlformats.org/presentationml/2006/ole">
            <mc:AlternateContent xmlns:mc="http://schemas.openxmlformats.org/markup-compatibility/2006">
              <mc:Choice xmlns:v="urn:schemas-microsoft-com:vml" Requires="v">
                <p:oleObj spid="_x0000_s284756" name="公式" r:id="rId7" imgW="888614" imgH="431613" progId="Equation.3">
                  <p:embed/>
                </p:oleObj>
              </mc:Choice>
              <mc:Fallback>
                <p:oleObj name="公式" r:id="rId7" imgW="888614" imgH="431613" progId="Equation.3">
                  <p:embed/>
                  <p:pic>
                    <p:nvPicPr>
                      <p:cNvPr id="97280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8101" y="2031588"/>
                        <a:ext cx="1350962"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7" name="Object 7"/>
          <p:cNvGraphicFramePr>
            <a:graphicFrameLocks noChangeAspect="1"/>
          </p:cNvGraphicFramePr>
          <p:nvPr/>
        </p:nvGraphicFramePr>
        <p:xfrm>
          <a:off x="1078991" y="2632124"/>
          <a:ext cx="2205038" cy="1171575"/>
        </p:xfrm>
        <a:graphic>
          <a:graphicData uri="http://schemas.openxmlformats.org/presentationml/2006/ole">
            <mc:AlternateContent xmlns:mc="http://schemas.openxmlformats.org/markup-compatibility/2006">
              <mc:Choice xmlns:v="urn:schemas-microsoft-com:vml" Requires="v">
                <p:oleObj spid="_x0000_s284757" name="公式" r:id="rId9" imgW="1485900" imgH="787400" progId="Equation.3">
                  <p:embed/>
                </p:oleObj>
              </mc:Choice>
              <mc:Fallback>
                <p:oleObj name="公式" r:id="rId9" imgW="1485900" imgH="787400" progId="Equation.3">
                  <p:embed/>
                  <p:pic>
                    <p:nvPicPr>
                      <p:cNvPr id="97280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8991" y="2632124"/>
                        <a:ext cx="2205038"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8" name="Object 8"/>
          <p:cNvGraphicFramePr>
            <a:graphicFrameLocks noChangeAspect="1"/>
          </p:cNvGraphicFramePr>
          <p:nvPr/>
        </p:nvGraphicFramePr>
        <p:xfrm>
          <a:off x="3823779" y="2587674"/>
          <a:ext cx="3689350" cy="1189037"/>
        </p:xfrm>
        <a:graphic>
          <a:graphicData uri="http://schemas.openxmlformats.org/presentationml/2006/ole">
            <mc:AlternateContent xmlns:mc="http://schemas.openxmlformats.org/markup-compatibility/2006">
              <mc:Choice xmlns:v="urn:schemas-microsoft-com:vml" Requires="v">
                <p:oleObj spid="_x0000_s284758" name="公式" r:id="rId11" imgW="2451100" imgH="787400" progId="Equation.3">
                  <p:embed/>
                </p:oleObj>
              </mc:Choice>
              <mc:Fallback>
                <p:oleObj name="公式" r:id="rId11" imgW="2451100" imgH="787400" progId="Equation.3">
                  <p:embed/>
                  <p:pic>
                    <p:nvPicPr>
                      <p:cNvPr id="97280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3779" y="2587674"/>
                        <a:ext cx="368935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09" name="Rectangle 9"/>
          <p:cNvSpPr>
            <a:spLocks noChangeArrowheads="1"/>
          </p:cNvSpPr>
          <p:nvPr/>
        </p:nvSpPr>
        <p:spPr bwMode="auto">
          <a:xfrm>
            <a:off x="609599" y="3883535"/>
            <a:ext cx="8191500" cy="301621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回路</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与点</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的位置只有</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种可能</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(1)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不过</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则与</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关联的任一边都不是</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中的边</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9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 b</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ik</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sym typeface="Symbol" pitchFamily="18" charset="2"/>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sym typeface="Symbol" pitchFamily="18" charset="2"/>
              </a:rPr>
              <a:t>，</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jk</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d</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ij</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p>
          <a:p>
            <a:pPr marL="0" marR="0" lvl="0" indent="0" algn="l" defTabSz="914400" rtl="0" eaLnBrk="1" fontAlgn="base" latinLnBrk="0" hangingPunct="1">
              <a:lnSpc>
                <a:spcPct val="11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(2)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过</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必过与</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关联的</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条边</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p</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和</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e</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q</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1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若</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p</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q</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在</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中方向一致</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则</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jp</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sym typeface="Symbol" pitchFamily="18" charset="2"/>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 c</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jq</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sym typeface="Symbol" pitchFamily="18" charset="2"/>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且同号</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1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此时</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对</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而言</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b</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ip</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与</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b</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iq</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反号</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d</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ij</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 </a:t>
            </a:r>
          </a:p>
          <a:p>
            <a:pPr marL="0" marR="0" lvl="0" indent="0" algn="l" defTabSz="914400" rtl="0" eaLnBrk="1" fontAlgn="base" latinLnBrk="0" hangingPunct="1">
              <a:lnSpc>
                <a:spcPct val="11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若</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p</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e</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q</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在</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中反向</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对</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v</a:t>
            </a:r>
            <a:r>
              <a:rPr kumimoji="1" lang="en-US" altLang="zh-CN" sz="20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mn-cs"/>
              </a:rPr>
              <a:t>i</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而言</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它们是同进同出</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d</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ij</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由</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d</a:t>
            </a:r>
            <a:r>
              <a:rPr kumimoji="1" lang="en-US" altLang="zh-CN" sz="20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ij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的任意性</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定理得证</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p:txBody>
      </p:sp>
      <p:sp>
        <p:nvSpPr>
          <p:cNvPr id="10" name="标题 9"/>
          <p:cNvSpPr>
            <a:spLocks noGrp="1"/>
          </p:cNvSpPr>
          <p:nvPr>
            <p:ph type="title"/>
          </p:nvPr>
        </p:nvSpPr>
        <p:spPr/>
        <p:txBody>
          <a:bodyPr/>
          <a:lstStyle/>
          <a:p>
            <a:r>
              <a:rPr lang="zh-CN" altLang="en-US" dirty="0"/>
              <a:t>回路矩阵的性质</a:t>
            </a:r>
          </a:p>
        </p:txBody>
      </p:sp>
    </p:spTree>
    <p:extLst>
      <p:ext uri="{BB962C8B-B14F-4D97-AF65-F5344CB8AC3E}">
        <p14:creationId xmlns:p14="http://schemas.microsoft.com/office/powerpoint/2010/main" val="12559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09">
                                            <p:txEl>
                                              <p:pRg st="0" end="0"/>
                                            </p:txEl>
                                          </p:spTgt>
                                        </p:tgtEl>
                                        <p:attrNameLst>
                                          <p:attrName>style.visibility</p:attrName>
                                        </p:attrNameLst>
                                      </p:cBhvr>
                                      <p:to>
                                        <p:strVal val="visible"/>
                                      </p:to>
                                    </p:set>
                                    <p:animEffect transition="in" filter="blinds(horizontal)">
                                      <p:cBhvr>
                                        <p:cTn id="7" dur="500"/>
                                        <p:tgtEl>
                                          <p:spTgt spid="9728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2809">
                                            <p:txEl>
                                              <p:pRg st="1" end="1"/>
                                            </p:txEl>
                                          </p:spTgt>
                                        </p:tgtEl>
                                        <p:attrNameLst>
                                          <p:attrName>style.visibility</p:attrName>
                                        </p:attrNameLst>
                                      </p:cBhvr>
                                      <p:to>
                                        <p:strVal val="visible"/>
                                      </p:to>
                                    </p:set>
                                    <p:animEffect transition="in" filter="blinds(horizontal)">
                                      <p:cBhvr>
                                        <p:cTn id="12" dur="500"/>
                                        <p:tgtEl>
                                          <p:spTgt spid="97280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72809">
                                            <p:txEl>
                                              <p:pRg st="2" end="2"/>
                                            </p:txEl>
                                          </p:spTgt>
                                        </p:tgtEl>
                                        <p:attrNameLst>
                                          <p:attrName>style.visibility</p:attrName>
                                        </p:attrNameLst>
                                      </p:cBhvr>
                                      <p:to>
                                        <p:strVal val="visible"/>
                                      </p:to>
                                    </p:set>
                                    <p:animEffect transition="in" filter="blinds(horizontal)">
                                      <p:cBhvr>
                                        <p:cTn id="15" dur="500"/>
                                        <p:tgtEl>
                                          <p:spTgt spid="97280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72809">
                                            <p:txEl>
                                              <p:pRg st="3" end="3"/>
                                            </p:txEl>
                                          </p:spTgt>
                                        </p:tgtEl>
                                        <p:attrNameLst>
                                          <p:attrName>style.visibility</p:attrName>
                                        </p:attrNameLst>
                                      </p:cBhvr>
                                      <p:to>
                                        <p:strVal val="visible"/>
                                      </p:to>
                                    </p:set>
                                    <p:animEffect transition="in" filter="blinds(horizontal)">
                                      <p:cBhvr>
                                        <p:cTn id="20" dur="500"/>
                                        <p:tgtEl>
                                          <p:spTgt spid="97280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72809">
                                            <p:txEl>
                                              <p:pRg st="4" end="4"/>
                                            </p:txEl>
                                          </p:spTgt>
                                        </p:tgtEl>
                                        <p:attrNameLst>
                                          <p:attrName>style.visibility</p:attrName>
                                        </p:attrNameLst>
                                      </p:cBhvr>
                                      <p:to>
                                        <p:strVal val="visible"/>
                                      </p:to>
                                    </p:set>
                                    <p:animEffect transition="in" filter="blinds(horizontal)">
                                      <p:cBhvr>
                                        <p:cTn id="25" dur="500"/>
                                        <p:tgtEl>
                                          <p:spTgt spid="97280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72809">
                                            <p:txEl>
                                              <p:pRg st="5" end="5"/>
                                            </p:txEl>
                                          </p:spTgt>
                                        </p:tgtEl>
                                        <p:attrNameLst>
                                          <p:attrName>style.visibility</p:attrName>
                                        </p:attrNameLst>
                                      </p:cBhvr>
                                      <p:to>
                                        <p:strVal val="visible"/>
                                      </p:to>
                                    </p:set>
                                    <p:animEffect transition="in" filter="blinds(horizontal)">
                                      <p:cBhvr>
                                        <p:cTn id="30" dur="500"/>
                                        <p:tgtEl>
                                          <p:spTgt spid="97280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72809">
                                            <p:txEl>
                                              <p:pRg st="6" end="6"/>
                                            </p:txEl>
                                          </p:spTgt>
                                        </p:tgtEl>
                                        <p:attrNameLst>
                                          <p:attrName>style.visibility</p:attrName>
                                        </p:attrNameLst>
                                      </p:cBhvr>
                                      <p:to>
                                        <p:strVal val="visible"/>
                                      </p:to>
                                    </p:set>
                                    <p:animEffect transition="in" filter="blinds(horizontal)">
                                      <p:cBhvr>
                                        <p:cTn id="35" dur="500"/>
                                        <p:tgtEl>
                                          <p:spTgt spid="972809">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972809">
                                            <p:txEl>
                                              <p:pRg st="7" end="7"/>
                                            </p:txEl>
                                          </p:spTgt>
                                        </p:tgtEl>
                                        <p:attrNameLst>
                                          <p:attrName>style.visibility</p:attrName>
                                        </p:attrNameLst>
                                      </p:cBhvr>
                                      <p:to>
                                        <p:strVal val="visible"/>
                                      </p:to>
                                    </p:set>
                                    <p:animEffect transition="in" filter="blinds(horizontal)">
                                      <p:cBhvr>
                                        <p:cTn id="38" dur="500"/>
                                        <p:tgtEl>
                                          <p:spTgt spid="9728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9"/>
          <p:cNvSpPr>
            <a:spLocks noGrp="1"/>
          </p:cNvSpPr>
          <p:nvPr>
            <p:ph type="title"/>
          </p:nvPr>
        </p:nvSpPr>
        <p:spPr/>
        <p:txBody>
          <a:bodyPr/>
          <a:lstStyle/>
          <a:p>
            <a:r>
              <a:rPr lang="zh-CN" altLang="en-US" dirty="0"/>
              <a:t>回路矩阵的性质</a:t>
            </a:r>
          </a:p>
        </p:txBody>
      </p:sp>
      <p:sp>
        <p:nvSpPr>
          <p:cNvPr id="4" name="矩形 3"/>
          <p:cNvSpPr>
            <a:spLocks noRot="1" noChangeAspect="1" noMove="1" noResize="1" noEditPoints="1" noAdjustHandles="1" noChangeArrowheads="1" noChangeShapeType="1" noTextEdit="1"/>
          </p:cNvSpPr>
          <p:nvPr/>
        </p:nvSpPr>
        <p:spPr>
          <a:xfrm>
            <a:off x="655177" y="1300788"/>
            <a:ext cx="8077343" cy="4995919"/>
          </a:xfrm>
          <a:prstGeom prst="rect">
            <a:avLst/>
          </a:prstGeom>
          <a:blipFill rotWithShape="1">
            <a:blip r:embed="rId2" cstate="print"/>
            <a:stretch>
              <a:fillRect l="-1131" t="-1341"/>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spTree>
    <p:extLst>
      <p:ext uri="{BB962C8B-B14F-4D97-AF65-F5344CB8AC3E}">
        <p14:creationId xmlns:p14="http://schemas.microsoft.com/office/powerpoint/2010/main" val="551983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450305" y="1280955"/>
            <a:ext cx="8516719" cy="421653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3.4.3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由连通图</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中</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m-n+1</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个互相独立的回路组成的</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矩阵</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称为</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的回路矩阵</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FF0066"/>
                </a:solidFill>
                <a:effectLst/>
                <a:uLnTx/>
                <a:uFillTx/>
                <a:latin typeface="Times New Roman" pitchFamily="18" charset="0"/>
                <a:ea typeface="宋体" pitchFamily="2" charset="-122"/>
                <a:cs typeface="+mn-cs"/>
              </a:rPr>
              <a:t>性质</a:t>
            </a:r>
            <a:r>
              <a:rPr kumimoji="1" lang="en-US" altLang="zh-CN" sz="2600" b="1" i="0" u="none" strike="noStrike" kern="1200" cap="none" spc="0" normalizeH="0" baseline="0" noProof="0" dirty="0">
                <a:ln>
                  <a:noFill/>
                </a:ln>
                <a:solidFill>
                  <a:srgbClr val="FF0066"/>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(1)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基本回路矩阵</a:t>
            </a:r>
            <a:r>
              <a:rPr kumimoji="1" lang="en-US" altLang="zh-CN" sz="26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f</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是回路矩阵</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(2) BC</a:t>
            </a:r>
            <a:r>
              <a:rPr kumimoji="1" lang="en-US" altLang="zh-CN" sz="2600" b="1"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mn-cs"/>
              </a:rPr>
              <a:t>T</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其中</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 C</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的边次序一致</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(3) C=P </a:t>
            </a:r>
            <a:r>
              <a:rPr kumimoji="1" lang="en-US" altLang="zh-CN" sz="26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f</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其中</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是非奇异的方阵，</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与</a:t>
            </a:r>
            <a:r>
              <a:rPr kumimoji="1" lang="en-US" altLang="zh-CN" sz="26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f</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的边次序一致</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endPar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 name="标题 9"/>
          <p:cNvSpPr>
            <a:spLocks noGrp="1"/>
          </p:cNvSpPr>
          <p:nvPr>
            <p:ph type="title"/>
          </p:nvPr>
        </p:nvSpPr>
        <p:spPr/>
        <p:txBody>
          <a:bodyPr/>
          <a:lstStyle/>
          <a:p>
            <a:r>
              <a:rPr lang="zh-CN" altLang="en-US" dirty="0"/>
              <a:t>回路矩阵的性质</a:t>
            </a:r>
          </a:p>
        </p:txBody>
      </p:sp>
    </p:spTree>
    <p:extLst>
      <p:ext uri="{BB962C8B-B14F-4D97-AF65-F5344CB8AC3E}">
        <p14:creationId xmlns:p14="http://schemas.microsoft.com/office/powerpoint/2010/main" val="1839180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463994" y="1268413"/>
            <a:ext cx="8516719" cy="144145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3.4.3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连通图</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的回路矩阵</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的任一</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m-n+1</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阶子阵行列</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式非</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0</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当且仅当这些列对应于</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的某一棵余树</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余树与其回路矩阵之间的关系</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9" name="标题 9"/>
          <p:cNvSpPr>
            <a:spLocks noGrp="1"/>
          </p:cNvSpPr>
          <p:nvPr>
            <p:ph type="title"/>
          </p:nvPr>
        </p:nvSpPr>
        <p:spPr/>
        <p:txBody>
          <a:bodyPr/>
          <a:lstStyle/>
          <a:p>
            <a:r>
              <a:rPr lang="zh-CN" altLang="en-US" dirty="0"/>
              <a:t>回路矩阵的性质</a:t>
            </a:r>
          </a:p>
        </p:txBody>
      </p:sp>
    </p:spTree>
    <p:extLst>
      <p:ext uri="{BB962C8B-B14F-4D97-AF65-F5344CB8AC3E}">
        <p14:creationId xmlns:p14="http://schemas.microsoft.com/office/powerpoint/2010/main" val="318290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75876" name="Rectangle 4"/>
              <p:cNvSpPr>
                <a:spLocks noChangeArrowheads="1"/>
              </p:cNvSpPr>
              <p:nvPr/>
            </p:nvSpPr>
            <p:spPr bwMode="auto">
              <a:xfrm>
                <a:off x="313640" y="1407416"/>
                <a:ext cx="8516719" cy="4410951"/>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定理</a:t>
                </a:r>
                <a:r>
                  <a:rPr kumimoji="1" lang="en-US" altLang="zh-CN"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3.4.4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若有向连通图</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G=&lt;V, E&gt;</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的基本关联矩阵</a:t>
                </a:r>
                <a:r>
                  <a:rPr kumimoji="1" lang="en-US" altLang="zh-CN" sz="26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B</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k</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和</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基本回路矩阵</a:t>
                </a:r>
                <a:r>
                  <a:rPr kumimoji="1" lang="en-US" altLang="zh-CN" sz="26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mn-cs"/>
                  </a:rPr>
                  <a:t>C</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mn-cs"/>
                  </a:rPr>
                  <a:t>f</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的边次序一致</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并设 </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endPar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则</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可用来求基本回路矩阵</a:t>
                </a:r>
                <a:r>
                  <a:rPr kumimoji="1" lang="en-US" altLang="zh-CN" sz="26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mn-cs"/>
                  </a:rPr>
                  <a:t>C</a:t>
                </a:r>
                <a:r>
                  <a:rPr kumimoji="1" lang="en-US" altLang="zh-CN" sz="2600" b="1" i="0" u="none" strike="noStrike" kern="1200" cap="none" spc="0" normalizeH="0" baseline="-25000" noProof="0" dirty="0" err="1">
                    <a:ln>
                      <a:noFill/>
                    </a:ln>
                    <a:solidFill>
                      <a:srgbClr val="FF0000"/>
                    </a:solidFill>
                    <a:effectLst/>
                    <a:uLnTx/>
                    <a:uFillTx/>
                    <a:latin typeface="Times New Roman" pitchFamily="18" charset="0"/>
                    <a:ea typeface="宋体" pitchFamily="2" charset="-122"/>
                    <a:cs typeface="+mn-cs"/>
                  </a:rPr>
                  <a:t>f</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u="none" strike="noStrike" kern="1200" cap="none" spc="0" normalizeH="0" baseline="0" noProof="0" dirty="0">
                    <a:ln>
                      <a:noFill/>
                    </a:ln>
                    <a:solidFill>
                      <a:srgbClr val="000000"/>
                    </a:solidFill>
                    <a:effectLst/>
                    <a:uLnTx/>
                    <a:uFillTx/>
                    <a:ea typeface="宋体" pitchFamily="2" charset="-122"/>
                    <a:cs typeface="+mn-cs"/>
                  </a:rPr>
                  <a:t>            因为</a:t>
                </a:r>
                <a14:m>
                  <m:oMath xmlns:m="http://schemas.openxmlformats.org/officeDocument/2006/math">
                    <m:sSub>
                      <m:sSubPr>
                        <m:ctrlP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m:ctrlPr>
                      </m:sSubPr>
                      <m:e>
                        <m: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m:t>𝑩</m:t>
                        </m:r>
                      </m:e>
                      <m:sub>
                        <m: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m:t>𝒌</m:t>
                        </m:r>
                      </m:sub>
                    </m:sSub>
                    <m:sSubSup>
                      <m:sSubSupPr>
                        <m:ctrlP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m:ctrlPr>
                      </m:sSubSupPr>
                      <m:e>
                        <m: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m:t>𝑪</m:t>
                        </m:r>
                      </m:e>
                      <m:sub>
                        <m: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m:t>𝒇</m:t>
                        </m:r>
                      </m:sub>
                      <m:sup>
                        <m:r>
                          <a:rPr kumimoji="1" lang="en-US" altLang="zh-CN" sz="2600" b="1" i="1" u="none" strike="noStrike" kern="1200" cap="none" spc="0" normalizeH="0" baseline="0" noProof="0" smtClean="0">
                            <a:ln>
                              <a:noFill/>
                            </a:ln>
                            <a:solidFill>
                              <a:srgbClr val="000000"/>
                            </a:solidFill>
                            <a:effectLst/>
                            <a:uLnTx/>
                            <a:uFillTx/>
                            <a:latin typeface="Cambria Math" panose="02040503050406030204" pitchFamily="18" charset="0"/>
                            <a:ea typeface="宋体" pitchFamily="2" charset="-122"/>
                            <a:cs typeface="+mn-cs"/>
                          </a:rPr>
                          <m:t>𝑻</m:t>
                        </m:r>
                      </m:sup>
                    </m:sSubSup>
                    <m:r>
                      <a:rPr kumimoji="1" lang="en-US" altLang="zh-CN" sz="2600" b="1" i="0" u="none" strike="noStrike" kern="1200" cap="none" spc="0" normalizeH="0" baseline="0" noProof="0" dirty="0">
                        <a:ln>
                          <a:noFill/>
                        </a:ln>
                        <a:solidFill>
                          <a:srgbClr val="000000"/>
                        </a:solidFill>
                        <a:effectLst/>
                        <a:uLnTx/>
                        <a:uFillTx/>
                        <a:latin typeface="Cambria Math" panose="02040503050406030204" pitchFamily="18" charset="0"/>
                        <a:cs typeface="+mn-cs"/>
                      </a:rPr>
                      <m:t>=</m:t>
                    </m:r>
                    <m:d>
                      <m:dPr>
                        <m:begChr m:val="["/>
                        <m:endChr m:val="]"/>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sSub>
                          <m:sSub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𝑩</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𝟏𝟏</m:t>
                            </m:r>
                          </m:sub>
                        </m:s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b>
                          <m:sSub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𝑩</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𝟏𝟐</m:t>
                            </m:r>
                          </m:sub>
                        </m:sSub>
                      </m:e>
                    </m:d>
                    <m:d>
                      <m:dPr>
                        <m:begChr m:val="["/>
                        <m:endChr m:val="]"/>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f>
                          <m:fPr>
                            <m:type m:val="noBa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fPr>
                          <m:num>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𝑰</m:t>
                            </m:r>
                          </m:num>
                          <m:den>
                            <m:sSubSup>
                              <m:sSubSup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Sup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𝑪</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𝒇</m:t>
                                </m:r>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𝟏𝟐</m:t>
                                </m:r>
                              </m:sub>
                              <m:sup>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𝑻</m:t>
                                </m:r>
                              </m:sup>
                            </m:sSubSup>
                          </m:den>
                        </m:f>
                      </m:e>
                    </m:d>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𝑩</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𝟏𝟏</m:t>
                        </m:r>
                      </m:sub>
                    </m:sSub>
                    <m:r>
                      <a:rPr kumimoji="1" lang="en-US" altLang="zh-CN" sz="2600" b="1" i="0"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𝑩</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𝟏𝟐</m:t>
                        </m:r>
                      </m:sub>
                    </m:sSub>
                    <m:sSubSup>
                      <m:sSubSupPr>
                        <m:ctrlP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SupPr>
                      <m:e>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𝑪</m:t>
                        </m:r>
                      </m:e>
                      <m:sub>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𝒇</m:t>
                        </m:r>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𝟏𝟐</m:t>
                        </m:r>
                      </m:sub>
                      <m:sup>
                        <m:r>
                          <a:rPr kumimoji="1" lang="en-US" altLang="zh-CN" sz="2600" b="1" i="1" u="none" strike="noStrike" kern="120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mn-cs"/>
                          </a:rPr>
                          <m:t>𝑻</m:t>
                        </m:r>
                      </m:sup>
                    </m:sSubSup>
                  </m:oMath>
                </a14:m>
                <a:endPar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=0</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lang="en-US" altLang="zh-CN" sz="2600" dirty="0">
                    <a:solidFill>
                      <a:srgbClr val="000000"/>
                    </a:solidFill>
                    <a:latin typeface="Times New Roman" pitchFamily="18" charset="0"/>
                  </a:rPr>
                  <a:t>             </a:t>
                </a:r>
                <a:r>
                  <a:rPr lang="zh-CN" altLang="en-US" sz="2600" dirty="0">
                    <a:solidFill>
                      <a:srgbClr val="000000"/>
                    </a:solidFill>
                    <a:latin typeface="Times New Roman" pitchFamily="18" charset="0"/>
                  </a:rPr>
                  <a:t>所以</a:t>
                </a:r>
                <a:endPar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mc:Choice>
        <mc:Fallback xmlns="">
          <p:sp>
            <p:nvSpPr>
              <p:cNvPr id="975876" name="Rectangle 4"/>
              <p:cNvSpPr>
                <a:spLocks noRot="1" noChangeAspect="1" noMove="1" noResize="1" noEditPoints="1" noAdjustHandles="1" noChangeArrowheads="1" noChangeShapeType="1" noTextEdit="1"/>
              </p:cNvSpPr>
              <p:nvPr/>
            </p:nvSpPr>
            <p:spPr bwMode="auto">
              <a:xfrm>
                <a:off x="313640" y="1407416"/>
                <a:ext cx="8516719" cy="4410951"/>
              </a:xfrm>
              <a:prstGeom prst="rect">
                <a:avLst/>
              </a:prstGeom>
              <a:blipFill>
                <a:blip r:embed="rId3"/>
                <a:stretch>
                  <a:fillRect l="-1288" t="-1521"/>
                </a:stretch>
              </a:blipFill>
              <a:ln w="9525">
                <a:noFill/>
                <a:miter lim="800000"/>
                <a:headEnd/>
                <a:tailEnd/>
              </a:ln>
            </p:spPr>
            <p:txBody>
              <a:bodyPr/>
              <a:lstStyle/>
              <a:p>
                <a:r>
                  <a:rPr lang="zh-CN" altLang="en-US">
                    <a:noFill/>
                  </a:rPr>
                  <a:t> </a:t>
                </a:r>
              </a:p>
            </p:txBody>
          </p:sp>
        </mc:Fallback>
      </mc:AlternateContent>
      <p:graphicFrame>
        <p:nvGraphicFramePr>
          <p:cNvPr id="975877" name="Object 5"/>
          <p:cNvGraphicFramePr>
            <a:graphicFrameLocks noChangeAspect="1"/>
          </p:cNvGraphicFramePr>
          <p:nvPr>
            <p:extLst>
              <p:ext uri="{D42A27DB-BD31-4B8C-83A1-F6EECF244321}">
                <p14:modId xmlns:p14="http://schemas.microsoft.com/office/powerpoint/2010/main" val="3827418305"/>
              </p:ext>
            </p:extLst>
          </p:nvPr>
        </p:nvGraphicFramePr>
        <p:xfrm>
          <a:off x="2744104" y="2473209"/>
          <a:ext cx="3543964" cy="485775"/>
        </p:xfrm>
        <a:graphic>
          <a:graphicData uri="http://schemas.openxmlformats.org/presentationml/2006/ole">
            <mc:AlternateContent xmlns:mc="http://schemas.openxmlformats.org/markup-compatibility/2006">
              <mc:Choice xmlns:v="urn:schemas-microsoft-com:vml" Requires="v">
                <p:oleObj spid="_x0000_s287779" name="公式" r:id="rId4" imgW="1778000" imgH="241300" progId="Equation.3">
                  <p:embed/>
                </p:oleObj>
              </mc:Choice>
              <mc:Fallback>
                <p:oleObj name="公式" r:id="rId4" imgW="1778000" imgH="241300" progId="Equation.3">
                  <p:embed/>
                  <p:pic>
                    <p:nvPicPr>
                      <p:cNvPr id="97587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104" y="2473209"/>
                        <a:ext cx="3543964"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5878" name="Object 6"/>
          <p:cNvGraphicFramePr>
            <a:graphicFrameLocks noChangeAspect="1"/>
          </p:cNvGraphicFramePr>
          <p:nvPr>
            <p:extLst>
              <p:ext uri="{D42A27DB-BD31-4B8C-83A1-F6EECF244321}">
                <p14:modId xmlns:p14="http://schemas.microsoft.com/office/powerpoint/2010/main" val="501006899"/>
              </p:ext>
            </p:extLst>
          </p:nvPr>
        </p:nvGraphicFramePr>
        <p:xfrm>
          <a:off x="2394807" y="2875511"/>
          <a:ext cx="1710503" cy="460375"/>
        </p:xfrm>
        <a:graphic>
          <a:graphicData uri="http://schemas.openxmlformats.org/presentationml/2006/ole">
            <mc:AlternateContent xmlns:mc="http://schemas.openxmlformats.org/markup-compatibility/2006">
              <mc:Choice xmlns:v="urn:schemas-microsoft-com:vml" Requires="v">
                <p:oleObj spid="_x0000_s287780" name="公式" r:id="rId6" imgW="977476" imgH="253890" progId="Equation.3">
                  <p:embed/>
                </p:oleObj>
              </mc:Choice>
              <mc:Fallback>
                <p:oleObj name="公式" r:id="rId6" imgW="977476" imgH="253890" progId="Equation.3">
                  <p:embed/>
                  <p:pic>
                    <p:nvPicPr>
                      <p:cNvPr id="97587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4807" y="2875511"/>
                        <a:ext cx="171050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9"/>
          <p:cNvSpPr>
            <a:spLocks noGrp="1"/>
          </p:cNvSpPr>
          <p:nvPr>
            <p:ph type="title"/>
          </p:nvPr>
        </p:nvSpPr>
        <p:spPr/>
        <p:txBody>
          <a:bodyPr/>
          <a:lstStyle/>
          <a:p>
            <a:r>
              <a:rPr lang="zh-CN" altLang="en-US" dirty="0"/>
              <a:t>回路矩阵的性质</a:t>
            </a:r>
          </a:p>
        </p:txBody>
      </p:sp>
      <p:graphicFrame>
        <p:nvGraphicFramePr>
          <p:cNvPr id="7" name="Object 6">
            <a:extLst>
              <a:ext uri="{FF2B5EF4-FFF2-40B4-BE49-F238E27FC236}">
                <a16:creationId xmlns:a16="http://schemas.microsoft.com/office/drawing/2014/main" id="{3D9B3270-CDF4-4CCA-8B2E-0EE03803A191}"/>
              </a:ext>
            </a:extLst>
          </p:cNvPr>
          <p:cNvGraphicFramePr>
            <a:graphicFrameLocks noChangeAspect="1"/>
          </p:cNvGraphicFramePr>
          <p:nvPr>
            <p:extLst>
              <p:ext uri="{D42A27DB-BD31-4B8C-83A1-F6EECF244321}">
                <p14:modId xmlns:p14="http://schemas.microsoft.com/office/powerpoint/2010/main" val="3153496407"/>
              </p:ext>
            </p:extLst>
          </p:nvPr>
        </p:nvGraphicFramePr>
        <p:xfrm>
          <a:off x="2394807" y="5113142"/>
          <a:ext cx="2242506" cy="604558"/>
        </p:xfrm>
        <a:graphic>
          <a:graphicData uri="http://schemas.openxmlformats.org/presentationml/2006/ole">
            <mc:AlternateContent xmlns:mc="http://schemas.openxmlformats.org/markup-compatibility/2006">
              <mc:Choice xmlns:v="urn:schemas-microsoft-com:vml" Requires="v">
                <p:oleObj spid="_x0000_s287781" name="公式" r:id="rId8" imgW="977476" imgH="253890" progId="Equation.3">
                  <p:embed/>
                </p:oleObj>
              </mc:Choice>
              <mc:Fallback>
                <p:oleObj name="公式" r:id="rId8" imgW="977476" imgH="253890" progId="Equation.3">
                  <p:embed/>
                  <p:pic>
                    <p:nvPicPr>
                      <p:cNvPr id="97587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4807" y="5113142"/>
                        <a:ext cx="2242506" cy="604558"/>
                      </a:xfrm>
                      <a:prstGeom prst="rect">
                        <a:avLst/>
                      </a:prstGeom>
                      <a:noFill/>
                      <a:extLst/>
                    </p:spPr>
                  </p:pic>
                </p:oleObj>
              </mc:Fallback>
            </mc:AlternateContent>
          </a:graphicData>
        </a:graphic>
      </p:graphicFrame>
    </p:spTree>
    <p:extLst>
      <p:ext uri="{BB962C8B-B14F-4D97-AF65-F5344CB8AC3E}">
        <p14:creationId xmlns:p14="http://schemas.microsoft.com/office/powerpoint/2010/main" val="233829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5876"/>
                                        </p:tgtEl>
                                        <p:attrNameLst>
                                          <p:attrName>style.visibility</p:attrName>
                                        </p:attrNameLst>
                                      </p:cBhvr>
                                      <p:to>
                                        <p:strVal val="visible"/>
                                      </p:to>
                                    </p:set>
                                    <p:animEffect transition="in" filter="blinds(horizontal)">
                                      <p:cBhvr>
                                        <p:cTn id="7" dur="500"/>
                                        <p:tgtEl>
                                          <p:spTgt spid="975876"/>
                                        </p:tgtEl>
                                      </p:cBhvr>
                                    </p:animEffect>
                                  </p:childTnLst>
                                </p:cTn>
                              </p:par>
                              <p:par>
                                <p:cTn id="8" presetID="3" presetClass="entr" presetSubtype="10" fill="hold" nodeType="withEffect">
                                  <p:stCondLst>
                                    <p:cond delay="0"/>
                                  </p:stCondLst>
                                  <p:childTnLst>
                                    <p:set>
                                      <p:cBhvr>
                                        <p:cTn id="9" dur="1" fill="hold">
                                          <p:stCondLst>
                                            <p:cond delay="0"/>
                                          </p:stCondLst>
                                        </p:cTn>
                                        <p:tgtEl>
                                          <p:spTgt spid="975877"/>
                                        </p:tgtEl>
                                        <p:attrNameLst>
                                          <p:attrName>style.visibility</p:attrName>
                                        </p:attrNameLst>
                                      </p:cBhvr>
                                      <p:to>
                                        <p:strVal val="visible"/>
                                      </p:to>
                                    </p:set>
                                    <p:animEffect transition="in" filter="blinds(horizontal)">
                                      <p:cBhvr>
                                        <p:cTn id="10" dur="500"/>
                                        <p:tgtEl>
                                          <p:spTgt spid="975877"/>
                                        </p:tgtEl>
                                      </p:cBhvr>
                                    </p:animEffect>
                                  </p:childTnLst>
                                </p:cTn>
                              </p:par>
                              <p:par>
                                <p:cTn id="11" presetID="3" presetClass="entr" presetSubtype="10" fill="hold" nodeType="withEffect">
                                  <p:stCondLst>
                                    <p:cond delay="0"/>
                                  </p:stCondLst>
                                  <p:childTnLst>
                                    <p:set>
                                      <p:cBhvr>
                                        <p:cTn id="12" dur="1" fill="hold">
                                          <p:stCondLst>
                                            <p:cond delay="0"/>
                                          </p:stCondLst>
                                        </p:cTn>
                                        <p:tgtEl>
                                          <p:spTgt spid="975878"/>
                                        </p:tgtEl>
                                        <p:attrNameLst>
                                          <p:attrName>style.visibility</p:attrName>
                                        </p:attrNameLst>
                                      </p:cBhvr>
                                      <p:to>
                                        <p:strVal val="visible"/>
                                      </p:to>
                                    </p:set>
                                    <p:animEffect transition="in" filter="blinds(horizontal)">
                                      <p:cBhvr>
                                        <p:cTn id="13" dur="500"/>
                                        <p:tgtEl>
                                          <p:spTgt spid="97587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75876">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75876">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75876">
                                            <p:txEl>
                                              <p:pRg st="7" end="7"/>
                                            </p:txEl>
                                          </p:spTgt>
                                        </p:tgtEl>
                                        <p:attrNameLst>
                                          <p:attrName>style.visibility</p:attrName>
                                        </p:attrNameLst>
                                      </p:cBhvr>
                                      <p:to>
                                        <p:strVal val="visible"/>
                                      </p:to>
                                    </p:set>
                                  </p:childTnLst>
                                </p:cTn>
                              </p:par>
                              <p:par>
                                <p:cTn id="26" presetID="3" presetClass="entr" presetSubtype="1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descr="ScreenHunter_2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1925" y="1268413"/>
            <a:ext cx="7650163" cy="4283075"/>
          </a:xfrm>
          <a:prstGeom prst="rect">
            <a:avLst/>
          </a:prstGeom>
          <a:noFill/>
          <a:ln w="9525">
            <a:noFill/>
            <a:miter lim="800000"/>
            <a:headEnd/>
            <a:tailEnd/>
          </a:ln>
        </p:spPr>
      </p:pic>
      <p:pic>
        <p:nvPicPr>
          <p:cNvPr id="142340" name="Picture 4" descr="ScreenHunter_23"/>
          <p:cNvPicPr>
            <a:picLocks noChangeAspect="1" noChangeArrowheads="1"/>
          </p:cNvPicPr>
          <p:nvPr/>
        </p:nvPicPr>
        <p:blipFill>
          <a:blip r:embed="rId3" cstate="print"/>
          <a:srcRect/>
          <a:stretch>
            <a:fillRect/>
          </a:stretch>
        </p:blipFill>
        <p:spPr bwMode="auto">
          <a:xfrm>
            <a:off x="5967413" y="1449388"/>
            <a:ext cx="2997200" cy="2960687"/>
          </a:xfrm>
          <a:prstGeom prst="rect">
            <a:avLst/>
          </a:prstGeom>
          <a:noFill/>
          <a:ln w="9525">
            <a:noFill/>
            <a:miter lim="800000"/>
            <a:headEnd/>
            <a:tailEnd/>
          </a:ln>
        </p:spPr>
      </p:pic>
      <p:sp>
        <p:nvSpPr>
          <p:cNvPr id="7" name="标题 9"/>
          <p:cNvSpPr>
            <a:spLocks noGrp="1"/>
          </p:cNvSpPr>
          <p:nvPr>
            <p:ph type="title"/>
          </p:nvPr>
        </p:nvSpPr>
        <p:spPr/>
        <p:txBody>
          <a:bodyPr/>
          <a:lstStyle/>
          <a:p>
            <a:r>
              <a:rPr lang="zh-CN" altLang="en-US" dirty="0"/>
              <a:t>回路矩阵的性质</a:t>
            </a:r>
          </a:p>
        </p:txBody>
      </p:sp>
    </p:spTree>
    <p:extLst>
      <p:ext uri="{BB962C8B-B14F-4D97-AF65-F5344CB8AC3E}">
        <p14:creationId xmlns:p14="http://schemas.microsoft.com/office/powerpoint/2010/main" val="405895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9"/>
          <p:cNvSpPr>
            <a:spLocks noGrp="1"/>
          </p:cNvSpPr>
          <p:nvPr>
            <p:ph type="title"/>
          </p:nvPr>
        </p:nvSpPr>
        <p:spPr/>
        <p:txBody>
          <a:bodyPr/>
          <a:lstStyle/>
          <a:p>
            <a:r>
              <a:rPr lang="zh-CN" altLang="en-US" dirty="0"/>
              <a:t>回路矩阵的性质</a:t>
            </a:r>
          </a:p>
        </p:txBody>
      </p:sp>
      <p:sp>
        <p:nvSpPr>
          <p:cNvPr id="4" name="矩形 3"/>
          <p:cNvSpPr>
            <a:spLocks noRot="1" noChangeAspect="1" noMove="1" noResize="1" noEditPoints="1" noAdjustHandles="1" noChangeArrowheads="1" noChangeShapeType="1" noTextEdit="1"/>
          </p:cNvSpPr>
          <p:nvPr/>
        </p:nvSpPr>
        <p:spPr>
          <a:xfrm>
            <a:off x="777097" y="1293168"/>
            <a:ext cx="8156144" cy="461665"/>
          </a:xfrm>
          <a:prstGeom prst="rect">
            <a:avLst/>
          </a:prstGeom>
          <a:blipFill rotWithShape="1">
            <a:blip r:embed="rId2" cstate="print"/>
            <a:stretch>
              <a:fillRect l="-1121" t="-14474" r="-448" b="-30263"/>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grpSp>
        <p:nvGrpSpPr>
          <p:cNvPr id="5" name="组合 16"/>
          <p:cNvGrpSpPr/>
          <p:nvPr/>
        </p:nvGrpSpPr>
        <p:grpSpPr>
          <a:xfrm flipH="1">
            <a:off x="3454368" y="4518660"/>
            <a:ext cx="114300" cy="1021080"/>
            <a:chOff x="2987040" y="2247900"/>
            <a:chExt cx="114300" cy="1021080"/>
          </a:xfrm>
        </p:grpSpPr>
        <p:cxnSp>
          <p:nvCxnSpPr>
            <p:cNvPr id="7" name="直接连接符 6"/>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3093720" y="3929688"/>
            <a:ext cx="238078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余树边    树枝边</a:t>
            </a: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11" name="矩形 10"/>
          <p:cNvSpPr>
            <a:spLocks noRot="1" noChangeAspect="1" noMove="1" noResize="1" noEditPoints="1" noAdjustHandles="1" noChangeArrowheads="1" noChangeShapeType="1" noTextEdit="1"/>
          </p:cNvSpPr>
          <p:nvPr/>
        </p:nvSpPr>
        <p:spPr>
          <a:xfrm>
            <a:off x="907407" y="4414213"/>
            <a:ext cx="2823209" cy="1200329"/>
          </a:xfrm>
          <a:prstGeom prst="rect">
            <a:avLst/>
          </a:prstGeom>
          <a:blipFill rotWithShape="1">
            <a:blip r:embed="rId3" cstate="print"/>
            <a:stretch>
              <a:fillRect l="-3456" t="-3553" r="-2376" b="-11168"/>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grpSp>
        <p:nvGrpSpPr>
          <p:cNvPr id="12" name="组合 27"/>
          <p:cNvGrpSpPr/>
          <p:nvPr/>
        </p:nvGrpSpPr>
        <p:grpSpPr>
          <a:xfrm>
            <a:off x="2504209" y="4511040"/>
            <a:ext cx="114300" cy="1021080"/>
            <a:chOff x="2987040" y="2247900"/>
            <a:chExt cx="114300" cy="1021080"/>
          </a:xfrm>
        </p:grpSpPr>
        <p:cxnSp>
          <p:nvCxnSpPr>
            <p:cNvPr id="13" name="直接连接符 12"/>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 name="组合 22"/>
          <p:cNvGrpSpPr/>
          <p:nvPr/>
        </p:nvGrpSpPr>
        <p:grpSpPr>
          <a:xfrm>
            <a:off x="3776601" y="4414212"/>
            <a:ext cx="2076209" cy="1200329"/>
            <a:chOff x="4001127" y="4528513"/>
            <a:chExt cx="2076209" cy="1200329"/>
          </a:xfrm>
        </p:grpSpPr>
        <p:grpSp>
          <p:nvGrpSpPr>
            <p:cNvPr id="17" name="组合 31"/>
            <p:cNvGrpSpPr/>
            <p:nvPr/>
          </p:nvGrpSpPr>
          <p:grpSpPr>
            <a:xfrm flipH="1">
              <a:off x="5788596" y="4632960"/>
              <a:ext cx="114300" cy="1021080"/>
              <a:chOff x="2987040" y="2247900"/>
              <a:chExt cx="114300" cy="1021080"/>
            </a:xfrm>
          </p:grpSpPr>
          <p:cxnSp>
            <p:nvCxnSpPr>
              <p:cNvPr id="23" name="直接连接符 22"/>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矩形 35"/>
                <p:cNvSpPr/>
                <p:nvPr/>
              </p:nvSpPr>
              <p:spPr>
                <a:xfrm>
                  <a:off x="4001127" y="4528513"/>
                  <a:ext cx="2076209" cy="120032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1 0  0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𝑩</m:t>
                          </m:r>
                        </m:e>
                        <m:sub>
                          <m:r>
                            <a:rPr kumimoji="1" lang="en-US" altLang="zh-CN" sz="2400" b="1" i="1" u="none" strike="noStrike" kern="1200" cap="none" spc="0" normalizeH="0" baseline="0" noProof="0">
                              <a:ln>
                                <a:noFill/>
                              </a:ln>
                              <a:solidFill>
                                <a:srgbClr val="000000"/>
                              </a:solidFill>
                              <a:effectLst/>
                              <a:uLnTx/>
                              <a:uFillTx/>
                              <a:latin typeface="Cambria Math"/>
                              <a:cs typeface="+mn-cs"/>
                            </a:rPr>
                            <m:t>𝟏</m:t>
                          </m:r>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sub>
                      </m:sSub>
                    </m:oMath>
                  </a14:m>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0 0 -1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-1 1  0  </a:t>
                  </a:r>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36" name="矩形 35"/>
                <p:cNvSpPr>
                  <a:spLocks noRot="1" noChangeAspect="1" noMove="1" noResize="1" noEditPoints="1" noAdjustHandles="1" noChangeArrowheads="1" noChangeShapeType="1" noTextEdit="1"/>
                </p:cNvSpPr>
                <p:nvPr/>
              </p:nvSpPr>
              <p:spPr>
                <a:xfrm>
                  <a:off x="4001127" y="4528513"/>
                  <a:ext cx="2076209" cy="1200329"/>
                </a:xfrm>
                <a:prstGeom prst="rect">
                  <a:avLst/>
                </a:prstGeom>
                <a:blipFill rotWithShape="0">
                  <a:blip r:embed="rId4"/>
                  <a:stretch>
                    <a:fillRect t="-3553" r="-3529" b="-11168"/>
                  </a:stretch>
                </a:blipFill>
              </p:spPr>
              <p:txBody>
                <a:bodyPr/>
                <a:lstStyle/>
                <a:p>
                  <a:r>
                    <a:rPr lang="zh-CN" altLang="en-US">
                      <a:noFill/>
                    </a:rPr>
                    <a:t> </a:t>
                  </a:r>
                </a:p>
              </p:txBody>
            </p:sp>
          </mc:Fallback>
        </mc:AlternateContent>
        <p:grpSp>
          <p:nvGrpSpPr>
            <p:cNvPr id="19" name="组合 36"/>
            <p:cNvGrpSpPr/>
            <p:nvPr/>
          </p:nvGrpSpPr>
          <p:grpSpPr>
            <a:xfrm>
              <a:off x="4909358" y="4632960"/>
              <a:ext cx="114300" cy="1021080"/>
              <a:chOff x="2987040" y="2247900"/>
              <a:chExt cx="114300" cy="1021080"/>
            </a:xfrm>
          </p:grpSpPr>
          <p:cxnSp>
            <p:nvCxnSpPr>
              <p:cNvPr id="20" name="直接连接符 19"/>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35" name="组合 143360"/>
          <p:cNvGrpSpPr/>
          <p:nvPr/>
        </p:nvGrpSpPr>
        <p:grpSpPr>
          <a:xfrm>
            <a:off x="2179433" y="2146607"/>
            <a:ext cx="5315686" cy="1569660"/>
            <a:chOff x="2179433" y="2146607"/>
            <a:chExt cx="5315686" cy="1569660"/>
          </a:xfrm>
        </p:grpSpPr>
        <mc:AlternateContent xmlns:mc="http://schemas.openxmlformats.org/markup-compatibility/2006" xmlns:a14="http://schemas.microsoft.com/office/drawing/2010/main">
          <mc:Choice Requires="a14">
            <p:sp>
              <p:nvSpPr>
                <p:cNvPr id="2" name="矩形 15"/>
                <p:cNvSpPr/>
                <p:nvPr/>
              </p:nvSpPr>
              <p:spPr>
                <a:xfrm>
                  <a:off x="2179433" y="2146607"/>
                  <a:ext cx="5315686" cy="156966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ambria Math"/>
                      <a:ea typeface="宋体" pitchFamily="2" charset="-122"/>
                      <a:cs typeface="+mn-cs"/>
                    </a:rPr>
                    <a:t>            -1   1    0    1   0   0</a:t>
                  </a:r>
                </a:p>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sSub>
                        <m:sSubPr>
                          <m:ctrlP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𝑩</m:t>
                          </m:r>
                        </m:e>
                        <m:sub>
                          <m:r>
                            <a:rPr kumimoji="1" lang="en-US" altLang="zh-CN" sz="2400" b="1" i="1" u="none" strike="noStrike" kern="1200" cap="none" spc="0" normalizeH="0" baseline="0" noProof="0">
                              <a:ln>
                                <a:noFill/>
                              </a:ln>
                              <a:solidFill>
                                <a:srgbClr val="000000"/>
                              </a:solidFill>
                              <a:effectLst/>
                              <a:uLnTx/>
                              <a:uFillTx/>
                              <a:latin typeface="Cambria Math"/>
                              <a:cs typeface="+mn-cs"/>
                            </a:rPr>
                            <m:t>𝟒</m:t>
                          </m:r>
                        </m:sub>
                      </m:sSub>
                    </m:oMath>
                  </a14:m>
                  <a:r>
                    <a:rPr kumimoji="1" lang="en-US" altLang="zh-CN" sz="2400" b="1" i="0" u="none" strike="noStrike" kern="1200" cap="none" spc="0" normalizeH="0" baseline="0" noProof="0" dirty="0">
                      <a:ln>
                        <a:noFill/>
                      </a:ln>
                      <a:solidFill>
                        <a:srgbClr val="000000"/>
                      </a:solidFill>
                      <a:effectLst/>
                      <a:uLnTx/>
                      <a:uFillTx/>
                      <a:latin typeface="Cambria Math"/>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ambria Math"/>
                      <a:ea typeface="宋体" pitchFamily="2" charset="-122"/>
                      <a:cs typeface="+mn-cs"/>
                    </a:rPr>
                    <a:t>1   0  -1    0   0  -1   =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𝑩</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𝟏𝟏</m:t>
                          </m:r>
                        </m:sub>
                      </m:sSub>
                    </m:oMath>
                  </a14:m>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𝑩</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𝟏𝟐</m:t>
                          </m:r>
                        </m:sub>
                      </m:sSub>
                    </m:oMath>
                  </a14:m>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ambria Math"/>
                      <a:ea typeface="宋体" pitchFamily="2" charset="-122"/>
                      <a:cs typeface="+mn-cs"/>
                    </a:rPr>
                    <a:t>0   0    1  -1   1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ambria Math"/>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smtClean="0">
                              <a:ln>
                                <a:noFill/>
                              </a:ln>
                              <a:solidFill>
                                <a:srgbClr val="000000"/>
                              </a:solidFill>
                              <a:effectLst/>
                              <a:uLnTx/>
                              <a:uFillTx/>
                              <a:latin typeface="Cambria Math"/>
                              <a:cs typeface="+mn-cs"/>
                            </a:rPr>
                            <m:t> </m:t>
                          </m:r>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sub>
                      </m:sSub>
                    </m:oMath>
                  </a14:m>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𝟑</m:t>
                          </m:r>
                        </m:sub>
                      </m:sSub>
                    </m:oMath>
                  </a14:m>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sub>
                      </m:sSub>
                    </m:oMath>
                  </a14:m>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a:ln>
                                <a:noFill/>
                              </a:ln>
                              <a:solidFill>
                                <a:srgbClr val="000000"/>
                              </a:solidFill>
                              <a:effectLst/>
                              <a:uLnTx/>
                              <a:uFillTx/>
                              <a:latin typeface="Cambria Math"/>
                              <a:cs typeface="+mn-cs"/>
                            </a:rPr>
                            <m:t>𝟏</m:t>
                          </m:r>
                        </m:sub>
                      </m:sSub>
                    </m:oMath>
                  </a14:m>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𝟓</m:t>
                          </m:r>
                        </m:sub>
                      </m:sSub>
                    </m:oMath>
                  </a14:m>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𝟔</m:t>
                          </m:r>
                        </m:sub>
                      </m:sSub>
                    </m:oMath>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2" name="矩形 15"/>
                <p:cNvSpPr>
                  <a:spLocks noRot="1" noChangeAspect="1" noMove="1" noResize="1" noEditPoints="1" noAdjustHandles="1" noChangeArrowheads="1" noChangeShapeType="1" noTextEdit="1"/>
                </p:cNvSpPr>
                <p:nvPr/>
              </p:nvSpPr>
              <p:spPr>
                <a:xfrm>
                  <a:off x="2179433" y="2146607"/>
                  <a:ext cx="5315686" cy="1569660"/>
                </a:xfrm>
                <a:prstGeom prst="rect">
                  <a:avLst/>
                </a:prstGeom>
                <a:blipFill rotWithShape="0">
                  <a:blip r:embed="rId6"/>
                  <a:stretch>
                    <a:fillRect l="-344" t="-3101" r="-688" b="-775"/>
                  </a:stretch>
                </a:blipFill>
              </p:spPr>
              <p:txBody>
                <a:bodyPr/>
                <a:lstStyle/>
                <a:p>
                  <a:r>
                    <a:rPr lang="zh-CN" altLang="en-US">
                      <a:noFill/>
                    </a:rPr>
                    <a:t> </a:t>
                  </a:r>
                </a:p>
              </p:txBody>
            </p:sp>
          </mc:Fallback>
        </mc:AlternateContent>
        <p:grpSp>
          <p:nvGrpSpPr>
            <p:cNvPr id="37" name="组合 13"/>
            <p:cNvGrpSpPr/>
            <p:nvPr/>
          </p:nvGrpSpPr>
          <p:grpSpPr>
            <a:xfrm>
              <a:off x="2987040" y="2247900"/>
              <a:ext cx="114300" cy="1021080"/>
              <a:chOff x="2987040" y="2247900"/>
              <a:chExt cx="114300" cy="1021080"/>
            </a:xfrm>
          </p:grpSpPr>
          <p:cxnSp>
            <p:nvCxnSpPr>
              <p:cNvPr id="42" name="直接连接符 3"/>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8" name="组合 50"/>
            <p:cNvGrpSpPr/>
            <p:nvPr/>
          </p:nvGrpSpPr>
          <p:grpSpPr>
            <a:xfrm flipH="1">
              <a:off x="5355088" y="2247900"/>
              <a:ext cx="114300" cy="1021080"/>
              <a:chOff x="2987040" y="2247900"/>
              <a:chExt cx="114300" cy="1021080"/>
            </a:xfrm>
          </p:grpSpPr>
          <p:cxnSp>
            <p:nvCxnSpPr>
              <p:cNvPr id="39" name="直接连接符 38"/>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45" name="矩形 44"/>
          <p:cNvSpPr>
            <a:spLocks noRot="1" noChangeAspect="1" noMove="1" noResize="1" noEditPoints="1" noAdjustHandles="1" noChangeArrowheads="1" noChangeShapeType="1" noTextEdit="1"/>
          </p:cNvSpPr>
          <p:nvPr/>
        </p:nvSpPr>
        <p:spPr>
          <a:xfrm>
            <a:off x="3233027" y="5956608"/>
            <a:ext cx="2506776" cy="496674"/>
          </a:xfrm>
          <a:prstGeom prst="rect">
            <a:avLst/>
          </a:prstGeom>
          <a:blipFill rotWithShape="1">
            <a:blip r:embed="rId7" cstate="print"/>
            <a:stretch>
              <a:fillRect l="-485" t="-8537" b="-20732"/>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grpSp>
        <p:nvGrpSpPr>
          <p:cNvPr id="57" name="组合 56"/>
          <p:cNvGrpSpPr/>
          <p:nvPr/>
        </p:nvGrpSpPr>
        <p:grpSpPr>
          <a:xfrm>
            <a:off x="6146420" y="4429035"/>
            <a:ext cx="2398413" cy="1231940"/>
            <a:chOff x="6146420" y="4429035"/>
            <a:chExt cx="2398413" cy="1231940"/>
          </a:xfrm>
        </p:grpSpPr>
        <p:sp>
          <p:nvSpPr>
            <p:cNvPr id="26" name="矩形 25"/>
            <p:cNvSpPr>
              <a:spLocks noRot="1" noChangeAspect="1" noMove="1" noResize="1" noEditPoints="1" noAdjustHandles="1" noChangeArrowheads="1" noChangeShapeType="1" noTextEdit="1"/>
            </p:cNvSpPr>
            <p:nvPr/>
          </p:nvSpPr>
          <p:spPr>
            <a:xfrm>
              <a:off x="6146420" y="4429035"/>
              <a:ext cx="2398413" cy="1231940"/>
            </a:xfrm>
            <a:prstGeom prst="rect">
              <a:avLst/>
            </a:prstGeom>
            <a:blipFill rotWithShape="1">
              <a:blip r:embed="rId8" cstate="print"/>
              <a:stretch>
                <a:fillRect t="-3465" r="-3046" b="-10891"/>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grpSp>
          <p:nvGrpSpPr>
            <p:cNvPr id="46" name="组合 45"/>
            <p:cNvGrpSpPr/>
            <p:nvPr/>
          </p:nvGrpSpPr>
          <p:grpSpPr>
            <a:xfrm>
              <a:off x="7354443" y="4518660"/>
              <a:ext cx="1083405" cy="1021080"/>
              <a:chOff x="7354443" y="4518660"/>
              <a:chExt cx="1083405" cy="1021080"/>
            </a:xfrm>
          </p:grpSpPr>
          <p:grpSp>
            <p:nvGrpSpPr>
              <p:cNvPr id="27" name="组合 42"/>
              <p:cNvGrpSpPr/>
              <p:nvPr/>
            </p:nvGrpSpPr>
            <p:grpSpPr>
              <a:xfrm>
                <a:off x="7354443" y="4518660"/>
                <a:ext cx="114300" cy="1021080"/>
                <a:chOff x="2987040" y="2247900"/>
                <a:chExt cx="114300" cy="1021080"/>
              </a:xfrm>
            </p:grpSpPr>
            <p:cxnSp>
              <p:nvCxnSpPr>
                <p:cNvPr id="28" name="直接连接符 27"/>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1" name="组合 46"/>
              <p:cNvGrpSpPr/>
              <p:nvPr/>
            </p:nvGrpSpPr>
            <p:grpSpPr>
              <a:xfrm flipH="1">
                <a:off x="8323548" y="4518660"/>
                <a:ext cx="114300" cy="1021080"/>
                <a:chOff x="2987040" y="2247900"/>
                <a:chExt cx="114300" cy="1021080"/>
              </a:xfrm>
            </p:grpSpPr>
            <p:cxnSp>
              <p:nvCxnSpPr>
                <p:cNvPr id="32" name="直接连接符 31"/>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9"/>
              <a:stretch>
                <a:fillRect/>
              </a:stretch>
            </p:blipFill>
            <p:spPr>
              <a:xfrm>
                <a:off x="7719471" y="5310553"/>
                <a:ext cx="285942" cy="229185"/>
              </a:xfrm>
              <a:prstGeom prst="rect">
                <a:avLst/>
              </a:prstGeom>
            </p:spPr>
          </p:pic>
          <p:pic>
            <p:nvPicPr>
              <p:cNvPr id="18" name="图片 17"/>
              <p:cNvPicPr>
                <a:picLocks noChangeAspect="1"/>
              </p:cNvPicPr>
              <p:nvPr/>
            </p:nvPicPr>
            <p:blipFill>
              <a:blip r:embed="rId10"/>
              <a:stretch>
                <a:fillRect/>
              </a:stretch>
            </p:blipFill>
            <p:spPr>
              <a:xfrm>
                <a:off x="8018783" y="4917102"/>
                <a:ext cx="318476" cy="259809"/>
              </a:xfrm>
              <a:prstGeom prst="rect">
                <a:avLst/>
              </a:prstGeom>
            </p:spPr>
          </p:pic>
        </p:grpSp>
      </p:grpSp>
      <p:sp>
        <p:nvSpPr>
          <p:cNvPr id="48" name="对话气泡: 椭圆形 47">
            <a:extLst>
              <a:ext uri="{FF2B5EF4-FFF2-40B4-BE49-F238E27FC236}">
                <a16:creationId xmlns:a16="http://schemas.microsoft.com/office/drawing/2014/main" id="{469E69C4-299C-44B5-BF8D-7889FBDA4B4A}"/>
              </a:ext>
            </a:extLst>
          </p:cNvPr>
          <p:cNvSpPr/>
          <p:nvPr/>
        </p:nvSpPr>
        <p:spPr>
          <a:xfrm>
            <a:off x="6277984" y="5899593"/>
            <a:ext cx="2106524" cy="838741"/>
          </a:xfrm>
          <a:prstGeom prst="wedgeEllipseCallout">
            <a:avLst>
              <a:gd name="adj1" fmla="val 32104"/>
              <a:gd name="adj2" fmla="val -837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书上有误</a:t>
            </a:r>
          </a:p>
        </p:txBody>
      </p:sp>
    </p:spTree>
    <p:extLst>
      <p:ext uri="{BB962C8B-B14F-4D97-AF65-F5344CB8AC3E}">
        <p14:creationId xmlns:p14="http://schemas.microsoft.com/office/powerpoint/2010/main" val="311929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9"/>
          <p:cNvSpPr>
            <a:spLocks noGrp="1"/>
          </p:cNvSpPr>
          <p:nvPr>
            <p:ph type="title"/>
          </p:nvPr>
        </p:nvSpPr>
        <p:spPr/>
        <p:txBody>
          <a:bodyPr/>
          <a:lstStyle/>
          <a:p>
            <a:r>
              <a:rPr lang="zh-CN" altLang="en-US" dirty="0"/>
              <a:t>回路矩阵的性质</a:t>
            </a:r>
          </a:p>
        </p:txBody>
      </p:sp>
      <p:sp>
        <p:nvSpPr>
          <p:cNvPr id="4" name="矩形 3"/>
          <p:cNvSpPr/>
          <p:nvPr/>
        </p:nvSpPr>
        <p:spPr>
          <a:xfrm>
            <a:off x="825107" y="1407468"/>
            <a:ext cx="803425"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因此</a:t>
            </a:r>
            <a:endParaRPr kumimoji="1" lang="zh-CN" altLang="en-US" sz="2400" b="1" i="0" u="none" strike="noStrike" kern="1200" cap="none" spc="0" normalizeH="0" baseline="0" noProof="0" dirty="0">
              <a:ln>
                <a:noFill/>
              </a:ln>
              <a:solidFill>
                <a:srgbClr val="4D5B6B"/>
              </a:solidFill>
              <a:effectLst/>
              <a:uLnTx/>
              <a:uFillTx/>
              <a:latin typeface="Arial" pitchFamily="34" charset="0"/>
              <a:ea typeface="宋体" pitchFamily="2" charset="-122"/>
              <a:cs typeface="+mn-cs"/>
            </a:endParaRPr>
          </a:p>
        </p:txBody>
      </p:sp>
      <p:sp>
        <p:nvSpPr>
          <p:cNvPr id="5" name="矩形 4"/>
          <p:cNvSpPr>
            <a:spLocks noRot="1" noChangeAspect="1" noMove="1" noResize="1" noEditPoints="1" noAdjustHandles="1" noChangeArrowheads="1" noChangeShapeType="1" noTextEdit="1"/>
          </p:cNvSpPr>
          <p:nvPr/>
        </p:nvSpPr>
        <p:spPr>
          <a:xfrm>
            <a:off x="1628532" y="1895116"/>
            <a:ext cx="2686313" cy="496674"/>
          </a:xfrm>
          <a:prstGeom prst="rect">
            <a:avLst/>
          </a:prstGeom>
          <a:blipFill rotWithShape="1">
            <a:blip r:embed="rId2" cstate="print"/>
            <a:stretch>
              <a:fillRect l="-454" t="-8642" r="-2494" b="-22222"/>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noFill/>
                <a:effectLst/>
                <a:uLnTx/>
                <a:uFillTx/>
                <a:latin typeface="Arial" pitchFamily="34" charset="0"/>
                <a:ea typeface="宋体" pitchFamily="2" charset="-122"/>
                <a:cs typeface="+mn-cs"/>
              </a:rPr>
              <a:t> </a:t>
            </a:r>
          </a:p>
        </p:txBody>
      </p:sp>
      <p:grpSp>
        <p:nvGrpSpPr>
          <p:cNvPr id="7" name="组合 6"/>
          <p:cNvGrpSpPr/>
          <p:nvPr/>
        </p:nvGrpSpPr>
        <p:grpSpPr>
          <a:xfrm>
            <a:off x="3027065" y="1527483"/>
            <a:ext cx="2688557" cy="1200329"/>
            <a:chOff x="4314845" y="1527483"/>
            <a:chExt cx="2688557" cy="1200329"/>
          </a:xfrm>
        </p:grpSpPr>
        <p:sp>
          <p:nvSpPr>
            <p:cNvPr id="8" name="矩形 7"/>
            <p:cNvSpPr/>
            <p:nvPr/>
          </p:nvSpPr>
          <p:spPr>
            <a:xfrm>
              <a:off x="4314845" y="1527483"/>
              <a:ext cx="2688557" cy="120032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1   1  1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-1 -1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0  -1 -1  </a:t>
              </a:r>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grpSp>
          <p:nvGrpSpPr>
            <p:cNvPr id="9" name="组合 7"/>
            <p:cNvGrpSpPr/>
            <p:nvPr/>
          </p:nvGrpSpPr>
          <p:grpSpPr>
            <a:xfrm>
              <a:off x="5522868" y="1617108"/>
              <a:ext cx="114300" cy="1021080"/>
              <a:chOff x="2987040" y="2247900"/>
              <a:chExt cx="114300" cy="1021080"/>
            </a:xfrm>
          </p:grpSpPr>
          <p:cxnSp>
            <p:nvCxnSpPr>
              <p:cNvPr id="14" name="直接连接符 13"/>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 name="组合 11"/>
            <p:cNvGrpSpPr/>
            <p:nvPr/>
          </p:nvGrpSpPr>
          <p:grpSpPr>
            <a:xfrm flipH="1">
              <a:off x="6575793" y="1617108"/>
              <a:ext cx="114300" cy="1021080"/>
              <a:chOff x="2903220" y="2247900"/>
              <a:chExt cx="114300" cy="1021080"/>
            </a:xfrm>
          </p:grpSpPr>
          <p:cxnSp>
            <p:nvCxnSpPr>
              <p:cNvPr id="11" name="直接连接符 10"/>
              <p:cNvCxnSpPr/>
              <p:nvPr/>
            </p:nvCxnSpPr>
            <p:spPr>
              <a:xfrm>
                <a:off x="291084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90322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91084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矩形 16"/>
          <p:cNvSpPr/>
          <p:nvPr/>
        </p:nvSpPr>
        <p:spPr>
          <a:xfrm>
            <a:off x="977506" y="3350568"/>
            <a:ext cx="49404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即</a:t>
            </a:r>
          </a:p>
        </p:txBody>
      </p:sp>
      <p:grpSp>
        <p:nvGrpSpPr>
          <p:cNvPr id="18" name="组合 16"/>
          <p:cNvGrpSpPr/>
          <p:nvPr/>
        </p:nvGrpSpPr>
        <p:grpSpPr>
          <a:xfrm>
            <a:off x="1584865" y="3852000"/>
            <a:ext cx="4304320" cy="1604670"/>
            <a:chOff x="2179433" y="2146607"/>
            <a:chExt cx="4304320" cy="1604670"/>
          </a:xfrm>
        </p:grpSpPr>
        <mc:AlternateContent xmlns:mc="http://schemas.openxmlformats.org/markup-compatibility/2006" xmlns:a14="http://schemas.microsoft.com/office/drawing/2010/main">
          <mc:Choice Requires="a14">
            <p:sp>
              <p:nvSpPr>
                <p:cNvPr id="2" name="矩形 17"/>
                <p:cNvSpPr/>
                <p:nvPr/>
              </p:nvSpPr>
              <p:spPr>
                <a:xfrm>
                  <a:off x="2179433" y="2146607"/>
                  <a:ext cx="4304320" cy="160467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ambria Math"/>
                      <a:ea typeface="宋体" pitchFamily="2" charset="-122"/>
                      <a:cs typeface="+mn-cs"/>
                    </a:rPr>
                    <a:t>             1      0      0      1      1      1</a:t>
                  </a:r>
                </a:p>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sSub>
                        <m:sSubPr>
                          <m:ctrlPr>
                            <a:rPr kumimoji="1"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smtClean="0">
                              <a:ln>
                                <a:noFill/>
                              </a:ln>
                              <a:solidFill>
                                <a:srgbClr val="000000"/>
                              </a:solidFill>
                              <a:effectLst/>
                              <a:uLnTx/>
                              <a:uFillTx/>
                              <a:latin typeface="Cambria Math"/>
                              <a:cs typeface="+mn-cs"/>
                            </a:rPr>
                            <m:t>𝑪</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𝒇</m:t>
                          </m:r>
                        </m:sub>
                      </m:sSub>
                    </m:oMath>
                  </a14:m>
                  <a:r>
                    <a:rPr kumimoji="1" lang="en-US" altLang="zh-CN" sz="2400" b="1" i="0" u="none" strike="noStrike" kern="1200" cap="none" spc="0" normalizeH="0" baseline="0" noProof="0" dirty="0">
                      <a:ln>
                        <a:noFill/>
                      </a:ln>
                      <a:solidFill>
                        <a:srgbClr val="000000"/>
                      </a:solidFill>
                      <a:effectLst/>
                      <a:uLnTx/>
                      <a:uFillTx/>
                      <a:latin typeface="Cambria Math"/>
                      <a:ea typeface="宋体" pitchFamily="2" charset="-122"/>
                      <a:cs typeface="+mn-cs"/>
                    </a:rPr>
                    <a:t>=</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ambria Math"/>
                      <a:ea typeface="宋体" pitchFamily="2" charset="-122"/>
                      <a:cs typeface="+mn-cs"/>
                    </a:rPr>
                    <a:t>0      1      0     -1    -1      0   </a:t>
                  </a:r>
                  <a:endPar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Cambria Math"/>
                      <a:ea typeface="宋体" pitchFamily="2" charset="-122"/>
                      <a:cs typeface="+mn-cs"/>
                    </a:rPr>
                    <a:t>0     0      1      0     -1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Cambria Math"/>
                      <a:ea typeface="宋体"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smtClean="0">
                              <a:ln>
                                <a:noFill/>
                              </a:ln>
                              <a:solidFill>
                                <a:srgbClr val="000000"/>
                              </a:solidFill>
                              <a:effectLst/>
                              <a:uLnTx/>
                              <a:uFillTx/>
                              <a:latin typeface="Cambria Math"/>
                              <a:cs typeface="+mn-cs"/>
                            </a:rPr>
                            <m:t> </m:t>
                          </m:r>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𝟐</m:t>
                          </m:r>
                        </m:sub>
                      </m:sSub>
                    </m:oMath>
                  </a14:m>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𝟑</m:t>
                          </m:r>
                        </m:sub>
                      </m:sSub>
                    </m:oMath>
                  </a14:m>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𝟒</m:t>
                          </m:r>
                        </m:sub>
                      </m:sSub>
                    </m:oMath>
                  </a14:m>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a:ln>
                                <a:noFill/>
                              </a:ln>
                              <a:solidFill>
                                <a:srgbClr val="000000"/>
                              </a:solidFill>
                              <a:effectLst/>
                              <a:uLnTx/>
                              <a:uFillTx/>
                              <a:latin typeface="Cambria Math"/>
                              <a:cs typeface="+mn-cs"/>
                            </a:rPr>
                            <m:t>𝟏</m:t>
                          </m:r>
                        </m:sub>
                      </m:sSub>
                    </m:oMath>
                  </a14:m>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𝟓</m:t>
                          </m:r>
                        </m:sub>
                      </m:sSub>
                    </m:oMath>
                  </a14:m>
                  <a:r>
                    <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14:m>
                    <m:oMath xmlns:m="http://schemas.openxmlformats.org/officeDocument/2006/math">
                      <m:sSub>
                        <m:sSubPr>
                          <m:ctrlPr>
                            <a:rPr kumimoji="1" lang="en-US" altLang="zh-CN" sz="24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altLang="zh-CN" sz="2400" b="1" i="1" u="none" strike="noStrike" kern="1200" cap="none" spc="0" normalizeH="0" baseline="0" noProof="0">
                              <a:ln>
                                <a:noFill/>
                              </a:ln>
                              <a:solidFill>
                                <a:srgbClr val="000000"/>
                              </a:solidFill>
                              <a:effectLst/>
                              <a:uLnTx/>
                              <a:uFillTx/>
                              <a:latin typeface="Cambria Math"/>
                              <a:cs typeface="+mn-cs"/>
                            </a:rPr>
                            <m:t>𝒆</m:t>
                          </m:r>
                        </m:e>
                        <m:sub>
                          <m:r>
                            <a:rPr kumimoji="1" lang="en-US" altLang="zh-CN" sz="2400" b="1" i="1" u="none" strike="noStrike" kern="1200" cap="none" spc="0" normalizeH="0" baseline="0" noProof="0" smtClean="0">
                              <a:ln>
                                <a:noFill/>
                              </a:ln>
                              <a:solidFill>
                                <a:srgbClr val="000000"/>
                              </a:solidFill>
                              <a:effectLst/>
                              <a:uLnTx/>
                              <a:uFillTx/>
                              <a:latin typeface="Cambria Math"/>
                              <a:cs typeface="+mn-cs"/>
                            </a:rPr>
                            <m:t>𝟔</m:t>
                          </m:r>
                        </m:sub>
                      </m:sSub>
                    </m:oMath>
                  </a14:m>
                  <a:endParaRPr kumimoji="1" lang="zh-CN" altLang="en-US" sz="2400" b="1"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mc:Choice>
          <mc:Fallback xmlns="">
            <p:sp>
              <p:nvSpPr>
                <p:cNvPr id="2" name="矩形 17"/>
                <p:cNvSpPr>
                  <a:spLocks noRot="1" noChangeAspect="1" noMove="1" noResize="1" noEditPoints="1" noAdjustHandles="1" noChangeArrowheads="1" noChangeShapeType="1" noTextEdit="1"/>
                </p:cNvSpPr>
                <p:nvPr/>
              </p:nvSpPr>
              <p:spPr>
                <a:xfrm>
                  <a:off x="2179433" y="2146607"/>
                  <a:ext cx="4304320" cy="1604670"/>
                </a:xfrm>
                <a:prstGeom prst="rect">
                  <a:avLst/>
                </a:prstGeom>
                <a:blipFill rotWithShape="0">
                  <a:blip r:embed="rId3"/>
                  <a:stretch>
                    <a:fillRect l="-425" t="-3042" r="-1133" b="-760"/>
                  </a:stretch>
                </a:blipFill>
              </p:spPr>
              <p:txBody>
                <a:bodyPr/>
                <a:lstStyle/>
                <a:p>
                  <a:r>
                    <a:rPr lang="zh-CN" altLang="en-US">
                      <a:noFill/>
                    </a:rPr>
                    <a:t> </a:t>
                  </a:r>
                </a:p>
              </p:txBody>
            </p:sp>
          </mc:Fallback>
        </mc:AlternateContent>
        <p:grpSp>
          <p:nvGrpSpPr>
            <p:cNvPr id="20" name="组合 18"/>
            <p:cNvGrpSpPr/>
            <p:nvPr/>
          </p:nvGrpSpPr>
          <p:grpSpPr>
            <a:xfrm>
              <a:off x="2987040" y="2247900"/>
              <a:ext cx="114300" cy="1021080"/>
              <a:chOff x="2987040" y="2247900"/>
              <a:chExt cx="114300" cy="1021080"/>
            </a:xfrm>
          </p:grpSpPr>
          <p:cxnSp>
            <p:nvCxnSpPr>
              <p:cNvPr id="25" name="直接连接符 24"/>
              <p:cNvCxnSpPr/>
              <p:nvPr/>
            </p:nvCxnSpPr>
            <p:spPr>
              <a:xfrm>
                <a:off x="299466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98704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99466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1" name="组合 19"/>
            <p:cNvGrpSpPr/>
            <p:nvPr/>
          </p:nvGrpSpPr>
          <p:grpSpPr>
            <a:xfrm flipH="1">
              <a:off x="6216148" y="2247900"/>
              <a:ext cx="114300" cy="1021080"/>
              <a:chOff x="2125980" y="2247900"/>
              <a:chExt cx="114300" cy="1021080"/>
            </a:xfrm>
          </p:grpSpPr>
          <p:cxnSp>
            <p:nvCxnSpPr>
              <p:cNvPr id="22" name="直接连接符 21"/>
              <p:cNvCxnSpPr/>
              <p:nvPr/>
            </p:nvCxnSpPr>
            <p:spPr>
              <a:xfrm>
                <a:off x="2133600" y="2247900"/>
                <a:ext cx="0" cy="10210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125980" y="225552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133600" y="3261360"/>
                <a:ext cx="10668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457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rgbClr val="C00000"/>
                </a:solidFill>
                <a:latin typeface="Times New Roman" pitchFamily="18" charset="0"/>
              </a:rPr>
              <a:t>3.1 </a:t>
            </a:r>
            <a:r>
              <a:rPr lang="zh-CN" altLang="zh-CN" sz="3600" dirty="0">
                <a:solidFill>
                  <a:srgbClr val="C00000"/>
                </a:solidFill>
                <a:latin typeface="Times New Roman" pitchFamily="18" charset="0"/>
              </a:rPr>
              <a:t>树的有关定义</a:t>
            </a:r>
          </a:p>
          <a:p>
            <a:pPr eaLnBrk="1" hangingPunct="1">
              <a:buNone/>
            </a:pPr>
            <a:r>
              <a:rPr lang="en-US" altLang="zh-CN" sz="3600" dirty="0">
                <a:solidFill>
                  <a:srgbClr val="C00000"/>
                </a:solidFill>
                <a:latin typeface="Times New Roman" pitchFamily="18" charset="0"/>
              </a:rPr>
              <a:t>3.2 </a:t>
            </a:r>
            <a:r>
              <a:rPr lang="zh-CN" altLang="zh-CN" sz="3600" dirty="0">
                <a:solidFill>
                  <a:srgbClr val="C00000"/>
                </a:solidFill>
                <a:latin typeface="Times New Roman" pitchFamily="18" charset="0"/>
              </a:rPr>
              <a:t>基本关联矩阵及其性质</a:t>
            </a:r>
          </a:p>
          <a:p>
            <a:pPr eaLnBrk="1" hangingPunct="1">
              <a:buNone/>
            </a:pPr>
            <a:r>
              <a:rPr lang="en-US" altLang="zh-CN" sz="3600" dirty="0">
                <a:solidFill>
                  <a:srgbClr val="C00000"/>
                </a:solidFill>
                <a:latin typeface="Times New Roman" pitchFamily="18" charset="0"/>
              </a:rPr>
              <a:t>3.3 </a:t>
            </a:r>
            <a:r>
              <a:rPr lang="zh-CN" altLang="zh-CN" sz="3600" dirty="0">
                <a:solidFill>
                  <a:srgbClr val="C00000"/>
                </a:solidFill>
                <a:latin typeface="Times New Roman" pitchFamily="18" charset="0"/>
              </a:rPr>
              <a:t>支撑树的计数</a:t>
            </a:r>
          </a:p>
          <a:p>
            <a:pPr eaLnBrk="1" hangingPunct="1">
              <a:buNone/>
            </a:pPr>
            <a:r>
              <a:rPr lang="en-US" altLang="zh-CN" sz="3600" dirty="0">
                <a:solidFill>
                  <a:schemeClr val="tx1">
                    <a:lumMod val="75000"/>
                  </a:schemeClr>
                </a:solidFill>
                <a:latin typeface="Times New Roman" pitchFamily="18" charset="0"/>
              </a:rPr>
              <a:t>3.4 </a:t>
            </a:r>
            <a:r>
              <a:rPr lang="zh-CN" altLang="zh-CN" sz="3600" dirty="0">
                <a:solidFill>
                  <a:srgbClr val="C00000"/>
                </a:solidFill>
                <a:latin typeface="Times New Roman" pitchFamily="18" charset="0"/>
              </a:rPr>
              <a:t>回路矩阵</a:t>
            </a:r>
            <a:r>
              <a:rPr lang="zh-CN" altLang="zh-CN" sz="3600" dirty="0">
                <a:solidFill>
                  <a:schemeClr val="tx1">
                    <a:lumMod val="75000"/>
                  </a:schemeClr>
                </a:solidFill>
                <a:latin typeface="Times New Roman" pitchFamily="18" charset="0"/>
              </a:rPr>
              <a:t>与割集矩阵</a:t>
            </a:r>
          </a:p>
          <a:p>
            <a:pPr eaLnBrk="1" hangingPunct="1">
              <a:buNone/>
            </a:pPr>
            <a:r>
              <a:rPr lang="en-US" altLang="zh-CN" sz="3600" dirty="0">
                <a:solidFill>
                  <a:schemeClr val="tx1">
                    <a:lumMod val="75000"/>
                  </a:schemeClr>
                </a:solidFill>
                <a:latin typeface="Times New Roman" pitchFamily="18" charset="0"/>
              </a:rPr>
              <a:t>3.5 </a:t>
            </a:r>
            <a:r>
              <a:rPr lang="zh-CN" altLang="zh-CN" sz="3600" dirty="0">
                <a:solidFill>
                  <a:schemeClr val="tx1">
                    <a:lumMod val="75000"/>
                  </a:schemeClr>
                </a:solidFill>
                <a:latin typeface="Times New Roman" pitchFamily="18" charset="0"/>
              </a:rPr>
              <a:t>最短树</a:t>
            </a:r>
            <a:endParaRPr lang="en-US" altLang="zh-CN" sz="3600" dirty="0">
              <a:solidFill>
                <a:schemeClr val="tx1">
                  <a:lumMod val="75000"/>
                </a:schemeClr>
              </a:solidFill>
              <a:latin typeface="Times New Roman" pitchFamily="18" charset="0"/>
            </a:endParaRPr>
          </a:p>
          <a:p>
            <a:pPr eaLnBrk="1" hangingPunct="1">
              <a:buNone/>
            </a:pPr>
            <a:r>
              <a:rPr lang="en-US" altLang="zh-CN" sz="3600" dirty="0">
                <a:solidFill>
                  <a:schemeClr val="tx1"/>
                </a:solidFill>
                <a:latin typeface="Times New Roman" pitchFamily="18" charset="0"/>
              </a:rPr>
              <a:t>3.6 </a:t>
            </a:r>
            <a:r>
              <a:rPr lang="zh-CN" altLang="zh-CN" sz="3600" dirty="0">
                <a:solidFill>
                  <a:schemeClr val="tx1"/>
                </a:solidFill>
                <a:latin typeface="Times New Roman" pitchFamily="18" charset="0"/>
              </a:rPr>
              <a:t>支撑树的生成</a:t>
            </a:r>
            <a:endParaRPr lang="en-US" altLang="zh-CN" sz="3600" dirty="0">
              <a:solidFill>
                <a:schemeClr val="tx1"/>
              </a:solidFill>
              <a:latin typeface="Times New Roman" pitchFamily="18" charset="0"/>
            </a:endParaRPr>
          </a:p>
          <a:p>
            <a:pPr eaLnBrk="1" hangingPunct="1">
              <a:buNone/>
            </a:pPr>
            <a:r>
              <a:rPr lang="en-US" altLang="zh-CN" sz="3600" dirty="0">
                <a:solidFill>
                  <a:schemeClr val="tx1">
                    <a:lumMod val="75000"/>
                  </a:schemeClr>
                </a:solidFill>
                <a:latin typeface="Times New Roman" pitchFamily="18" charset="0"/>
              </a:rPr>
              <a:t>3.7  Huffman</a:t>
            </a:r>
            <a:r>
              <a:rPr lang="zh-CN" altLang="en-US" sz="3600" dirty="0">
                <a:solidFill>
                  <a:schemeClr val="tx1">
                    <a:lumMod val="75000"/>
                  </a:schemeClr>
                </a:solidFill>
                <a:latin typeface="Times New Roman" pitchFamily="18" charset="0"/>
              </a:rPr>
              <a:t>树</a:t>
            </a:r>
            <a:endParaRPr lang="zh-CN" altLang="zh-CN" sz="3600" dirty="0">
              <a:solidFill>
                <a:schemeClr val="tx1">
                  <a:lumMod val="75000"/>
                </a:schemeClr>
              </a:solidFill>
              <a:latin typeface="Times New Roman" pitchFamily="18" charset="0"/>
            </a:endParaRPr>
          </a:p>
          <a:p>
            <a:pPr eaLnBrk="1" hangingPunct="1">
              <a:buNone/>
            </a:pPr>
            <a:endParaRPr lang="zh-CN" altLang="zh-CN" sz="3600" dirty="0">
              <a:solidFill>
                <a:schemeClr val="tx1">
                  <a:lumMod val="75000"/>
                </a:schemeClr>
              </a:solidFill>
              <a:latin typeface="Times New Roman" pitchFamily="18" charset="0"/>
            </a:endParaRPr>
          </a:p>
        </p:txBody>
      </p:sp>
    </p:spTree>
    <p:extLst>
      <p:ext uri="{BB962C8B-B14F-4D97-AF65-F5344CB8AC3E}">
        <p14:creationId xmlns:p14="http://schemas.microsoft.com/office/powerpoint/2010/main" val="228866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chemeClr val="tx1">
                    <a:lumMod val="60000"/>
                    <a:lumOff val="40000"/>
                  </a:schemeClr>
                </a:solidFill>
                <a:latin typeface="Times New Roman" pitchFamily="18" charset="0"/>
              </a:rPr>
              <a:t>3.1 </a:t>
            </a:r>
            <a:r>
              <a:rPr lang="zh-CN" altLang="zh-CN" sz="3600" dirty="0">
                <a:solidFill>
                  <a:schemeClr val="tx1">
                    <a:lumMod val="60000"/>
                    <a:lumOff val="40000"/>
                  </a:schemeClr>
                </a:solidFill>
                <a:latin typeface="Times New Roman" pitchFamily="18" charset="0"/>
              </a:rPr>
              <a:t>树的有关定义</a:t>
            </a:r>
          </a:p>
          <a:p>
            <a:pPr eaLnBrk="1" hangingPunct="1">
              <a:buNone/>
            </a:pPr>
            <a:r>
              <a:rPr lang="en-US" altLang="zh-CN" sz="3600" dirty="0">
                <a:solidFill>
                  <a:schemeClr val="tx1">
                    <a:lumMod val="60000"/>
                    <a:lumOff val="40000"/>
                  </a:schemeClr>
                </a:solidFill>
                <a:latin typeface="Times New Roman" pitchFamily="18" charset="0"/>
              </a:rPr>
              <a:t>3.2 </a:t>
            </a:r>
            <a:r>
              <a:rPr lang="zh-CN" altLang="zh-CN" sz="3600" dirty="0">
                <a:solidFill>
                  <a:schemeClr val="tx1">
                    <a:lumMod val="60000"/>
                    <a:lumOff val="40000"/>
                  </a:schemeClr>
                </a:solidFill>
                <a:latin typeface="Times New Roman" pitchFamily="18" charset="0"/>
              </a:rPr>
              <a:t>基本关联矩阵及其性质</a:t>
            </a:r>
          </a:p>
          <a:p>
            <a:pPr eaLnBrk="1" hangingPunct="1">
              <a:buNone/>
            </a:pPr>
            <a:r>
              <a:rPr lang="en-US" altLang="zh-CN" sz="3600" dirty="0">
                <a:solidFill>
                  <a:schemeClr val="tx1">
                    <a:lumMod val="60000"/>
                    <a:lumOff val="40000"/>
                  </a:schemeClr>
                </a:solidFill>
                <a:latin typeface="Times New Roman" pitchFamily="18" charset="0"/>
              </a:rPr>
              <a:t>3.3 </a:t>
            </a:r>
            <a:r>
              <a:rPr lang="zh-CN" altLang="zh-CN" sz="3600" dirty="0">
                <a:solidFill>
                  <a:schemeClr val="tx1">
                    <a:lumMod val="60000"/>
                    <a:lumOff val="40000"/>
                  </a:schemeClr>
                </a:solidFill>
                <a:latin typeface="Times New Roman" pitchFamily="18" charset="0"/>
              </a:rPr>
              <a:t>支撑树的计数</a:t>
            </a:r>
          </a:p>
          <a:p>
            <a:pPr eaLnBrk="1" hangingPunct="1">
              <a:buNone/>
            </a:pPr>
            <a:r>
              <a:rPr lang="en-US" altLang="zh-CN" sz="3600" dirty="0">
                <a:solidFill>
                  <a:srgbClr val="C00000"/>
                </a:solidFill>
                <a:latin typeface="Times New Roman" pitchFamily="18" charset="0"/>
              </a:rPr>
              <a:t>3.4</a:t>
            </a:r>
            <a:r>
              <a:rPr lang="en-US" altLang="zh-CN" sz="3600" dirty="0">
                <a:solidFill>
                  <a:schemeClr val="tx1">
                    <a:lumMod val="60000"/>
                    <a:lumOff val="40000"/>
                  </a:schemeClr>
                </a:solidFill>
                <a:latin typeface="Times New Roman" pitchFamily="18" charset="0"/>
              </a:rPr>
              <a:t> </a:t>
            </a:r>
            <a:r>
              <a:rPr lang="zh-CN" altLang="zh-CN" sz="3600" dirty="0">
                <a:solidFill>
                  <a:schemeClr val="tx1">
                    <a:lumMod val="60000"/>
                    <a:lumOff val="40000"/>
                  </a:schemeClr>
                </a:solidFill>
                <a:latin typeface="Times New Roman" pitchFamily="18" charset="0"/>
              </a:rPr>
              <a:t>回路矩阵与</a:t>
            </a:r>
            <a:r>
              <a:rPr lang="zh-CN" altLang="zh-CN" sz="3600" dirty="0">
                <a:solidFill>
                  <a:srgbClr val="C00000"/>
                </a:solidFill>
                <a:latin typeface="Times New Roman" pitchFamily="18" charset="0"/>
              </a:rPr>
              <a:t>割集矩阵</a:t>
            </a:r>
          </a:p>
          <a:p>
            <a:pPr eaLnBrk="1" hangingPunct="1">
              <a:buNone/>
            </a:pPr>
            <a:r>
              <a:rPr lang="en-US" altLang="zh-CN" sz="3600" dirty="0">
                <a:solidFill>
                  <a:schemeClr val="tx1">
                    <a:lumMod val="75000"/>
                  </a:schemeClr>
                </a:solidFill>
                <a:latin typeface="Times New Roman" pitchFamily="18" charset="0"/>
              </a:rPr>
              <a:t>3.5 </a:t>
            </a:r>
            <a:r>
              <a:rPr lang="zh-CN" altLang="zh-CN" sz="3600" dirty="0">
                <a:solidFill>
                  <a:schemeClr val="tx1">
                    <a:lumMod val="75000"/>
                  </a:schemeClr>
                </a:solidFill>
                <a:latin typeface="Times New Roman" pitchFamily="18" charset="0"/>
              </a:rPr>
              <a:t>最短树</a:t>
            </a:r>
            <a:endParaRPr lang="en-US" altLang="zh-CN" sz="3600" dirty="0">
              <a:solidFill>
                <a:schemeClr val="tx1">
                  <a:lumMod val="75000"/>
                </a:schemeClr>
              </a:solidFill>
              <a:latin typeface="Times New Roman" pitchFamily="18" charset="0"/>
            </a:endParaRPr>
          </a:p>
          <a:p>
            <a:pPr eaLnBrk="1" hangingPunct="1">
              <a:buNone/>
            </a:pPr>
            <a:r>
              <a:rPr lang="en-US" altLang="zh-CN" sz="3600" dirty="0">
                <a:solidFill>
                  <a:schemeClr val="tx1">
                    <a:lumMod val="75000"/>
                  </a:schemeClr>
                </a:solidFill>
                <a:latin typeface="Times New Roman" pitchFamily="18" charset="0"/>
              </a:rPr>
              <a:t>3.6 </a:t>
            </a:r>
            <a:r>
              <a:rPr lang="zh-CN" altLang="zh-CN" sz="3600" dirty="0">
                <a:solidFill>
                  <a:schemeClr val="tx1">
                    <a:lumMod val="75000"/>
                  </a:schemeClr>
                </a:solidFill>
                <a:latin typeface="Times New Roman" pitchFamily="18" charset="0"/>
              </a:rPr>
              <a:t>支撑树的生成</a:t>
            </a:r>
            <a:endParaRPr lang="en-US" altLang="zh-CN" sz="3600" dirty="0">
              <a:solidFill>
                <a:schemeClr val="tx1">
                  <a:lumMod val="75000"/>
                </a:schemeClr>
              </a:solidFill>
              <a:latin typeface="Times New Roman" pitchFamily="18" charset="0"/>
            </a:endParaRPr>
          </a:p>
          <a:p>
            <a:pPr eaLnBrk="1" hangingPunct="1">
              <a:buNone/>
            </a:pPr>
            <a:r>
              <a:rPr lang="en-US" altLang="zh-CN" sz="3600" dirty="0">
                <a:solidFill>
                  <a:schemeClr val="tx1">
                    <a:lumMod val="75000"/>
                  </a:schemeClr>
                </a:solidFill>
                <a:latin typeface="Times New Roman" pitchFamily="18" charset="0"/>
              </a:rPr>
              <a:t>3.7 Huffman</a:t>
            </a:r>
            <a:r>
              <a:rPr lang="zh-CN" altLang="en-US" sz="3600" dirty="0">
                <a:solidFill>
                  <a:schemeClr val="tx1">
                    <a:lumMod val="75000"/>
                  </a:schemeClr>
                </a:solidFill>
                <a:latin typeface="Times New Roman" pitchFamily="18" charset="0"/>
              </a:rPr>
              <a:t>树</a:t>
            </a:r>
            <a:endParaRPr lang="zh-CN" altLang="zh-CN" sz="3600" dirty="0">
              <a:solidFill>
                <a:schemeClr val="tx1">
                  <a:lumMod val="75000"/>
                </a:schemeClr>
              </a:solidFill>
              <a:latin typeface="Times New Roman" pitchFamily="18" charset="0"/>
            </a:endParaRPr>
          </a:p>
          <a:p>
            <a:pPr eaLnBrk="1" hangingPunct="1">
              <a:buNone/>
            </a:pPr>
            <a:endParaRPr lang="zh-CN" altLang="zh-CN" sz="3600" dirty="0">
              <a:solidFill>
                <a:schemeClr val="tx1">
                  <a:lumMod val="75000"/>
                </a:schemeClr>
              </a:solidFill>
              <a:latin typeface="Times New Roman" pitchFamily="18" charset="0"/>
            </a:endParaRPr>
          </a:p>
        </p:txBody>
      </p:sp>
    </p:spTree>
    <p:extLst>
      <p:ext uri="{BB962C8B-B14F-4D97-AF65-F5344CB8AC3E}">
        <p14:creationId xmlns:p14="http://schemas.microsoft.com/office/powerpoint/2010/main" val="291485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598253" y="1223963"/>
            <a:ext cx="8371576" cy="2296013"/>
          </a:xfrm>
          <a:prstGeom prst="rect">
            <a:avLst/>
          </a:prstGeom>
          <a:noFill/>
          <a:ln w="9525">
            <a:noFill/>
            <a:miter lim="800000"/>
            <a:headEnd/>
            <a:tailEnd/>
          </a:ln>
        </p:spPr>
        <p:txBody>
          <a:bodyPr wrap="square">
            <a:spAutoFit/>
          </a:bodyPr>
          <a:lstStyle/>
          <a:p>
            <a:pPr>
              <a:spcBef>
                <a:spcPct val="20000"/>
              </a:spcBef>
              <a:buClr>
                <a:schemeClr val="folHlink"/>
              </a:buClr>
              <a:buSzPct val="60000"/>
              <a:buFont typeface="Wingdings" pitchFamily="2" charset="2"/>
              <a:buNone/>
            </a:pPr>
            <a:r>
              <a:rPr lang="zh-CN" altLang="en-US" sz="2800" b="1" dirty="0">
                <a:solidFill>
                  <a:srgbClr val="FF0000"/>
                </a:solidFill>
                <a:latin typeface="Times New Roman" pitchFamily="18" charset="0"/>
              </a:rPr>
              <a:t>定义</a:t>
            </a:r>
            <a:r>
              <a:rPr lang="en-US" altLang="zh-CN" sz="2800" b="1" dirty="0">
                <a:solidFill>
                  <a:srgbClr val="FF0000"/>
                </a:solidFill>
                <a:latin typeface="Times New Roman" pitchFamily="18" charset="0"/>
              </a:rPr>
              <a:t>3.4.4</a:t>
            </a:r>
            <a:r>
              <a:rPr lang="en-US" altLang="zh-CN" sz="2800" b="1" dirty="0">
                <a:solidFill>
                  <a:srgbClr val="000000"/>
                </a:solidFill>
                <a:latin typeface="Times New Roman" pitchFamily="18" charset="0"/>
              </a:rPr>
              <a:t>  </a:t>
            </a:r>
            <a:r>
              <a:rPr lang="zh-CN" altLang="en-US" sz="2800" b="1" dirty="0">
                <a:solidFill>
                  <a:srgbClr val="FF0000"/>
                </a:solidFill>
                <a:latin typeface="Times New Roman" pitchFamily="18" charset="0"/>
              </a:rPr>
              <a:t>边割集</a:t>
            </a:r>
          </a:p>
          <a:p>
            <a:pPr>
              <a:spcBef>
                <a:spcPct val="20000"/>
              </a:spcBef>
              <a:buClr>
                <a:schemeClr val="hlink"/>
              </a:buClr>
              <a:buSzPct val="70000"/>
              <a:buFont typeface="Wingdings" pitchFamily="2" charset="2"/>
              <a:buNone/>
            </a:pPr>
            <a:r>
              <a:rPr lang="zh-CN" altLang="en-US" sz="2400" dirty="0">
                <a:solidFill>
                  <a:srgbClr val="1C1C1C"/>
                </a:solidFill>
                <a:latin typeface="Garamond" pitchFamily="18" charset="0"/>
              </a:rPr>
              <a:t>    </a:t>
            </a:r>
            <a:r>
              <a:rPr lang="zh-CN" altLang="en-US" sz="2400" b="1" dirty="0">
                <a:solidFill>
                  <a:srgbClr val="1C1C1C"/>
                </a:solidFill>
                <a:latin typeface="Garamond" pitchFamily="18" charset="0"/>
              </a:rPr>
              <a:t>设</a:t>
            </a:r>
            <a:r>
              <a:rPr lang="en-US" altLang="zh-CN" sz="2400" b="1" dirty="0">
                <a:solidFill>
                  <a:srgbClr val="1C1C1C"/>
                </a:solidFill>
                <a:latin typeface="Garamond" pitchFamily="18" charset="0"/>
              </a:rPr>
              <a:t>S</a:t>
            </a:r>
            <a:r>
              <a:rPr lang="zh-CN" altLang="en-US" sz="2400" b="1" dirty="0">
                <a:solidFill>
                  <a:srgbClr val="1C1C1C"/>
                </a:solidFill>
                <a:latin typeface="Garamond" pitchFamily="18" charset="0"/>
              </a:rPr>
              <a:t>是图</a:t>
            </a:r>
            <a:r>
              <a:rPr lang="en-US" altLang="zh-CN" sz="2400" b="1" dirty="0">
                <a:solidFill>
                  <a:srgbClr val="1C1C1C"/>
                </a:solidFill>
                <a:latin typeface="Garamond" pitchFamily="18" charset="0"/>
              </a:rPr>
              <a:t>G=&lt;V, E&gt;</a:t>
            </a:r>
            <a:r>
              <a:rPr lang="zh-CN" altLang="en-US" sz="2400" b="1" dirty="0">
                <a:solidFill>
                  <a:srgbClr val="1C1C1C"/>
                </a:solidFill>
                <a:latin typeface="Garamond" pitchFamily="18" charset="0"/>
              </a:rPr>
              <a:t>的边子集</a:t>
            </a:r>
            <a:r>
              <a:rPr lang="en-US" altLang="zh-CN" sz="2400" b="1" dirty="0">
                <a:solidFill>
                  <a:srgbClr val="1C1C1C"/>
                </a:solidFill>
                <a:latin typeface="Garamond" pitchFamily="18" charset="0"/>
              </a:rPr>
              <a:t>, </a:t>
            </a:r>
            <a:r>
              <a:rPr lang="zh-CN" altLang="en-US" sz="2400" b="1" dirty="0">
                <a:solidFill>
                  <a:srgbClr val="1C1C1C"/>
                </a:solidFill>
                <a:latin typeface="Garamond" pitchFamily="18" charset="0"/>
              </a:rPr>
              <a:t>若</a:t>
            </a:r>
          </a:p>
          <a:p>
            <a:pPr>
              <a:spcBef>
                <a:spcPct val="20000"/>
              </a:spcBef>
              <a:buClr>
                <a:schemeClr val="hlink"/>
              </a:buClr>
              <a:buSzPct val="70000"/>
              <a:buFont typeface="Wingdings" pitchFamily="2" charset="2"/>
              <a:buNone/>
            </a:pPr>
            <a:r>
              <a:rPr lang="zh-CN" altLang="en-US" sz="2400" b="1" dirty="0">
                <a:solidFill>
                  <a:srgbClr val="1C1C1C"/>
                </a:solidFill>
                <a:latin typeface="Garamond" pitchFamily="18" charset="0"/>
              </a:rPr>
              <a:t>    </a:t>
            </a:r>
            <a:r>
              <a:rPr lang="en-US" altLang="zh-CN" sz="2400" b="1" dirty="0">
                <a:solidFill>
                  <a:srgbClr val="1C1C1C"/>
                </a:solidFill>
                <a:latin typeface="Garamond" pitchFamily="18" charset="0"/>
              </a:rPr>
              <a:t>(1) G</a:t>
            </a:r>
            <a:r>
              <a:rPr lang="en-US" altLang="zh-CN" sz="2400" b="1" dirty="0">
                <a:solidFill>
                  <a:srgbClr val="1C1C1C"/>
                </a:solidFill>
              </a:rPr>
              <a:t>’</a:t>
            </a:r>
            <a:r>
              <a:rPr lang="en-US" altLang="zh-CN" sz="2400" b="1" dirty="0">
                <a:solidFill>
                  <a:srgbClr val="1C1C1C"/>
                </a:solidFill>
                <a:latin typeface="Garamond" pitchFamily="18" charset="0"/>
              </a:rPr>
              <a:t>=&lt;V, E-S&gt;</a:t>
            </a:r>
            <a:r>
              <a:rPr lang="zh-CN" altLang="en-US" sz="2400" b="1" dirty="0">
                <a:solidFill>
                  <a:srgbClr val="1C1C1C"/>
                </a:solidFill>
                <a:latin typeface="Garamond" pitchFamily="18" charset="0"/>
              </a:rPr>
              <a:t>比</a:t>
            </a:r>
            <a:r>
              <a:rPr lang="en-US" altLang="zh-CN" sz="2400" b="1" dirty="0">
                <a:solidFill>
                  <a:srgbClr val="1C1C1C"/>
                </a:solidFill>
                <a:latin typeface="Garamond" pitchFamily="18" charset="0"/>
              </a:rPr>
              <a:t>G</a:t>
            </a:r>
            <a:r>
              <a:rPr lang="zh-CN" altLang="en-US" sz="2400" b="1" dirty="0">
                <a:solidFill>
                  <a:srgbClr val="1C1C1C"/>
                </a:solidFill>
                <a:latin typeface="Garamond" pitchFamily="18" charset="0"/>
              </a:rPr>
              <a:t>的连通分支数多</a:t>
            </a:r>
            <a:r>
              <a:rPr lang="en-US" altLang="zh-CN" sz="2400" b="1" dirty="0">
                <a:solidFill>
                  <a:srgbClr val="1C1C1C"/>
                </a:solidFill>
                <a:latin typeface="Garamond" pitchFamily="18" charset="0"/>
              </a:rPr>
              <a:t>1.</a:t>
            </a:r>
          </a:p>
          <a:p>
            <a:pPr>
              <a:spcBef>
                <a:spcPct val="20000"/>
              </a:spcBef>
              <a:buClr>
                <a:schemeClr val="hlink"/>
              </a:buClr>
              <a:buSzPct val="70000"/>
              <a:buFont typeface="Wingdings" pitchFamily="2" charset="2"/>
              <a:buNone/>
            </a:pPr>
            <a:r>
              <a:rPr lang="en-US" altLang="zh-CN" sz="2400" b="1" dirty="0">
                <a:solidFill>
                  <a:srgbClr val="1C1C1C"/>
                </a:solidFill>
                <a:latin typeface="Garamond" pitchFamily="18" charset="0"/>
              </a:rPr>
              <a:t>    (2) </a:t>
            </a:r>
            <a:r>
              <a:rPr lang="zh-CN" altLang="en-US" sz="2400" b="1" dirty="0">
                <a:solidFill>
                  <a:srgbClr val="1C1C1C"/>
                </a:solidFill>
                <a:latin typeface="Garamond" pitchFamily="18" charset="0"/>
              </a:rPr>
              <a:t>对</a:t>
            </a:r>
            <a:r>
              <a:rPr lang="zh-CN" altLang="en-US" sz="2400" b="1" dirty="0">
                <a:solidFill>
                  <a:srgbClr val="1C1C1C"/>
                </a:solidFill>
                <a:latin typeface="Garamond" pitchFamily="18" charset="0"/>
                <a:sym typeface="Symbol" pitchFamily="18" charset="2"/>
              </a:rPr>
              <a:t></a:t>
            </a:r>
            <a:r>
              <a:rPr lang="en-US" altLang="zh-CN" sz="2400" b="1" dirty="0">
                <a:solidFill>
                  <a:srgbClr val="1C1C1C"/>
                </a:solidFill>
                <a:latin typeface="Garamond" pitchFamily="18" charset="0"/>
              </a:rPr>
              <a:t>S</a:t>
            </a:r>
            <a:r>
              <a:rPr lang="en-US" altLang="zh-CN" sz="2400" b="1" dirty="0">
                <a:solidFill>
                  <a:srgbClr val="1C1C1C"/>
                </a:solidFill>
              </a:rPr>
              <a:t>’</a:t>
            </a:r>
            <a:r>
              <a:rPr lang="en-US" altLang="zh-CN" sz="2400" b="1" dirty="0">
                <a:solidFill>
                  <a:srgbClr val="1C1C1C"/>
                </a:solidFill>
                <a:latin typeface="Garamond" pitchFamily="18" charset="0"/>
                <a:sym typeface="Symbol" pitchFamily="18" charset="2"/>
              </a:rPr>
              <a:t></a:t>
            </a:r>
            <a:r>
              <a:rPr lang="en-US" altLang="zh-CN" sz="2400" b="1" dirty="0">
                <a:solidFill>
                  <a:srgbClr val="1C1C1C"/>
                </a:solidFill>
                <a:latin typeface="Garamond" pitchFamily="18" charset="0"/>
              </a:rPr>
              <a:t>S, G</a:t>
            </a:r>
            <a:r>
              <a:rPr lang="zh-CN" altLang="en-US" sz="2400" b="1" dirty="0">
                <a:solidFill>
                  <a:srgbClr val="1C1C1C"/>
                </a:solidFill>
                <a:latin typeface="Garamond" pitchFamily="18" charset="0"/>
              </a:rPr>
              <a:t>与</a:t>
            </a:r>
            <a:r>
              <a:rPr lang="en-US" altLang="zh-CN" sz="2400" b="1" dirty="0">
                <a:solidFill>
                  <a:srgbClr val="1C1C1C"/>
                </a:solidFill>
                <a:latin typeface="Garamond" pitchFamily="18" charset="0"/>
              </a:rPr>
              <a:t>G</a:t>
            </a:r>
            <a:r>
              <a:rPr lang="en-US" altLang="zh-CN" sz="2400" b="1" dirty="0">
                <a:solidFill>
                  <a:srgbClr val="1C1C1C"/>
                </a:solidFill>
              </a:rPr>
              <a:t>’’</a:t>
            </a:r>
            <a:r>
              <a:rPr lang="en-US" altLang="zh-CN" sz="2400" b="1" dirty="0">
                <a:solidFill>
                  <a:srgbClr val="1C1C1C"/>
                </a:solidFill>
                <a:latin typeface="Garamond" pitchFamily="18" charset="0"/>
              </a:rPr>
              <a:t>=&lt;V, E-S</a:t>
            </a:r>
            <a:r>
              <a:rPr lang="en-US" altLang="zh-CN" sz="2400" b="1" dirty="0">
                <a:solidFill>
                  <a:srgbClr val="1C1C1C"/>
                </a:solidFill>
              </a:rPr>
              <a:t>’</a:t>
            </a:r>
            <a:r>
              <a:rPr lang="en-US" altLang="zh-CN" sz="2400" b="1" dirty="0">
                <a:solidFill>
                  <a:srgbClr val="1C1C1C"/>
                </a:solidFill>
                <a:latin typeface="Garamond" pitchFamily="18" charset="0"/>
              </a:rPr>
              <a:t>&gt;</a:t>
            </a:r>
            <a:r>
              <a:rPr lang="zh-CN" altLang="en-US" sz="2400" b="1" dirty="0">
                <a:solidFill>
                  <a:srgbClr val="1C1C1C"/>
                </a:solidFill>
                <a:latin typeface="Garamond" pitchFamily="18" charset="0"/>
              </a:rPr>
              <a:t>的连通分支数相同</a:t>
            </a:r>
            <a:r>
              <a:rPr lang="en-US" altLang="zh-CN" sz="2400" b="1" dirty="0">
                <a:solidFill>
                  <a:srgbClr val="1C1C1C"/>
                </a:solidFill>
                <a:latin typeface="Garamond" pitchFamily="18" charset="0"/>
              </a:rPr>
              <a:t>.</a:t>
            </a:r>
          </a:p>
          <a:p>
            <a:pPr>
              <a:spcBef>
                <a:spcPct val="20000"/>
              </a:spcBef>
              <a:buClr>
                <a:schemeClr val="hlink"/>
              </a:buClr>
              <a:buSzPct val="70000"/>
              <a:buFont typeface="Wingdings" pitchFamily="2" charset="2"/>
              <a:buNone/>
            </a:pPr>
            <a:r>
              <a:rPr lang="en-US" altLang="zh-CN" sz="2400" b="1" dirty="0">
                <a:solidFill>
                  <a:srgbClr val="1C1C1C"/>
                </a:solidFill>
                <a:latin typeface="Garamond" pitchFamily="18" charset="0"/>
              </a:rPr>
              <a:t>    </a:t>
            </a:r>
            <a:r>
              <a:rPr lang="zh-CN" altLang="en-US" sz="2400" b="1" dirty="0">
                <a:solidFill>
                  <a:srgbClr val="1C1C1C"/>
                </a:solidFill>
                <a:latin typeface="Garamond" pitchFamily="18" charset="0"/>
              </a:rPr>
              <a:t>则称</a:t>
            </a:r>
            <a:r>
              <a:rPr lang="en-US" altLang="zh-CN" sz="2400" b="1" dirty="0">
                <a:solidFill>
                  <a:srgbClr val="1C1C1C"/>
                </a:solidFill>
                <a:latin typeface="Garamond" pitchFamily="18" charset="0"/>
              </a:rPr>
              <a:t>S</a:t>
            </a:r>
            <a:r>
              <a:rPr lang="zh-CN" altLang="en-US" sz="2400" b="1" dirty="0">
                <a:solidFill>
                  <a:srgbClr val="1C1C1C"/>
                </a:solidFill>
                <a:latin typeface="Garamond" pitchFamily="18" charset="0"/>
              </a:rPr>
              <a:t>为</a:t>
            </a:r>
            <a:r>
              <a:rPr lang="en-US" altLang="zh-CN" sz="2400" b="1" dirty="0">
                <a:solidFill>
                  <a:srgbClr val="1C1C1C"/>
                </a:solidFill>
                <a:latin typeface="Garamond" pitchFamily="18" charset="0"/>
              </a:rPr>
              <a:t>G</a:t>
            </a:r>
            <a:r>
              <a:rPr lang="zh-CN" altLang="en-US" sz="2400" b="1" dirty="0">
                <a:solidFill>
                  <a:srgbClr val="1C1C1C"/>
                </a:solidFill>
                <a:latin typeface="Garamond" pitchFamily="18" charset="0"/>
              </a:rPr>
              <a:t>的一个</a:t>
            </a:r>
            <a:r>
              <a:rPr lang="en-US" altLang="zh-CN" sz="2400" b="1" dirty="0">
                <a:solidFill>
                  <a:srgbClr val="1C1C1C"/>
                </a:solidFill>
                <a:latin typeface="Garamond" pitchFamily="18" charset="0"/>
              </a:rPr>
              <a:t>(</a:t>
            </a:r>
            <a:r>
              <a:rPr lang="zh-CN" altLang="en-US" sz="2400" b="1" dirty="0">
                <a:solidFill>
                  <a:srgbClr val="1C1C1C"/>
                </a:solidFill>
                <a:latin typeface="Garamond" pitchFamily="18" charset="0"/>
              </a:rPr>
              <a:t>边</a:t>
            </a:r>
            <a:r>
              <a:rPr lang="en-US" altLang="zh-CN" sz="2400" b="1" dirty="0">
                <a:solidFill>
                  <a:srgbClr val="1C1C1C"/>
                </a:solidFill>
                <a:latin typeface="Garamond" pitchFamily="18" charset="0"/>
              </a:rPr>
              <a:t>)</a:t>
            </a:r>
            <a:r>
              <a:rPr lang="zh-CN" altLang="en-US" sz="2400" b="1" dirty="0">
                <a:solidFill>
                  <a:srgbClr val="1C1C1C"/>
                </a:solidFill>
                <a:latin typeface="Garamond" pitchFamily="18" charset="0"/>
              </a:rPr>
              <a:t>割集</a:t>
            </a:r>
            <a:r>
              <a:rPr lang="en-US" altLang="zh-CN" sz="2400" b="1" dirty="0">
                <a:solidFill>
                  <a:srgbClr val="1C1C1C"/>
                </a:solidFill>
                <a:latin typeface="Garamond" pitchFamily="18" charset="0"/>
              </a:rPr>
              <a:t>.</a:t>
            </a:r>
          </a:p>
        </p:txBody>
      </p:sp>
      <p:sp>
        <p:nvSpPr>
          <p:cNvPr id="30725" name="Rectangle 4"/>
          <p:cNvSpPr>
            <a:spLocks noChangeArrowheads="1"/>
          </p:cNvSpPr>
          <p:nvPr/>
        </p:nvSpPr>
        <p:spPr bwMode="auto">
          <a:xfrm>
            <a:off x="823678" y="3563938"/>
            <a:ext cx="7772400" cy="1125537"/>
          </a:xfrm>
          <a:prstGeom prst="rect">
            <a:avLst/>
          </a:prstGeom>
          <a:noFill/>
          <a:ln w="9525">
            <a:noFill/>
            <a:miter lim="800000"/>
            <a:headEnd/>
            <a:tailEnd/>
          </a:ln>
        </p:spPr>
        <p:txBody>
          <a:bodyPr/>
          <a:lstStyle/>
          <a:p>
            <a:pPr marL="342900" indent="-342900">
              <a:spcBef>
                <a:spcPct val="20000"/>
              </a:spcBef>
              <a:buClr>
                <a:schemeClr val="hlink"/>
              </a:buClr>
              <a:buSzPct val="70000"/>
              <a:buFont typeface="Wingdings" pitchFamily="2" charset="2"/>
              <a:buNone/>
            </a:pPr>
            <a:r>
              <a:rPr lang="zh-CN" altLang="en-US" sz="2400" b="1" dirty="0">
                <a:solidFill>
                  <a:srgbClr val="FF0000"/>
                </a:solidFill>
                <a:latin typeface="Garamond" pitchFamily="18" charset="0"/>
              </a:rPr>
              <a:t>有向割集</a:t>
            </a:r>
            <a:r>
              <a:rPr lang="en-US" altLang="zh-CN" sz="2400" b="1" dirty="0">
                <a:solidFill>
                  <a:srgbClr val="FF0000"/>
                </a:solidFill>
                <a:latin typeface="Garamond" pitchFamily="18" charset="0"/>
              </a:rPr>
              <a:t>:</a:t>
            </a:r>
            <a:r>
              <a:rPr lang="en-US" altLang="zh-CN" sz="2400" b="1" dirty="0">
                <a:solidFill>
                  <a:srgbClr val="1C1C1C"/>
                </a:solidFill>
                <a:latin typeface="Garamond" pitchFamily="18" charset="0"/>
              </a:rPr>
              <a:t> </a:t>
            </a:r>
            <a:r>
              <a:rPr lang="zh-CN" altLang="en-US" sz="2400" b="1" dirty="0">
                <a:solidFill>
                  <a:srgbClr val="1C1C1C"/>
                </a:solidFill>
                <a:latin typeface="Garamond" pitchFamily="18" charset="0"/>
              </a:rPr>
              <a:t>对有向图来说，给割集</a:t>
            </a:r>
            <a:r>
              <a:rPr lang="en-US" altLang="zh-CN" sz="2400" b="1" dirty="0">
                <a:solidFill>
                  <a:srgbClr val="1C1C1C"/>
                </a:solidFill>
                <a:latin typeface="Garamond" pitchFamily="18" charset="0"/>
              </a:rPr>
              <a:t>S</a:t>
            </a:r>
            <a:r>
              <a:rPr lang="zh-CN" altLang="en-US" sz="2400" b="1" dirty="0">
                <a:solidFill>
                  <a:srgbClr val="1C1C1C"/>
                </a:solidFill>
                <a:latin typeface="Garamond" pitchFamily="18" charset="0"/>
              </a:rPr>
              <a:t>一个方向</a:t>
            </a:r>
            <a:r>
              <a:rPr lang="en-US" altLang="zh-CN" sz="2400" b="1" dirty="0">
                <a:solidFill>
                  <a:srgbClr val="1C1C1C"/>
                </a:solidFill>
                <a:latin typeface="Garamond" pitchFamily="18" charset="0"/>
              </a:rPr>
              <a:t>. (</a:t>
            </a:r>
            <a:r>
              <a:rPr lang="en-US" altLang="zh-CN" sz="2400" b="1" dirty="0">
                <a:solidFill>
                  <a:srgbClr val="1C1C1C"/>
                </a:solidFill>
                <a:latin typeface="Garamond" pitchFamily="18" charset="0"/>
                <a:sym typeface="Symbol" pitchFamily="18" charset="2"/>
              </a:rPr>
              <a:t></a:t>
            </a:r>
            <a:r>
              <a:rPr lang="en-US" altLang="zh-CN" sz="2400" b="1" dirty="0" err="1">
                <a:solidFill>
                  <a:srgbClr val="1C1C1C"/>
                </a:solidFill>
                <a:latin typeface="Garamond" pitchFamily="18" charset="0"/>
              </a:rPr>
              <a:t>e</a:t>
            </a:r>
            <a:r>
              <a:rPr lang="en-US" altLang="zh-CN" sz="2400" b="1" dirty="0" err="1">
                <a:solidFill>
                  <a:srgbClr val="1C1C1C"/>
                </a:solidFill>
                <a:latin typeface="Garamond" pitchFamily="18" charset="0"/>
                <a:sym typeface="Symbol" pitchFamily="18" charset="2"/>
              </a:rPr>
              <a:t></a:t>
            </a:r>
            <a:r>
              <a:rPr lang="en-US" altLang="zh-CN" sz="2400" b="1" dirty="0" err="1">
                <a:solidFill>
                  <a:srgbClr val="1C1C1C"/>
                </a:solidFill>
                <a:latin typeface="Garamond" pitchFamily="18" charset="0"/>
              </a:rPr>
              <a:t>S</a:t>
            </a:r>
            <a:r>
              <a:rPr lang="en-US" altLang="zh-CN" sz="2400" b="1" dirty="0">
                <a:solidFill>
                  <a:srgbClr val="1C1C1C"/>
                </a:solidFill>
                <a:latin typeface="Garamond" pitchFamily="18" charset="0"/>
              </a:rPr>
              <a:t>, e</a:t>
            </a:r>
            <a:r>
              <a:rPr lang="zh-CN" altLang="en-US" sz="2400" b="1" dirty="0">
                <a:solidFill>
                  <a:srgbClr val="1C1C1C"/>
                </a:solidFill>
                <a:latin typeface="Garamond" pitchFamily="18" charset="0"/>
              </a:rPr>
              <a:t>或与</a:t>
            </a:r>
            <a:r>
              <a:rPr lang="en-US" altLang="zh-CN" sz="2400" b="1" dirty="0">
                <a:solidFill>
                  <a:srgbClr val="1C1C1C"/>
                </a:solidFill>
                <a:latin typeface="Garamond" pitchFamily="18" charset="0"/>
              </a:rPr>
              <a:t>S</a:t>
            </a:r>
            <a:r>
              <a:rPr lang="zh-CN" altLang="en-US" sz="2400" b="1" dirty="0">
                <a:solidFill>
                  <a:srgbClr val="1C1C1C"/>
                </a:solidFill>
                <a:latin typeface="Garamond" pitchFamily="18" charset="0"/>
              </a:rPr>
              <a:t>同向</a:t>
            </a:r>
            <a:r>
              <a:rPr lang="en-US" altLang="zh-CN" sz="2400" b="1" dirty="0">
                <a:solidFill>
                  <a:srgbClr val="1C1C1C"/>
                </a:solidFill>
                <a:latin typeface="Garamond" pitchFamily="18" charset="0"/>
              </a:rPr>
              <a:t>, </a:t>
            </a:r>
            <a:r>
              <a:rPr lang="zh-CN" altLang="en-US" sz="2400" b="1" dirty="0">
                <a:solidFill>
                  <a:srgbClr val="1C1C1C"/>
                </a:solidFill>
                <a:latin typeface="Garamond" pitchFamily="18" charset="0"/>
              </a:rPr>
              <a:t>或与</a:t>
            </a:r>
            <a:r>
              <a:rPr lang="en-US" altLang="zh-CN" sz="2400" b="1" dirty="0">
                <a:solidFill>
                  <a:srgbClr val="1C1C1C"/>
                </a:solidFill>
                <a:latin typeface="Garamond" pitchFamily="18" charset="0"/>
              </a:rPr>
              <a:t>S</a:t>
            </a:r>
            <a:r>
              <a:rPr lang="zh-CN" altLang="en-US" sz="2400" b="1" dirty="0">
                <a:solidFill>
                  <a:srgbClr val="1C1C1C"/>
                </a:solidFill>
                <a:latin typeface="Garamond" pitchFamily="18" charset="0"/>
              </a:rPr>
              <a:t>反向</a:t>
            </a:r>
            <a:r>
              <a:rPr lang="en-US" altLang="zh-CN" sz="2400" b="1" dirty="0">
                <a:solidFill>
                  <a:srgbClr val="1C1C1C"/>
                </a:solidFill>
                <a:latin typeface="Garamond" pitchFamily="18" charset="0"/>
              </a:rPr>
              <a:t>.)</a:t>
            </a:r>
          </a:p>
        </p:txBody>
      </p:sp>
      <p:graphicFrame>
        <p:nvGraphicFramePr>
          <p:cNvPr id="30722" name="Object 5"/>
          <p:cNvGraphicFramePr>
            <a:graphicFrameLocks noChangeAspect="1"/>
          </p:cNvGraphicFramePr>
          <p:nvPr>
            <p:extLst>
              <p:ext uri="{D42A27DB-BD31-4B8C-83A1-F6EECF244321}">
                <p14:modId xmlns:p14="http://schemas.microsoft.com/office/powerpoint/2010/main" val="3436531671"/>
              </p:ext>
            </p:extLst>
          </p:nvPr>
        </p:nvGraphicFramePr>
        <p:xfrm>
          <a:off x="2909319" y="4246408"/>
          <a:ext cx="3455987" cy="2343150"/>
        </p:xfrm>
        <a:graphic>
          <a:graphicData uri="http://schemas.openxmlformats.org/presentationml/2006/ole">
            <mc:AlternateContent xmlns:mc="http://schemas.openxmlformats.org/markup-compatibility/2006">
              <mc:Choice xmlns:v="urn:schemas-microsoft-com:vml" Requires="v">
                <p:oleObj spid="_x0000_s174188" name="Visio" r:id="rId3" imgW="1892909" imgH="1286683" progId="Visio.Drawing.11">
                  <p:embed/>
                </p:oleObj>
              </mc:Choice>
              <mc:Fallback>
                <p:oleObj name="Visio" r:id="rId3" imgW="1892909" imgH="1286683" progId="Visio.Drawing.11">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319" y="4246408"/>
                        <a:ext cx="3455987"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5"/>
          <p:cNvSpPr>
            <a:spLocks noGrp="1"/>
          </p:cNvSpPr>
          <p:nvPr>
            <p:ph type="title"/>
          </p:nvPr>
        </p:nvSpPr>
        <p:spPr/>
        <p:txBody>
          <a:bodyPr/>
          <a:lstStyle/>
          <a:p>
            <a:r>
              <a:rPr lang="zh-CN" altLang="en-US" dirty="0"/>
              <a:t>割集矩阵及其性质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670823" y="1223963"/>
            <a:ext cx="8473177" cy="1544637"/>
          </a:xfrm>
          <a:prstGeom prst="rect">
            <a:avLst/>
          </a:prstGeom>
          <a:noFill/>
          <a:ln w="9525">
            <a:noFill/>
            <a:miter lim="800000"/>
            <a:headEnd/>
            <a:tailEnd/>
          </a:ln>
        </p:spPr>
        <p:txBody>
          <a:bodyPr wrap="square">
            <a:spAutoFit/>
          </a:bodyPr>
          <a:lstStyle/>
          <a:p>
            <a:pPr>
              <a:spcBef>
                <a:spcPct val="20000"/>
              </a:spcBef>
              <a:buClr>
                <a:schemeClr val="folHlink"/>
              </a:buClr>
              <a:buSzPct val="60000"/>
              <a:buFont typeface="Wingdings" pitchFamily="2" charset="2"/>
              <a:buNone/>
            </a:pPr>
            <a:r>
              <a:rPr lang="zh-CN" altLang="en-US" sz="2800" b="1" dirty="0">
                <a:solidFill>
                  <a:srgbClr val="FF0000"/>
                </a:solidFill>
                <a:latin typeface="Times New Roman" pitchFamily="18" charset="0"/>
              </a:rPr>
              <a:t>定义</a:t>
            </a:r>
            <a:r>
              <a:rPr lang="en-US" altLang="zh-CN" sz="2800" b="1" dirty="0">
                <a:solidFill>
                  <a:srgbClr val="FF0000"/>
                </a:solidFill>
                <a:latin typeface="Times New Roman" pitchFamily="18" charset="0"/>
              </a:rPr>
              <a:t>3.4.5</a:t>
            </a:r>
            <a:r>
              <a:rPr lang="en-US" altLang="zh-CN" sz="2800" b="1" dirty="0">
                <a:solidFill>
                  <a:srgbClr val="000000"/>
                </a:solidFill>
                <a:latin typeface="Times New Roman" pitchFamily="18" charset="0"/>
              </a:rPr>
              <a:t>  </a:t>
            </a:r>
            <a:r>
              <a:rPr lang="zh-CN" altLang="en-US" sz="2800" b="1" dirty="0">
                <a:solidFill>
                  <a:srgbClr val="FF0066"/>
                </a:solidFill>
                <a:latin typeface="Times New Roman" pitchFamily="18" charset="0"/>
              </a:rPr>
              <a:t>完全割集矩阵</a:t>
            </a:r>
          </a:p>
          <a:p>
            <a:pPr>
              <a:spcBef>
                <a:spcPct val="20000"/>
              </a:spcBef>
              <a:buClr>
                <a:schemeClr val="folHlink"/>
              </a:buClr>
              <a:buSzPct val="60000"/>
              <a:buFont typeface="Wingdings" pitchFamily="2" charset="2"/>
              <a:buNone/>
            </a:pPr>
            <a:r>
              <a:rPr lang="zh-CN" altLang="en-US" sz="2800" b="1" dirty="0">
                <a:solidFill>
                  <a:srgbClr val="000000"/>
                </a:solidFill>
                <a:latin typeface="Tahoma" pitchFamily="34" charset="0"/>
              </a:rPr>
              <a:t>      有向连通图</a:t>
            </a:r>
            <a:r>
              <a:rPr lang="en-US" altLang="zh-CN" sz="2800" b="1" dirty="0">
                <a:solidFill>
                  <a:srgbClr val="000000"/>
                </a:solidFill>
                <a:latin typeface="Tahoma" pitchFamily="34" charset="0"/>
              </a:rPr>
              <a:t>G</a:t>
            </a:r>
            <a:r>
              <a:rPr lang="zh-CN" altLang="en-US" sz="2800" b="1" dirty="0">
                <a:solidFill>
                  <a:srgbClr val="000000"/>
                </a:solidFill>
                <a:latin typeface="Tahoma" pitchFamily="34" charset="0"/>
              </a:rPr>
              <a:t>的全部割集组成的矩阵</a:t>
            </a:r>
            <a:r>
              <a:rPr lang="en-US" altLang="zh-CN" sz="2800" b="1" dirty="0">
                <a:solidFill>
                  <a:srgbClr val="000000"/>
                </a:solidFill>
                <a:latin typeface="Tahoma" pitchFamily="34" charset="0"/>
              </a:rPr>
              <a:t>, </a:t>
            </a:r>
            <a:r>
              <a:rPr lang="zh-CN" altLang="en-US" sz="2800" b="1" dirty="0">
                <a:solidFill>
                  <a:srgbClr val="000000"/>
                </a:solidFill>
                <a:latin typeface="Tahoma" pitchFamily="34" charset="0"/>
              </a:rPr>
              <a:t>称为</a:t>
            </a:r>
          </a:p>
          <a:p>
            <a:pPr>
              <a:spcBef>
                <a:spcPct val="20000"/>
              </a:spcBef>
              <a:buClr>
                <a:schemeClr val="folHlink"/>
              </a:buClr>
              <a:buSzPct val="60000"/>
              <a:buFont typeface="Wingdings" pitchFamily="2" charset="2"/>
              <a:buNone/>
            </a:pPr>
            <a:r>
              <a:rPr lang="zh-CN" altLang="en-US" sz="2800" b="1" dirty="0">
                <a:solidFill>
                  <a:srgbClr val="000000"/>
                </a:solidFill>
                <a:latin typeface="Tahoma" pitchFamily="34" charset="0"/>
              </a:rPr>
              <a:t>      完全割集矩阵</a:t>
            </a:r>
            <a:r>
              <a:rPr lang="en-US" altLang="zh-CN" sz="2800" b="1" dirty="0">
                <a:solidFill>
                  <a:srgbClr val="000000"/>
                </a:solidFill>
                <a:latin typeface="Tahoma" pitchFamily="34" charset="0"/>
              </a:rPr>
              <a:t>, </a:t>
            </a:r>
            <a:r>
              <a:rPr lang="zh-CN" altLang="en-US" sz="2800" b="1" dirty="0">
                <a:solidFill>
                  <a:srgbClr val="000000"/>
                </a:solidFill>
                <a:latin typeface="Tahoma" pitchFamily="34" charset="0"/>
              </a:rPr>
              <a:t>记为</a:t>
            </a:r>
            <a:r>
              <a:rPr lang="en-US" altLang="zh-CN" sz="2800" b="1" dirty="0">
                <a:solidFill>
                  <a:srgbClr val="000000"/>
                </a:solidFill>
                <a:latin typeface="Tahoma" pitchFamily="34" charset="0"/>
              </a:rPr>
              <a:t>S</a:t>
            </a:r>
            <a:r>
              <a:rPr lang="en-US" altLang="zh-CN" sz="2800" b="1" baseline="-25000" dirty="0">
                <a:solidFill>
                  <a:srgbClr val="000000"/>
                </a:solidFill>
                <a:latin typeface="Tahoma" pitchFamily="34" charset="0"/>
              </a:rPr>
              <a:t>e</a:t>
            </a:r>
            <a:r>
              <a:rPr lang="en-US" altLang="zh-CN" sz="2800" b="1" dirty="0">
                <a:solidFill>
                  <a:srgbClr val="000000"/>
                </a:solidFill>
                <a:latin typeface="Tahoma" pitchFamily="34" charset="0"/>
              </a:rPr>
              <a:t>. </a:t>
            </a:r>
            <a:r>
              <a:rPr lang="zh-CN" altLang="en-US" sz="2800" b="1" dirty="0">
                <a:solidFill>
                  <a:srgbClr val="000000"/>
                </a:solidFill>
                <a:latin typeface="Tahoma" pitchFamily="34" charset="0"/>
              </a:rPr>
              <a:t>其中</a:t>
            </a:r>
          </a:p>
        </p:txBody>
      </p:sp>
      <p:graphicFrame>
        <p:nvGraphicFramePr>
          <p:cNvPr id="31746" name="Object 4"/>
          <p:cNvGraphicFramePr>
            <a:graphicFrameLocks noChangeAspect="1"/>
          </p:cNvGraphicFramePr>
          <p:nvPr/>
        </p:nvGraphicFramePr>
        <p:xfrm>
          <a:off x="1975748" y="2933700"/>
          <a:ext cx="4968875" cy="1662113"/>
        </p:xfrm>
        <a:graphic>
          <a:graphicData uri="http://schemas.openxmlformats.org/presentationml/2006/ole">
            <mc:AlternateContent xmlns:mc="http://schemas.openxmlformats.org/markup-compatibility/2006">
              <mc:Choice xmlns:v="urn:schemas-microsoft-com:vml" Requires="v">
                <p:oleObj spid="_x0000_s175210" name="公式" r:id="rId3" imgW="2362200" imgH="787400" progId="Equation.3">
                  <p:embed/>
                </p:oleObj>
              </mc:Choice>
              <mc:Fallback>
                <p:oleObj name="公式" r:id="rId3" imgW="2362200" imgH="7874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5748" y="2933700"/>
                        <a:ext cx="4968875" cy="166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a:t>割集矩阵及其性质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18" name="Object 2"/>
          <p:cNvGraphicFramePr>
            <a:graphicFrameLocks noChangeAspect="1"/>
          </p:cNvGraphicFramePr>
          <p:nvPr/>
        </p:nvGraphicFramePr>
        <p:xfrm>
          <a:off x="919385" y="2259013"/>
          <a:ext cx="4103688" cy="3376612"/>
        </p:xfrm>
        <a:graphic>
          <a:graphicData uri="http://schemas.openxmlformats.org/presentationml/2006/ole">
            <mc:AlternateContent xmlns:mc="http://schemas.openxmlformats.org/markup-compatibility/2006">
              <mc:Choice xmlns:v="urn:schemas-microsoft-com:vml" Requires="v">
                <p:oleObj spid="_x0000_s176344" name="公式" r:id="rId4" imgW="2260600" imgH="1854200" progId="Equation.3">
                  <p:embed/>
                </p:oleObj>
              </mc:Choice>
              <mc:Fallback>
                <p:oleObj name="公式" r:id="rId4" imgW="2260600" imgH="1854200" progId="Equation.3">
                  <p:embed/>
                  <p:pic>
                    <p:nvPicPr>
                      <p:cNvPr id="0"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385" y="2259013"/>
                        <a:ext cx="4103688" cy="337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3"/>
          <p:cNvGraphicFramePr>
            <a:graphicFrameLocks noChangeAspect="1"/>
          </p:cNvGraphicFramePr>
          <p:nvPr>
            <p:extLst>
              <p:ext uri="{D42A27DB-BD31-4B8C-83A1-F6EECF244321}">
                <p14:modId xmlns:p14="http://schemas.microsoft.com/office/powerpoint/2010/main" val="2148273387"/>
              </p:ext>
            </p:extLst>
          </p:nvPr>
        </p:nvGraphicFramePr>
        <p:xfrm>
          <a:off x="6139085" y="1179513"/>
          <a:ext cx="2217738" cy="2376487"/>
        </p:xfrm>
        <a:graphic>
          <a:graphicData uri="http://schemas.openxmlformats.org/presentationml/2006/ole">
            <mc:AlternateContent xmlns:mc="http://schemas.openxmlformats.org/markup-compatibility/2006">
              <mc:Choice xmlns:v="urn:schemas-microsoft-com:vml" Requires="v">
                <p:oleObj spid="_x0000_s176345" name="Visio" r:id="rId6" imgW="1469331" imgH="1572678" progId="Visio.Drawing.11">
                  <p:embed/>
                </p:oleObj>
              </mc:Choice>
              <mc:Fallback>
                <p:oleObj name="Visio" r:id="rId6" imgW="1469331" imgH="1572678" progId="Visio.Drawing.11">
                  <p:embed/>
                  <p:pic>
                    <p:nvPicPr>
                      <p:cNvPr id="0"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9085" y="1179513"/>
                        <a:ext cx="2217738" cy="2376487"/>
                      </a:xfrm>
                      <a:prstGeom prst="rect">
                        <a:avLst/>
                      </a:prstGeom>
                      <a:noFill/>
                      <a:extLst/>
                    </p:spPr>
                  </p:pic>
                </p:oleObj>
              </mc:Fallback>
            </mc:AlternateContent>
          </a:graphicData>
        </a:graphic>
      </p:graphicFrame>
      <p:sp>
        <p:nvSpPr>
          <p:cNvPr id="982020" name="Rectangle 4"/>
          <p:cNvSpPr>
            <a:spLocks noChangeArrowheads="1"/>
          </p:cNvSpPr>
          <p:nvPr/>
        </p:nvSpPr>
        <p:spPr bwMode="auto">
          <a:xfrm>
            <a:off x="6050185" y="3563938"/>
            <a:ext cx="2655888" cy="2436812"/>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en-US" altLang="zh-CN" sz="2200" b="1" dirty="0">
                <a:solidFill>
                  <a:srgbClr val="000000"/>
                </a:solidFill>
                <a:latin typeface="Times New Roman" pitchFamily="18" charset="0"/>
              </a:rPr>
              <a:t>S</a:t>
            </a:r>
            <a:r>
              <a:rPr lang="en-US" altLang="zh-CN" sz="2200" b="1" baseline="-25000" dirty="0">
                <a:solidFill>
                  <a:srgbClr val="000000"/>
                </a:solidFill>
                <a:latin typeface="Times New Roman" pitchFamily="18" charset="0"/>
              </a:rPr>
              <a:t>1</a:t>
            </a:r>
            <a:r>
              <a:rPr lang="en-US" altLang="zh-CN" sz="2200" b="1" dirty="0">
                <a:solidFill>
                  <a:srgbClr val="000000"/>
                </a:solidFill>
                <a:latin typeface="Times New Roman" pitchFamily="18" charset="0"/>
              </a:rPr>
              <a:t>={e</a:t>
            </a:r>
            <a:r>
              <a:rPr lang="en-US" altLang="zh-CN" sz="2200" b="1" baseline="-25000" dirty="0">
                <a:solidFill>
                  <a:srgbClr val="000000"/>
                </a:solidFill>
                <a:latin typeface="Times New Roman" pitchFamily="18" charset="0"/>
              </a:rPr>
              <a:t>1</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2</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3</a:t>
            </a:r>
            <a:r>
              <a:rPr lang="en-US" altLang="zh-CN" sz="2200" b="1" dirty="0">
                <a:solidFill>
                  <a:srgbClr val="000000"/>
                </a:solidFill>
                <a:latin typeface="Times New Roman" pitchFamily="18" charset="0"/>
              </a:rPr>
              <a:t>},                                                         </a:t>
            </a:r>
          </a:p>
          <a:p>
            <a:pPr>
              <a:buClr>
                <a:schemeClr val="folHlink"/>
              </a:buClr>
              <a:buSzPct val="60000"/>
              <a:buFont typeface="Wingdings" pitchFamily="2" charset="2"/>
              <a:buNone/>
            </a:pPr>
            <a:r>
              <a:rPr lang="en-US" altLang="zh-CN" sz="2200" b="1" dirty="0">
                <a:solidFill>
                  <a:srgbClr val="000000"/>
                </a:solidFill>
                <a:latin typeface="Times New Roman" pitchFamily="18" charset="0"/>
              </a:rPr>
              <a:t>S</a:t>
            </a:r>
            <a:r>
              <a:rPr lang="en-US" altLang="zh-CN" sz="2200" b="1" baseline="-25000" dirty="0">
                <a:solidFill>
                  <a:srgbClr val="000000"/>
                </a:solidFill>
                <a:latin typeface="Times New Roman" pitchFamily="18" charset="0"/>
              </a:rPr>
              <a:t>2</a:t>
            </a:r>
            <a:r>
              <a:rPr lang="en-US" altLang="zh-CN" sz="2200" b="1" dirty="0">
                <a:solidFill>
                  <a:srgbClr val="000000"/>
                </a:solidFill>
                <a:latin typeface="Times New Roman" pitchFamily="18" charset="0"/>
              </a:rPr>
              <a:t>={e</a:t>
            </a:r>
            <a:r>
              <a:rPr lang="en-US" altLang="zh-CN" sz="2200" b="1" baseline="-25000" dirty="0">
                <a:solidFill>
                  <a:srgbClr val="000000"/>
                </a:solidFill>
                <a:latin typeface="Times New Roman" pitchFamily="18" charset="0"/>
              </a:rPr>
              <a:t>1</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4</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6</a:t>
            </a:r>
            <a:r>
              <a:rPr lang="en-US" altLang="zh-CN" sz="2200" b="1" dirty="0">
                <a:solidFill>
                  <a:srgbClr val="000000"/>
                </a:solidFill>
                <a:latin typeface="Times New Roman" pitchFamily="18" charset="0"/>
              </a:rPr>
              <a:t>},                                 </a:t>
            </a:r>
          </a:p>
          <a:p>
            <a:pPr>
              <a:buClr>
                <a:schemeClr val="folHlink"/>
              </a:buClr>
              <a:buSzPct val="60000"/>
              <a:buFont typeface="Wingdings" pitchFamily="2" charset="2"/>
              <a:buNone/>
            </a:pPr>
            <a:r>
              <a:rPr lang="en-US" altLang="zh-CN" sz="2200" b="1" dirty="0">
                <a:solidFill>
                  <a:srgbClr val="000000"/>
                </a:solidFill>
                <a:latin typeface="Times New Roman" pitchFamily="18" charset="0"/>
              </a:rPr>
              <a:t>S</a:t>
            </a:r>
            <a:r>
              <a:rPr lang="en-US" altLang="zh-CN" sz="2200" b="1" baseline="-25000" dirty="0">
                <a:solidFill>
                  <a:srgbClr val="000000"/>
                </a:solidFill>
                <a:latin typeface="Times New Roman" pitchFamily="18" charset="0"/>
              </a:rPr>
              <a:t>3</a:t>
            </a:r>
            <a:r>
              <a:rPr lang="en-US" altLang="zh-CN" sz="2200" b="1" dirty="0">
                <a:solidFill>
                  <a:srgbClr val="000000"/>
                </a:solidFill>
                <a:latin typeface="Times New Roman" pitchFamily="18" charset="0"/>
              </a:rPr>
              <a:t>={e</a:t>
            </a:r>
            <a:r>
              <a:rPr lang="en-US" altLang="zh-CN" sz="2200" b="1" baseline="-25000" dirty="0">
                <a:solidFill>
                  <a:srgbClr val="000000"/>
                </a:solidFill>
                <a:latin typeface="Times New Roman" pitchFamily="18" charset="0"/>
              </a:rPr>
              <a:t>3</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5</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6</a:t>
            </a:r>
            <a:r>
              <a:rPr lang="en-US" altLang="zh-CN" sz="2200" b="1" dirty="0">
                <a:solidFill>
                  <a:srgbClr val="000000"/>
                </a:solidFill>
                <a:latin typeface="Times New Roman" pitchFamily="18" charset="0"/>
              </a:rPr>
              <a:t>},                                                       </a:t>
            </a:r>
          </a:p>
          <a:p>
            <a:pPr>
              <a:buClr>
                <a:schemeClr val="folHlink"/>
              </a:buClr>
              <a:buSzPct val="60000"/>
              <a:buFont typeface="Wingdings" pitchFamily="2" charset="2"/>
              <a:buNone/>
            </a:pPr>
            <a:r>
              <a:rPr lang="en-US" altLang="zh-CN" sz="2200" b="1" dirty="0">
                <a:solidFill>
                  <a:srgbClr val="000000"/>
                </a:solidFill>
                <a:latin typeface="Times New Roman" pitchFamily="18" charset="0"/>
              </a:rPr>
              <a:t>S</a:t>
            </a:r>
            <a:r>
              <a:rPr lang="en-US" altLang="zh-CN" sz="2200" b="1" baseline="-25000" dirty="0">
                <a:solidFill>
                  <a:srgbClr val="000000"/>
                </a:solidFill>
                <a:latin typeface="Times New Roman" pitchFamily="18" charset="0"/>
              </a:rPr>
              <a:t>4</a:t>
            </a:r>
            <a:r>
              <a:rPr lang="en-US" altLang="zh-CN" sz="2200" b="1" dirty="0">
                <a:solidFill>
                  <a:srgbClr val="000000"/>
                </a:solidFill>
                <a:latin typeface="Times New Roman" pitchFamily="18" charset="0"/>
              </a:rPr>
              <a:t>={e</a:t>
            </a:r>
            <a:r>
              <a:rPr lang="en-US" altLang="zh-CN" sz="2200" b="1" baseline="-25000" dirty="0">
                <a:solidFill>
                  <a:srgbClr val="000000"/>
                </a:solidFill>
                <a:latin typeface="Times New Roman" pitchFamily="18" charset="0"/>
              </a:rPr>
              <a:t>2</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4</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5</a:t>
            </a:r>
            <a:r>
              <a:rPr lang="en-US" altLang="zh-CN" sz="2200" b="1" dirty="0">
                <a:solidFill>
                  <a:srgbClr val="000000"/>
                </a:solidFill>
                <a:latin typeface="Times New Roman" pitchFamily="18" charset="0"/>
              </a:rPr>
              <a:t>},                                      </a:t>
            </a:r>
          </a:p>
          <a:p>
            <a:pPr>
              <a:buClr>
                <a:schemeClr val="folHlink"/>
              </a:buClr>
              <a:buSzPct val="60000"/>
              <a:buFont typeface="Wingdings" pitchFamily="2" charset="2"/>
              <a:buNone/>
            </a:pPr>
            <a:r>
              <a:rPr lang="en-US" altLang="zh-CN" sz="2200" b="1" dirty="0">
                <a:solidFill>
                  <a:srgbClr val="000000"/>
                </a:solidFill>
                <a:latin typeface="Times New Roman" pitchFamily="18" charset="0"/>
              </a:rPr>
              <a:t>S</a:t>
            </a:r>
            <a:r>
              <a:rPr lang="en-US" altLang="zh-CN" sz="2200" b="1" baseline="-25000" dirty="0">
                <a:solidFill>
                  <a:srgbClr val="000000"/>
                </a:solidFill>
                <a:latin typeface="Times New Roman" pitchFamily="18" charset="0"/>
              </a:rPr>
              <a:t>5</a:t>
            </a:r>
            <a:r>
              <a:rPr lang="en-US" altLang="zh-CN" sz="2200" b="1" dirty="0">
                <a:solidFill>
                  <a:srgbClr val="000000"/>
                </a:solidFill>
                <a:latin typeface="Times New Roman" pitchFamily="18" charset="0"/>
              </a:rPr>
              <a:t>={e</a:t>
            </a:r>
            <a:r>
              <a:rPr lang="en-US" altLang="zh-CN" sz="2200" b="1" baseline="-25000" dirty="0">
                <a:solidFill>
                  <a:srgbClr val="000000"/>
                </a:solidFill>
                <a:latin typeface="Times New Roman" pitchFamily="18" charset="0"/>
              </a:rPr>
              <a:t>1</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2</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5</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6</a:t>
            </a:r>
            <a:r>
              <a:rPr lang="en-US" altLang="zh-CN" sz="2200" b="1" dirty="0">
                <a:solidFill>
                  <a:srgbClr val="000000"/>
                </a:solidFill>
                <a:latin typeface="Times New Roman" pitchFamily="18" charset="0"/>
              </a:rPr>
              <a:t>},                                                          </a:t>
            </a:r>
          </a:p>
          <a:p>
            <a:pPr>
              <a:buClr>
                <a:schemeClr val="folHlink"/>
              </a:buClr>
              <a:buSzPct val="60000"/>
              <a:buFont typeface="Wingdings" pitchFamily="2" charset="2"/>
              <a:buNone/>
            </a:pPr>
            <a:r>
              <a:rPr lang="en-US" altLang="zh-CN" sz="2200" b="1" dirty="0">
                <a:solidFill>
                  <a:srgbClr val="000000"/>
                </a:solidFill>
                <a:latin typeface="Times New Roman" pitchFamily="18" charset="0"/>
              </a:rPr>
              <a:t>S</a:t>
            </a:r>
            <a:r>
              <a:rPr lang="en-US" altLang="zh-CN" sz="2200" b="1" baseline="-25000" dirty="0">
                <a:solidFill>
                  <a:srgbClr val="000000"/>
                </a:solidFill>
                <a:latin typeface="Times New Roman" pitchFamily="18" charset="0"/>
              </a:rPr>
              <a:t>6</a:t>
            </a:r>
            <a:r>
              <a:rPr lang="en-US" altLang="zh-CN" sz="2200" b="1" dirty="0">
                <a:solidFill>
                  <a:srgbClr val="000000"/>
                </a:solidFill>
                <a:latin typeface="Times New Roman" pitchFamily="18" charset="0"/>
              </a:rPr>
              <a:t>={e</a:t>
            </a:r>
            <a:r>
              <a:rPr lang="en-US" altLang="zh-CN" sz="2200" b="1" baseline="-25000" dirty="0">
                <a:solidFill>
                  <a:srgbClr val="000000"/>
                </a:solidFill>
                <a:latin typeface="Times New Roman" pitchFamily="18" charset="0"/>
              </a:rPr>
              <a:t>2</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3</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4</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6</a:t>
            </a:r>
            <a:r>
              <a:rPr lang="en-US" altLang="zh-CN" sz="2200" b="1" dirty="0">
                <a:solidFill>
                  <a:srgbClr val="000000"/>
                </a:solidFill>
                <a:latin typeface="Times New Roman" pitchFamily="18" charset="0"/>
              </a:rPr>
              <a:t>},                                                          </a:t>
            </a:r>
          </a:p>
          <a:p>
            <a:pPr>
              <a:buClr>
                <a:schemeClr val="folHlink"/>
              </a:buClr>
              <a:buSzPct val="60000"/>
              <a:buFont typeface="Wingdings" pitchFamily="2" charset="2"/>
              <a:buNone/>
            </a:pPr>
            <a:r>
              <a:rPr lang="en-US" altLang="zh-CN" sz="2200" b="1" dirty="0">
                <a:solidFill>
                  <a:srgbClr val="000000"/>
                </a:solidFill>
                <a:latin typeface="Times New Roman" pitchFamily="18" charset="0"/>
              </a:rPr>
              <a:t>S</a:t>
            </a:r>
            <a:r>
              <a:rPr lang="en-US" altLang="zh-CN" sz="2200" b="1" baseline="-25000" dirty="0">
                <a:solidFill>
                  <a:srgbClr val="000000"/>
                </a:solidFill>
                <a:latin typeface="Times New Roman" pitchFamily="18" charset="0"/>
              </a:rPr>
              <a:t>7</a:t>
            </a:r>
            <a:r>
              <a:rPr lang="en-US" altLang="zh-CN" sz="2200" b="1" dirty="0">
                <a:solidFill>
                  <a:srgbClr val="000000"/>
                </a:solidFill>
                <a:latin typeface="Times New Roman" pitchFamily="18" charset="0"/>
              </a:rPr>
              <a:t>={e</a:t>
            </a:r>
            <a:r>
              <a:rPr lang="en-US" altLang="zh-CN" sz="2200" b="1" baseline="-25000" dirty="0">
                <a:solidFill>
                  <a:srgbClr val="000000"/>
                </a:solidFill>
                <a:latin typeface="Times New Roman" pitchFamily="18" charset="0"/>
              </a:rPr>
              <a:t>1</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3</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4</a:t>
            </a:r>
            <a:r>
              <a:rPr lang="en-US" altLang="zh-CN" sz="2200" b="1" dirty="0">
                <a:solidFill>
                  <a:srgbClr val="000000"/>
                </a:solidFill>
                <a:latin typeface="Times New Roman" pitchFamily="18" charset="0"/>
              </a:rPr>
              <a:t>, e</a:t>
            </a:r>
            <a:r>
              <a:rPr lang="en-US" altLang="zh-CN" sz="2200" b="1" baseline="-25000" dirty="0">
                <a:solidFill>
                  <a:srgbClr val="000000"/>
                </a:solidFill>
                <a:latin typeface="Times New Roman" pitchFamily="18" charset="0"/>
              </a:rPr>
              <a:t>5</a:t>
            </a:r>
            <a:r>
              <a:rPr lang="en-US" altLang="zh-CN" sz="2200" b="1" dirty="0">
                <a:solidFill>
                  <a:srgbClr val="000000"/>
                </a:solidFill>
                <a:latin typeface="Times New Roman" pitchFamily="18" charset="0"/>
              </a:rPr>
              <a:t>}</a:t>
            </a:r>
          </a:p>
        </p:txBody>
      </p:sp>
      <p:sp>
        <p:nvSpPr>
          <p:cNvPr id="32774" name="Rectangle 6"/>
          <p:cNvSpPr>
            <a:spLocks noChangeArrowheads="1"/>
          </p:cNvSpPr>
          <p:nvPr/>
        </p:nvSpPr>
        <p:spPr bwMode="auto">
          <a:xfrm>
            <a:off x="693960" y="1314450"/>
            <a:ext cx="4167188" cy="457200"/>
          </a:xfrm>
          <a:prstGeom prst="rect">
            <a:avLst/>
          </a:prstGeom>
          <a:noFill/>
          <a:ln w="9525">
            <a:noFill/>
            <a:miter lim="800000"/>
            <a:headEnd/>
            <a:tailEnd/>
          </a:ln>
        </p:spPr>
        <p:txBody>
          <a:bodyPr wrap="none">
            <a:spAutoFit/>
          </a:bodyPr>
          <a:lstStyle/>
          <a:p>
            <a:r>
              <a:rPr lang="zh-CN" altLang="en-US" sz="2400" b="1">
                <a:solidFill>
                  <a:srgbClr val="5E2CAE"/>
                </a:solidFill>
                <a:latin typeface="Times New Roman" pitchFamily="18" charset="0"/>
              </a:rPr>
              <a:t>例：求右图的完全割集矩阵。</a:t>
            </a:r>
          </a:p>
        </p:txBody>
      </p:sp>
      <p:sp>
        <p:nvSpPr>
          <p:cNvPr id="9" name="标题 5"/>
          <p:cNvSpPr>
            <a:spLocks noGrp="1"/>
          </p:cNvSpPr>
          <p:nvPr>
            <p:ph type="title"/>
          </p:nvPr>
        </p:nvSpPr>
        <p:spPr/>
        <p:txBody>
          <a:bodyPr/>
          <a:lstStyle/>
          <a:p>
            <a:r>
              <a:rPr lang="zh-CN" altLang="en-US" dirty="0"/>
              <a:t>割集矩阵及其性质</a:t>
            </a:r>
          </a:p>
        </p:txBody>
      </p:sp>
      <p:cxnSp>
        <p:nvCxnSpPr>
          <p:cNvPr id="3" name="直接连接符 2"/>
          <p:cNvCxnSpPr/>
          <p:nvPr/>
        </p:nvCxnSpPr>
        <p:spPr>
          <a:xfrm flipV="1">
            <a:off x="6439989" y="2586446"/>
            <a:ext cx="764177" cy="574765"/>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6D4E35BE-AD5B-499B-A3EB-EACE33D902C2}"/>
              </a:ext>
            </a:extLst>
          </p:cNvPr>
          <p:cNvSpPr/>
          <p:nvPr/>
        </p:nvSpPr>
        <p:spPr>
          <a:xfrm>
            <a:off x="3719271" y="6268379"/>
            <a:ext cx="5112495" cy="461665"/>
          </a:xfrm>
          <a:prstGeom prst="rect">
            <a:avLst/>
          </a:prstGeom>
        </p:spPr>
        <p:txBody>
          <a:bodyPr wrap="square">
            <a:spAutoFit/>
          </a:bodyPr>
          <a:lstStyle/>
          <a:p>
            <a:r>
              <a:rPr lang="zh-CN" altLang="en-US" dirty="0">
                <a:solidFill>
                  <a:srgbClr val="000000"/>
                </a:solidFill>
                <a:latin typeface="Garamond" pitchFamily="18" charset="0"/>
              </a:rPr>
              <a:t>这些割集不一定独立</a:t>
            </a:r>
            <a:r>
              <a:rPr lang="en-US" altLang="zh-CN" dirty="0">
                <a:solidFill>
                  <a:srgbClr val="000000"/>
                </a:solidFill>
                <a:latin typeface="Garamond" pitchFamily="18" charset="0"/>
              </a:rPr>
              <a:t>. </a:t>
            </a:r>
            <a:r>
              <a:rPr lang="zh-CN" altLang="en-US" dirty="0">
                <a:solidFill>
                  <a:srgbClr val="000000"/>
                </a:solidFill>
                <a:latin typeface="Garamond" pitchFamily="18" charset="0"/>
              </a:rPr>
              <a:t>如</a:t>
            </a:r>
            <a:r>
              <a:rPr lang="en-US" altLang="zh-CN" dirty="0">
                <a:solidFill>
                  <a:srgbClr val="000000"/>
                </a:solidFill>
                <a:latin typeface="Garamond" pitchFamily="18" charset="0"/>
              </a:rPr>
              <a:t>: S</a:t>
            </a:r>
            <a:r>
              <a:rPr lang="en-US" altLang="zh-CN" baseline="-25000" dirty="0">
                <a:solidFill>
                  <a:srgbClr val="000000"/>
                </a:solidFill>
                <a:latin typeface="Garamond" pitchFamily="18" charset="0"/>
              </a:rPr>
              <a:t>6</a:t>
            </a:r>
            <a:r>
              <a:rPr lang="en-US" altLang="zh-CN" dirty="0">
                <a:solidFill>
                  <a:srgbClr val="000000"/>
                </a:solidFill>
                <a:latin typeface="Garamond" pitchFamily="18" charset="0"/>
              </a:rPr>
              <a:t>=S</a:t>
            </a:r>
            <a:r>
              <a:rPr lang="en-US" altLang="zh-CN" baseline="-25000" dirty="0">
                <a:solidFill>
                  <a:srgbClr val="000000"/>
                </a:solidFill>
                <a:latin typeface="Garamond" pitchFamily="18" charset="0"/>
              </a:rPr>
              <a:t>1</a:t>
            </a:r>
            <a:r>
              <a:rPr lang="en-US" altLang="zh-CN" dirty="0">
                <a:solidFill>
                  <a:srgbClr val="000000"/>
                </a:solidFill>
                <a:latin typeface="Garamond" pitchFamily="18" charset="0"/>
                <a:sym typeface="Symbol" pitchFamily="18" charset="2"/>
              </a:rPr>
              <a:t></a:t>
            </a:r>
            <a:r>
              <a:rPr lang="en-US" altLang="zh-CN" dirty="0">
                <a:solidFill>
                  <a:srgbClr val="000000"/>
                </a:solidFill>
                <a:latin typeface="Garamond" pitchFamily="18" charset="0"/>
              </a:rPr>
              <a:t>S</a:t>
            </a:r>
            <a:r>
              <a:rPr lang="en-US" altLang="zh-CN" baseline="-25000" dirty="0">
                <a:solidFill>
                  <a:srgbClr val="000000"/>
                </a:solidFill>
                <a:latin typeface="Garamond" pitchFamily="18" charset="0"/>
              </a:rPr>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2020">
                                            <p:txEl>
                                              <p:pRg st="0" end="0"/>
                                            </p:txEl>
                                          </p:spTgt>
                                        </p:tgtEl>
                                        <p:attrNameLst>
                                          <p:attrName>style.visibility</p:attrName>
                                        </p:attrNameLst>
                                      </p:cBhvr>
                                      <p:to>
                                        <p:strVal val="visible"/>
                                      </p:to>
                                    </p:set>
                                    <p:animEffect transition="in" filter="blinds(horizontal)">
                                      <p:cBhvr>
                                        <p:cTn id="7" dur="500"/>
                                        <p:tgtEl>
                                          <p:spTgt spid="982020">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82020">
                                            <p:txEl>
                                              <p:pRg st="1" end="1"/>
                                            </p:txEl>
                                          </p:spTgt>
                                        </p:tgtEl>
                                        <p:attrNameLst>
                                          <p:attrName>style.visibility</p:attrName>
                                        </p:attrNameLst>
                                      </p:cBhvr>
                                      <p:to>
                                        <p:strVal val="visible"/>
                                      </p:to>
                                    </p:set>
                                    <p:animEffect transition="in" filter="blinds(horizontal)">
                                      <p:cBhvr>
                                        <p:cTn id="11" dur="500"/>
                                        <p:tgtEl>
                                          <p:spTgt spid="982020">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982020">
                                            <p:txEl>
                                              <p:pRg st="2" end="2"/>
                                            </p:txEl>
                                          </p:spTgt>
                                        </p:tgtEl>
                                        <p:attrNameLst>
                                          <p:attrName>style.visibility</p:attrName>
                                        </p:attrNameLst>
                                      </p:cBhvr>
                                      <p:to>
                                        <p:strVal val="visible"/>
                                      </p:to>
                                    </p:set>
                                    <p:animEffect transition="in" filter="blinds(horizontal)">
                                      <p:cBhvr>
                                        <p:cTn id="15" dur="500"/>
                                        <p:tgtEl>
                                          <p:spTgt spid="9820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82020">
                                            <p:txEl>
                                              <p:pRg st="3" end="3"/>
                                            </p:txEl>
                                          </p:spTgt>
                                        </p:tgtEl>
                                        <p:attrNameLst>
                                          <p:attrName>style.visibility</p:attrName>
                                        </p:attrNameLst>
                                      </p:cBhvr>
                                      <p:to>
                                        <p:strVal val="visible"/>
                                      </p:to>
                                    </p:set>
                                    <p:animEffect transition="in" filter="blinds(horizontal)">
                                      <p:cBhvr>
                                        <p:cTn id="20" dur="500"/>
                                        <p:tgtEl>
                                          <p:spTgt spid="98202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82020">
                                            <p:txEl>
                                              <p:pRg st="4" end="4"/>
                                            </p:txEl>
                                          </p:spTgt>
                                        </p:tgtEl>
                                        <p:attrNameLst>
                                          <p:attrName>style.visibility</p:attrName>
                                        </p:attrNameLst>
                                      </p:cBhvr>
                                      <p:to>
                                        <p:strVal val="visible"/>
                                      </p:to>
                                    </p:set>
                                    <p:animEffect transition="in" filter="blinds(horizontal)">
                                      <p:cBhvr>
                                        <p:cTn id="25" dur="500"/>
                                        <p:tgtEl>
                                          <p:spTgt spid="98202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82020">
                                            <p:txEl>
                                              <p:pRg st="5" end="5"/>
                                            </p:txEl>
                                          </p:spTgt>
                                        </p:tgtEl>
                                        <p:attrNameLst>
                                          <p:attrName>style.visibility</p:attrName>
                                        </p:attrNameLst>
                                      </p:cBhvr>
                                      <p:to>
                                        <p:strVal val="visible"/>
                                      </p:to>
                                    </p:set>
                                    <p:animEffect transition="in" filter="blinds(horizontal)">
                                      <p:cBhvr>
                                        <p:cTn id="30" dur="500"/>
                                        <p:tgtEl>
                                          <p:spTgt spid="98202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82020">
                                            <p:txEl>
                                              <p:pRg st="6" end="6"/>
                                            </p:txEl>
                                          </p:spTgt>
                                        </p:tgtEl>
                                        <p:attrNameLst>
                                          <p:attrName>style.visibility</p:attrName>
                                        </p:attrNameLst>
                                      </p:cBhvr>
                                      <p:to>
                                        <p:strVal val="visible"/>
                                      </p:to>
                                    </p:set>
                                    <p:animEffect transition="in" filter="blinds(horizontal)">
                                      <p:cBhvr>
                                        <p:cTn id="35" dur="500"/>
                                        <p:tgtEl>
                                          <p:spTgt spid="98202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82018"/>
                                        </p:tgtEl>
                                        <p:attrNameLst>
                                          <p:attrName>style.visibility</p:attrName>
                                        </p:attrNameLst>
                                      </p:cBhvr>
                                      <p:to>
                                        <p:strVal val="visible"/>
                                      </p:to>
                                    </p:set>
                                    <p:animEffect transition="in" filter="blinds(horizontal)">
                                      <p:cBhvr>
                                        <p:cTn id="40" dur="500"/>
                                        <p:tgtEl>
                                          <p:spTgt spid="982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ChangeArrowheads="1"/>
          </p:cNvSpPr>
          <p:nvPr/>
        </p:nvSpPr>
        <p:spPr bwMode="auto">
          <a:xfrm>
            <a:off x="522288" y="1179513"/>
            <a:ext cx="8270875" cy="5678487"/>
          </a:xfrm>
          <a:prstGeom prst="rect">
            <a:avLst/>
          </a:prstGeom>
          <a:noFill/>
          <a:ln w="9525">
            <a:noFill/>
            <a:miter lim="800000"/>
            <a:headEnd/>
            <a:tailEnd/>
          </a:ln>
        </p:spPr>
        <p:txBody>
          <a:bodyPr/>
          <a:lstStyle/>
          <a:p>
            <a:pPr marL="342900" indent="-342900">
              <a:spcBef>
                <a:spcPct val="20000"/>
              </a:spcBef>
              <a:buClr>
                <a:schemeClr val="hlink"/>
              </a:buClr>
              <a:buSzPct val="70000"/>
              <a:buFont typeface="Wingdings" pitchFamily="2" charset="2"/>
              <a:buChar char="n"/>
            </a:pPr>
            <a:r>
              <a:rPr lang="zh-CN" altLang="en-US" sz="2800" b="1" dirty="0">
                <a:solidFill>
                  <a:srgbClr val="000000"/>
                </a:solidFill>
                <a:latin typeface="Garamond" pitchFamily="18" charset="0"/>
              </a:rPr>
              <a:t>割集将连通图的点分成两个连通分支</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其点数分别为</a:t>
            </a:r>
            <a:r>
              <a:rPr lang="en-US" altLang="zh-CN" sz="2800" b="1" dirty="0" err="1">
                <a:solidFill>
                  <a:srgbClr val="000000"/>
                </a:solidFill>
                <a:latin typeface="Garamond" pitchFamily="18" charset="0"/>
              </a:rPr>
              <a:t>i</a:t>
            </a:r>
            <a:r>
              <a:rPr lang="zh-CN" altLang="en-US" sz="2800" b="1" dirty="0">
                <a:solidFill>
                  <a:srgbClr val="000000"/>
                </a:solidFill>
                <a:latin typeface="Garamond" pitchFamily="18" charset="0"/>
              </a:rPr>
              <a:t>和</a:t>
            </a:r>
            <a:r>
              <a:rPr lang="en-US" altLang="zh-CN" sz="2800" b="1" dirty="0">
                <a:solidFill>
                  <a:srgbClr val="000000"/>
                </a:solidFill>
                <a:latin typeface="Garamond" pitchFamily="18" charset="0"/>
              </a:rPr>
              <a:t>n-</a:t>
            </a:r>
            <a:r>
              <a:rPr lang="en-US" altLang="zh-CN" sz="2800" b="1" dirty="0" err="1">
                <a:solidFill>
                  <a:srgbClr val="000000"/>
                </a:solidFill>
                <a:latin typeface="Garamond" pitchFamily="18" charset="0"/>
              </a:rPr>
              <a:t>i</a:t>
            </a:r>
            <a:r>
              <a:rPr lang="en-US" altLang="zh-CN" sz="2800" b="1" dirty="0">
                <a:solidFill>
                  <a:srgbClr val="000000"/>
                </a:solidFill>
                <a:latin typeface="Garamond" pitchFamily="18" charset="0"/>
              </a:rPr>
              <a:t>, 1≤i≤n-1. </a:t>
            </a:r>
          </a:p>
          <a:p>
            <a:pPr marL="342900" indent="-342900">
              <a:spcBef>
                <a:spcPct val="20000"/>
              </a:spcBef>
              <a:buClr>
                <a:schemeClr val="hlink"/>
              </a:buClr>
              <a:buSzPct val="70000"/>
              <a:buFont typeface="Wingdings" pitchFamily="2" charset="2"/>
              <a:buNone/>
            </a:pP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故</a:t>
            </a:r>
            <a:r>
              <a:rPr lang="en-US" altLang="zh-CN" sz="2800" b="1" dirty="0">
                <a:solidFill>
                  <a:srgbClr val="000000"/>
                </a:solidFill>
                <a:latin typeface="Garamond" pitchFamily="18" charset="0"/>
              </a:rPr>
              <a:t>G</a:t>
            </a:r>
            <a:r>
              <a:rPr lang="zh-CN" altLang="en-US" sz="2800" b="1" dirty="0">
                <a:solidFill>
                  <a:srgbClr val="000000"/>
                </a:solidFill>
                <a:latin typeface="Garamond" pitchFamily="18" charset="0"/>
              </a:rPr>
              <a:t>的最多有                         个不同的割集</a:t>
            </a:r>
            <a:r>
              <a:rPr lang="en-US" altLang="zh-CN" sz="2800" b="1" dirty="0">
                <a:solidFill>
                  <a:srgbClr val="000000"/>
                </a:solidFill>
                <a:latin typeface="Garamond" pitchFamily="18" charset="0"/>
              </a:rPr>
              <a:t>.</a:t>
            </a:r>
          </a:p>
          <a:p>
            <a:pPr marL="342900" indent="-342900">
              <a:spcBef>
                <a:spcPct val="20000"/>
              </a:spcBef>
              <a:buClr>
                <a:schemeClr val="hlink"/>
              </a:buClr>
              <a:buSzPct val="70000"/>
              <a:buFont typeface="Wingdings" pitchFamily="2" charset="2"/>
              <a:buChar char="n"/>
            </a:pPr>
            <a:r>
              <a:rPr lang="zh-CN" altLang="en-US" sz="2800" b="1" dirty="0">
                <a:solidFill>
                  <a:srgbClr val="000000"/>
                </a:solidFill>
                <a:latin typeface="Garamond" pitchFamily="18" charset="0"/>
              </a:rPr>
              <a:t>这些割集不一定独立</a:t>
            </a:r>
            <a:r>
              <a:rPr lang="en-US" altLang="zh-CN" sz="2800" b="1" dirty="0">
                <a:solidFill>
                  <a:srgbClr val="000000"/>
                </a:solidFill>
                <a:latin typeface="Garamond" pitchFamily="18" charset="0"/>
              </a:rPr>
              <a:t>. </a:t>
            </a:r>
          </a:p>
          <a:p>
            <a:pPr marL="342900" indent="-342900">
              <a:spcBef>
                <a:spcPct val="20000"/>
              </a:spcBef>
              <a:buClr>
                <a:schemeClr val="hlink"/>
              </a:buClr>
              <a:buSzPct val="70000"/>
              <a:buFont typeface="Wingdings" pitchFamily="2" charset="2"/>
              <a:buChar char="n"/>
            </a:pPr>
            <a:endParaRPr lang="en-US" altLang="zh-CN" sz="2800" b="1" dirty="0">
              <a:solidFill>
                <a:srgbClr val="000000"/>
              </a:solidFill>
              <a:latin typeface="Garamond" pitchFamily="18" charset="0"/>
            </a:endParaRPr>
          </a:p>
          <a:p>
            <a:pPr marL="342900" indent="-342900">
              <a:spcBef>
                <a:spcPct val="20000"/>
              </a:spcBef>
              <a:buClr>
                <a:schemeClr val="hlink"/>
              </a:buClr>
              <a:buSzPct val="70000"/>
              <a:buFont typeface="Wingdings" pitchFamily="2" charset="2"/>
              <a:buChar char="n"/>
            </a:pPr>
            <a:r>
              <a:rPr lang="zh-CN" altLang="en-US" sz="2800" b="1" dirty="0">
                <a:solidFill>
                  <a:srgbClr val="FF0066"/>
                </a:solidFill>
                <a:latin typeface="Garamond" pitchFamily="18" charset="0"/>
              </a:rPr>
              <a:t>定义</a:t>
            </a:r>
            <a:r>
              <a:rPr lang="en-US" altLang="zh-CN" sz="2800" b="1" dirty="0">
                <a:solidFill>
                  <a:srgbClr val="FF0066"/>
                </a:solidFill>
                <a:latin typeface="Garamond" pitchFamily="18" charset="0"/>
              </a:rPr>
              <a:t>3.4.6</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设</a:t>
            </a:r>
            <a:r>
              <a:rPr lang="en-US" altLang="zh-CN" sz="2800" b="1" dirty="0">
                <a:solidFill>
                  <a:srgbClr val="000000"/>
                </a:solidFill>
                <a:latin typeface="Garamond" pitchFamily="18" charset="0"/>
              </a:rPr>
              <a:t>T</a:t>
            </a:r>
            <a:r>
              <a:rPr lang="zh-CN" altLang="en-US" sz="2800" b="1" dirty="0">
                <a:solidFill>
                  <a:srgbClr val="000000"/>
                </a:solidFill>
                <a:latin typeface="Garamond" pitchFamily="18" charset="0"/>
              </a:rPr>
              <a:t>是连通图</a:t>
            </a:r>
            <a:r>
              <a:rPr lang="en-US" altLang="zh-CN" sz="2800" b="1" dirty="0">
                <a:solidFill>
                  <a:srgbClr val="000000"/>
                </a:solidFill>
                <a:latin typeface="Garamond" pitchFamily="18" charset="0"/>
              </a:rPr>
              <a:t>G</a:t>
            </a:r>
            <a:r>
              <a:rPr lang="zh-CN" altLang="en-US" sz="2800" b="1" dirty="0">
                <a:solidFill>
                  <a:srgbClr val="000000"/>
                </a:solidFill>
                <a:latin typeface="Garamond" pitchFamily="18" charset="0"/>
              </a:rPr>
              <a:t>的一棵树</a:t>
            </a:r>
            <a:r>
              <a:rPr lang="en-US" altLang="zh-CN" sz="2800" b="1" dirty="0">
                <a:solidFill>
                  <a:srgbClr val="000000"/>
                </a:solidFill>
                <a:latin typeface="Garamond" pitchFamily="18" charset="0"/>
              </a:rPr>
              <a:t>, </a:t>
            </a:r>
            <a:r>
              <a:rPr lang="en-US" altLang="zh-CN" sz="2800" b="1" dirty="0" err="1">
                <a:solidFill>
                  <a:srgbClr val="000000"/>
                </a:solidFill>
                <a:latin typeface="Garamond" pitchFamily="18" charset="0"/>
              </a:rPr>
              <a:t>e</a:t>
            </a:r>
            <a:r>
              <a:rPr lang="en-US" altLang="zh-CN" sz="2800" b="1" baseline="-25000" dirty="0" err="1">
                <a:solidFill>
                  <a:srgbClr val="000000"/>
                </a:solidFill>
                <a:latin typeface="Garamond" pitchFamily="18" charset="0"/>
              </a:rPr>
              <a:t>i</a:t>
            </a:r>
            <a:r>
              <a:rPr lang="zh-CN" altLang="en-US" sz="2800" b="1" dirty="0">
                <a:solidFill>
                  <a:srgbClr val="000000"/>
                </a:solidFill>
                <a:latin typeface="Garamond" pitchFamily="18" charset="0"/>
              </a:rPr>
              <a:t>是</a:t>
            </a:r>
            <a:r>
              <a:rPr lang="en-US" altLang="zh-CN" sz="2800" b="1" dirty="0">
                <a:solidFill>
                  <a:srgbClr val="000000"/>
                </a:solidFill>
                <a:latin typeface="Garamond" pitchFamily="18" charset="0"/>
              </a:rPr>
              <a:t>T</a:t>
            </a:r>
            <a:r>
              <a:rPr lang="zh-CN" altLang="en-US" sz="2800" b="1" dirty="0">
                <a:solidFill>
                  <a:srgbClr val="000000"/>
                </a:solidFill>
                <a:latin typeface="Garamond" pitchFamily="18" charset="0"/>
              </a:rPr>
              <a:t>的一条边</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对应</a:t>
            </a:r>
            <a:r>
              <a:rPr lang="en-US" altLang="zh-CN" sz="2800" b="1" dirty="0" err="1">
                <a:solidFill>
                  <a:srgbClr val="000000"/>
                </a:solidFill>
                <a:latin typeface="Garamond" pitchFamily="18" charset="0"/>
              </a:rPr>
              <a:t>e</a:t>
            </a:r>
            <a:r>
              <a:rPr lang="en-US" altLang="zh-CN" sz="2800" b="1" baseline="-25000" dirty="0" err="1">
                <a:solidFill>
                  <a:srgbClr val="000000"/>
                </a:solidFill>
                <a:latin typeface="Garamond" pitchFamily="18" charset="0"/>
              </a:rPr>
              <a:t>i</a:t>
            </a:r>
            <a:r>
              <a:rPr lang="zh-CN" altLang="en-US" sz="2800" b="1" dirty="0">
                <a:solidFill>
                  <a:srgbClr val="000000"/>
                </a:solidFill>
                <a:latin typeface="Garamond" pitchFamily="18" charset="0"/>
              </a:rPr>
              <a:t>存在</a:t>
            </a:r>
            <a:r>
              <a:rPr lang="en-US" altLang="zh-CN" sz="2800" b="1" dirty="0">
                <a:solidFill>
                  <a:srgbClr val="000000"/>
                </a:solidFill>
                <a:latin typeface="Garamond" pitchFamily="18" charset="0"/>
              </a:rPr>
              <a:t>G</a:t>
            </a:r>
            <a:r>
              <a:rPr lang="zh-CN" altLang="en-US" sz="2800" b="1" dirty="0">
                <a:solidFill>
                  <a:srgbClr val="000000"/>
                </a:solidFill>
                <a:latin typeface="Garamond" pitchFamily="18" charset="0"/>
              </a:rPr>
              <a:t>的割集</a:t>
            </a:r>
            <a:r>
              <a:rPr lang="en-US" altLang="zh-CN" sz="2800" b="1" dirty="0">
                <a:solidFill>
                  <a:srgbClr val="000000"/>
                </a:solidFill>
                <a:latin typeface="Garamond" pitchFamily="18" charset="0"/>
              </a:rPr>
              <a:t>S</a:t>
            </a:r>
            <a:r>
              <a:rPr lang="en-US" altLang="zh-CN" sz="2800" b="1" baseline="-25000" dirty="0">
                <a:solidFill>
                  <a:srgbClr val="000000"/>
                </a:solidFill>
                <a:latin typeface="Garamond" pitchFamily="18" charset="0"/>
              </a:rPr>
              <a:t>i</a:t>
            </a:r>
            <a:r>
              <a:rPr lang="en-US" altLang="zh-CN" sz="2800" b="1" dirty="0">
                <a:solidFill>
                  <a:srgbClr val="000000"/>
                </a:solidFill>
                <a:latin typeface="Garamond" pitchFamily="18" charset="0"/>
              </a:rPr>
              <a:t>, S</a:t>
            </a:r>
            <a:r>
              <a:rPr lang="en-US" altLang="zh-CN" sz="2800" b="1" baseline="-25000" dirty="0">
                <a:solidFill>
                  <a:srgbClr val="000000"/>
                </a:solidFill>
                <a:latin typeface="Garamond" pitchFamily="18" charset="0"/>
              </a:rPr>
              <a:t>i</a:t>
            </a:r>
            <a:r>
              <a:rPr lang="zh-CN" altLang="en-US" sz="2800" b="1" dirty="0">
                <a:solidFill>
                  <a:srgbClr val="000000"/>
                </a:solidFill>
                <a:latin typeface="Garamond" pitchFamily="18" charset="0"/>
              </a:rPr>
              <a:t>只包括一条树上的边及某些余树边</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且与</a:t>
            </a:r>
            <a:r>
              <a:rPr lang="en-US" altLang="zh-CN" sz="2800" b="1" dirty="0" err="1">
                <a:solidFill>
                  <a:srgbClr val="000000"/>
                </a:solidFill>
                <a:latin typeface="Garamond" pitchFamily="18" charset="0"/>
              </a:rPr>
              <a:t>e</a:t>
            </a:r>
            <a:r>
              <a:rPr lang="en-US" altLang="zh-CN" sz="2800" b="1" baseline="-25000" dirty="0" err="1">
                <a:solidFill>
                  <a:srgbClr val="000000"/>
                </a:solidFill>
                <a:latin typeface="Garamond" pitchFamily="18" charset="0"/>
              </a:rPr>
              <a:t>i</a:t>
            </a:r>
            <a:r>
              <a:rPr lang="zh-CN" altLang="en-US" sz="2800" b="1" dirty="0">
                <a:solidFill>
                  <a:srgbClr val="000000"/>
                </a:solidFill>
                <a:latin typeface="Garamond" pitchFamily="18" charset="0"/>
              </a:rPr>
              <a:t>的方向一致</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这时称</a:t>
            </a:r>
            <a:r>
              <a:rPr lang="en-US" altLang="zh-CN" sz="2800" b="1" dirty="0">
                <a:solidFill>
                  <a:srgbClr val="000000"/>
                </a:solidFill>
                <a:latin typeface="Garamond" pitchFamily="18" charset="0"/>
              </a:rPr>
              <a:t>S</a:t>
            </a:r>
            <a:r>
              <a:rPr lang="en-US" altLang="zh-CN" sz="2800" b="1" baseline="-25000" dirty="0">
                <a:solidFill>
                  <a:srgbClr val="000000"/>
                </a:solidFill>
                <a:latin typeface="Garamond" pitchFamily="18" charset="0"/>
              </a:rPr>
              <a:t>i</a:t>
            </a:r>
            <a:r>
              <a:rPr lang="zh-CN" altLang="en-US" sz="2800" b="1" dirty="0">
                <a:solidFill>
                  <a:srgbClr val="000000"/>
                </a:solidFill>
                <a:latin typeface="Garamond" pitchFamily="18" charset="0"/>
              </a:rPr>
              <a:t>为</a:t>
            </a:r>
            <a:r>
              <a:rPr lang="en-US" altLang="zh-CN" sz="2800" b="1" dirty="0">
                <a:solidFill>
                  <a:srgbClr val="000000"/>
                </a:solidFill>
                <a:latin typeface="Garamond" pitchFamily="18" charset="0"/>
              </a:rPr>
              <a:t>G</a:t>
            </a:r>
            <a:r>
              <a:rPr lang="zh-CN" altLang="en-US" sz="2800" b="1" dirty="0">
                <a:solidFill>
                  <a:srgbClr val="000000"/>
                </a:solidFill>
                <a:latin typeface="Garamond" pitchFamily="18" charset="0"/>
              </a:rPr>
              <a:t>的对应树</a:t>
            </a:r>
            <a:r>
              <a:rPr lang="en-US" altLang="zh-CN" sz="2800" b="1" dirty="0">
                <a:solidFill>
                  <a:srgbClr val="000000"/>
                </a:solidFill>
                <a:latin typeface="Garamond" pitchFamily="18" charset="0"/>
              </a:rPr>
              <a:t>T</a:t>
            </a:r>
            <a:r>
              <a:rPr lang="zh-CN" altLang="en-US" sz="2800" b="1" dirty="0">
                <a:solidFill>
                  <a:srgbClr val="000000"/>
                </a:solidFill>
                <a:latin typeface="Garamond" pitchFamily="18" charset="0"/>
              </a:rPr>
              <a:t>的一个基本割集</a:t>
            </a:r>
            <a:r>
              <a:rPr lang="en-US" altLang="zh-CN" sz="2800" b="1" dirty="0">
                <a:solidFill>
                  <a:srgbClr val="000000"/>
                </a:solidFill>
                <a:latin typeface="Garamond" pitchFamily="18" charset="0"/>
              </a:rPr>
              <a:t>.</a:t>
            </a:r>
          </a:p>
          <a:p>
            <a:pPr marL="342900" indent="-342900">
              <a:spcBef>
                <a:spcPct val="20000"/>
              </a:spcBef>
              <a:buClr>
                <a:schemeClr val="hlink"/>
              </a:buClr>
              <a:buSzPct val="70000"/>
              <a:buFont typeface="Wingdings" pitchFamily="2" charset="2"/>
              <a:buChar char="n"/>
            </a:pPr>
            <a:r>
              <a:rPr lang="zh-CN" altLang="en-US" sz="2800" b="1" dirty="0">
                <a:solidFill>
                  <a:srgbClr val="FF0066"/>
                </a:solidFill>
                <a:latin typeface="Garamond" pitchFamily="18" charset="0"/>
              </a:rPr>
              <a:t>定义</a:t>
            </a:r>
            <a:r>
              <a:rPr lang="en-US" altLang="zh-CN" sz="2800" b="1" dirty="0">
                <a:solidFill>
                  <a:srgbClr val="FF0066"/>
                </a:solidFill>
                <a:latin typeface="Garamond" pitchFamily="18" charset="0"/>
              </a:rPr>
              <a:t>3.4.7</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给定有向连通图</a:t>
            </a:r>
            <a:r>
              <a:rPr lang="en-US" altLang="zh-CN" sz="2800" b="1" dirty="0">
                <a:solidFill>
                  <a:srgbClr val="000000"/>
                </a:solidFill>
                <a:latin typeface="Garamond" pitchFamily="18" charset="0"/>
              </a:rPr>
              <a:t>G</a:t>
            </a:r>
            <a:r>
              <a:rPr lang="zh-CN" altLang="en-US" sz="2800" b="1" dirty="0">
                <a:solidFill>
                  <a:srgbClr val="000000"/>
                </a:solidFill>
                <a:latin typeface="Garamond" pitchFamily="18" charset="0"/>
              </a:rPr>
              <a:t>的一棵树</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则由全部基本割集组成的矩阵称为基本割集矩阵</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记为</a:t>
            </a:r>
            <a:r>
              <a:rPr lang="en-US" altLang="zh-CN" sz="2800" b="1" dirty="0">
                <a:solidFill>
                  <a:srgbClr val="000000"/>
                </a:solidFill>
                <a:latin typeface="Garamond" pitchFamily="18" charset="0"/>
              </a:rPr>
              <a:t>S</a:t>
            </a:r>
            <a:r>
              <a:rPr lang="en-US" altLang="zh-CN" sz="2800" b="1" baseline="-25000" dirty="0">
                <a:solidFill>
                  <a:srgbClr val="000000"/>
                </a:solidFill>
                <a:latin typeface="Garamond" pitchFamily="18" charset="0"/>
              </a:rPr>
              <a:t>f</a:t>
            </a:r>
            <a:r>
              <a:rPr lang="en-US" altLang="zh-CN" sz="2800" b="1" dirty="0">
                <a:solidFill>
                  <a:srgbClr val="000000"/>
                </a:solidFill>
                <a:latin typeface="Garamond" pitchFamily="18" charset="0"/>
              </a:rPr>
              <a:t>.</a:t>
            </a:r>
          </a:p>
        </p:txBody>
      </p:sp>
      <p:graphicFrame>
        <p:nvGraphicFramePr>
          <p:cNvPr id="983043" name="Object 3"/>
          <p:cNvGraphicFramePr>
            <a:graphicFrameLocks noChangeAspect="1"/>
          </p:cNvGraphicFramePr>
          <p:nvPr/>
        </p:nvGraphicFramePr>
        <p:xfrm>
          <a:off x="3086100" y="2033588"/>
          <a:ext cx="2047875" cy="666750"/>
        </p:xfrm>
        <a:graphic>
          <a:graphicData uri="http://schemas.openxmlformats.org/presentationml/2006/ole">
            <mc:AlternateContent xmlns:mc="http://schemas.openxmlformats.org/markup-compatibility/2006">
              <mc:Choice xmlns:v="urn:schemas-microsoft-com:vml" Requires="v">
                <p:oleObj spid="_x0000_s177259" name="公式" r:id="rId3" imgW="1193800" imgH="393700" progId="Equation.3">
                  <p:embed/>
                </p:oleObj>
              </mc:Choice>
              <mc:Fallback>
                <p:oleObj name="公式" r:id="rId3" imgW="1193800" imgH="3937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2033588"/>
                        <a:ext cx="20478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a:t>割集矩阵及其性质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42">
                                            <p:txEl>
                                              <p:pRg st="0" end="0"/>
                                            </p:txEl>
                                          </p:spTgt>
                                        </p:tgtEl>
                                        <p:attrNameLst>
                                          <p:attrName>style.visibility</p:attrName>
                                        </p:attrNameLst>
                                      </p:cBhvr>
                                      <p:to>
                                        <p:strVal val="visible"/>
                                      </p:to>
                                    </p:set>
                                    <p:animEffect transition="in" filter="blinds(horizontal)">
                                      <p:cBhvr>
                                        <p:cTn id="7" dur="500"/>
                                        <p:tgtEl>
                                          <p:spTgt spid="9830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83042">
                                            <p:txEl>
                                              <p:pRg st="1" end="1"/>
                                            </p:txEl>
                                          </p:spTgt>
                                        </p:tgtEl>
                                        <p:attrNameLst>
                                          <p:attrName>style.visibility</p:attrName>
                                        </p:attrNameLst>
                                      </p:cBhvr>
                                      <p:to>
                                        <p:strVal val="visible"/>
                                      </p:to>
                                    </p:set>
                                    <p:animEffect transition="in" filter="blinds(horizontal)">
                                      <p:cBhvr>
                                        <p:cTn id="12" dur="500"/>
                                        <p:tgtEl>
                                          <p:spTgt spid="983042">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983043"/>
                                        </p:tgtEl>
                                        <p:attrNameLst>
                                          <p:attrName>style.visibility</p:attrName>
                                        </p:attrNameLst>
                                      </p:cBhvr>
                                      <p:to>
                                        <p:strVal val="visible"/>
                                      </p:to>
                                    </p:set>
                                    <p:animEffect transition="in" filter="blinds(horizontal)">
                                      <p:cBhvr>
                                        <p:cTn id="16" dur="500"/>
                                        <p:tgtEl>
                                          <p:spTgt spid="98304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83042">
                                            <p:txEl>
                                              <p:pRg st="2" end="2"/>
                                            </p:txEl>
                                          </p:spTgt>
                                        </p:tgtEl>
                                        <p:attrNameLst>
                                          <p:attrName>style.visibility</p:attrName>
                                        </p:attrNameLst>
                                      </p:cBhvr>
                                      <p:to>
                                        <p:strVal val="visible"/>
                                      </p:to>
                                    </p:set>
                                    <p:animEffect transition="in" filter="blinds(horizontal)">
                                      <p:cBhvr>
                                        <p:cTn id="21" dur="500"/>
                                        <p:tgtEl>
                                          <p:spTgt spid="98304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83042">
                                            <p:txEl>
                                              <p:pRg st="4" end="4"/>
                                            </p:txEl>
                                          </p:spTgt>
                                        </p:tgtEl>
                                        <p:attrNameLst>
                                          <p:attrName>style.visibility</p:attrName>
                                        </p:attrNameLst>
                                      </p:cBhvr>
                                      <p:to>
                                        <p:strVal val="visible"/>
                                      </p:to>
                                    </p:set>
                                    <p:animEffect transition="in" filter="blinds(horizontal)">
                                      <p:cBhvr>
                                        <p:cTn id="26" dur="500"/>
                                        <p:tgtEl>
                                          <p:spTgt spid="98304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83042">
                                            <p:txEl>
                                              <p:pRg st="5" end="5"/>
                                            </p:txEl>
                                          </p:spTgt>
                                        </p:tgtEl>
                                        <p:attrNameLst>
                                          <p:attrName>style.visibility</p:attrName>
                                        </p:attrNameLst>
                                      </p:cBhvr>
                                      <p:to>
                                        <p:strVal val="visible"/>
                                      </p:to>
                                    </p:set>
                                    <p:animEffect transition="in" filter="blinds(horizontal)">
                                      <p:cBhvr>
                                        <p:cTn id="31" dur="500"/>
                                        <p:tgtEl>
                                          <p:spTgt spid="9830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nvGraphicFramePr>
        <p:xfrm>
          <a:off x="6327767" y="1179513"/>
          <a:ext cx="2217738" cy="2376487"/>
        </p:xfrm>
        <a:graphic>
          <a:graphicData uri="http://schemas.openxmlformats.org/presentationml/2006/ole">
            <mc:AlternateContent xmlns:mc="http://schemas.openxmlformats.org/markup-compatibility/2006">
              <mc:Choice xmlns:v="urn:schemas-microsoft-com:vml" Requires="v">
                <p:oleObj spid="_x0000_s178386" name="Visio" r:id="rId3" imgW="1469331" imgH="1572678" progId="Visio.Drawing.11">
                  <p:embed/>
                </p:oleObj>
              </mc:Choice>
              <mc:Fallback>
                <p:oleObj name="Visio" r:id="rId3" imgW="1469331" imgH="1572678" progId="Visio.Drawing.11">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7767" y="1179513"/>
                        <a:ext cx="2217738"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0" name="Rectangle 3"/>
          <p:cNvSpPr>
            <a:spLocks noChangeArrowheads="1"/>
          </p:cNvSpPr>
          <p:nvPr/>
        </p:nvSpPr>
        <p:spPr bwMode="auto">
          <a:xfrm>
            <a:off x="6238867" y="3563938"/>
            <a:ext cx="2655888" cy="2436812"/>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1</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1</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2</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3</a:t>
            </a:r>
            <a:r>
              <a:rPr lang="en-US" altLang="zh-CN" sz="2200" b="1">
                <a:solidFill>
                  <a:srgbClr val="000000"/>
                </a:solidFill>
                <a:latin typeface="Times New Roman" pitchFamily="18" charset="0"/>
              </a:rPr>
              <a:t>},   </a:t>
            </a:r>
            <a:r>
              <a:rPr lang="en-US" altLang="zh-CN" sz="2200" b="1">
                <a:solidFill>
                  <a:srgbClr val="FF0066"/>
                </a:solidFill>
                <a:latin typeface="Times New Roman" pitchFamily="18" charset="0"/>
                <a:cs typeface="Times New Roman" pitchFamily="18" charset="0"/>
              </a:rPr>
              <a:t>√</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2</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1</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4</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6</a:t>
            </a:r>
            <a:r>
              <a:rPr lang="en-US" altLang="zh-CN" sz="2200" b="1">
                <a:solidFill>
                  <a:srgbClr val="000000"/>
                </a:solidFill>
                <a:latin typeface="Times New Roman" pitchFamily="18" charset="0"/>
              </a:rPr>
              <a:t>},   </a:t>
            </a:r>
            <a:r>
              <a:rPr lang="en-US" altLang="zh-CN" b="1">
                <a:solidFill>
                  <a:srgbClr val="FF0066"/>
                </a:solidFill>
              </a:rPr>
              <a:t>√</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3</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3</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5</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6</a:t>
            </a:r>
            <a:r>
              <a:rPr lang="en-US" altLang="zh-CN" sz="2200" b="1">
                <a:solidFill>
                  <a:srgbClr val="000000"/>
                </a:solidFill>
                <a:latin typeface="Times New Roman" pitchFamily="18" charset="0"/>
              </a:rPr>
              <a:t>},   </a:t>
            </a:r>
            <a:r>
              <a:rPr lang="en-US" altLang="zh-CN" b="1">
                <a:solidFill>
                  <a:srgbClr val="FF0066"/>
                </a:solidFill>
              </a:rPr>
              <a:t>√</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4</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2</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4</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5</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5</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1</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2</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5</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6</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6</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2</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3</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4</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6</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7</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1</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3</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4</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5</a:t>
            </a:r>
            <a:r>
              <a:rPr lang="en-US" altLang="zh-CN" sz="2200" b="1">
                <a:solidFill>
                  <a:srgbClr val="000000"/>
                </a:solidFill>
                <a:latin typeface="Times New Roman" pitchFamily="18" charset="0"/>
              </a:rPr>
              <a:t>}</a:t>
            </a:r>
          </a:p>
        </p:txBody>
      </p:sp>
      <p:sp>
        <p:nvSpPr>
          <p:cNvPr id="34822" name="Rectangle 5"/>
          <p:cNvSpPr>
            <a:spLocks noChangeArrowheads="1"/>
          </p:cNvSpPr>
          <p:nvPr/>
        </p:nvSpPr>
        <p:spPr bwMode="auto">
          <a:xfrm>
            <a:off x="612767" y="1358900"/>
            <a:ext cx="6556375" cy="946150"/>
          </a:xfrm>
          <a:prstGeom prst="rect">
            <a:avLst/>
          </a:prstGeom>
          <a:noFill/>
          <a:ln w="9525">
            <a:noFill/>
            <a:miter lim="800000"/>
            <a:headEnd/>
            <a:tailEnd/>
          </a:ln>
        </p:spPr>
        <p:txBody>
          <a:bodyPr wrap="none">
            <a:spAutoFit/>
          </a:bodyPr>
          <a:lstStyle/>
          <a:p>
            <a:r>
              <a:rPr lang="zh-CN" altLang="en-US" sz="2800" b="1">
                <a:solidFill>
                  <a:srgbClr val="5E2CAE"/>
                </a:solidFill>
                <a:latin typeface="Times New Roman" pitchFamily="18" charset="0"/>
              </a:rPr>
              <a:t>例：取</a:t>
            </a:r>
            <a:r>
              <a:rPr lang="en-US" altLang="zh-CN" sz="2800" b="1">
                <a:solidFill>
                  <a:srgbClr val="5E2CAE"/>
                </a:solidFill>
                <a:latin typeface="Times New Roman" pitchFamily="18" charset="0"/>
              </a:rPr>
              <a:t>T={e</a:t>
            </a:r>
            <a:r>
              <a:rPr lang="en-US" altLang="zh-CN" sz="2800" b="1" baseline="-25000">
                <a:solidFill>
                  <a:srgbClr val="5E2CAE"/>
                </a:solidFill>
                <a:latin typeface="Times New Roman" pitchFamily="18" charset="0"/>
              </a:rPr>
              <a:t>2</a:t>
            </a:r>
            <a:r>
              <a:rPr lang="en-US" altLang="zh-CN" sz="2800" b="1">
                <a:solidFill>
                  <a:srgbClr val="5E2CAE"/>
                </a:solidFill>
                <a:latin typeface="Times New Roman" pitchFamily="18" charset="0"/>
              </a:rPr>
              <a:t>, e</a:t>
            </a:r>
            <a:r>
              <a:rPr lang="en-US" altLang="zh-CN" sz="2800" b="1" baseline="-25000">
                <a:solidFill>
                  <a:srgbClr val="5E2CAE"/>
                </a:solidFill>
                <a:latin typeface="Times New Roman" pitchFamily="18" charset="0"/>
              </a:rPr>
              <a:t>4</a:t>
            </a:r>
            <a:r>
              <a:rPr lang="en-US" altLang="zh-CN" sz="2800" b="1">
                <a:solidFill>
                  <a:srgbClr val="5E2CAE"/>
                </a:solidFill>
                <a:latin typeface="Times New Roman" pitchFamily="18" charset="0"/>
              </a:rPr>
              <a:t>, e</a:t>
            </a:r>
            <a:r>
              <a:rPr lang="en-US" altLang="zh-CN" sz="2800" b="1" baseline="-25000">
                <a:solidFill>
                  <a:srgbClr val="5E2CAE"/>
                </a:solidFill>
                <a:latin typeface="Times New Roman" pitchFamily="18" charset="0"/>
              </a:rPr>
              <a:t>5</a:t>
            </a:r>
            <a:r>
              <a:rPr lang="en-US" altLang="zh-CN" sz="2800" b="1">
                <a:solidFill>
                  <a:srgbClr val="5E2CAE"/>
                </a:solidFill>
                <a:latin typeface="Times New Roman" pitchFamily="18" charset="0"/>
              </a:rPr>
              <a:t>}, </a:t>
            </a:r>
            <a:r>
              <a:rPr lang="zh-CN" altLang="en-US" sz="2800" b="1">
                <a:solidFill>
                  <a:srgbClr val="5E2CAE"/>
                </a:solidFill>
                <a:latin typeface="Times New Roman" pitchFamily="18" charset="0"/>
              </a:rPr>
              <a:t>求其基本割集矩阵。</a:t>
            </a:r>
          </a:p>
          <a:p>
            <a:endParaRPr lang="en-US" altLang="zh-CN" sz="2800" b="1">
              <a:solidFill>
                <a:srgbClr val="5E2CAE"/>
              </a:solidFill>
              <a:latin typeface="Times New Roman" pitchFamily="18" charset="0"/>
            </a:endParaRPr>
          </a:p>
        </p:txBody>
      </p:sp>
      <p:graphicFrame>
        <p:nvGraphicFramePr>
          <p:cNvPr id="34819" name="Object 6"/>
          <p:cNvGraphicFramePr>
            <a:graphicFrameLocks noChangeAspect="1"/>
          </p:cNvGraphicFramePr>
          <p:nvPr/>
        </p:nvGraphicFramePr>
        <p:xfrm>
          <a:off x="1287455" y="2393950"/>
          <a:ext cx="4032250" cy="1882775"/>
        </p:xfrm>
        <a:graphic>
          <a:graphicData uri="http://schemas.openxmlformats.org/presentationml/2006/ole">
            <mc:AlternateContent xmlns:mc="http://schemas.openxmlformats.org/markup-compatibility/2006">
              <mc:Choice xmlns:v="urn:schemas-microsoft-com:vml" Requires="v">
                <p:oleObj spid="_x0000_s178387" name="公式" r:id="rId5" imgW="2019300" imgH="939800" progId="Equation.3">
                  <p:embed/>
                </p:oleObj>
              </mc:Choice>
              <mc:Fallback>
                <p:oleObj name="公式" r:id="rId5" imgW="2019300" imgH="93980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7455" y="2393950"/>
                        <a:ext cx="4032250"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5"/>
          <p:cNvSpPr>
            <a:spLocks noGrp="1"/>
          </p:cNvSpPr>
          <p:nvPr>
            <p:ph type="title"/>
          </p:nvPr>
        </p:nvSpPr>
        <p:spPr/>
        <p:txBody>
          <a:bodyPr/>
          <a:lstStyle/>
          <a:p>
            <a:r>
              <a:rPr lang="zh-CN" altLang="en-US" dirty="0"/>
              <a:t>割集矩阵及其性质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nvGraphicFramePr>
        <p:xfrm>
          <a:off x="6400337" y="1179513"/>
          <a:ext cx="2217738" cy="2376487"/>
        </p:xfrm>
        <a:graphic>
          <a:graphicData uri="http://schemas.openxmlformats.org/presentationml/2006/ole">
            <mc:AlternateContent xmlns:mc="http://schemas.openxmlformats.org/markup-compatibility/2006">
              <mc:Choice xmlns:v="urn:schemas-microsoft-com:vml" Requires="v">
                <p:oleObj spid="_x0000_s179410" name="Visio" r:id="rId3" imgW="1469331" imgH="1572678" progId="Visio.Drawing.11">
                  <p:embed/>
                </p:oleObj>
              </mc:Choice>
              <mc:Fallback>
                <p:oleObj name="Visio" r:id="rId3" imgW="1469331" imgH="1572678" progId="Visio.Drawing.11">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337" y="1179513"/>
                        <a:ext cx="2217738"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4" name="Rectangle 3"/>
          <p:cNvSpPr>
            <a:spLocks noChangeArrowheads="1"/>
          </p:cNvSpPr>
          <p:nvPr/>
        </p:nvSpPr>
        <p:spPr bwMode="auto">
          <a:xfrm>
            <a:off x="6311437" y="3563938"/>
            <a:ext cx="2655888" cy="2436812"/>
          </a:xfrm>
          <a:prstGeom prst="rect">
            <a:avLst/>
          </a:prstGeom>
          <a:noFill/>
          <a:ln w="9525">
            <a:noFill/>
            <a:miter lim="800000"/>
            <a:headEnd/>
            <a:tailEnd/>
          </a:ln>
        </p:spPr>
        <p:txBody>
          <a:bodyPr>
            <a:spAutoFit/>
          </a:bodyPr>
          <a:lstStyle/>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1</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1</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2</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3</a:t>
            </a:r>
            <a:r>
              <a:rPr lang="en-US" altLang="zh-CN" sz="2200" b="1">
                <a:solidFill>
                  <a:srgbClr val="000000"/>
                </a:solidFill>
                <a:latin typeface="Times New Roman" pitchFamily="18" charset="0"/>
              </a:rPr>
              <a:t>},   </a:t>
            </a:r>
            <a:r>
              <a:rPr lang="en-US" altLang="zh-CN" sz="2200" b="1">
                <a:solidFill>
                  <a:srgbClr val="FF0066"/>
                </a:solidFill>
                <a:latin typeface="Times New Roman" pitchFamily="18" charset="0"/>
                <a:cs typeface="Times New Roman" pitchFamily="18" charset="0"/>
              </a:rPr>
              <a:t>√</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2</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1</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4</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6</a:t>
            </a:r>
            <a:r>
              <a:rPr lang="en-US" altLang="zh-CN" sz="2200" b="1">
                <a:solidFill>
                  <a:srgbClr val="000000"/>
                </a:solidFill>
                <a:latin typeface="Times New Roman" pitchFamily="18" charset="0"/>
              </a:rPr>
              <a:t>},   </a:t>
            </a:r>
            <a:r>
              <a:rPr lang="en-US" altLang="zh-CN" b="1">
                <a:solidFill>
                  <a:srgbClr val="FF0066"/>
                </a:solidFill>
              </a:rPr>
              <a:t>√</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3</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3</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5</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6</a:t>
            </a:r>
            <a:r>
              <a:rPr lang="en-US" altLang="zh-CN" sz="2200" b="1">
                <a:solidFill>
                  <a:srgbClr val="000000"/>
                </a:solidFill>
                <a:latin typeface="Times New Roman" pitchFamily="18" charset="0"/>
              </a:rPr>
              <a:t>},   </a:t>
            </a:r>
            <a:r>
              <a:rPr lang="en-US" altLang="zh-CN" b="1">
                <a:solidFill>
                  <a:srgbClr val="FF0066"/>
                </a:solidFill>
              </a:rPr>
              <a:t>√</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4</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2</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4</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5</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5</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1</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2</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5</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6</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6</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2</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3</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4</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6</a:t>
            </a:r>
            <a:r>
              <a:rPr lang="en-US" altLang="zh-CN" sz="2200" b="1">
                <a:solidFill>
                  <a:srgbClr val="000000"/>
                </a:solidFill>
                <a:latin typeface="Times New Roman" pitchFamily="18" charset="0"/>
              </a:rPr>
              <a:t>},                                                          </a:t>
            </a:r>
          </a:p>
          <a:p>
            <a:pPr>
              <a:buClr>
                <a:schemeClr val="folHlink"/>
              </a:buClr>
              <a:buSzPct val="60000"/>
              <a:buFont typeface="Wingdings" pitchFamily="2" charset="2"/>
              <a:buNone/>
            </a:pPr>
            <a:r>
              <a:rPr lang="en-US" altLang="zh-CN" sz="2200" b="1">
                <a:solidFill>
                  <a:srgbClr val="000000"/>
                </a:solidFill>
                <a:latin typeface="Times New Roman" pitchFamily="18" charset="0"/>
              </a:rPr>
              <a:t>S</a:t>
            </a:r>
            <a:r>
              <a:rPr lang="en-US" altLang="zh-CN" sz="2200" b="1" baseline="-25000">
                <a:solidFill>
                  <a:srgbClr val="000000"/>
                </a:solidFill>
                <a:latin typeface="Times New Roman" pitchFamily="18" charset="0"/>
              </a:rPr>
              <a:t>7</a:t>
            </a:r>
            <a:r>
              <a:rPr lang="en-US" altLang="zh-CN" sz="2200" b="1">
                <a:solidFill>
                  <a:srgbClr val="000000"/>
                </a:solidFill>
                <a:latin typeface="Times New Roman" pitchFamily="18" charset="0"/>
              </a:rPr>
              <a:t>={e</a:t>
            </a:r>
            <a:r>
              <a:rPr lang="en-US" altLang="zh-CN" sz="2200" b="1" baseline="-25000">
                <a:solidFill>
                  <a:srgbClr val="000000"/>
                </a:solidFill>
                <a:latin typeface="Times New Roman" pitchFamily="18" charset="0"/>
              </a:rPr>
              <a:t>1</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3</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4</a:t>
            </a:r>
            <a:r>
              <a:rPr lang="en-US" altLang="zh-CN" sz="2200" b="1">
                <a:solidFill>
                  <a:srgbClr val="000000"/>
                </a:solidFill>
                <a:latin typeface="Times New Roman" pitchFamily="18" charset="0"/>
              </a:rPr>
              <a:t>, e</a:t>
            </a:r>
            <a:r>
              <a:rPr lang="en-US" altLang="zh-CN" sz="2200" b="1" baseline="-25000">
                <a:solidFill>
                  <a:srgbClr val="000000"/>
                </a:solidFill>
                <a:latin typeface="Times New Roman" pitchFamily="18" charset="0"/>
              </a:rPr>
              <a:t>5</a:t>
            </a:r>
            <a:r>
              <a:rPr lang="en-US" altLang="zh-CN" sz="2200" b="1">
                <a:solidFill>
                  <a:srgbClr val="000000"/>
                </a:solidFill>
                <a:latin typeface="Times New Roman" pitchFamily="18" charset="0"/>
              </a:rPr>
              <a:t>}</a:t>
            </a:r>
          </a:p>
        </p:txBody>
      </p:sp>
      <p:sp>
        <p:nvSpPr>
          <p:cNvPr id="35846" name="Rectangle 5"/>
          <p:cNvSpPr>
            <a:spLocks noChangeArrowheads="1"/>
          </p:cNvSpPr>
          <p:nvPr/>
        </p:nvSpPr>
        <p:spPr bwMode="auto">
          <a:xfrm>
            <a:off x="478962" y="1358900"/>
            <a:ext cx="6216650" cy="1384995"/>
          </a:xfrm>
          <a:prstGeom prst="rect">
            <a:avLst/>
          </a:prstGeom>
          <a:noFill/>
          <a:ln w="9525">
            <a:noFill/>
            <a:miter lim="800000"/>
            <a:headEnd/>
            <a:tailEnd/>
          </a:ln>
        </p:spPr>
        <p:txBody>
          <a:bodyPr>
            <a:spAutoFit/>
          </a:bodyPr>
          <a:lstStyle/>
          <a:p>
            <a:pPr marL="361950" indent="-361950">
              <a:spcBef>
                <a:spcPct val="20000"/>
              </a:spcBef>
              <a:buClr>
                <a:schemeClr val="folHlink"/>
              </a:buClr>
              <a:buSzPct val="60000"/>
              <a:buFont typeface="Wingdings" pitchFamily="2" charset="2"/>
              <a:buChar char="n"/>
            </a:pPr>
            <a:r>
              <a:rPr lang="zh-CN" altLang="en-US" sz="2800" b="1" dirty="0">
                <a:solidFill>
                  <a:srgbClr val="000000"/>
                </a:solidFill>
                <a:latin typeface="Tahoma" pitchFamily="34" charset="0"/>
              </a:rPr>
              <a:t>若在基本割集矩阵中把余树边对应的列放在前</a:t>
            </a:r>
            <a:r>
              <a:rPr lang="en-US" altLang="zh-CN" sz="2800" b="1" dirty="0">
                <a:solidFill>
                  <a:srgbClr val="000000"/>
                </a:solidFill>
                <a:latin typeface="Tahoma" pitchFamily="34" charset="0"/>
              </a:rPr>
              <a:t>, </a:t>
            </a:r>
            <a:r>
              <a:rPr lang="zh-CN" altLang="en-US" sz="2800" b="1" dirty="0">
                <a:solidFill>
                  <a:srgbClr val="000000"/>
                </a:solidFill>
                <a:latin typeface="Tahoma" pitchFamily="34" charset="0"/>
              </a:rPr>
              <a:t>树的边对应的列放在后</a:t>
            </a:r>
            <a:r>
              <a:rPr lang="en-US" altLang="zh-CN" sz="2800" b="1" dirty="0">
                <a:solidFill>
                  <a:srgbClr val="000000"/>
                </a:solidFill>
                <a:latin typeface="Tahoma" pitchFamily="34" charset="0"/>
              </a:rPr>
              <a:t>, </a:t>
            </a:r>
            <a:r>
              <a:rPr lang="zh-CN" altLang="en-US" sz="2800" b="1" dirty="0">
                <a:solidFill>
                  <a:srgbClr val="000000"/>
                </a:solidFill>
                <a:latin typeface="Tahoma" pitchFamily="34" charset="0"/>
              </a:rPr>
              <a:t>且与割集次序一致</a:t>
            </a:r>
            <a:r>
              <a:rPr lang="en-US" altLang="zh-CN" sz="2800" b="1" dirty="0">
                <a:solidFill>
                  <a:srgbClr val="000000"/>
                </a:solidFill>
                <a:latin typeface="Tahoma" pitchFamily="34" charset="0"/>
              </a:rPr>
              <a:t>, </a:t>
            </a:r>
            <a:r>
              <a:rPr lang="zh-CN" altLang="en-US" sz="2800" b="1" dirty="0">
                <a:solidFill>
                  <a:srgbClr val="000000"/>
                </a:solidFill>
                <a:latin typeface="Tahoma" pitchFamily="34" charset="0"/>
              </a:rPr>
              <a:t>则有</a:t>
            </a:r>
          </a:p>
        </p:txBody>
      </p:sp>
      <p:graphicFrame>
        <p:nvGraphicFramePr>
          <p:cNvPr id="35843" name="Object 6"/>
          <p:cNvGraphicFramePr>
            <a:graphicFrameLocks noChangeAspect="1"/>
          </p:cNvGraphicFramePr>
          <p:nvPr/>
        </p:nvGraphicFramePr>
        <p:xfrm>
          <a:off x="1017015" y="2828433"/>
          <a:ext cx="5183187" cy="1889125"/>
        </p:xfrm>
        <a:graphic>
          <a:graphicData uri="http://schemas.openxmlformats.org/presentationml/2006/ole">
            <mc:AlternateContent xmlns:mc="http://schemas.openxmlformats.org/markup-compatibility/2006">
              <mc:Choice xmlns:v="urn:schemas-microsoft-com:vml" Requires="v">
                <p:oleObj spid="_x0000_s179411" name="公式" r:id="rId5" imgW="2578100" imgH="939800" progId="Equation.3">
                  <p:embed/>
                </p:oleObj>
              </mc:Choice>
              <mc:Fallback>
                <p:oleObj name="公式" r:id="rId5" imgW="2578100" imgH="93980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015" y="2828433"/>
                        <a:ext cx="5183187" cy="188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7" name="Rectangle 7"/>
          <p:cNvSpPr>
            <a:spLocks noChangeArrowheads="1"/>
          </p:cNvSpPr>
          <p:nvPr/>
        </p:nvSpPr>
        <p:spPr bwMode="auto">
          <a:xfrm>
            <a:off x="760060" y="5069107"/>
            <a:ext cx="4706937" cy="822325"/>
          </a:xfrm>
          <a:prstGeom prst="rect">
            <a:avLst/>
          </a:prstGeom>
          <a:noFill/>
          <a:ln w="9525">
            <a:noFill/>
            <a:miter lim="800000"/>
            <a:headEnd/>
            <a:tailEnd/>
          </a:ln>
        </p:spPr>
        <p:txBody>
          <a:bodyPr>
            <a:spAutoFit/>
          </a:bodyPr>
          <a:lstStyle/>
          <a:p>
            <a:r>
              <a:rPr lang="zh-CN" altLang="en-US" sz="2400" b="1" dirty="0">
                <a:solidFill>
                  <a:srgbClr val="000000"/>
                </a:solidFill>
                <a:latin typeface="Tahoma" pitchFamily="34" charset="0"/>
              </a:rPr>
              <a:t>其中</a:t>
            </a:r>
            <a:r>
              <a:rPr lang="en-US" altLang="zh-CN" sz="2400" b="1" dirty="0">
                <a:solidFill>
                  <a:srgbClr val="000000"/>
                </a:solidFill>
                <a:latin typeface="Tahoma" pitchFamily="34" charset="0"/>
              </a:rPr>
              <a:t>I(</a:t>
            </a:r>
            <a:r>
              <a:rPr lang="zh-CN" altLang="en-US" sz="2400" b="1" dirty="0">
                <a:solidFill>
                  <a:srgbClr val="000000"/>
                </a:solidFill>
                <a:latin typeface="Tahoma" pitchFamily="34" charset="0"/>
              </a:rPr>
              <a:t>单位矩阵</a:t>
            </a:r>
            <a:r>
              <a:rPr lang="en-US" altLang="zh-CN" sz="2400" b="1" dirty="0">
                <a:solidFill>
                  <a:srgbClr val="000000"/>
                </a:solidFill>
                <a:latin typeface="Tahoma" pitchFamily="34" charset="0"/>
              </a:rPr>
              <a:t>)</a:t>
            </a:r>
            <a:r>
              <a:rPr lang="zh-CN" altLang="en-US" sz="2400" b="1" dirty="0">
                <a:solidFill>
                  <a:srgbClr val="000000"/>
                </a:solidFill>
                <a:latin typeface="Tahoma" pitchFamily="34" charset="0"/>
              </a:rPr>
              <a:t>对应一棵树</a:t>
            </a:r>
            <a:r>
              <a:rPr lang="en-US" altLang="zh-CN" sz="2400" b="1" dirty="0">
                <a:solidFill>
                  <a:srgbClr val="000000"/>
                </a:solidFill>
                <a:latin typeface="Tahoma" pitchFamily="34" charset="0"/>
              </a:rPr>
              <a:t>. </a:t>
            </a:r>
          </a:p>
          <a:p>
            <a:r>
              <a:rPr lang="zh-CN" altLang="en-US" sz="2400" b="1" dirty="0">
                <a:solidFill>
                  <a:srgbClr val="000000"/>
                </a:solidFill>
                <a:latin typeface="Tahoma" pitchFamily="34" charset="0"/>
              </a:rPr>
              <a:t>显然</a:t>
            </a:r>
            <a:r>
              <a:rPr lang="en-US" altLang="zh-CN" sz="2400" b="1" dirty="0">
                <a:solidFill>
                  <a:srgbClr val="000000"/>
                </a:solidFill>
                <a:latin typeface="Tahoma" pitchFamily="34" charset="0"/>
              </a:rPr>
              <a:t>ran(</a:t>
            </a:r>
            <a:r>
              <a:rPr lang="en-US" altLang="zh-CN" sz="2400" b="1" dirty="0" err="1">
                <a:solidFill>
                  <a:srgbClr val="000000"/>
                </a:solidFill>
                <a:latin typeface="Tahoma" pitchFamily="34" charset="0"/>
              </a:rPr>
              <a:t>S</a:t>
            </a:r>
            <a:r>
              <a:rPr lang="en-US" altLang="zh-CN" sz="2400" b="1" baseline="-25000" dirty="0" err="1">
                <a:solidFill>
                  <a:srgbClr val="000000"/>
                </a:solidFill>
                <a:latin typeface="Tahoma" pitchFamily="34" charset="0"/>
              </a:rPr>
              <a:t>f</a:t>
            </a:r>
            <a:r>
              <a:rPr lang="en-US" altLang="zh-CN" sz="2400" b="1" dirty="0">
                <a:solidFill>
                  <a:srgbClr val="000000"/>
                </a:solidFill>
                <a:latin typeface="Tahoma" pitchFamily="34" charset="0"/>
              </a:rPr>
              <a:t>)=n-1.</a:t>
            </a:r>
          </a:p>
        </p:txBody>
      </p:sp>
      <p:sp>
        <p:nvSpPr>
          <p:cNvPr id="10" name="标题 5"/>
          <p:cNvSpPr>
            <a:spLocks noGrp="1"/>
          </p:cNvSpPr>
          <p:nvPr>
            <p:ph type="title"/>
          </p:nvPr>
        </p:nvSpPr>
        <p:spPr/>
        <p:txBody>
          <a:bodyPr/>
          <a:lstStyle/>
          <a:p>
            <a:r>
              <a:rPr lang="zh-CN" altLang="en-US" dirty="0"/>
              <a:t>割集矩阵及其性质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ChangeArrowheads="1"/>
          </p:cNvSpPr>
          <p:nvPr/>
        </p:nvSpPr>
        <p:spPr bwMode="auto">
          <a:xfrm>
            <a:off x="419003" y="1270635"/>
            <a:ext cx="8618317" cy="187960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定理</a:t>
            </a:r>
            <a:r>
              <a:rPr kumimoji="1" lang="en-US" altLang="zh-CN"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3.4.5</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当有向连通图</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的完全回路矩阵</a:t>
            </a:r>
            <a:r>
              <a:rPr kumimoji="1" lang="en-US" altLang="zh-CN" sz="26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C</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e</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和完全割集</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矩阵</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a:t>
            </a:r>
            <a:r>
              <a:rPr kumimoji="1" lang="en-US"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e</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的边次序一致时</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有                   </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30000"/>
              </a:spcBef>
              <a:spcAft>
                <a:spcPct val="50000"/>
              </a:spcAft>
              <a:buClr>
                <a:srgbClr val="795185"/>
              </a:buClr>
              <a:buSzPct val="60000"/>
              <a:buFont typeface="Wingdings"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证明</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设               ， 则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其中</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ik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是第</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个割集中的第</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条边</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C</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jk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是第</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个回路中的第</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条边</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p>
        </p:txBody>
      </p:sp>
      <p:graphicFrame>
        <p:nvGraphicFramePr>
          <p:cNvPr id="36866" name="Object 5"/>
          <p:cNvGraphicFramePr>
            <a:graphicFrameLocks noChangeAspect="1"/>
          </p:cNvGraphicFramePr>
          <p:nvPr/>
        </p:nvGraphicFramePr>
        <p:xfrm>
          <a:off x="5594253" y="1721485"/>
          <a:ext cx="1373387" cy="547688"/>
        </p:xfrm>
        <a:graphic>
          <a:graphicData uri="http://schemas.openxmlformats.org/presentationml/2006/ole">
            <mc:AlternateContent xmlns:mc="http://schemas.openxmlformats.org/markup-compatibility/2006">
              <mc:Choice xmlns:v="urn:schemas-microsoft-com:vml" Requires="v">
                <p:oleObj spid="_x0000_s277641" name="公式" r:id="rId3" imgW="596900" imgH="241300" progId="Equation.3">
                  <p:embed/>
                </p:oleObj>
              </mc:Choice>
              <mc:Fallback>
                <p:oleObj name="公式" r:id="rId3" imgW="596900" imgH="241300" progId="Equation.3">
                  <p:embed/>
                  <p:pic>
                    <p:nvPicPr>
                      <p:cNvPr id="368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253" y="1721485"/>
                        <a:ext cx="137338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18" name="Object 6"/>
          <p:cNvGraphicFramePr>
            <a:graphicFrameLocks noChangeAspect="1"/>
          </p:cNvGraphicFramePr>
          <p:nvPr>
            <p:extLst/>
          </p:nvPr>
        </p:nvGraphicFramePr>
        <p:xfrm>
          <a:off x="1351022" y="2269173"/>
          <a:ext cx="982791" cy="385763"/>
        </p:xfrm>
        <a:graphic>
          <a:graphicData uri="http://schemas.openxmlformats.org/presentationml/2006/ole">
            <mc:AlternateContent xmlns:mc="http://schemas.openxmlformats.org/markup-compatibility/2006">
              <mc:Choice xmlns:v="urn:schemas-microsoft-com:vml" Requires="v">
                <p:oleObj spid="_x0000_s277642" name="公式" r:id="rId5" imgW="609336" imgH="241195" progId="Equation.3">
                  <p:embed/>
                </p:oleObj>
              </mc:Choice>
              <mc:Fallback>
                <p:oleObj name="公式" r:id="rId5" imgW="609336" imgH="241195" progId="Equation.3">
                  <p:embed/>
                  <p:pic>
                    <p:nvPicPr>
                      <p:cNvPr id="98611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1022" y="2269173"/>
                        <a:ext cx="982791"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19" name="Object 7"/>
          <p:cNvGraphicFramePr>
            <a:graphicFrameLocks noChangeAspect="1"/>
          </p:cNvGraphicFramePr>
          <p:nvPr>
            <p:extLst/>
          </p:nvPr>
        </p:nvGraphicFramePr>
        <p:xfrm>
          <a:off x="3015975" y="2127886"/>
          <a:ext cx="1507261" cy="700087"/>
        </p:xfrm>
        <a:graphic>
          <a:graphicData uri="http://schemas.openxmlformats.org/presentationml/2006/ole">
            <mc:AlternateContent xmlns:mc="http://schemas.openxmlformats.org/markup-compatibility/2006">
              <mc:Choice xmlns:v="urn:schemas-microsoft-com:vml" Requires="v">
                <p:oleObj spid="_x0000_s277643" name="公式" r:id="rId7" imgW="927100" imgH="431800" progId="Equation.3">
                  <p:embed/>
                </p:oleObj>
              </mc:Choice>
              <mc:Fallback>
                <p:oleObj name="公式" r:id="rId7" imgW="927100" imgH="431800" progId="Equation.3">
                  <p:embed/>
                  <p:pic>
                    <p:nvPicPr>
                      <p:cNvPr id="98611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5975" y="2127886"/>
                        <a:ext cx="1507261"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20" name="Object 8"/>
          <p:cNvGraphicFramePr>
            <a:graphicFrameLocks noChangeAspect="1"/>
          </p:cNvGraphicFramePr>
          <p:nvPr/>
        </p:nvGraphicFramePr>
        <p:xfrm>
          <a:off x="644428" y="3205798"/>
          <a:ext cx="4172135" cy="1277937"/>
        </p:xfrm>
        <a:graphic>
          <a:graphicData uri="http://schemas.openxmlformats.org/presentationml/2006/ole">
            <mc:AlternateContent xmlns:mc="http://schemas.openxmlformats.org/markup-compatibility/2006">
              <mc:Choice xmlns:v="urn:schemas-microsoft-com:vml" Requires="v">
                <p:oleObj spid="_x0000_s277644" name="公式" r:id="rId9" imgW="2413000" imgH="736600" progId="Equation.3">
                  <p:embed/>
                </p:oleObj>
              </mc:Choice>
              <mc:Fallback>
                <p:oleObj name="公式" r:id="rId9" imgW="2413000" imgH="736600" progId="Equation.3">
                  <p:embed/>
                  <p:pic>
                    <p:nvPicPr>
                      <p:cNvPr id="98612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8" y="3205798"/>
                        <a:ext cx="4172135" cy="127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21" name="Object 9"/>
          <p:cNvGraphicFramePr>
            <a:graphicFrameLocks noChangeAspect="1"/>
          </p:cNvGraphicFramePr>
          <p:nvPr/>
        </p:nvGraphicFramePr>
        <p:xfrm>
          <a:off x="5010053" y="3296285"/>
          <a:ext cx="3710664" cy="1185863"/>
        </p:xfrm>
        <a:graphic>
          <a:graphicData uri="http://schemas.openxmlformats.org/presentationml/2006/ole">
            <mc:AlternateContent xmlns:mc="http://schemas.openxmlformats.org/markup-compatibility/2006">
              <mc:Choice xmlns:v="urn:schemas-microsoft-com:vml" Requires="v">
                <p:oleObj spid="_x0000_s277645" name="公式" r:id="rId11" imgW="2489200" imgH="787400" progId="Equation.3">
                  <p:embed/>
                </p:oleObj>
              </mc:Choice>
              <mc:Fallback>
                <p:oleObj name="公式" r:id="rId11" imgW="2489200" imgH="787400" progId="Equation.3">
                  <p:embed/>
                  <p:pic>
                    <p:nvPicPr>
                      <p:cNvPr id="986121"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0053" y="3296285"/>
                        <a:ext cx="3710664" cy="118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5"/>
          <p:cNvSpPr>
            <a:spLocks noGrp="1"/>
          </p:cNvSpPr>
          <p:nvPr>
            <p:ph type="title"/>
          </p:nvPr>
        </p:nvSpPr>
        <p:spPr/>
        <p:txBody>
          <a:bodyPr/>
          <a:lstStyle/>
          <a:p>
            <a:r>
              <a:rPr lang="zh-CN" altLang="en-US" dirty="0"/>
              <a:t>割集矩阵的性质</a:t>
            </a:r>
          </a:p>
        </p:txBody>
      </p:sp>
      <p:grpSp>
        <p:nvGrpSpPr>
          <p:cNvPr id="36" name="组合 35"/>
          <p:cNvGrpSpPr/>
          <p:nvPr/>
        </p:nvGrpSpPr>
        <p:grpSpPr>
          <a:xfrm>
            <a:off x="1056151" y="4914900"/>
            <a:ext cx="2356520" cy="2015887"/>
            <a:chOff x="1056151" y="4914900"/>
            <a:chExt cx="2356520" cy="2015887"/>
          </a:xfrm>
        </p:grpSpPr>
        <p:grpSp>
          <p:nvGrpSpPr>
            <p:cNvPr id="35" name="组合 34"/>
            <p:cNvGrpSpPr/>
            <p:nvPr/>
          </p:nvGrpSpPr>
          <p:grpSpPr>
            <a:xfrm>
              <a:off x="1175657" y="4914900"/>
              <a:ext cx="2237014" cy="1431475"/>
              <a:chOff x="1175657" y="4914900"/>
              <a:chExt cx="2237014" cy="1431475"/>
            </a:xfrm>
          </p:grpSpPr>
          <p:cxnSp>
            <p:nvCxnSpPr>
              <p:cNvPr id="3" name="直接箭头连接符 2"/>
              <p:cNvCxnSpPr/>
              <p:nvPr/>
            </p:nvCxnSpPr>
            <p:spPr>
              <a:xfrm flipV="1">
                <a:off x="1175657" y="4914900"/>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175657" y="5633357"/>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2019300" y="5029200"/>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155371" y="4980985"/>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2019300" y="5502729"/>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7" name="上弧形箭头 26"/>
              <p:cNvSpPr/>
              <p:nvPr/>
            </p:nvSpPr>
            <p:spPr>
              <a:xfrm rot="17215309">
                <a:off x="2140690" y="5341449"/>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grpSp>
        <p:sp>
          <p:nvSpPr>
            <p:cNvPr id="29" name="弧形 28"/>
            <p:cNvSpPr/>
            <p:nvPr/>
          </p:nvSpPr>
          <p:spPr>
            <a:xfrm rot="982220">
              <a:off x="1056151" y="5237444"/>
              <a:ext cx="412464" cy="1693343"/>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grpSp>
      <p:grpSp>
        <p:nvGrpSpPr>
          <p:cNvPr id="37" name="组合 36"/>
          <p:cNvGrpSpPr/>
          <p:nvPr/>
        </p:nvGrpSpPr>
        <p:grpSpPr>
          <a:xfrm>
            <a:off x="3850721" y="4333924"/>
            <a:ext cx="2237014" cy="2110421"/>
            <a:chOff x="3850721" y="4333924"/>
            <a:chExt cx="2237014" cy="2110421"/>
          </a:xfrm>
        </p:grpSpPr>
        <p:cxnSp>
          <p:nvCxnSpPr>
            <p:cNvPr id="38" name="直接箭头连接符 37"/>
            <p:cNvCxnSpPr/>
            <p:nvPr/>
          </p:nvCxnSpPr>
          <p:spPr>
            <a:xfrm flipV="1">
              <a:off x="3850721" y="5012870"/>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3850721" y="5731327"/>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4694364" y="5127170"/>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4830435" y="5078955"/>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694364" y="5600699"/>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上弧形箭头 42"/>
            <p:cNvSpPr/>
            <p:nvPr/>
          </p:nvSpPr>
          <p:spPr>
            <a:xfrm rot="17215309">
              <a:off x="4815754" y="5439419"/>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44" name="弧形 43"/>
            <p:cNvSpPr/>
            <p:nvPr/>
          </p:nvSpPr>
          <p:spPr>
            <a:xfrm rot="10595454">
              <a:off x="5644235" y="4333924"/>
              <a:ext cx="412464" cy="1693343"/>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grpSp>
      <p:grpSp>
        <p:nvGrpSpPr>
          <p:cNvPr id="52" name="组合 51"/>
          <p:cNvGrpSpPr/>
          <p:nvPr/>
        </p:nvGrpSpPr>
        <p:grpSpPr>
          <a:xfrm>
            <a:off x="6498460" y="4334694"/>
            <a:ext cx="2237014" cy="2110421"/>
            <a:chOff x="6498460" y="4334694"/>
            <a:chExt cx="2237014" cy="2110421"/>
          </a:xfrm>
        </p:grpSpPr>
        <p:cxnSp>
          <p:nvCxnSpPr>
            <p:cNvPr id="45" name="直接箭头连接符 44"/>
            <p:cNvCxnSpPr/>
            <p:nvPr/>
          </p:nvCxnSpPr>
          <p:spPr>
            <a:xfrm flipV="1">
              <a:off x="6498460" y="5013640"/>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498460" y="5732097"/>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7342103" y="5127940"/>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478174" y="5079725"/>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7407417" y="5600699"/>
              <a:ext cx="125761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0" name="上弧形箭头 49"/>
            <p:cNvSpPr/>
            <p:nvPr/>
          </p:nvSpPr>
          <p:spPr>
            <a:xfrm rot="17215309">
              <a:off x="7463493" y="5440189"/>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sp>
          <p:nvSpPr>
            <p:cNvPr id="51" name="弧形 50"/>
            <p:cNvSpPr/>
            <p:nvPr/>
          </p:nvSpPr>
          <p:spPr>
            <a:xfrm rot="10595454">
              <a:off x="8291974" y="4334694"/>
              <a:ext cx="412464" cy="1693343"/>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srgbClr val="4D5B6B"/>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02955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7" dur="500"/>
                                        <p:tgtEl>
                                          <p:spTgt spid="986114">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86118"/>
                                        </p:tgtEl>
                                        <p:attrNameLst>
                                          <p:attrName>style.visibility</p:attrName>
                                        </p:attrNameLst>
                                      </p:cBhvr>
                                      <p:to>
                                        <p:strVal val="visible"/>
                                      </p:to>
                                    </p:set>
                                    <p:animEffect transition="in" filter="blinds(horizontal)">
                                      <p:cBhvr>
                                        <p:cTn id="11" dur="500"/>
                                        <p:tgtEl>
                                          <p:spTgt spid="986118"/>
                                        </p:tgtEl>
                                      </p:cBhvr>
                                    </p:animEffect>
                                  </p:childTnLst>
                                </p:cTn>
                              </p:par>
                              <p:par>
                                <p:cTn id="12" presetID="3" presetClass="entr" presetSubtype="10" fill="hold" nodeType="withEffect">
                                  <p:stCondLst>
                                    <p:cond delay="0"/>
                                  </p:stCondLst>
                                  <p:childTnLst>
                                    <p:set>
                                      <p:cBhvr>
                                        <p:cTn id="13" dur="1" fill="hold">
                                          <p:stCondLst>
                                            <p:cond delay="0"/>
                                          </p:stCondLst>
                                        </p:cTn>
                                        <p:tgtEl>
                                          <p:spTgt spid="986119"/>
                                        </p:tgtEl>
                                        <p:attrNameLst>
                                          <p:attrName>style.visibility</p:attrName>
                                        </p:attrNameLst>
                                      </p:cBhvr>
                                      <p:to>
                                        <p:strVal val="visible"/>
                                      </p:to>
                                    </p:set>
                                    <p:animEffect transition="in" filter="blinds(horizontal)">
                                      <p:cBhvr>
                                        <p:cTn id="14" dur="500"/>
                                        <p:tgtEl>
                                          <p:spTgt spid="98611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9" dur="500"/>
                                        <p:tgtEl>
                                          <p:spTgt spid="9861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86120"/>
                                        </p:tgtEl>
                                        <p:attrNameLst>
                                          <p:attrName>style.visibility</p:attrName>
                                        </p:attrNameLst>
                                      </p:cBhvr>
                                      <p:to>
                                        <p:strVal val="visible"/>
                                      </p:to>
                                    </p:set>
                                    <p:animEffect transition="in" filter="blinds(horizontal)">
                                      <p:cBhvr>
                                        <p:cTn id="24" dur="500"/>
                                        <p:tgtEl>
                                          <p:spTgt spid="986120"/>
                                        </p:tgtEl>
                                      </p:cBhvr>
                                    </p:animEffect>
                                  </p:childTnLst>
                                </p:cTn>
                              </p:par>
                              <p:par>
                                <p:cTn id="25" presetID="3" presetClass="entr" presetSubtype="10" fill="hold" nodeType="withEffect">
                                  <p:stCondLst>
                                    <p:cond delay="0"/>
                                  </p:stCondLst>
                                  <p:childTnLst>
                                    <p:set>
                                      <p:cBhvr>
                                        <p:cTn id="26" dur="1" fill="hold">
                                          <p:stCondLst>
                                            <p:cond delay="0"/>
                                          </p:stCondLst>
                                        </p:cTn>
                                        <p:tgtEl>
                                          <p:spTgt spid="986121"/>
                                        </p:tgtEl>
                                        <p:attrNameLst>
                                          <p:attrName>style.visibility</p:attrName>
                                        </p:attrNameLst>
                                      </p:cBhvr>
                                      <p:to>
                                        <p:strVal val="visible"/>
                                      </p:to>
                                    </p:set>
                                    <p:animEffect transition="in" filter="blinds(horizontal)">
                                      <p:cBhvr>
                                        <p:cTn id="27" dur="500"/>
                                        <p:tgtEl>
                                          <p:spTgt spid="98612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ChangeArrowheads="1"/>
          </p:cNvSpPr>
          <p:nvPr/>
        </p:nvSpPr>
        <p:spPr bwMode="auto">
          <a:xfrm>
            <a:off x="419003" y="1270635"/>
            <a:ext cx="8618317" cy="1879600"/>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定理</a:t>
            </a:r>
            <a:r>
              <a:rPr kumimoji="1" lang="en-US" altLang="zh-CN"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3.4.5</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当有向连通图</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G</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的完全回路矩阵</a:t>
            </a:r>
            <a:r>
              <a:rPr kumimoji="1" lang="en-US" altLang="zh-CN" sz="26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C</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e</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和完全割集</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矩阵</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a:t>
            </a:r>
            <a:r>
              <a:rPr kumimoji="1" lang="en-US"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e</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的边次序一致时</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有                   </a:t>
            </a:r>
            <a:r>
              <a:rPr kumimoji="1" lang="en-US" altLang="zh-CN" sz="26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00000"/>
              </a:lnSpc>
              <a:spcBef>
                <a:spcPct val="30000"/>
              </a:spcBef>
              <a:spcAft>
                <a:spcPct val="50000"/>
              </a:spcAft>
              <a:buClr>
                <a:srgbClr val="795185"/>
              </a:buClr>
              <a:buSzPct val="60000"/>
              <a:buFont typeface="Wingdings"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证明</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设               ， 则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其中</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S</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ik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是第</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个割集中的第</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条边</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C</a:t>
            </a:r>
            <a:r>
              <a:rPr kumimoji="1" lang="en-US" altLang="zh-CN" sz="2600" b="1"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jk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是第</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个回路中的第</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条边</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p>
        </p:txBody>
      </p:sp>
      <p:sp>
        <p:nvSpPr>
          <p:cNvPr id="986116" name="Rectangle 4"/>
          <p:cNvSpPr>
            <a:spLocks noChangeArrowheads="1"/>
          </p:cNvSpPr>
          <p:nvPr/>
        </p:nvSpPr>
        <p:spPr bwMode="auto">
          <a:xfrm>
            <a:off x="509492" y="4601210"/>
            <a:ext cx="8482868" cy="150810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割集S</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与回路C</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的关系只有2种:</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 S</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与C</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不相交. 即C</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中的边在S</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中不出现.  S</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ik</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=0或C</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jk</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 ∴ d</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ij</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(2) S</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与C</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相交. 显然它们有偶数条共同的边, 其中相邻两条边e</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e</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q</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组成</a:t>
            </a:r>
            <a:endPar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一对. 如果它们在S</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中方向一致, 则在C</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j</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中方向相反. 反之亦然.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d</a:t>
            </a:r>
            <a:r>
              <a:rPr kumimoji="1" lang="zh-CN" altLang="zh-CN" sz="2600" b="1"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ij</a:t>
            </a:r>
            <a:r>
              <a:rPr kumimoji="1" lang="zh-CN"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endParaRPr>
          </a:p>
        </p:txBody>
      </p:sp>
      <p:graphicFrame>
        <p:nvGraphicFramePr>
          <p:cNvPr id="36866" name="Object 5"/>
          <p:cNvGraphicFramePr>
            <a:graphicFrameLocks noChangeAspect="1"/>
          </p:cNvGraphicFramePr>
          <p:nvPr/>
        </p:nvGraphicFramePr>
        <p:xfrm>
          <a:off x="5594253" y="1721485"/>
          <a:ext cx="1373387" cy="547688"/>
        </p:xfrm>
        <a:graphic>
          <a:graphicData uri="http://schemas.openxmlformats.org/presentationml/2006/ole">
            <mc:AlternateContent xmlns:mc="http://schemas.openxmlformats.org/markup-compatibility/2006">
              <mc:Choice xmlns:v="urn:schemas-microsoft-com:vml" Requires="v">
                <p:oleObj spid="_x0000_s278665" name="公式" r:id="rId3" imgW="596900" imgH="241300" progId="Equation.3">
                  <p:embed/>
                </p:oleObj>
              </mc:Choice>
              <mc:Fallback>
                <p:oleObj name="公式" r:id="rId3" imgW="596900" imgH="241300" progId="Equation.3">
                  <p:embed/>
                  <p:pic>
                    <p:nvPicPr>
                      <p:cNvPr id="368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253" y="1721485"/>
                        <a:ext cx="137338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18" name="Object 6"/>
          <p:cNvGraphicFramePr>
            <a:graphicFrameLocks noChangeAspect="1"/>
          </p:cNvGraphicFramePr>
          <p:nvPr>
            <p:extLst/>
          </p:nvPr>
        </p:nvGraphicFramePr>
        <p:xfrm>
          <a:off x="1351022" y="2269173"/>
          <a:ext cx="982791" cy="385763"/>
        </p:xfrm>
        <a:graphic>
          <a:graphicData uri="http://schemas.openxmlformats.org/presentationml/2006/ole">
            <mc:AlternateContent xmlns:mc="http://schemas.openxmlformats.org/markup-compatibility/2006">
              <mc:Choice xmlns:v="urn:schemas-microsoft-com:vml" Requires="v">
                <p:oleObj spid="_x0000_s278666" name="公式" r:id="rId5" imgW="609336" imgH="241195" progId="Equation.3">
                  <p:embed/>
                </p:oleObj>
              </mc:Choice>
              <mc:Fallback>
                <p:oleObj name="公式" r:id="rId5" imgW="609336" imgH="241195" progId="Equation.3">
                  <p:embed/>
                  <p:pic>
                    <p:nvPicPr>
                      <p:cNvPr id="98611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1022" y="2269173"/>
                        <a:ext cx="982791"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19" name="Object 7"/>
          <p:cNvGraphicFramePr>
            <a:graphicFrameLocks noChangeAspect="1"/>
          </p:cNvGraphicFramePr>
          <p:nvPr>
            <p:extLst/>
          </p:nvPr>
        </p:nvGraphicFramePr>
        <p:xfrm>
          <a:off x="3015975" y="2127886"/>
          <a:ext cx="1507261" cy="700087"/>
        </p:xfrm>
        <a:graphic>
          <a:graphicData uri="http://schemas.openxmlformats.org/presentationml/2006/ole">
            <mc:AlternateContent xmlns:mc="http://schemas.openxmlformats.org/markup-compatibility/2006">
              <mc:Choice xmlns:v="urn:schemas-microsoft-com:vml" Requires="v">
                <p:oleObj spid="_x0000_s278667" name="公式" r:id="rId7" imgW="927100" imgH="431800" progId="Equation.3">
                  <p:embed/>
                </p:oleObj>
              </mc:Choice>
              <mc:Fallback>
                <p:oleObj name="公式" r:id="rId7" imgW="927100" imgH="431800" progId="Equation.3">
                  <p:embed/>
                  <p:pic>
                    <p:nvPicPr>
                      <p:cNvPr id="98611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5975" y="2127886"/>
                        <a:ext cx="1507261"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20" name="Object 8"/>
          <p:cNvGraphicFramePr>
            <a:graphicFrameLocks noChangeAspect="1"/>
          </p:cNvGraphicFramePr>
          <p:nvPr/>
        </p:nvGraphicFramePr>
        <p:xfrm>
          <a:off x="644428" y="3205798"/>
          <a:ext cx="4172135" cy="1277937"/>
        </p:xfrm>
        <a:graphic>
          <a:graphicData uri="http://schemas.openxmlformats.org/presentationml/2006/ole">
            <mc:AlternateContent xmlns:mc="http://schemas.openxmlformats.org/markup-compatibility/2006">
              <mc:Choice xmlns:v="urn:schemas-microsoft-com:vml" Requires="v">
                <p:oleObj spid="_x0000_s278668" name="公式" r:id="rId9" imgW="2413000" imgH="736600" progId="Equation.3">
                  <p:embed/>
                </p:oleObj>
              </mc:Choice>
              <mc:Fallback>
                <p:oleObj name="公式" r:id="rId9" imgW="2413000" imgH="736600" progId="Equation.3">
                  <p:embed/>
                  <p:pic>
                    <p:nvPicPr>
                      <p:cNvPr id="98612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8" y="3205798"/>
                        <a:ext cx="4172135" cy="127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21" name="Object 9"/>
          <p:cNvGraphicFramePr>
            <a:graphicFrameLocks noChangeAspect="1"/>
          </p:cNvGraphicFramePr>
          <p:nvPr/>
        </p:nvGraphicFramePr>
        <p:xfrm>
          <a:off x="5010053" y="3296285"/>
          <a:ext cx="3710664" cy="1185863"/>
        </p:xfrm>
        <a:graphic>
          <a:graphicData uri="http://schemas.openxmlformats.org/presentationml/2006/ole">
            <mc:AlternateContent xmlns:mc="http://schemas.openxmlformats.org/markup-compatibility/2006">
              <mc:Choice xmlns:v="urn:schemas-microsoft-com:vml" Requires="v">
                <p:oleObj spid="_x0000_s278669" name="公式" r:id="rId11" imgW="2489200" imgH="787400" progId="Equation.3">
                  <p:embed/>
                </p:oleObj>
              </mc:Choice>
              <mc:Fallback>
                <p:oleObj name="公式" r:id="rId11" imgW="2489200" imgH="787400" progId="Equation.3">
                  <p:embed/>
                  <p:pic>
                    <p:nvPicPr>
                      <p:cNvPr id="986121"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10053" y="3296285"/>
                        <a:ext cx="3710664" cy="118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5"/>
          <p:cNvSpPr>
            <a:spLocks noGrp="1"/>
          </p:cNvSpPr>
          <p:nvPr>
            <p:ph type="title"/>
          </p:nvPr>
        </p:nvSpPr>
        <p:spPr/>
        <p:txBody>
          <a:bodyPr/>
          <a:lstStyle/>
          <a:p>
            <a:r>
              <a:rPr lang="zh-CN" altLang="en-US" dirty="0"/>
              <a:t>割集矩阵的性质</a:t>
            </a:r>
          </a:p>
        </p:txBody>
      </p:sp>
    </p:spTree>
    <p:extLst>
      <p:ext uri="{BB962C8B-B14F-4D97-AF65-F5344CB8AC3E}">
        <p14:creationId xmlns:p14="http://schemas.microsoft.com/office/powerpoint/2010/main" val="242444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7" dur="500"/>
                                        <p:tgtEl>
                                          <p:spTgt spid="986114">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86118"/>
                                        </p:tgtEl>
                                        <p:attrNameLst>
                                          <p:attrName>style.visibility</p:attrName>
                                        </p:attrNameLst>
                                      </p:cBhvr>
                                      <p:to>
                                        <p:strVal val="visible"/>
                                      </p:to>
                                    </p:set>
                                    <p:animEffect transition="in" filter="blinds(horizontal)">
                                      <p:cBhvr>
                                        <p:cTn id="11" dur="500"/>
                                        <p:tgtEl>
                                          <p:spTgt spid="986118"/>
                                        </p:tgtEl>
                                      </p:cBhvr>
                                    </p:animEffect>
                                  </p:childTnLst>
                                </p:cTn>
                              </p:par>
                              <p:par>
                                <p:cTn id="12" presetID="3" presetClass="entr" presetSubtype="10" fill="hold" nodeType="withEffect">
                                  <p:stCondLst>
                                    <p:cond delay="0"/>
                                  </p:stCondLst>
                                  <p:childTnLst>
                                    <p:set>
                                      <p:cBhvr>
                                        <p:cTn id="13" dur="1" fill="hold">
                                          <p:stCondLst>
                                            <p:cond delay="0"/>
                                          </p:stCondLst>
                                        </p:cTn>
                                        <p:tgtEl>
                                          <p:spTgt spid="986119"/>
                                        </p:tgtEl>
                                        <p:attrNameLst>
                                          <p:attrName>style.visibility</p:attrName>
                                        </p:attrNameLst>
                                      </p:cBhvr>
                                      <p:to>
                                        <p:strVal val="visible"/>
                                      </p:to>
                                    </p:set>
                                    <p:animEffect transition="in" filter="blinds(horizontal)">
                                      <p:cBhvr>
                                        <p:cTn id="14" dur="500"/>
                                        <p:tgtEl>
                                          <p:spTgt spid="98611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9" dur="500"/>
                                        <p:tgtEl>
                                          <p:spTgt spid="9861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86120"/>
                                        </p:tgtEl>
                                        <p:attrNameLst>
                                          <p:attrName>style.visibility</p:attrName>
                                        </p:attrNameLst>
                                      </p:cBhvr>
                                      <p:to>
                                        <p:strVal val="visible"/>
                                      </p:to>
                                    </p:set>
                                    <p:animEffect transition="in" filter="blinds(horizontal)">
                                      <p:cBhvr>
                                        <p:cTn id="24" dur="500"/>
                                        <p:tgtEl>
                                          <p:spTgt spid="986120"/>
                                        </p:tgtEl>
                                      </p:cBhvr>
                                    </p:animEffect>
                                  </p:childTnLst>
                                </p:cTn>
                              </p:par>
                              <p:par>
                                <p:cTn id="25" presetID="3" presetClass="entr" presetSubtype="10" fill="hold" nodeType="withEffect">
                                  <p:stCondLst>
                                    <p:cond delay="0"/>
                                  </p:stCondLst>
                                  <p:childTnLst>
                                    <p:set>
                                      <p:cBhvr>
                                        <p:cTn id="26" dur="1" fill="hold">
                                          <p:stCondLst>
                                            <p:cond delay="0"/>
                                          </p:stCondLst>
                                        </p:cTn>
                                        <p:tgtEl>
                                          <p:spTgt spid="986121"/>
                                        </p:tgtEl>
                                        <p:attrNameLst>
                                          <p:attrName>style.visibility</p:attrName>
                                        </p:attrNameLst>
                                      </p:cBhvr>
                                      <p:to>
                                        <p:strVal val="visible"/>
                                      </p:to>
                                    </p:set>
                                    <p:animEffect transition="in" filter="blinds(horizontal)">
                                      <p:cBhvr>
                                        <p:cTn id="27" dur="500"/>
                                        <p:tgtEl>
                                          <p:spTgt spid="9861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86116">
                                            <p:txEl>
                                              <p:pRg st="0" end="0"/>
                                            </p:txEl>
                                          </p:spTgt>
                                        </p:tgtEl>
                                        <p:attrNameLst>
                                          <p:attrName>style.visibility</p:attrName>
                                        </p:attrNameLst>
                                      </p:cBhvr>
                                      <p:to>
                                        <p:strVal val="visible"/>
                                      </p:to>
                                    </p:set>
                                    <p:animEffect transition="in" filter="blinds(horizontal)">
                                      <p:cBhvr>
                                        <p:cTn id="32" dur="500"/>
                                        <p:tgtEl>
                                          <p:spTgt spid="98611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86116">
                                            <p:txEl>
                                              <p:pRg st="1" end="1"/>
                                            </p:txEl>
                                          </p:spTgt>
                                        </p:tgtEl>
                                        <p:attrNameLst>
                                          <p:attrName>style.visibility</p:attrName>
                                        </p:attrNameLst>
                                      </p:cBhvr>
                                      <p:to>
                                        <p:strVal val="visible"/>
                                      </p:to>
                                    </p:set>
                                    <p:animEffect transition="in" filter="blinds(horizontal)">
                                      <p:cBhvr>
                                        <p:cTn id="37" dur="500"/>
                                        <p:tgtEl>
                                          <p:spTgt spid="98611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86116">
                                            <p:txEl>
                                              <p:pRg st="2" end="2"/>
                                            </p:txEl>
                                          </p:spTgt>
                                        </p:tgtEl>
                                        <p:attrNameLst>
                                          <p:attrName>style.visibility</p:attrName>
                                        </p:attrNameLst>
                                      </p:cBhvr>
                                      <p:to>
                                        <p:strVal val="visible"/>
                                      </p:to>
                                    </p:set>
                                    <p:animEffect transition="in" filter="blinds(horizontal)">
                                      <p:cBhvr>
                                        <p:cTn id="42" dur="500"/>
                                        <p:tgtEl>
                                          <p:spTgt spid="98611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86116">
                                            <p:txEl>
                                              <p:pRg st="3" end="3"/>
                                            </p:txEl>
                                          </p:spTgt>
                                        </p:tgtEl>
                                        <p:attrNameLst>
                                          <p:attrName>style.visibility</p:attrName>
                                        </p:attrNameLst>
                                      </p:cBhvr>
                                      <p:to>
                                        <p:strVal val="visible"/>
                                      </p:to>
                                    </p:set>
                                    <p:animEffect transition="in" filter="blinds(horizontal)">
                                      <p:cBhvr>
                                        <p:cTn id="47" dur="500"/>
                                        <p:tgtEl>
                                          <p:spTgt spid="9861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ChangeArrowheads="1"/>
          </p:cNvSpPr>
          <p:nvPr/>
        </p:nvSpPr>
        <p:spPr bwMode="auto">
          <a:xfrm>
            <a:off x="463271" y="1240155"/>
            <a:ext cx="8589289" cy="2523768"/>
          </a:xfrm>
          <a:prstGeom prst="rect">
            <a:avLst/>
          </a:prstGeom>
          <a:noFill/>
          <a:ln w="9525">
            <a:noFill/>
            <a:miter lim="800000"/>
            <a:headEnd/>
            <a:tailEnd/>
          </a:ln>
        </p:spPr>
        <p:txBody>
          <a:bodyPr wrap="square">
            <a:spAutoFit/>
          </a:bodyPr>
          <a:lstStyle/>
          <a:p>
            <a:pPr>
              <a:spcBef>
                <a:spcPct val="20000"/>
              </a:spcBef>
              <a:buClr>
                <a:schemeClr val="folHlink"/>
              </a:buClr>
              <a:buSzPct val="60000"/>
            </a:pPr>
            <a:r>
              <a:rPr lang="zh-CN" altLang="en-US" sz="2600" b="1" dirty="0">
                <a:solidFill>
                  <a:srgbClr val="FF0000"/>
                </a:solidFill>
                <a:latin typeface="Times New Roman" pitchFamily="18" charset="0"/>
              </a:rPr>
              <a:t>定理</a:t>
            </a:r>
            <a:r>
              <a:rPr lang="en-US" altLang="zh-CN" sz="2600" b="1" dirty="0">
                <a:solidFill>
                  <a:srgbClr val="FF0000"/>
                </a:solidFill>
                <a:latin typeface="Times New Roman" pitchFamily="18" charset="0"/>
              </a:rPr>
              <a:t>3.4.6  </a:t>
            </a:r>
            <a:r>
              <a:rPr lang="zh-CN" altLang="en-US" sz="2600" b="1" dirty="0">
                <a:solidFill>
                  <a:srgbClr val="000000"/>
                </a:solidFill>
                <a:latin typeface="Times New Roman" pitchFamily="18" charset="0"/>
              </a:rPr>
              <a:t>连通图</a:t>
            </a:r>
            <a:r>
              <a:rPr lang="en-US" altLang="zh-CN" sz="2600" b="1" dirty="0">
                <a:solidFill>
                  <a:srgbClr val="000000"/>
                </a:solidFill>
                <a:latin typeface="Times New Roman" pitchFamily="18" charset="0"/>
              </a:rPr>
              <a:t>G</a:t>
            </a:r>
            <a:r>
              <a:rPr lang="zh-CN" altLang="en-US" sz="2600" b="1" dirty="0">
                <a:solidFill>
                  <a:srgbClr val="000000"/>
                </a:solidFill>
                <a:latin typeface="Times New Roman" pitchFamily="18" charset="0"/>
              </a:rPr>
              <a:t>的完全割集矩阵</a:t>
            </a:r>
            <a:r>
              <a:rPr lang="en-US" altLang="zh-CN" sz="2600" b="1" dirty="0">
                <a:solidFill>
                  <a:srgbClr val="000000"/>
                </a:solidFill>
                <a:latin typeface="Times New Roman" pitchFamily="18" charset="0"/>
              </a:rPr>
              <a:t>S</a:t>
            </a:r>
            <a:r>
              <a:rPr lang="en-US" altLang="zh-CN" sz="2600" b="1" baseline="-25000" dirty="0">
                <a:solidFill>
                  <a:srgbClr val="000000"/>
                </a:solidFill>
                <a:latin typeface="Times New Roman" pitchFamily="18" charset="0"/>
              </a:rPr>
              <a:t>e</a:t>
            </a:r>
            <a:r>
              <a:rPr lang="zh-CN" altLang="en-US" sz="2600" b="1" dirty="0">
                <a:solidFill>
                  <a:srgbClr val="000000"/>
                </a:solidFill>
                <a:latin typeface="Times New Roman" pitchFamily="18" charset="0"/>
              </a:rPr>
              <a:t>的秩是</a:t>
            </a:r>
            <a:r>
              <a:rPr lang="en-US" altLang="zh-CN" sz="2600" b="1" dirty="0">
                <a:solidFill>
                  <a:srgbClr val="000000"/>
                </a:solidFill>
                <a:latin typeface="Times New Roman" pitchFamily="18" charset="0"/>
              </a:rPr>
              <a:t>n-1.</a:t>
            </a:r>
          </a:p>
          <a:p>
            <a:pPr>
              <a:lnSpc>
                <a:spcPct val="90000"/>
              </a:lnSpc>
              <a:spcBef>
                <a:spcPct val="20000"/>
              </a:spcBef>
              <a:buClr>
                <a:schemeClr val="folHlink"/>
              </a:buClr>
              <a:buSzPct val="60000"/>
            </a:pPr>
            <a:r>
              <a:rPr lang="zh-CN" altLang="en-US" b="1" dirty="0">
                <a:solidFill>
                  <a:srgbClr val="000000"/>
                </a:solidFill>
                <a:latin typeface="Tahoma" pitchFamily="34" charset="0"/>
              </a:rPr>
              <a:t>证明</a:t>
            </a:r>
            <a:r>
              <a:rPr lang="en-US" altLang="zh-CN" b="1" dirty="0">
                <a:solidFill>
                  <a:srgbClr val="000000"/>
                </a:solidFill>
                <a:latin typeface="Tahoma" pitchFamily="34" charset="0"/>
              </a:rPr>
              <a:t>: </a:t>
            </a:r>
            <a:r>
              <a:rPr lang="zh-CN" altLang="en-US" b="1" dirty="0">
                <a:solidFill>
                  <a:srgbClr val="000000"/>
                </a:solidFill>
                <a:latin typeface="Tahoma" pitchFamily="34" charset="0"/>
              </a:rPr>
              <a:t>显然</a:t>
            </a:r>
            <a:r>
              <a:rPr lang="en-US" altLang="zh-CN" b="1" dirty="0">
                <a:solidFill>
                  <a:srgbClr val="000000"/>
                </a:solidFill>
                <a:latin typeface="Tahoma" pitchFamily="34" charset="0"/>
              </a:rPr>
              <a:t>ran(S</a:t>
            </a:r>
            <a:r>
              <a:rPr lang="en-US" altLang="zh-CN" b="1" baseline="-25000" dirty="0">
                <a:solidFill>
                  <a:srgbClr val="000000"/>
                </a:solidFill>
                <a:latin typeface="Tahoma" pitchFamily="34" charset="0"/>
              </a:rPr>
              <a:t>e</a:t>
            </a:r>
            <a:r>
              <a:rPr lang="en-US" altLang="zh-CN" b="1" dirty="0">
                <a:solidFill>
                  <a:srgbClr val="000000"/>
                </a:solidFill>
                <a:latin typeface="Tahoma" pitchFamily="34" charset="0"/>
              </a:rPr>
              <a:t>)≥n-1. </a:t>
            </a:r>
            <a:r>
              <a:rPr lang="zh-CN" altLang="en-US" b="1" dirty="0">
                <a:solidFill>
                  <a:srgbClr val="000000"/>
                </a:solidFill>
                <a:latin typeface="Tahoma" pitchFamily="34" charset="0"/>
              </a:rPr>
              <a:t>又        </a:t>
            </a:r>
            <a:r>
              <a:rPr lang="en-US" altLang="zh-CN" b="1" dirty="0">
                <a:solidFill>
                  <a:srgbClr val="000000"/>
                </a:solidFill>
                <a:latin typeface="Tahoma" pitchFamily="34" charset="0"/>
              </a:rPr>
              <a:t>=0.</a:t>
            </a:r>
          </a:p>
          <a:p>
            <a:pPr>
              <a:lnSpc>
                <a:spcPct val="90000"/>
              </a:lnSpc>
              <a:spcBef>
                <a:spcPct val="20000"/>
              </a:spcBef>
              <a:buClr>
                <a:schemeClr val="folHlink"/>
              </a:buClr>
              <a:buSzPct val="60000"/>
            </a:pPr>
            <a:r>
              <a:rPr lang="en-US" altLang="zh-CN" b="1" dirty="0">
                <a:solidFill>
                  <a:srgbClr val="000000"/>
                </a:solidFill>
                <a:latin typeface="Tahoma" pitchFamily="34" charset="0"/>
              </a:rPr>
              <a:t>        ∴ </a:t>
            </a:r>
            <a:r>
              <a:rPr lang="zh-CN" altLang="en-US" dirty="0">
                <a:solidFill>
                  <a:srgbClr val="000000"/>
                </a:solidFill>
                <a:latin typeface="Tahoma" pitchFamily="34" charset="0"/>
              </a:rPr>
              <a:t>由</a:t>
            </a:r>
            <a:r>
              <a:rPr lang="en-US" altLang="zh-CN" dirty="0">
                <a:solidFill>
                  <a:srgbClr val="000000"/>
                </a:solidFill>
                <a:latin typeface="Tahoma" pitchFamily="34" charset="0"/>
              </a:rPr>
              <a:t>Sylvester</a:t>
            </a:r>
            <a:r>
              <a:rPr lang="zh-CN" altLang="en-US" dirty="0">
                <a:solidFill>
                  <a:srgbClr val="000000"/>
                </a:solidFill>
                <a:latin typeface="Tahoma" pitchFamily="34" charset="0"/>
              </a:rPr>
              <a:t>定理，</a:t>
            </a:r>
            <a:r>
              <a:rPr lang="en-US" altLang="zh-CN" b="1" dirty="0">
                <a:solidFill>
                  <a:srgbClr val="000000"/>
                </a:solidFill>
                <a:latin typeface="Tahoma" pitchFamily="34" charset="0"/>
              </a:rPr>
              <a:t>ran(S</a:t>
            </a:r>
            <a:r>
              <a:rPr lang="en-US" altLang="zh-CN" b="1" baseline="-25000" dirty="0">
                <a:solidFill>
                  <a:srgbClr val="000000"/>
                </a:solidFill>
                <a:latin typeface="Tahoma" pitchFamily="34" charset="0"/>
              </a:rPr>
              <a:t>e</a:t>
            </a:r>
            <a:r>
              <a:rPr lang="en-US" altLang="zh-CN" b="1" dirty="0">
                <a:solidFill>
                  <a:srgbClr val="000000"/>
                </a:solidFill>
                <a:latin typeface="Tahoma" pitchFamily="34" charset="0"/>
              </a:rPr>
              <a:t>)+ran(C</a:t>
            </a:r>
            <a:r>
              <a:rPr lang="en-US" altLang="zh-CN" b="1" baseline="-25000" dirty="0">
                <a:solidFill>
                  <a:srgbClr val="000000"/>
                </a:solidFill>
                <a:latin typeface="Tahoma" pitchFamily="34" charset="0"/>
              </a:rPr>
              <a:t>e</a:t>
            </a:r>
            <a:r>
              <a:rPr lang="en-US" altLang="zh-CN" b="1" dirty="0">
                <a:solidFill>
                  <a:srgbClr val="000000"/>
                </a:solidFill>
                <a:latin typeface="Tahoma" pitchFamily="34" charset="0"/>
              </a:rPr>
              <a:t>)≤m, </a:t>
            </a:r>
          </a:p>
          <a:p>
            <a:pPr>
              <a:lnSpc>
                <a:spcPct val="90000"/>
              </a:lnSpc>
              <a:spcBef>
                <a:spcPct val="20000"/>
              </a:spcBef>
              <a:buClr>
                <a:schemeClr val="folHlink"/>
              </a:buClr>
              <a:buSzPct val="60000"/>
            </a:pPr>
            <a:r>
              <a:rPr lang="en-US" altLang="zh-CN" dirty="0">
                <a:solidFill>
                  <a:srgbClr val="000000"/>
                </a:solidFill>
                <a:latin typeface="Tahoma" pitchFamily="34" charset="0"/>
              </a:rPr>
              <a:t>           </a:t>
            </a:r>
            <a:r>
              <a:rPr lang="zh-CN" altLang="en-US" b="1" dirty="0">
                <a:solidFill>
                  <a:srgbClr val="000000"/>
                </a:solidFill>
                <a:latin typeface="Tahoma" pitchFamily="34" charset="0"/>
              </a:rPr>
              <a:t>而</a:t>
            </a:r>
            <a:r>
              <a:rPr lang="en-US" altLang="zh-CN" b="1" dirty="0">
                <a:solidFill>
                  <a:srgbClr val="000000"/>
                </a:solidFill>
                <a:latin typeface="Tahoma" pitchFamily="34" charset="0"/>
              </a:rPr>
              <a:t>ran(</a:t>
            </a:r>
            <a:r>
              <a:rPr lang="en-US" altLang="zh-CN" b="1" dirty="0" err="1">
                <a:solidFill>
                  <a:srgbClr val="000000"/>
                </a:solidFill>
                <a:latin typeface="Tahoma" pitchFamily="34" charset="0"/>
              </a:rPr>
              <a:t>C</a:t>
            </a:r>
            <a:r>
              <a:rPr lang="en-US" altLang="zh-CN" b="1" baseline="-25000" dirty="0" err="1">
                <a:solidFill>
                  <a:srgbClr val="000000"/>
                </a:solidFill>
                <a:latin typeface="Tahoma" pitchFamily="34" charset="0"/>
              </a:rPr>
              <a:t>e</a:t>
            </a:r>
            <a:r>
              <a:rPr lang="en-US" altLang="zh-CN" b="1" dirty="0">
                <a:solidFill>
                  <a:srgbClr val="000000"/>
                </a:solidFill>
                <a:latin typeface="Tahoma" pitchFamily="34" charset="0"/>
              </a:rPr>
              <a:t>)=m-n+1.</a:t>
            </a:r>
          </a:p>
          <a:p>
            <a:pPr>
              <a:lnSpc>
                <a:spcPct val="90000"/>
              </a:lnSpc>
              <a:spcBef>
                <a:spcPct val="20000"/>
              </a:spcBef>
              <a:buClr>
                <a:schemeClr val="folHlink"/>
              </a:buClr>
              <a:buSzPct val="60000"/>
            </a:pPr>
            <a:r>
              <a:rPr lang="en-US" altLang="zh-CN" b="1" dirty="0">
                <a:solidFill>
                  <a:srgbClr val="000000"/>
                </a:solidFill>
                <a:latin typeface="Tahoma" pitchFamily="34" charset="0"/>
              </a:rPr>
              <a:t>        ∴ ran(S</a:t>
            </a:r>
            <a:r>
              <a:rPr lang="en-US" altLang="zh-CN" b="1" baseline="-25000" dirty="0">
                <a:solidFill>
                  <a:srgbClr val="000000"/>
                </a:solidFill>
                <a:latin typeface="Tahoma" pitchFamily="34" charset="0"/>
              </a:rPr>
              <a:t>e</a:t>
            </a:r>
            <a:r>
              <a:rPr lang="en-US" altLang="zh-CN" b="1" dirty="0">
                <a:solidFill>
                  <a:srgbClr val="000000"/>
                </a:solidFill>
                <a:latin typeface="Tahoma" pitchFamily="34" charset="0"/>
              </a:rPr>
              <a:t>)≤n-1.</a:t>
            </a:r>
          </a:p>
          <a:p>
            <a:pPr>
              <a:lnSpc>
                <a:spcPct val="90000"/>
              </a:lnSpc>
              <a:spcBef>
                <a:spcPct val="20000"/>
              </a:spcBef>
              <a:buClr>
                <a:schemeClr val="folHlink"/>
              </a:buClr>
              <a:buSzPct val="60000"/>
            </a:pPr>
            <a:r>
              <a:rPr lang="en-US" altLang="zh-CN" dirty="0">
                <a:solidFill>
                  <a:srgbClr val="000000"/>
                </a:solidFill>
                <a:latin typeface="Tahoma" pitchFamily="34" charset="0"/>
              </a:rPr>
              <a:t>        ∴ ran(S</a:t>
            </a:r>
            <a:r>
              <a:rPr lang="en-US" altLang="zh-CN" baseline="-25000" dirty="0">
                <a:solidFill>
                  <a:srgbClr val="000000"/>
                </a:solidFill>
                <a:latin typeface="Tahoma" pitchFamily="34" charset="0"/>
              </a:rPr>
              <a:t>e</a:t>
            </a:r>
            <a:r>
              <a:rPr lang="en-US" altLang="zh-CN" dirty="0">
                <a:solidFill>
                  <a:srgbClr val="000000"/>
                </a:solidFill>
                <a:latin typeface="Tahoma" pitchFamily="34" charset="0"/>
              </a:rPr>
              <a:t>)=n-1.</a:t>
            </a:r>
            <a:endParaRPr lang="en-US" altLang="zh-CN" b="1" dirty="0">
              <a:solidFill>
                <a:srgbClr val="000000"/>
              </a:solidFill>
              <a:latin typeface="Tahoma" pitchFamily="34" charset="0"/>
            </a:endParaRPr>
          </a:p>
        </p:txBody>
      </p:sp>
      <p:graphicFrame>
        <p:nvGraphicFramePr>
          <p:cNvPr id="37890" name="Object 4"/>
          <p:cNvGraphicFramePr>
            <a:graphicFrameLocks noChangeAspect="1"/>
          </p:cNvGraphicFramePr>
          <p:nvPr>
            <p:extLst>
              <p:ext uri="{D42A27DB-BD31-4B8C-83A1-F6EECF244321}">
                <p14:modId xmlns:p14="http://schemas.microsoft.com/office/powerpoint/2010/main" val="851815225"/>
              </p:ext>
            </p:extLst>
          </p:nvPr>
        </p:nvGraphicFramePr>
        <p:xfrm>
          <a:off x="4380090" y="1664930"/>
          <a:ext cx="755650" cy="506412"/>
        </p:xfrm>
        <a:graphic>
          <a:graphicData uri="http://schemas.openxmlformats.org/presentationml/2006/ole">
            <mc:AlternateContent xmlns:mc="http://schemas.openxmlformats.org/markup-compatibility/2006">
              <mc:Choice xmlns:v="urn:schemas-microsoft-com:vml" Requires="v">
                <p:oleObj spid="_x0000_s181356" name="公式" r:id="rId3" imgW="355446" imgH="241195" progId="Equation.3">
                  <p:embed/>
                </p:oleObj>
              </mc:Choice>
              <mc:Fallback>
                <p:oleObj name="公式" r:id="rId3" imgW="355446" imgH="241195"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0090" y="1664930"/>
                        <a:ext cx="75565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7141" name="Rectangle 5"/>
          <p:cNvSpPr>
            <a:spLocks noChangeArrowheads="1"/>
          </p:cNvSpPr>
          <p:nvPr/>
        </p:nvSpPr>
        <p:spPr bwMode="auto">
          <a:xfrm>
            <a:off x="418509" y="3829479"/>
            <a:ext cx="8589289" cy="2751137"/>
          </a:xfrm>
          <a:prstGeom prst="rect">
            <a:avLst/>
          </a:prstGeom>
          <a:noFill/>
          <a:ln w="9525">
            <a:noFill/>
            <a:miter lim="800000"/>
            <a:headEnd/>
            <a:tailEnd/>
          </a:ln>
        </p:spPr>
        <p:txBody>
          <a:bodyPr wrap="square">
            <a:spAutoFit/>
          </a:bodyPr>
          <a:lstStyle/>
          <a:p>
            <a:pPr>
              <a:spcBef>
                <a:spcPct val="20000"/>
              </a:spcBef>
              <a:buClr>
                <a:schemeClr val="folHlink"/>
              </a:buClr>
              <a:buSzPct val="60000"/>
              <a:buFont typeface="Wingdings" pitchFamily="2" charset="2"/>
              <a:buNone/>
            </a:pPr>
            <a:r>
              <a:rPr lang="zh-CN" altLang="en-US" sz="2600" b="1" dirty="0">
                <a:solidFill>
                  <a:srgbClr val="FF0000"/>
                </a:solidFill>
                <a:latin typeface="Times New Roman" pitchFamily="18" charset="0"/>
              </a:rPr>
              <a:t>定义</a:t>
            </a:r>
            <a:r>
              <a:rPr lang="en-US" altLang="zh-CN" sz="2600" b="1" dirty="0">
                <a:solidFill>
                  <a:srgbClr val="FF0000"/>
                </a:solidFill>
                <a:latin typeface="Times New Roman" pitchFamily="18" charset="0"/>
              </a:rPr>
              <a:t>3.4.8  </a:t>
            </a:r>
            <a:r>
              <a:rPr lang="zh-CN" altLang="en-US" sz="2600" b="1" dirty="0">
                <a:solidFill>
                  <a:srgbClr val="000000"/>
                </a:solidFill>
                <a:latin typeface="Times New Roman" pitchFamily="18" charset="0"/>
              </a:rPr>
              <a:t>连通图</a:t>
            </a:r>
            <a:r>
              <a:rPr lang="en-US" altLang="zh-CN" sz="2600" b="1" dirty="0">
                <a:solidFill>
                  <a:srgbClr val="000000"/>
                </a:solidFill>
                <a:latin typeface="Times New Roman" pitchFamily="18" charset="0"/>
              </a:rPr>
              <a:t>G</a:t>
            </a:r>
            <a:r>
              <a:rPr lang="zh-CN" altLang="en-US" sz="2600" b="1" dirty="0">
                <a:solidFill>
                  <a:srgbClr val="000000"/>
                </a:solidFill>
                <a:latin typeface="Times New Roman" pitchFamily="18" charset="0"/>
              </a:rPr>
              <a:t>的</a:t>
            </a:r>
            <a:r>
              <a:rPr lang="en-US" altLang="zh-CN" sz="2600" b="1" dirty="0">
                <a:solidFill>
                  <a:srgbClr val="000000"/>
                </a:solidFill>
                <a:latin typeface="Times New Roman" pitchFamily="18" charset="0"/>
              </a:rPr>
              <a:t>n-1</a:t>
            </a:r>
            <a:r>
              <a:rPr lang="zh-CN" altLang="en-US" sz="2600" b="1" dirty="0">
                <a:solidFill>
                  <a:srgbClr val="000000"/>
                </a:solidFill>
                <a:latin typeface="Times New Roman" pitchFamily="18" charset="0"/>
              </a:rPr>
              <a:t>个互相独立的割集构成的矩阵</a:t>
            </a: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称为</a:t>
            </a:r>
            <a:r>
              <a:rPr lang="en-US" altLang="zh-CN" sz="2600" b="1" dirty="0">
                <a:solidFill>
                  <a:srgbClr val="000000"/>
                </a:solidFill>
                <a:latin typeface="Times New Roman" pitchFamily="18" charset="0"/>
              </a:rPr>
              <a:t>G</a:t>
            </a:r>
            <a:r>
              <a:rPr lang="zh-CN" altLang="en-US" sz="2600" b="1" dirty="0">
                <a:solidFill>
                  <a:srgbClr val="000000"/>
                </a:solidFill>
                <a:latin typeface="Times New Roman" pitchFamily="18" charset="0"/>
              </a:rPr>
              <a:t>的割集矩阵</a:t>
            </a:r>
            <a:r>
              <a:rPr lang="en-US" altLang="zh-CN" sz="2600" b="1" dirty="0">
                <a:solidFill>
                  <a:srgbClr val="000000"/>
                </a:solidFill>
                <a:latin typeface="Times New Roman" pitchFamily="18" charset="0"/>
              </a:rPr>
              <a:t>. </a:t>
            </a:r>
            <a:r>
              <a:rPr lang="zh-CN" altLang="en-US" sz="2600" b="1" dirty="0">
                <a:solidFill>
                  <a:srgbClr val="000000"/>
                </a:solidFill>
                <a:latin typeface="Times New Roman" pitchFamily="18" charset="0"/>
              </a:rPr>
              <a:t>记为</a:t>
            </a:r>
            <a:r>
              <a:rPr lang="en-US" altLang="zh-CN" sz="2600" b="1" dirty="0">
                <a:solidFill>
                  <a:srgbClr val="000000"/>
                </a:solidFill>
                <a:latin typeface="Times New Roman" pitchFamily="18" charset="0"/>
              </a:rPr>
              <a:t>S.</a:t>
            </a:r>
          </a:p>
          <a:p>
            <a:pPr>
              <a:spcBef>
                <a:spcPct val="20000"/>
              </a:spcBef>
              <a:buClr>
                <a:schemeClr val="folHlink"/>
              </a:buClr>
              <a:buSzPct val="60000"/>
              <a:buFont typeface="Wingdings" pitchFamily="2" charset="2"/>
              <a:buNone/>
            </a:pPr>
            <a:r>
              <a:rPr lang="zh-CN" altLang="en-US" sz="2600" b="1" dirty="0">
                <a:solidFill>
                  <a:srgbClr val="FF0066"/>
                </a:solidFill>
                <a:latin typeface="Times New Roman" pitchFamily="18" charset="0"/>
              </a:rPr>
              <a:t>性质</a:t>
            </a:r>
            <a:r>
              <a:rPr lang="en-US" altLang="zh-CN" sz="2600" b="1" dirty="0">
                <a:solidFill>
                  <a:srgbClr val="FF0066"/>
                </a:solidFill>
                <a:latin typeface="Times New Roman" pitchFamily="18" charset="0"/>
              </a:rPr>
              <a:t>:</a:t>
            </a:r>
          </a:p>
          <a:p>
            <a:pPr>
              <a:lnSpc>
                <a:spcPct val="90000"/>
              </a:lnSpc>
              <a:spcBef>
                <a:spcPct val="20000"/>
              </a:spcBef>
              <a:buClr>
                <a:schemeClr val="folHlink"/>
              </a:buClr>
              <a:buSzPct val="60000"/>
              <a:buFont typeface="Wingdings" pitchFamily="2" charset="2"/>
              <a:buNone/>
            </a:pPr>
            <a:r>
              <a:rPr lang="en-US" altLang="zh-CN" sz="2600" b="1" dirty="0">
                <a:solidFill>
                  <a:srgbClr val="000000"/>
                </a:solidFill>
                <a:latin typeface="Times New Roman" pitchFamily="18" charset="0"/>
              </a:rPr>
              <a:t>     (1) </a:t>
            </a:r>
            <a:r>
              <a:rPr lang="zh-CN" altLang="en-US" sz="2600" b="1" dirty="0">
                <a:solidFill>
                  <a:srgbClr val="000000"/>
                </a:solidFill>
                <a:latin typeface="Times New Roman" pitchFamily="18" charset="0"/>
              </a:rPr>
              <a:t>基本割集矩阵</a:t>
            </a:r>
            <a:r>
              <a:rPr lang="en-US" altLang="zh-CN" sz="2600" b="1" dirty="0" err="1">
                <a:solidFill>
                  <a:srgbClr val="000000"/>
                </a:solidFill>
                <a:latin typeface="Times New Roman" pitchFamily="18" charset="0"/>
              </a:rPr>
              <a:t>S</a:t>
            </a:r>
            <a:r>
              <a:rPr lang="en-US" altLang="zh-CN" sz="2600" b="1" baseline="-25000" dirty="0" err="1">
                <a:solidFill>
                  <a:srgbClr val="000000"/>
                </a:solidFill>
                <a:latin typeface="Times New Roman" pitchFamily="18" charset="0"/>
              </a:rPr>
              <a:t>f</a:t>
            </a:r>
            <a:r>
              <a:rPr lang="zh-CN" altLang="en-US" sz="2600" b="1" dirty="0">
                <a:solidFill>
                  <a:srgbClr val="000000"/>
                </a:solidFill>
                <a:latin typeface="Times New Roman" pitchFamily="18" charset="0"/>
              </a:rPr>
              <a:t>是割集矩阵</a:t>
            </a:r>
            <a:r>
              <a:rPr lang="en-US" altLang="zh-CN" sz="2600" b="1" dirty="0">
                <a:solidFill>
                  <a:srgbClr val="000000"/>
                </a:solidFill>
                <a:latin typeface="Times New Roman" pitchFamily="18" charset="0"/>
              </a:rPr>
              <a:t>.</a:t>
            </a:r>
          </a:p>
          <a:p>
            <a:pPr>
              <a:lnSpc>
                <a:spcPct val="90000"/>
              </a:lnSpc>
              <a:spcBef>
                <a:spcPct val="20000"/>
              </a:spcBef>
              <a:buClr>
                <a:schemeClr val="folHlink"/>
              </a:buClr>
              <a:buSzPct val="60000"/>
              <a:buFont typeface="Wingdings" pitchFamily="2" charset="2"/>
              <a:buNone/>
            </a:pPr>
            <a:r>
              <a:rPr lang="en-US" altLang="zh-CN" sz="2600" b="1" dirty="0">
                <a:solidFill>
                  <a:srgbClr val="000000"/>
                </a:solidFill>
                <a:latin typeface="Times New Roman" pitchFamily="18" charset="0"/>
              </a:rPr>
              <a:t>     (2) SC</a:t>
            </a:r>
            <a:r>
              <a:rPr lang="en-US" altLang="zh-CN" sz="2600" b="1" baseline="30000" dirty="0">
                <a:solidFill>
                  <a:srgbClr val="000000"/>
                </a:solidFill>
                <a:latin typeface="Times New Roman" pitchFamily="18" charset="0"/>
              </a:rPr>
              <a:t>T</a:t>
            </a:r>
            <a:r>
              <a:rPr lang="en-US" altLang="zh-CN" sz="2600" b="1" dirty="0">
                <a:solidFill>
                  <a:srgbClr val="000000"/>
                </a:solidFill>
                <a:latin typeface="Times New Roman" pitchFamily="18" charset="0"/>
              </a:rPr>
              <a:t>=0. S</a:t>
            </a:r>
            <a:r>
              <a:rPr lang="zh-CN" altLang="en-US" sz="2600" b="1" dirty="0">
                <a:solidFill>
                  <a:srgbClr val="000000"/>
                </a:solidFill>
                <a:latin typeface="Times New Roman" pitchFamily="18" charset="0"/>
              </a:rPr>
              <a:t>和</a:t>
            </a:r>
            <a:r>
              <a:rPr lang="en-US" altLang="zh-CN" sz="2600" b="1" dirty="0">
                <a:solidFill>
                  <a:srgbClr val="000000"/>
                </a:solidFill>
                <a:latin typeface="Times New Roman" pitchFamily="18" charset="0"/>
              </a:rPr>
              <a:t>C</a:t>
            </a:r>
            <a:r>
              <a:rPr lang="zh-CN" altLang="en-US" sz="2600" b="1" dirty="0">
                <a:solidFill>
                  <a:srgbClr val="000000"/>
                </a:solidFill>
                <a:latin typeface="Times New Roman" pitchFamily="18" charset="0"/>
              </a:rPr>
              <a:t>的边次序一致</a:t>
            </a:r>
            <a:r>
              <a:rPr lang="en-US" altLang="zh-CN" sz="2600" b="1" dirty="0">
                <a:solidFill>
                  <a:srgbClr val="000000"/>
                </a:solidFill>
                <a:latin typeface="Times New Roman" pitchFamily="18" charset="0"/>
              </a:rPr>
              <a:t>.</a:t>
            </a:r>
          </a:p>
          <a:p>
            <a:pPr>
              <a:lnSpc>
                <a:spcPct val="90000"/>
              </a:lnSpc>
              <a:spcBef>
                <a:spcPct val="20000"/>
              </a:spcBef>
              <a:buClr>
                <a:schemeClr val="folHlink"/>
              </a:buClr>
              <a:buSzPct val="60000"/>
              <a:buFont typeface="Wingdings" pitchFamily="2" charset="2"/>
              <a:buNone/>
            </a:pPr>
            <a:r>
              <a:rPr lang="en-US" altLang="zh-CN" sz="2600" b="1" dirty="0">
                <a:solidFill>
                  <a:srgbClr val="000000"/>
                </a:solidFill>
                <a:latin typeface="Times New Roman" pitchFamily="18" charset="0"/>
              </a:rPr>
              <a:t>     (3) S=P S</a:t>
            </a:r>
            <a:r>
              <a:rPr lang="en-US" altLang="zh-CN" sz="2600" b="1" baseline="-25000" dirty="0">
                <a:solidFill>
                  <a:srgbClr val="000000"/>
                </a:solidFill>
                <a:latin typeface="Times New Roman" pitchFamily="18" charset="0"/>
              </a:rPr>
              <a:t>f</a:t>
            </a:r>
            <a:r>
              <a:rPr lang="en-US" altLang="zh-CN" sz="2600" b="1" dirty="0">
                <a:solidFill>
                  <a:srgbClr val="000000"/>
                </a:solidFill>
                <a:latin typeface="Times New Roman" pitchFamily="18" charset="0"/>
              </a:rPr>
              <a:t>. </a:t>
            </a:r>
            <a:r>
              <a:rPr lang="zh-CN" altLang="en-US" sz="2600" b="1" dirty="0">
                <a:solidFill>
                  <a:srgbClr val="000000"/>
                </a:solidFill>
                <a:latin typeface="Times New Roman" pitchFamily="18" charset="0"/>
              </a:rPr>
              <a:t>其中</a:t>
            </a:r>
            <a:r>
              <a:rPr lang="en-US" altLang="zh-CN" sz="2600" b="1" dirty="0">
                <a:solidFill>
                  <a:srgbClr val="000000"/>
                </a:solidFill>
                <a:latin typeface="Times New Roman" pitchFamily="18" charset="0"/>
              </a:rPr>
              <a:t>P</a:t>
            </a:r>
            <a:r>
              <a:rPr lang="zh-CN" altLang="en-US" sz="2600" b="1" dirty="0">
                <a:solidFill>
                  <a:srgbClr val="000000"/>
                </a:solidFill>
                <a:latin typeface="Times New Roman" pitchFamily="18" charset="0"/>
              </a:rPr>
              <a:t>为非奇异方阵</a:t>
            </a:r>
            <a:r>
              <a:rPr lang="en-US" altLang="zh-CN" sz="2600" b="1" dirty="0">
                <a:solidFill>
                  <a:srgbClr val="000000"/>
                </a:solidFill>
                <a:latin typeface="Times New Roman" pitchFamily="18" charset="0"/>
              </a:rPr>
              <a:t>, S</a:t>
            </a:r>
            <a:r>
              <a:rPr lang="zh-CN" altLang="en-US" sz="2600" b="1" dirty="0">
                <a:solidFill>
                  <a:srgbClr val="000000"/>
                </a:solidFill>
                <a:latin typeface="Times New Roman" pitchFamily="18" charset="0"/>
              </a:rPr>
              <a:t>与</a:t>
            </a:r>
            <a:r>
              <a:rPr lang="en-US" altLang="zh-CN" sz="2600" b="1" dirty="0" err="1">
                <a:solidFill>
                  <a:srgbClr val="000000"/>
                </a:solidFill>
                <a:latin typeface="Times New Roman" pitchFamily="18" charset="0"/>
              </a:rPr>
              <a:t>S</a:t>
            </a:r>
            <a:r>
              <a:rPr lang="en-US" altLang="zh-CN" sz="2600" b="1" baseline="-25000" dirty="0" err="1">
                <a:solidFill>
                  <a:srgbClr val="000000"/>
                </a:solidFill>
                <a:latin typeface="Times New Roman" pitchFamily="18" charset="0"/>
              </a:rPr>
              <a:t>f</a:t>
            </a:r>
            <a:r>
              <a:rPr lang="zh-CN" altLang="en-US" sz="2600" b="1" dirty="0">
                <a:solidFill>
                  <a:srgbClr val="000000"/>
                </a:solidFill>
                <a:latin typeface="Times New Roman" pitchFamily="18" charset="0"/>
              </a:rPr>
              <a:t>的边次序一致</a:t>
            </a:r>
            <a:r>
              <a:rPr lang="en-US" altLang="zh-CN" sz="2600" b="1" dirty="0">
                <a:solidFill>
                  <a:srgbClr val="000000"/>
                </a:solidFill>
                <a:latin typeface="Times New Roman" pitchFamily="18" charset="0"/>
              </a:rPr>
              <a:t>.</a:t>
            </a:r>
            <a:endParaRPr lang="en-US" altLang="zh-CN" sz="2400" b="1" dirty="0">
              <a:solidFill>
                <a:srgbClr val="000000"/>
              </a:solidFill>
              <a:latin typeface="Times New Roman" pitchFamily="18" charset="0"/>
            </a:endParaRPr>
          </a:p>
        </p:txBody>
      </p:sp>
      <p:sp>
        <p:nvSpPr>
          <p:cNvPr id="8" name="标题 5"/>
          <p:cNvSpPr>
            <a:spLocks noGrp="1"/>
          </p:cNvSpPr>
          <p:nvPr>
            <p:ph type="title"/>
          </p:nvPr>
        </p:nvSpPr>
        <p:spPr/>
        <p:txBody>
          <a:bodyPr/>
          <a:lstStyle/>
          <a:p>
            <a:r>
              <a:rPr lang="zh-CN" altLang="en-US" dirty="0"/>
              <a:t>割集矩阵的性质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7138">
                                            <p:txEl>
                                              <p:pRg st="1" end="1"/>
                                            </p:txEl>
                                          </p:spTgt>
                                        </p:tgtEl>
                                        <p:attrNameLst>
                                          <p:attrName>style.visibility</p:attrName>
                                        </p:attrNameLst>
                                      </p:cBhvr>
                                      <p:to>
                                        <p:strVal val="visible"/>
                                      </p:to>
                                    </p:set>
                                    <p:animEffect transition="in" filter="blinds(horizontal)">
                                      <p:cBhvr>
                                        <p:cTn id="7" dur="500"/>
                                        <p:tgtEl>
                                          <p:spTgt spid="98713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87138">
                                            <p:txEl>
                                              <p:pRg st="2" end="2"/>
                                            </p:txEl>
                                          </p:spTgt>
                                        </p:tgtEl>
                                        <p:attrNameLst>
                                          <p:attrName>style.visibility</p:attrName>
                                        </p:attrNameLst>
                                      </p:cBhvr>
                                      <p:to>
                                        <p:strVal val="visible"/>
                                      </p:to>
                                    </p:set>
                                    <p:animEffect transition="in" filter="blinds(horizontal)">
                                      <p:cBhvr>
                                        <p:cTn id="10" dur="500"/>
                                        <p:tgtEl>
                                          <p:spTgt spid="98713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87138">
                                            <p:txEl>
                                              <p:pRg st="3" end="3"/>
                                            </p:txEl>
                                          </p:spTgt>
                                        </p:tgtEl>
                                        <p:attrNameLst>
                                          <p:attrName>style.visibility</p:attrName>
                                        </p:attrNameLst>
                                      </p:cBhvr>
                                      <p:to>
                                        <p:strVal val="visible"/>
                                      </p:to>
                                    </p:set>
                                    <p:animEffect transition="in" filter="blinds(horizontal)">
                                      <p:cBhvr>
                                        <p:cTn id="13" dur="500"/>
                                        <p:tgtEl>
                                          <p:spTgt spid="987138">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87138">
                                            <p:txEl>
                                              <p:pRg st="4" end="4"/>
                                            </p:txEl>
                                          </p:spTgt>
                                        </p:tgtEl>
                                        <p:attrNameLst>
                                          <p:attrName>style.visibility</p:attrName>
                                        </p:attrNameLst>
                                      </p:cBhvr>
                                      <p:to>
                                        <p:strVal val="visible"/>
                                      </p:to>
                                    </p:set>
                                    <p:animEffect transition="in" filter="blinds(horizontal)">
                                      <p:cBhvr>
                                        <p:cTn id="16" dur="500"/>
                                        <p:tgtEl>
                                          <p:spTgt spid="987138">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87138">
                                            <p:txEl>
                                              <p:pRg st="5" end="5"/>
                                            </p:txEl>
                                          </p:spTgt>
                                        </p:tgtEl>
                                        <p:attrNameLst>
                                          <p:attrName>style.visibility</p:attrName>
                                        </p:attrNameLst>
                                      </p:cBhvr>
                                      <p:to>
                                        <p:strVal val="visible"/>
                                      </p:to>
                                    </p:set>
                                    <p:animEffect transition="in" filter="blinds(horizontal)">
                                      <p:cBhvr>
                                        <p:cTn id="19" dur="500"/>
                                        <p:tgtEl>
                                          <p:spTgt spid="987138">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87141">
                                            <p:txEl>
                                              <p:pRg st="0" end="0"/>
                                            </p:txEl>
                                          </p:spTgt>
                                        </p:tgtEl>
                                        <p:attrNameLst>
                                          <p:attrName>style.visibility</p:attrName>
                                        </p:attrNameLst>
                                      </p:cBhvr>
                                      <p:to>
                                        <p:strVal val="visible"/>
                                      </p:to>
                                    </p:set>
                                    <p:animEffect transition="in" filter="blinds(horizontal)">
                                      <p:cBhvr>
                                        <p:cTn id="24" dur="500"/>
                                        <p:tgtEl>
                                          <p:spTgt spid="987141">
                                            <p:txEl>
                                              <p:pRg st="0" end="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87141">
                                            <p:txEl>
                                              <p:pRg st="1" end="1"/>
                                            </p:txEl>
                                          </p:spTgt>
                                        </p:tgtEl>
                                        <p:attrNameLst>
                                          <p:attrName>style.visibility</p:attrName>
                                        </p:attrNameLst>
                                      </p:cBhvr>
                                      <p:to>
                                        <p:strVal val="visible"/>
                                      </p:to>
                                    </p:set>
                                    <p:animEffect transition="in" filter="blinds(horizontal)">
                                      <p:cBhvr>
                                        <p:cTn id="27" dur="500"/>
                                        <p:tgtEl>
                                          <p:spTgt spid="98714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87141">
                                            <p:txEl>
                                              <p:pRg st="2" end="2"/>
                                            </p:txEl>
                                          </p:spTgt>
                                        </p:tgtEl>
                                        <p:attrNameLst>
                                          <p:attrName>style.visibility</p:attrName>
                                        </p:attrNameLst>
                                      </p:cBhvr>
                                      <p:to>
                                        <p:strVal val="visible"/>
                                      </p:to>
                                    </p:set>
                                    <p:animEffect transition="in" filter="blinds(horizontal)">
                                      <p:cBhvr>
                                        <p:cTn id="32" dur="500"/>
                                        <p:tgtEl>
                                          <p:spTgt spid="98714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87141">
                                            <p:txEl>
                                              <p:pRg st="3" end="3"/>
                                            </p:txEl>
                                          </p:spTgt>
                                        </p:tgtEl>
                                        <p:attrNameLst>
                                          <p:attrName>style.visibility</p:attrName>
                                        </p:attrNameLst>
                                      </p:cBhvr>
                                      <p:to>
                                        <p:strVal val="visible"/>
                                      </p:to>
                                    </p:set>
                                    <p:animEffect transition="in" filter="blinds(horizontal)">
                                      <p:cBhvr>
                                        <p:cTn id="37" dur="500"/>
                                        <p:tgtEl>
                                          <p:spTgt spid="98714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87141">
                                            <p:txEl>
                                              <p:pRg st="4" end="4"/>
                                            </p:txEl>
                                          </p:spTgt>
                                        </p:tgtEl>
                                        <p:attrNameLst>
                                          <p:attrName>style.visibility</p:attrName>
                                        </p:attrNameLst>
                                      </p:cBhvr>
                                      <p:to>
                                        <p:strVal val="visible"/>
                                      </p:to>
                                    </p:set>
                                    <p:animEffect transition="in" filter="blinds(horizontal)">
                                      <p:cBhvr>
                                        <p:cTn id="42" dur="500"/>
                                        <p:tgtEl>
                                          <p:spTgt spid="98714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87141">
                                            <p:txEl>
                                              <p:pRg st="5" end="5"/>
                                            </p:txEl>
                                          </p:spTgt>
                                        </p:tgtEl>
                                        <p:attrNameLst>
                                          <p:attrName>style.visibility</p:attrName>
                                        </p:attrNameLst>
                                      </p:cBhvr>
                                      <p:to>
                                        <p:strVal val="visible"/>
                                      </p:to>
                                    </p:set>
                                    <p:animEffect transition="in" filter="blinds(horizontal)">
                                      <p:cBhvr>
                                        <p:cTn id="47" dur="500"/>
                                        <p:tgtEl>
                                          <p:spTgt spid="987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zh-CN" altLang="en-US" dirty="0">
                <a:latin typeface="宋体" pitchFamily="2" charset="-122"/>
              </a:rPr>
              <a:t>上堂课回顾</a:t>
            </a:r>
          </a:p>
        </p:txBody>
      </p:sp>
      <p:sp>
        <p:nvSpPr>
          <p:cNvPr id="269316" name="Rectangle 4"/>
          <p:cNvSpPr>
            <a:spLocks noGrp="1" noChangeArrowheads="1"/>
          </p:cNvSpPr>
          <p:nvPr>
            <p:ph idx="1"/>
          </p:nvPr>
        </p:nvSpPr>
        <p:spPr>
          <a:xfrm>
            <a:off x="638627" y="1259114"/>
            <a:ext cx="8026401" cy="1427526"/>
          </a:xfrm>
          <a:noFill/>
        </p:spPr>
        <p:txBody>
          <a:bodyPr>
            <a:normAutofit/>
          </a:bodyPr>
          <a:lstStyle/>
          <a:p>
            <a:pPr eaLnBrk="1" hangingPunct="1"/>
            <a:r>
              <a:rPr lang="zh-CN" altLang="en-US" sz="3200" dirty="0"/>
              <a:t>树的基本概念和性质</a:t>
            </a:r>
            <a:endParaRPr lang="en-US" altLang="zh-CN" sz="3200" dirty="0"/>
          </a:p>
          <a:p>
            <a:pPr eaLnBrk="1" hangingPunct="1"/>
            <a:r>
              <a:rPr lang="zh-CN" altLang="en-US" sz="3200" dirty="0"/>
              <a:t>基本关联矩阵和性质</a:t>
            </a:r>
          </a:p>
          <a:p>
            <a:pPr eaLnBrk="1" hangingPunct="1">
              <a:buFont typeface="Wingdings" pitchFamily="2" charset="2"/>
              <a:buNone/>
            </a:pPr>
            <a:endParaRPr lang="zh-CN" altLang="en-US" sz="3200" dirty="0"/>
          </a:p>
        </p:txBody>
      </p:sp>
      <p:sp>
        <p:nvSpPr>
          <p:cNvPr id="5" name="Rectangle 4"/>
          <p:cNvSpPr txBox="1">
            <a:spLocks noChangeArrowheads="1"/>
          </p:cNvSpPr>
          <p:nvPr/>
        </p:nvSpPr>
        <p:spPr bwMode="auto">
          <a:xfrm>
            <a:off x="646255" y="2485969"/>
            <a:ext cx="8026401" cy="268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zh-CN" altLang="en-US" sz="3200" b="1" i="0" u="none" strike="noStrike" kern="1200" cap="none" spc="0" normalizeH="0" baseline="0" noProof="0" dirty="0">
                <a:ln>
                  <a:noFill/>
                </a:ln>
                <a:solidFill>
                  <a:srgbClr val="000000"/>
                </a:solidFill>
                <a:effectLst/>
                <a:uLnTx/>
                <a:uFillTx/>
                <a:latin typeface="+mn-ea"/>
                <a:ea typeface="+mn-ea"/>
                <a:cs typeface="+mn-cs"/>
              </a:rPr>
              <a:t>支撑树的计数</a:t>
            </a:r>
            <a:endParaRPr kumimoji="0" lang="en-US" altLang="zh-CN" sz="3200" b="1" i="0" u="none" strike="noStrike" kern="1200" cap="none" spc="0" normalizeH="0" baseline="0" noProof="0" dirty="0">
              <a:ln>
                <a:noFill/>
              </a:ln>
              <a:solidFill>
                <a:srgbClr val="0000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zh-CN" altLang="en-US" sz="2800" b="1" i="0" u="none" strike="noStrike" kern="1200" cap="none" spc="0" normalizeH="0" baseline="0" noProof="0" dirty="0">
              <a:ln>
                <a:noFill/>
              </a:ln>
              <a:solidFill>
                <a:srgbClr val="000000"/>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9316">
                                            <p:txEl>
                                              <p:pRg st="0" end="0"/>
                                            </p:txEl>
                                          </p:spTgt>
                                        </p:tgtEl>
                                        <p:attrNameLst>
                                          <p:attrName>style.visibility</p:attrName>
                                        </p:attrNameLst>
                                      </p:cBhvr>
                                      <p:to>
                                        <p:strVal val="visible"/>
                                      </p:to>
                                    </p:set>
                                    <p:animEffect transition="in" filter="blinds(horizontal)">
                                      <p:cBhvr>
                                        <p:cTn id="7" dur="500"/>
                                        <p:tgtEl>
                                          <p:spTgt spid="269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9316">
                                            <p:txEl>
                                              <p:pRg st="1" end="1"/>
                                            </p:txEl>
                                          </p:spTgt>
                                        </p:tgtEl>
                                        <p:attrNameLst>
                                          <p:attrName>style.visibility</p:attrName>
                                        </p:attrNameLst>
                                      </p:cBhvr>
                                      <p:to>
                                        <p:strVal val="visible"/>
                                      </p:to>
                                    </p:set>
                                    <p:animEffect transition="in" filter="blinds(horizontal)">
                                      <p:cBhvr>
                                        <p:cTn id="12" dur="500"/>
                                        <p:tgtEl>
                                          <p:spTgt spid="269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ChangeArrowheads="1"/>
          </p:cNvSpPr>
          <p:nvPr/>
        </p:nvSpPr>
        <p:spPr bwMode="auto">
          <a:xfrm>
            <a:off x="496655" y="1268413"/>
            <a:ext cx="8647345" cy="1403350"/>
          </a:xfrm>
          <a:prstGeom prst="rect">
            <a:avLst/>
          </a:prstGeom>
          <a:noFill/>
          <a:ln w="9525">
            <a:noFill/>
            <a:miter lim="800000"/>
            <a:headEnd/>
            <a:tailEnd/>
          </a:ln>
        </p:spPr>
        <p:txBody>
          <a:bodyPr wrap="square">
            <a:spAutoFit/>
          </a:bodyPr>
          <a:lstStyle/>
          <a:p>
            <a:pPr>
              <a:spcBef>
                <a:spcPct val="20000"/>
              </a:spcBef>
              <a:buClr>
                <a:schemeClr val="folHlink"/>
              </a:buClr>
              <a:buSzPct val="60000"/>
              <a:buFont typeface="Wingdings" pitchFamily="2" charset="2"/>
              <a:buNone/>
            </a:pPr>
            <a:r>
              <a:rPr lang="zh-CN" altLang="en-US" sz="2600" b="1" dirty="0">
                <a:solidFill>
                  <a:srgbClr val="FF0000"/>
                </a:solidFill>
                <a:latin typeface="Times New Roman" pitchFamily="18" charset="0"/>
              </a:rPr>
              <a:t>定理</a:t>
            </a:r>
            <a:r>
              <a:rPr lang="en-US" altLang="zh-CN" sz="2600" b="1" dirty="0">
                <a:solidFill>
                  <a:srgbClr val="FF0000"/>
                </a:solidFill>
                <a:latin typeface="Times New Roman" pitchFamily="18" charset="0"/>
              </a:rPr>
              <a:t>3.4.7   </a:t>
            </a:r>
            <a:r>
              <a:rPr lang="zh-CN" altLang="en-US" sz="2600" b="1" dirty="0">
                <a:solidFill>
                  <a:srgbClr val="000000"/>
                </a:solidFill>
                <a:latin typeface="Times New Roman" pitchFamily="18" charset="0"/>
              </a:rPr>
              <a:t>连通图</a:t>
            </a:r>
            <a:r>
              <a:rPr lang="en-US" altLang="zh-CN" sz="2600" b="1" dirty="0">
                <a:solidFill>
                  <a:srgbClr val="000000"/>
                </a:solidFill>
                <a:latin typeface="Times New Roman" pitchFamily="18" charset="0"/>
              </a:rPr>
              <a:t>G=&lt;V, E&gt;</a:t>
            </a:r>
            <a:r>
              <a:rPr lang="zh-CN" altLang="en-US" sz="2600" b="1" dirty="0">
                <a:solidFill>
                  <a:srgbClr val="000000"/>
                </a:solidFill>
                <a:latin typeface="Times New Roman" pitchFamily="18" charset="0"/>
              </a:rPr>
              <a:t>的割集矩阵</a:t>
            </a:r>
            <a:r>
              <a:rPr lang="en-US" altLang="zh-CN" sz="2600" b="1" dirty="0">
                <a:solidFill>
                  <a:srgbClr val="000000"/>
                </a:solidFill>
                <a:latin typeface="Times New Roman" pitchFamily="18" charset="0"/>
              </a:rPr>
              <a:t>S</a:t>
            </a:r>
            <a:r>
              <a:rPr lang="zh-CN" altLang="en-US" sz="2600" b="1" dirty="0">
                <a:solidFill>
                  <a:srgbClr val="000000"/>
                </a:solidFill>
                <a:latin typeface="Times New Roman" pitchFamily="18" charset="0"/>
              </a:rPr>
              <a:t>的任一</a:t>
            </a:r>
            <a:r>
              <a:rPr lang="en-US" altLang="zh-CN" sz="2600" b="1" dirty="0">
                <a:solidFill>
                  <a:srgbClr val="000000"/>
                </a:solidFill>
                <a:latin typeface="Times New Roman" pitchFamily="18" charset="0"/>
              </a:rPr>
              <a:t>n-1</a:t>
            </a:r>
            <a:r>
              <a:rPr lang="zh-CN" altLang="en-US" sz="2600" b="1" dirty="0">
                <a:solidFill>
                  <a:srgbClr val="000000"/>
                </a:solidFill>
                <a:latin typeface="Times New Roman" pitchFamily="18" charset="0"/>
              </a:rPr>
              <a:t>阶子阵</a:t>
            </a: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行列式非</a:t>
            </a:r>
            <a:r>
              <a:rPr lang="en-US" altLang="zh-CN" sz="2600" b="1" dirty="0">
                <a:solidFill>
                  <a:srgbClr val="000000"/>
                </a:solidFill>
                <a:latin typeface="Times New Roman" pitchFamily="18" charset="0"/>
              </a:rPr>
              <a:t>0</a:t>
            </a:r>
            <a:r>
              <a:rPr lang="zh-CN" altLang="en-US" sz="2600" b="1" dirty="0">
                <a:solidFill>
                  <a:srgbClr val="000000"/>
                </a:solidFill>
                <a:latin typeface="Times New Roman" pitchFamily="18" charset="0"/>
              </a:rPr>
              <a:t>，当且仅当这些列对应于</a:t>
            </a:r>
            <a:r>
              <a:rPr lang="en-US" altLang="zh-CN" sz="2600" b="1" dirty="0">
                <a:solidFill>
                  <a:srgbClr val="000000"/>
                </a:solidFill>
                <a:latin typeface="Times New Roman" pitchFamily="18" charset="0"/>
              </a:rPr>
              <a:t>G</a:t>
            </a:r>
            <a:r>
              <a:rPr lang="zh-CN" altLang="en-US" sz="2600" b="1" dirty="0">
                <a:solidFill>
                  <a:srgbClr val="000000"/>
                </a:solidFill>
                <a:latin typeface="Times New Roman" pitchFamily="18" charset="0"/>
              </a:rPr>
              <a:t>的某棵树</a:t>
            </a:r>
            <a:r>
              <a:rPr lang="en-US" altLang="zh-CN" sz="2600" b="1" dirty="0">
                <a:solidFill>
                  <a:srgbClr val="000000"/>
                </a:solidFill>
                <a:latin typeface="Times New Roman" pitchFamily="18" charset="0"/>
              </a:rPr>
              <a:t>.</a:t>
            </a:r>
          </a:p>
          <a:p>
            <a:pPr>
              <a:spcBef>
                <a:spcPct val="20000"/>
              </a:spcBef>
              <a:buClr>
                <a:schemeClr val="folHlink"/>
              </a:buClr>
              <a:buSzPct val="60000"/>
              <a:buFont typeface="Wingdings" pitchFamily="2" charset="2"/>
              <a:buNone/>
            </a:pPr>
            <a:endParaRPr lang="en-US" altLang="zh-CN" sz="2400" b="1" dirty="0">
              <a:solidFill>
                <a:srgbClr val="000000"/>
              </a:solidFill>
              <a:latin typeface="Times New Roman" pitchFamily="18" charset="0"/>
            </a:endParaRPr>
          </a:p>
        </p:txBody>
      </p:sp>
      <p:sp>
        <p:nvSpPr>
          <p:cNvPr id="988164" name="Rectangle 4"/>
          <p:cNvSpPr>
            <a:spLocks noChangeArrowheads="1"/>
          </p:cNvSpPr>
          <p:nvPr/>
        </p:nvSpPr>
        <p:spPr bwMode="auto">
          <a:xfrm>
            <a:off x="408663" y="2528888"/>
            <a:ext cx="8735337" cy="3346450"/>
          </a:xfrm>
          <a:prstGeom prst="rect">
            <a:avLst/>
          </a:prstGeom>
          <a:noFill/>
          <a:ln w="9525">
            <a:noFill/>
            <a:miter lim="800000"/>
            <a:headEnd/>
            <a:tailEnd/>
          </a:ln>
        </p:spPr>
        <p:txBody>
          <a:bodyPr wrap="square">
            <a:spAutoFit/>
          </a:bodyPr>
          <a:lstStyle/>
          <a:p>
            <a:pPr>
              <a:spcBef>
                <a:spcPct val="20000"/>
              </a:spcBef>
              <a:buClr>
                <a:schemeClr val="folHlink"/>
              </a:buClr>
              <a:buSzPct val="60000"/>
              <a:buFont typeface="Wingdings" pitchFamily="2" charset="2"/>
              <a:buNone/>
            </a:pPr>
            <a:r>
              <a:rPr lang="zh-CN" altLang="en-US" sz="2600" b="1" dirty="0">
                <a:solidFill>
                  <a:srgbClr val="FF0000"/>
                </a:solidFill>
                <a:latin typeface="Times New Roman" pitchFamily="18" charset="0"/>
              </a:rPr>
              <a:t>定理</a:t>
            </a:r>
            <a:r>
              <a:rPr lang="en-US" altLang="zh-CN" sz="2600" b="1" dirty="0">
                <a:solidFill>
                  <a:srgbClr val="FF0000"/>
                </a:solidFill>
                <a:latin typeface="Times New Roman" pitchFamily="18" charset="0"/>
              </a:rPr>
              <a:t>3.4.8  </a:t>
            </a:r>
            <a:r>
              <a:rPr lang="zh-CN" altLang="en-US" sz="2600" b="1" dirty="0">
                <a:solidFill>
                  <a:srgbClr val="000000"/>
                </a:solidFill>
                <a:latin typeface="Times New Roman" pitchFamily="18" charset="0"/>
              </a:rPr>
              <a:t>若有向连通图</a:t>
            </a:r>
            <a:r>
              <a:rPr lang="en-US" altLang="zh-CN" sz="2600" b="1" dirty="0">
                <a:solidFill>
                  <a:srgbClr val="000000"/>
                </a:solidFill>
                <a:latin typeface="Times New Roman" pitchFamily="18" charset="0"/>
              </a:rPr>
              <a:t>G=&lt;V, E&gt;</a:t>
            </a:r>
            <a:r>
              <a:rPr lang="zh-CN" altLang="en-US" sz="2600" b="1" dirty="0">
                <a:solidFill>
                  <a:srgbClr val="000000"/>
                </a:solidFill>
                <a:latin typeface="Times New Roman" pitchFamily="18" charset="0"/>
              </a:rPr>
              <a:t>中关于某棵树的基本割集</a:t>
            </a: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矩阵</a:t>
            </a:r>
            <a:r>
              <a:rPr lang="en-US" altLang="zh-CN" sz="2600" b="1" dirty="0" err="1">
                <a:solidFill>
                  <a:srgbClr val="000000"/>
                </a:solidFill>
                <a:latin typeface="Times New Roman" pitchFamily="18" charset="0"/>
              </a:rPr>
              <a:t>S</a:t>
            </a:r>
            <a:r>
              <a:rPr lang="en-US" altLang="zh-CN" sz="2600" b="1" baseline="-25000" dirty="0" err="1">
                <a:solidFill>
                  <a:srgbClr val="000000"/>
                </a:solidFill>
                <a:latin typeface="Times New Roman" pitchFamily="18" charset="0"/>
              </a:rPr>
              <a:t>f</a:t>
            </a:r>
            <a:r>
              <a:rPr lang="zh-CN" altLang="en-US" sz="2600" b="1" dirty="0">
                <a:solidFill>
                  <a:srgbClr val="000000"/>
                </a:solidFill>
                <a:latin typeface="Times New Roman" pitchFamily="18" charset="0"/>
              </a:rPr>
              <a:t>和基本回路矩阵</a:t>
            </a:r>
            <a:r>
              <a:rPr lang="en-US" altLang="zh-CN" sz="2600" b="1" dirty="0" err="1">
                <a:solidFill>
                  <a:srgbClr val="000000"/>
                </a:solidFill>
                <a:latin typeface="Times New Roman" pitchFamily="18" charset="0"/>
              </a:rPr>
              <a:t>C</a:t>
            </a:r>
            <a:r>
              <a:rPr lang="en-US" altLang="zh-CN" sz="2600" b="1" baseline="-25000" dirty="0" err="1">
                <a:solidFill>
                  <a:srgbClr val="000000"/>
                </a:solidFill>
                <a:latin typeface="Times New Roman" pitchFamily="18" charset="0"/>
              </a:rPr>
              <a:t>f</a:t>
            </a:r>
            <a:r>
              <a:rPr lang="zh-CN" altLang="en-US" sz="2600" b="1" dirty="0">
                <a:solidFill>
                  <a:srgbClr val="000000"/>
                </a:solidFill>
                <a:latin typeface="Times New Roman" pitchFamily="18" charset="0"/>
              </a:rPr>
              <a:t>的边次序一致</a:t>
            </a:r>
            <a:r>
              <a:rPr lang="en-US" altLang="zh-CN" sz="2600" b="1" dirty="0">
                <a:solidFill>
                  <a:srgbClr val="000000"/>
                </a:solidFill>
                <a:latin typeface="Times New Roman" pitchFamily="18" charset="0"/>
              </a:rPr>
              <a:t>, </a:t>
            </a:r>
            <a:r>
              <a:rPr lang="zh-CN" altLang="en-US" sz="2600" b="1" dirty="0">
                <a:solidFill>
                  <a:srgbClr val="000000"/>
                </a:solidFill>
                <a:latin typeface="Times New Roman" pitchFamily="18" charset="0"/>
              </a:rPr>
              <a:t>并设 </a:t>
            </a:r>
          </a:p>
          <a:p>
            <a:pPr>
              <a:spcBef>
                <a:spcPct val="20000"/>
              </a:spcBef>
              <a:buClr>
                <a:schemeClr val="folHlink"/>
              </a:buClr>
              <a:buSzPct val="60000"/>
              <a:buFont typeface="Wingdings" pitchFamily="2" charset="2"/>
              <a:buNone/>
            </a:pPr>
            <a:endParaRPr lang="zh-CN" altLang="en-US" sz="2600" b="1" dirty="0">
              <a:solidFill>
                <a:srgbClr val="000000"/>
              </a:solidFill>
              <a:latin typeface="Times New Roman" pitchFamily="18" charset="0"/>
            </a:endParaRP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则</a:t>
            </a:r>
          </a:p>
          <a:p>
            <a:pPr>
              <a:spcBef>
                <a:spcPct val="20000"/>
              </a:spcBef>
              <a:buClr>
                <a:schemeClr val="folHlink"/>
              </a:buClr>
              <a:buSzPct val="60000"/>
              <a:buFont typeface="Wingdings" pitchFamily="2" charset="2"/>
              <a:buNone/>
            </a:pPr>
            <a:r>
              <a:rPr lang="zh-CN" altLang="en-US" sz="2600" b="1" dirty="0">
                <a:solidFill>
                  <a:srgbClr val="FF0000"/>
                </a:solidFill>
                <a:latin typeface="Times New Roman" pitchFamily="18" charset="0"/>
              </a:rPr>
              <a:t>推论</a:t>
            </a:r>
            <a:r>
              <a:rPr lang="en-US" altLang="zh-CN" sz="2600" b="1" dirty="0">
                <a:solidFill>
                  <a:srgbClr val="FF0000"/>
                </a:solidFill>
                <a:latin typeface="Times New Roman" pitchFamily="18" charset="0"/>
              </a:rPr>
              <a:t>3.4.1:  </a:t>
            </a:r>
            <a:r>
              <a:rPr lang="zh-CN" altLang="en-US" sz="2600" b="1" dirty="0">
                <a:solidFill>
                  <a:srgbClr val="000000"/>
                </a:solidFill>
                <a:latin typeface="Times New Roman" pitchFamily="18" charset="0"/>
              </a:rPr>
              <a:t>若连通图</a:t>
            </a:r>
            <a:r>
              <a:rPr lang="en-US" altLang="zh-CN" sz="2600" b="1" dirty="0">
                <a:solidFill>
                  <a:srgbClr val="000000"/>
                </a:solidFill>
                <a:latin typeface="Times New Roman" pitchFamily="18" charset="0"/>
              </a:rPr>
              <a:t>G=&lt;V, E&gt;</a:t>
            </a:r>
            <a:r>
              <a:rPr lang="zh-CN" altLang="en-US" sz="2600" b="1" dirty="0">
                <a:solidFill>
                  <a:srgbClr val="000000"/>
                </a:solidFill>
                <a:latin typeface="Times New Roman" pitchFamily="18" charset="0"/>
              </a:rPr>
              <a:t>的基本割集矩阵与基本关联</a:t>
            </a: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矩阵的边次序一致时，有</a:t>
            </a: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a:t>
            </a:r>
            <a:r>
              <a:rPr lang="en-US" altLang="zh-CN" sz="2600" b="1" dirty="0">
                <a:solidFill>
                  <a:srgbClr val="000000"/>
                </a:solidFill>
                <a:latin typeface="Times New Roman" pitchFamily="18" charset="0"/>
              </a:rPr>
              <a:t>(</a:t>
            </a:r>
            <a:r>
              <a:rPr lang="zh-CN" altLang="en-US" sz="2600" b="1" dirty="0">
                <a:solidFill>
                  <a:srgbClr val="5E2CAE"/>
                </a:solidFill>
                <a:latin typeface="Times New Roman" pitchFamily="18" charset="0"/>
              </a:rPr>
              <a:t>可用来求基本割集矩阵</a:t>
            </a:r>
            <a:r>
              <a:rPr lang="en-US" altLang="zh-CN" sz="2600" b="1" dirty="0" err="1">
                <a:solidFill>
                  <a:srgbClr val="5E2CAE"/>
                </a:solidFill>
                <a:latin typeface="Times New Roman" pitchFamily="18" charset="0"/>
              </a:rPr>
              <a:t>C</a:t>
            </a:r>
            <a:r>
              <a:rPr lang="en-US" altLang="zh-CN" sz="2600" b="1" baseline="-25000" dirty="0" err="1">
                <a:solidFill>
                  <a:srgbClr val="5E2CAE"/>
                </a:solidFill>
                <a:latin typeface="Times New Roman" pitchFamily="18" charset="0"/>
              </a:rPr>
              <a:t>f</a:t>
            </a:r>
            <a:r>
              <a:rPr lang="en-US" altLang="zh-CN" sz="2600" b="1" dirty="0">
                <a:solidFill>
                  <a:srgbClr val="000000"/>
                </a:solidFill>
                <a:latin typeface="Times New Roman" pitchFamily="18" charset="0"/>
              </a:rPr>
              <a:t>)</a:t>
            </a:r>
          </a:p>
        </p:txBody>
      </p:sp>
      <p:graphicFrame>
        <p:nvGraphicFramePr>
          <p:cNvPr id="988165" name="Object 5"/>
          <p:cNvGraphicFramePr>
            <a:graphicFrameLocks noChangeAspect="1"/>
          </p:cNvGraphicFramePr>
          <p:nvPr/>
        </p:nvGraphicFramePr>
        <p:xfrm>
          <a:off x="3017605" y="3429000"/>
          <a:ext cx="3355975" cy="485775"/>
        </p:xfrm>
        <a:graphic>
          <a:graphicData uri="http://schemas.openxmlformats.org/presentationml/2006/ole">
            <mc:AlternateContent xmlns:mc="http://schemas.openxmlformats.org/markup-compatibility/2006">
              <mc:Choice xmlns:v="urn:schemas-microsoft-com:vml" Requires="v">
                <p:oleObj spid="_x0000_s182622" name="公式" r:id="rId3" imgW="1651000" imgH="241300" progId="Equation.3">
                  <p:embed/>
                </p:oleObj>
              </mc:Choice>
              <mc:Fallback>
                <p:oleObj name="公式" r:id="rId3" imgW="1651000" imgH="241300"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605" y="3429000"/>
                        <a:ext cx="33559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6" name="Object 6"/>
          <p:cNvGraphicFramePr>
            <a:graphicFrameLocks noChangeAspect="1"/>
          </p:cNvGraphicFramePr>
          <p:nvPr/>
        </p:nvGraphicFramePr>
        <p:xfrm>
          <a:off x="2747730" y="3968750"/>
          <a:ext cx="1292225" cy="460375"/>
        </p:xfrm>
        <a:graphic>
          <a:graphicData uri="http://schemas.openxmlformats.org/presentationml/2006/ole">
            <mc:AlternateContent xmlns:mc="http://schemas.openxmlformats.org/markup-compatibility/2006">
              <mc:Choice xmlns:v="urn:schemas-microsoft-com:vml" Requires="v">
                <p:oleObj spid="_x0000_s182623" name="公式" r:id="rId5" imgW="723586" imgH="253890" progId="Equation.3">
                  <p:embed/>
                </p:oleObj>
              </mc:Choice>
              <mc:Fallback>
                <p:oleObj name="公式" r:id="rId5" imgW="723586" imgH="253890" progId="Equation.3">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7730" y="3968750"/>
                        <a:ext cx="1292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7" name="Object 7"/>
          <p:cNvGraphicFramePr>
            <a:graphicFrameLocks noChangeAspect="1"/>
          </p:cNvGraphicFramePr>
          <p:nvPr/>
        </p:nvGraphicFramePr>
        <p:xfrm>
          <a:off x="5932255" y="4914900"/>
          <a:ext cx="1404938" cy="460375"/>
        </p:xfrm>
        <a:graphic>
          <a:graphicData uri="http://schemas.openxmlformats.org/presentationml/2006/ole">
            <mc:AlternateContent xmlns:mc="http://schemas.openxmlformats.org/markup-compatibility/2006">
              <mc:Choice xmlns:v="urn:schemas-microsoft-com:vml" Requires="v">
                <p:oleObj spid="_x0000_s182624" name="公式" r:id="rId7" imgW="787058" imgH="253890" progId="Equation.3">
                  <p:embed/>
                </p:oleObj>
              </mc:Choice>
              <mc:Fallback>
                <p:oleObj name="公式" r:id="rId7" imgW="787058" imgH="25389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2255" y="4914900"/>
                        <a:ext cx="1404938"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5"/>
          <p:cNvSpPr>
            <a:spLocks noGrp="1"/>
          </p:cNvSpPr>
          <p:nvPr>
            <p:ph type="title"/>
          </p:nvPr>
        </p:nvSpPr>
        <p:spPr/>
        <p:txBody>
          <a:bodyPr/>
          <a:lstStyle/>
          <a:p>
            <a:r>
              <a:rPr lang="zh-CN" altLang="en-US" dirty="0"/>
              <a:t>割集矩阵的性质</a:t>
            </a:r>
          </a:p>
        </p:txBody>
      </p:sp>
      <p:graphicFrame>
        <p:nvGraphicFramePr>
          <p:cNvPr id="8" name="Object 6"/>
          <p:cNvGraphicFramePr>
            <a:graphicFrameLocks noChangeAspect="1"/>
          </p:cNvGraphicFramePr>
          <p:nvPr>
            <p:extLst>
              <p:ext uri="{D42A27DB-BD31-4B8C-83A1-F6EECF244321}">
                <p14:modId xmlns:p14="http://schemas.microsoft.com/office/powerpoint/2010/main" val="1309756745"/>
              </p:ext>
            </p:extLst>
          </p:nvPr>
        </p:nvGraphicFramePr>
        <p:xfrm>
          <a:off x="2213104" y="6165057"/>
          <a:ext cx="1710503" cy="460375"/>
        </p:xfrm>
        <a:graphic>
          <a:graphicData uri="http://schemas.openxmlformats.org/presentationml/2006/ole">
            <mc:AlternateContent xmlns:mc="http://schemas.openxmlformats.org/markup-compatibility/2006">
              <mc:Choice xmlns:v="urn:schemas-microsoft-com:vml" Requires="v">
                <p:oleObj spid="_x0000_s182625" name="公式" r:id="rId9" imgW="977476" imgH="253890" progId="Equation.3">
                  <p:embed/>
                </p:oleObj>
              </mc:Choice>
              <mc:Fallback>
                <p:oleObj name="公式" r:id="rId9" imgW="977476" imgH="253890" progId="Equation.3">
                  <p:embed/>
                  <p:pic>
                    <p:nvPicPr>
                      <p:cNvPr id="97587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3104" y="6165057"/>
                        <a:ext cx="171050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8164">
                                            <p:txEl>
                                              <p:pRg st="0" end="0"/>
                                            </p:txEl>
                                          </p:spTgt>
                                        </p:tgtEl>
                                        <p:attrNameLst>
                                          <p:attrName>style.visibility</p:attrName>
                                        </p:attrNameLst>
                                      </p:cBhvr>
                                      <p:to>
                                        <p:strVal val="visible"/>
                                      </p:to>
                                    </p:set>
                                    <p:animEffect transition="in" filter="blinds(horizontal)">
                                      <p:cBhvr>
                                        <p:cTn id="7" dur="500"/>
                                        <p:tgtEl>
                                          <p:spTgt spid="98816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88164">
                                            <p:txEl>
                                              <p:pRg st="1" end="1"/>
                                            </p:txEl>
                                          </p:spTgt>
                                        </p:tgtEl>
                                        <p:attrNameLst>
                                          <p:attrName>style.visibility</p:attrName>
                                        </p:attrNameLst>
                                      </p:cBhvr>
                                      <p:to>
                                        <p:strVal val="visible"/>
                                      </p:to>
                                    </p:set>
                                    <p:animEffect transition="in" filter="blinds(horizontal)">
                                      <p:cBhvr>
                                        <p:cTn id="10" dur="500"/>
                                        <p:tgtEl>
                                          <p:spTgt spid="98816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88164">
                                            <p:txEl>
                                              <p:pRg st="3" end="3"/>
                                            </p:txEl>
                                          </p:spTgt>
                                        </p:tgtEl>
                                        <p:attrNameLst>
                                          <p:attrName>style.visibility</p:attrName>
                                        </p:attrNameLst>
                                      </p:cBhvr>
                                      <p:to>
                                        <p:strVal val="visible"/>
                                      </p:to>
                                    </p:set>
                                    <p:animEffect transition="in" filter="blinds(horizontal)">
                                      <p:cBhvr>
                                        <p:cTn id="13" dur="500"/>
                                        <p:tgtEl>
                                          <p:spTgt spid="98816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88165"/>
                                        </p:tgtEl>
                                        <p:attrNameLst>
                                          <p:attrName>style.visibility</p:attrName>
                                        </p:attrNameLst>
                                      </p:cBhvr>
                                      <p:to>
                                        <p:strVal val="visible"/>
                                      </p:to>
                                    </p:set>
                                    <p:animEffect transition="in" filter="blinds(horizontal)">
                                      <p:cBhvr>
                                        <p:cTn id="16" dur="500"/>
                                        <p:tgtEl>
                                          <p:spTgt spid="988165"/>
                                        </p:tgtEl>
                                      </p:cBhvr>
                                    </p:animEffect>
                                  </p:childTnLst>
                                </p:cTn>
                              </p:par>
                              <p:par>
                                <p:cTn id="17" presetID="3" presetClass="entr" presetSubtype="10" fill="hold" nodeType="withEffect">
                                  <p:stCondLst>
                                    <p:cond delay="0"/>
                                  </p:stCondLst>
                                  <p:childTnLst>
                                    <p:set>
                                      <p:cBhvr>
                                        <p:cTn id="18" dur="1" fill="hold">
                                          <p:stCondLst>
                                            <p:cond delay="0"/>
                                          </p:stCondLst>
                                        </p:cTn>
                                        <p:tgtEl>
                                          <p:spTgt spid="988166"/>
                                        </p:tgtEl>
                                        <p:attrNameLst>
                                          <p:attrName>style.visibility</p:attrName>
                                        </p:attrNameLst>
                                      </p:cBhvr>
                                      <p:to>
                                        <p:strVal val="visible"/>
                                      </p:to>
                                    </p:set>
                                    <p:animEffect transition="in" filter="blinds(horizontal)">
                                      <p:cBhvr>
                                        <p:cTn id="19" dur="500"/>
                                        <p:tgtEl>
                                          <p:spTgt spid="98816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88164">
                                            <p:txEl>
                                              <p:pRg st="4" end="4"/>
                                            </p:txEl>
                                          </p:spTgt>
                                        </p:tgtEl>
                                        <p:attrNameLst>
                                          <p:attrName>style.visibility</p:attrName>
                                        </p:attrNameLst>
                                      </p:cBhvr>
                                      <p:to>
                                        <p:strVal val="visible"/>
                                      </p:to>
                                    </p:set>
                                    <p:animEffect transition="in" filter="blinds(horizontal)">
                                      <p:cBhvr>
                                        <p:cTn id="24" dur="500"/>
                                        <p:tgtEl>
                                          <p:spTgt spid="988164">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88164">
                                            <p:txEl>
                                              <p:pRg st="5" end="5"/>
                                            </p:txEl>
                                          </p:spTgt>
                                        </p:tgtEl>
                                        <p:attrNameLst>
                                          <p:attrName>style.visibility</p:attrName>
                                        </p:attrNameLst>
                                      </p:cBhvr>
                                      <p:to>
                                        <p:strVal val="visible"/>
                                      </p:to>
                                    </p:set>
                                    <p:animEffect transition="in" filter="blinds(horizontal)">
                                      <p:cBhvr>
                                        <p:cTn id="27" dur="500"/>
                                        <p:tgtEl>
                                          <p:spTgt spid="988164">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88164">
                                            <p:txEl>
                                              <p:pRg st="6" end="6"/>
                                            </p:txEl>
                                          </p:spTgt>
                                        </p:tgtEl>
                                        <p:attrNameLst>
                                          <p:attrName>style.visibility</p:attrName>
                                        </p:attrNameLst>
                                      </p:cBhvr>
                                      <p:to>
                                        <p:strVal val="visible"/>
                                      </p:to>
                                    </p:set>
                                    <p:animEffect transition="in" filter="blinds(horizontal)">
                                      <p:cBhvr>
                                        <p:cTn id="30" dur="500"/>
                                        <p:tgtEl>
                                          <p:spTgt spid="988164">
                                            <p:txEl>
                                              <p:pRg st="6" end="6"/>
                                            </p:txEl>
                                          </p:spTgt>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988167"/>
                                        </p:tgtEl>
                                        <p:attrNameLst>
                                          <p:attrName>style.visibility</p:attrName>
                                        </p:attrNameLst>
                                      </p:cBhvr>
                                      <p:to>
                                        <p:strVal val="visible"/>
                                      </p:to>
                                    </p:set>
                                    <p:animEffect transition="in" filter="blinds(horizontal)">
                                      <p:cBhvr>
                                        <p:cTn id="34" dur="500"/>
                                        <p:tgtEl>
                                          <p:spTgt spid="988167"/>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4"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chemeClr val="tx1">
                    <a:lumMod val="40000"/>
                    <a:lumOff val="60000"/>
                  </a:schemeClr>
                </a:solidFill>
                <a:latin typeface="Times New Roman" pitchFamily="18" charset="0"/>
              </a:rPr>
              <a:t>3.1 </a:t>
            </a:r>
            <a:r>
              <a:rPr lang="zh-CN" altLang="zh-CN" sz="3600" dirty="0">
                <a:solidFill>
                  <a:schemeClr val="tx1">
                    <a:lumMod val="40000"/>
                    <a:lumOff val="60000"/>
                  </a:schemeClr>
                </a:solidFill>
                <a:latin typeface="Times New Roman" pitchFamily="18" charset="0"/>
              </a:rPr>
              <a:t>树的有关定义</a:t>
            </a:r>
          </a:p>
          <a:p>
            <a:pPr eaLnBrk="1" hangingPunct="1">
              <a:buNone/>
            </a:pPr>
            <a:r>
              <a:rPr lang="en-US" altLang="zh-CN" sz="3600" dirty="0">
                <a:solidFill>
                  <a:schemeClr val="tx1">
                    <a:lumMod val="40000"/>
                    <a:lumOff val="60000"/>
                  </a:schemeClr>
                </a:solidFill>
                <a:latin typeface="Times New Roman" pitchFamily="18" charset="0"/>
              </a:rPr>
              <a:t>3.2 </a:t>
            </a:r>
            <a:r>
              <a:rPr lang="zh-CN" altLang="zh-CN" sz="3600" dirty="0">
                <a:solidFill>
                  <a:schemeClr val="tx1">
                    <a:lumMod val="40000"/>
                    <a:lumOff val="60000"/>
                  </a:schemeClr>
                </a:solidFill>
                <a:latin typeface="Times New Roman" pitchFamily="18" charset="0"/>
              </a:rPr>
              <a:t>基本关联矩阵及其性质</a:t>
            </a:r>
          </a:p>
          <a:p>
            <a:pPr eaLnBrk="1" hangingPunct="1">
              <a:buNone/>
            </a:pPr>
            <a:r>
              <a:rPr lang="en-US" altLang="zh-CN" sz="3600" dirty="0">
                <a:solidFill>
                  <a:schemeClr val="tx1">
                    <a:lumMod val="40000"/>
                    <a:lumOff val="60000"/>
                  </a:schemeClr>
                </a:solidFill>
                <a:latin typeface="Times New Roman" pitchFamily="18" charset="0"/>
              </a:rPr>
              <a:t>3.3 </a:t>
            </a:r>
            <a:r>
              <a:rPr lang="zh-CN" altLang="zh-CN" sz="3600" dirty="0">
                <a:solidFill>
                  <a:schemeClr val="tx1">
                    <a:lumMod val="40000"/>
                    <a:lumOff val="60000"/>
                  </a:schemeClr>
                </a:solidFill>
                <a:latin typeface="Times New Roman" pitchFamily="18" charset="0"/>
              </a:rPr>
              <a:t>支撑树的计数</a:t>
            </a:r>
          </a:p>
          <a:p>
            <a:pPr eaLnBrk="1" hangingPunct="1">
              <a:buNone/>
            </a:pPr>
            <a:r>
              <a:rPr lang="en-US" altLang="zh-CN" sz="3600" dirty="0">
                <a:solidFill>
                  <a:schemeClr val="tx1">
                    <a:lumMod val="40000"/>
                    <a:lumOff val="60000"/>
                  </a:schemeClr>
                </a:solidFill>
                <a:latin typeface="Times New Roman" pitchFamily="18" charset="0"/>
              </a:rPr>
              <a:t>3.4 </a:t>
            </a:r>
            <a:r>
              <a:rPr lang="zh-CN" altLang="zh-CN" sz="3600" dirty="0">
                <a:solidFill>
                  <a:schemeClr val="tx1">
                    <a:lumMod val="40000"/>
                    <a:lumOff val="60000"/>
                  </a:schemeClr>
                </a:solidFill>
                <a:latin typeface="Times New Roman" pitchFamily="18" charset="0"/>
              </a:rPr>
              <a:t>回路矩阵与割集矩阵</a:t>
            </a:r>
          </a:p>
          <a:p>
            <a:pPr eaLnBrk="1" hangingPunct="1">
              <a:buNone/>
            </a:pPr>
            <a:r>
              <a:rPr lang="en-US" altLang="zh-CN" sz="3600" dirty="0">
                <a:solidFill>
                  <a:srgbClr val="C00000"/>
                </a:solidFill>
                <a:latin typeface="Times New Roman" pitchFamily="18" charset="0"/>
              </a:rPr>
              <a:t>3.5 </a:t>
            </a:r>
            <a:r>
              <a:rPr lang="zh-CN" altLang="zh-CN" sz="3600" dirty="0">
                <a:solidFill>
                  <a:srgbClr val="C00000"/>
                </a:solidFill>
                <a:latin typeface="Times New Roman" pitchFamily="18" charset="0"/>
              </a:rPr>
              <a:t>最短树</a:t>
            </a:r>
            <a:endParaRPr lang="en-US" altLang="zh-CN" sz="3600" dirty="0">
              <a:solidFill>
                <a:srgbClr val="C00000"/>
              </a:solidFill>
              <a:latin typeface="Times New Roman" pitchFamily="18" charset="0"/>
            </a:endParaRPr>
          </a:p>
          <a:p>
            <a:pPr eaLnBrk="1" hangingPunct="1">
              <a:buNone/>
            </a:pPr>
            <a:r>
              <a:rPr lang="en-US" altLang="zh-CN" sz="3600" dirty="0">
                <a:solidFill>
                  <a:schemeClr val="bg1">
                    <a:lumMod val="65000"/>
                  </a:schemeClr>
                </a:solidFill>
                <a:latin typeface="Times New Roman" pitchFamily="18" charset="0"/>
              </a:rPr>
              <a:t>3.6 </a:t>
            </a:r>
            <a:r>
              <a:rPr lang="zh-CN" altLang="zh-CN" sz="3600" dirty="0">
                <a:solidFill>
                  <a:schemeClr val="bg1">
                    <a:lumMod val="65000"/>
                  </a:schemeClr>
                </a:solidFill>
                <a:latin typeface="Times New Roman" pitchFamily="18" charset="0"/>
              </a:rPr>
              <a:t>支撑树的生成</a:t>
            </a:r>
            <a:endParaRPr lang="en-US" altLang="zh-CN" sz="3600" dirty="0">
              <a:solidFill>
                <a:schemeClr val="bg1">
                  <a:lumMod val="65000"/>
                </a:schemeClr>
              </a:solidFill>
              <a:latin typeface="Times New Roman" pitchFamily="18" charset="0"/>
            </a:endParaRPr>
          </a:p>
          <a:p>
            <a:pPr eaLnBrk="1" hangingPunct="1">
              <a:buNone/>
            </a:pPr>
            <a:r>
              <a:rPr lang="en-US" altLang="zh-CN" sz="3600" dirty="0">
                <a:solidFill>
                  <a:schemeClr val="tx1">
                    <a:lumMod val="75000"/>
                  </a:schemeClr>
                </a:solidFill>
                <a:latin typeface="Times New Roman" pitchFamily="18" charset="0"/>
              </a:rPr>
              <a:t>3.7  Huffman</a:t>
            </a:r>
            <a:r>
              <a:rPr lang="zh-CN" altLang="en-US" sz="3600" dirty="0">
                <a:solidFill>
                  <a:schemeClr val="tx1">
                    <a:lumMod val="75000"/>
                  </a:schemeClr>
                </a:solidFill>
                <a:latin typeface="Times New Roman" pitchFamily="18" charset="0"/>
              </a:rPr>
              <a:t>树</a:t>
            </a:r>
            <a:endParaRPr lang="zh-CN" altLang="zh-CN" sz="3600" dirty="0">
              <a:solidFill>
                <a:schemeClr val="tx1">
                  <a:lumMod val="75000"/>
                </a:schemeClr>
              </a:solidFill>
              <a:latin typeface="Times New Roman" pitchFamily="18" charset="0"/>
            </a:endParaRPr>
          </a:p>
          <a:p>
            <a:pPr eaLnBrk="1" hangingPunct="1">
              <a:buNone/>
            </a:pPr>
            <a:endParaRPr lang="zh-CN" altLang="zh-CN" sz="3600" dirty="0">
              <a:solidFill>
                <a:schemeClr val="tx1">
                  <a:lumMod val="75000"/>
                </a:schemeClr>
              </a:solidFill>
              <a:latin typeface="Times New Roman" pitchFamily="18" charset="0"/>
            </a:endParaRPr>
          </a:p>
          <a:p>
            <a:pPr eaLnBrk="1" hangingPunct="1">
              <a:buNone/>
            </a:pPr>
            <a:endParaRPr lang="zh-CN" altLang="zh-CN" sz="3600" dirty="0">
              <a:solidFill>
                <a:schemeClr val="tx1">
                  <a:lumMod val="75000"/>
                </a:schemeClr>
              </a:solidFill>
              <a:latin typeface="Times New Roman" pitchFamily="18" charset="0"/>
            </a:endParaRPr>
          </a:p>
        </p:txBody>
      </p:sp>
    </p:spTree>
    <p:extLst>
      <p:ext uri="{BB962C8B-B14F-4D97-AF65-F5344CB8AC3E}">
        <p14:creationId xmlns:p14="http://schemas.microsoft.com/office/powerpoint/2010/main" val="1857553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ChangeArrowheads="1"/>
          </p:cNvSpPr>
          <p:nvPr/>
        </p:nvSpPr>
        <p:spPr bwMode="auto">
          <a:xfrm>
            <a:off x="602565" y="1179513"/>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000000"/>
                </a:solidFill>
                <a:latin typeface="Garamond" pitchFamily="18" charset="0"/>
              </a:rPr>
              <a:t>  </a:t>
            </a:r>
            <a:r>
              <a:rPr lang="zh-CN" altLang="en-US" sz="3200">
                <a:solidFill>
                  <a:srgbClr val="000000"/>
                </a:solidFill>
                <a:latin typeface="Garamond" pitchFamily="18" charset="0"/>
              </a:rPr>
              <a:t>最小支撑树（最短树）</a:t>
            </a:r>
          </a:p>
        </p:txBody>
      </p:sp>
      <p:sp>
        <p:nvSpPr>
          <p:cNvPr id="1003524" name="Rectangle 4"/>
          <p:cNvSpPr>
            <a:spLocks noChangeArrowheads="1"/>
          </p:cNvSpPr>
          <p:nvPr/>
        </p:nvSpPr>
        <p:spPr bwMode="auto">
          <a:xfrm>
            <a:off x="512077" y="1898650"/>
            <a:ext cx="8461375" cy="4108450"/>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定义：一棵支撑树中的所有边的权之和称为该</a:t>
            </a:r>
          </a:p>
          <a:p>
            <a:pPr lvl="1">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支撑树的权</a:t>
            </a: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具有最小权的支撑树</a:t>
            </a:r>
            <a:r>
              <a:rPr lang="en-US" altLang="zh-CN" sz="2800" dirty="0">
                <a:solidFill>
                  <a:srgbClr val="000000"/>
                </a:solidFill>
                <a:latin typeface="Garamond" pitchFamily="18" charset="0"/>
              </a:rPr>
              <a:t>,</a:t>
            </a:r>
            <a:r>
              <a:rPr lang="zh-CN" altLang="en-US" sz="2800" dirty="0">
                <a:solidFill>
                  <a:srgbClr val="000000"/>
                </a:solidFill>
                <a:latin typeface="Garamond" pitchFamily="18" charset="0"/>
              </a:rPr>
              <a:t>称为</a:t>
            </a:r>
          </a:p>
          <a:p>
            <a:pPr lvl="1">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最小支撑树（</a:t>
            </a:r>
            <a:r>
              <a:rPr lang="en-US" altLang="zh-CN" sz="2800" dirty="0">
                <a:solidFill>
                  <a:srgbClr val="000000"/>
                </a:solidFill>
                <a:latin typeface="Garamond" pitchFamily="18" charset="0"/>
              </a:rPr>
              <a:t>Minimal Spanning Tree)</a:t>
            </a:r>
            <a:r>
              <a:rPr lang="zh-CN" altLang="en-US" sz="2800" dirty="0">
                <a:solidFill>
                  <a:srgbClr val="000000"/>
                </a:solidFill>
                <a:latin typeface="Garamond" pitchFamily="18" charset="0"/>
              </a:rPr>
              <a:t>。</a:t>
            </a:r>
          </a:p>
          <a:p>
            <a:pPr lvl="1">
              <a:spcBef>
                <a:spcPct val="20000"/>
              </a:spcBef>
              <a:buClr>
                <a:srgbClr val="7F7F7F"/>
              </a:buClr>
              <a:buSzPct val="70000"/>
              <a:buFont typeface="Wingdings" pitchFamily="2" charset="2"/>
              <a:buNone/>
            </a:pPr>
            <a:endParaRPr lang="zh-CN" altLang="en-US" sz="2800" dirty="0">
              <a:solidFill>
                <a:srgbClr val="000000"/>
              </a:solidFill>
              <a:latin typeface="Garamond" pitchFamily="18" charset="0"/>
            </a:endParaRP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实际应用很广</a:t>
            </a:r>
          </a:p>
          <a:p>
            <a:pPr lvl="1">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例如城市间的通信网络问题</a:t>
            </a:r>
            <a:r>
              <a:rPr lang="en-US" altLang="zh-CN" sz="2800" dirty="0">
                <a:solidFill>
                  <a:srgbClr val="000000"/>
                </a:solidFill>
                <a:latin typeface="Garamond" pitchFamily="18" charset="0"/>
              </a:rPr>
              <a:t>,</a:t>
            </a:r>
            <a:r>
              <a:rPr lang="zh-CN" altLang="en-US" sz="2800" dirty="0">
                <a:solidFill>
                  <a:srgbClr val="000000"/>
                </a:solidFill>
                <a:latin typeface="Garamond" pitchFamily="18" charset="0"/>
              </a:rPr>
              <a:t>如何布线</a:t>
            </a:r>
            <a:r>
              <a:rPr lang="en-US" altLang="zh-CN" sz="2800" dirty="0">
                <a:solidFill>
                  <a:srgbClr val="000000"/>
                </a:solidFill>
                <a:latin typeface="Garamond" pitchFamily="18" charset="0"/>
              </a:rPr>
              <a:t>,</a:t>
            </a:r>
            <a:r>
              <a:rPr lang="zh-CN" altLang="en-US" sz="2800" dirty="0">
                <a:solidFill>
                  <a:srgbClr val="000000"/>
                </a:solidFill>
                <a:latin typeface="Garamond" pitchFamily="18" charset="0"/>
              </a:rPr>
              <a:t>使得总的</a:t>
            </a:r>
          </a:p>
          <a:p>
            <a:pPr lvl="1">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线使总长度最短</a:t>
            </a:r>
            <a:r>
              <a:rPr lang="en-US" altLang="zh-CN" sz="2800" dirty="0">
                <a:solidFill>
                  <a:srgbClr val="000000"/>
                </a:solidFill>
                <a:latin typeface="Garamond" pitchFamily="18" charset="0"/>
              </a:rPr>
              <a:t>. </a:t>
            </a:r>
          </a:p>
          <a:p>
            <a:pPr lvl="1">
              <a:spcBef>
                <a:spcPct val="20000"/>
              </a:spcBef>
              <a:buClr>
                <a:srgbClr val="7F7F7F"/>
              </a:buClr>
              <a:buSzPct val="70000"/>
              <a:buFont typeface="Wingdings" pitchFamily="2" charset="2"/>
              <a:buNone/>
            </a:pPr>
            <a:endParaRPr lang="en-US" altLang="zh-CN" sz="2800" dirty="0">
              <a:solidFill>
                <a:srgbClr val="000000"/>
              </a:solidFill>
              <a:latin typeface="Garamond" pitchFamily="18" charset="0"/>
            </a:endParaRPr>
          </a:p>
        </p:txBody>
      </p:sp>
      <p:sp>
        <p:nvSpPr>
          <p:cNvPr id="7" name="标题 6"/>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402382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24">
                                            <p:txEl>
                                              <p:pRg st="0" end="0"/>
                                            </p:txEl>
                                          </p:spTgt>
                                        </p:tgtEl>
                                        <p:attrNameLst>
                                          <p:attrName>style.visibility</p:attrName>
                                        </p:attrNameLst>
                                      </p:cBhvr>
                                      <p:to>
                                        <p:strVal val="visible"/>
                                      </p:to>
                                    </p:set>
                                    <p:animEffect transition="in" filter="blinds(horizontal)">
                                      <p:cBhvr>
                                        <p:cTn id="7" dur="500"/>
                                        <p:tgtEl>
                                          <p:spTgt spid="1003524">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03524">
                                            <p:txEl>
                                              <p:pRg st="1" end="1"/>
                                            </p:txEl>
                                          </p:spTgt>
                                        </p:tgtEl>
                                        <p:attrNameLst>
                                          <p:attrName>style.visibility</p:attrName>
                                        </p:attrNameLst>
                                      </p:cBhvr>
                                      <p:to>
                                        <p:strVal val="visible"/>
                                      </p:to>
                                    </p:set>
                                    <p:animEffect transition="in" filter="blinds(horizontal)">
                                      <p:cBhvr>
                                        <p:cTn id="11" dur="500"/>
                                        <p:tgtEl>
                                          <p:spTgt spid="1003524">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03524">
                                            <p:txEl>
                                              <p:pRg st="2" end="2"/>
                                            </p:txEl>
                                          </p:spTgt>
                                        </p:tgtEl>
                                        <p:attrNameLst>
                                          <p:attrName>style.visibility</p:attrName>
                                        </p:attrNameLst>
                                      </p:cBhvr>
                                      <p:to>
                                        <p:strVal val="visible"/>
                                      </p:to>
                                    </p:set>
                                    <p:animEffect transition="in" filter="blinds(horizontal)">
                                      <p:cBhvr>
                                        <p:cTn id="15" dur="500"/>
                                        <p:tgtEl>
                                          <p:spTgt spid="100352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03524">
                                            <p:txEl>
                                              <p:pRg st="4" end="4"/>
                                            </p:txEl>
                                          </p:spTgt>
                                        </p:tgtEl>
                                        <p:attrNameLst>
                                          <p:attrName>style.visibility</p:attrName>
                                        </p:attrNameLst>
                                      </p:cBhvr>
                                      <p:to>
                                        <p:strVal val="visible"/>
                                      </p:to>
                                    </p:set>
                                    <p:animEffect transition="in" filter="blinds(horizontal)">
                                      <p:cBhvr>
                                        <p:cTn id="20" dur="500"/>
                                        <p:tgtEl>
                                          <p:spTgt spid="1003524">
                                            <p:txEl>
                                              <p:pRg st="4" end="4"/>
                                            </p:txEl>
                                          </p:spTgt>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003524">
                                            <p:txEl>
                                              <p:pRg st="5" end="5"/>
                                            </p:txEl>
                                          </p:spTgt>
                                        </p:tgtEl>
                                        <p:attrNameLst>
                                          <p:attrName>style.visibility</p:attrName>
                                        </p:attrNameLst>
                                      </p:cBhvr>
                                      <p:to>
                                        <p:strVal val="visible"/>
                                      </p:to>
                                    </p:set>
                                    <p:animEffect transition="in" filter="blinds(horizontal)">
                                      <p:cBhvr>
                                        <p:cTn id="24" dur="500"/>
                                        <p:tgtEl>
                                          <p:spTgt spid="1003524">
                                            <p:txEl>
                                              <p:pRg st="5" end="5"/>
                                            </p:txEl>
                                          </p:spTgt>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1003524">
                                            <p:txEl>
                                              <p:pRg st="6" end="6"/>
                                            </p:txEl>
                                          </p:spTgt>
                                        </p:tgtEl>
                                        <p:attrNameLst>
                                          <p:attrName>style.visibility</p:attrName>
                                        </p:attrNameLst>
                                      </p:cBhvr>
                                      <p:to>
                                        <p:strVal val="visible"/>
                                      </p:to>
                                    </p:set>
                                    <p:animEffect transition="in" filter="blinds(horizontal)">
                                      <p:cBhvr>
                                        <p:cTn id="28" dur="500"/>
                                        <p:tgtEl>
                                          <p:spTgt spid="10035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24" grpId="0" build="allAtOnce"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3.1 </a:t>
            </a:r>
            <a:r>
              <a:rPr lang="zh-CN" altLang="en-US" dirty="0"/>
              <a:t>最短支撑树的生成</a:t>
            </a:r>
          </a:p>
        </p:txBody>
      </p:sp>
      <p:sp>
        <p:nvSpPr>
          <p:cNvPr id="8" name="Rectangle 5"/>
          <p:cNvSpPr>
            <a:spLocks noChangeArrowheads="1"/>
          </p:cNvSpPr>
          <p:nvPr/>
        </p:nvSpPr>
        <p:spPr bwMode="auto">
          <a:xfrm>
            <a:off x="609599" y="1536505"/>
            <a:ext cx="2643192" cy="1766637"/>
          </a:xfrm>
          <a:prstGeom prst="rect">
            <a:avLst/>
          </a:prstGeom>
          <a:noFill/>
          <a:ln w="9525">
            <a:noFill/>
            <a:miter lim="800000"/>
            <a:headEnd/>
            <a:tailEnd/>
          </a:ln>
        </p:spPr>
        <p:txBody>
          <a:bodyPr wrap="square">
            <a:spAutoFit/>
          </a:bodyPr>
          <a:lstStyle/>
          <a:p>
            <a:pPr>
              <a:spcBef>
                <a:spcPct val="20000"/>
              </a:spcBef>
              <a:buClr>
                <a:srgbClr val="89AAD3"/>
              </a:buClr>
              <a:buSzPct val="70000"/>
            </a:pPr>
            <a:r>
              <a:rPr lang="zh-CN" altLang="en-US" sz="3200" dirty="0">
                <a:solidFill>
                  <a:srgbClr val="000000"/>
                </a:solidFill>
                <a:latin typeface="Garamond" pitchFamily="18" charset="0"/>
              </a:rPr>
              <a:t>连通</a:t>
            </a:r>
            <a:endParaRPr lang="en-US" altLang="zh-CN" sz="3200" dirty="0">
              <a:solidFill>
                <a:srgbClr val="000000"/>
              </a:solidFill>
              <a:latin typeface="Garamond" pitchFamily="18" charset="0"/>
            </a:endParaRPr>
          </a:p>
          <a:p>
            <a:pPr>
              <a:spcBef>
                <a:spcPct val="20000"/>
              </a:spcBef>
              <a:buClr>
                <a:srgbClr val="89AAD3"/>
              </a:buClr>
              <a:buSzPct val="70000"/>
            </a:pPr>
            <a:r>
              <a:rPr lang="zh-CN" altLang="en-US" sz="3200" dirty="0">
                <a:solidFill>
                  <a:srgbClr val="000000"/>
                </a:solidFill>
                <a:latin typeface="Garamond" pitchFamily="18" charset="0"/>
              </a:rPr>
              <a:t>没有回路</a:t>
            </a:r>
            <a:endParaRPr lang="en-US" altLang="zh-CN" sz="3200" dirty="0">
              <a:solidFill>
                <a:srgbClr val="000000"/>
              </a:solidFill>
              <a:latin typeface="Garamond" pitchFamily="18" charset="0"/>
            </a:endParaRPr>
          </a:p>
          <a:p>
            <a:pPr>
              <a:spcBef>
                <a:spcPct val="20000"/>
              </a:spcBef>
              <a:buClr>
                <a:srgbClr val="89AAD3"/>
              </a:buClr>
              <a:buSzPct val="70000"/>
            </a:pPr>
            <a:r>
              <a:rPr lang="zh-CN" altLang="en-US" sz="3200" dirty="0">
                <a:solidFill>
                  <a:srgbClr val="000000"/>
                </a:solidFill>
                <a:latin typeface="Garamond" pitchFamily="18" charset="0"/>
              </a:rPr>
              <a:t>权值和最小</a:t>
            </a:r>
          </a:p>
        </p:txBody>
      </p:sp>
      <p:sp>
        <p:nvSpPr>
          <p:cNvPr id="9" name="椭圆 8"/>
          <p:cNvSpPr/>
          <p:nvPr/>
        </p:nvSpPr>
        <p:spPr>
          <a:xfrm>
            <a:off x="2837441" y="1767115"/>
            <a:ext cx="2290713" cy="4876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rgbClr val="4D5B6B"/>
              </a:solidFill>
            </a:endParaRPr>
          </a:p>
        </p:txBody>
      </p:sp>
      <p:sp>
        <p:nvSpPr>
          <p:cNvPr id="10" name="椭圆 9"/>
          <p:cNvSpPr/>
          <p:nvPr/>
        </p:nvSpPr>
        <p:spPr>
          <a:xfrm>
            <a:off x="6369575" y="1752601"/>
            <a:ext cx="2295453" cy="4876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4D5B6B"/>
              </a:solidFill>
            </a:endParaRPr>
          </a:p>
        </p:txBody>
      </p:sp>
      <p:sp>
        <p:nvSpPr>
          <p:cNvPr id="11" name="椭圆 10"/>
          <p:cNvSpPr/>
          <p:nvPr/>
        </p:nvSpPr>
        <p:spPr>
          <a:xfrm>
            <a:off x="7309375" y="2282596"/>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b</a:t>
            </a:r>
            <a:endParaRPr lang="zh-CN" altLang="en-US" dirty="0">
              <a:solidFill>
                <a:srgbClr val="FFFFFF"/>
              </a:solidFill>
            </a:endParaRPr>
          </a:p>
        </p:txBody>
      </p:sp>
      <p:sp>
        <p:nvSpPr>
          <p:cNvPr id="12" name="椭圆 11"/>
          <p:cNvSpPr/>
          <p:nvPr/>
        </p:nvSpPr>
        <p:spPr>
          <a:xfrm>
            <a:off x="7309375" y="2913129"/>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c</a:t>
            </a:r>
            <a:endParaRPr lang="zh-CN" altLang="en-US" dirty="0">
              <a:solidFill>
                <a:srgbClr val="FFFFFF"/>
              </a:solidFill>
            </a:endParaRPr>
          </a:p>
        </p:txBody>
      </p:sp>
      <p:sp>
        <p:nvSpPr>
          <p:cNvPr id="13" name="椭圆 12"/>
          <p:cNvSpPr/>
          <p:nvPr/>
        </p:nvSpPr>
        <p:spPr>
          <a:xfrm>
            <a:off x="7309374" y="3668488"/>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d</a:t>
            </a:r>
            <a:endParaRPr lang="zh-CN" altLang="en-US" dirty="0">
              <a:solidFill>
                <a:srgbClr val="FFFFFF"/>
              </a:solidFill>
            </a:endParaRPr>
          </a:p>
        </p:txBody>
      </p:sp>
      <p:sp>
        <p:nvSpPr>
          <p:cNvPr id="14" name="椭圆 13"/>
          <p:cNvSpPr/>
          <p:nvPr/>
        </p:nvSpPr>
        <p:spPr>
          <a:xfrm>
            <a:off x="7309373" y="4484605"/>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e</a:t>
            </a:r>
            <a:endParaRPr lang="zh-CN" altLang="en-US" dirty="0">
              <a:solidFill>
                <a:srgbClr val="FFFFFF"/>
              </a:solidFill>
            </a:endParaRPr>
          </a:p>
        </p:txBody>
      </p:sp>
      <p:sp>
        <p:nvSpPr>
          <p:cNvPr id="15" name="椭圆 14"/>
          <p:cNvSpPr/>
          <p:nvPr/>
        </p:nvSpPr>
        <p:spPr>
          <a:xfrm>
            <a:off x="7350197" y="5421922"/>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z</a:t>
            </a:r>
            <a:endParaRPr lang="zh-CN" altLang="en-US" dirty="0">
              <a:solidFill>
                <a:srgbClr val="FFFFFF"/>
              </a:solidFill>
            </a:endParaRPr>
          </a:p>
        </p:txBody>
      </p:sp>
      <p:cxnSp>
        <p:nvCxnSpPr>
          <p:cNvPr id="16" name="直接连接符 15"/>
          <p:cNvCxnSpPr>
            <a:stCxn id="23" idx="6"/>
            <a:endCxn id="14" idx="2"/>
          </p:cNvCxnSpPr>
          <p:nvPr/>
        </p:nvCxnSpPr>
        <p:spPr>
          <a:xfrm>
            <a:off x="4190722" y="2489314"/>
            <a:ext cx="3118651" cy="2198491"/>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直接连接符 16"/>
          <p:cNvCxnSpPr>
            <a:stCxn id="23" idx="6"/>
          </p:cNvCxnSpPr>
          <p:nvPr/>
        </p:nvCxnSpPr>
        <p:spPr>
          <a:xfrm>
            <a:off x="4190722" y="2489314"/>
            <a:ext cx="3103594" cy="1320451"/>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直接连接符 17"/>
          <p:cNvCxnSpPr>
            <a:stCxn id="23" idx="6"/>
            <a:endCxn id="12" idx="2"/>
          </p:cNvCxnSpPr>
          <p:nvPr/>
        </p:nvCxnSpPr>
        <p:spPr>
          <a:xfrm>
            <a:off x="4190722" y="2489314"/>
            <a:ext cx="3118653" cy="627015"/>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9" name="TextBox 47"/>
              <p:cNvSpPr txBox="1"/>
              <p:nvPr/>
            </p:nvSpPr>
            <p:spPr>
              <a:xfrm>
                <a:off x="5883380" y="3088696"/>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19" name="TextBox 47"/>
              <p:cNvSpPr txBox="1">
                <a:spLocks noRot="1" noChangeAspect="1" noMove="1" noResize="1" noEditPoints="1" noAdjustHandles="1" noChangeArrowheads="1" noChangeShapeType="1" noTextEdit="1"/>
              </p:cNvSpPr>
              <p:nvPr/>
            </p:nvSpPr>
            <p:spPr>
              <a:xfrm>
                <a:off x="5883380" y="3088696"/>
                <a:ext cx="530915" cy="461665"/>
              </a:xfrm>
              <a:prstGeom prst="rect">
                <a:avLst/>
              </a:prstGeom>
              <a:blipFill>
                <a:blip r:embed="rId2"/>
                <a:stretch>
                  <a:fillRect/>
                </a:stretch>
              </a:blipFill>
            </p:spPr>
            <p:txBody>
              <a:bodyPr/>
              <a:lstStyle/>
              <a:p>
                <a:r>
                  <a:rPr lang="zh-CN" altLang="en-US">
                    <a:noFill/>
                  </a:rPr>
                  <a:t> </a:t>
                </a:r>
              </a:p>
            </p:txBody>
          </p:sp>
        </mc:Fallback>
      </mc:AlternateContent>
      <p:cxnSp>
        <p:nvCxnSpPr>
          <p:cNvPr id="20" name="直接连接符 19"/>
          <p:cNvCxnSpPr/>
          <p:nvPr/>
        </p:nvCxnSpPr>
        <p:spPr>
          <a:xfrm>
            <a:off x="4190722" y="2489315"/>
            <a:ext cx="3118651" cy="0"/>
          </a:xfrm>
          <a:prstGeom prst="line">
            <a:avLst/>
          </a:prstGeom>
        </p:spPr>
        <p:style>
          <a:lnRef idx="3">
            <a:schemeClr val="accent6"/>
          </a:lnRef>
          <a:fillRef idx="0">
            <a:schemeClr val="accent6"/>
          </a:fillRef>
          <a:effectRef idx="2">
            <a:schemeClr val="accent6"/>
          </a:effectRef>
          <a:fontRef idx="minor">
            <a:schemeClr val="tx1"/>
          </a:fontRef>
        </p:style>
      </p:cxnSp>
      <p:sp>
        <p:nvSpPr>
          <p:cNvPr id="21" name="TextBox 50"/>
          <p:cNvSpPr txBox="1"/>
          <p:nvPr/>
        </p:nvSpPr>
        <p:spPr>
          <a:xfrm>
            <a:off x="5883380" y="2620791"/>
            <a:ext cx="356188" cy="461665"/>
          </a:xfrm>
          <a:prstGeom prst="rect">
            <a:avLst/>
          </a:prstGeom>
          <a:noFill/>
          <a:ln w="28575">
            <a:noFill/>
          </a:ln>
        </p:spPr>
        <p:txBody>
          <a:bodyPr wrap="none" rtlCol="0">
            <a:spAutoFit/>
          </a:bodyPr>
          <a:lstStyle/>
          <a:p>
            <a:r>
              <a:rPr lang="en-US" altLang="zh-CN" dirty="0">
                <a:solidFill>
                  <a:srgbClr val="FF0066"/>
                </a:solidFill>
              </a:rPr>
              <a:t>2</a:t>
            </a:r>
            <a:endParaRPr lang="zh-CN" altLang="en-US" dirty="0">
              <a:solidFill>
                <a:srgbClr val="FF0066"/>
              </a:solidFill>
            </a:endParaRPr>
          </a:p>
        </p:txBody>
      </p:sp>
      <p:sp>
        <p:nvSpPr>
          <p:cNvPr id="22" name="矩形 21"/>
          <p:cNvSpPr/>
          <p:nvPr/>
        </p:nvSpPr>
        <p:spPr>
          <a:xfrm>
            <a:off x="7766048" y="2893486"/>
            <a:ext cx="508000" cy="420914"/>
          </a:xfrm>
          <a:prstGeom prst="rect">
            <a:avLst/>
          </a:prstGeom>
          <a:noFill/>
          <a:ln w="38100">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3" name="椭圆 22"/>
          <p:cNvSpPr/>
          <p:nvPr/>
        </p:nvSpPr>
        <p:spPr>
          <a:xfrm>
            <a:off x="3774871" y="2286114"/>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a</a:t>
            </a:r>
            <a:endParaRPr lang="zh-CN" altLang="en-US" dirty="0">
              <a:solidFill>
                <a:srgbClr val="FFFFFF"/>
              </a:solidFill>
            </a:endParaRPr>
          </a:p>
        </p:txBody>
      </p:sp>
      <p:cxnSp>
        <p:nvCxnSpPr>
          <p:cNvPr id="24" name="直接连接符 23"/>
          <p:cNvCxnSpPr>
            <a:endCxn id="15" idx="1"/>
          </p:cNvCxnSpPr>
          <p:nvPr/>
        </p:nvCxnSpPr>
        <p:spPr>
          <a:xfrm>
            <a:off x="4190722" y="2538610"/>
            <a:ext cx="3220375" cy="2942828"/>
          </a:xfrm>
          <a:prstGeom prst="line">
            <a:avLst/>
          </a:prstGeom>
        </p:spPr>
        <p:style>
          <a:lnRef idx="3">
            <a:schemeClr val="accent6"/>
          </a:lnRef>
          <a:fillRef idx="0">
            <a:schemeClr val="accent6"/>
          </a:fillRef>
          <a:effectRef idx="2">
            <a:schemeClr val="accent6"/>
          </a:effectRef>
          <a:fontRef idx="minor">
            <a:schemeClr val="tx1"/>
          </a:fontRef>
        </p:style>
      </p:cxnSp>
      <p:sp>
        <p:nvSpPr>
          <p:cNvPr id="25" name="TextBox 88"/>
          <p:cNvSpPr txBox="1"/>
          <p:nvPr/>
        </p:nvSpPr>
        <p:spPr>
          <a:xfrm>
            <a:off x="5969141" y="2076945"/>
            <a:ext cx="356188" cy="461665"/>
          </a:xfrm>
          <a:prstGeom prst="rect">
            <a:avLst/>
          </a:prstGeom>
          <a:noFill/>
          <a:ln w="28575">
            <a:noFill/>
          </a:ln>
        </p:spPr>
        <p:txBody>
          <a:bodyPr wrap="none" rtlCol="0">
            <a:spAutoFit/>
          </a:bodyPr>
          <a:lstStyle/>
          <a:p>
            <a:r>
              <a:rPr lang="en-US" altLang="zh-CN" dirty="0">
                <a:solidFill>
                  <a:srgbClr val="FF0066"/>
                </a:solidFill>
              </a:rPr>
              <a:t>4</a:t>
            </a:r>
            <a:endParaRPr lang="zh-CN" altLang="en-US" dirty="0">
              <a:solidFill>
                <a:srgbClr val="FF0066"/>
              </a:solidFill>
            </a:endParaRPr>
          </a:p>
        </p:txBody>
      </p:sp>
      <mc:AlternateContent xmlns:mc="http://schemas.openxmlformats.org/markup-compatibility/2006" xmlns:a14="http://schemas.microsoft.com/office/drawing/2010/main">
        <mc:Choice Requires="a14">
          <p:sp>
            <p:nvSpPr>
              <p:cNvPr id="26" name="TextBox 90"/>
              <p:cNvSpPr txBox="1"/>
              <p:nvPr/>
            </p:nvSpPr>
            <p:spPr>
              <a:xfrm>
                <a:off x="5969230" y="3590363"/>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26" name="TextBox 90"/>
              <p:cNvSpPr txBox="1">
                <a:spLocks noRot="1" noChangeAspect="1" noMove="1" noResize="1" noEditPoints="1" noAdjustHandles="1" noChangeArrowheads="1" noChangeShapeType="1" noTextEdit="1"/>
              </p:cNvSpPr>
              <p:nvPr/>
            </p:nvSpPr>
            <p:spPr>
              <a:xfrm>
                <a:off x="5969230" y="3590363"/>
                <a:ext cx="530915"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91"/>
              <p:cNvSpPr txBox="1"/>
              <p:nvPr/>
            </p:nvSpPr>
            <p:spPr>
              <a:xfrm>
                <a:off x="5975525" y="4139714"/>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27" name="TextBox 91"/>
              <p:cNvSpPr txBox="1">
                <a:spLocks noRot="1" noChangeAspect="1" noMove="1" noResize="1" noEditPoints="1" noAdjustHandles="1" noChangeArrowheads="1" noChangeShapeType="1" noTextEdit="1"/>
              </p:cNvSpPr>
              <p:nvPr/>
            </p:nvSpPr>
            <p:spPr>
              <a:xfrm>
                <a:off x="5975525" y="4139714"/>
                <a:ext cx="530915" cy="461665"/>
              </a:xfrm>
              <a:prstGeom prst="rect">
                <a:avLst/>
              </a:prstGeom>
              <a:blipFill>
                <a:blip r:embed="rId4"/>
                <a:stretch>
                  <a:fillRect/>
                </a:stretch>
              </a:blipFill>
            </p:spPr>
            <p:txBody>
              <a:bodyPr/>
              <a:lstStyle/>
              <a:p>
                <a:r>
                  <a:rPr lang="zh-CN" altLang="en-US">
                    <a:noFill/>
                  </a:rPr>
                  <a:t> </a:t>
                </a:r>
              </a:p>
            </p:txBody>
          </p:sp>
        </mc:Fallback>
      </mc:AlternateContent>
      <p:sp>
        <p:nvSpPr>
          <p:cNvPr id="28" name="矩形 27"/>
          <p:cNvSpPr/>
          <p:nvPr/>
        </p:nvSpPr>
        <p:spPr>
          <a:xfrm>
            <a:off x="738928" y="6411265"/>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a:t>
            </a:r>
            <a:r>
              <a:rPr lang="en-US" altLang="zh-CN" sz="2000" dirty="0">
                <a:solidFill>
                  <a:srgbClr val="000000"/>
                </a:solidFill>
              </a:rPr>
              <a:t>, a, a, a, a, a]</a:t>
            </a:r>
            <a:endParaRPr lang="zh-CN" altLang="en-US" sz="2000" dirty="0">
              <a:solidFill>
                <a:srgbClr val="000000"/>
              </a:solidFill>
            </a:endParaRPr>
          </a:p>
        </p:txBody>
      </p:sp>
      <p:sp>
        <p:nvSpPr>
          <p:cNvPr id="29" name="矩形 28"/>
          <p:cNvSpPr/>
          <p:nvPr/>
        </p:nvSpPr>
        <p:spPr>
          <a:xfrm>
            <a:off x="745337" y="6411265"/>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a:t>
            </a:r>
            <a:r>
              <a:rPr lang="en-US" altLang="zh-CN" sz="2000" dirty="0">
                <a:solidFill>
                  <a:srgbClr val="000000"/>
                </a:solidFill>
              </a:rPr>
              <a:t>, a, </a:t>
            </a:r>
            <a:r>
              <a:rPr lang="en-US" altLang="zh-CN" sz="2000" dirty="0">
                <a:solidFill>
                  <a:srgbClr val="FFFFFF">
                    <a:lumMod val="65000"/>
                  </a:srgbClr>
                </a:solidFill>
              </a:rPr>
              <a:t>a,</a:t>
            </a:r>
            <a:r>
              <a:rPr lang="en-US" altLang="zh-CN" sz="2000" dirty="0">
                <a:solidFill>
                  <a:srgbClr val="000000"/>
                </a:solidFill>
              </a:rPr>
              <a:t> a, a, a]</a:t>
            </a:r>
            <a:endParaRPr lang="zh-CN" altLang="en-US" sz="2000" dirty="0">
              <a:solidFill>
                <a:srgbClr val="000000"/>
              </a:solidFill>
            </a:endParaRPr>
          </a:p>
        </p:txBody>
      </p:sp>
      <mc:AlternateContent xmlns:mc="http://schemas.openxmlformats.org/markup-compatibility/2006" xmlns:a14="http://schemas.microsoft.com/office/drawing/2010/main">
        <mc:Choice Requires="a14">
          <p:sp>
            <p:nvSpPr>
              <p:cNvPr id="30" name="TextBox 39"/>
              <p:cNvSpPr txBox="1"/>
              <p:nvPr/>
            </p:nvSpPr>
            <p:spPr>
              <a:xfrm>
                <a:off x="7766048" y="2219881"/>
                <a:ext cx="4539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a:rPr>
                        <m:t>𝟒</m:t>
                      </m:r>
                    </m:oMath>
                  </m:oMathPara>
                </a14:m>
                <a:endParaRPr lang="zh-CN" altLang="en-US" dirty="0">
                  <a:solidFill>
                    <a:srgbClr val="FF0066"/>
                  </a:solidFill>
                </a:endParaRPr>
              </a:p>
            </p:txBody>
          </p:sp>
        </mc:Choice>
        <mc:Fallback xmlns="">
          <p:sp>
            <p:nvSpPr>
              <p:cNvPr id="30" name="TextBox 39"/>
              <p:cNvSpPr txBox="1">
                <a:spLocks noRot="1" noChangeAspect="1" noMove="1" noResize="1" noEditPoints="1" noAdjustHandles="1" noChangeArrowheads="1" noChangeShapeType="1" noTextEdit="1"/>
              </p:cNvSpPr>
              <p:nvPr/>
            </p:nvSpPr>
            <p:spPr>
              <a:xfrm>
                <a:off x="7766048" y="2219881"/>
                <a:ext cx="453970" cy="46166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41"/>
              <p:cNvSpPr txBox="1"/>
              <p:nvPr/>
            </p:nvSpPr>
            <p:spPr>
              <a:xfrm>
                <a:off x="7766048" y="2873111"/>
                <a:ext cx="4539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a:rPr>
                        <m:t>𝟐</m:t>
                      </m:r>
                    </m:oMath>
                  </m:oMathPara>
                </a14:m>
                <a:endParaRPr lang="zh-CN" altLang="en-US" dirty="0">
                  <a:solidFill>
                    <a:srgbClr val="FF0066"/>
                  </a:solidFill>
                </a:endParaRPr>
              </a:p>
            </p:txBody>
          </p:sp>
        </mc:Choice>
        <mc:Fallback xmlns="">
          <p:sp>
            <p:nvSpPr>
              <p:cNvPr id="31" name="TextBox 41"/>
              <p:cNvSpPr txBox="1">
                <a:spLocks noRot="1" noChangeAspect="1" noMove="1" noResize="1" noEditPoints="1" noAdjustHandles="1" noChangeArrowheads="1" noChangeShapeType="1" noTextEdit="1"/>
              </p:cNvSpPr>
              <p:nvPr/>
            </p:nvSpPr>
            <p:spPr>
              <a:xfrm>
                <a:off x="7766048" y="2873111"/>
                <a:ext cx="453970"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Box 42"/>
              <p:cNvSpPr txBox="1"/>
              <p:nvPr/>
            </p:nvSpPr>
            <p:spPr>
              <a:xfrm>
                <a:off x="7766048" y="3656606"/>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32" name="TextBox 42"/>
              <p:cNvSpPr txBox="1">
                <a:spLocks noRot="1" noChangeAspect="1" noMove="1" noResize="1" noEditPoints="1" noAdjustHandles="1" noChangeArrowheads="1" noChangeShapeType="1" noTextEdit="1"/>
              </p:cNvSpPr>
              <p:nvPr/>
            </p:nvSpPr>
            <p:spPr>
              <a:xfrm>
                <a:off x="7766048" y="3656606"/>
                <a:ext cx="530915"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44"/>
              <p:cNvSpPr txBox="1"/>
              <p:nvPr/>
            </p:nvSpPr>
            <p:spPr>
              <a:xfrm>
                <a:off x="7766048" y="4461332"/>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33" name="TextBox 44"/>
              <p:cNvSpPr txBox="1">
                <a:spLocks noRot="1" noChangeAspect="1" noMove="1" noResize="1" noEditPoints="1" noAdjustHandles="1" noChangeArrowheads="1" noChangeShapeType="1" noTextEdit="1"/>
              </p:cNvSpPr>
              <p:nvPr/>
            </p:nvSpPr>
            <p:spPr>
              <a:xfrm>
                <a:off x="7766048" y="4461332"/>
                <a:ext cx="530915"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46"/>
              <p:cNvSpPr txBox="1"/>
              <p:nvPr/>
            </p:nvSpPr>
            <p:spPr>
              <a:xfrm>
                <a:off x="7766048" y="5378020"/>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34" name="TextBox 46"/>
              <p:cNvSpPr txBox="1">
                <a:spLocks noRot="1" noChangeAspect="1" noMove="1" noResize="1" noEditPoints="1" noAdjustHandles="1" noChangeArrowheads="1" noChangeShapeType="1" noTextEdit="1"/>
              </p:cNvSpPr>
              <p:nvPr/>
            </p:nvSpPr>
            <p:spPr>
              <a:xfrm>
                <a:off x="7766048" y="5378020"/>
                <a:ext cx="530915" cy="461665"/>
              </a:xfrm>
              <a:prstGeom prst="rect">
                <a:avLst/>
              </a:prstGeom>
              <a:blipFill>
                <a:blip r:embed="rId9"/>
                <a:stretch>
                  <a:fillRect/>
                </a:stretch>
              </a:blipFill>
            </p:spPr>
            <p:txBody>
              <a:bodyPr/>
              <a:lstStyle/>
              <a:p>
                <a:r>
                  <a:rPr lang="zh-CN" altLang="en-US">
                    <a:noFill/>
                  </a:rPr>
                  <a:t> </a:t>
                </a:r>
              </a:p>
            </p:txBody>
          </p:sp>
        </mc:Fallback>
      </mc:AlternateContent>
      <p:sp>
        <p:nvSpPr>
          <p:cNvPr id="35" name="矩形 34"/>
          <p:cNvSpPr/>
          <p:nvPr/>
        </p:nvSpPr>
        <p:spPr>
          <a:xfrm>
            <a:off x="1014403" y="6164350"/>
            <a:ext cx="1944763" cy="400110"/>
          </a:xfrm>
          <a:prstGeom prst="rect">
            <a:avLst/>
          </a:prstGeom>
        </p:spPr>
        <p:txBody>
          <a:bodyPr wrap="none">
            <a:spAutoFit/>
          </a:bodyPr>
          <a:lstStyle/>
          <a:p>
            <a:r>
              <a:rPr lang="en-US" altLang="zh-CN" sz="2000" dirty="0">
                <a:solidFill>
                  <a:srgbClr val="000000"/>
                </a:solidFill>
              </a:rPr>
              <a:t>[a, b, c, d, e, z]</a:t>
            </a:r>
            <a:endParaRPr lang="zh-CN" altLang="en-US" sz="2000" dirty="0">
              <a:solidFill>
                <a:srgbClr val="000000"/>
              </a:solidFill>
            </a:endParaRPr>
          </a:p>
        </p:txBody>
      </p:sp>
    </p:spTree>
    <p:extLst>
      <p:ext uri="{BB962C8B-B14F-4D97-AF65-F5344CB8AC3E}">
        <p14:creationId xmlns:p14="http://schemas.microsoft.com/office/powerpoint/2010/main" val="416179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900"/>
                                        <p:tgtEl>
                                          <p:spTgt spid="18"/>
                                        </p:tgtEl>
                                      </p:cBhvr>
                                    </p:animEffect>
                                    <p:set>
                                      <p:cBhvr>
                                        <p:cTn id="24" dur="1" fill="hold">
                                          <p:stCondLst>
                                            <p:cond delay="899"/>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0" nodeType="clickEffect">
                                  <p:stCondLst>
                                    <p:cond delay="0"/>
                                  </p:stCondLst>
                                  <p:childTnLst>
                                    <p:animMotion origin="layout" path="M 1.38889E-6 1.85185E-6 C -0.04427 0.00833 -0.08785 0.00856 -0.13247 0.0118 C -0.25 0.00787 -0.2033 0.00995 -0.2724 0.00671 C -0.34427 -0.00046 -0.25903 0.00717 -0.36875 0.00162 C -0.37396 0.00139 -0.3783 -0.00347 -0.38368 1.85185E-6 " pathEditMode="relative" rAng="0" ptsTypes="AAAAA">
                                      <p:cBhvr>
                                        <p:cTn id="28" dur="2000" fill="hold"/>
                                        <p:tgtEl>
                                          <p:spTgt spid="12"/>
                                        </p:tgtEl>
                                        <p:attrNameLst>
                                          <p:attrName>ppt_x</p:attrName>
                                          <p:attrName>ppt_y</p:attrName>
                                        </p:attrNameLst>
                                      </p:cBhvr>
                                      <p:rCtr x="-19184" y="509"/>
                                    </p:animMotion>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31"/>
                                        </p:tgtEl>
                                      </p:cBhvr>
                                    </p:animEffect>
                                    <p:set>
                                      <p:cBhvr>
                                        <p:cTn id="36" dur="1" fill="hold">
                                          <p:stCondLst>
                                            <p:cond delay="499"/>
                                          </p:stCondLst>
                                        </p:cTn>
                                        <p:tgtEl>
                                          <p:spTgt spid="31"/>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p:bldP spid="22" grpId="0" animBg="1"/>
      <p:bldP spid="29" grpId="0"/>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3.1 </a:t>
            </a:r>
            <a:r>
              <a:rPr lang="zh-CN" altLang="en-US" dirty="0"/>
              <a:t>最短支撑树的生成</a:t>
            </a:r>
          </a:p>
        </p:txBody>
      </p:sp>
      <p:sp>
        <p:nvSpPr>
          <p:cNvPr id="8" name="Rectangle 5"/>
          <p:cNvSpPr>
            <a:spLocks noChangeArrowheads="1"/>
          </p:cNvSpPr>
          <p:nvPr/>
        </p:nvSpPr>
        <p:spPr bwMode="auto">
          <a:xfrm>
            <a:off x="609599" y="1536505"/>
            <a:ext cx="2643192" cy="1766637"/>
          </a:xfrm>
          <a:prstGeom prst="rect">
            <a:avLst/>
          </a:prstGeom>
          <a:noFill/>
          <a:ln w="9525">
            <a:noFill/>
            <a:miter lim="800000"/>
            <a:headEnd/>
            <a:tailEnd/>
          </a:ln>
        </p:spPr>
        <p:txBody>
          <a:bodyPr wrap="square">
            <a:spAutoFit/>
          </a:bodyPr>
          <a:lstStyle/>
          <a:p>
            <a:pPr>
              <a:spcBef>
                <a:spcPct val="20000"/>
              </a:spcBef>
              <a:buClr>
                <a:srgbClr val="89AAD3"/>
              </a:buClr>
              <a:buSzPct val="70000"/>
            </a:pPr>
            <a:r>
              <a:rPr lang="zh-CN" altLang="en-US" sz="3200" dirty="0">
                <a:solidFill>
                  <a:srgbClr val="000000"/>
                </a:solidFill>
                <a:latin typeface="Garamond" pitchFamily="18" charset="0"/>
              </a:rPr>
              <a:t>连通</a:t>
            </a:r>
            <a:endParaRPr lang="en-US" altLang="zh-CN" sz="3200" dirty="0">
              <a:solidFill>
                <a:srgbClr val="000000"/>
              </a:solidFill>
              <a:latin typeface="Garamond" pitchFamily="18" charset="0"/>
            </a:endParaRPr>
          </a:p>
          <a:p>
            <a:pPr>
              <a:spcBef>
                <a:spcPct val="20000"/>
              </a:spcBef>
              <a:buClr>
                <a:srgbClr val="89AAD3"/>
              </a:buClr>
              <a:buSzPct val="70000"/>
            </a:pPr>
            <a:r>
              <a:rPr lang="zh-CN" altLang="en-US" sz="3200" dirty="0">
                <a:solidFill>
                  <a:srgbClr val="000000"/>
                </a:solidFill>
                <a:latin typeface="Garamond" pitchFamily="18" charset="0"/>
              </a:rPr>
              <a:t>没有回路</a:t>
            </a:r>
            <a:endParaRPr lang="en-US" altLang="zh-CN" sz="3200" dirty="0">
              <a:solidFill>
                <a:srgbClr val="000000"/>
              </a:solidFill>
              <a:latin typeface="Garamond" pitchFamily="18" charset="0"/>
            </a:endParaRPr>
          </a:p>
          <a:p>
            <a:pPr>
              <a:spcBef>
                <a:spcPct val="20000"/>
              </a:spcBef>
              <a:buClr>
                <a:srgbClr val="89AAD3"/>
              </a:buClr>
              <a:buSzPct val="70000"/>
            </a:pPr>
            <a:r>
              <a:rPr lang="zh-CN" altLang="en-US" sz="3200" dirty="0">
                <a:solidFill>
                  <a:srgbClr val="000000"/>
                </a:solidFill>
                <a:latin typeface="Garamond" pitchFamily="18" charset="0"/>
              </a:rPr>
              <a:t>权值和最小</a:t>
            </a:r>
          </a:p>
        </p:txBody>
      </p:sp>
      <p:sp>
        <p:nvSpPr>
          <p:cNvPr id="36" name="椭圆 35"/>
          <p:cNvSpPr/>
          <p:nvPr/>
        </p:nvSpPr>
        <p:spPr>
          <a:xfrm>
            <a:off x="2798560" y="1547472"/>
            <a:ext cx="2290713" cy="4876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solidFill>
                <a:srgbClr val="4D5B6B"/>
              </a:solidFill>
            </a:endParaRPr>
          </a:p>
        </p:txBody>
      </p:sp>
      <p:sp>
        <p:nvSpPr>
          <p:cNvPr id="37" name="椭圆 36"/>
          <p:cNvSpPr/>
          <p:nvPr/>
        </p:nvSpPr>
        <p:spPr>
          <a:xfrm>
            <a:off x="6369575" y="1536505"/>
            <a:ext cx="2295453" cy="48768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4D5B6B"/>
              </a:solidFill>
            </a:endParaRPr>
          </a:p>
        </p:txBody>
      </p:sp>
      <p:sp>
        <p:nvSpPr>
          <p:cNvPr id="38" name="椭圆 37"/>
          <p:cNvSpPr/>
          <p:nvPr/>
        </p:nvSpPr>
        <p:spPr>
          <a:xfrm>
            <a:off x="7309375" y="2066500"/>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b</a:t>
            </a:r>
            <a:endParaRPr lang="zh-CN" altLang="en-US" dirty="0">
              <a:solidFill>
                <a:srgbClr val="FFFFFF"/>
              </a:solidFill>
            </a:endParaRPr>
          </a:p>
        </p:txBody>
      </p:sp>
      <p:sp>
        <p:nvSpPr>
          <p:cNvPr id="39" name="椭圆 38"/>
          <p:cNvSpPr/>
          <p:nvPr/>
        </p:nvSpPr>
        <p:spPr>
          <a:xfrm>
            <a:off x="3774870" y="2697033"/>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c</a:t>
            </a:r>
            <a:endParaRPr lang="zh-CN" altLang="en-US" dirty="0">
              <a:solidFill>
                <a:srgbClr val="FFFFFF"/>
              </a:solidFill>
            </a:endParaRPr>
          </a:p>
        </p:txBody>
      </p:sp>
      <p:sp>
        <p:nvSpPr>
          <p:cNvPr id="40" name="椭圆 39"/>
          <p:cNvSpPr/>
          <p:nvPr/>
        </p:nvSpPr>
        <p:spPr>
          <a:xfrm>
            <a:off x="7309374" y="3452392"/>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d</a:t>
            </a:r>
            <a:endParaRPr lang="zh-CN" altLang="en-US" dirty="0">
              <a:solidFill>
                <a:srgbClr val="FFFFFF"/>
              </a:solidFill>
            </a:endParaRPr>
          </a:p>
        </p:txBody>
      </p:sp>
      <p:sp>
        <p:nvSpPr>
          <p:cNvPr id="41" name="椭圆 40"/>
          <p:cNvSpPr/>
          <p:nvPr/>
        </p:nvSpPr>
        <p:spPr>
          <a:xfrm>
            <a:off x="7309373" y="4268509"/>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e</a:t>
            </a:r>
            <a:endParaRPr lang="zh-CN" altLang="en-US" dirty="0">
              <a:solidFill>
                <a:srgbClr val="FFFFFF"/>
              </a:solidFill>
            </a:endParaRPr>
          </a:p>
        </p:txBody>
      </p:sp>
      <p:sp>
        <p:nvSpPr>
          <p:cNvPr id="42" name="椭圆 41"/>
          <p:cNvSpPr/>
          <p:nvPr/>
        </p:nvSpPr>
        <p:spPr>
          <a:xfrm>
            <a:off x="7350197" y="5205826"/>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z</a:t>
            </a:r>
            <a:endParaRPr lang="zh-CN" altLang="en-US" dirty="0">
              <a:solidFill>
                <a:srgbClr val="FFFFFF"/>
              </a:solidFill>
            </a:endParaRPr>
          </a:p>
        </p:txBody>
      </p:sp>
      <p:sp>
        <p:nvSpPr>
          <p:cNvPr id="43" name="矩形 42"/>
          <p:cNvSpPr/>
          <p:nvPr/>
        </p:nvSpPr>
        <p:spPr>
          <a:xfrm>
            <a:off x="680106" y="6505415"/>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 </a:t>
            </a:r>
            <a:r>
              <a:rPr lang="en-US" altLang="zh-CN" sz="2000" dirty="0">
                <a:solidFill>
                  <a:srgbClr val="000000"/>
                </a:solidFill>
              </a:rPr>
              <a:t>a, </a:t>
            </a:r>
            <a:r>
              <a:rPr lang="en-US" altLang="zh-CN" sz="2000" dirty="0">
                <a:solidFill>
                  <a:srgbClr val="FFFFFF">
                    <a:lumMod val="65000"/>
                  </a:srgbClr>
                </a:solidFill>
              </a:rPr>
              <a:t>a, </a:t>
            </a:r>
            <a:r>
              <a:rPr lang="en-US" altLang="zh-CN" sz="2000" dirty="0">
                <a:solidFill>
                  <a:srgbClr val="000000"/>
                </a:solidFill>
              </a:rPr>
              <a:t>a, a, a]</a:t>
            </a:r>
            <a:endParaRPr lang="zh-CN" altLang="en-US" sz="2000" dirty="0">
              <a:solidFill>
                <a:srgbClr val="000000"/>
              </a:solidFill>
            </a:endParaRPr>
          </a:p>
        </p:txBody>
      </p:sp>
      <p:sp>
        <p:nvSpPr>
          <p:cNvPr id="44" name="矩形 43"/>
          <p:cNvSpPr/>
          <p:nvPr/>
        </p:nvSpPr>
        <p:spPr>
          <a:xfrm>
            <a:off x="7746769" y="2032452"/>
            <a:ext cx="508000" cy="420914"/>
          </a:xfrm>
          <a:prstGeom prst="rect">
            <a:avLst/>
          </a:prstGeom>
          <a:noFill/>
          <a:ln w="38100">
            <a:solidFill>
              <a:srgbClr val="99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椭圆 44"/>
          <p:cNvSpPr/>
          <p:nvPr/>
        </p:nvSpPr>
        <p:spPr>
          <a:xfrm>
            <a:off x="3774871" y="2070018"/>
            <a:ext cx="415851" cy="4064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rPr>
              <a:t>a</a:t>
            </a:r>
            <a:endParaRPr lang="zh-CN" altLang="en-US" dirty="0">
              <a:solidFill>
                <a:srgbClr val="FFFFFF"/>
              </a:solidFill>
            </a:endParaRPr>
          </a:p>
        </p:txBody>
      </p:sp>
      <p:sp>
        <p:nvSpPr>
          <p:cNvPr id="46" name="TextBox 88"/>
          <p:cNvSpPr txBox="1"/>
          <p:nvPr/>
        </p:nvSpPr>
        <p:spPr>
          <a:xfrm>
            <a:off x="5969141" y="1860849"/>
            <a:ext cx="356188" cy="461665"/>
          </a:xfrm>
          <a:prstGeom prst="rect">
            <a:avLst/>
          </a:prstGeom>
          <a:noFill/>
          <a:ln w="28575">
            <a:noFill/>
          </a:ln>
        </p:spPr>
        <p:txBody>
          <a:bodyPr wrap="none" rtlCol="0">
            <a:spAutoFit/>
          </a:bodyPr>
          <a:lstStyle/>
          <a:p>
            <a:r>
              <a:rPr lang="en-US" altLang="zh-CN" dirty="0">
                <a:solidFill>
                  <a:srgbClr val="FF0066"/>
                </a:solidFill>
              </a:rPr>
              <a:t>4</a:t>
            </a:r>
            <a:endParaRPr lang="zh-CN" altLang="en-US" dirty="0">
              <a:solidFill>
                <a:srgbClr val="FF0066"/>
              </a:solidFill>
            </a:endParaRPr>
          </a:p>
        </p:txBody>
      </p:sp>
      <p:cxnSp>
        <p:nvCxnSpPr>
          <p:cNvPr id="47" name="直接连接符 46"/>
          <p:cNvCxnSpPr>
            <a:stCxn id="39" idx="6"/>
            <a:endCxn id="38" idx="2"/>
          </p:cNvCxnSpPr>
          <p:nvPr/>
        </p:nvCxnSpPr>
        <p:spPr>
          <a:xfrm flipV="1">
            <a:off x="4190721" y="2269700"/>
            <a:ext cx="3118654" cy="630533"/>
          </a:xfrm>
          <a:prstGeom prst="line">
            <a:avLst/>
          </a:prstGeom>
        </p:spPr>
        <p:style>
          <a:lnRef idx="3">
            <a:schemeClr val="accent6"/>
          </a:lnRef>
          <a:fillRef idx="0">
            <a:schemeClr val="accent6"/>
          </a:fillRef>
          <a:effectRef idx="2">
            <a:schemeClr val="accent6"/>
          </a:effectRef>
          <a:fontRef idx="minor">
            <a:schemeClr val="tx1"/>
          </a:fontRef>
        </p:style>
      </p:cxnSp>
      <p:cxnSp>
        <p:nvCxnSpPr>
          <p:cNvPr id="48" name="直接连接符 47"/>
          <p:cNvCxnSpPr>
            <a:endCxn id="41" idx="2"/>
          </p:cNvCxnSpPr>
          <p:nvPr/>
        </p:nvCxnSpPr>
        <p:spPr>
          <a:xfrm>
            <a:off x="4190722" y="2273218"/>
            <a:ext cx="3118651" cy="2198491"/>
          </a:xfrm>
          <a:prstGeom prst="line">
            <a:avLst/>
          </a:prstGeom>
        </p:spPr>
        <p:style>
          <a:lnRef idx="3">
            <a:schemeClr val="accent6"/>
          </a:lnRef>
          <a:fillRef idx="0">
            <a:schemeClr val="accent6"/>
          </a:fillRef>
          <a:effectRef idx="2">
            <a:schemeClr val="accent6"/>
          </a:effectRef>
          <a:fontRef idx="minor">
            <a:schemeClr val="tx1"/>
          </a:fontRef>
        </p:style>
      </p:cxnSp>
      <p:cxnSp>
        <p:nvCxnSpPr>
          <p:cNvPr id="49" name="直接连接符 48"/>
          <p:cNvCxnSpPr/>
          <p:nvPr/>
        </p:nvCxnSpPr>
        <p:spPr>
          <a:xfrm>
            <a:off x="4190722" y="2273218"/>
            <a:ext cx="3103594" cy="1320451"/>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0" name="TextBox 53"/>
              <p:cNvSpPr txBox="1"/>
              <p:nvPr/>
            </p:nvSpPr>
            <p:spPr>
              <a:xfrm>
                <a:off x="5883380" y="2872600"/>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50" name="TextBox 53"/>
              <p:cNvSpPr txBox="1">
                <a:spLocks noRot="1" noChangeAspect="1" noMove="1" noResize="1" noEditPoints="1" noAdjustHandles="1" noChangeArrowheads="1" noChangeShapeType="1" noTextEdit="1"/>
              </p:cNvSpPr>
              <p:nvPr/>
            </p:nvSpPr>
            <p:spPr>
              <a:xfrm>
                <a:off x="5883380" y="2872600"/>
                <a:ext cx="530915" cy="461665"/>
              </a:xfrm>
              <a:prstGeom prst="rect">
                <a:avLst/>
              </a:prstGeom>
              <a:blipFill>
                <a:blip r:embed="rId2"/>
                <a:stretch>
                  <a:fillRect/>
                </a:stretch>
              </a:blipFill>
            </p:spPr>
            <p:txBody>
              <a:bodyPr/>
              <a:lstStyle/>
              <a:p>
                <a:r>
                  <a:rPr lang="zh-CN" altLang="en-US">
                    <a:noFill/>
                  </a:rPr>
                  <a:t> </a:t>
                </a:r>
              </a:p>
            </p:txBody>
          </p:sp>
        </mc:Fallback>
      </mc:AlternateContent>
      <p:cxnSp>
        <p:nvCxnSpPr>
          <p:cNvPr id="51" name="直接连接符 50"/>
          <p:cNvCxnSpPr/>
          <p:nvPr/>
        </p:nvCxnSpPr>
        <p:spPr>
          <a:xfrm>
            <a:off x="4190722" y="2273219"/>
            <a:ext cx="311865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52" name="直接连接符 51"/>
          <p:cNvCxnSpPr>
            <a:endCxn id="42" idx="1"/>
          </p:cNvCxnSpPr>
          <p:nvPr/>
        </p:nvCxnSpPr>
        <p:spPr>
          <a:xfrm>
            <a:off x="4190722" y="2322514"/>
            <a:ext cx="3220375" cy="2942828"/>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3" name="TextBox 56"/>
              <p:cNvSpPr txBox="1"/>
              <p:nvPr/>
            </p:nvSpPr>
            <p:spPr>
              <a:xfrm>
                <a:off x="5969230" y="3374267"/>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53" name="TextBox 56"/>
              <p:cNvSpPr txBox="1">
                <a:spLocks noRot="1" noChangeAspect="1" noMove="1" noResize="1" noEditPoints="1" noAdjustHandles="1" noChangeArrowheads="1" noChangeShapeType="1" noTextEdit="1"/>
              </p:cNvSpPr>
              <p:nvPr/>
            </p:nvSpPr>
            <p:spPr>
              <a:xfrm>
                <a:off x="5969230" y="3374267"/>
                <a:ext cx="530915"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58"/>
              <p:cNvSpPr txBox="1"/>
              <p:nvPr/>
            </p:nvSpPr>
            <p:spPr>
              <a:xfrm>
                <a:off x="5975525" y="3923618"/>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54" name="TextBox 58"/>
              <p:cNvSpPr txBox="1">
                <a:spLocks noRot="1" noChangeAspect="1" noMove="1" noResize="1" noEditPoints="1" noAdjustHandles="1" noChangeArrowheads="1" noChangeShapeType="1" noTextEdit="1"/>
              </p:cNvSpPr>
              <p:nvPr/>
            </p:nvSpPr>
            <p:spPr>
              <a:xfrm>
                <a:off x="5975525" y="3923618"/>
                <a:ext cx="530915"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TextBox 59"/>
              <p:cNvSpPr txBox="1"/>
              <p:nvPr/>
            </p:nvSpPr>
            <p:spPr>
              <a:xfrm>
                <a:off x="5938268" y="2302129"/>
                <a:ext cx="4539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a:rPr>
                        <m:t>𝟏</m:t>
                      </m:r>
                    </m:oMath>
                  </m:oMathPara>
                </a14:m>
                <a:endParaRPr lang="zh-CN" altLang="en-US" dirty="0">
                  <a:solidFill>
                    <a:srgbClr val="FF0066"/>
                  </a:solidFill>
                </a:endParaRPr>
              </a:p>
            </p:txBody>
          </p:sp>
        </mc:Choice>
        <mc:Fallback xmlns="">
          <p:sp>
            <p:nvSpPr>
              <p:cNvPr id="55" name="TextBox 59"/>
              <p:cNvSpPr txBox="1">
                <a:spLocks noRot="1" noChangeAspect="1" noMove="1" noResize="1" noEditPoints="1" noAdjustHandles="1" noChangeArrowheads="1" noChangeShapeType="1" noTextEdit="1"/>
              </p:cNvSpPr>
              <p:nvPr/>
            </p:nvSpPr>
            <p:spPr>
              <a:xfrm>
                <a:off x="5938268" y="2302129"/>
                <a:ext cx="453970" cy="461665"/>
              </a:xfrm>
              <a:prstGeom prst="rect">
                <a:avLst/>
              </a:prstGeom>
              <a:blipFill>
                <a:blip r:embed="rId5"/>
                <a:stretch>
                  <a:fillRect/>
                </a:stretch>
              </a:blipFill>
            </p:spPr>
            <p:txBody>
              <a:bodyPr/>
              <a:lstStyle/>
              <a:p>
                <a:r>
                  <a:rPr lang="zh-CN" altLang="en-US">
                    <a:noFill/>
                  </a:rPr>
                  <a:t> </a:t>
                </a:r>
              </a:p>
            </p:txBody>
          </p:sp>
        </mc:Fallback>
      </mc:AlternateContent>
      <p:cxnSp>
        <p:nvCxnSpPr>
          <p:cNvPr id="56" name="直接连接符 55"/>
          <p:cNvCxnSpPr>
            <a:endCxn id="40" idx="2"/>
          </p:cNvCxnSpPr>
          <p:nvPr/>
        </p:nvCxnSpPr>
        <p:spPr>
          <a:xfrm>
            <a:off x="4190722" y="2900233"/>
            <a:ext cx="3118652" cy="755359"/>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7" name="TextBox 61"/>
              <p:cNvSpPr txBox="1"/>
              <p:nvPr/>
            </p:nvSpPr>
            <p:spPr>
              <a:xfrm>
                <a:off x="5883380" y="3075929"/>
                <a:ext cx="4539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a:rPr>
                        <m:t>𝟖</m:t>
                      </m:r>
                    </m:oMath>
                  </m:oMathPara>
                </a14:m>
                <a:endParaRPr lang="zh-CN" altLang="en-US" dirty="0">
                  <a:solidFill>
                    <a:srgbClr val="FF0066"/>
                  </a:solidFill>
                </a:endParaRPr>
              </a:p>
            </p:txBody>
          </p:sp>
        </mc:Choice>
        <mc:Fallback xmlns="">
          <p:sp>
            <p:nvSpPr>
              <p:cNvPr id="57" name="TextBox 61"/>
              <p:cNvSpPr txBox="1">
                <a:spLocks noRot="1" noChangeAspect="1" noMove="1" noResize="1" noEditPoints="1" noAdjustHandles="1" noChangeArrowheads="1" noChangeShapeType="1" noTextEdit="1"/>
              </p:cNvSpPr>
              <p:nvPr/>
            </p:nvSpPr>
            <p:spPr>
              <a:xfrm>
                <a:off x="5883380" y="3075929"/>
                <a:ext cx="453970" cy="461665"/>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680106" y="6503474"/>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 </a:t>
            </a:r>
            <a:r>
              <a:rPr lang="en-US" altLang="zh-CN" sz="2000" dirty="0">
                <a:solidFill>
                  <a:srgbClr val="FF0066"/>
                </a:solidFill>
              </a:rPr>
              <a:t>c,</a:t>
            </a:r>
            <a:r>
              <a:rPr lang="en-US" altLang="zh-CN" sz="2000" dirty="0">
                <a:solidFill>
                  <a:srgbClr val="000000"/>
                </a:solidFill>
              </a:rPr>
              <a:t> </a:t>
            </a:r>
            <a:r>
              <a:rPr lang="en-US" altLang="zh-CN" sz="2000" dirty="0">
                <a:solidFill>
                  <a:srgbClr val="FFFFFF">
                    <a:lumMod val="65000"/>
                  </a:srgbClr>
                </a:solidFill>
              </a:rPr>
              <a:t>a, </a:t>
            </a:r>
            <a:r>
              <a:rPr lang="en-US" altLang="zh-CN" sz="2000" dirty="0">
                <a:solidFill>
                  <a:srgbClr val="000000"/>
                </a:solidFill>
              </a:rPr>
              <a:t>a, a, a]</a:t>
            </a:r>
            <a:endParaRPr lang="zh-CN" altLang="en-US" sz="2000" dirty="0">
              <a:solidFill>
                <a:srgbClr val="000000"/>
              </a:solidFill>
            </a:endParaRPr>
          </a:p>
        </p:txBody>
      </p:sp>
      <p:sp>
        <p:nvSpPr>
          <p:cNvPr id="59" name="矩形 58"/>
          <p:cNvSpPr/>
          <p:nvPr/>
        </p:nvSpPr>
        <p:spPr>
          <a:xfrm>
            <a:off x="683184" y="6503474"/>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 </a:t>
            </a:r>
            <a:r>
              <a:rPr lang="en-US" altLang="zh-CN" sz="2000" dirty="0">
                <a:solidFill>
                  <a:srgbClr val="FF0066"/>
                </a:solidFill>
              </a:rPr>
              <a:t>c,</a:t>
            </a:r>
            <a:r>
              <a:rPr lang="en-US" altLang="zh-CN" sz="2000" dirty="0">
                <a:solidFill>
                  <a:srgbClr val="000000"/>
                </a:solidFill>
              </a:rPr>
              <a:t> </a:t>
            </a:r>
            <a:r>
              <a:rPr lang="en-US" altLang="zh-CN" sz="2000" dirty="0">
                <a:solidFill>
                  <a:srgbClr val="FFFFFF">
                    <a:lumMod val="65000"/>
                  </a:srgbClr>
                </a:solidFill>
              </a:rPr>
              <a:t>a, </a:t>
            </a:r>
            <a:r>
              <a:rPr lang="en-US" altLang="zh-CN" sz="2000" dirty="0">
                <a:solidFill>
                  <a:srgbClr val="FF0066"/>
                </a:solidFill>
              </a:rPr>
              <a:t>c, </a:t>
            </a:r>
            <a:r>
              <a:rPr lang="en-US" altLang="zh-CN" sz="2000" dirty="0">
                <a:solidFill>
                  <a:srgbClr val="000000"/>
                </a:solidFill>
              </a:rPr>
              <a:t>a, a]</a:t>
            </a:r>
            <a:endParaRPr lang="zh-CN" altLang="en-US" sz="2000" dirty="0">
              <a:solidFill>
                <a:srgbClr val="000000"/>
              </a:solidFill>
            </a:endParaRPr>
          </a:p>
        </p:txBody>
      </p:sp>
      <mc:AlternateContent xmlns:mc="http://schemas.openxmlformats.org/markup-compatibility/2006" xmlns:a14="http://schemas.microsoft.com/office/drawing/2010/main">
        <mc:Choice Requires="a14">
          <p:sp>
            <p:nvSpPr>
              <p:cNvPr id="62" name="TextBox 45"/>
              <p:cNvSpPr txBox="1"/>
              <p:nvPr/>
            </p:nvSpPr>
            <p:spPr>
              <a:xfrm>
                <a:off x="7766048" y="2003785"/>
                <a:ext cx="4539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a:rPr>
                        <m:t>𝟒</m:t>
                      </m:r>
                    </m:oMath>
                  </m:oMathPara>
                </a14:m>
                <a:endParaRPr lang="zh-CN" altLang="en-US" dirty="0">
                  <a:solidFill>
                    <a:srgbClr val="FF0066"/>
                  </a:solidFill>
                </a:endParaRPr>
              </a:p>
            </p:txBody>
          </p:sp>
        </mc:Choice>
        <mc:Fallback xmlns="">
          <p:sp>
            <p:nvSpPr>
              <p:cNvPr id="62" name="TextBox 45"/>
              <p:cNvSpPr txBox="1">
                <a:spLocks noRot="1" noChangeAspect="1" noMove="1" noResize="1" noEditPoints="1" noAdjustHandles="1" noChangeArrowheads="1" noChangeShapeType="1" noTextEdit="1"/>
              </p:cNvSpPr>
              <p:nvPr/>
            </p:nvSpPr>
            <p:spPr>
              <a:xfrm>
                <a:off x="7766048" y="2003785"/>
                <a:ext cx="453970"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TextBox 48"/>
              <p:cNvSpPr txBox="1"/>
              <p:nvPr/>
            </p:nvSpPr>
            <p:spPr>
              <a:xfrm>
                <a:off x="7766048" y="3440510"/>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63" name="TextBox 48"/>
              <p:cNvSpPr txBox="1">
                <a:spLocks noRot="1" noChangeAspect="1" noMove="1" noResize="1" noEditPoints="1" noAdjustHandles="1" noChangeArrowheads="1" noChangeShapeType="1" noTextEdit="1"/>
              </p:cNvSpPr>
              <p:nvPr/>
            </p:nvSpPr>
            <p:spPr>
              <a:xfrm>
                <a:off x="7766048" y="3440510"/>
                <a:ext cx="530915"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TextBox 49"/>
              <p:cNvSpPr txBox="1"/>
              <p:nvPr/>
            </p:nvSpPr>
            <p:spPr>
              <a:xfrm>
                <a:off x="7766048" y="4245236"/>
                <a:ext cx="5309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a:solidFill>
                            <a:srgbClr val="FF0066"/>
                          </a:solidFill>
                          <a:latin typeface="Cambria Math"/>
                          <a:ea typeface="Cambria Math"/>
                        </a:rPr>
                        <m:t>∞</m:t>
                      </m:r>
                    </m:oMath>
                  </m:oMathPara>
                </a14:m>
                <a:endParaRPr lang="zh-CN" altLang="en-US" dirty="0">
                  <a:solidFill>
                    <a:srgbClr val="FF0066"/>
                  </a:solidFill>
                </a:endParaRPr>
              </a:p>
            </p:txBody>
          </p:sp>
        </mc:Choice>
        <mc:Fallback xmlns="">
          <p:sp>
            <p:nvSpPr>
              <p:cNvPr id="64" name="TextBox 49"/>
              <p:cNvSpPr txBox="1">
                <a:spLocks noRot="1" noChangeAspect="1" noMove="1" noResize="1" noEditPoints="1" noAdjustHandles="1" noChangeArrowheads="1" noChangeShapeType="1" noTextEdit="1"/>
              </p:cNvSpPr>
              <p:nvPr/>
            </p:nvSpPr>
            <p:spPr>
              <a:xfrm>
                <a:off x="7766048" y="4245236"/>
                <a:ext cx="530915" cy="4616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TextBox 67"/>
              <p:cNvSpPr txBox="1"/>
              <p:nvPr/>
            </p:nvSpPr>
            <p:spPr>
              <a:xfrm>
                <a:off x="7773784" y="1991701"/>
                <a:ext cx="4539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a:rPr>
                        <m:t>𝟑</m:t>
                      </m:r>
                    </m:oMath>
                  </m:oMathPara>
                </a14:m>
                <a:endParaRPr lang="zh-CN" altLang="en-US" dirty="0">
                  <a:solidFill>
                    <a:srgbClr val="FF0066"/>
                  </a:solidFill>
                </a:endParaRPr>
              </a:p>
            </p:txBody>
          </p:sp>
        </mc:Choice>
        <mc:Fallback xmlns="">
          <p:sp>
            <p:nvSpPr>
              <p:cNvPr id="65" name="TextBox 67"/>
              <p:cNvSpPr txBox="1">
                <a:spLocks noRot="1" noChangeAspect="1" noMove="1" noResize="1" noEditPoints="1" noAdjustHandles="1" noChangeArrowheads="1" noChangeShapeType="1" noTextEdit="1"/>
              </p:cNvSpPr>
              <p:nvPr/>
            </p:nvSpPr>
            <p:spPr>
              <a:xfrm>
                <a:off x="7773784" y="1991701"/>
                <a:ext cx="453970" cy="46166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TextBox 69"/>
              <p:cNvSpPr txBox="1"/>
              <p:nvPr/>
            </p:nvSpPr>
            <p:spPr>
              <a:xfrm>
                <a:off x="7694488" y="3447811"/>
                <a:ext cx="6383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a:rPr>
                        <m:t>𝟏𝟎</m:t>
                      </m:r>
                    </m:oMath>
                  </m:oMathPara>
                </a14:m>
                <a:endParaRPr lang="zh-CN" altLang="en-US" dirty="0">
                  <a:solidFill>
                    <a:srgbClr val="FF0066"/>
                  </a:solidFill>
                </a:endParaRPr>
              </a:p>
            </p:txBody>
          </p:sp>
        </mc:Choice>
        <mc:Fallback xmlns="">
          <p:sp>
            <p:nvSpPr>
              <p:cNvPr id="66" name="TextBox 69"/>
              <p:cNvSpPr txBox="1">
                <a:spLocks noRot="1" noChangeAspect="1" noMove="1" noResize="1" noEditPoints="1" noAdjustHandles="1" noChangeArrowheads="1" noChangeShapeType="1" noTextEdit="1"/>
              </p:cNvSpPr>
              <p:nvPr/>
            </p:nvSpPr>
            <p:spPr>
              <a:xfrm>
                <a:off x="7694488" y="3447811"/>
                <a:ext cx="638316" cy="461665"/>
              </a:xfrm>
              <a:prstGeom prst="rect">
                <a:avLst/>
              </a:prstGeom>
              <a:blipFill>
                <a:blip r:embed="rId11"/>
                <a:stretch>
                  <a:fillRect/>
                </a:stretch>
              </a:blipFill>
            </p:spPr>
            <p:txBody>
              <a:bodyPr/>
              <a:lstStyle/>
              <a:p>
                <a:r>
                  <a:rPr lang="zh-CN" altLang="en-US">
                    <a:noFill/>
                  </a:rPr>
                  <a:t> </a:t>
                </a:r>
              </a:p>
            </p:txBody>
          </p:sp>
        </mc:Fallback>
      </mc:AlternateContent>
      <p:cxnSp>
        <p:nvCxnSpPr>
          <p:cNvPr id="67" name="直接连接符 66"/>
          <p:cNvCxnSpPr>
            <a:stCxn id="39" idx="6"/>
            <a:endCxn id="41" idx="2"/>
          </p:cNvCxnSpPr>
          <p:nvPr/>
        </p:nvCxnSpPr>
        <p:spPr>
          <a:xfrm>
            <a:off x="4190721" y="2900233"/>
            <a:ext cx="3118652" cy="1571476"/>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8" name="TextBox 72"/>
              <p:cNvSpPr txBox="1"/>
              <p:nvPr/>
            </p:nvSpPr>
            <p:spPr>
              <a:xfrm>
                <a:off x="5800909" y="3605099"/>
                <a:ext cx="6383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66"/>
                          </a:solidFill>
                          <a:latin typeface="Cambria Math"/>
                        </a:rPr>
                        <m:t>𝟏𝟎</m:t>
                      </m:r>
                    </m:oMath>
                  </m:oMathPara>
                </a14:m>
                <a:endParaRPr lang="zh-CN" altLang="en-US" dirty="0">
                  <a:solidFill>
                    <a:srgbClr val="FF0066"/>
                  </a:solidFill>
                </a:endParaRPr>
              </a:p>
            </p:txBody>
          </p:sp>
        </mc:Choice>
        <mc:Fallback xmlns="">
          <p:sp>
            <p:nvSpPr>
              <p:cNvPr id="68" name="TextBox 72"/>
              <p:cNvSpPr txBox="1">
                <a:spLocks noRot="1" noChangeAspect="1" noMove="1" noResize="1" noEditPoints="1" noAdjustHandles="1" noChangeArrowheads="1" noChangeShapeType="1" noTextEdit="1"/>
              </p:cNvSpPr>
              <p:nvPr/>
            </p:nvSpPr>
            <p:spPr>
              <a:xfrm>
                <a:off x="5800909" y="3605099"/>
                <a:ext cx="638316" cy="461665"/>
              </a:xfrm>
              <a:prstGeom prst="rect">
                <a:avLst/>
              </a:prstGeom>
              <a:blipFill>
                <a:blip r:embed="rId12"/>
                <a:stretch>
                  <a:fillRect/>
                </a:stretch>
              </a:blipFill>
            </p:spPr>
            <p:txBody>
              <a:bodyPr/>
              <a:lstStyle/>
              <a:p>
                <a:r>
                  <a:rPr lang="zh-CN" altLang="en-US">
                    <a:noFill/>
                  </a:rPr>
                  <a:t> </a:t>
                </a:r>
              </a:p>
            </p:txBody>
          </p:sp>
        </mc:Fallback>
      </mc:AlternateContent>
      <p:sp>
        <p:nvSpPr>
          <p:cNvPr id="69" name="矩形 68"/>
          <p:cNvSpPr/>
          <p:nvPr/>
        </p:nvSpPr>
        <p:spPr>
          <a:xfrm>
            <a:off x="680326" y="6507924"/>
            <a:ext cx="2207656" cy="400110"/>
          </a:xfrm>
          <a:prstGeom prst="rect">
            <a:avLst/>
          </a:prstGeom>
        </p:spPr>
        <p:txBody>
          <a:bodyPr wrap="none">
            <a:spAutoFit/>
          </a:bodyPr>
          <a:lstStyle/>
          <a:p>
            <a:r>
              <a:rPr lang="en-US" altLang="zh-CN" sz="2000" dirty="0">
                <a:solidFill>
                  <a:srgbClr val="000000"/>
                </a:solidFill>
              </a:rPr>
              <a:t>c=[</a:t>
            </a:r>
            <a:r>
              <a:rPr lang="en-US" altLang="zh-CN" sz="2000" dirty="0">
                <a:solidFill>
                  <a:srgbClr val="FFFFFF">
                    <a:lumMod val="65000"/>
                  </a:srgbClr>
                </a:solidFill>
              </a:rPr>
              <a:t>a, </a:t>
            </a:r>
            <a:r>
              <a:rPr lang="en-US" altLang="zh-CN" sz="2000" dirty="0">
                <a:solidFill>
                  <a:srgbClr val="FF0066"/>
                </a:solidFill>
              </a:rPr>
              <a:t>c,</a:t>
            </a:r>
            <a:r>
              <a:rPr lang="en-US" altLang="zh-CN" sz="2000" dirty="0">
                <a:solidFill>
                  <a:srgbClr val="000000"/>
                </a:solidFill>
              </a:rPr>
              <a:t> </a:t>
            </a:r>
            <a:r>
              <a:rPr lang="en-US" altLang="zh-CN" sz="2000" dirty="0">
                <a:solidFill>
                  <a:srgbClr val="FFFFFF">
                    <a:lumMod val="65000"/>
                  </a:srgbClr>
                </a:solidFill>
              </a:rPr>
              <a:t>a, </a:t>
            </a:r>
            <a:r>
              <a:rPr lang="en-US" altLang="zh-CN" sz="2000" dirty="0">
                <a:solidFill>
                  <a:srgbClr val="FF0066"/>
                </a:solidFill>
              </a:rPr>
              <a:t>c,</a:t>
            </a:r>
            <a:r>
              <a:rPr lang="en-US" altLang="zh-CN" sz="2000" dirty="0">
                <a:solidFill>
                  <a:srgbClr val="000000"/>
                </a:solidFill>
              </a:rPr>
              <a:t> </a:t>
            </a:r>
            <a:r>
              <a:rPr lang="en-US" altLang="zh-CN" sz="2000" dirty="0">
                <a:solidFill>
                  <a:srgbClr val="FF0066"/>
                </a:solidFill>
              </a:rPr>
              <a:t>c,</a:t>
            </a:r>
            <a:r>
              <a:rPr lang="en-US" altLang="zh-CN" sz="2000" dirty="0">
                <a:solidFill>
                  <a:srgbClr val="000000"/>
                </a:solidFill>
              </a:rPr>
              <a:t> a]</a:t>
            </a:r>
            <a:endParaRPr lang="zh-CN" altLang="en-US" sz="2000" dirty="0">
              <a:solidFill>
                <a:srgbClr val="000000"/>
              </a:solidFill>
            </a:endParaRPr>
          </a:p>
        </p:txBody>
      </p:sp>
      <mc:AlternateContent xmlns:mc="http://schemas.openxmlformats.org/markup-compatibility/2006" xmlns:a14="http://schemas.microsoft.com/office/drawing/2010/main">
        <mc:Choice Requires="a14">
          <p:sp>
            <p:nvSpPr>
              <p:cNvPr id="70" name="TextBox 74"/>
              <p:cNvSpPr txBox="1"/>
              <p:nvPr/>
            </p:nvSpPr>
            <p:spPr>
              <a:xfrm>
                <a:off x="7712347" y="4268509"/>
                <a:ext cx="6383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mtClean="0">
                          <a:solidFill>
                            <a:srgbClr val="FF0066"/>
                          </a:solidFill>
                          <a:latin typeface="Cambria Math"/>
                          <a:ea typeface="Cambria Math"/>
                        </a:rPr>
                        <m:t>𝟏𝟐</m:t>
                      </m:r>
                    </m:oMath>
                  </m:oMathPara>
                </a14:m>
                <a:endParaRPr lang="zh-CN" altLang="en-US" dirty="0">
                  <a:solidFill>
                    <a:srgbClr val="FF0066"/>
                  </a:solidFill>
                </a:endParaRPr>
              </a:p>
            </p:txBody>
          </p:sp>
        </mc:Choice>
        <mc:Fallback xmlns="">
          <p:sp>
            <p:nvSpPr>
              <p:cNvPr id="70" name="TextBox 74"/>
              <p:cNvSpPr txBox="1">
                <a:spLocks noRot="1" noChangeAspect="1" noMove="1" noResize="1" noEditPoints="1" noAdjustHandles="1" noChangeArrowheads="1" noChangeShapeType="1" noTextEdit="1"/>
              </p:cNvSpPr>
              <p:nvPr/>
            </p:nvSpPr>
            <p:spPr>
              <a:xfrm>
                <a:off x="7712347" y="4268509"/>
                <a:ext cx="638316" cy="461665"/>
              </a:xfrm>
              <a:prstGeom prst="rect">
                <a:avLst/>
              </a:prstGeom>
              <a:blipFill>
                <a:blip r:embed="rId13"/>
                <a:stretch>
                  <a:fillRect/>
                </a:stretch>
              </a:blipFill>
            </p:spPr>
            <p:txBody>
              <a:bodyPr/>
              <a:lstStyle/>
              <a:p>
                <a:r>
                  <a:rPr lang="zh-CN" altLang="en-US">
                    <a:noFill/>
                  </a:rPr>
                  <a:t> </a:t>
                </a:r>
              </a:p>
            </p:txBody>
          </p:sp>
        </mc:Fallback>
      </mc:AlternateContent>
      <p:sp>
        <p:nvSpPr>
          <p:cNvPr id="71" name="矩形 70"/>
          <p:cNvSpPr/>
          <p:nvPr/>
        </p:nvSpPr>
        <p:spPr>
          <a:xfrm>
            <a:off x="955581" y="6258500"/>
            <a:ext cx="1944763" cy="400110"/>
          </a:xfrm>
          <a:prstGeom prst="rect">
            <a:avLst/>
          </a:prstGeom>
        </p:spPr>
        <p:txBody>
          <a:bodyPr wrap="none">
            <a:spAutoFit/>
          </a:bodyPr>
          <a:lstStyle/>
          <a:p>
            <a:r>
              <a:rPr lang="en-US" altLang="zh-CN" sz="2000" dirty="0">
                <a:solidFill>
                  <a:srgbClr val="000000"/>
                </a:solidFill>
              </a:rPr>
              <a:t>[a, b, c, d, e, z]</a:t>
            </a:r>
            <a:endParaRPr lang="zh-CN" altLang="en-US" sz="2000" dirty="0">
              <a:solidFill>
                <a:srgbClr val="000000"/>
              </a:solidFill>
            </a:endParaRPr>
          </a:p>
        </p:txBody>
      </p:sp>
      <p:sp>
        <p:nvSpPr>
          <p:cNvPr id="72" name="TextBox 146"/>
          <p:cNvSpPr txBox="1">
            <a:spLocks noRot="1" noChangeAspect="1" noMove="1" noResize="1" noEditPoints="1" noAdjustHandles="1" noChangeArrowheads="1" noChangeShapeType="1" noTextEdit="1"/>
          </p:cNvSpPr>
          <p:nvPr/>
        </p:nvSpPr>
        <p:spPr>
          <a:xfrm>
            <a:off x="5946702" y="4888163"/>
            <a:ext cx="530915" cy="461665"/>
          </a:xfrm>
          <a:prstGeom prst="rect">
            <a:avLst/>
          </a:prstGeom>
          <a:blipFill rotWithShape="1">
            <a:blip r:embed="rId14" cstate="print"/>
            <a:stretch>
              <a:fillRect/>
            </a:stretch>
          </a:blipFill>
        </p:spPr>
        <p:txBody>
          <a:bodyPr/>
          <a:lstStyle/>
          <a:p>
            <a:r>
              <a:rPr lang="zh-CN" altLang="en-US">
                <a:noFill/>
              </a:rPr>
              <a:t> </a:t>
            </a:r>
          </a:p>
        </p:txBody>
      </p:sp>
    </p:spTree>
    <p:extLst>
      <p:ext uri="{BB962C8B-B14F-4D97-AF65-F5344CB8AC3E}">
        <p14:creationId xmlns:p14="http://schemas.microsoft.com/office/powerpoint/2010/main" val="18687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9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800"/>
                                        <p:tgtEl>
                                          <p:spTgt spid="51"/>
                                        </p:tgtEl>
                                      </p:cBhvr>
                                    </p:animEffect>
                                    <p:set>
                                      <p:cBhvr>
                                        <p:cTn id="18" dur="1" fill="hold">
                                          <p:stCondLst>
                                            <p:cond delay="799"/>
                                          </p:stCondLst>
                                        </p:cTn>
                                        <p:tgtEl>
                                          <p:spTgt spid="5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par>
                                <p:cTn id="24" presetID="10" presetClass="exit" presetSubtype="0" fill="hold" grpId="0" nodeType="withEffect">
                                  <p:stCondLst>
                                    <p:cond delay="0"/>
                                  </p:stCondLst>
                                  <p:childTnLst>
                                    <p:animEffect transition="out" filter="fade">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par>
                                <p:cTn id="35" presetID="10"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9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9"/>
                                        </p:tgtEl>
                                      </p:cBhvr>
                                    </p:animEffect>
                                    <p:set>
                                      <p:cBhvr>
                                        <p:cTn id="42" dur="1" fill="hold">
                                          <p:stCondLst>
                                            <p:cond delay="499"/>
                                          </p:stCondLst>
                                        </p:cTn>
                                        <p:tgtEl>
                                          <p:spTgt spid="49"/>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900"/>
                                        <p:tgtEl>
                                          <p:spTgt spid="50"/>
                                        </p:tgtEl>
                                      </p:cBhvr>
                                    </p:animEffect>
                                    <p:set>
                                      <p:cBhvr>
                                        <p:cTn id="45" dur="1" fill="hold">
                                          <p:stCondLst>
                                            <p:cond delay="899"/>
                                          </p:stCondLst>
                                        </p:cTn>
                                        <p:tgtEl>
                                          <p:spTgt spid="50"/>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58"/>
                                        </p:tgtEl>
                                      </p:cBhvr>
                                    </p:animEffect>
                                    <p:set>
                                      <p:cBhvr>
                                        <p:cTn id="48" dur="1" fill="hold">
                                          <p:stCondLst>
                                            <p:cond delay="499"/>
                                          </p:stCondLst>
                                        </p:cTn>
                                        <p:tgtEl>
                                          <p:spTgt spid="58"/>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par>
                                <p:cTn id="52" presetID="10" presetClass="exit" presetSubtype="0" fill="hold" grpId="0" nodeType="withEffect">
                                  <p:stCondLst>
                                    <p:cond delay="0"/>
                                  </p:stCondLst>
                                  <p:childTnLst>
                                    <p:animEffect transition="out" filter="fade">
                                      <p:cBhvr>
                                        <p:cTn id="53" dur="500"/>
                                        <p:tgtEl>
                                          <p:spTgt spid="63"/>
                                        </p:tgtEl>
                                      </p:cBhvr>
                                    </p:animEffect>
                                    <p:set>
                                      <p:cBhvr>
                                        <p:cTn id="54" dur="1" fill="hold">
                                          <p:stCondLst>
                                            <p:cond delay="499"/>
                                          </p:stCondLst>
                                        </p:cTn>
                                        <p:tgtEl>
                                          <p:spTgt spid="63"/>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fade">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500"/>
                                        <p:tgtEl>
                                          <p:spTgt spid="68"/>
                                        </p:tgtEl>
                                      </p:cBhvr>
                                    </p:animEffect>
                                  </p:childTnLst>
                                </p:cTn>
                              </p:par>
                              <p:par>
                                <p:cTn id="63" presetID="10"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fade">
                                      <p:cBhvr>
                                        <p:cTn id="70" dur="500"/>
                                        <p:tgtEl>
                                          <p:spTgt spid="69"/>
                                        </p:tgtEl>
                                      </p:cBhvr>
                                    </p:animEffect>
                                  </p:childTnLst>
                                </p:cTn>
                              </p:par>
                              <p:par>
                                <p:cTn id="71" presetID="10" presetClass="exit" presetSubtype="0" fill="hold" grpId="1" nodeType="withEffect">
                                  <p:stCondLst>
                                    <p:cond delay="0"/>
                                  </p:stCondLst>
                                  <p:childTnLst>
                                    <p:animEffect transition="out" filter="fade">
                                      <p:cBhvr>
                                        <p:cTn id="72" dur="500"/>
                                        <p:tgtEl>
                                          <p:spTgt spid="59"/>
                                        </p:tgtEl>
                                      </p:cBhvr>
                                    </p:animEffect>
                                    <p:set>
                                      <p:cBhvr>
                                        <p:cTn id="73" dur="1" fill="hold">
                                          <p:stCondLst>
                                            <p:cond delay="499"/>
                                          </p:stCondLst>
                                        </p:cTn>
                                        <p:tgtEl>
                                          <p:spTgt spid="59"/>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fade">
                                      <p:cBhvr>
                                        <p:cTn id="76" dur="500"/>
                                        <p:tgtEl>
                                          <p:spTgt spid="70"/>
                                        </p:tgtEl>
                                      </p:cBhvr>
                                    </p:animEffect>
                                  </p:childTnLst>
                                </p:cTn>
                              </p:par>
                              <p:par>
                                <p:cTn id="77" presetID="10" presetClass="exit" presetSubtype="0" fill="hold" grpId="0" nodeType="withEffect">
                                  <p:stCondLst>
                                    <p:cond delay="0"/>
                                  </p:stCondLst>
                                  <p:childTnLst>
                                    <p:animEffect transition="out" filter="fade">
                                      <p:cBhvr>
                                        <p:cTn id="78" dur="500"/>
                                        <p:tgtEl>
                                          <p:spTgt spid="64"/>
                                        </p:tgtEl>
                                      </p:cBhvr>
                                    </p:animEffect>
                                    <p:set>
                                      <p:cBhvr>
                                        <p:cTn id="79" dur="1" fill="hold">
                                          <p:stCondLst>
                                            <p:cond delay="499"/>
                                          </p:stCondLst>
                                        </p:cTn>
                                        <p:tgtEl>
                                          <p:spTgt spid="64"/>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8"/>
                                        </p:tgtEl>
                                      </p:cBhvr>
                                    </p:animEffect>
                                    <p:set>
                                      <p:cBhvr>
                                        <p:cTn id="82" dur="1" fill="hold">
                                          <p:stCondLst>
                                            <p:cond delay="499"/>
                                          </p:stCondLst>
                                        </p:cTn>
                                        <p:tgtEl>
                                          <p:spTgt spid="48"/>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53"/>
                                        </p:tgtEl>
                                      </p:cBhvr>
                                    </p:animEffect>
                                    <p:set>
                                      <p:cBhvr>
                                        <p:cTn id="85" dur="1" fill="hold">
                                          <p:stCondLst>
                                            <p:cond delay="499"/>
                                          </p:stCondLst>
                                        </p:cTn>
                                        <p:tgtEl>
                                          <p:spTgt spid="5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47"/>
                                        </p:tgtEl>
                                      </p:cBhvr>
                                    </p:animEffect>
                                    <p:set>
                                      <p:cBhvr>
                                        <p:cTn id="95" dur="1" fill="hold">
                                          <p:stCondLst>
                                            <p:cond delay="499"/>
                                          </p:stCondLst>
                                        </p:cTn>
                                        <p:tgtEl>
                                          <p:spTgt spid="47"/>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0" presetClass="path" presetSubtype="0" accel="50000" decel="50000" fill="hold" grpId="0" nodeType="clickEffect">
                                  <p:stCondLst>
                                    <p:cond delay="0"/>
                                  </p:stCondLst>
                                  <p:childTnLst>
                                    <p:animMotion origin="layout" path="M 1.38889E-6 1.48148E-6 C -0.00868 0.00995 -0.01632 0.02199 -0.02622 0.03009 C -0.03698 0.03889 -0.04965 0.04305 -0.06129 0.05 C -0.07813 0.06018 -0.09427 0.07222 -0.11129 0.08171 C -0.13368 0.09421 -0.15833 0.09514 -0.18125 0.10509 C -0.19583 0.11134 -0.21059 0.11643 -0.225 0.12338 C -0.29392 0.15648 -0.2349 0.13079 -0.2724 0.15347 C -0.28386 0.16042 -0.29583 0.16528 -0.30747 0.17176 C -0.32361 0.18079 -0.34202 0.18518 -0.35868 0.19167 C -0.36458 0.19398 -0.37882 0.19514 -0.38368 0.20162 " pathEditMode="relative" rAng="0" ptsTypes="AAAAAAAAAA">
                                      <p:cBhvr>
                                        <p:cTn id="99" dur="2000" fill="hold"/>
                                        <p:tgtEl>
                                          <p:spTgt spid="38"/>
                                        </p:tgtEl>
                                        <p:attrNameLst>
                                          <p:attrName>ppt_x</p:attrName>
                                          <p:attrName>ppt_y</p:attrName>
                                        </p:attrNameLst>
                                      </p:cBhvr>
                                      <p:rCtr x="-19184" y="10069"/>
                                    </p:animMotion>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55"/>
                                        </p:tgtEl>
                                      </p:cBhvr>
                                    </p:animEffect>
                                    <p:set>
                                      <p:cBhvr>
                                        <p:cTn id="104" dur="1" fill="hold">
                                          <p:stCondLst>
                                            <p:cond delay="499"/>
                                          </p:stCondLst>
                                        </p:cTn>
                                        <p:tgtEl>
                                          <p:spTgt spid="55"/>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65"/>
                                        </p:tgtEl>
                                      </p:cBhvr>
                                    </p:animEffect>
                                    <p:set>
                                      <p:cBhvr>
                                        <p:cTn id="107"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p:bldP spid="44" grpId="0" animBg="1"/>
      <p:bldP spid="46" grpId="0"/>
      <p:bldP spid="50" grpId="0" animBg="1"/>
      <p:bldP spid="53" grpId="0" animBg="1"/>
      <p:bldP spid="55" grpId="0" animBg="1"/>
      <p:bldP spid="55" grpId="1" animBg="1"/>
      <p:bldP spid="57" grpId="0" animBg="1"/>
      <p:bldP spid="58" grpId="0"/>
      <p:bldP spid="58" grpId="1"/>
      <p:bldP spid="59" grpId="0"/>
      <p:bldP spid="59" grpId="1"/>
      <p:bldP spid="62" grpId="0" animBg="1"/>
      <p:bldP spid="63" grpId="0" animBg="1"/>
      <p:bldP spid="64" grpId="0" animBg="1"/>
      <p:bldP spid="65" grpId="0" animBg="1"/>
      <p:bldP spid="65" grpId="1" animBg="1"/>
      <p:bldP spid="66" grpId="0" animBg="1"/>
      <p:bldP spid="68" grpId="0" animBg="1"/>
      <p:bldP spid="69" grpId="0"/>
      <p:bldP spid="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ChangeArrowheads="1"/>
          </p:cNvSpPr>
          <p:nvPr/>
        </p:nvSpPr>
        <p:spPr bwMode="auto">
          <a:xfrm>
            <a:off x="660621" y="1179513"/>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000000"/>
                </a:solidFill>
                <a:latin typeface="Garamond" pitchFamily="18" charset="0"/>
              </a:rPr>
              <a:t>  Prim</a:t>
            </a:r>
            <a:r>
              <a:rPr lang="zh-CN" altLang="en-US" sz="3200">
                <a:solidFill>
                  <a:srgbClr val="000000"/>
                </a:solidFill>
                <a:latin typeface="Garamond" pitchFamily="18" charset="0"/>
              </a:rPr>
              <a:t>算法</a:t>
            </a:r>
          </a:p>
        </p:txBody>
      </p:sp>
      <p:sp>
        <p:nvSpPr>
          <p:cNvPr id="1014788" name="Rectangle 4"/>
          <p:cNvSpPr>
            <a:spLocks noChangeArrowheads="1"/>
          </p:cNvSpPr>
          <p:nvPr/>
        </p:nvSpPr>
        <p:spPr bwMode="auto">
          <a:xfrm>
            <a:off x="914395" y="1844675"/>
            <a:ext cx="7736119" cy="2419124"/>
          </a:xfrm>
          <a:prstGeom prst="rect">
            <a:avLst/>
          </a:prstGeom>
          <a:noFill/>
          <a:ln w="9525">
            <a:noFill/>
            <a:miter lim="800000"/>
            <a:headEnd/>
            <a:tailEnd/>
          </a:ln>
        </p:spPr>
        <p:txBody>
          <a:bodyPr wrap="square">
            <a:spAutoFit/>
          </a:bodyPr>
          <a:lstStyle/>
          <a:p>
            <a:pPr>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基本思想：</a:t>
            </a:r>
          </a:p>
          <a:p>
            <a:pPr>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首先任选一个结点</a:t>
            </a:r>
            <a:r>
              <a:rPr lang="en-US" altLang="zh-CN" sz="2800" i="1" dirty="0">
                <a:solidFill>
                  <a:srgbClr val="000000"/>
                </a:solidFill>
                <a:latin typeface="Garamond" pitchFamily="18" charset="0"/>
              </a:rPr>
              <a:t>v</a:t>
            </a:r>
            <a:r>
              <a:rPr lang="en-US" altLang="zh-CN" sz="2800" i="1" baseline="-25000" dirty="0">
                <a:solidFill>
                  <a:srgbClr val="000000"/>
                </a:solidFill>
                <a:latin typeface="Garamond" pitchFamily="18" charset="0"/>
              </a:rPr>
              <a:t>0</a:t>
            </a:r>
            <a:r>
              <a:rPr lang="zh-CN" altLang="en-US" sz="2800" dirty="0">
                <a:solidFill>
                  <a:srgbClr val="000000"/>
                </a:solidFill>
                <a:latin typeface="Garamond" pitchFamily="18" charset="0"/>
              </a:rPr>
              <a:t>构成集合</a:t>
            </a:r>
            <a:r>
              <a:rPr lang="en-US" altLang="zh-CN" sz="2800" dirty="0">
                <a:solidFill>
                  <a:srgbClr val="000000"/>
                </a:solidFill>
                <a:latin typeface="Garamond" pitchFamily="18" charset="0"/>
              </a:rPr>
              <a:t>V</a:t>
            </a:r>
            <a:r>
              <a:rPr lang="en-US" altLang="zh-CN" sz="2800" dirty="0">
                <a:solidFill>
                  <a:srgbClr val="000000"/>
                </a:solidFill>
              </a:rPr>
              <a:t>’</a:t>
            </a:r>
            <a:r>
              <a:rPr lang="zh-CN" altLang="en-US" sz="2800" dirty="0">
                <a:solidFill>
                  <a:srgbClr val="000000"/>
                </a:solidFill>
                <a:latin typeface="Garamond" pitchFamily="18" charset="0"/>
              </a:rPr>
              <a:t>，</a:t>
            </a:r>
            <a:endParaRPr lang="zh-CN" altLang="zh-CN" sz="2800" dirty="0">
              <a:solidFill>
                <a:srgbClr val="000000"/>
              </a:solidFill>
              <a:latin typeface="华文细黑" pitchFamily="2" charset="-122"/>
              <a:ea typeface="华文细黑" pitchFamily="2" charset="-122"/>
            </a:endParaRPr>
          </a:p>
          <a:p>
            <a:pPr>
              <a:spcBef>
                <a:spcPct val="20000"/>
              </a:spcBef>
              <a:buClr>
                <a:srgbClr val="7F7F7F"/>
              </a:buClr>
              <a:buSzPct val="70000"/>
              <a:buFont typeface="Wingdings" pitchFamily="2" charset="2"/>
              <a:buNone/>
            </a:pPr>
            <a:r>
              <a:rPr lang="zh-CN" altLang="en-US" sz="2800" dirty="0">
                <a:solidFill>
                  <a:srgbClr val="000000"/>
                </a:solidFill>
                <a:latin typeface="Times New Roman" pitchFamily="18" charset="0"/>
              </a:rPr>
              <a:t>      </a:t>
            </a:r>
            <a:r>
              <a:rPr lang="zh-CN" altLang="zh-CN" sz="2800" dirty="0">
                <a:solidFill>
                  <a:srgbClr val="000000"/>
                </a:solidFill>
                <a:latin typeface="Times New Roman" pitchFamily="18" charset="0"/>
              </a:rPr>
              <a:t>然后不断在V-V’中选一条到V’中某点(如点v)最短的边</a:t>
            </a:r>
            <a:r>
              <a:rPr lang="en-US" altLang="zh-CN" sz="2800" dirty="0">
                <a:solidFill>
                  <a:srgbClr val="000000"/>
                </a:solidFill>
                <a:latin typeface="Times New Roman" pitchFamily="18" charset="0"/>
              </a:rPr>
              <a:t> </a:t>
            </a:r>
            <a:r>
              <a:rPr lang="zh-CN" altLang="zh-CN" sz="2800" dirty="0">
                <a:solidFill>
                  <a:srgbClr val="000000"/>
                </a:solidFill>
                <a:latin typeface="Times New Roman" pitchFamily="18" charset="0"/>
              </a:rPr>
              <a:t>(u,v)</a:t>
            </a:r>
            <a:r>
              <a:rPr lang="en-US" altLang="zh-CN" sz="2800" dirty="0">
                <a:solidFill>
                  <a:srgbClr val="000000"/>
                </a:solidFill>
                <a:latin typeface="Times New Roman" pitchFamily="18" charset="0"/>
              </a:rPr>
              <a:t> </a:t>
            </a:r>
            <a:r>
              <a:rPr lang="zh-CN" altLang="zh-CN" sz="2800" dirty="0">
                <a:solidFill>
                  <a:srgbClr val="000000"/>
                </a:solidFill>
                <a:latin typeface="Times New Roman" pitchFamily="18" charset="0"/>
              </a:rPr>
              <a:t>进入树T,</a:t>
            </a:r>
            <a:r>
              <a:rPr lang="en-US" altLang="zh-CN" sz="2800" dirty="0">
                <a:solidFill>
                  <a:srgbClr val="000000"/>
                </a:solidFill>
                <a:latin typeface="Times New Roman" pitchFamily="18" charset="0"/>
              </a:rPr>
              <a:t>   </a:t>
            </a:r>
            <a:r>
              <a:rPr lang="zh-CN" altLang="zh-CN" sz="2800" dirty="0">
                <a:solidFill>
                  <a:srgbClr val="000000"/>
                </a:solidFill>
                <a:latin typeface="Times New Roman" pitchFamily="18" charset="0"/>
              </a:rPr>
              <a:t>并令V’=V’+u, 直至V’=V</a:t>
            </a:r>
          </a:p>
        </p:txBody>
      </p:sp>
      <p:sp>
        <p:nvSpPr>
          <p:cNvPr id="5" name="标题 4"/>
          <p:cNvSpPr>
            <a:spLocks noGrp="1"/>
          </p:cNvSpPr>
          <p:nvPr>
            <p:ph type="title"/>
          </p:nvPr>
        </p:nvSpPr>
        <p:spPr/>
        <p:txBody>
          <a:bodyPr/>
          <a:lstStyle/>
          <a:p>
            <a:r>
              <a:rPr lang="zh-CN" altLang="en-US" dirty="0"/>
              <a:t>最小支撑树</a:t>
            </a:r>
          </a:p>
        </p:txBody>
      </p:sp>
      <p:sp>
        <p:nvSpPr>
          <p:cNvPr id="6" name="Rectangle 4"/>
          <p:cNvSpPr>
            <a:spLocks noChangeArrowheads="1"/>
          </p:cNvSpPr>
          <p:nvPr/>
        </p:nvSpPr>
        <p:spPr bwMode="auto">
          <a:xfrm>
            <a:off x="991381" y="4269193"/>
            <a:ext cx="7736119" cy="1040285"/>
          </a:xfrm>
          <a:prstGeom prst="rect">
            <a:avLst/>
          </a:prstGeom>
          <a:noFill/>
          <a:ln w="9525">
            <a:noFill/>
            <a:miter lim="800000"/>
            <a:headEnd/>
            <a:tailEnd/>
          </a:ln>
        </p:spPr>
        <p:txBody>
          <a:bodyPr wrap="square">
            <a:spAutoFit/>
          </a:bodyPr>
          <a:lstStyle/>
          <a:p>
            <a:pPr>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实现：</a:t>
            </a:r>
          </a:p>
          <a:p>
            <a:pPr>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与</a:t>
            </a:r>
            <a:r>
              <a:rPr lang="en-US" altLang="zh-CN" sz="2800" dirty="0" err="1">
                <a:solidFill>
                  <a:srgbClr val="000000"/>
                </a:solidFill>
                <a:latin typeface="Garamond" pitchFamily="18" charset="0"/>
              </a:rPr>
              <a:t>Dijkstra</a:t>
            </a:r>
            <a:r>
              <a:rPr lang="zh-CN" altLang="en-US" sz="2800" dirty="0">
                <a:solidFill>
                  <a:srgbClr val="000000"/>
                </a:solidFill>
                <a:latin typeface="Garamond" pitchFamily="18" charset="0"/>
              </a:rPr>
              <a:t>算法类似</a:t>
            </a:r>
            <a:endParaRPr lang="zh-CN" altLang="zh-CN" sz="2800" dirty="0">
              <a:solidFill>
                <a:srgbClr val="000000"/>
              </a:solidFill>
              <a:latin typeface="Times New Roman" pitchFamily="18" charset="0"/>
            </a:endParaRPr>
          </a:p>
        </p:txBody>
      </p:sp>
    </p:spTree>
    <p:extLst>
      <p:ext uri="{BB962C8B-B14F-4D97-AF65-F5344CB8AC3E}">
        <p14:creationId xmlns:p14="http://schemas.microsoft.com/office/powerpoint/2010/main" val="36074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4788"/>
                                        </p:tgtEl>
                                        <p:attrNameLst>
                                          <p:attrName>style.visibility</p:attrName>
                                        </p:attrNameLst>
                                      </p:cBhvr>
                                      <p:to>
                                        <p:strVal val="visible"/>
                                      </p:to>
                                    </p:set>
                                    <p:animEffect transition="in" filter="blinds(horizontal)">
                                      <p:cBhvr>
                                        <p:cTn id="7" dur="500"/>
                                        <p:tgtEl>
                                          <p:spTgt spid="10147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8" grpId="0" autoUpdateAnimBg="0"/>
      <p:bldP spid="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627281" y="1268413"/>
            <a:ext cx="8124833" cy="1282700"/>
          </a:xfrm>
          <a:prstGeom prst="rect">
            <a:avLst/>
          </a:prstGeom>
          <a:noFill/>
          <a:ln w="9525">
            <a:noFill/>
            <a:miter lim="800000"/>
            <a:headEnd/>
            <a:tailEnd/>
          </a:ln>
        </p:spPr>
        <p:txBody>
          <a:bodyPr wrap="square">
            <a:spAutoFit/>
          </a:bodyPr>
          <a:lstStyle/>
          <a:p>
            <a:pPr marL="1524000" indent="-1524000">
              <a:spcBef>
                <a:spcPct val="20000"/>
              </a:spcBef>
              <a:buClr>
                <a:srgbClr val="795185"/>
              </a:buClr>
              <a:buSzPct val="60000"/>
              <a:buFont typeface="Wingdings" pitchFamily="2" charset="2"/>
              <a:buNone/>
            </a:pPr>
            <a:r>
              <a:rPr lang="zh-CN" altLang="en-US" sz="2600" dirty="0">
                <a:solidFill>
                  <a:srgbClr val="FF0000"/>
                </a:solidFill>
                <a:latin typeface="Times New Roman" pitchFamily="18" charset="0"/>
              </a:rPr>
              <a:t>定理</a:t>
            </a:r>
            <a:r>
              <a:rPr lang="en-US" altLang="zh-CN" sz="2600" dirty="0">
                <a:solidFill>
                  <a:srgbClr val="FF0000"/>
                </a:solidFill>
                <a:latin typeface="Times New Roman" pitchFamily="18" charset="0"/>
              </a:rPr>
              <a:t>3.7.3  </a:t>
            </a:r>
            <a:r>
              <a:rPr lang="zh-CN" altLang="en-US" sz="2600" dirty="0">
                <a:solidFill>
                  <a:srgbClr val="000000"/>
                </a:solidFill>
                <a:latin typeface="Times New Roman" pitchFamily="18" charset="0"/>
              </a:rPr>
              <a:t>设</a:t>
            </a:r>
            <a:r>
              <a:rPr lang="en-US" altLang="zh-CN" sz="2600" dirty="0">
                <a:solidFill>
                  <a:srgbClr val="000000"/>
                </a:solidFill>
                <a:latin typeface="Times New Roman" pitchFamily="18" charset="0"/>
              </a:rPr>
              <a:t>V’</a:t>
            </a:r>
            <a:r>
              <a:rPr lang="zh-CN" altLang="en-US" sz="2600" dirty="0">
                <a:solidFill>
                  <a:srgbClr val="000000"/>
                </a:solidFill>
                <a:latin typeface="Times New Roman" pitchFamily="18" charset="0"/>
              </a:rPr>
              <a:t>是赋权连通图</a:t>
            </a:r>
            <a:r>
              <a:rPr lang="en-US" altLang="zh-CN" sz="2600" i="1" dirty="0">
                <a:solidFill>
                  <a:srgbClr val="000000"/>
                </a:solidFill>
                <a:latin typeface="Times New Roman" pitchFamily="18" charset="0"/>
              </a:rPr>
              <a:t>G</a:t>
            </a:r>
            <a:r>
              <a:rPr lang="en-US" altLang="zh-CN" sz="2600" dirty="0">
                <a:solidFill>
                  <a:srgbClr val="000000"/>
                </a:solidFill>
                <a:latin typeface="Times New Roman" pitchFamily="18" charset="0"/>
              </a:rPr>
              <a:t>=(</a:t>
            </a:r>
            <a:r>
              <a:rPr lang="en-US" altLang="zh-CN" sz="2600" i="1" dirty="0">
                <a:solidFill>
                  <a:srgbClr val="000000"/>
                </a:solidFill>
                <a:latin typeface="Times New Roman" pitchFamily="18" charset="0"/>
              </a:rPr>
              <a:t>V</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E</a:t>
            </a:r>
            <a:r>
              <a:rPr lang="en-US" altLang="zh-CN" sz="2600" dirty="0">
                <a:solidFill>
                  <a:srgbClr val="000000"/>
                </a:solidFill>
                <a:latin typeface="Times New Roman" pitchFamily="18" charset="0"/>
              </a:rPr>
              <a:t>)</a:t>
            </a:r>
            <a:r>
              <a:rPr lang="zh-CN" altLang="en-US" sz="2600" dirty="0">
                <a:solidFill>
                  <a:srgbClr val="000000"/>
                </a:solidFill>
                <a:latin typeface="Times New Roman" pitchFamily="18" charset="0"/>
              </a:rPr>
              <a:t>的结点真子集</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e</a:t>
            </a:r>
            <a:r>
              <a:rPr lang="zh-CN" altLang="en-US" sz="2600" dirty="0">
                <a:solidFill>
                  <a:srgbClr val="000000"/>
                </a:solidFill>
                <a:latin typeface="Times New Roman" pitchFamily="18" charset="0"/>
              </a:rPr>
              <a:t>是二端点分跨在</a:t>
            </a:r>
            <a:r>
              <a:rPr lang="en-US" altLang="zh-CN" sz="2600" i="1" dirty="0">
                <a:solidFill>
                  <a:srgbClr val="000000"/>
                </a:solidFill>
                <a:latin typeface="Times New Roman" pitchFamily="18" charset="0"/>
              </a:rPr>
              <a:t>V’</a:t>
            </a:r>
            <a:r>
              <a:rPr lang="zh-CN" altLang="en-US" sz="2600" dirty="0">
                <a:solidFill>
                  <a:srgbClr val="000000"/>
                </a:solidFill>
                <a:latin typeface="Times New Roman" pitchFamily="18" charset="0"/>
              </a:rPr>
              <a:t>和</a:t>
            </a:r>
            <a:r>
              <a:rPr lang="en-US" altLang="zh-CN" sz="2600" i="1" dirty="0">
                <a:solidFill>
                  <a:srgbClr val="000000"/>
                </a:solidFill>
                <a:latin typeface="Times New Roman" pitchFamily="18" charset="0"/>
              </a:rPr>
              <a:t>V-V’</a:t>
            </a:r>
            <a:r>
              <a:rPr lang="zh-CN" altLang="en-US" sz="2600" dirty="0">
                <a:solidFill>
                  <a:srgbClr val="000000"/>
                </a:solidFill>
                <a:latin typeface="Times New Roman" pitchFamily="18" charset="0"/>
              </a:rPr>
              <a:t>的最短边，则</a:t>
            </a:r>
            <a:r>
              <a:rPr lang="en-US" altLang="zh-CN" sz="2600" i="1" dirty="0">
                <a:solidFill>
                  <a:srgbClr val="000000"/>
                </a:solidFill>
                <a:latin typeface="Times New Roman" pitchFamily="18" charset="0"/>
              </a:rPr>
              <a:t>G</a:t>
            </a:r>
            <a:r>
              <a:rPr lang="zh-CN" altLang="en-US" sz="2600" dirty="0">
                <a:solidFill>
                  <a:srgbClr val="000000"/>
                </a:solidFill>
                <a:latin typeface="Times New Roman" pitchFamily="18" charset="0"/>
              </a:rPr>
              <a:t>中一定存在包含</a:t>
            </a:r>
            <a:r>
              <a:rPr lang="en-US" altLang="zh-CN" sz="2600" i="1" dirty="0">
                <a:solidFill>
                  <a:srgbClr val="000000"/>
                </a:solidFill>
                <a:latin typeface="Times New Roman" pitchFamily="18" charset="0"/>
              </a:rPr>
              <a:t>e</a:t>
            </a:r>
            <a:r>
              <a:rPr lang="zh-CN" altLang="en-US" sz="2600" dirty="0">
                <a:solidFill>
                  <a:srgbClr val="000000"/>
                </a:solidFill>
                <a:latin typeface="Times New Roman" pitchFamily="18" charset="0"/>
              </a:rPr>
              <a:t>的最短树</a:t>
            </a:r>
            <a:r>
              <a:rPr lang="en-US" altLang="zh-CN" sz="2600" i="1" dirty="0">
                <a:solidFill>
                  <a:srgbClr val="000000"/>
                </a:solidFill>
                <a:latin typeface="Times New Roman" pitchFamily="18" charset="0"/>
              </a:rPr>
              <a:t>T</a:t>
            </a:r>
            <a:r>
              <a:rPr lang="zh-CN" altLang="en-US" sz="2600" dirty="0">
                <a:solidFill>
                  <a:srgbClr val="000000"/>
                </a:solidFill>
                <a:latin typeface="Times New Roman" pitchFamily="18" charset="0"/>
              </a:rPr>
              <a:t>。</a:t>
            </a:r>
            <a:endParaRPr lang="zh-CN" altLang="en-US" dirty="0">
              <a:solidFill>
                <a:srgbClr val="000000"/>
              </a:solidFill>
              <a:latin typeface="Times New Roman" pitchFamily="18" charset="0"/>
            </a:endParaRPr>
          </a:p>
        </p:txBody>
      </p:sp>
      <p:sp>
        <p:nvSpPr>
          <p:cNvPr id="1015811" name="Rectangle 3"/>
          <p:cNvSpPr>
            <a:spLocks noChangeArrowheads="1"/>
          </p:cNvSpPr>
          <p:nvPr/>
        </p:nvSpPr>
        <p:spPr bwMode="auto">
          <a:xfrm>
            <a:off x="850456" y="2789012"/>
            <a:ext cx="7040240" cy="3006977"/>
          </a:xfrm>
          <a:prstGeom prst="rect">
            <a:avLst/>
          </a:prstGeom>
          <a:noFill/>
          <a:ln w="9525">
            <a:noFill/>
            <a:miter lim="800000"/>
            <a:headEnd/>
            <a:tailEnd/>
          </a:ln>
        </p:spPr>
        <p:txBody>
          <a:bodyPr wrap="square">
            <a:spAutoFit/>
          </a:bodyPr>
          <a:lstStyle/>
          <a:p>
            <a:pPr>
              <a:spcBef>
                <a:spcPct val="35000"/>
              </a:spcBef>
            </a:pPr>
            <a:r>
              <a:rPr lang="zh-CN" altLang="en-US" dirty="0">
                <a:solidFill>
                  <a:srgbClr val="000000"/>
                </a:solidFill>
                <a:latin typeface="Times New Roman" panose="02020603050405020304" pitchFamily="18" charset="0"/>
                <a:ea typeface="+mn-ea"/>
                <a:cs typeface="Times New Roman" panose="02020603050405020304" pitchFamily="18" charset="0"/>
              </a:rPr>
              <a:t>证明</a:t>
            </a:r>
            <a:r>
              <a:rPr lang="zh-CN" altLang="en-US" sz="2800" dirty="0">
                <a:solidFill>
                  <a:srgbClr val="000000"/>
                </a:solidFill>
                <a:latin typeface="Times New Roman" panose="02020603050405020304" pitchFamily="18" charset="0"/>
                <a:ea typeface="+mn-ea"/>
                <a:cs typeface="Times New Roman" panose="02020603050405020304" pitchFamily="18" charset="0"/>
              </a:rPr>
              <a:t>：</a:t>
            </a:r>
          </a:p>
          <a:p>
            <a:pPr>
              <a:spcBef>
                <a:spcPct val="35000"/>
              </a:spcBef>
            </a:pPr>
            <a:r>
              <a:rPr lang="zh-CN" altLang="en-US" dirty="0">
                <a:solidFill>
                  <a:srgbClr val="000000"/>
                </a:solidFill>
                <a:latin typeface="Times New Roman" panose="02020603050405020304" pitchFamily="18" charset="0"/>
                <a:ea typeface="+mn-ea"/>
                <a:cs typeface="Times New Roman" panose="02020603050405020304" pitchFamily="18" charset="0"/>
              </a:rPr>
              <a:t>      设</a:t>
            </a:r>
            <a:r>
              <a:rPr lang="en-US" altLang="zh-CN" dirty="0">
                <a:solidFill>
                  <a:srgbClr val="000000"/>
                </a:solidFill>
                <a:latin typeface="Times New Roman" panose="02020603050405020304" pitchFamily="18" charset="0"/>
                <a:ea typeface="+mn-ea"/>
                <a:cs typeface="Times New Roman" panose="02020603050405020304" pitchFamily="18" charset="0"/>
              </a:rPr>
              <a:t>T</a:t>
            </a:r>
            <a:r>
              <a:rPr lang="en-US" altLang="zh-CN" baseline="-25000" dirty="0">
                <a:solidFill>
                  <a:srgbClr val="000000"/>
                </a:solidFill>
                <a:latin typeface="Times New Roman" panose="02020603050405020304" pitchFamily="18" charset="0"/>
                <a:ea typeface="+mn-ea"/>
                <a:cs typeface="Times New Roman" panose="02020603050405020304" pitchFamily="18" charset="0"/>
              </a:rPr>
              <a:t>0</a:t>
            </a:r>
            <a:r>
              <a:rPr lang="zh-CN" altLang="en-US" dirty="0">
                <a:solidFill>
                  <a:srgbClr val="000000"/>
                </a:solidFill>
                <a:latin typeface="Times New Roman" panose="02020603050405020304" pitchFamily="18" charset="0"/>
                <a:ea typeface="+mn-ea"/>
                <a:cs typeface="Times New Roman" panose="02020603050405020304" pitchFamily="18" charset="0"/>
              </a:rPr>
              <a:t>是</a:t>
            </a:r>
            <a:r>
              <a:rPr lang="en-US" altLang="zh-CN" dirty="0">
                <a:solidFill>
                  <a:srgbClr val="000000"/>
                </a:solidFill>
                <a:latin typeface="Times New Roman" panose="02020603050405020304" pitchFamily="18" charset="0"/>
                <a:ea typeface="+mn-ea"/>
                <a:cs typeface="Times New Roman" panose="02020603050405020304" pitchFamily="18" charset="0"/>
              </a:rPr>
              <a:t>G</a:t>
            </a:r>
            <a:r>
              <a:rPr lang="zh-CN" altLang="en-US" dirty="0">
                <a:solidFill>
                  <a:srgbClr val="000000"/>
                </a:solidFill>
                <a:latin typeface="Times New Roman" panose="02020603050405020304" pitchFamily="18" charset="0"/>
                <a:ea typeface="+mn-ea"/>
                <a:cs typeface="Times New Roman" panose="02020603050405020304" pitchFamily="18" charset="0"/>
              </a:rPr>
              <a:t>的一棵最短树，</a:t>
            </a:r>
          </a:p>
          <a:p>
            <a:pPr>
              <a:spcBef>
                <a:spcPct val="35000"/>
              </a:spcBef>
            </a:pPr>
            <a:r>
              <a:rPr lang="zh-CN" altLang="en-US" sz="2800" dirty="0">
                <a:solidFill>
                  <a:srgbClr val="000000"/>
                </a:solidFill>
                <a:latin typeface="Times New Roman" panose="02020603050405020304" pitchFamily="18" charset="0"/>
                <a:ea typeface="+mn-ea"/>
                <a:cs typeface="Times New Roman" panose="02020603050405020304" pitchFamily="18" charset="0"/>
              </a:rPr>
              <a:t>      </a:t>
            </a:r>
            <a:r>
              <a:rPr lang="zh-CN" altLang="en-US" dirty="0">
                <a:solidFill>
                  <a:srgbClr val="000000"/>
                </a:solidFill>
                <a:latin typeface="Times New Roman" panose="02020603050405020304" pitchFamily="18" charset="0"/>
                <a:ea typeface="+mn-ea"/>
                <a:cs typeface="Times New Roman" panose="02020603050405020304" pitchFamily="18" charset="0"/>
              </a:rPr>
              <a:t>如果</a:t>
            </a:r>
            <a:r>
              <a:rPr lang="en-US" altLang="zh-CN" dirty="0">
                <a:solidFill>
                  <a:srgbClr val="000000"/>
                </a:solidFill>
                <a:latin typeface="Times New Roman" panose="02020603050405020304" pitchFamily="18" charset="0"/>
                <a:ea typeface="+mn-ea"/>
                <a:cs typeface="Times New Roman" panose="02020603050405020304" pitchFamily="18" charset="0"/>
              </a:rPr>
              <a:t>e∉ T</a:t>
            </a:r>
            <a:r>
              <a:rPr lang="en-US" altLang="zh-CN" baseline="-25000" dirty="0">
                <a:solidFill>
                  <a:srgbClr val="000000"/>
                </a:solidFill>
                <a:latin typeface="Times New Roman" panose="02020603050405020304" pitchFamily="18" charset="0"/>
                <a:ea typeface="+mn-ea"/>
                <a:cs typeface="Times New Roman" panose="02020603050405020304" pitchFamily="18" charset="0"/>
              </a:rPr>
              <a:t>0</a:t>
            </a:r>
            <a:r>
              <a:rPr lang="en-US" altLang="zh-CN" dirty="0">
                <a:solidFill>
                  <a:srgbClr val="000000"/>
                </a:solidFill>
                <a:latin typeface="Times New Roman" panose="02020603050405020304" pitchFamily="18" charset="0"/>
                <a:ea typeface="+mn-ea"/>
                <a:cs typeface="Times New Roman" panose="02020603050405020304" pitchFamily="18" charset="0"/>
              </a:rPr>
              <a:t> </a:t>
            </a:r>
            <a:r>
              <a:rPr lang="zh-CN" altLang="en-US" dirty="0">
                <a:solidFill>
                  <a:srgbClr val="000000"/>
                </a:solidFill>
                <a:latin typeface="Times New Roman" panose="02020603050405020304" pitchFamily="18" charset="0"/>
                <a:ea typeface="+mn-ea"/>
                <a:cs typeface="Times New Roman" panose="02020603050405020304" pitchFamily="18" charset="0"/>
              </a:rPr>
              <a:t>， 则</a:t>
            </a:r>
            <a:r>
              <a:rPr lang="en-US" altLang="zh-CN" dirty="0">
                <a:solidFill>
                  <a:srgbClr val="000000"/>
                </a:solidFill>
                <a:latin typeface="Times New Roman" panose="02020603050405020304" pitchFamily="18" charset="0"/>
                <a:ea typeface="+mn-ea"/>
                <a:cs typeface="Times New Roman" panose="02020603050405020304" pitchFamily="18" charset="0"/>
              </a:rPr>
              <a:t>T</a:t>
            </a:r>
            <a:r>
              <a:rPr lang="en-US" altLang="zh-CN" baseline="-25000" dirty="0">
                <a:solidFill>
                  <a:srgbClr val="000000"/>
                </a:solidFill>
                <a:latin typeface="Times New Roman" panose="02020603050405020304" pitchFamily="18" charset="0"/>
                <a:ea typeface="+mn-ea"/>
                <a:cs typeface="Times New Roman" panose="02020603050405020304" pitchFamily="18" charset="0"/>
              </a:rPr>
              <a:t>0 </a:t>
            </a:r>
            <a:r>
              <a:rPr lang="en-US" altLang="zh-CN" dirty="0">
                <a:solidFill>
                  <a:srgbClr val="000000"/>
                </a:solidFill>
                <a:latin typeface="Times New Roman" panose="02020603050405020304" pitchFamily="18" charset="0"/>
                <a:ea typeface="+mn-ea"/>
                <a:cs typeface="Times New Roman" panose="02020603050405020304" pitchFamily="18" charset="0"/>
              </a:rPr>
              <a:t>+e</a:t>
            </a:r>
            <a:r>
              <a:rPr lang="zh-CN" altLang="en-US" dirty="0">
                <a:solidFill>
                  <a:srgbClr val="000000"/>
                </a:solidFill>
                <a:latin typeface="Times New Roman" panose="02020603050405020304" pitchFamily="18" charset="0"/>
                <a:ea typeface="+mn-ea"/>
                <a:cs typeface="Times New Roman" panose="02020603050405020304" pitchFamily="18" charset="0"/>
              </a:rPr>
              <a:t>构成唯一回路，该回路一定包含</a:t>
            </a:r>
            <a:r>
              <a:rPr lang="en-US" altLang="zh-CN" dirty="0">
                <a:solidFill>
                  <a:srgbClr val="000000"/>
                </a:solidFill>
                <a:latin typeface="Times New Roman" panose="02020603050405020304" pitchFamily="18" charset="0"/>
                <a:ea typeface="+mn-ea"/>
                <a:cs typeface="Times New Roman" panose="02020603050405020304" pitchFamily="18" charset="0"/>
              </a:rPr>
              <a:t>e</a:t>
            </a:r>
            <a:r>
              <a:rPr lang="zh-CN" altLang="en-US" dirty="0">
                <a:solidFill>
                  <a:srgbClr val="000000"/>
                </a:solidFill>
                <a:latin typeface="Times New Roman" panose="02020603050405020304" pitchFamily="18" charset="0"/>
                <a:ea typeface="+mn-ea"/>
                <a:cs typeface="Times New Roman" panose="02020603050405020304" pitchFamily="18" charset="0"/>
              </a:rPr>
              <a:t>和</a:t>
            </a:r>
            <a:r>
              <a:rPr lang="en-US" altLang="zh-CN" dirty="0">
                <a:solidFill>
                  <a:srgbClr val="000000"/>
                </a:solidFill>
                <a:latin typeface="Times New Roman" panose="02020603050405020304" pitchFamily="18" charset="0"/>
                <a:ea typeface="+mn-ea"/>
                <a:cs typeface="Times New Roman" panose="02020603050405020304" pitchFamily="18" charset="0"/>
              </a:rPr>
              <a:t>e’=(</a:t>
            </a:r>
            <a:r>
              <a:rPr lang="en-US" altLang="zh-CN" dirty="0" err="1">
                <a:solidFill>
                  <a:srgbClr val="000000"/>
                </a:solidFill>
                <a:latin typeface="Times New Roman" panose="02020603050405020304" pitchFamily="18" charset="0"/>
                <a:ea typeface="+mn-ea"/>
                <a:cs typeface="Times New Roman" panose="02020603050405020304" pitchFamily="18" charset="0"/>
              </a:rPr>
              <a:t>u,v</a:t>
            </a:r>
            <a:r>
              <a:rPr lang="en-US" altLang="zh-CN" dirty="0">
                <a:solidFill>
                  <a:srgbClr val="000000"/>
                </a:solidFill>
                <a:latin typeface="Times New Roman" panose="02020603050405020304" pitchFamily="18" charset="0"/>
                <a:ea typeface="+mn-ea"/>
                <a:cs typeface="Times New Roman" panose="02020603050405020304" pitchFamily="18" charset="0"/>
              </a:rPr>
              <a:t>),</a:t>
            </a:r>
            <a:r>
              <a:rPr lang="zh-CN" altLang="en-US" dirty="0">
                <a:solidFill>
                  <a:srgbClr val="000000"/>
                </a:solidFill>
                <a:latin typeface="Times New Roman" panose="02020603050405020304" pitchFamily="18" charset="0"/>
                <a:ea typeface="+mn-ea"/>
                <a:cs typeface="Times New Roman" panose="02020603050405020304" pitchFamily="18" charset="0"/>
              </a:rPr>
              <a:t>其中</a:t>
            </a:r>
            <a:r>
              <a:rPr lang="en-US" altLang="zh-CN" dirty="0" err="1">
                <a:solidFill>
                  <a:srgbClr val="000000"/>
                </a:solidFill>
                <a:latin typeface="Times New Roman" panose="02020603050405020304" pitchFamily="18" charset="0"/>
                <a:ea typeface="+mn-ea"/>
                <a:cs typeface="Times New Roman" panose="02020603050405020304" pitchFamily="18" charset="0"/>
              </a:rPr>
              <a:t>u∈V’,v∈V</a:t>
            </a:r>
            <a:r>
              <a:rPr lang="en-US" altLang="zh-CN" dirty="0">
                <a:solidFill>
                  <a:srgbClr val="000000"/>
                </a:solidFill>
                <a:latin typeface="Times New Roman" panose="02020603050405020304" pitchFamily="18" charset="0"/>
                <a:ea typeface="+mn-ea"/>
                <a:cs typeface="Times New Roman" panose="02020603050405020304" pitchFamily="18" charset="0"/>
              </a:rPr>
              <a:t>-V’, </a:t>
            </a:r>
            <a:r>
              <a:rPr lang="zh-CN" altLang="en-US" dirty="0">
                <a:solidFill>
                  <a:srgbClr val="000000"/>
                </a:solidFill>
                <a:latin typeface="Times New Roman" panose="02020603050405020304" pitchFamily="18" charset="0"/>
                <a:ea typeface="+mn-ea"/>
                <a:cs typeface="Times New Roman" panose="02020603050405020304" pitchFamily="18" charset="0"/>
              </a:rPr>
              <a:t>由已知条件</a:t>
            </a:r>
            <a:r>
              <a:rPr lang="en-US" altLang="zh-CN" dirty="0">
                <a:solidFill>
                  <a:srgbClr val="000000"/>
                </a:solidFill>
                <a:latin typeface="Times New Roman" panose="02020603050405020304" pitchFamily="18" charset="0"/>
                <a:ea typeface="+mn-ea"/>
                <a:cs typeface="Times New Roman" panose="02020603050405020304" pitchFamily="18" charset="0"/>
              </a:rPr>
              <a:t>w(e)&lt;=w(e’), </a:t>
            </a:r>
            <a:r>
              <a:rPr lang="zh-CN" altLang="en-US" dirty="0">
                <a:solidFill>
                  <a:srgbClr val="000000"/>
                </a:solidFill>
                <a:latin typeface="Times New Roman" panose="02020603050405020304" pitchFamily="18" charset="0"/>
                <a:ea typeface="+mn-ea"/>
                <a:cs typeface="Times New Roman" panose="02020603050405020304" pitchFamily="18" charset="0"/>
              </a:rPr>
              <a:t>作</a:t>
            </a:r>
            <a:r>
              <a:rPr lang="en-US" altLang="zh-CN" dirty="0">
                <a:solidFill>
                  <a:srgbClr val="000000"/>
                </a:solidFill>
                <a:latin typeface="Times New Roman" panose="02020603050405020304" pitchFamily="18" charset="0"/>
                <a:ea typeface="+mn-ea"/>
                <a:cs typeface="Times New Roman" panose="02020603050405020304" pitchFamily="18" charset="0"/>
              </a:rPr>
              <a:t>T</a:t>
            </a:r>
            <a:r>
              <a:rPr lang="en-US" altLang="zh-CN" baseline="-25000" dirty="0">
                <a:solidFill>
                  <a:srgbClr val="000000"/>
                </a:solidFill>
                <a:latin typeface="Times New Roman" panose="02020603050405020304" pitchFamily="18" charset="0"/>
                <a:ea typeface="+mn-ea"/>
                <a:cs typeface="Times New Roman" panose="02020603050405020304" pitchFamily="18" charset="0"/>
              </a:rPr>
              <a:t>0</a:t>
            </a:r>
            <a:r>
              <a:rPr lang="en-US" altLang="zh-CN" dirty="0">
                <a:solidFill>
                  <a:srgbClr val="000000"/>
                </a:solidFill>
                <a:latin typeface="Times New Roman" panose="02020603050405020304" pitchFamily="18" charset="0"/>
                <a:ea typeface="+mn-ea"/>
                <a:cs typeface="Times New Roman" panose="02020603050405020304" pitchFamily="18" charset="0"/>
              </a:rPr>
              <a:t> </a:t>
            </a:r>
            <a:r>
              <a:rPr lang="en-US" altLang="en-US" dirty="0">
                <a:solidFill>
                  <a:srgbClr val="000000"/>
                </a:solidFill>
                <a:latin typeface="Times New Roman" panose="02020603050405020304" pitchFamily="18" charset="0"/>
                <a:ea typeface="+mn-ea"/>
                <a:cs typeface="Times New Roman" panose="02020603050405020304" pitchFamily="18" charset="0"/>
              </a:rPr>
              <a:t>⊕</a:t>
            </a:r>
            <a:r>
              <a:rPr lang="en-US" altLang="zh-CN" dirty="0">
                <a:solidFill>
                  <a:srgbClr val="000000"/>
                </a:solidFill>
                <a:latin typeface="Times New Roman" panose="02020603050405020304" pitchFamily="18" charset="0"/>
                <a:ea typeface="+mn-ea"/>
                <a:cs typeface="Times New Roman" panose="02020603050405020304" pitchFamily="18" charset="0"/>
              </a:rPr>
              <a:t>(e, e’), </a:t>
            </a:r>
            <a:r>
              <a:rPr lang="zh-CN" altLang="en-US" dirty="0">
                <a:solidFill>
                  <a:srgbClr val="000000"/>
                </a:solidFill>
                <a:latin typeface="Times New Roman" panose="02020603050405020304" pitchFamily="18" charset="0"/>
                <a:ea typeface="+mn-ea"/>
                <a:cs typeface="Times New Roman" panose="02020603050405020304" pitchFamily="18" charset="0"/>
              </a:rPr>
              <a:t>得到的仍然是最短树。</a:t>
            </a:r>
          </a:p>
          <a:p>
            <a:pPr>
              <a:spcBef>
                <a:spcPct val="35000"/>
              </a:spcBef>
            </a:pPr>
            <a:r>
              <a:rPr lang="zh-CN" altLang="en-US" sz="2800" dirty="0">
                <a:solidFill>
                  <a:srgbClr val="000000"/>
                </a:solidFill>
                <a:latin typeface="Times New Roman" panose="02020603050405020304" pitchFamily="18" charset="0"/>
                <a:ea typeface="+mn-ea"/>
                <a:cs typeface="Times New Roman" panose="02020603050405020304" pitchFamily="18" charset="0"/>
              </a:rPr>
              <a:t>                                           </a:t>
            </a:r>
            <a:endParaRPr lang="en-US" altLang="en-US" sz="2800" dirty="0">
              <a:solidFill>
                <a:srgbClr val="000000"/>
              </a:solidFill>
              <a:latin typeface="Times New Roman" panose="02020603050405020304" pitchFamily="18" charset="0"/>
              <a:ea typeface="+mn-ea"/>
              <a:cs typeface="Times New Roman" panose="02020603050405020304" pitchFamily="18" charset="0"/>
            </a:endParaRPr>
          </a:p>
        </p:txBody>
      </p:sp>
      <p:sp>
        <p:nvSpPr>
          <p:cNvPr id="7"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134601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5811">
                                            <p:txEl>
                                              <p:pRg st="0" end="0"/>
                                            </p:txEl>
                                          </p:spTgt>
                                        </p:tgtEl>
                                        <p:attrNameLst>
                                          <p:attrName>style.visibility</p:attrName>
                                        </p:attrNameLst>
                                      </p:cBhvr>
                                      <p:to>
                                        <p:strVal val="visible"/>
                                      </p:to>
                                    </p:set>
                                    <p:animEffect transition="in" filter="blinds(horizontal)">
                                      <p:cBhvr>
                                        <p:cTn id="7" dur="500"/>
                                        <p:tgtEl>
                                          <p:spTgt spid="1015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5811">
                                            <p:txEl>
                                              <p:pRg st="1" end="1"/>
                                            </p:txEl>
                                          </p:spTgt>
                                        </p:tgtEl>
                                        <p:attrNameLst>
                                          <p:attrName>style.visibility</p:attrName>
                                        </p:attrNameLst>
                                      </p:cBhvr>
                                      <p:to>
                                        <p:strVal val="visible"/>
                                      </p:to>
                                    </p:set>
                                    <p:animEffect transition="in" filter="blinds(horizontal)">
                                      <p:cBhvr>
                                        <p:cTn id="12" dur="500"/>
                                        <p:tgtEl>
                                          <p:spTgt spid="1015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5811">
                                            <p:txEl>
                                              <p:pRg st="2" end="2"/>
                                            </p:txEl>
                                          </p:spTgt>
                                        </p:tgtEl>
                                        <p:attrNameLst>
                                          <p:attrName>style.visibility</p:attrName>
                                        </p:attrNameLst>
                                      </p:cBhvr>
                                      <p:to>
                                        <p:strVal val="visible"/>
                                      </p:to>
                                    </p:set>
                                    <p:animEffect transition="in" filter="blinds(horizontal)">
                                      <p:cBhvr>
                                        <p:cTn id="17" dur="500"/>
                                        <p:tgtEl>
                                          <p:spTgt spid="1015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15811">
                                            <p:txEl>
                                              <p:pRg st="3" end="3"/>
                                            </p:txEl>
                                          </p:spTgt>
                                        </p:tgtEl>
                                        <p:attrNameLst>
                                          <p:attrName>style.visibility</p:attrName>
                                        </p:attrNameLst>
                                      </p:cBhvr>
                                      <p:to>
                                        <p:strVal val="visible"/>
                                      </p:to>
                                    </p:set>
                                    <p:animEffect transition="in" filter="blinds(horizontal)">
                                      <p:cBhvr>
                                        <p:cTn id="22" dur="500"/>
                                        <p:tgtEl>
                                          <p:spTgt spid="1015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5299" name="Rectangle 3"/>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5300" name="Rectangle 4"/>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5301" name="Rectangle 5"/>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grpSp>
        <p:nvGrpSpPr>
          <p:cNvPr id="2" name="Group 6"/>
          <p:cNvGrpSpPr>
            <a:grpSpLocks/>
          </p:cNvGrpSpPr>
          <p:nvPr/>
        </p:nvGrpSpPr>
        <p:grpSpPr bwMode="auto">
          <a:xfrm>
            <a:off x="219710" y="1628775"/>
            <a:ext cx="7010400" cy="4100513"/>
            <a:chOff x="340" y="1026"/>
            <a:chExt cx="4416" cy="2583"/>
          </a:xfrm>
        </p:grpSpPr>
        <p:grpSp>
          <p:nvGrpSpPr>
            <p:cNvPr id="3" name="Group 7"/>
            <p:cNvGrpSpPr>
              <a:grpSpLocks/>
            </p:cNvGrpSpPr>
            <p:nvPr/>
          </p:nvGrpSpPr>
          <p:grpSpPr bwMode="auto">
            <a:xfrm>
              <a:off x="340" y="1026"/>
              <a:ext cx="4416" cy="2583"/>
              <a:chOff x="336" y="1008"/>
              <a:chExt cx="4416" cy="2583"/>
            </a:xfrm>
          </p:grpSpPr>
          <p:sp>
            <p:nvSpPr>
              <p:cNvPr id="55315" name="AutoShape 8"/>
              <p:cNvSpPr>
                <a:spLocks noChangeArrowheads="1"/>
              </p:cNvSpPr>
              <p:nvPr/>
            </p:nvSpPr>
            <p:spPr bwMode="auto">
              <a:xfrm>
                <a:off x="576"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5316" name="AutoShape 9"/>
              <p:cNvSpPr>
                <a:spLocks noChangeArrowheads="1"/>
              </p:cNvSpPr>
              <p:nvPr/>
            </p:nvSpPr>
            <p:spPr bwMode="auto">
              <a:xfrm>
                <a:off x="1584"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5317" name="AutoShape 10"/>
              <p:cNvSpPr>
                <a:spLocks noChangeArrowheads="1"/>
              </p:cNvSpPr>
              <p:nvPr/>
            </p:nvSpPr>
            <p:spPr bwMode="auto">
              <a:xfrm>
                <a:off x="1584"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5318" name="AutoShape 11"/>
              <p:cNvSpPr>
                <a:spLocks noChangeArrowheads="1"/>
              </p:cNvSpPr>
              <p:nvPr/>
            </p:nvSpPr>
            <p:spPr bwMode="auto">
              <a:xfrm>
                <a:off x="4320"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5319" name="AutoShape 12"/>
              <p:cNvSpPr>
                <a:spLocks noChangeArrowheads="1"/>
              </p:cNvSpPr>
              <p:nvPr/>
            </p:nvSpPr>
            <p:spPr bwMode="auto">
              <a:xfrm>
                <a:off x="3312"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5320" name="AutoShape 13"/>
              <p:cNvSpPr>
                <a:spLocks noChangeArrowheads="1"/>
              </p:cNvSpPr>
              <p:nvPr/>
            </p:nvSpPr>
            <p:spPr bwMode="auto">
              <a:xfrm>
                <a:off x="3312"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cxnSp>
            <p:nvCxnSpPr>
              <p:cNvPr id="55321" name="AutoShape 14"/>
              <p:cNvCxnSpPr>
                <a:cxnSpLocks noChangeShapeType="1"/>
                <a:stCxn id="55315" idx="7"/>
                <a:endCxn id="55316" idx="3"/>
              </p:cNvCxnSpPr>
              <p:nvPr/>
            </p:nvCxnSpPr>
            <p:spPr bwMode="auto">
              <a:xfrm flipV="1">
                <a:off x="658" y="1426"/>
                <a:ext cx="940" cy="844"/>
              </a:xfrm>
              <a:prstGeom prst="straightConnector1">
                <a:avLst/>
              </a:prstGeom>
              <a:noFill/>
              <a:ln w="25400">
                <a:solidFill>
                  <a:srgbClr val="66FF33"/>
                </a:solidFill>
                <a:round/>
                <a:headEnd/>
                <a:tailEnd/>
              </a:ln>
            </p:spPr>
          </p:cxnSp>
          <p:cxnSp>
            <p:nvCxnSpPr>
              <p:cNvPr id="55322" name="AutoShape 15"/>
              <p:cNvCxnSpPr>
                <a:cxnSpLocks noChangeShapeType="1"/>
                <a:stCxn id="55316" idx="6"/>
                <a:endCxn id="55319" idx="2"/>
              </p:cNvCxnSpPr>
              <p:nvPr/>
            </p:nvCxnSpPr>
            <p:spPr bwMode="auto">
              <a:xfrm>
                <a:off x="1680" y="1392"/>
                <a:ext cx="1632" cy="0"/>
              </a:xfrm>
              <a:prstGeom prst="straightConnector1">
                <a:avLst/>
              </a:prstGeom>
              <a:noFill/>
              <a:ln w="25400">
                <a:solidFill>
                  <a:srgbClr val="66FF33"/>
                </a:solidFill>
                <a:round/>
                <a:headEnd/>
                <a:tailEnd/>
              </a:ln>
            </p:spPr>
          </p:cxnSp>
          <p:cxnSp>
            <p:nvCxnSpPr>
              <p:cNvPr id="55323" name="AutoShape 16"/>
              <p:cNvCxnSpPr>
                <a:cxnSpLocks noChangeShapeType="1"/>
                <a:stCxn id="55319" idx="5"/>
                <a:endCxn id="55318" idx="1"/>
              </p:cNvCxnSpPr>
              <p:nvPr/>
            </p:nvCxnSpPr>
            <p:spPr bwMode="auto">
              <a:xfrm>
                <a:off x="3394" y="1426"/>
                <a:ext cx="940" cy="844"/>
              </a:xfrm>
              <a:prstGeom prst="straightConnector1">
                <a:avLst/>
              </a:prstGeom>
              <a:noFill/>
              <a:ln w="25400">
                <a:solidFill>
                  <a:srgbClr val="66FF33"/>
                </a:solidFill>
                <a:round/>
                <a:headEnd/>
                <a:tailEnd/>
              </a:ln>
            </p:spPr>
          </p:cxnSp>
          <p:cxnSp>
            <p:nvCxnSpPr>
              <p:cNvPr id="55324" name="AutoShape 17"/>
              <p:cNvCxnSpPr>
                <a:cxnSpLocks noChangeShapeType="1"/>
                <a:stCxn id="55318" idx="3"/>
                <a:endCxn id="55320" idx="7"/>
              </p:cNvCxnSpPr>
              <p:nvPr/>
            </p:nvCxnSpPr>
            <p:spPr bwMode="auto">
              <a:xfrm flipH="1">
                <a:off x="3394" y="2338"/>
                <a:ext cx="940" cy="844"/>
              </a:xfrm>
              <a:prstGeom prst="straightConnector1">
                <a:avLst/>
              </a:prstGeom>
              <a:noFill/>
              <a:ln w="25400">
                <a:solidFill>
                  <a:srgbClr val="66FF33"/>
                </a:solidFill>
                <a:round/>
                <a:headEnd/>
                <a:tailEnd/>
              </a:ln>
            </p:spPr>
          </p:cxnSp>
          <p:cxnSp>
            <p:nvCxnSpPr>
              <p:cNvPr id="55325" name="AutoShape 18"/>
              <p:cNvCxnSpPr>
                <a:cxnSpLocks noChangeShapeType="1"/>
                <a:stCxn id="55320" idx="2"/>
                <a:endCxn id="55317" idx="6"/>
              </p:cNvCxnSpPr>
              <p:nvPr/>
            </p:nvCxnSpPr>
            <p:spPr bwMode="auto">
              <a:xfrm flipH="1">
                <a:off x="1680" y="3216"/>
                <a:ext cx="1632" cy="0"/>
              </a:xfrm>
              <a:prstGeom prst="straightConnector1">
                <a:avLst/>
              </a:prstGeom>
              <a:noFill/>
              <a:ln w="25400">
                <a:solidFill>
                  <a:srgbClr val="66FF33"/>
                </a:solidFill>
                <a:round/>
                <a:headEnd/>
                <a:tailEnd/>
              </a:ln>
            </p:spPr>
          </p:cxnSp>
          <p:cxnSp>
            <p:nvCxnSpPr>
              <p:cNvPr id="55326" name="AutoShape 19"/>
              <p:cNvCxnSpPr>
                <a:cxnSpLocks noChangeShapeType="1"/>
                <a:stCxn id="55317" idx="1"/>
                <a:endCxn id="55315" idx="5"/>
              </p:cNvCxnSpPr>
              <p:nvPr/>
            </p:nvCxnSpPr>
            <p:spPr bwMode="auto">
              <a:xfrm flipH="1" flipV="1">
                <a:off x="658" y="2338"/>
                <a:ext cx="940" cy="844"/>
              </a:xfrm>
              <a:prstGeom prst="straightConnector1">
                <a:avLst/>
              </a:prstGeom>
              <a:noFill/>
              <a:ln w="25400">
                <a:solidFill>
                  <a:srgbClr val="66FF33"/>
                </a:solidFill>
                <a:round/>
                <a:headEnd/>
                <a:tailEnd/>
              </a:ln>
            </p:spPr>
          </p:cxnSp>
          <p:cxnSp>
            <p:nvCxnSpPr>
              <p:cNvPr id="55327" name="AutoShape 20"/>
              <p:cNvCxnSpPr>
                <a:cxnSpLocks noChangeShapeType="1"/>
                <a:stCxn id="55317" idx="0"/>
                <a:endCxn id="55316" idx="4"/>
              </p:cNvCxnSpPr>
              <p:nvPr/>
            </p:nvCxnSpPr>
            <p:spPr bwMode="auto">
              <a:xfrm flipV="1">
                <a:off x="1632" y="1440"/>
                <a:ext cx="0" cy="1728"/>
              </a:xfrm>
              <a:prstGeom prst="straightConnector1">
                <a:avLst/>
              </a:prstGeom>
              <a:noFill/>
              <a:ln w="25400">
                <a:solidFill>
                  <a:srgbClr val="66FF33"/>
                </a:solidFill>
                <a:round/>
                <a:headEnd/>
                <a:tailEnd/>
              </a:ln>
            </p:spPr>
          </p:cxnSp>
          <p:cxnSp>
            <p:nvCxnSpPr>
              <p:cNvPr id="55328" name="AutoShape 21"/>
              <p:cNvCxnSpPr>
                <a:cxnSpLocks noChangeShapeType="1"/>
                <a:stCxn id="55320" idx="0"/>
                <a:endCxn id="55319" idx="4"/>
              </p:cNvCxnSpPr>
              <p:nvPr/>
            </p:nvCxnSpPr>
            <p:spPr bwMode="auto">
              <a:xfrm flipV="1">
                <a:off x="3360" y="1440"/>
                <a:ext cx="0" cy="1728"/>
              </a:xfrm>
              <a:prstGeom prst="straightConnector1">
                <a:avLst/>
              </a:prstGeom>
              <a:noFill/>
              <a:ln w="25400">
                <a:solidFill>
                  <a:srgbClr val="66FF33"/>
                </a:solidFill>
                <a:round/>
                <a:headEnd/>
                <a:tailEnd/>
              </a:ln>
            </p:spPr>
          </p:cxnSp>
          <p:cxnSp>
            <p:nvCxnSpPr>
              <p:cNvPr id="55329" name="AutoShape 22"/>
              <p:cNvCxnSpPr>
                <a:cxnSpLocks noChangeShapeType="1"/>
                <a:stCxn id="55317" idx="7"/>
                <a:endCxn id="55319" idx="3"/>
              </p:cNvCxnSpPr>
              <p:nvPr/>
            </p:nvCxnSpPr>
            <p:spPr bwMode="auto">
              <a:xfrm flipV="1">
                <a:off x="1666" y="1426"/>
                <a:ext cx="1660" cy="1756"/>
              </a:xfrm>
              <a:prstGeom prst="straightConnector1">
                <a:avLst/>
              </a:prstGeom>
              <a:noFill/>
              <a:ln w="25400">
                <a:solidFill>
                  <a:srgbClr val="66FF33"/>
                </a:solidFill>
                <a:round/>
                <a:headEnd/>
                <a:tailEnd/>
              </a:ln>
            </p:spPr>
          </p:cxnSp>
          <p:sp>
            <p:nvSpPr>
              <p:cNvPr id="626711" name="Text Box 23"/>
              <p:cNvSpPr txBox="1">
                <a:spLocks noChangeArrowheads="1"/>
              </p:cNvSpPr>
              <p:nvPr/>
            </p:nvSpPr>
            <p:spPr bwMode="auto">
              <a:xfrm>
                <a:off x="336"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a</a:t>
                </a:r>
              </a:p>
            </p:txBody>
          </p:sp>
          <p:sp>
            <p:nvSpPr>
              <p:cNvPr id="626712" name="Text Box 24"/>
              <p:cNvSpPr txBox="1">
                <a:spLocks noChangeArrowheads="1"/>
              </p:cNvSpPr>
              <p:nvPr/>
            </p:nvSpPr>
            <p:spPr bwMode="auto">
              <a:xfrm>
                <a:off x="1488"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b</a:t>
                </a:r>
              </a:p>
            </p:txBody>
          </p:sp>
          <p:sp>
            <p:nvSpPr>
              <p:cNvPr id="626713" name="Text Box 25"/>
              <p:cNvSpPr txBox="1">
                <a:spLocks noChangeArrowheads="1"/>
              </p:cNvSpPr>
              <p:nvPr/>
            </p:nvSpPr>
            <p:spPr bwMode="auto">
              <a:xfrm>
                <a:off x="3216"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d</a:t>
                </a:r>
              </a:p>
            </p:txBody>
          </p:sp>
          <p:sp>
            <p:nvSpPr>
              <p:cNvPr id="626714" name="Text Box 26"/>
              <p:cNvSpPr txBox="1">
                <a:spLocks noChangeArrowheads="1"/>
              </p:cNvSpPr>
              <p:nvPr/>
            </p:nvSpPr>
            <p:spPr bwMode="auto">
              <a:xfrm>
                <a:off x="4464"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z</a:t>
                </a:r>
              </a:p>
            </p:txBody>
          </p:sp>
          <p:sp>
            <p:nvSpPr>
              <p:cNvPr id="626715" name="Text Box 27"/>
              <p:cNvSpPr txBox="1">
                <a:spLocks noChangeArrowheads="1"/>
              </p:cNvSpPr>
              <p:nvPr/>
            </p:nvSpPr>
            <p:spPr bwMode="auto">
              <a:xfrm>
                <a:off x="3264"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e</a:t>
                </a:r>
              </a:p>
            </p:txBody>
          </p:sp>
          <p:sp>
            <p:nvSpPr>
              <p:cNvPr id="626716" name="Text Box 28"/>
              <p:cNvSpPr txBox="1">
                <a:spLocks noChangeArrowheads="1"/>
              </p:cNvSpPr>
              <p:nvPr/>
            </p:nvSpPr>
            <p:spPr bwMode="auto">
              <a:xfrm>
                <a:off x="1488"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c</a:t>
                </a:r>
              </a:p>
            </p:txBody>
          </p:sp>
        </p:grpSp>
        <p:sp>
          <p:nvSpPr>
            <p:cNvPr id="626717" name="Text Box 29"/>
            <p:cNvSpPr txBox="1">
              <a:spLocks noChangeArrowheads="1"/>
            </p:cNvSpPr>
            <p:nvPr/>
          </p:nvSpPr>
          <p:spPr bwMode="auto">
            <a:xfrm>
              <a:off x="816" y="158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4</a:t>
              </a:r>
            </a:p>
          </p:txBody>
        </p:sp>
        <p:sp>
          <p:nvSpPr>
            <p:cNvPr id="626718" name="Text Box 30"/>
            <p:cNvSpPr txBox="1">
              <a:spLocks noChangeArrowheads="1"/>
            </p:cNvSpPr>
            <p:nvPr/>
          </p:nvSpPr>
          <p:spPr bwMode="auto">
            <a:xfrm>
              <a:off x="816" y="27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26719" name="Text Box 31"/>
            <p:cNvSpPr txBox="1">
              <a:spLocks noChangeArrowheads="1"/>
            </p:cNvSpPr>
            <p:nvPr/>
          </p:nvSpPr>
          <p:spPr bwMode="auto">
            <a:xfrm>
              <a:off x="1344" y="211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1</a:t>
              </a:r>
            </a:p>
          </p:txBody>
        </p:sp>
        <p:sp>
          <p:nvSpPr>
            <p:cNvPr id="626720" name="Text Box 32"/>
            <p:cNvSpPr txBox="1">
              <a:spLocks noChangeArrowheads="1"/>
            </p:cNvSpPr>
            <p:nvPr/>
          </p:nvSpPr>
          <p:spPr bwMode="auto">
            <a:xfrm>
              <a:off x="2304" y="139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5</a:t>
              </a:r>
            </a:p>
          </p:txBody>
        </p:sp>
        <p:sp>
          <p:nvSpPr>
            <p:cNvPr id="626721" name="Text Box 33"/>
            <p:cNvSpPr txBox="1">
              <a:spLocks noChangeArrowheads="1"/>
            </p:cNvSpPr>
            <p:nvPr/>
          </p:nvSpPr>
          <p:spPr bwMode="auto">
            <a:xfrm>
              <a:off x="2208" y="206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8</a:t>
              </a:r>
            </a:p>
          </p:txBody>
        </p:sp>
        <p:sp>
          <p:nvSpPr>
            <p:cNvPr id="626722" name="Text Box 34"/>
            <p:cNvSpPr txBox="1">
              <a:spLocks noChangeArrowheads="1"/>
            </p:cNvSpPr>
            <p:nvPr/>
          </p:nvSpPr>
          <p:spPr bwMode="auto">
            <a:xfrm>
              <a:off x="2304" y="2907"/>
              <a:ext cx="384" cy="327"/>
            </a:xfrm>
            <a:prstGeom prst="rect">
              <a:avLst/>
            </a:prstGeom>
            <a:noFill/>
            <a:ln w="25400">
              <a:noFill/>
              <a:miter lim="800000"/>
              <a:headEnd/>
              <a:tailEnd/>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itchFamily="66" charset="0"/>
                </a:rPr>
                <a:t>4</a:t>
              </a:r>
            </a:p>
          </p:txBody>
        </p:sp>
        <p:sp>
          <p:nvSpPr>
            <p:cNvPr id="626723" name="Text Box 35"/>
            <p:cNvSpPr txBox="1">
              <a:spLocks noChangeArrowheads="1"/>
            </p:cNvSpPr>
            <p:nvPr/>
          </p:nvSpPr>
          <p:spPr bwMode="auto">
            <a:xfrm>
              <a:off x="3072" y="216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26724" name="Text Box 36"/>
            <p:cNvSpPr txBox="1">
              <a:spLocks noChangeArrowheads="1"/>
            </p:cNvSpPr>
            <p:nvPr/>
          </p:nvSpPr>
          <p:spPr bwMode="auto">
            <a:xfrm>
              <a:off x="3840" y="15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6</a:t>
              </a:r>
            </a:p>
          </p:txBody>
        </p:sp>
        <p:sp>
          <p:nvSpPr>
            <p:cNvPr id="626725" name="Text Box 37"/>
            <p:cNvSpPr txBox="1">
              <a:spLocks noChangeArrowheads="1"/>
            </p:cNvSpPr>
            <p:nvPr/>
          </p:nvSpPr>
          <p:spPr bwMode="auto">
            <a:xfrm>
              <a:off x="3696" y="240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3</a:t>
              </a:r>
            </a:p>
          </p:txBody>
        </p:sp>
      </p:grpSp>
      <p:sp>
        <p:nvSpPr>
          <p:cNvPr id="55304" name="Rectangle 39"/>
          <p:cNvSpPr>
            <a:spLocks noChangeArrowheads="1"/>
          </p:cNvSpPr>
          <p:nvPr/>
        </p:nvSpPr>
        <p:spPr bwMode="auto">
          <a:xfrm>
            <a:off x="569225" y="1179513"/>
            <a:ext cx="8023232" cy="579437"/>
          </a:xfrm>
          <a:prstGeom prst="rect">
            <a:avLst/>
          </a:prstGeom>
          <a:noFill/>
          <a:ln w="9525">
            <a:noFill/>
            <a:miter lim="800000"/>
            <a:headEnd/>
            <a:tailEnd/>
          </a:ln>
        </p:spPr>
        <p:txBody>
          <a:bodyPr wrap="square">
            <a:spAutoFit/>
          </a:bodyPr>
          <a:lstStyle/>
          <a:p>
            <a:pPr>
              <a:spcBef>
                <a:spcPct val="20000"/>
              </a:spcBef>
              <a:buClr>
                <a:srgbClr val="89AAD3"/>
              </a:buClr>
              <a:buSzPct val="70000"/>
              <a:buFont typeface="Wingdings" pitchFamily="2" charset="2"/>
              <a:buNone/>
            </a:pPr>
            <a:r>
              <a:rPr lang="zh-CN" altLang="en-US" sz="3200" dirty="0">
                <a:solidFill>
                  <a:srgbClr val="000000"/>
                </a:solidFill>
                <a:latin typeface="Times New Roman" pitchFamily="18" charset="0"/>
              </a:rPr>
              <a:t>例：求下图最小生成树</a:t>
            </a:r>
          </a:p>
        </p:txBody>
      </p:sp>
      <p:sp>
        <p:nvSpPr>
          <p:cNvPr id="40"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a:ea typeface="宋体"/>
              </a:rPr>
              <a:t>Prim</a:t>
            </a:r>
            <a:r>
              <a:rPr kumimoji="0" lang="zh-CN" altLang="en-US" sz="4400" dirty="0">
                <a:ln w="12700">
                  <a:solidFill>
                    <a:srgbClr val="675D59"/>
                  </a:solidFill>
                </a:ln>
                <a:solidFill>
                  <a:srgbClr val="675D59">
                    <a:lumMod val="75000"/>
                  </a:srgbClr>
                </a:solidFill>
                <a:latin typeface="宋体"/>
                <a:ea typeface="宋体"/>
              </a:rPr>
              <a:t>实例</a:t>
            </a:r>
          </a:p>
        </p:txBody>
      </p:sp>
    </p:spTree>
    <p:extLst>
      <p:ext uri="{BB962C8B-B14F-4D97-AF65-F5344CB8AC3E}">
        <p14:creationId xmlns:p14="http://schemas.microsoft.com/office/powerpoint/2010/main" val="12571603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1913" y="32400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6323" name="Rectangle 3"/>
          <p:cNvSpPr>
            <a:spLocks noChangeArrowheads="1"/>
          </p:cNvSpPr>
          <p:nvPr/>
        </p:nvSpPr>
        <p:spPr bwMode="auto">
          <a:xfrm>
            <a:off x="-61913" y="32400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6324" name="Rectangle 4"/>
          <p:cNvSpPr>
            <a:spLocks noChangeArrowheads="1"/>
          </p:cNvSpPr>
          <p:nvPr/>
        </p:nvSpPr>
        <p:spPr bwMode="auto">
          <a:xfrm>
            <a:off x="-61913" y="32400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6325" name="Rectangle 5"/>
          <p:cNvSpPr>
            <a:spLocks noChangeArrowheads="1"/>
          </p:cNvSpPr>
          <p:nvPr/>
        </p:nvSpPr>
        <p:spPr bwMode="auto">
          <a:xfrm>
            <a:off x="-61913" y="32400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6327" name="Rectangle 7"/>
          <p:cNvSpPr>
            <a:spLocks noChangeArrowheads="1"/>
          </p:cNvSpPr>
          <p:nvPr/>
        </p:nvSpPr>
        <p:spPr bwMode="auto">
          <a:xfrm>
            <a:off x="569225" y="1179513"/>
            <a:ext cx="6499225" cy="579437"/>
          </a:xfrm>
          <a:prstGeom prst="rect">
            <a:avLst/>
          </a:prstGeom>
          <a:noFill/>
          <a:ln w="9525">
            <a:noFill/>
            <a:miter lim="800000"/>
            <a:headEnd/>
            <a:tailEnd/>
          </a:ln>
        </p:spPr>
        <p:txBody>
          <a:bodyPr wrap="square">
            <a:spAutoFit/>
          </a:bodyPr>
          <a:lstStyle/>
          <a:p>
            <a:pPr>
              <a:spcBef>
                <a:spcPct val="20000"/>
              </a:spcBef>
              <a:buClr>
                <a:srgbClr val="89AAD3"/>
              </a:buClr>
              <a:buSzPct val="70000"/>
              <a:buFont typeface="Wingdings" pitchFamily="2" charset="2"/>
              <a:buNone/>
            </a:pPr>
            <a:r>
              <a:rPr lang="zh-CN" altLang="en-US" sz="3200">
                <a:solidFill>
                  <a:srgbClr val="000000"/>
                </a:solidFill>
                <a:latin typeface="Times New Roman" pitchFamily="18" charset="0"/>
              </a:rPr>
              <a:t>解：步骤</a:t>
            </a:r>
            <a:r>
              <a:rPr lang="en-US" altLang="zh-CN" sz="3200">
                <a:solidFill>
                  <a:srgbClr val="000000"/>
                </a:solidFill>
                <a:latin typeface="Times New Roman" pitchFamily="18" charset="0"/>
              </a:rPr>
              <a:t>1</a:t>
            </a:r>
          </a:p>
        </p:txBody>
      </p:sp>
      <p:grpSp>
        <p:nvGrpSpPr>
          <p:cNvPr id="2" name="Group 8"/>
          <p:cNvGrpSpPr>
            <a:grpSpLocks/>
          </p:cNvGrpSpPr>
          <p:nvPr/>
        </p:nvGrpSpPr>
        <p:grpSpPr bwMode="auto">
          <a:xfrm>
            <a:off x="107394" y="1628775"/>
            <a:ext cx="7010400" cy="4100513"/>
            <a:chOff x="340" y="1026"/>
            <a:chExt cx="4416" cy="2583"/>
          </a:xfrm>
        </p:grpSpPr>
        <p:grpSp>
          <p:nvGrpSpPr>
            <p:cNvPr id="3" name="Group 9"/>
            <p:cNvGrpSpPr>
              <a:grpSpLocks/>
            </p:cNvGrpSpPr>
            <p:nvPr/>
          </p:nvGrpSpPr>
          <p:grpSpPr bwMode="auto">
            <a:xfrm>
              <a:off x="340" y="1026"/>
              <a:ext cx="4416" cy="2583"/>
              <a:chOff x="336" y="1008"/>
              <a:chExt cx="4416" cy="2583"/>
            </a:xfrm>
          </p:grpSpPr>
          <p:sp>
            <p:nvSpPr>
              <p:cNvPr id="56339" name="AutoShape 10"/>
              <p:cNvSpPr>
                <a:spLocks noChangeArrowheads="1"/>
              </p:cNvSpPr>
              <p:nvPr/>
            </p:nvSpPr>
            <p:spPr bwMode="auto">
              <a:xfrm>
                <a:off x="576"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6340" name="AutoShape 11"/>
              <p:cNvSpPr>
                <a:spLocks noChangeArrowheads="1"/>
              </p:cNvSpPr>
              <p:nvPr/>
            </p:nvSpPr>
            <p:spPr bwMode="auto">
              <a:xfrm>
                <a:off x="1584"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6341" name="AutoShape 12"/>
              <p:cNvSpPr>
                <a:spLocks noChangeArrowheads="1"/>
              </p:cNvSpPr>
              <p:nvPr/>
            </p:nvSpPr>
            <p:spPr bwMode="auto">
              <a:xfrm>
                <a:off x="1584"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6342" name="AutoShape 13"/>
              <p:cNvSpPr>
                <a:spLocks noChangeArrowheads="1"/>
              </p:cNvSpPr>
              <p:nvPr/>
            </p:nvSpPr>
            <p:spPr bwMode="auto">
              <a:xfrm>
                <a:off x="4320"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6343" name="AutoShape 14"/>
              <p:cNvSpPr>
                <a:spLocks noChangeArrowheads="1"/>
              </p:cNvSpPr>
              <p:nvPr/>
            </p:nvSpPr>
            <p:spPr bwMode="auto">
              <a:xfrm>
                <a:off x="3312"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6344" name="AutoShape 15"/>
              <p:cNvSpPr>
                <a:spLocks noChangeArrowheads="1"/>
              </p:cNvSpPr>
              <p:nvPr/>
            </p:nvSpPr>
            <p:spPr bwMode="auto">
              <a:xfrm>
                <a:off x="3312"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cxnSp>
            <p:nvCxnSpPr>
              <p:cNvPr id="56345" name="AutoShape 16"/>
              <p:cNvCxnSpPr>
                <a:cxnSpLocks noChangeShapeType="1"/>
                <a:stCxn id="56339" idx="7"/>
                <a:endCxn id="56340" idx="3"/>
              </p:cNvCxnSpPr>
              <p:nvPr/>
            </p:nvCxnSpPr>
            <p:spPr bwMode="auto">
              <a:xfrm flipV="1">
                <a:off x="658" y="1426"/>
                <a:ext cx="940" cy="844"/>
              </a:xfrm>
              <a:prstGeom prst="straightConnector1">
                <a:avLst/>
              </a:prstGeom>
              <a:noFill/>
              <a:ln w="25400">
                <a:solidFill>
                  <a:srgbClr val="66FF33"/>
                </a:solidFill>
                <a:round/>
                <a:headEnd/>
                <a:tailEnd/>
              </a:ln>
            </p:spPr>
          </p:cxnSp>
          <p:cxnSp>
            <p:nvCxnSpPr>
              <p:cNvPr id="56346" name="AutoShape 17"/>
              <p:cNvCxnSpPr>
                <a:cxnSpLocks noChangeShapeType="1"/>
                <a:stCxn id="56340" idx="6"/>
                <a:endCxn id="56343" idx="2"/>
              </p:cNvCxnSpPr>
              <p:nvPr/>
            </p:nvCxnSpPr>
            <p:spPr bwMode="auto">
              <a:xfrm>
                <a:off x="1680" y="1392"/>
                <a:ext cx="1632" cy="0"/>
              </a:xfrm>
              <a:prstGeom prst="straightConnector1">
                <a:avLst/>
              </a:prstGeom>
              <a:noFill/>
              <a:ln w="25400">
                <a:solidFill>
                  <a:srgbClr val="66FF33"/>
                </a:solidFill>
                <a:round/>
                <a:headEnd/>
                <a:tailEnd/>
              </a:ln>
            </p:spPr>
          </p:cxnSp>
          <p:cxnSp>
            <p:nvCxnSpPr>
              <p:cNvPr id="56347" name="AutoShape 18"/>
              <p:cNvCxnSpPr>
                <a:cxnSpLocks noChangeShapeType="1"/>
                <a:stCxn id="56343" idx="5"/>
                <a:endCxn id="56342" idx="1"/>
              </p:cNvCxnSpPr>
              <p:nvPr/>
            </p:nvCxnSpPr>
            <p:spPr bwMode="auto">
              <a:xfrm>
                <a:off x="3394" y="1426"/>
                <a:ext cx="940" cy="844"/>
              </a:xfrm>
              <a:prstGeom prst="straightConnector1">
                <a:avLst/>
              </a:prstGeom>
              <a:noFill/>
              <a:ln w="25400">
                <a:solidFill>
                  <a:srgbClr val="66FF33"/>
                </a:solidFill>
                <a:round/>
                <a:headEnd/>
                <a:tailEnd/>
              </a:ln>
            </p:spPr>
          </p:cxnSp>
          <p:cxnSp>
            <p:nvCxnSpPr>
              <p:cNvPr id="56348" name="AutoShape 19"/>
              <p:cNvCxnSpPr>
                <a:cxnSpLocks noChangeShapeType="1"/>
                <a:stCxn id="56342" idx="3"/>
                <a:endCxn id="56344" idx="7"/>
              </p:cNvCxnSpPr>
              <p:nvPr/>
            </p:nvCxnSpPr>
            <p:spPr bwMode="auto">
              <a:xfrm flipH="1">
                <a:off x="3394" y="2338"/>
                <a:ext cx="940" cy="844"/>
              </a:xfrm>
              <a:prstGeom prst="straightConnector1">
                <a:avLst/>
              </a:prstGeom>
              <a:noFill/>
              <a:ln w="25400">
                <a:solidFill>
                  <a:srgbClr val="66FF33"/>
                </a:solidFill>
                <a:round/>
                <a:headEnd/>
                <a:tailEnd/>
              </a:ln>
            </p:spPr>
          </p:cxnSp>
          <p:cxnSp>
            <p:nvCxnSpPr>
              <p:cNvPr id="56349" name="AutoShape 20"/>
              <p:cNvCxnSpPr>
                <a:cxnSpLocks noChangeShapeType="1"/>
                <a:stCxn id="56344" idx="2"/>
                <a:endCxn id="56341" idx="6"/>
              </p:cNvCxnSpPr>
              <p:nvPr/>
            </p:nvCxnSpPr>
            <p:spPr bwMode="auto">
              <a:xfrm flipH="1">
                <a:off x="1680" y="3216"/>
                <a:ext cx="1632" cy="0"/>
              </a:xfrm>
              <a:prstGeom prst="straightConnector1">
                <a:avLst/>
              </a:prstGeom>
              <a:noFill/>
              <a:ln w="25400">
                <a:solidFill>
                  <a:srgbClr val="66FF33"/>
                </a:solidFill>
                <a:round/>
                <a:headEnd/>
                <a:tailEnd/>
              </a:ln>
            </p:spPr>
          </p:cxnSp>
          <p:cxnSp>
            <p:nvCxnSpPr>
              <p:cNvPr id="56350" name="AutoShape 21"/>
              <p:cNvCxnSpPr>
                <a:cxnSpLocks noChangeShapeType="1"/>
                <a:stCxn id="56341" idx="1"/>
                <a:endCxn id="56339" idx="5"/>
              </p:cNvCxnSpPr>
              <p:nvPr/>
            </p:nvCxnSpPr>
            <p:spPr bwMode="auto">
              <a:xfrm flipH="1" flipV="1">
                <a:off x="658" y="2338"/>
                <a:ext cx="940" cy="844"/>
              </a:xfrm>
              <a:prstGeom prst="straightConnector1">
                <a:avLst/>
              </a:prstGeom>
              <a:noFill/>
              <a:ln w="25400">
                <a:solidFill>
                  <a:srgbClr val="66FF33"/>
                </a:solidFill>
                <a:round/>
                <a:headEnd/>
                <a:tailEnd/>
              </a:ln>
            </p:spPr>
          </p:cxnSp>
          <p:cxnSp>
            <p:nvCxnSpPr>
              <p:cNvPr id="56351" name="AutoShape 22"/>
              <p:cNvCxnSpPr>
                <a:cxnSpLocks noChangeShapeType="1"/>
                <a:stCxn id="56341" idx="0"/>
                <a:endCxn id="56340" idx="4"/>
              </p:cNvCxnSpPr>
              <p:nvPr/>
            </p:nvCxnSpPr>
            <p:spPr bwMode="auto">
              <a:xfrm flipV="1">
                <a:off x="1632" y="1440"/>
                <a:ext cx="0" cy="1728"/>
              </a:xfrm>
              <a:prstGeom prst="straightConnector1">
                <a:avLst/>
              </a:prstGeom>
              <a:noFill/>
              <a:ln w="25400">
                <a:solidFill>
                  <a:srgbClr val="66FF33"/>
                </a:solidFill>
                <a:round/>
                <a:headEnd/>
                <a:tailEnd/>
              </a:ln>
            </p:spPr>
          </p:cxnSp>
          <p:cxnSp>
            <p:nvCxnSpPr>
              <p:cNvPr id="56352" name="AutoShape 23"/>
              <p:cNvCxnSpPr>
                <a:cxnSpLocks noChangeShapeType="1"/>
                <a:stCxn id="56344" idx="0"/>
                <a:endCxn id="56343" idx="4"/>
              </p:cNvCxnSpPr>
              <p:nvPr/>
            </p:nvCxnSpPr>
            <p:spPr bwMode="auto">
              <a:xfrm flipV="1">
                <a:off x="3360" y="1440"/>
                <a:ext cx="0" cy="1728"/>
              </a:xfrm>
              <a:prstGeom prst="straightConnector1">
                <a:avLst/>
              </a:prstGeom>
              <a:noFill/>
              <a:ln w="25400">
                <a:solidFill>
                  <a:srgbClr val="66FF33"/>
                </a:solidFill>
                <a:round/>
                <a:headEnd/>
                <a:tailEnd/>
              </a:ln>
            </p:spPr>
          </p:cxnSp>
          <p:cxnSp>
            <p:nvCxnSpPr>
              <p:cNvPr id="56353" name="AutoShape 24"/>
              <p:cNvCxnSpPr>
                <a:cxnSpLocks noChangeShapeType="1"/>
                <a:stCxn id="56341" idx="7"/>
                <a:endCxn id="56343" idx="3"/>
              </p:cNvCxnSpPr>
              <p:nvPr/>
            </p:nvCxnSpPr>
            <p:spPr bwMode="auto">
              <a:xfrm flipV="1">
                <a:off x="1666" y="1426"/>
                <a:ext cx="1660" cy="1756"/>
              </a:xfrm>
              <a:prstGeom prst="straightConnector1">
                <a:avLst/>
              </a:prstGeom>
              <a:noFill/>
              <a:ln w="25400">
                <a:solidFill>
                  <a:srgbClr val="66FF33"/>
                </a:solidFill>
                <a:round/>
                <a:headEnd/>
                <a:tailEnd/>
              </a:ln>
            </p:spPr>
          </p:cxnSp>
          <p:sp>
            <p:nvSpPr>
              <p:cNvPr id="627737" name="Text Box 25"/>
              <p:cNvSpPr txBox="1">
                <a:spLocks noChangeArrowheads="1"/>
              </p:cNvSpPr>
              <p:nvPr/>
            </p:nvSpPr>
            <p:spPr bwMode="auto">
              <a:xfrm>
                <a:off x="336"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a</a:t>
                </a:r>
              </a:p>
            </p:txBody>
          </p:sp>
          <p:sp>
            <p:nvSpPr>
              <p:cNvPr id="627738" name="Text Box 26"/>
              <p:cNvSpPr txBox="1">
                <a:spLocks noChangeArrowheads="1"/>
              </p:cNvSpPr>
              <p:nvPr/>
            </p:nvSpPr>
            <p:spPr bwMode="auto">
              <a:xfrm>
                <a:off x="1488"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b</a:t>
                </a:r>
              </a:p>
            </p:txBody>
          </p:sp>
          <p:sp>
            <p:nvSpPr>
              <p:cNvPr id="627739" name="Text Box 27"/>
              <p:cNvSpPr txBox="1">
                <a:spLocks noChangeArrowheads="1"/>
              </p:cNvSpPr>
              <p:nvPr/>
            </p:nvSpPr>
            <p:spPr bwMode="auto">
              <a:xfrm>
                <a:off x="3216"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d</a:t>
                </a:r>
              </a:p>
            </p:txBody>
          </p:sp>
          <p:sp>
            <p:nvSpPr>
              <p:cNvPr id="627740" name="Text Box 28"/>
              <p:cNvSpPr txBox="1">
                <a:spLocks noChangeArrowheads="1"/>
              </p:cNvSpPr>
              <p:nvPr/>
            </p:nvSpPr>
            <p:spPr bwMode="auto">
              <a:xfrm>
                <a:off x="4464"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z</a:t>
                </a:r>
              </a:p>
            </p:txBody>
          </p:sp>
          <p:sp>
            <p:nvSpPr>
              <p:cNvPr id="627741" name="Text Box 29"/>
              <p:cNvSpPr txBox="1">
                <a:spLocks noChangeArrowheads="1"/>
              </p:cNvSpPr>
              <p:nvPr/>
            </p:nvSpPr>
            <p:spPr bwMode="auto">
              <a:xfrm>
                <a:off x="3264"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e</a:t>
                </a:r>
              </a:p>
            </p:txBody>
          </p:sp>
          <p:sp>
            <p:nvSpPr>
              <p:cNvPr id="627742" name="Text Box 30"/>
              <p:cNvSpPr txBox="1">
                <a:spLocks noChangeArrowheads="1"/>
              </p:cNvSpPr>
              <p:nvPr/>
            </p:nvSpPr>
            <p:spPr bwMode="auto">
              <a:xfrm>
                <a:off x="1488"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c</a:t>
                </a:r>
              </a:p>
            </p:txBody>
          </p:sp>
        </p:grpSp>
        <p:sp>
          <p:nvSpPr>
            <p:cNvPr id="627743" name="Text Box 31"/>
            <p:cNvSpPr txBox="1">
              <a:spLocks noChangeArrowheads="1"/>
            </p:cNvSpPr>
            <p:nvPr/>
          </p:nvSpPr>
          <p:spPr bwMode="auto">
            <a:xfrm>
              <a:off x="816" y="158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4</a:t>
              </a:r>
            </a:p>
          </p:txBody>
        </p:sp>
        <p:sp>
          <p:nvSpPr>
            <p:cNvPr id="627744" name="Text Box 32"/>
            <p:cNvSpPr txBox="1">
              <a:spLocks noChangeArrowheads="1"/>
            </p:cNvSpPr>
            <p:nvPr/>
          </p:nvSpPr>
          <p:spPr bwMode="auto">
            <a:xfrm>
              <a:off x="816" y="27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27745" name="Text Box 33"/>
            <p:cNvSpPr txBox="1">
              <a:spLocks noChangeArrowheads="1"/>
            </p:cNvSpPr>
            <p:nvPr/>
          </p:nvSpPr>
          <p:spPr bwMode="auto">
            <a:xfrm>
              <a:off x="1344" y="211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1</a:t>
              </a:r>
            </a:p>
          </p:txBody>
        </p:sp>
        <p:sp>
          <p:nvSpPr>
            <p:cNvPr id="627746" name="Text Box 34"/>
            <p:cNvSpPr txBox="1">
              <a:spLocks noChangeArrowheads="1"/>
            </p:cNvSpPr>
            <p:nvPr/>
          </p:nvSpPr>
          <p:spPr bwMode="auto">
            <a:xfrm>
              <a:off x="2304" y="139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5</a:t>
              </a:r>
            </a:p>
          </p:txBody>
        </p:sp>
        <p:sp>
          <p:nvSpPr>
            <p:cNvPr id="627747" name="Text Box 35"/>
            <p:cNvSpPr txBox="1">
              <a:spLocks noChangeArrowheads="1"/>
            </p:cNvSpPr>
            <p:nvPr/>
          </p:nvSpPr>
          <p:spPr bwMode="auto">
            <a:xfrm>
              <a:off x="2208" y="206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8</a:t>
              </a:r>
            </a:p>
          </p:txBody>
        </p:sp>
        <p:sp>
          <p:nvSpPr>
            <p:cNvPr id="627748" name="Text Box 36"/>
            <p:cNvSpPr txBox="1">
              <a:spLocks noChangeArrowheads="1"/>
            </p:cNvSpPr>
            <p:nvPr/>
          </p:nvSpPr>
          <p:spPr bwMode="auto">
            <a:xfrm>
              <a:off x="2304" y="2880"/>
              <a:ext cx="384" cy="327"/>
            </a:xfrm>
            <a:prstGeom prst="rect">
              <a:avLst/>
            </a:prstGeom>
            <a:noFill/>
            <a:ln w="25400">
              <a:noFill/>
              <a:miter lim="800000"/>
              <a:headEnd/>
              <a:tailEnd/>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itchFamily="66" charset="0"/>
                </a:rPr>
                <a:t>4</a:t>
              </a:r>
            </a:p>
          </p:txBody>
        </p:sp>
        <p:sp>
          <p:nvSpPr>
            <p:cNvPr id="627749" name="Text Box 37"/>
            <p:cNvSpPr txBox="1">
              <a:spLocks noChangeArrowheads="1"/>
            </p:cNvSpPr>
            <p:nvPr/>
          </p:nvSpPr>
          <p:spPr bwMode="auto">
            <a:xfrm>
              <a:off x="3072" y="216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27750" name="Text Box 38"/>
            <p:cNvSpPr txBox="1">
              <a:spLocks noChangeArrowheads="1"/>
            </p:cNvSpPr>
            <p:nvPr/>
          </p:nvSpPr>
          <p:spPr bwMode="auto">
            <a:xfrm>
              <a:off x="3840" y="15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6</a:t>
              </a:r>
            </a:p>
          </p:txBody>
        </p:sp>
        <p:sp>
          <p:nvSpPr>
            <p:cNvPr id="627751" name="Text Box 39"/>
            <p:cNvSpPr txBox="1">
              <a:spLocks noChangeArrowheads="1"/>
            </p:cNvSpPr>
            <p:nvPr/>
          </p:nvSpPr>
          <p:spPr bwMode="auto">
            <a:xfrm>
              <a:off x="3696" y="240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3</a:t>
              </a:r>
            </a:p>
          </p:txBody>
        </p:sp>
      </p:grpSp>
      <p:sp>
        <p:nvSpPr>
          <p:cNvPr id="40"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a:ea typeface="宋体"/>
              </a:rPr>
              <a:t>Prim</a:t>
            </a:r>
            <a:r>
              <a:rPr kumimoji="0" lang="zh-CN" altLang="en-US" sz="4400" dirty="0">
                <a:ln w="12700">
                  <a:solidFill>
                    <a:srgbClr val="675D59"/>
                  </a:solidFill>
                </a:ln>
                <a:solidFill>
                  <a:srgbClr val="675D59">
                    <a:lumMod val="75000"/>
                  </a:srgbClr>
                </a:solidFill>
                <a:latin typeface="宋体"/>
                <a:ea typeface="宋体"/>
              </a:rPr>
              <a:t>实例</a:t>
            </a:r>
          </a:p>
        </p:txBody>
      </p:sp>
    </p:spTree>
    <p:extLst>
      <p:ext uri="{BB962C8B-B14F-4D97-AF65-F5344CB8AC3E}">
        <p14:creationId xmlns:p14="http://schemas.microsoft.com/office/powerpoint/2010/main" val="138854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50"/>
          <p:cNvSpPr txBox="1">
            <a:spLocks noChangeArrowheads="1"/>
          </p:cNvSpPr>
          <p:nvPr/>
        </p:nvSpPr>
        <p:spPr bwMode="auto">
          <a:xfrm>
            <a:off x="6551932" y="3872548"/>
            <a:ext cx="457200" cy="519113"/>
          </a:xfrm>
          <a:prstGeom prst="rect">
            <a:avLst/>
          </a:prstGeom>
          <a:noFill/>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C0C0C0"/>
                  </a:outerShdw>
                </a:effectLst>
                <a:latin typeface="Comic Sans MS" pitchFamily="66" charset="0"/>
                <a:sym typeface="Symbol" pitchFamily="18" charset="2"/>
              </a:rPr>
              <a:t></a:t>
            </a:r>
          </a:p>
        </p:txBody>
      </p:sp>
      <p:sp>
        <p:nvSpPr>
          <p:cNvPr id="57346" name="Rectangle 2"/>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7347" name="Rectangle 3"/>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7348" name="Rectangle 4"/>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7349" name="Rectangle 5"/>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7351" name="Rectangle 7"/>
          <p:cNvSpPr>
            <a:spLocks noChangeArrowheads="1"/>
          </p:cNvSpPr>
          <p:nvPr/>
        </p:nvSpPr>
        <p:spPr bwMode="auto">
          <a:xfrm>
            <a:off x="598253" y="1179513"/>
            <a:ext cx="6107347" cy="579437"/>
          </a:xfrm>
          <a:prstGeom prst="rect">
            <a:avLst/>
          </a:prstGeom>
          <a:noFill/>
          <a:ln w="9525">
            <a:noFill/>
            <a:miter lim="800000"/>
            <a:headEnd/>
            <a:tailEnd/>
          </a:ln>
        </p:spPr>
        <p:txBody>
          <a:bodyPr wrap="square">
            <a:spAutoFit/>
          </a:bodyPr>
          <a:lstStyle/>
          <a:p>
            <a:pPr>
              <a:spcBef>
                <a:spcPct val="20000"/>
              </a:spcBef>
              <a:buClr>
                <a:srgbClr val="89AAD3"/>
              </a:buClr>
              <a:buSzPct val="70000"/>
              <a:buFont typeface="Wingdings" pitchFamily="2" charset="2"/>
              <a:buNone/>
            </a:pPr>
            <a:r>
              <a:rPr lang="zh-CN" altLang="en-US" sz="3200" dirty="0">
                <a:solidFill>
                  <a:srgbClr val="000000"/>
                </a:solidFill>
                <a:latin typeface="Times New Roman" pitchFamily="18" charset="0"/>
              </a:rPr>
              <a:t>解：步骤</a:t>
            </a:r>
            <a:r>
              <a:rPr lang="en-US" altLang="zh-CN" sz="3200" dirty="0">
                <a:solidFill>
                  <a:srgbClr val="000000"/>
                </a:solidFill>
                <a:latin typeface="Times New Roman" pitchFamily="18" charset="0"/>
              </a:rPr>
              <a:t>1</a:t>
            </a:r>
          </a:p>
        </p:txBody>
      </p:sp>
      <p:sp>
        <p:nvSpPr>
          <p:cNvPr id="57352" name="Rectangle 8"/>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7353" name="Rectangle 9"/>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7354" name="Rectangle 10"/>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7355" name="Rectangle 11"/>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grpSp>
        <p:nvGrpSpPr>
          <p:cNvPr id="2" name="Group 12"/>
          <p:cNvGrpSpPr>
            <a:grpSpLocks/>
          </p:cNvGrpSpPr>
          <p:nvPr/>
        </p:nvGrpSpPr>
        <p:grpSpPr bwMode="auto">
          <a:xfrm>
            <a:off x="25401" y="1603375"/>
            <a:ext cx="7064375" cy="4191000"/>
            <a:chOff x="578" y="1026"/>
            <a:chExt cx="4450" cy="2640"/>
          </a:xfrm>
        </p:grpSpPr>
        <p:grpSp>
          <p:nvGrpSpPr>
            <p:cNvPr id="3" name="Group 13"/>
            <p:cNvGrpSpPr>
              <a:grpSpLocks/>
            </p:cNvGrpSpPr>
            <p:nvPr/>
          </p:nvGrpSpPr>
          <p:grpSpPr bwMode="auto">
            <a:xfrm>
              <a:off x="612" y="1026"/>
              <a:ext cx="4416" cy="2583"/>
              <a:chOff x="340" y="1026"/>
              <a:chExt cx="4416" cy="2583"/>
            </a:xfrm>
          </p:grpSpPr>
          <p:grpSp>
            <p:nvGrpSpPr>
              <p:cNvPr id="4" name="Group 14"/>
              <p:cNvGrpSpPr>
                <a:grpSpLocks/>
              </p:cNvGrpSpPr>
              <p:nvPr/>
            </p:nvGrpSpPr>
            <p:grpSpPr bwMode="auto">
              <a:xfrm>
                <a:off x="340" y="1026"/>
                <a:ext cx="4416" cy="2583"/>
                <a:chOff x="336" y="1008"/>
                <a:chExt cx="4416" cy="2583"/>
              </a:xfrm>
            </p:grpSpPr>
            <p:sp>
              <p:nvSpPr>
                <p:cNvPr id="57379" name="AutoShape 15"/>
                <p:cNvSpPr>
                  <a:spLocks noChangeArrowheads="1"/>
                </p:cNvSpPr>
                <p:nvPr/>
              </p:nvSpPr>
              <p:spPr bwMode="auto">
                <a:xfrm>
                  <a:off x="576"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7380" name="AutoShape 16"/>
                <p:cNvSpPr>
                  <a:spLocks noChangeArrowheads="1"/>
                </p:cNvSpPr>
                <p:nvPr/>
              </p:nvSpPr>
              <p:spPr bwMode="auto">
                <a:xfrm>
                  <a:off x="1584"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7381" name="AutoShape 17"/>
                <p:cNvSpPr>
                  <a:spLocks noChangeArrowheads="1"/>
                </p:cNvSpPr>
                <p:nvPr/>
              </p:nvSpPr>
              <p:spPr bwMode="auto">
                <a:xfrm>
                  <a:off x="1584"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7382" name="AutoShape 18"/>
                <p:cNvSpPr>
                  <a:spLocks noChangeArrowheads="1"/>
                </p:cNvSpPr>
                <p:nvPr/>
              </p:nvSpPr>
              <p:spPr bwMode="auto">
                <a:xfrm>
                  <a:off x="4320"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7383" name="AutoShape 19"/>
                <p:cNvSpPr>
                  <a:spLocks noChangeArrowheads="1"/>
                </p:cNvSpPr>
                <p:nvPr/>
              </p:nvSpPr>
              <p:spPr bwMode="auto">
                <a:xfrm>
                  <a:off x="3312"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7384" name="AutoShape 20"/>
                <p:cNvSpPr>
                  <a:spLocks noChangeArrowheads="1"/>
                </p:cNvSpPr>
                <p:nvPr/>
              </p:nvSpPr>
              <p:spPr bwMode="auto">
                <a:xfrm>
                  <a:off x="3312"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cxnSp>
              <p:nvCxnSpPr>
                <p:cNvPr id="57385" name="AutoShape 21"/>
                <p:cNvCxnSpPr>
                  <a:cxnSpLocks noChangeShapeType="1"/>
                  <a:stCxn id="57379" idx="7"/>
                  <a:endCxn id="57380" idx="3"/>
                </p:cNvCxnSpPr>
                <p:nvPr/>
              </p:nvCxnSpPr>
              <p:spPr bwMode="auto">
                <a:xfrm flipV="1">
                  <a:off x="658" y="1426"/>
                  <a:ext cx="940" cy="844"/>
                </a:xfrm>
                <a:prstGeom prst="straightConnector1">
                  <a:avLst/>
                </a:prstGeom>
                <a:noFill/>
                <a:ln w="25400">
                  <a:solidFill>
                    <a:srgbClr val="66FF33"/>
                  </a:solidFill>
                  <a:round/>
                  <a:headEnd/>
                  <a:tailEnd/>
                </a:ln>
              </p:spPr>
            </p:cxnSp>
            <p:cxnSp>
              <p:nvCxnSpPr>
                <p:cNvPr id="57386" name="AutoShape 22"/>
                <p:cNvCxnSpPr>
                  <a:cxnSpLocks noChangeShapeType="1"/>
                  <a:stCxn id="57380" idx="6"/>
                  <a:endCxn id="57383" idx="2"/>
                </p:cNvCxnSpPr>
                <p:nvPr/>
              </p:nvCxnSpPr>
              <p:spPr bwMode="auto">
                <a:xfrm>
                  <a:off x="1680" y="1392"/>
                  <a:ext cx="1632" cy="0"/>
                </a:xfrm>
                <a:prstGeom prst="straightConnector1">
                  <a:avLst/>
                </a:prstGeom>
                <a:noFill/>
                <a:ln w="25400">
                  <a:solidFill>
                    <a:srgbClr val="66FF33"/>
                  </a:solidFill>
                  <a:round/>
                  <a:headEnd/>
                  <a:tailEnd/>
                </a:ln>
              </p:spPr>
            </p:cxnSp>
            <p:cxnSp>
              <p:nvCxnSpPr>
                <p:cNvPr id="57387" name="AutoShape 23"/>
                <p:cNvCxnSpPr>
                  <a:cxnSpLocks noChangeShapeType="1"/>
                  <a:stCxn id="57383" idx="5"/>
                  <a:endCxn id="57382" idx="1"/>
                </p:cNvCxnSpPr>
                <p:nvPr/>
              </p:nvCxnSpPr>
              <p:spPr bwMode="auto">
                <a:xfrm>
                  <a:off x="3394" y="1426"/>
                  <a:ext cx="940" cy="844"/>
                </a:xfrm>
                <a:prstGeom prst="straightConnector1">
                  <a:avLst/>
                </a:prstGeom>
                <a:noFill/>
                <a:ln w="25400">
                  <a:solidFill>
                    <a:srgbClr val="66FF33"/>
                  </a:solidFill>
                  <a:round/>
                  <a:headEnd/>
                  <a:tailEnd/>
                </a:ln>
              </p:spPr>
            </p:cxnSp>
            <p:cxnSp>
              <p:nvCxnSpPr>
                <p:cNvPr id="57388" name="AutoShape 24"/>
                <p:cNvCxnSpPr>
                  <a:cxnSpLocks noChangeShapeType="1"/>
                  <a:stCxn id="57382" idx="3"/>
                  <a:endCxn id="57384" idx="7"/>
                </p:cNvCxnSpPr>
                <p:nvPr/>
              </p:nvCxnSpPr>
              <p:spPr bwMode="auto">
                <a:xfrm flipH="1">
                  <a:off x="3394" y="2338"/>
                  <a:ext cx="940" cy="844"/>
                </a:xfrm>
                <a:prstGeom prst="straightConnector1">
                  <a:avLst/>
                </a:prstGeom>
                <a:noFill/>
                <a:ln w="25400">
                  <a:solidFill>
                    <a:srgbClr val="66FF33"/>
                  </a:solidFill>
                  <a:round/>
                  <a:headEnd/>
                  <a:tailEnd/>
                </a:ln>
              </p:spPr>
            </p:cxnSp>
            <p:cxnSp>
              <p:nvCxnSpPr>
                <p:cNvPr id="57389" name="AutoShape 25"/>
                <p:cNvCxnSpPr>
                  <a:cxnSpLocks noChangeShapeType="1"/>
                  <a:stCxn id="57384" idx="2"/>
                  <a:endCxn id="57381" idx="6"/>
                </p:cNvCxnSpPr>
                <p:nvPr/>
              </p:nvCxnSpPr>
              <p:spPr bwMode="auto">
                <a:xfrm flipH="1">
                  <a:off x="1680" y="3216"/>
                  <a:ext cx="1632" cy="0"/>
                </a:xfrm>
                <a:prstGeom prst="straightConnector1">
                  <a:avLst/>
                </a:prstGeom>
                <a:noFill/>
                <a:ln w="25400">
                  <a:solidFill>
                    <a:srgbClr val="66FF33"/>
                  </a:solidFill>
                  <a:round/>
                  <a:headEnd/>
                  <a:tailEnd/>
                </a:ln>
              </p:spPr>
            </p:cxnSp>
            <p:cxnSp>
              <p:nvCxnSpPr>
                <p:cNvPr id="57390" name="AutoShape 26"/>
                <p:cNvCxnSpPr>
                  <a:cxnSpLocks noChangeShapeType="1"/>
                  <a:stCxn id="57381" idx="1"/>
                  <a:endCxn id="57379" idx="5"/>
                </p:cNvCxnSpPr>
                <p:nvPr/>
              </p:nvCxnSpPr>
              <p:spPr bwMode="auto">
                <a:xfrm flipH="1" flipV="1">
                  <a:off x="658" y="2338"/>
                  <a:ext cx="940" cy="844"/>
                </a:xfrm>
                <a:prstGeom prst="straightConnector1">
                  <a:avLst/>
                </a:prstGeom>
                <a:noFill/>
                <a:ln w="25400">
                  <a:solidFill>
                    <a:srgbClr val="66FF33"/>
                  </a:solidFill>
                  <a:round/>
                  <a:headEnd/>
                  <a:tailEnd/>
                </a:ln>
              </p:spPr>
            </p:cxnSp>
            <p:cxnSp>
              <p:nvCxnSpPr>
                <p:cNvPr id="57391" name="AutoShape 27"/>
                <p:cNvCxnSpPr>
                  <a:cxnSpLocks noChangeShapeType="1"/>
                  <a:stCxn id="57381" idx="0"/>
                  <a:endCxn id="57380" idx="4"/>
                </p:cNvCxnSpPr>
                <p:nvPr/>
              </p:nvCxnSpPr>
              <p:spPr bwMode="auto">
                <a:xfrm flipV="1">
                  <a:off x="1632" y="1440"/>
                  <a:ext cx="0" cy="1728"/>
                </a:xfrm>
                <a:prstGeom prst="straightConnector1">
                  <a:avLst/>
                </a:prstGeom>
                <a:noFill/>
                <a:ln w="25400">
                  <a:solidFill>
                    <a:srgbClr val="66FF33"/>
                  </a:solidFill>
                  <a:round/>
                  <a:headEnd/>
                  <a:tailEnd/>
                </a:ln>
              </p:spPr>
            </p:cxnSp>
            <p:cxnSp>
              <p:nvCxnSpPr>
                <p:cNvPr id="57392" name="AutoShape 28"/>
                <p:cNvCxnSpPr>
                  <a:cxnSpLocks noChangeShapeType="1"/>
                  <a:stCxn id="57384" idx="0"/>
                  <a:endCxn id="57383" idx="4"/>
                </p:cNvCxnSpPr>
                <p:nvPr/>
              </p:nvCxnSpPr>
              <p:spPr bwMode="auto">
                <a:xfrm flipV="1">
                  <a:off x="3360" y="1440"/>
                  <a:ext cx="0" cy="1728"/>
                </a:xfrm>
                <a:prstGeom prst="straightConnector1">
                  <a:avLst/>
                </a:prstGeom>
                <a:noFill/>
                <a:ln w="25400">
                  <a:solidFill>
                    <a:srgbClr val="66FF33"/>
                  </a:solidFill>
                  <a:round/>
                  <a:headEnd/>
                  <a:tailEnd/>
                </a:ln>
              </p:spPr>
            </p:cxnSp>
            <p:cxnSp>
              <p:nvCxnSpPr>
                <p:cNvPr id="57393" name="AutoShape 29"/>
                <p:cNvCxnSpPr>
                  <a:cxnSpLocks noChangeShapeType="1"/>
                  <a:stCxn id="57381" idx="7"/>
                  <a:endCxn id="57383" idx="3"/>
                </p:cNvCxnSpPr>
                <p:nvPr/>
              </p:nvCxnSpPr>
              <p:spPr bwMode="auto">
                <a:xfrm flipV="1">
                  <a:off x="1666" y="1426"/>
                  <a:ext cx="1660" cy="1756"/>
                </a:xfrm>
                <a:prstGeom prst="straightConnector1">
                  <a:avLst/>
                </a:prstGeom>
                <a:noFill/>
                <a:ln w="25400">
                  <a:solidFill>
                    <a:srgbClr val="66FF33"/>
                  </a:solidFill>
                  <a:round/>
                  <a:headEnd/>
                  <a:tailEnd/>
                </a:ln>
              </p:spPr>
            </p:cxnSp>
            <p:sp>
              <p:nvSpPr>
                <p:cNvPr id="628766" name="Text Box 30"/>
                <p:cNvSpPr txBox="1">
                  <a:spLocks noChangeArrowheads="1"/>
                </p:cNvSpPr>
                <p:nvPr/>
              </p:nvSpPr>
              <p:spPr bwMode="auto">
                <a:xfrm>
                  <a:off x="336" y="2112"/>
                  <a:ext cx="288" cy="327"/>
                </a:xfrm>
                <a:prstGeom prst="rect">
                  <a:avLst/>
                </a:prstGeom>
                <a:noFill/>
                <a:ln w="25400">
                  <a:noFill/>
                  <a:miter lim="800000"/>
                  <a:headEnd/>
                  <a:tailEnd/>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itchFamily="18" charset="0"/>
                    </a:rPr>
                    <a:t>a</a:t>
                  </a:r>
                </a:p>
              </p:txBody>
            </p:sp>
            <p:sp>
              <p:nvSpPr>
                <p:cNvPr id="628767" name="Text Box 31"/>
                <p:cNvSpPr txBox="1">
                  <a:spLocks noChangeArrowheads="1"/>
                </p:cNvSpPr>
                <p:nvPr/>
              </p:nvSpPr>
              <p:spPr bwMode="auto">
                <a:xfrm>
                  <a:off x="1488"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b</a:t>
                  </a:r>
                </a:p>
              </p:txBody>
            </p:sp>
            <p:sp>
              <p:nvSpPr>
                <p:cNvPr id="628768" name="Text Box 32"/>
                <p:cNvSpPr txBox="1">
                  <a:spLocks noChangeArrowheads="1"/>
                </p:cNvSpPr>
                <p:nvPr/>
              </p:nvSpPr>
              <p:spPr bwMode="auto">
                <a:xfrm>
                  <a:off x="3216"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d</a:t>
                  </a:r>
                </a:p>
              </p:txBody>
            </p:sp>
            <p:sp>
              <p:nvSpPr>
                <p:cNvPr id="628769" name="Text Box 33"/>
                <p:cNvSpPr txBox="1">
                  <a:spLocks noChangeArrowheads="1"/>
                </p:cNvSpPr>
                <p:nvPr/>
              </p:nvSpPr>
              <p:spPr bwMode="auto">
                <a:xfrm>
                  <a:off x="4464"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z</a:t>
                  </a:r>
                </a:p>
              </p:txBody>
            </p:sp>
            <p:sp>
              <p:nvSpPr>
                <p:cNvPr id="628770" name="Text Box 34"/>
                <p:cNvSpPr txBox="1">
                  <a:spLocks noChangeArrowheads="1"/>
                </p:cNvSpPr>
                <p:nvPr/>
              </p:nvSpPr>
              <p:spPr bwMode="auto">
                <a:xfrm>
                  <a:off x="3264"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e</a:t>
                  </a:r>
                </a:p>
              </p:txBody>
            </p:sp>
            <p:sp>
              <p:nvSpPr>
                <p:cNvPr id="628771" name="Text Box 35"/>
                <p:cNvSpPr txBox="1">
                  <a:spLocks noChangeArrowheads="1"/>
                </p:cNvSpPr>
                <p:nvPr/>
              </p:nvSpPr>
              <p:spPr bwMode="auto">
                <a:xfrm>
                  <a:off x="1488"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c</a:t>
                  </a:r>
                </a:p>
              </p:txBody>
            </p:sp>
          </p:grpSp>
          <p:sp>
            <p:nvSpPr>
              <p:cNvPr id="628772" name="Text Box 36"/>
              <p:cNvSpPr txBox="1">
                <a:spLocks noChangeArrowheads="1"/>
              </p:cNvSpPr>
              <p:nvPr/>
            </p:nvSpPr>
            <p:spPr bwMode="auto">
              <a:xfrm>
                <a:off x="816" y="158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4</a:t>
                </a:r>
              </a:p>
            </p:txBody>
          </p:sp>
          <p:sp>
            <p:nvSpPr>
              <p:cNvPr id="628773" name="Text Box 37"/>
              <p:cNvSpPr txBox="1">
                <a:spLocks noChangeArrowheads="1"/>
              </p:cNvSpPr>
              <p:nvPr/>
            </p:nvSpPr>
            <p:spPr bwMode="auto">
              <a:xfrm>
                <a:off x="816" y="27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28774" name="Text Box 38"/>
              <p:cNvSpPr txBox="1">
                <a:spLocks noChangeArrowheads="1"/>
              </p:cNvSpPr>
              <p:nvPr/>
            </p:nvSpPr>
            <p:spPr bwMode="auto">
              <a:xfrm>
                <a:off x="1344" y="211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1</a:t>
                </a:r>
              </a:p>
            </p:txBody>
          </p:sp>
          <p:sp>
            <p:nvSpPr>
              <p:cNvPr id="628775" name="Text Box 39"/>
              <p:cNvSpPr txBox="1">
                <a:spLocks noChangeArrowheads="1"/>
              </p:cNvSpPr>
              <p:nvPr/>
            </p:nvSpPr>
            <p:spPr bwMode="auto">
              <a:xfrm>
                <a:off x="2304" y="139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5</a:t>
                </a:r>
              </a:p>
            </p:txBody>
          </p:sp>
          <p:sp>
            <p:nvSpPr>
              <p:cNvPr id="628776" name="Text Box 40"/>
              <p:cNvSpPr txBox="1">
                <a:spLocks noChangeArrowheads="1"/>
              </p:cNvSpPr>
              <p:nvPr/>
            </p:nvSpPr>
            <p:spPr bwMode="auto">
              <a:xfrm>
                <a:off x="2208" y="206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8</a:t>
                </a:r>
              </a:p>
            </p:txBody>
          </p:sp>
          <p:sp>
            <p:nvSpPr>
              <p:cNvPr id="628777" name="Text Box 41"/>
              <p:cNvSpPr txBox="1">
                <a:spLocks noChangeArrowheads="1"/>
              </p:cNvSpPr>
              <p:nvPr/>
            </p:nvSpPr>
            <p:spPr bwMode="auto">
              <a:xfrm>
                <a:off x="2304" y="2880"/>
                <a:ext cx="384" cy="327"/>
              </a:xfrm>
              <a:prstGeom prst="rect">
                <a:avLst/>
              </a:prstGeom>
              <a:noFill/>
              <a:ln w="25400">
                <a:noFill/>
                <a:miter lim="800000"/>
                <a:headEnd/>
                <a:tailEnd/>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itchFamily="66" charset="0"/>
                  </a:rPr>
                  <a:t>4</a:t>
                </a:r>
              </a:p>
            </p:txBody>
          </p:sp>
          <p:sp>
            <p:nvSpPr>
              <p:cNvPr id="628778" name="Text Box 42"/>
              <p:cNvSpPr txBox="1">
                <a:spLocks noChangeArrowheads="1"/>
              </p:cNvSpPr>
              <p:nvPr/>
            </p:nvSpPr>
            <p:spPr bwMode="auto">
              <a:xfrm>
                <a:off x="3072" y="216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28779" name="Text Box 43"/>
              <p:cNvSpPr txBox="1">
                <a:spLocks noChangeArrowheads="1"/>
              </p:cNvSpPr>
              <p:nvPr/>
            </p:nvSpPr>
            <p:spPr bwMode="auto">
              <a:xfrm>
                <a:off x="3840" y="15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6</a:t>
                </a:r>
              </a:p>
            </p:txBody>
          </p:sp>
          <p:sp>
            <p:nvSpPr>
              <p:cNvPr id="628780" name="Text Box 44"/>
              <p:cNvSpPr txBox="1">
                <a:spLocks noChangeArrowheads="1"/>
              </p:cNvSpPr>
              <p:nvPr/>
            </p:nvSpPr>
            <p:spPr bwMode="auto">
              <a:xfrm>
                <a:off x="3696" y="240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3</a:t>
                </a:r>
              </a:p>
            </p:txBody>
          </p:sp>
        </p:grpSp>
        <p:sp>
          <p:nvSpPr>
            <p:cNvPr id="628782" name="Text Box 46"/>
            <p:cNvSpPr txBox="1">
              <a:spLocks noChangeArrowheads="1"/>
            </p:cNvSpPr>
            <p:nvPr/>
          </p:nvSpPr>
          <p:spPr bwMode="auto">
            <a:xfrm>
              <a:off x="2018" y="102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sp>
          <p:nvSpPr>
            <p:cNvPr id="628783" name="Text Box 47"/>
            <p:cNvSpPr txBox="1">
              <a:spLocks noChangeArrowheads="1"/>
            </p:cNvSpPr>
            <p:nvPr/>
          </p:nvSpPr>
          <p:spPr bwMode="auto">
            <a:xfrm>
              <a:off x="3787" y="1026"/>
              <a:ext cx="288" cy="327"/>
            </a:xfrm>
            <a:prstGeom prst="rect">
              <a:avLst/>
            </a:prstGeom>
            <a:noFill/>
            <a:ln w="25400">
              <a:noFill/>
              <a:miter lim="800000"/>
              <a:headEnd/>
              <a:tailEnd/>
            </a:ln>
            <a:effectLst/>
          </p:spPr>
          <p:txBody>
            <a:bodyPr>
              <a:spAutoFit/>
            </a:bodyPr>
            <a:lstStyle/>
            <a:p>
              <a:pPr>
                <a:spcBef>
                  <a:spcPct val="50000"/>
                </a:spcBef>
                <a:defRPr/>
              </a:pPr>
              <a:endParaRPr lang="en-US" sz="2800">
                <a:solidFill>
                  <a:srgbClr val="FF9900"/>
                </a:solidFill>
                <a:effectLst>
                  <a:outerShdw blurRad="38100" dist="38100" dir="2700000" algn="tl">
                    <a:srgbClr val="C0C0C0"/>
                  </a:outerShdw>
                </a:effectLst>
                <a:latin typeface="Comic Sans MS" pitchFamily="66" charset="0"/>
                <a:sym typeface="Symbol" pitchFamily="18" charset="2"/>
              </a:endParaRPr>
            </a:p>
          </p:txBody>
        </p:sp>
        <p:sp>
          <p:nvSpPr>
            <p:cNvPr id="628784" name="Text Box 48"/>
            <p:cNvSpPr txBox="1">
              <a:spLocks noChangeArrowheads="1"/>
            </p:cNvSpPr>
            <p:nvPr/>
          </p:nvSpPr>
          <p:spPr bwMode="auto">
            <a:xfrm>
              <a:off x="2018" y="3339"/>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sp>
          <p:nvSpPr>
            <p:cNvPr id="628786" name="Text Box 50"/>
            <p:cNvSpPr txBox="1">
              <a:spLocks noChangeArrowheads="1"/>
            </p:cNvSpPr>
            <p:nvPr/>
          </p:nvSpPr>
          <p:spPr bwMode="auto">
            <a:xfrm>
              <a:off x="578" y="2326"/>
              <a:ext cx="288" cy="327"/>
            </a:xfrm>
            <a:prstGeom prst="rect">
              <a:avLst/>
            </a:prstGeom>
            <a:noFill/>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C0C0C0"/>
                    </a:outerShdw>
                  </a:effectLst>
                  <a:latin typeface="Comic Sans MS" pitchFamily="66" charset="0"/>
                  <a:sym typeface="Symbol" pitchFamily="18" charset="2"/>
                </a:rPr>
                <a:t></a:t>
              </a:r>
            </a:p>
          </p:txBody>
        </p:sp>
      </p:grpSp>
      <p:sp>
        <p:nvSpPr>
          <p:cNvPr id="628787" name="Oval 51"/>
          <p:cNvSpPr>
            <a:spLocks noChangeArrowheads="1"/>
          </p:cNvSpPr>
          <p:nvPr/>
        </p:nvSpPr>
        <p:spPr bwMode="auto">
          <a:xfrm>
            <a:off x="4597401" y="1634331"/>
            <a:ext cx="457200" cy="457200"/>
          </a:xfrm>
          <a:prstGeom prst="ellipse">
            <a:avLst/>
          </a:prstGeom>
          <a:noFill/>
          <a:ln w="25400">
            <a:solidFill>
              <a:srgbClr val="FF3300"/>
            </a:solidFill>
            <a:round/>
            <a:headEnd/>
            <a:tailEnd/>
          </a:ln>
          <a:effectLst/>
        </p:spPr>
        <p:txBody>
          <a:bodyPr wrap="none" anchor="ctr"/>
          <a:lstStyle/>
          <a:p>
            <a:pPr marL="457200" indent="-457200" algn="ctr">
              <a:spcBef>
                <a:spcPct val="30000"/>
              </a:spcBef>
              <a:defRPr/>
            </a:pPr>
            <a:endParaRPr lang="zh-CN" altLang="zh-CN">
              <a:solidFill>
                <a:srgbClr val="FF3300"/>
              </a:solidFill>
              <a:effectLst>
                <a:outerShdw blurRad="38100" dist="38100" dir="2700000" algn="tl">
                  <a:srgbClr val="C0C0C0"/>
                </a:outerShdw>
              </a:effectLst>
              <a:latin typeface="Times New Roman" pitchFamily="18" charset="0"/>
            </a:endParaRPr>
          </a:p>
        </p:txBody>
      </p:sp>
      <p:sp useBgFill="1">
        <p:nvSpPr>
          <p:cNvPr id="628788" name="Text Box 52"/>
          <p:cNvSpPr txBox="1">
            <a:spLocks noChangeArrowheads="1"/>
          </p:cNvSpPr>
          <p:nvPr/>
        </p:nvSpPr>
        <p:spPr bwMode="auto">
          <a:xfrm>
            <a:off x="2174875" y="1631950"/>
            <a:ext cx="1066800" cy="519113"/>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5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useBgFill="1">
        <p:nvSpPr>
          <p:cNvPr id="628789" name="Text Box 53"/>
          <p:cNvSpPr txBox="1">
            <a:spLocks noChangeArrowheads="1"/>
          </p:cNvSpPr>
          <p:nvPr/>
        </p:nvSpPr>
        <p:spPr bwMode="auto">
          <a:xfrm>
            <a:off x="2159000" y="5227638"/>
            <a:ext cx="1066800" cy="519112"/>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8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628790" name="Text Box 54"/>
          <p:cNvSpPr txBox="1">
            <a:spLocks noChangeArrowheads="1"/>
          </p:cNvSpPr>
          <p:nvPr/>
        </p:nvSpPr>
        <p:spPr bwMode="auto">
          <a:xfrm>
            <a:off x="7272338" y="1358900"/>
            <a:ext cx="1709737" cy="1938992"/>
          </a:xfrm>
          <a:prstGeom prst="rect">
            <a:avLst/>
          </a:prstGeom>
          <a:noFill/>
          <a:ln w="9525">
            <a:solidFill>
              <a:schemeClr val="bg1"/>
            </a:solidFill>
            <a:miter lim="800000"/>
            <a:headEnd/>
            <a:tailEnd/>
          </a:ln>
          <a:effectLst/>
        </p:spPr>
        <p:txBody>
          <a:bodyPr>
            <a:spAutoFit/>
          </a:bodyPr>
          <a:lstStyle/>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(a)=</a:t>
            </a:r>
            <a:r>
              <a:rPr lang="en-US" altLang="zh-CN" dirty="0">
                <a:solidFill>
                  <a:srgbClr val="000000"/>
                </a:solidFill>
                <a:effectLst>
                  <a:outerShdw blurRad="38100" dist="38100" dir="2700000" algn="tl">
                    <a:srgbClr val="C0C0C0"/>
                  </a:outerShdw>
                </a:effectLst>
                <a:latin typeface="Times New Roman" pitchFamily="18" charset="0"/>
                <a:sym typeface="Symbol" pitchFamily="18" charset="2"/>
              </a:rPr>
              <a:t></a:t>
            </a:r>
            <a:endParaRPr lang="en-US" altLang="zh-CN" dirty="0">
              <a:solidFill>
                <a:srgbClr val="000000"/>
              </a:solidFill>
              <a:latin typeface="Times New Roman" pitchFamily="18" charset="0"/>
              <a:cs typeface="Arial" charset="0"/>
            </a:endParaRP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(b)=5</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(c)=8</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(e)=</a:t>
            </a:r>
            <a:r>
              <a:rPr lang="en-US" dirty="0">
                <a:solidFill>
                  <a:srgbClr val="000000"/>
                </a:solidFill>
                <a:effectLst>
                  <a:outerShdw blurRad="38100" dist="38100" dir="2700000" algn="tl">
                    <a:srgbClr val="C0C0C0"/>
                  </a:outerShdw>
                </a:effectLst>
                <a:latin typeface="Times New Roman" pitchFamily="18" charset="0"/>
                <a:sym typeface="Symbol" pitchFamily="18" charset="2"/>
              </a:rPr>
              <a:t>2</a:t>
            </a:r>
            <a:endParaRPr lang="en-US" altLang="zh-CN" dirty="0">
              <a:solidFill>
                <a:srgbClr val="000000"/>
              </a:solidFill>
              <a:effectLst>
                <a:outerShdw blurRad="38100" dist="38100" dir="2700000" algn="tl">
                  <a:srgbClr val="C0C0C0"/>
                </a:outerShdw>
              </a:effectLst>
              <a:latin typeface="Times New Roman" pitchFamily="18" charset="0"/>
              <a:sym typeface="Symbol" pitchFamily="18" charset="2"/>
            </a:endParaRP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(z)=6</a:t>
            </a:r>
            <a:endParaRPr lang="el-GR" altLang="zh-CN" dirty="0">
              <a:solidFill>
                <a:srgbClr val="000000"/>
              </a:solidFill>
              <a:latin typeface="Times New Roman" pitchFamily="18" charset="0"/>
              <a:cs typeface="Arial" charset="0"/>
            </a:endParaRPr>
          </a:p>
        </p:txBody>
      </p:sp>
      <p:sp>
        <p:nvSpPr>
          <p:cNvPr id="56"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a:ea typeface="宋体"/>
              </a:rPr>
              <a:t>Prim</a:t>
            </a:r>
            <a:r>
              <a:rPr kumimoji="0" lang="zh-CN" altLang="en-US" sz="4400" dirty="0">
                <a:ln w="12700">
                  <a:solidFill>
                    <a:srgbClr val="675D59"/>
                  </a:solidFill>
                </a:ln>
                <a:solidFill>
                  <a:srgbClr val="675D59">
                    <a:lumMod val="75000"/>
                  </a:srgbClr>
                </a:solidFill>
                <a:latin typeface="宋体"/>
                <a:ea typeface="宋体"/>
              </a:rPr>
              <a:t>实例</a:t>
            </a:r>
          </a:p>
        </p:txBody>
      </p:sp>
      <p:sp useBgFill="1">
        <p:nvSpPr>
          <p:cNvPr id="57" name="Text Box 53"/>
          <p:cNvSpPr txBox="1">
            <a:spLocks noChangeArrowheads="1"/>
          </p:cNvSpPr>
          <p:nvPr/>
        </p:nvSpPr>
        <p:spPr bwMode="auto">
          <a:xfrm>
            <a:off x="6327776" y="3943985"/>
            <a:ext cx="1066800" cy="519112"/>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6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58" name="Text Box 50"/>
          <p:cNvSpPr txBox="1">
            <a:spLocks noChangeArrowheads="1"/>
          </p:cNvSpPr>
          <p:nvPr/>
        </p:nvSpPr>
        <p:spPr bwMode="auto">
          <a:xfrm>
            <a:off x="5222876" y="5179060"/>
            <a:ext cx="457200" cy="519113"/>
          </a:xfrm>
          <a:prstGeom prst="rect">
            <a:avLst/>
          </a:prstGeom>
          <a:noFill/>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C0C0C0"/>
                  </a:outerShdw>
                </a:effectLst>
                <a:latin typeface="Comic Sans MS" pitchFamily="66" charset="0"/>
                <a:sym typeface="Symbol" pitchFamily="18" charset="2"/>
              </a:rPr>
              <a:t></a:t>
            </a:r>
          </a:p>
        </p:txBody>
      </p:sp>
      <p:sp useBgFill="1">
        <p:nvSpPr>
          <p:cNvPr id="55" name="Text Box 53"/>
          <p:cNvSpPr txBox="1">
            <a:spLocks noChangeArrowheads="1"/>
          </p:cNvSpPr>
          <p:nvPr/>
        </p:nvSpPr>
        <p:spPr bwMode="auto">
          <a:xfrm>
            <a:off x="5184776" y="5175409"/>
            <a:ext cx="1066800" cy="519112"/>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2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Tree>
    <p:extLst>
      <p:ext uri="{BB962C8B-B14F-4D97-AF65-F5344CB8AC3E}">
        <p14:creationId xmlns:p14="http://schemas.microsoft.com/office/powerpoint/2010/main" val="199303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8787"/>
                                        </p:tgtEl>
                                        <p:attrNameLst>
                                          <p:attrName>style.visibility</p:attrName>
                                        </p:attrNameLst>
                                      </p:cBhvr>
                                      <p:to>
                                        <p:strVal val="visible"/>
                                      </p:to>
                                    </p:set>
                                    <p:anim calcmode="lin" valueType="num">
                                      <p:cBhvr additive="base">
                                        <p:cTn id="7" dur="500" fill="hold"/>
                                        <p:tgtEl>
                                          <p:spTgt spid="628787"/>
                                        </p:tgtEl>
                                        <p:attrNameLst>
                                          <p:attrName>ppt_x</p:attrName>
                                        </p:attrNameLst>
                                      </p:cBhvr>
                                      <p:tavLst>
                                        <p:tav tm="0">
                                          <p:val>
                                            <p:strVal val="0-#ppt_w/2"/>
                                          </p:val>
                                        </p:tav>
                                        <p:tav tm="100000">
                                          <p:val>
                                            <p:strVal val="#ppt_x"/>
                                          </p:val>
                                        </p:tav>
                                      </p:tavLst>
                                    </p:anim>
                                    <p:anim calcmode="lin" valueType="num">
                                      <p:cBhvr additive="base">
                                        <p:cTn id="8" dur="500" fill="hold"/>
                                        <p:tgtEl>
                                          <p:spTgt spid="6287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28788"/>
                                        </p:tgtEl>
                                        <p:attrNameLst>
                                          <p:attrName>style.visibility</p:attrName>
                                        </p:attrNameLst>
                                      </p:cBhvr>
                                      <p:to>
                                        <p:strVal val="visible"/>
                                      </p:to>
                                    </p:set>
                                    <p:anim calcmode="lin" valueType="num">
                                      <p:cBhvr additive="base">
                                        <p:cTn id="13" dur="500" fill="hold"/>
                                        <p:tgtEl>
                                          <p:spTgt spid="628788"/>
                                        </p:tgtEl>
                                        <p:attrNameLst>
                                          <p:attrName>ppt_x</p:attrName>
                                        </p:attrNameLst>
                                      </p:cBhvr>
                                      <p:tavLst>
                                        <p:tav tm="0">
                                          <p:val>
                                            <p:strVal val="#ppt_x"/>
                                          </p:val>
                                        </p:tav>
                                        <p:tav tm="100000">
                                          <p:val>
                                            <p:strVal val="#ppt_x"/>
                                          </p:val>
                                        </p:tav>
                                      </p:tavLst>
                                    </p:anim>
                                    <p:anim calcmode="lin" valueType="num">
                                      <p:cBhvr additive="base">
                                        <p:cTn id="14" dur="500" fill="hold"/>
                                        <p:tgtEl>
                                          <p:spTgt spid="62878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28789"/>
                                        </p:tgtEl>
                                        <p:attrNameLst>
                                          <p:attrName>style.visibility</p:attrName>
                                        </p:attrNameLst>
                                      </p:cBhvr>
                                      <p:to>
                                        <p:strVal val="visible"/>
                                      </p:to>
                                    </p:set>
                                    <p:anim calcmode="lin" valueType="num">
                                      <p:cBhvr additive="base">
                                        <p:cTn id="19" dur="500" fill="hold"/>
                                        <p:tgtEl>
                                          <p:spTgt spid="628789"/>
                                        </p:tgtEl>
                                        <p:attrNameLst>
                                          <p:attrName>ppt_x</p:attrName>
                                        </p:attrNameLst>
                                      </p:cBhvr>
                                      <p:tavLst>
                                        <p:tav tm="0">
                                          <p:val>
                                            <p:strVal val="#ppt_x"/>
                                          </p:val>
                                        </p:tav>
                                        <p:tav tm="100000">
                                          <p:val>
                                            <p:strVal val="#ppt_x"/>
                                          </p:val>
                                        </p:tav>
                                      </p:tavLst>
                                    </p:anim>
                                    <p:anim calcmode="lin" valueType="num">
                                      <p:cBhvr additive="base">
                                        <p:cTn id="20" dur="500" fill="hold"/>
                                        <p:tgtEl>
                                          <p:spTgt spid="62878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additive="base">
                                        <p:cTn id="31" dur="500" fill="hold"/>
                                        <p:tgtEl>
                                          <p:spTgt spid="57"/>
                                        </p:tgtEl>
                                        <p:attrNameLst>
                                          <p:attrName>ppt_x</p:attrName>
                                        </p:attrNameLst>
                                      </p:cBhvr>
                                      <p:tavLst>
                                        <p:tav tm="0">
                                          <p:val>
                                            <p:strVal val="#ppt_x"/>
                                          </p:val>
                                        </p:tav>
                                        <p:tav tm="100000">
                                          <p:val>
                                            <p:strVal val="#ppt_x"/>
                                          </p:val>
                                        </p:tav>
                                      </p:tavLst>
                                    </p:anim>
                                    <p:anim calcmode="lin" valueType="num">
                                      <p:cBhvr additive="base">
                                        <p:cTn id="3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87" grpId="0" animBg="1"/>
      <p:bldP spid="628788" grpId="0" animBg="1" autoUpdateAnimBg="0"/>
      <p:bldP spid="628789" grpId="0" animBg="1" autoUpdateAnimBg="0"/>
      <p:bldP spid="57" grpId="0" animBg="1" autoUpdateAnimBg="0"/>
      <p:bldP spid="5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chemeClr val="tx1">
                    <a:lumMod val="60000"/>
                    <a:lumOff val="40000"/>
                  </a:schemeClr>
                </a:solidFill>
                <a:latin typeface="Times New Roman" pitchFamily="18" charset="0"/>
              </a:rPr>
              <a:t>3.1 </a:t>
            </a:r>
            <a:r>
              <a:rPr lang="zh-CN" altLang="zh-CN" sz="3600" dirty="0">
                <a:solidFill>
                  <a:schemeClr val="tx1">
                    <a:lumMod val="60000"/>
                    <a:lumOff val="40000"/>
                  </a:schemeClr>
                </a:solidFill>
                <a:latin typeface="Times New Roman" pitchFamily="18" charset="0"/>
              </a:rPr>
              <a:t>树的有关定义</a:t>
            </a:r>
          </a:p>
          <a:p>
            <a:pPr eaLnBrk="1" hangingPunct="1">
              <a:buNone/>
            </a:pPr>
            <a:r>
              <a:rPr lang="en-US" altLang="zh-CN" sz="3600" dirty="0">
                <a:solidFill>
                  <a:schemeClr val="tx1">
                    <a:lumMod val="60000"/>
                    <a:lumOff val="40000"/>
                  </a:schemeClr>
                </a:solidFill>
                <a:latin typeface="Times New Roman" pitchFamily="18" charset="0"/>
              </a:rPr>
              <a:t>3.2 </a:t>
            </a:r>
            <a:r>
              <a:rPr lang="zh-CN" altLang="zh-CN" sz="3600" dirty="0">
                <a:solidFill>
                  <a:schemeClr val="tx1">
                    <a:lumMod val="60000"/>
                    <a:lumOff val="40000"/>
                  </a:schemeClr>
                </a:solidFill>
                <a:latin typeface="Times New Roman" pitchFamily="18" charset="0"/>
              </a:rPr>
              <a:t>基本关联矩阵及其性质</a:t>
            </a:r>
          </a:p>
          <a:p>
            <a:pPr eaLnBrk="1" hangingPunct="1">
              <a:buNone/>
            </a:pPr>
            <a:r>
              <a:rPr lang="en-US" altLang="zh-CN" sz="3600" dirty="0">
                <a:solidFill>
                  <a:schemeClr val="tx1">
                    <a:lumMod val="60000"/>
                    <a:lumOff val="40000"/>
                  </a:schemeClr>
                </a:solidFill>
                <a:latin typeface="Times New Roman" pitchFamily="18" charset="0"/>
              </a:rPr>
              <a:t>3.3 </a:t>
            </a:r>
            <a:r>
              <a:rPr lang="zh-CN" altLang="zh-CN" sz="3600" dirty="0">
                <a:solidFill>
                  <a:schemeClr val="tx1">
                    <a:lumMod val="60000"/>
                    <a:lumOff val="40000"/>
                  </a:schemeClr>
                </a:solidFill>
                <a:latin typeface="Times New Roman" pitchFamily="18" charset="0"/>
              </a:rPr>
              <a:t>支撑树的计数</a:t>
            </a:r>
          </a:p>
          <a:p>
            <a:pPr eaLnBrk="1" hangingPunct="1">
              <a:buNone/>
            </a:pPr>
            <a:r>
              <a:rPr lang="en-US" altLang="zh-CN" sz="3600" dirty="0">
                <a:solidFill>
                  <a:srgbClr val="C00000"/>
                </a:solidFill>
                <a:latin typeface="Times New Roman" pitchFamily="18" charset="0"/>
              </a:rPr>
              <a:t>3.4 </a:t>
            </a:r>
            <a:r>
              <a:rPr lang="zh-CN" altLang="zh-CN" sz="3600" dirty="0">
                <a:solidFill>
                  <a:srgbClr val="C00000"/>
                </a:solidFill>
                <a:latin typeface="Times New Roman" pitchFamily="18" charset="0"/>
              </a:rPr>
              <a:t>回路矩阵与割集矩阵</a:t>
            </a:r>
          </a:p>
          <a:p>
            <a:pPr eaLnBrk="1" hangingPunct="1">
              <a:buNone/>
            </a:pPr>
            <a:r>
              <a:rPr lang="en-US" altLang="zh-CN" sz="3600" dirty="0">
                <a:solidFill>
                  <a:schemeClr val="tx1">
                    <a:lumMod val="75000"/>
                  </a:schemeClr>
                </a:solidFill>
                <a:latin typeface="Times New Roman" pitchFamily="18" charset="0"/>
              </a:rPr>
              <a:t>3.5 </a:t>
            </a:r>
            <a:r>
              <a:rPr lang="zh-CN" altLang="zh-CN" sz="3600" dirty="0">
                <a:solidFill>
                  <a:schemeClr val="tx1">
                    <a:lumMod val="75000"/>
                  </a:schemeClr>
                </a:solidFill>
                <a:latin typeface="Times New Roman" pitchFamily="18" charset="0"/>
              </a:rPr>
              <a:t>最短树</a:t>
            </a:r>
            <a:endParaRPr lang="en-US" altLang="zh-CN" sz="3600" dirty="0">
              <a:solidFill>
                <a:schemeClr val="tx1">
                  <a:lumMod val="75000"/>
                </a:schemeClr>
              </a:solidFill>
              <a:latin typeface="Times New Roman" pitchFamily="18" charset="0"/>
            </a:endParaRPr>
          </a:p>
          <a:p>
            <a:pPr eaLnBrk="1" hangingPunct="1">
              <a:buNone/>
            </a:pPr>
            <a:r>
              <a:rPr lang="en-US" altLang="zh-CN" sz="3600" dirty="0">
                <a:solidFill>
                  <a:schemeClr val="tx1">
                    <a:lumMod val="75000"/>
                  </a:schemeClr>
                </a:solidFill>
                <a:latin typeface="Times New Roman" pitchFamily="18" charset="0"/>
              </a:rPr>
              <a:t>3.6 </a:t>
            </a:r>
            <a:r>
              <a:rPr lang="zh-CN" altLang="zh-CN" sz="3600" dirty="0">
                <a:solidFill>
                  <a:schemeClr val="tx1">
                    <a:lumMod val="75000"/>
                  </a:schemeClr>
                </a:solidFill>
                <a:latin typeface="Times New Roman" pitchFamily="18" charset="0"/>
              </a:rPr>
              <a:t>支撑树的生成</a:t>
            </a:r>
            <a:endParaRPr lang="en-US" altLang="zh-CN" sz="3600" dirty="0">
              <a:solidFill>
                <a:schemeClr val="tx1">
                  <a:lumMod val="75000"/>
                </a:schemeClr>
              </a:solidFill>
              <a:latin typeface="Times New Roman" pitchFamily="18" charset="0"/>
            </a:endParaRPr>
          </a:p>
          <a:p>
            <a:pPr eaLnBrk="1" hangingPunct="1">
              <a:buNone/>
            </a:pPr>
            <a:r>
              <a:rPr lang="en-US" altLang="zh-CN" sz="3600" dirty="0">
                <a:solidFill>
                  <a:schemeClr val="tx1">
                    <a:lumMod val="75000"/>
                  </a:schemeClr>
                </a:solidFill>
                <a:latin typeface="Times New Roman" pitchFamily="18" charset="0"/>
              </a:rPr>
              <a:t>3.7 Huffman</a:t>
            </a:r>
            <a:r>
              <a:rPr lang="zh-CN" altLang="en-US" sz="3600" dirty="0">
                <a:solidFill>
                  <a:schemeClr val="tx1">
                    <a:lumMod val="75000"/>
                  </a:schemeClr>
                </a:solidFill>
                <a:latin typeface="Times New Roman" pitchFamily="18" charset="0"/>
              </a:rPr>
              <a:t>树</a:t>
            </a:r>
            <a:endParaRPr lang="zh-CN" altLang="zh-CN" sz="3600" dirty="0">
              <a:solidFill>
                <a:schemeClr val="tx1">
                  <a:lumMod val="75000"/>
                </a:schemeClr>
              </a:solidFill>
              <a:latin typeface="Times New Roman" pitchFamily="18" charset="0"/>
            </a:endParaRPr>
          </a:p>
          <a:p>
            <a:pPr eaLnBrk="1" hangingPunct="1">
              <a:buNone/>
            </a:pPr>
            <a:endParaRPr lang="zh-CN" altLang="zh-CN" sz="3600" dirty="0">
              <a:solidFill>
                <a:schemeClr val="tx1">
                  <a:lumMod val="75000"/>
                </a:schemeClr>
              </a:solidFill>
              <a:latin typeface="Times New Roman" pitchFamily="18" charset="0"/>
            </a:endParaRPr>
          </a:p>
        </p:txBody>
      </p:sp>
    </p:spTree>
    <p:extLst>
      <p:ext uri="{BB962C8B-B14F-4D97-AF65-F5344CB8AC3E}">
        <p14:creationId xmlns:p14="http://schemas.microsoft.com/office/powerpoint/2010/main" val="1811232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 name="Text Box 53"/>
          <p:cNvSpPr txBox="1">
            <a:spLocks noChangeArrowheads="1"/>
          </p:cNvSpPr>
          <p:nvPr/>
        </p:nvSpPr>
        <p:spPr bwMode="auto">
          <a:xfrm>
            <a:off x="6334125" y="3942081"/>
            <a:ext cx="1066800" cy="519112"/>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6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useBgFill="1">
        <p:nvSpPr>
          <p:cNvPr id="629818" name="Text Box 58"/>
          <p:cNvSpPr txBox="1">
            <a:spLocks noChangeArrowheads="1"/>
          </p:cNvSpPr>
          <p:nvPr/>
        </p:nvSpPr>
        <p:spPr bwMode="auto">
          <a:xfrm>
            <a:off x="5074193" y="5286376"/>
            <a:ext cx="1829480" cy="519112"/>
          </a:xfrm>
          <a:prstGeom prst="rect">
            <a:avLst/>
          </a:prstGeom>
          <a:ln w="25400">
            <a:noFill/>
            <a:miter lim="800000"/>
            <a:headEnd/>
            <a:tailEnd/>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2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58370" name="Rectangle 2"/>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8371" name="Rectangle 3"/>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8372" name="Rectangle 4"/>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8373" name="Rectangle 5"/>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8375" name="Rectangle 7"/>
          <p:cNvSpPr>
            <a:spLocks noChangeArrowheads="1"/>
          </p:cNvSpPr>
          <p:nvPr/>
        </p:nvSpPr>
        <p:spPr bwMode="auto">
          <a:xfrm>
            <a:off x="583739" y="1179513"/>
            <a:ext cx="7355575" cy="579437"/>
          </a:xfrm>
          <a:prstGeom prst="rect">
            <a:avLst/>
          </a:prstGeom>
          <a:noFill/>
          <a:ln w="9525">
            <a:noFill/>
            <a:miter lim="800000"/>
            <a:headEnd/>
            <a:tailEnd/>
          </a:ln>
        </p:spPr>
        <p:txBody>
          <a:bodyPr wrap="square">
            <a:spAutoFit/>
          </a:bodyPr>
          <a:lstStyle/>
          <a:p>
            <a:pPr>
              <a:spcBef>
                <a:spcPct val="20000"/>
              </a:spcBef>
              <a:buClr>
                <a:srgbClr val="89AAD3"/>
              </a:buClr>
              <a:buSzPct val="70000"/>
              <a:buFont typeface="Wingdings" pitchFamily="2" charset="2"/>
              <a:buNone/>
            </a:pPr>
            <a:r>
              <a:rPr lang="zh-CN" altLang="en-US" sz="3200" dirty="0">
                <a:solidFill>
                  <a:srgbClr val="000000"/>
                </a:solidFill>
                <a:latin typeface="Times New Roman" pitchFamily="18" charset="0"/>
              </a:rPr>
              <a:t>解：步骤</a:t>
            </a:r>
            <a:r>
              <a:rPr lang="en-US" altLang="zh-CN" sz="3200" dirty="0">
                <a:solidFill>
                  <a:srgbClr val="000000"/>
                </a:solidFill>
                <a:latin typeface="Times New Roman" pitchFamily="18" charset="0"/>
              </a:rPr>
              <a:t>2</a:t>
            </a:r>
          </a:p>
        </p:txBody>
      </p:sp>
      <p:sp>
        <p:nvSpPr>
          <p:cNvPr id="58376" name="Rectangle 8"/>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8377" name="Rectangle 9"/>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8378" name="Rectangle 10"/>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8379" name="Rectangle 11"/>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grpSp>
        <p:nvGrpSpPr>
          <p:cNvPr id="2" name="Group 12"/>
          <p:cNvGrpSpPr>
            <a:grpSpLocks/>
          </p:cNvGrpSpPr>
          <p:nvPr/>
        </p:nvGrpSpPr>
        <p:grpSpPr bwMode="auto">
          <a:xfrm>
            <a:off x="73025" y="1628775"/>
            <a:ext cx="7010400" cy="4191000"/>
            <a:chOff x="612" y="1026"/>
            <a:chExt cx="4416" cy="2640"/>
          </a:xfrm>
        </p:grpSpPr>
        <p:grpSp>
          <p:nvGrpSpPr>
            <p:cNvPr id="3" name="Group 13"/>
            <p:cNvGrpSpPr>
              <a:grpSpLocks/>
            </p:cNvGrpSpPr>
            <p:nvPr/>
          </p:nvGrpSpPr>
          <p:grpSpPr bwMode="auto">
            <a:xfrm>
              <a:off x="612" y="1026"/>
              <a:ext cx="4416" cy="2640"/>
              <a:chOff x="612" y="1026"/>
              <a:chExt cx="4416" cy="2640"/>
            </a:xfrm>
          </p:grpSpPr>
          <p:grpSp>
            <p:nvGrpSpPr>
              <p:cNvPr id="4" name="Group 14"/>
              <p:cNvGrpSpPr>
                <a:grpSpLocks/>
              </p:cNvGrpSpPr>
              <p:nvPr/>
            </p:nvGrpSpPr>
            <p:grpSpPr bwMode="auto">
              <a:xfrm>
                <a:off x="612" y="1026"/>
                <a:ext cx="4416" cy="2583"/>
                <a:chOff x="340" y="1026"/>
                <a:chExt cx="4416" cy="2583"/>
              </a:xfrm>
            </p:grpSpPr>
            <p:grpSp>
              <p:nvGrpSpPr>
                <p:cNvPr id="5" name="Group 15"/>
                <p:cNvGrpSpPr>
                  <a:grpSpLocks/>
                </p:cNvGrpSpPr>
                <p:nvPr/>
              </p:nvGrpSpPr>
              <p:grpSpPr bwMode="auto">
                <a:xfrm>
                  <a:off x="340" y="1026"/>
                  <a:ext cx="4416" cy="2583"/>
                  <a:chOff x="336" y="1008"/>
                  <a:chExt cx="4416" cy="2583"/>
                </a:xfrm>
              </p:grpSpPr>
              <p:sp>
                <p:nvSpPr>
                  <p:cNvPr id="58408" name="AutoShape 16"/>
                  <p:cNvSpPr>
                    <a:spLocks noChangeArrowheads="1"/>
                  </p:cNvSpPr>
                  <p:nvPr/>
                </p:nvSpPr>
                <p:spPr bwMode="auto">
                  <a:xfrm>
                    <a:off x="576" y="2256"/>
                    <a:ext cx="96" cy="96"/>
                  </a:xfrm>
                  <a:prstGeom prst="flowChartConnector">
                    <a:avLst/>
                  </a:prstGeom>
                  <a:solidFill>
                    <a:srgbClr val="FF3300"/>
                  </a:solidFill>
                  <a:ln w="12700">
                    <a:solidFill>
                      <a:srgbClr val="808000"/>
                    </a:solidFill>
                    <a:round/>
                    <a:headEnd/>
                    <a:tailEnd/>
                  </a:ln>
                </p:spPr>
                <p:txBody>
                  <a:bodyPr wrap="none" anchor="ctr"/>
                  <a:lstStyle/>
                  <a:p>
                    <a:endParaRPr lang="zh-CN" altLang="en-US">
                      <a:solidFill>
                        <a:srgbClr val="4D5B6B"/>
                      </a:solidFill>
                    </a:endParaRPr>
                  </a:p>
                </p:txBody>
              </p:sp>
              <p:sp>
                <p:nvSpPr>
                  <p:cNvPr id="58409" name="AutoShape 17"/>
                  <p:cNvSpPr>
                    <a:spLocks noChangeArrowheads="1"/>
                  </p:cNvSpPr>
                  <p:nvPr/>
                </p:nvSpPr>
                <p:spPr bwMode="auto">
                  <a:xfrm>
                    <a:off x="1584" y="1344"/>
                    <a:ext cx="96" cy="96"/>
                  </a:xfrm>
                  <a:prstGeom prst="flowChartConnector">
                    <a:avLst/>
                  </a:prstGeom>
                  <a:solidFill>
                    <a:srgbClr val="FF3300"/>
                  </a:solidFill>
                  <a:ln w="12700">
                    <a:solidFill>
                      <a:srgbClr val="808000"/>
                    </a:solidFill>
                    <a:round/>
                    <a:headEnd/>
                    <a:tailEnd/>
                  </a:ln>
                </p:spPr>
                <p:txBody>
                  <a:bodyPr wrap="none" anchor="ctr"/>
                  <a:lstStyle/>
                  <a:p>
                    <a:endParaRPr lang="zh-CN" altLang="en-US">
                      <a:solidFill>
                        <a:srgbClr val="4D5B6B"/>
                      </a:solidFill>
                    </a:endParaRPr>
                  </a:p>
                </p:txBody>
              </p:sp>
              <p:sp>
                <p:nvSpPr>
                  <p:cNvPr id="58410" name="AutoShape 18"/>
                  <p:cNvSpPr>
                    <a:spLocks noChangeArrowheads="1"/>
                  </p:cNvSpPr>
                  <p:nvPr/>
                </p:nvSpPr>
                <p:spPr bwMode="auto">
                  <a:xfrm>
                    <a:off x="1584" y="3168"/>
                    <a:ext cx="96" cy="96"/>
                  </a:xfrm>
                  <a:prstGeom prst="flowChartConnector">
                    <a:avLst/>
                  </a:prstGeom>
                  <a:solidFill>
                    <a:srgbClr val="FF3300"/>
                  </a:solidFill>
                  <a:ln w="12700">
                    <a:solidFill>
                      <a:srgbClr val="808000"/>
                    </a:solidFill>
                    <a:round/>
                    <a:headEnd/>
                    <a:tailEnd/>
                  </a:ln>
                </p:spPr>
                <p:txBody>
                  <a:bodyPr wrap="none" anchor="ctr"/>
                  <a:lstStyle/>
                  <a:p>
                    <a:endParaRPr lang="zh-CN" altLang="en-US">
                      <a:solidFill>
                        <a:srgbClr val="4D5B6B"/>
                      </a:solidFill>
                    </a:endParaRPr>
                  </a:p>
                </p:txBody>
              </p:sp>
              <p:sp>
                <p:nvSpPr>
                  <p:cNvPr id="58411" name="AutoShape 19"/>
                  <p:cNvSpPr>
                    <a:spLocks noChangeArrowheads="1"/>
                  </p:cNvSpPr>
                  <p:nvPr/>
                </p:nvSpPr>
                <p:spPr bwMode="auto">
                  <a:xfrm>
                    <a:off x="4320" y="2256"/>
                    <a:ext cx="96" cy="96"/>
                  </a:xfrm>
                  <a:prstGeom prst="flowChartConnector">
                    <a:avLst/>
                  </a:prstGeom>
                  <a:solidFill>
                    <a:srgbClr val="FF3300"/>
                  </a:solidFill>
                  <a:ln w="12700">
                    <a:solidFill>
                      <a:srgbClr val="808000"/>
                    </a:solidFill>
                    <a:round/>
                    <a:headEnd/>
                    <a:tailEnd/>
                  </a:ln>
                </p:spPr>
                <p:txBody>
                  <a:bodyPr wrap="none" anchor="ctr"/>
                  <a:lstStyle/>
                  <a:p>
                    <a:endParaRPr lang="zh-CN" altLang="en-US">
                      <a:solidFill>
                        <a:srgbClr val="4D5B6B"/>
                      </a:solidFill>
                    </a:endParaRPr>
                  </a:p>
                </p:txBody>
              </p:sp>
              <p:sp>
                <p:nvSpPr>
                  <p:cNvPr id="58412" name="AutoShape 20"/>
                  <p:cNvSpPr>
                    <a:spLocks noChangeArrowheads="1"/>
                  </p:cNvSpPr>
                  <p:nvPr/>
                </p:nvSpPr>
                <p:spPr bwMode="auto">
                  <a:xfrm>
                    <a:off x="3312" y="1344"/>
                    <a:ext cx="96" cy="96"/>
                  </a:xfrm>
                  <a:prstGeom prst="flowChartConnector">
                    <a:avLst/>
                  </a:prstGeom>
                  <a:solidFill>
                    <a:srgbClr val="FF3300"/>
                  </a:solidFill>
                  <a:ln w="12700">
                    <a:solidFill>
                      <a:srgbClr val="808000"/>
                    </a:solidFill>
                    <a:round/>
                    <a:headEnd/>
                    <a:tailEnd/>
                  </a:ln>
                </p:spPr>
                <p:txBody>
                  <a:bodyPr wrap="none" anchor="ctr"/>
                  <a:lstStyle/>
                  <a:p>
                    <a:endParaRPr lang="zh-CN" altLang="en-US">
                      <a:solidFill>
                        <a:srgbClr val="4D5B6B"/>
                      </a:solidFill>
                    </a:endParaRPr>
                  </a:p>
                </p:txBody>
              </p:sp>
              <p:sp>
                <p:nvSpPr>
                  <p:cNvPr id="58413" name="AutoShape 21"/>
                  <p:cNvSpPr>
                    <a:spLocks noChangeArrowheads="1"/>
                  </p:cNvSpPr>
                  <p:nvPr/>
                </p:nvSpPr>
                <p:spPr bwMode="auto">
                  <a:xfrm>
                    <a:off x="3312" y="3168"/>
                    <a:ext cx="96" cy="96"/>
                  </a:xfrm>
                  <a:prstGeom prst="flowChartConnector">
                    <a:avLst/>
                  </a:prstGeom>
                  <a:solidFill>
                    <a:srgbClr val="FF3300"/>
                  </a:solidFill>
                  <a:ln w="12700">
                    <a:solidFill>
                      <a:srgbClr val="808000"/>
                    </a:solidFill>
                    <a:round/>
                    <a:headEnd/>
                    <a:tailEnd/>
                  </a:ln>
                </p:spPr>
                <p:txBody>
                  <a:bodyPr wrap="none" anchor="ctr"/>
                  <a:lstStyle/>
                  <a:p>
                    <a:endParaRPr lang="zh-CN" altLang="en-US">
                      <a:solidFill>
                        <a:srgbClr val="4D5B6B"/>
                      </a:solidFill>
                    </a:endParaRPr>
                  </a:p>
                </p:txBody>
              </p:sp>
              <p:cxnSp>
                <p:nvCxnSpPr>
                  <p:cNvPr id="58414" name="AutoShape 22"/>
                  <p:cNvCxnSpPr>
                    <a:cxnSpLocks noChangeShapeType="1"/>
                    <a:stCxn id="58408" idx="7"/>
                    <a:endCxn id="58409" idx="3"/>
                  </p:cNvCxnSpPr>
                  <p:nvPr/>
                </p:nvCxnSpPr>
                <p:spPr bwMode="auto">
                  <a:xfrm flipV="1">
                    <a:off x="658" y="1426"/>
                    <a:ext cx="940" cy="844"/>
                  </a:xfrm>
                  <a:prstGeom prst="straightConnector1">
                    <a:avLst/>
                  </a:prstGeom>
                  <a:noFill/>
                  <a:ln w="25400">
                    <a:solidFill>
                      <a:srgbClr val="66FF33"/>
                    </a:solidFill>
                    <a:round/>
                    <a:headEnd/>
                    <a:tailEnd/>
                  </a:ln>
                </p:spPr>
              </p:cxnSp>
              <p:cxnSp>
                <p:nvCxnSpPr>
                  <p:cNvPr id="58415" name="AutoShape 23"/>
                  <p:cNvCxnSpPr>
                    <a:cxnSpLocks noChangeShapeType="1"/>
                    <a:stCxn id="58409" idx="6"/>
                    <a:endCxn id="58412" idx="2"/>
                  </p:cNvCxnSpPr>
                  <p:nvPr/>
                </p:nvCxnSpPr>
                <p:spPr bwMode="auto">
                  <a:xfrm>
                    <a:off x="1680" y="1392"/>
                    <a:ext cx="1632" cy="0"/>
                  </a:xfrm>
                  <a:prstGeom prst="straightConnector1">
                    <a:avLst/>
                  </a:prstGeom>
                  <a:noFill/>
                  <a:ln w="25400">
                    <a:solidFill>
                      <a:srgbClr val="66FF33"/>
                    </a:solidFill>
                    <a:round/>
                    <a:headEnd/>
                    <a:tailEnd/>
                  </a:ln>
                </p:spPr>
              </p:cxnSp>
              <p:cxnSp>
                <p:nvCxnSpPr>
                  <p:cNvPr id="58416" name="AutoShape 24"/>
                  <p:cNvCxnSpPr>
                    <a:cxnSpLocks noChangeShapeType="1"/>
                    <a:stCxn id="58412" idx="5"/>
                    <a:endCxn id="58411" idx="1"/>
                  </p:cNvCxnSpPr>
                  <p:nvPr/>
                </p:nvCxnSpPr>
                <p:spPr bwMode="auto">
                  <a:xfrm>
                    <a:off x="3394" y="1426"/>
                    <a:ext cx="940" cy="844"/>
                  </a:xfrm>
                  <a:prstGeom prst="straightConnector1">
                    <a:avLst/>
                  </a:prstGeom>
                  <a:noFill/>
                  <a:ln w="25400">
                    <a:solidFill>
                      <a:srgbClr val="66FF33"/>
                    </a:solidFill>
                    <a:round/>
                    <a:headEnd/>
                    <a:tailEnd/>
                  </a:ln>
                </p:spPr>
              </p:cxnSp>
              <p:cxnSp>
                <p:nvCxnSpPr>
                  <p:cNvPr id="58417" name="AutoShape 25"/>
                  <p:cNvCxnSpPr>
                    <a:cxnSpLocks noChangeShapeType="1"/>
                    <a:stCxn id="58411" idx="3"/>
                    <a:endCxn id="58413" idx="7"/>
                  </p:cNvCxnSpPr>
                  <p:nvPr/>
                </p:nvCxnSpPr>
                <p:spPr bwMode="auto">
                  <a:xfrm flipH="1">
                    <a:off x="3394" y="2338"/>
                    <a:ext cx="940" cy="844"/>
                  </a:xfrm>
                  <a:prstGeom prst="straightConnector1">
                    <a:avLst/>
                  </a:prstGeom>
                  <a:noFill/>
                  <a:ln w="25400">
                    <a:solidFill>
                      <a:srgbClr val="66FF33"/>
                    </a:solidFill>
                    <a:round/>
                    <a:headEnd/>
                    <a:tailEnd/>
                  </a:ln>
                </p:spPr>
              </p:cxnSp>
              <p:cxnSp>
                <p:nvCxnSpPr>
                  <p:cNvPr id="58418" name="AutoShape 26"/>
                  <p:cNvCxnSpPr>
                    <a:cxnSpLocks noChangeShapeType="1"/>
                    <a:stCxn id="58413" idx="2"/>
                    <a:endCxn id="58410" idx="6"/>
                  </p:cNvCxnSpPr>
                  <p:nvPr/>
                </p:nvCxnSpPr>
                <p:spPr bwMode="auto">
                  <a:xfrm flipH="1">
                    <a:off x="1680" y="3216"/>
                    <a:ext cx="1632" cy="0"/>
                  </a:xfrm>
                  <a:prstGeom prst="straightConnector1">
                    <a:avLst/>
                  </a:prstGeom>
                  <a:noFill/>
                  <a:ln w="25400">
                    <a:solidFill>
                      <a:srgbClr val="66FF33"/>
                    </a:solidFill>
                    <a:round/>
                    <a:headEnd/>
                    <a:tailEnd/>
                  </a:ln>
                </p:spPr>
              </p:cxnSp>
              <p:cxnSp>
                <p:nvCxnSpPr>
                  <p:cNvPr id="58419" name="AutoShape 27"/>
                  <p:cNvCxnSpPr>
                    <a:cxnSpLocks noChangeShapeType="1"/>
                    <a:stCxn id="58410" idx="1"/>
                    <a:endCxn id="58408" idx="5"/>
                  </p:cNvCxnSpPr>
                  <p:nvPr/>
                </p:nvCxnSpPr>
                <p:spPr bwMode="auto">
                  <a:xfrm flipH="1" flipV="1">
                    <a:off x="658" y="2338"/>
                    <a:ext cx="940" cy="844"/>
                  </a:xfrm>
                  <a:prstGeom prst="straightConnector1">
                    <a:avLst/>
                  </a:prstGeom>
                  <a:noFill/>
                  <a:ln w="25400">
                    <a:solidFill>
                      <a:srgbClr val="66FF33"/>
                    </a:solidFill>
                    <a:round/>
                    <a:headEnd/>
                    <a:tailEnd/>
                  </a:ln>
                </p:spPr>
              </p:cxnSp>
              <p:cxnSp>
                <p:nvCxnSpPr>
                  <p:cNvPr id="58420" name="AutoShape 28"/>
                  <p:cNvCxnSpPr>
                    <a:cxnSpLocks noChangeShapeType="1"/>
                    <a:stCxn id="58410" idx="0"/>
                    <a:endCxn id="58409" idx="4"/>
                  </p:cNvCxnSpPr>
                  <p:nvPr/>
                </p:nvCxnSpPr>
                <p:spPr bwMode="auto">
                  <a:xfrm flipV="1">
                    <a:off x="1632" y="1440"/>
                    <a:ext cx="0" cy="1728"/>
                  </a:xfrm>
                  <a:prstGeom prst="straightConnector1">
                    <a:avLst/>
                  </a:prstGeom>
                  <a:noFill/>
                  <a:ln w="25400">
                    <a:solidFill>
                      <a:srgbClr val="66FF33"/>
                    </a:solidFill>
                    <a:round/>
                    <a:headEnd/>
                    <a:tailEnd/>
                  </a:ln>
                </p:spPr>
              </p:cxnSp>
              <p:cxnSp>
                <p:nvCxnSpPr>
                  <p:cNvPr id="58421" name="AutoShape 29"/>
                  <p:cNvCxnSpPr>
                    <a:cxnSpLocks noChangeShapeType="1"/>
                    <a:stCxn id="58413" idx="0"/>
                    <a:endCxn id="58412" idx="4"/>
                  </p:cNvCxnSpPr>
                  <p:nvPr/>
                </p:nvCxnSpPr>
                <p:spPr bwMode="auto">
                  <a:xfrm flipV="1">
                    <a:off x="3360" y="1440"/>
                    <a:ext cx="0" cy="1728"/>
                  </a:xfrm>
                  <a:prstGeom prst="straightConnector1">
                    <a:avLst/>
                  </a:prstGeom>
                  <a:noFill/>
                  <a:ln w="25400">
                    <a:solidFill>
                      <a:srgbClr val="66FF33"/>
                    </a:solidFill>
                    <a:round/>
                    <a:headEnd/>
                    <a:tailEnd/>
                  </a:ln>
                </p:spPr>
              </p:cxnSp>
              <p:cxnSp>
                <p:nvCxnSpPr>
                  <p:cNvPr id="58422" name="AutoShape 30"/>
                  <p:cNvCxnSpPr>
                    <a:cxnSpLocks noChangeShapeType="1"/>
                    <a:stCxn id="58410" idx="7"/>
                    <a:endCxn id="58412" idx="3"/>
                  </p:cNvCxnSpPr>
                  <p:nvPr/>
                </p:nvCxnSpPr>
                <p:spPr bwMode="auto">
                  <a:xfrm flipV="1">
                    <a:off x="1666" y="1426"/>
                    <a:ext cx="1660" cy="1756"/>
                  </a:xfrm>
                  <a:prstGeom prst="straightConnector1">
                    <a:avLst/>
                  </a:prstGeom>
                  <a:noFill/>
                  <a:ln w="25400">
                    <a:solidFill>
                      <a:srgbClr val="66FF33"/>
                    </a:solidFill>
                    <a:round/>
                    <a:headEnd/>
                    <a:tailEnd/>
                  </a:ln>
                </p:spPr>
              </p:cxnSp>
              <p:sp>
                <p:nvSpPr>
                  <p:cNvPr id="629791" name="Text Box 31"/>
                  <p:cNvSpPr txBox="1">
                    <a:spLocks noChangeArrowheads="1"/>
                  </p:cNvSpPr>
                  <p:nvPr/>
                </p:nvSpPr>
                <p:spPr bwMode="auto">
                  <a:xfrm>
                    <a:off x="336" y="2112"/>
                    <a:ext cx="288" cy="327"/>
                  </a:xfrm>
                  <a:prstGeom prst="rect">
                    <a:avLst/>
                  </a:prstGeom>
                  <a:noFill/>
                  <a:ln w="25400">
                    <a:noFill/>
                    <a:miter lim="800000"/>
                    <a:headEnd/>
                    <a:tailEnd/>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itchFamily="18" charset="0"/>
                      </a:rPr>
                      <a:t>a</a:t>
                    </a:r>
                  </a:p>
                </p:txBody>
              </p:sp>
              <p:sp>
                <p:nvSpPr>
                  <p:cNvPr id="629792" name="Text Box 32"/>
                  <p:cNvSpPr txBox="1">
                    <a:spLocks noChangeArrowheads="1"/>
                  </p:cNvSpPr>
                  <p:nvPr/>
                </p:nvSpPr>
                <p:spPr bwMode="auto">
                  <a:xfrm>
                    <a:off x="1488"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b</a:t>
                    </a:r>
                  </a:p>
                </p:txBody>
              </p:sp>
              <p:sp>
                <p:nvSpPr>
                  <p:cNvPr id="629793" name="Text Box 33"/>
                  <p:cNvSpPr txBox="1">
                    <a:spLocks noChangeArrowheads="1"/>
                  </p:cNvSpPr>
                  <p:nvPr/>
                </p:nvSpPr>
                <p:spPr bwMode="auto">
                  <a:xfrm>
                    <a:off x="3216"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d</a:t>
                    </a:r>
                  </a:p>
                </p:txBody>
              </p:sp>
              <p:sp>
                <p:nvSpPr>
                  <p:cNvPr id="629794" name="Text Box 34"/>
                  <p:cNvSpPr txBox="1">
                    <a:spLocks noChangeArrowheads="1"/>
                  </p:cNvSpPr>
                  <p:nvPr/>
                </p:nvSpPr>
                <p:spPr bwMode="auto">
                  <a:xfrm>
                    <a:off x="4464"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z</a:t>
                    </a:r>
                  </a:p>
                </p:txBody>
              </p:sp>
              <p:sp>
                <p:nvSpPr>
                  <p:cNvPr id="629795" name="Text Box 35"/>
                  <p:cNvSpPr txBox="1">
                    <a:spLocks noChangeArrowheads="1"/>
                  </p:cNvSpPr>
                  <p:nvPr/>
                </p:nvSpPr>
                <p:spPr bwMode="auto">
                  <a:xfrm>
                    <a:off x="3264"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e</a:t>
                    </a:r>
                  </a:p>
                </p:txBody>
              </p:sp>
              <p:sp>
                <p:nvSpPr>
                  <p:cNvPr id="629796" name="Text Box 36"/>
                  <p:cNvSpPr txBox="1">
                    <a:spLocks noChangeArrowheads="1"/>
                  </p:cNvSpPr>
                  <p:nvPr/>
                </p:nvSpPr>
                <p:spPr bwMode="auto">
                  <a:xfrm>
                    <a:off x="1488" y="3264"/>
                    <a:ext cx="288" cy="327"/>
                  </a:xfrm>
                  <a:prstGeom prst="rect">
                    <a:avLst/>
                  </a:prstGeom>
                  <a:noFill/>
                  <a:ln w="25400">
                    <a:noFill/>
                    <a:miter lim="800000"/>
                    <a:headEnd/>
                    <a:tailEnd/>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itchFamily="18" charset="0"/>
                      </a:rPr>
                      <a:t>c</a:t>
                    </a:r>
                  </a:p>
                </p:txBody>
              </p:sp>
            </p:grpSp>
            <p:sp>
              <p:nvSpPr>
                <p:cNvPr id="629797" name="Text Box 37"/>
                <p:cNvSpPr txBox="1">
                  <a:spLocks noChangeArrowheads="1"/>
                </p:cNvSpPr>
                <p:nvPr/>
              </p:nvSpPr>
              <p:spPr bwMode="auto">
                <a:xfrm>
                  <a:off x="816" y="158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4</a:t>
                  </a:r>
                </a:p>
              </p:txBody>
            </p:sp>
            <p:sp>
              <p:nvSpPr>
                <p:cNvPr id="629798" name="Text Box 38"/>
                <p:cNvSpPr txBox="1">
                  <a:spLocks noChangeArrowheads="1"/>
                </p:cNvSpPr>
                <p:nvPr/>
              </p:nvSpPr>
              <p:spPr bwMode="auto">
                <a:xfrm>
                  <a:off x="816" y="27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29799" name="Text Box 39"/>
                <p:cNvSpPr txBox="1">
                  <a:spLocks noChangeArrowheads="1"/>
                </p:cNvSpPr>
                <p:nvPr/>
              </p:nvSpPr>
              <p:spPr bwMode="auto">
                <a:xfrm>
                  <a:off x="1344" y="211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1</a:t>
                  </a:r>
                </a:p>
              </p:txBody>
            </p:sp>
            <p:sp>
              <p:nvSpPr>
                <p:cNvPr id="629800" name="Text Box 40"/>
                <p:cNvSpPr txBox="1">
                  <a:spLocks noChangeArrowheads="1"/>
                </p:cNvSpPr>
                <p:nvPr/>
              </p:nvSpPr>
              <p:spPr bwMode="auto">
                <a:xfrm>
                  <a:off x="2304" y="139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5</a:t>
                  </a:r>
                </a:p>
              </p:txBody>
            </p:sp>
            <p:sp>
              <p:nvSpPr>
                <p:cNvPr id="629801" name="Text Box 41"/>
                <p:cNvSpPr txBox="1">
                  <a:spLocks noChangeArrowheads="1"/>
                </p:cNvSpPr>
                <p:nvPr/>
              </p:nvSpPr>
              <p:spPr bwMode="auto">
                <a:xfrm>
                  <a:off x="2208" y="206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8</a:t>
                  </a:r>
                </a:p>
              </p:txBody>
            </p:sp>
            <p:sp>
              <p:nvSpPr>
                <p:cNvPr id="629802" name="Text Box 42"/>
                <p:cNvSpPr txBox="1">
                  <a:spLocks noChangeArrowheads="1"/>
                </p:cNvSpPr>
                <p:nvPr/>
              </p:nvSpPr>
              <p:spPr bwMode="auto">
                <a:xfrm>
                  <a:off x="2304" y="2880"/>
                  <a:ext cx="384" cy="327"/>
                </a:xfrm>
                <a:prstGeom prst="rect">
                  <a:avLst/>
                </a:prstGeom>
                <a:noFill/>
                <a:ln w="25400">
                  <a:noFill/>
                  <a:miter lim="800000"/>
                  <a:headEnd/>
                  <a:tailEnd/>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itchFamily="66" charset="0"/>
                    </a:rPr>
                    <a:t>4</a:t>
                  </a:r>
                </a:p>
              </p:txBody>
            </p:sp>
            <p:sp>
              <p:nvSpPr>
                <p:cNvPr id="629803" name="Text Box 43"/>
                <p:cNvSpPr txBox="1">
                  <a:spLocks noChangeArrowheads="1"/>
                </p:cNvSpPr>
                <p:nvPr/>
              </p:nvSpPr>
              <p:spPr bwMode="auto">
                <a:xfrm>
                  <a:off x="3072" y="216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29804" name="Text Box 44"/>
                <p:cNvSpPr txBox="1">
                  <a:spLocks noChangeArrowheads="1"/>
                </p:cNvSpPr>
                <p:nvPr/>
              </p:nvSpPr>
              <p:spPr bwMode="auto">
                <a:xfrm>
                  <a:off x="3840" y="15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6</a:t>
                  </a:r>
                </a:p>
              </p:txBody>
            </p:sp>
            <p:sp>
              <p:nvSpPr>
                <p:cNvPr id="629805" name="Text Box 45"/>
                <p:cNvSpPr txBox="1">
                  <a:spLocks noChangeArrowheads="1"/>
                </p:cNvSpPr>
                <p:nvPr/>
              </p:nvSpPr>
              <p:spPr bwMode="auto">
                <a:xfrm>
                  <a:off x="3696" y="240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3</a:t>
                  </a:r>
                </a:p>
              </p:txBody>
            </p:sp>
          </p:grpSp>
          <p:sp>
            <p:nvSpPr>
              <p:cNvPr id="629809" name="Text Box 49"/>
              <p:cNvSpPr txBox="1">
                <a:spLocks noChangeArrowheads="1"/>
              </p:cNvSpPr>
              <p:nvPr/>
            </p:nvSpPr>
            <p:spPr bwMode="auto">
              <a:xfrm>
                <a:off x="2018" y="3339"/>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grpSp>
        <p:sp>
          <p:nvSpPr>
            <p:cNvPr id="629812" name="Oval 52"/>
            <p:cNvSpPr>
              <a:spLocks noChangeArrowheads="1"/>
            </p:cNvSpPr>
            <p:nvPr/>
          </p:nvSpPr>
          <p:spPr bwMode="auto">
            <a:xfrm>
              <a:off x="3474" y="1053"/>
              <a:ext cx="288" cy="288"/>
            </a:xfrm>
            <a:prstGeom prst="ellipse">
              <a:avLst/>
            </a:prstGeom>
            <a:noFill/>
            <a:ln w="25400">
              <a:solidFill>
                <a:srgbClr val="FF3300"/>
              </a:solidFill>
              <a:round/>
              <a:headEnd/>
              <a:tailEnd/>
            </a:ln>
            <a:effectLst/>
          </p:spPr>
          <p:txBody>
            <a:bodyPr wrap="none" anchor="ctr"/>
            <a:lstStyle/>
            <a:p>
              <a:pPr marL="457200" indent="-457200" algn="ctr">
                <a:spcBef>
                  <a:spcPct val="30000"/>
                </a:spcBef>
                <a:defRPr/>
              </a:pPr>
              <a:endParaRPr lang="zh-CN" altLang="zh-CN">
                <a:solidFill>
                  <a:srgbClr val="FF3300"/>
                </a:solidFill>
                <a:effectLst>
                  <a:outerShdw blurRad="38100" dist="38100" dir="2700000" algn="tl">
                    <a:srgbClr val="C0C0C0"/>
                  </a:outerShdw>
                </a:effectLst>
                <a:latin typeface="Times New Roman" pitchFamily="18" charset="0"/>
              </a:endParaRPr>
            </a:p>
          </p:txBody>
        </p:sp>
        <p:sp useBgFill="1">
          <p:nvSpPr>
            <p:cNvPr id="629814" name="Text Box 54"/>
            <p:cNvSpPr txBox="1">
              <a:spLocks noChangeArrowheads="1"/>
            </p:cNvSpPr>
            <p:nvPr/>
          </p:nvSpPr>
          <p:spPr bwMode="auto">
            <a:xfrm>
              <a:off x="1926" y="3309"/>
              <a:ext cx="672" cy="327"/>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8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sp>
        <p:nvSpPr>
          <p:cNvPr id="629815" name="Oval 55"/>
          <p:cNvSpPr>
            <a:spLocks noChangeArrowheads="1"/>
          </p:cNvSpPr>
          <p:nvPr/>
        </p:nvSpPr>
        <p:spPr bwMode="auto">
          <a:xfrm>
            <a:off x="4634138" y="5300663"/>
            <a:ext cx="457200" cy="457200"/>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 useBgFill="1">
        <p:nvSpPr>
          <p:cNvPr id="629816" name="Text Box 56"/>
          <p:cNvSpPr txBox="1">
            <a:spLocks noChangeArrowheads="1"/>
          </p:cNvSpPr>
          <p:nvPr/>
        </p:nvSpPr>
        <p:spPr bwMode="auto">
          <a:xfrm>
            <a:off x="2184400" y="1668780"/>
            <a:ext cx="1524000" cy="519112"/>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5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629819" name="Text Box 59"/>
          <p:cNvSpPr txBox="1">
            <a:spLocks noChangeArrowheads="1"/>
          </p:cNvSpPr>
          <p:nvPr/>
        </p:nvSpPr>
        <p:spPr bwMode="auto">
          <a:xfrm>
            <a:off x="6867525" y="1268413"/>
            <a:ext cx="2097088" cy="2308324"/>
          </a:xfrm>
          <a:prstGeom prst="rect">
            <a:avLst/>
          </a:prstGeom>
          <a:noFill/>
          <a:ln w="9525">
            <a:solidFill>
              <a:schemeClr val="bg1"/>
            </a:solidFill>
            <a:miter lim="800000"/>
            <a:headEnd/>
            <a:tailEnd/>
          </a:ln>
          <a:effectLst/>
        </p:spPr>
        <p:txBody>
          <a:bodyPr>
            <a:spAutoFit/>
          </a:bodyPr>
          <a:lstStyle/>
          <a:p>
            <a:pPr>
              <a:defRPr/>
            </a:pPr>
            <a:r>
              <a:rPr lang="en-US" altLang="zh-CN" dirty="0">
                <a:solidFill>
                  <a:srgbClr val="000000"/>
                </a:solidFill>
                <a:latin typeface="Times New Roman" pitchFamily="18" charset="0"/>
                <a:cs typeface="Arial" charset="0"/>
              </a:rPr>
              <a:t>min </a:t>
            </a: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=2</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(a)=</a:t>
            </a:r>
            <a:r>
              <a:rPr lang="en-US" altLang="zh-CN" dirty="0">
                <a:solidFill>
                  <a:srgbClr val="000000"/>
                </a:solidFill>
                <a:effectLst>
                  <a:outerShdw blurRad="38100" dist="38100" dir="2700000" algn="tl">
                    <a:srgbClr val="C0C0C0"/>
                  </a:outerShdw>
                </a:effectLst>
                <a:latin typeface="Times New Roman" pitchFamily="18" charset="0"/>
                <a:sym typeface="Symbol" pitchFamily="18" charset="2"/>
              </a:rPr>
              <a:t></a:t>
            </a:r>
            <a:endParaRPr lang="en-US" altLang="zh-CN" dirty="0">
              <a:solidFill>
                <a:srgbClr val="000000"/>
              </a:solidFill>
              <a:latin typeface="Times New Roman" pitchFamily="18" charset="0"/>
              <a:cs typeface="Arial" charset="0"/>
            </a:endParaRP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(b)=5</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(c)=8</a:t>
            </a:r>
            <a:r>
              <a:rPr lang="en-US" altLang="zh-CN" dirty="0">
                <a:solidFill>
                  <a:srgbClr val="000000"/>
                </a:solidFill>
                <a:effectLst>
                  <a:outerShdw blurRad="38100" dist="38100" dir="2700000" algn="tl">
                    <a:srgbClr val="C0C0C0"/>
                  </a:outerShdw>
                </a:effectLst>
                <a:latin typeface="Times New Roman" pitchFamily="18" charset="0"/>
                <a:sym typeface="Symbol" pitchFamily="18" charset="2"/>
              </a:rPr>
              <a:t> -&gt;</a:t>
            </a:r>
            <a:r>
              <a:rPr lang="en-US" altLang="zh-CN" dirty="0">
                <a:solidFill>
                  <a:srgbClr val="FF0066"/>
                </a:solidFill>
                <a:effectLst>
                  <a:outerShdw blurRad="38100" dist="38100" dir="2700000" algn="tl">
                    <a:srgbClr val="C0C0C0"/>
                  </a:outerShdw>
                </a:effectLst>
                <a:latin typeface="Times New Roman" pitchFamily="18" charset="0"/>
                <a:sym typeface="Symbol" pitchFamily="18" charset="2"/>
              </a:rPr>
              <a:t>4</a:t>
            </a:r>
            <a:endParaRPr lang="en-US" altLang="zh-CN" dirty="0">
              <a:solidFill>
                <a:srgbClr val="000000"/>
              </a:solidFill>
              <a:latin typeface="Times New Roman" pitchFamily="18" charset="0"/>
              <a:cs typeface="Arial" charset="0"/>
            </a:endParaRP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(e)=</a:t>
            </a:r>
            <a:r>
              <a:rPr lang="en-US" altLang="zh-CN" dirty="0">
                <a:solidFill>
                  <a:srgbClr val="000000"/>
                </a:solidFill>
                <a:effectLst>
                  <a:outerShdw blurRad="38100" dist="38100" dir="2700000" algn="tl">
                    <a:srgbClr val="C0C0C0"/>
                  </a:outerShdw>
                </a:effectLst>
                <a:latin typeface="Times New Roman" pitchFamily="18" charset="0"/>
                <a:sym typeface="Symbol" pitchFamily="18" charset="2"/>
              </a:rPr>
              <a:t>2</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(z)=6</a:t>
            </a:r>
            <a:r>
              <a:rPr lang="en-US" altLang="zh-CN" dirty="0">
                <a:solidFill>
                  <a:srgbClr val="000000"/>
                </a:solidFill>
                <a:effectLst>
                  <a:outerShdw blurRad="38100" dist="38100" dir="2700000" algn="tl">
                    <a:srgbClr val="C0C0C0"/>
                  </a:outerShdw>
                </a:effectLst>
                <a:latin typeface="Times New Roman" pitchFamily="18" charset="0"/>
                <a:sym typeface="Symbol" pitchFamily="18" charset="2"/>
              </a:rPr>
              <a:t> -&gt;</a:t>
            </a:r>
            <a:r>
              <a:rPr lang="en-US" altLang="zh-CN" dirty="0">
                <a:solidFill>
                  <a:srgbClr val="FF0066"/>
                </a:solidFill>
                <a:effectLst>
                  <a:outerShdw blurRad="38100" dist="38100" dir="2700000" algn="tl">
                    <a:srgbClr val="C0C0C0"/>
                  </a:outerShdw>
                </a:effectLst>
                <a:latin typeface="Times New Roman" pitchFamily="18" charset="0"/>
                <a:sym typeface="Symbol" pitchFamily="18" charset="2"/>
              </a:rPr>
              <a:t>3</a:t>
            </a:r>
            <a:endParaRPr lang="el-GR" altLang="zh-CN" dirty="0">
              <a:solidFill>
                <a:srgbClr val="000000"/>
              </a:solidFill>
              <a:latin typeface="Times New Roman" pitchFamily="18" charset="0"/>
              <a:cs typeface="Arial" charset="0"/>
            </a:endParaRPr>
          </a:p>
        </p:txBody>
      </p:sp>
      <p:sp>
        <p:nvSpPr>
          <p:cNvPr id="58386" name="Line 60"/>
          <p:cNvSpPr>
            <a:spLocks noChangeShapeType="1"/>
          </p:cNvSpPr>
          <p:nvPr/>
        </p:nvSpPr>
        <p:spPr bwMode="auto">
          <a:xfrm>
            <a:off x="7052469" y="2962275"/>
            <a:ext cx="1574800" cy="0"/>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61"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a:ea typeface="宋体"/>
              </a:rPr>
              <a:t>Prim</a:t>
            </a:r>
            <a:r>
              <a:rPr kumimoji="0" lang="zh-CN" altLang="en-US" sz="4400" dirty="0">
                <a:ln w="12700">
                  <a:solidFill>
                    <a:srgbClr val="675D59"/>
                  </a:solidFill>
                </a:ln>
                <a:solidFill>
                  <a:srgbClr val="675D59">
                    <a:lumMod val="75000"/>
                  </a:srgbClr>
                </a:solidFill>
                <a:latin typeface="宋体"/>
                <a:ea typeface="宋体"/>
              </a:rPr>
              <a:t>实例</a:t>
            </a:r>
          </a:p>
        </p:txBody>
      </p:sp>
      <p:cxnSp>
        <p:nvCxnSpPr>
          <p:cNvPr id="63" name="AutoShape 67"/>
          <p:cNvCxnSpPr>
            <a:cxnSpLocks noChangeShapeType="1"/>
            <a:stCxn id="58412" idx="4"/>
            <a:endCxn id="58413" idx="0"/>
          </p:cNvCxnSpPr>
          <p:nvPr/>
        </p:nvCxnSpPr>
        <p:spPr bwMode="auto">
          <a:xfrm>
            <a:off x="4873625" y="2314575"/>
            <a:ext cx="0" cy="2743200"/>
          </a:xfrm>
          <a:prstGeom prst="straightConnector1">
            <a:avLst/>
          </a:prstGeom>
          <a:noFill/>
          <a:ln w="88900">
            <a:solidFill>
              <a:schemeClr val="accent1"/>
            </a:solidFill>
            <a:round/>
            <a:headEnd/>
            <a:tailEnd/>
          </a:ln>
        </p:spPr>
      </p:cxnSp>
      <p:sp useBgFill="1">
        <p:nvSpPr>
          <p:cNvPr id="64" name="Text Box 53"/>
          <p:cNvSpPr txBox="1">
            <a:spLocks noChangeArrowheads="1"/>
          </p:cNvSpPr>
          <p:nvPr/>
        </p:nvSpPr>
        <p:spPr bwMode="auto">
          <a:xfrm>
            <a:off x="6318159" y="3963829"/>
            <a:ext cx="1066800" cy="519112"/>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3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e</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65" name="Text Box 50"/>
          <p:cNvSpPr txBox="1">
            <a:spLocks noChangeArrowheads="1"/>
          </p:cNvSpPr>
          <p:nvPr/>
        </p:nvSpPr>
        <p:spPr bwMode="auto">
          <a:xfrm>
            <a:off x="25401" y="3667125"/>
            <a:ext cx="457200" cy="519113"/>
          </a:xfrm>
          <a:prstGeom prst="rect">
            <a:avLst/>
          </a:prstGeom>
          <a:noFill/>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C0C0C0"/>
                  </a:outerShdw>
                </a:effectLst>
                <a:latin typeface="Comic Sans MS" pitchFamily="66" charset="0"/>
                <a:sym typeface="Symbol" pitchFamily="18" charset="2"/>
              </a:rPr>
              <a:t></a:t>
            </a:r>
          </a:p>
        </p:txBody>
      </p:sp>
      <p:sp useBgFill="1">
        <p:nvSpPr>
          <p:cNvPr id="67" name="Text Box 54"/>
          <p:cNvSpPr txBox="1">
            <a:spLocks noChangeArrowheads="1"/>
          </p:cNvSpPr>
          <p:nvPr/>
        </p:nvSpPr>
        <p:spPr bwMode="auto">
          <a:xfrm>
            <a:off x="2149475" y="5253038"/>
            <a:ext cx="1066800" cy="519113"/>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4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e</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Tree>
    <p:extLst>
      <p:ext uri="{BB962C8B-B14F-4D97-AF65-F5344CB8AC3E}">
        <p14:creationId xmlns:p14="http://schemas.microsoft.com/office/powerpoint/2010/main" val="176277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29815"/>
                                        </p:tgtEl>
                                        <p:attrNameLst>
                                          <p:attrName>style.visibility</p:attrName>
                                        </p:attrNameLst>
                                      </p:cBhvr>
                                      <p:to>
                                        <p:strVal val="visible"/>
                                      </p:to>
                                    </p:set>
                                    <p:anim calcmode="lin" valueType="num">
                                      <p:cBhvr additive="base">
                                        <p:cTn id="12" dur="500" fill="hold"/>
                                        <p:tgtEl>
                                          <p:spTgt spid="629815"/>
                                        </p:tgtEl>
                                        <p:attrNameLst>
                                          <p:attrName>ppt_x</p:attrName>
                                        </p:attrNameLst>
                                      </p:cBhvr>
                                      <p:tavLst>
                                        <p:tav tm="0">
                                          <p:val>
                                            <p:strVal val="#ppt_x"/>
                                          </p:val>
                                        </p:tav>
                                        <p:tav tm="100000">
                                          <p:val>
                                            <p:strVal val="#ppt_x"/>
                                          </p:val>
                                        </p:tav>
                                      </p:tavLst>
                                    </p:anim>
                                    <p:anim calcmode="lin" valueType="num">
                                      <p:cBhvr additive="base">
                                        <p:cTn id="13" dur="500" fill="hold"/>
                                        <p:tgtEl>
                                          <p:spTgt spid="6298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additive="base">
                                        <p:cTn id="18" dur="500" fill="hold"/>
                                        <p:tgtEl>
                                          <p:spTgt spid="64"/>
                                        </p:tgtEl>
                                        <p:attrNameLst>
                                          <p:attrName>ppt_x</p:attrName>
                                        </p:attrNameLst>
                                      </p:cBhvr>
                                      <p:tavLst>
                                        <p:tav tm="0">
                                          <p:val>
                                            <p:strVal val="#ppt_x"/>
                                          </p:val>
                                        </p:tav>
                                        <p:tav tm="100000">
                                          <p:val>
                                            <p:strVal val="#ppt_x"/>
                                          </p:val>
                                        </p:tav>
                                      </p:tavLst>
                                    </p:anim>
                                    <p:anim calcmode="lin" valueType="num">
                                      <p:cBhvr additive="base">
                                        <p:cTn id="1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additive="base">
                                        <p:cTn id="24" dur="500" fill="hold"/>
                                        <p:tgtEl>
                                          <p:spTgt spid="67"/>
                                        </p:tgtEl>
                                        <p:attrNameLst>
                                          <p:attrName>ppt_x</p:attrName>
                                        </p:attrNameLst>
                                      </p:cBhvr>
                                      <p:tavLst>
                                        <p:tav tm="0">
                                          <p:val>
                                            <p:strVal val="#ppt_x"/>
                                          </p:val>
                                        </p:tav>
                                        <p:tav tm="100000">
                                          <p:val>
                                            <p:strVal val="#ppt_x"/>
                                          </p:val>
                                        </p:tav>
                                      </p:tavLst>
                                    </p:anim>
                                    <p:anim calcmode="lin" valueType="num">
                                      <p:cBhvr additive="base">
                                        <p:cTn id="25"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815" grpId="0" animBg="1"/>
      <p:bldP spid="64" grpId="0" animBg="1" autoUpdateAnimBg="0"/>
      <p:bldP spid="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3" name="Text Box 54"/>
          <p:cNvSpPr txBox="1">
            <a:spLocks noChangeArrowheads="1"/>
          </p:cNvSpPr>
          <p:nvPr/>
        </p:nvSpPr>
        <p:spPr bwMode="auto">
          <a:xfrm>
            <a:off x="2159000" y="5253038"/>
            <a:ext cx="1066800" cy="519113"/>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4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e</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useBgFill="1">
        <p:nvSpPr>
          <p:cNvPr id="72" name="Text Box 56"/>
          <p:cNvSpPr txBox="1">
            <a:spLocks noChangeArrowheads="1"/>
          </p:cNvSpPr>
          <p:nvPr/>
        </p:nvSpPr>
        <p:spPr bwMode="auto">
          <a:xfrm>
            <a:off x="2184400" y="1671638"/>
            <a:ext cx="1524000" cy="519112"/>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5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59394" name="Rectangle 2"/>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395" name="Rectangle 3"/>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396" name="Rectangle 4"/>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397" name="Rectangle 5"/>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399" name="Rectangle 7"/>
          <p:cNvSpPr>
            <a:spLocks noChangeArrowheads="1"/>
          </p:cNvSpPr>
          <p:nvPr/>
        </p:nvSpPr>
        <p:spPr bwMode="auto">
          <a:xfrm>
            <a:off x="522280" y="1179513"/>
            <a:ext cx="5617255" cy="579437"/>
          </a:xfrm>
          <a:prstGeom prst="rect">
            <a:avLst/>
          </a:prstGeom>
          <a:noFill/>
          <a:ln w="9525">
            <a:noFill/>
            <a:miter lim="800000"/>
            <a:headEnd/>
            <a:tailEnd/>
          </a:ln>
        </p:spPr>
        <p:txBody>
          <a:bodyPr wrap="square">
            <a:spAutoFit/>
          </a:bodyPr>
          <a:lstStyle/>
          <a:p>
            <a:pPr>
              <a:spcBef>
                <a:spcPct val="20000"/>
              </a:spcBef>
              <a:buClr>
                <a:srgbClr val="89AAD3"/>
              </a:buClr>
              <a:buSzPct val="70000"/>
              <a:buFont typeface="Wingdings" pitchFamily="2" charset="2"/>
              <a:buNone/>
            </a:pPr>
            <a:r>
              <a:rPr lang="zh-CN" altLang="en-US" sz="3200" dirty="0">
                <a:solidFill>
                  <a:srgbClr val="000000"/>
                </a:solidFill>
                <a:latin typeface="Times New Roman" pitchFamily="18" charset="0"/>
              </a:rPr>
              <a:t>解：步骤</a:t>
            </a:r>
            <a:r>
              <a:rPr lang="en-US" altLang="zh-CN" sz="3200" dirty="0">
                <a:solidFill>
                  <a:srgbClr val="000000"/>
                </a:solidFill>
                <a:latin typeface="Times New Roman" pitchFamily="18" charset="0"/>
              </a:rPr>
              <a:t>3</a:t>
            </a:r>
          </a:p>
        </p:txBody>
      </p:sp>
      <p:sp>
        <p:nvSpPr>
          <p:cNvPr id="59400" name="Rectangle 8"/>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401" name="Rectangle 9"/>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402" name="Rectangle 10"/>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403" name="Rectangle 11"/>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404" name="Rectangle 12"/>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405" name="Rectangle 13"/>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406" name="Rectangle 14"/>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59407" name="Rectangle 15"/>
          <p:cNvSpPr>
            <a:spLocks noChangeArrowheads="1"/>
          </p:cNvSpPr>
          <p:nvPr/>
        </p:nvSpPr>
        <p:spPr bwMode="auto">
          <a:xfrm>
            <a:off x="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grpSp>
        <p:nvGrpSpPr>
          <p:cNvPr id="2" name="Group 16"/>
          <p:cNvGrpSpPr>
            <a:grpSpLocks/>
          </p:cNvGrpSpPr>
          <p:nvPr/>
        </p:nvGrpSpPr>
        <p:grpSpPr bwMode="auto">
          <a:xfrm>
            <a:off x="73025" y="1628775"/>
            <a:ext cx="7010400" cy="4148138"/>
            <a:chOff x="612" y="1026"/>
            <a:chExt cx="4416" cy="2613"/>
          </a:xfrm>
        </p:grpSpPr>
        <p:sp useBgFill="1">
          <p:nvSpPr>
            <p:cNvPr id="630847" name="Text Box 63"/>
            <p:cNvSpPr txBox="1">
              <a:spLocks noChangeArrowheads="1"/>
            </p:cNvSpPr>
            <p:nvPr/>
          </p:nvSpPr>
          <p:spPr bwMode="auto">
            <a:xfrm>
              <a:off x="3729" y="3309"/>
              <a:ext cx="1235" cy="330"/>
            </a:xfrm>
            <a:prstGeom prst="rect">
              <a:avLst/>
            </a:prstGeom>
            <a:ln w="25400">
              <a:noFill/>
              <a:miter lim="800000"/>
              <a:headEnd/>
              <a:tailEnd/>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2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nvGrpSpPr>
            <p:cNvPr id="3" name="Group 17"/>
            <p:cNvGrpSpPr>
              <a:grpSpLocks/>
            </p:cNvGrpSpPr>
            <p:nvPr/>
          </p:nvGrpSpPr>
          <p:grpSpPr bwMode="auto">
            <a:xfrm>
              <a:off x="612" y="1026"/>
              <a:ext cx="4416" cy="2583"/>
              <a:chOff x="612" y="1026"/>
              <a:chExt cx="4416" cy="2583"/>
            </a:xfrm>
          </p:grpSpPr>
          <p:grpSp>
            <p:nvGrpSpPr>
              <p:cNvPr id="4" name="Group 18"/>
              <p:cNvGrpSpPr>
                <a:grpSpLocks/>
              </p:cNvGrpSpPr>
              <p:nvPr/>
            </p:nvGrpSpPr>
            <p:grpSpPr bwMode="auto">
              <a:xfrm>
                <a:off x="612" y="1026"/>
                <a:ext cx="4416" cy="2583"/>
                <a:chOff x="612" y="1026"/>
                <a:chExt cx="4416" cy="2583"/>
              </a:xfrm>
            </p:grpSpPr>
            <p:grpSp>
              <p:nvGrpSpPr>
                <p:cNvPr id="5" name="Group 19"/>
                <p:cNvGrpSpPr>
                  <a:grpSpLocks/>
                </p:cNvGrpSpPr>
                <p:nvPr/>
              </p:nvGrpSpPr>
              <p:grpSpPr bwMode="auto">
                <a:xfrm>
                  <a:off x="612" y="1026"/>
                  <a:ext cx="4416" cy="2583"/>
                  <a:chOff x="340" y="1026"/>
                  <a:chExt cx="4416" cy="2583"/>
                </a:xfrm>
              </p:grpSpPr>
              <p:grpSp>
                <p:nvGrpSpPr>
                  <p:cNvPr id="6" name="Group 20"/>
                  <p:cNvGrpSpPr>
                    <a:grpSpLocks/>
                  </p:cNvGrpSpPr>
                  <p:nvPr/>
                </p:nvGrpSpPr>
                <p:grpSpPr bwMode="auto">
                  <a:xfrm>
                    <a:off x="340" y="1026"/>
                    <a:ext cx="4416" cy="2583"/>
                    <a:chOff x="336" y="1008"/>
                    <a:chExt cx="4416" cy="2583"/>
                  </a:xfrm>
                </p:grpSpPr>
                <p:sp>
                  <p:nvSpPr>
                    <p:cNvPr id="59439" name="AutoShape 21"/>
                    <p:cNvSpPr>
                      <a:spLocks noChangeArrowheads="1"/>
                    </p:cNvSpPr>
                    <p:nvPr/>
                  </p:nvSpPr>
                  <p:spPr bwMode="auto">
                    <a:xfrm>
                      <a:off x="576"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9440" name="AutoShape 22"/>
                    <p:cNvSpPr>
                      <a:spLocks noChangeArrowheads="1"/>
                    </p:cNvSpPr>
                    <p:nvPr/>
                  </p:nvSpPr>
                  <p:spPr bwMode="auto">
                    <a:xfrm>
                      <a:off x="1584"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9441" name="AutoShape 23"/>
                    <p:cNvSpPr>
                      <a:spLocks noChangeArrowheads="1"/>
                    </p:cNvSpPr>
                    <p:nvPr/>
                  </p:nvSpPr>
                  <p:spPr bwMode="auto">
                    <a:xfrm>
                      <a:off x="1584"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9442" name="AutoShape 24"/>
                    <p:cNvSpPr>
                      <a:spLocks noChangeArrowheads="1"/>
                    </p:cNvSpPr>
                    <p:nvPr/>
                  </p:nvSpPr>
                  <p:spPr bwMode="auto">
                    <a:xfrm>
                      <a:off x="4320"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9443" name="AutoShape 25"/>
                    <p:cNvSpPr>
                      <a:spLocks noChangeArrowheads="1"/>
                    </p:cNvSpPr>
                    <p:nvPr/>
                  </p:nvSpPr>
                  <p:spPr bwMode="auto">
                    <a:xfrm>
                      <a:off x="3312"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59444" name="AutoShape 26"/>
                    <p:cNvSpPr>
                      <a:spLocks noChangeArrowheads="1"/>
                    </p:cNvSpPr>
                    <p:nvPr/>
                  </p:nvSpPr>
                  <p:spPr bwMode="auto">
                    <a:xfrm>
                      <a:off x="3312"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cxnSp>
                  <p:nvCxnSpPr>
                    <p:cNvPr id="59445" name="AutoShape 27"/>
                    <p:cNvCxnSpPr>
                      <a:cxnSpLocks noChangeShapeType="1"/>
                      <a:stCxn id="59439" idx="7"/>
                      <a:endCxn id="59440" idx="3"/>
                    </p:cNvCxnSpPr>
                    <p:nvPr/>
                  </p:nvCxnSpPr>
                  <p:spPr bwMode="auto">
                    <a:xfrm flipV="1">
                      <a:off x="658" y="1426"/>
                      <a:ext cx="940" cy="844"/>
                    </a:xfrm>
                    <a:prstGeom prst="straightConnector1">
                      <a:avLst/>
                    </a:prstGeom>
                    <a:noFill/>
                    <a:ln w="25400">
                      <a:solidFill>
                        <a:srgbClr val="66FF33"/>
                      </a:solidFill>
                      <a:round/>
                      <a:headEnd/>
                      <a:tailEnd/>
                    </a:ln>
                  </p:spPr>
                </p:cxnSp>
                <p:cxnSp>
                  <p:nvCxnSpPr>
                    <p:cNvPr id="59446" name="AutoShape 28"/>
                    <p:cNvCxnSpPr>
                      <a:cxnSpLocks noChangeShapeType="1"/>
                      <a:stCxn id="59440" idx="6"/>
                      <a:endCxn id="59443" idx="2"/>
                    </p:cNvCxnSpPr>
                    <p:nvPr/>
                  </p:nvCxnSpPr>
                  <p:spPr bwMode="auto">
                    <a:xfrm>
                      <a:off x="1680" y="1392"/>
                      <a:ext cx="1632" cy="0"/>
                    </a:xfrm>
                    <a:prstGeom prst="straightConnector1">
                      <a:avLst/>
                    </a:prstGeom>
                    <a:noFill/>
                    <a:ln w="25400">
                      <a:solidFill>
                        <a:srgbClr val="66FF33"/>
                      </a:solidFill>
                      <a:round/>
                      <a:headEnd/>
                      <a:tailEnd/>
                    </a:ln>
                  </p:spPr>
                </p:cxnSp>
                <p:cxnSp>
                  <p:nvCxnSpPr>
                    <p:cNvPr id="59447" name="AutoShape 29"/>
                    <p:cNvCxnSpPr>
                      <a:cxnSpLocks noChangeShapeType="1"/>
                      <a:stCxn id="59443" idx="5"/>
                      <a:endCxn id="59442" idx="1"/>
                    </p:cNvCxnSpPr>
                    <p:nvPr/>
                  </p:nvCxnSpPr>
                  <p:spPr bwMode="auto">
                    <a:xfrm>
                      <a:off x="3394" y="1426"/>
                      <a:ext cx="940" cy="844"/>
                    </a:xfrm>
                    <a:prstGeom prst="straightConnector1">
                      <a:avLst/>
                    </a:prstGeom>
                    <a:noFill/>
                    <a:ln w="25400">
                      <a:solidFill>
                        <a:srgbClr val="66FF33"/>
                      </a:solidFill>
                      <a:round/>
                      <a:headEnd/>
                      <a:tailEnd/>
                    </a:ln>
                  </p:spPr>
                </p:cxnSp>
                <p:cxnSp>
                  <p:nvCxnSpPr>
                    <p:cNvPr id="59448" name="AutoShape 30"/>
                    <p:cNvCxnSpPr>
                      <a:cxnSpLocks noChangeShapeType="1"/>
                      <a:stCxn id="59442" idx="3"/>
                      <a:endCxn id="59444" idx="7"/>
                    </p:cNvCxnSpPr>
                    <p:nvPr/>
                  </p:nvCxnSpPr>
                  <p:spPr bwMode="auto">
                    <a:xfrm flipH="1">
                      <a:off x="3394" y="2338"/>
                      <a:ext cx="940" cy="844"/>
                    </a:xfrm>
                    <a:prstGeom prst="straightConnector1">
                      <a:avLst/>
                    </a:prstGeom>
                    <a:noFill/>
                    <a:ln w="25400">
                      <a:solidFill>
                        <a:srgbClr val="66FF33"/>
                      </a:solidFill>
                      <a:round/>
                      <a:headEnd/>
                      <a:tailEnd/>
                    </a:ln>
                  </p:spPr>
                </p:cxnSp>
                <p:cxnSp>
                  <p:nvCxnSpPr>
                    <p:cNvPr id="59449" name="AutoShape 31"/>
                    <p:cNvCxnSpPr>
                      <a:cxnSpLocks noChangeShapeType="1"/>
                      <a:stCxn id="59444" idx="2"/>
                      <a:endCxn id="59441" idx="6"/>
                    </p:cNvCxnSpPr>
                    <p:nvPr/>
                  </p:nvCxnSpPr>
                  <p:spPr bwMode="auto">
                    <a:xfrm flipH="1">
                      <a:off x="1680" y="3216"/>
                      <a:ext cx="1632" cy="0"/>
                    </a:xfrm>
                    <a:prstGeom prst="straightConnector1">
                      <a:avLst/>
                    </a:prstGeom>
                    <a:noFill/>
                    <a:ln w="25400">
                      <a:solidFill>
                        <a:srgbClr val="66FF33"/>
                      </a:solidFill>
                      <a:round/>
                      <a:headEnd/>
                      <a:tailEnd/>
                    </a:ln>
                  </p:spPr>
                </p:cxnSp>
                <p:cxnSp>
                  <p:nvCxnSpPr>
                    <p:cNvPr id="59450" name="AutoShape 32"/>
                    <p:cNvCxnSpPr>
                      <a:cxnSpLocks noChangeShapeType="1"/>
                      <a:stCxn id="59441" idx="1"/>
                      <a:endCxn id="59439" idx="5"/>
                    </p:cNvCxnSpPr>
                    <p:nvPr/>
                  </p:nvCxnSpPr>
                  <p:spPr bwMode="auto">
                    <a:xfrm flipH="1" flipV="1">
                      <a:off x="658" y="2338"/>
                      <a:ext cx="940" cy="844"/>
                    </a:xfrm>
                    <a:prstGeom prst="straightConnector1">
                      <a:avLst/>
                    </a:prstGeom>
                    <a:noFill/>
                    <a:ln w="25400">
                      <a:solidFill>
                        <a:srgbClr val="66FF33"/>
                      </a:solidFill>
                      <a:round/>
                      <a:headEnd/>
                      <a:tailEnd/>
                    </a:ln>
                  </p:spPr>
                </p:cxnSp>
                <p:cxnSp>
                  <p:nvCxnSpPr>
                    <p:cNvPr id="59451" name="AutoShape 33"/>
                    <p:cNvCxnSpPr>
                      <a:cxnSpLocks noChangeShapeType="1"/>
                      <a:stCxn id="59441" idx="0"/>
                      <a:endCxn id="59440" idx="4"/>
                    </p:cNvCxnSpPr>
                    <p:nvPr/>
                  </p:nvCxnSpPr>
                  <p:spPr bwMode="auto">
                    <a:xfrm flipV="1">
                      <a:off x="1632" y="1440"/>
                      <a:ext cx="0" cy="1728"/>
                    </a:xfrm>
                    <a:prstGeom prst="straightConnector1">
                      <a:avLst/>
                    </a:prstGeom>
                    <a:noFill/>
                    <a:ln w="25400">
                      <a:solidFill>
                        <a:srgbClr val="66FF33"/>
                      </a:solidFill>
                      <a:round/>
                      <a:headEnd/>
                      <a:tailEnd/>
                    </a:ln>
                  </p:spPr>
                </p:cxnSp>
                <p:cxnSp>
                  <p:nvCxnSpPr>
                    <p:cNvPr id="59452" name="AutoShape 34"/>
                    <p:cNvCxnSpPr>
                      <a:cxnSpLocks noChangeShapeType="1"/>
                      <a:stCxn id="59444" idx="0"/>
                      <a:endCxn id="59443" idx="4"/>
                    </p:cNvCxnSpPr>
                    <p:nvPr/>
                  </p:nvCxnSpPr>
                  <p:spPr bwMode="auto">
                    <a:xfrm flipV="1">
                      <a:off x="3360" y="1440"/>
                      <a:ext cx="0" cy="1728"/>
                    </a:xfrm>
                    <a:prstGeom prst="straightConnector1">
                      <a:avLst/>
                    </a:prstGeom>
                    <a:noFill/>
                    <a:ln w="25400">
                      <a:solidFill>
                        <a:srgbClr val="66FF33"/>
                      </a:solidFill>
                      <a:round/>
                      <a:headEnd/>
                      <a:tailEnd/>
                    </a:ln>
                  </p:spPr>
                </p:cxnSp>
                <p:cxnSp>
                  <p:nvCxnSpPr>
                    <p:cNvPr id="59453" name="AutoShape 35"/>
                    <p:cNvCxnSpPr>
                      <a:cxnSpLocks noChangeShapeType="1"/>
                      <a:stCxn id="59441" idx="7"/>
                      <a:endCxn id="59443" idx="3"/>
                    </p:cNvCxnSpPr>
                    <p:nvPr/>
                  </p:nvCxnSpPr>
                  <p:spPr bwMode="auto">
                    <a:xfrm flipV="1">
                      <a:off x="1666" y="1426"/>
                      <a:ext cx="1660" cy="1756"/>
                    </a:xfrm>
                    <a:prstGeom prst="straightConnector1">
                      <a:avLst/>
                    </a:prstGeom>
                    <a:noFill/>
                    <a:ln w="25400">
                      <a:solidFill>
                        <a:srgbClr val="66FF33"/>
                      </a:solidFill>
                      <a:round/>
                      <a:headEnd/>
                      <a:tailEnd/>
                    </a:ln>
                  </p:spPr>
                </p:cxnSp>
                <p:sp>
                  <p:nvSpPr>
                    <p:cNvPr id="630820" name="Text Box 36"/>
                    <p:cNvSpPr txBox="1">
                      <a:spLocks noChangeArrowheads="1"/>
                    </p:cNvSpPr>
                    <p:nvPr/>
                  </p:nvSpPr>
                  <p:spPr bwMode="auto">
                    <a:xfrm>
                      <a:off x="336"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a</a:t>
                      </a:r>
                    </a:p>
                  </p:txBody>
                </p:sp>
                <p:sp>
                  <p:nvSpPr>
                    <p:cNvPr id="630821" name="Text Box 37"/>
                    <p:cNvSpPr txBox="1">
                      <a:spLocks noChangeArrowheads="1"/>
                    </p:cNvSpPr>
                    <p:nvPr/>
                  </p:nvSpPr>
                  <p:spPr bwMode="auto">
                    <a:xfrm>
                      <a:off x="1488"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b</a:t>
                      </a:r>
                    </a:p>
                  </p:txBody>
                </p:sp>
                <p:sp>
                  <p:nvSpPr>
                    <p:cNvPr id="630822" name="Text Box 38"/>
                    <p:cNvSpPr txBox="1">
                      <a:spLocks noChangeArrowheads="1"/>
                    </p:cNvSpPr>
                    <p:nvPr/>
                  </p:nvSpPr>
                  <p:spPr bwMode="auto">
                    <a:xfrm>
                      <a:off x="3216"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d</a:t>
                      </a:r>
                    </a:p>
                  </p:txBody>
                </p:sp>
                <p:sp>
                  <p:nvSpPr>
                    <p:cNvPr id="630823" name="Text Box 39"/>
                    <p:cNvSpPr txBox="1">
                      <a:spLocks noChangeArrowheads="1"/>
                    </p:cNvSpPr>
                    <p:nvPr/>
                  </p:nvSpPr>
                  <p:spPr bwMode="auto">
                    <a:xfrm>
                      <a:off x="4464"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z</a:t>
                      </a:r>
                    </a:p>
                  </p:txBody>
                </p:sp>
                <p:sp>
                  <p:nvSpPr>
                    <p:cNvPr id="630824" name="Text Box 40"/>
                    <p:cNvSpPr txBox="1">
                      <a:spLocks noChangeArrowheads="1"/>
                    </p:cNvSpPr>
                    <p:nvPr/>
                  </p:nvSpPr>
                  <p:spPr bwMode="auto">
                    <a:xfrm>
                      <a:off x="3264"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e</a:t>
                      </a:r>
                    </a:p>
                  </p:txBody>
                </p:sp>
                <p:sp>
                  <p:nvSpPr>
                    <p:cNvPr id="630825" name="Text Box 41"/>
                    <p:cNvSpPr txBox="1">
                      <a:spLocks noChangeArrowheads="1"/>
                    </p:cNvSpPr>
                    <p:nvPr/>
                  </p:nvSpPr>
                  <p:spPr bwMode="auto">
                    <a:xfrm>
                      <a:off x="1488"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c</a:t>
                      </a:r>
                    </a:p>
                  </p:txBody>
                </p:sp>
              </p:grpSp>
              <p:sp>
                <p:nvSpPr>
                  <p:cNvPr id="630826" name="Text Box 42"/>
                  <p:cNvSpPr txBox="1">
                    <a:spLocks noChangeArrowheads="1"/>
                  </p:cNvSpPr>
                  <p:nvPr/>
                </p:nvSpPr>
                <p:spPr bwMode="auto">
                  <a:xfrm>
                    <a:off x="816" y="158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4</a:t>
                    </a:r>
                  </a:p>
                </p:txBody>
              </p:sp>
              <p:sp>
                <p:nvSpPr>
                  <p:cNvPr id="630827" name="Text Box 43"/>
                  <p:cNvSpPr txBox="1">
                    <a:spLocks noChangeArrowheads="1"/>
                  </p:cNvSpPr>
                  <p:nvPr/>
                </p:nvSpPr>
                <p:spPr bwMode="auto">
                  <a:xfrm>
                    <a:off x="816" y="27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30828" name="Text Box 44"/>
                  <p:cNvSpPr txBox="1">
                    <a:spLocks noChangeArrowheads="1"/>
                  </p:cNvSpPr>
                  <p:nvPr/>
                </p:nvSpPr>
                <p:spPr bwMode="auto">
                  <a:xfrm>
                    <a:off x="1344" y="211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1</a:t>
                    </a:r>
                  </a:p>
                </p:txBody>
              </p:sp>
              <p:sp>
                <p:nvSpPr>
                  <p:cNvPr id="630829" name="Text Box 45"/>
                  <p:cNvSpPr txBox="1">
                    <a:spLocks noChangeArrowheads="1"/>
                  </p:cNvSpPr>
                  <p:nvPr/>
                </p:nvSpPr>
                <p:spPr bwMode="auto">
                  <a:xfrm>
                    <a:off x="2304" y="139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5</a:t>
                    </a:r>
                  </a:p>
                </p:txBody>
              </p:sp>
              <p:sp>
                <p:nvSpPr>
                  <p:cNvPr id="630830" name="Text Box 46"/>
                  <p:cNvSpPr txBox="1">
                    <a:spLocks noChangeArrowheads="1"/>
                  </p:cNvSpPr>
                  <p:nvPr/>
                </p:nvSpPr>
                <p:spPr bwMode="auto">
                  <a:xfrm>
                    <a:off x="2208" y="206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8</a:t>
                    </a:r>
                  </a:p>
                </p:txBody>
              </p:sp>
              <p:sp>
                <p:nvSpPr>
                  <p:cNvPr id="630831" name="Text Box 47"/>
                  <p:cNvSpPr txBox="1">
                    <a:spLocks noChangeArrowheads="1"/>
                  </p:cNvSpPr>
                  <p:nvPr/>
                </p:nvSpPr>
                <p:spPr bwMode="auto">
                  <a:xfrm>
                    <a:off x="2304" y="2880"/>
                    <a:ext cx="384" cy="327"/>
                  </a:xfrm>
                  <a:prstGeom prst="rect">
                    <a:avLst/>
                  </a:prstGeom>
                  <a:noFill/>
                  <a:ln w="25400">
                    <a:noFill/>
                    <a:miter lim="800000"/>
                    <a:headEnd/>
                    <a:tailEnd/>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itchFamily="66" charset="0"/>
                      </a:rPr>
                      <a:t>4</a:t>
                    </a:r>
                  </a:p>
                </p:txBody>
              </p:sp>
              <p:sp>
                <p:nvSpPr>
                  <p:cNvPr id="630832" name="Text Box 48"/>
                  <p:cNvSpPr txBox="1">
                    <a:spLocks noChangeArrowheads="1"/>
                  </p:cNvSpPr>
                  <p:nvPr/>
                </p:nvSpPr>
                <p:spPr bwMode="auto">
                  <a:xfrm>
                    <a:off x="3072" y="216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30833" name="Text Box 49"/>
                  <p:cNvSpPr txBox="1">
                    <a:spLocks noChangeArrowheads="1"/>
                  </p:cNvSpPr>
                  <p:nvPr/>
                </p:nvSpPr>
                <p:spPr bwMode="auto">
                  <a:xfrm>
                    <a:off x="3840" y="15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6</a:t>
                    </a:r>
                  </a:p>
                </p:txBody>
              </p:sp>
              <p:sp>
                <p:nvSpPr>
                  <p:cNvPr id="630834" name="Text Box 50"/>
                  <p:cNvSpPr txBox="1">
                    <a:spLocks noChangeArrowheads="1"/>
                  </p:cNvSpPr>
                  <p:nvPr/>
                </p:nvSpPr>
                <p:spPr bwMode="auto">
                  <a:xfrm>
                    <a:off x="3696" y="240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3</a:t>
                    </a:r>
                  </a:p>
                </p:txBody>
              </p:sp>
            </p:grpSp>
            <p:sp>
              <p:nvSpPr>
                <p:cNvPr id="630840" name="Text Box 56"/>
                <p:cNvSpPr txBox="1">
                  <a:spLocks noChangeArrowheads="1"/>
                </p:cNvSpPr>
                <p:nvPr/>
              </p:nvSpPr>
              <p:spPr bwMode="auto">
                <a:xfrm>
                  <a:off x="4712" y="2469"/>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grpSp>
          <p:sp>
            <p:nvSpPr>
              <p:cNvPr id="630841" name="Oval 57"/>
              <p:cNvSpPr>
                <a:spLocks noChangeArrowheads="1"/>
              </p:cNvSpPr>
              <p:nvPr/>
            </p:nvSpPr>
            <p:spPr bwMode="auto">
              <a:xfrm>
                <a:off x="3458" y="1065"/>
                <a:ext cx="288" cy="288"/>
              </a:xfrm>
              <a:prstGeom prst="ellipse">
                <a:avLst/>
              </a:prstGeom>
              <a:noFill/>
              <a:ln w="25400">
                <a:solidFill>
                  <a:srgbClr val="FF3300"/>
                </a:solidFill>
                <a:round/>
                <a:headEnd/>
                <a:tailEnd/>
              </a:ln>
              <a:effectLst/>
            </p:spPr>
            <p:txBody>
              <a:bodyPr wrap="none" anchor="ctr"/>
              <a:lstStyle/>
              <a:p>
                <a:pPr marL="457200" indent="-457200" algn="ctr">
                  <a:spcBef>
                    <a:spcPct val="30000"/>
                  </a:spcBef>
                  <a:defRPr/>
                </a:pPr>
                <a:endParaRPr lang="zh-CN" altLang="zh-CN">
                  <a:solidFill>
                    <a:srgbClr val="FF3300"/>
                  </a:solidFill>
                  <a:effectLst>
                    <a:outerShdw blurRad="38100" dist="38100" dir="2700000" algn="tl">
                      <a:srgbClr val="C0C0C0"/>
                    </a:outerShdw>
                  </a:effectLst>
                  <a:latin typeface="Times New Roman" pitchFamily="18" charset="0"/>
                </a:endParaRPr>
              </a:p>
            </p:txBody>
          </p:sp>
        </p:grpSp>
        <p:sp>
          <p:nvSpPr>
            <p:cNvPr id="59414" name="Oval 60"/>
            <p:cNvSpPr>
              <a:spLocks noChangeArrowheads="1"/>
            </p:cNvSpPr>
            <p:nvPr/>
          </p:nvSpPr>
          <p:spPr bwMode="auto">
            <a:xfrm>
              <a:off x="3487" y="3330"/>
              <a:ext cx="288" cy="288"/>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grpSp>
      <p:sp>
        <p:nvSpPr>
          <p:cNvPr id="630848" name="Oval 64"/>
          <p:cNvSpPr>
            <a:spLocks noChangeArrowheads="1"/>
          </p:cNvSpPr>
          <p:nvPr/>
        </p:nvSpPr>
        <p:spPr bwMode="auto">
          <a:xfrm>
            <a:off x="6593840" y="3472816"/>
            <a:ext cx="457200" cy="457200"/>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
        <p:nvSpPr>
          <p:cNvPr id="630850" name="Text Box 66"/>
          <p:cNvSpPr txBox="1">
            <a:spLocks noChangeArrowheads="1"/>
          </p:cNvSpPr>
          <p:nvPr/>
        </p:nvSpPr>
        <p:spPr bwMode="auto">
          <a:xfrm>
            <a:off x="6864350" y="1276033"/>
            <a:ext cx="2097088" cy="1938992"/>
          </a:xfrm>
          <a:prstGeom prst="rect">
            <a:avLst/>
          </a:prstGeom>
          <a:noFill/>
          <a:ln w="9525">
            <a:solidFill>
              <a:schemeClr val="bg1"/>
            </a:solidFill>
            <a:miter lim="800000"/>
            <a:headEnd/>
            <a:tailEnd/>
          </a:ln>
          <a:effectLst/>
        </p:spPr>
        <p:txBody>
          <a:bodyPr>
            <a:spAutoFit/>
          </a:bodyPr>
          <a:lstStyle/>
          <a:p>
            <a:pPr>
              <a:defRPr/>
            </a:pPr>
            <a:r>
              <a:rPr lang="en-US" altLang="zh-CN" dirty="0">
                <a:solidFill>
                  <a:srgbClr val="000000"/>
                </a:solidFill>
                <a:latin typeface="Times New Roman" pitchFamily="18" charset="0"/>
                <a:cs typeface="Arial" charset="0"/>
              </a:rPr>
              <a:t>min </a:t>
            </a: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=3</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(a)=</a:t>
            </a:r>
            <a:r>
              <a:rPr lang="en-US" altLang="zh-CN" dirty="0">
                <a:solidFill>
                  <a:srgbClr val="000000"/>
                </a:solidFill>
                <a:effectLst>
                  <a:outerShdw blurRad="38100" dist="38100" dir="2700000" algn="tl">
                    <a:srgbClr val="C0C0C0"/>
                  </a:outerShdw>
                </a:effectLst>
                <a:latin typeface="Times New Roman" pitchFamily="18" charset="0"/>
                <a:sym typeface="Symbol" pitchFamily="18" charset="2"/>
              </a:rPr>
              <a:t></a:t>
            </a:r>
            <a:endParaRPr lang="en-US" altLang="zh-CN" dirty="0">
              <a:solidFill>
                <a:srgbClr val="000000"/>
              </a:solidFill>
              <a:latin typeface="Times New Roman" pitchFamily="18" charset="0"/>
              <a:cs typeface="Arial" charset="0"/>
            </a:endParaRP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(b)=5</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(c)=4</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(z)=3</a:t>
            </a:r>
            <a:endParaRPr lang="el-GR" altLang="zh-CN" dirty="0">
              <a:solidFill>
                <a:srgbClr val="000000"/>
              </a:solidFill>
              <a:latin typeface="Times New Roman" pitchFamily="18" charset="0"/>
              <a:cs typeface="Arial" charset="0"/>
            </a:endParaRPr>
          </a:p>
        </p:txBody>
      </p:sp>
      <p:sp>
        <p:nvSpPr>
          <p:cNvPr id="59412" name="Line 67"/>
          <p:cNvSpPr>
            <a:spLocks noChangeShapeType="1"/>
          </p:cNvSpPr>
          <p:nvPr/>
        </p:nvSpPr>
        <p:spPr bwMode="auto">
          <a:xfrm>
            <a:off x="6711859" y="2957513"/>
            <a:ext cx="1574800" cy="0"/>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68"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a:ea typeface="宋体"/>
              </a:rPr>
              <a:t>Prim</a:t>
            </a:r>
            <a:r>
              <a:rPr kumimoji="0" lang="zh-CN" altLang="en-US" sz="4400" dirty="0">
                <a:ln w="12700">
                  <a:solidFill>
                    <a:srgbClr val="675D59"/>
                  </a:solidFill>
                </a:ln>
                <a:solidFill>
                  <a:srgbClr val="675D59">
                    <a:lumMod val="75000"/>
                  </a:srgbClr>
                </a:solidFill>
                <a:latin typeface="宋体"/>
                <a:ea typeface="宋体"/>
              </a:rPr>
              <a:t>实例</a:t>
            </a:r>
          </a:p>
        </p:txBody>
      </p:sp>
      <p:cxnSp>
        <p:nvCxnSpPr>
          <p:cNvPr id="70" name="AutoShape 67"/>
          <p:cNvCxnSpPr>
            <a:cxnSpLocks noChangeShapeType="1"/>
            <a:stCxn id="59443" idx="4"/>
            <a:endCxn id="59444" idx="0"/>
          </p:cNvCxnSpPr>
          <p:nvPr/>
        </p:nvCxnSpPr>
        <p:spPr bwMode="auto">
          <a:xfrm>
            <a:off x="4873625" y="2314575"/>
            <a:ext cx="0" cy="2743200"/>
          </a:xfrm>
          <a:prstGeom prst="straightConnector1">
            <a:avLst/>
          </a:prstGeom>
          <a:noFill/>
          <a:ln w="88900">
            <a:solidFill>
              <a:schemeClr val="accent1"/>
            </a:solidFill>
            <a:round/>
            <a:headEnd/>
            <a:tailEnd/>
          </a:ln>
        </p:spPr>
      </p:cxnSp>
      <p:cxnSp>
        <p:nvCxnSpPr>
          <p:cNvPr id="71" name="AutoShape 67"/>
          <p:cNvCxnSpPr>
            <a:cxnSpLocks noChangeShapeType="1"/>
            <a:stCxn id="59444" idx="7"/>
            <a:endCxn id="59442" idx="3"/>
          </p:cNvCxnSpPr>
          <p:nvPr/>
        </p:nvCxnSpPr>
        <p:spPr bwMode="auto">
          <a:xfrm flipV="1">
            <a:off x="4927507" y="3740057"/>
            <a:ext cx="1492436" cy="1340036"/>
          </a:xfrm>
          <a:prstGeom prst="straightConnector1">
            <a:avLst/>
          </a:prstGeom>
          <a:noFill/>
          <a:ln w="88900">
            <a:solidFill>
              <a:schemeClr val="accent1"/>
            </a:solidFill>
            <a:round/>
            <a:headEnd/>
            <a:tailEnd/>
          </a:ln>
        </p:spPr>
      </p:cxnSp>
      <p:sp useBgFill="1">
        <p:nvSpPr>
          <p:cNvPr id="74" name="Text Box 53"/>
          <p:cNvSpPr txBox="1">
            <a:spLocks noChangeArrowheads="1"/>
          </p:cNvSpPr>
          <p:nvPr/>
        </p:nvSpPr>
        <p:spPr bwMode="auto">
          <a:xfrm>
            <a:off x="6318159" y="3963829"/>
            <a:ext cx="1066800" cy="519112"/>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3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e</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75" name="Text Box 50"/>
          <p:cNvSpPr txBox="1">
            <a:spLocks noChangeArrowheads="1"/>
          </p:cNvSpPr>
          <p:nvPr/>
        </p:nvSpPr>
        <p:spPr bwMode="auto">
          <a:xfrm>
            <a:off x="25401" y="3667125"/>
            <a:ext cx="457200" cy="519113"/>
          </a:xfrm>
          <a:prstGeom prst="rect">
            <a:avLst/>
          </a:prstGeom>
          <a:noFill/>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C0C0C0"/>
                  </a:outerShdw>
                </a:effectLst>
                <a:latin typeface="Comic Sans MS" pitchFamily="66" charset="0"/>
                <a:sym typeface="Symbol" pitchFamily="18" charset="2"/>
              </a:rPr>
              <a:t></a:t>
            </a:r>
          </a:p>
        </p:txBody>
      </p:sp>
    </p:spTree>
    <p:extLst>
      <p:ext uri="{BB962C8B-B14F-4D97-AF65-F5344CB8AC3E}">
        <p14:creationId xmlns:p14="http://schemas.microsoft.com/office/powerpoint/2010/main" val="295551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30848"/>
                                        </p:tgtEl>
                                        <p:attrNameLst>
                                          <p:attrName>style.visibility</p:attrName>
                                        </p:attrNameLst>
                                      </p:cBhvr>
                                      <p:to>
                                        <p:strVal val="visible"/>
                                      </p:to>
                                    </p:set>
                                    <p:anim calcmode="lin" valueType="num">
                                      <p:cBhvr additive="base">
                                        <p:cTn id="12" dur="500" fill="hold"/>
                                        <p:tgtEl>
                                          <p:spTgt spid="630848"/>
                                        </p:tgtEl>
                                        <p:attrNameLst>
                                          <p:attrName>ppt_x</p:attrName>
                                        </p:attrNameLst>
                                      </p:cBhvr>
                                      <p:tavLst>
                                        <p:tav tm="0">
                                          <p:val>
                                            <p:strVal val="#ppt_x"/>
                                          </p:val>
                                        </p:tav>
                                        <p:tav tm="100000">
                                          <p:val>
                                            <p:strVal val="#ppt_x"/>
                                          </p:val>
                                        </p:tav>
                                      </p:tavLst>
                                    </p:anim>
                                    <p:anim calcmode="lin" valueType="num">
                                      <p:cBhvr additive="base">
                                        <p:cTn id="13" dur="500" fill="hold"/>
                                        <p:tgtEl>
                                          <p:spTgt spid="6308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4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1880" name="Text Box 72"/>
          <p:cNvSpPr txBox="1">
            <a:spLocks noChangeArrowheads="1"/>
          </p:cNvSpPr>
          <p:nvPr/>
        </p:nvSpPr>
        <p:spPr bwMode="auto">
          <a:xfrm>
            <a:off x="5021035" y="5252088"/>
            <a:ext cx="2905579" cy="519112"/>
          </a:xfrm>
          <a:prstGeom prst="rect">
            <a:avLst/>
          </a:prstGeom>
          <a:ln w="25400">
            <a:noFill/>
            <a:miter lim="800000"/>
            <a:headEnd/>
            <a:tailEnd/>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2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60418" name="Rectangle 2"/>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19" name="Rectangle 3"/>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20" name="Rectangle 4"/>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21" name="Rectangle 5"/>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23" name="Rectangle 7"/>
          <p:cNvSpPr>
            <a:spLocks noChangeArrowheads="1"/>
          </p:cNvSpPr>
          <p:nvPr/>
        </p:nvSpPr>
        <p:spPr bwMode="auto">
          <a:xfrm>
            <a:off x="699851" y="1179513"/>
            <a:ext cx="7529749" cy="579437"/>
          </a:xfrm>
          <a:prstGeom prst="rect">
            <a:avLst/>
          </a:prstGeom>
          <a:noFill/>
          <a:ln w="9525">
            <a:noFill/>
            <a:miter lim="800000"/>
            <a:headEnd/>
            <a:tailEnd/>
          </a:ln>
        </p:spPr>
        <p:txBody>
          <a:bodyPr wrap="square">
            <a:spAutoFit/>
          </a:bodyPr>
          <a:lstStyle/>
          <a:p>
            <a:pPr>
              <a:spcBef>
                <a:spcPct val="20000"/>
              </a:spcBef>
              <a:buClr>
                <a:srgbClr val="89AAD3"/>
              </a:buClr>
              <a:buSzPct val="70000"/>
              <a:buFont typeface="Wingdings" pitchFamily="2" charset="2"/>
              <a:buNone/>
            </a:pPr>
            <a:r>
              <a:rPr lang="zh-CN" altLang="en-US" sz="3200" dirty="0">
                <a:solidFill>
                  <a:srgbClr val="000000"/>
                </a:solidFill>
                <a:latin typeface="Times New Roman" pitchFamily="18" charset="0"/>
              </a:rPr>
              <a:t>解：步骤</a:t>
            </a:r>
            <a:r>
              <a:rPr lang="en-US" altLang="zh-CN" sz="3200" dirty="0">
                <a:solidFill>
                  <a:srgbClr val="000000"/>
                </a:solidFill>
                <a:latin typeface="Times New Roman" pitchFamily="18" charset="0"/>
              </a:rPr>
              <a:t>4</a:t>
            </a:r>
          </a:p>
        </p:txBody>
      </p:sp>
      <p:sp>
        <p:nvSpPr>
          <p:cNvPr id="60424" name="Rectangle 8"/>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25" name="Rectangle 9"/>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26" name="Rectangle 10"/>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27" name="Rectangle 11"/>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28" name="Rectangle 12"/>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29" name="Rectangle 13"/>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30" name="Rectangle 14"/>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31" name="Rectangle 15"/>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32" name="Rectangle 16"/>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33" name="Rectangle 17"/>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34" name="Rectangle 18"/>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0435" name="Rectangle 19"/>
          <p:cNvSpPr>
            <a:spLocks noChangeArrowheads="1"/>
          </p:cNvSpPr>
          <p:nvPr/>
        </p:nvSpPr>
        <p:spPr bwMode="auto">
          <a:xfrm>
            <a:off x="-431800" y="3328988"/>
            <a:ext cx="9144000"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grpSp>
        <p:nvGrpSpPr>
          <p:cNvPr id="2" name="Group 20"/>
          <p:cNvGrpSpPr>
            <a:grpSpLocks/>
          </p:cNvGrpSpPr>
          <p:nvPr/>
        </p:nvGrpSpPr>
        <p:grpSpPr bwMode="auto">
          <a:xfrm>
            <a:off x="73025" y="1584325"/>
            <a:ext cx="7010400" cy="4191000"/>
            <a:chOff x="612" y="1026"/>
            <a:chExt cx="4416" cy="2640"/>
          </a:xfrm>
        </p:grpSpPr>
        <p:grpSp>
          <p:nvGrpSpPr>
            <p:cNvPr id="3" name="Group 21"/>
            <p:cNvGrpSpPr>
              <a:grpSpLocks/>
            </p:cNvGrpSpPr>
            <p:nvPr/>
          </p:nvGrpSpPr>
          <p:grpSpPr bwMode="auto">
            <a:xfrm>
              <a:off x="612" y="1026"/>
              <a:ext cx="4416" cy="2640"/>
              <a:chOff x="612" y="1026"/>
              <a:chExt cx="4416" cy="2640"/>
            </a:xfrm>
          </p:grpSpPr>
          <p:grpSp>
            <p:nvGrpSpPr>
              <p:cNvPr id="4" name="Group 22"/>
              <p:cNvGrpSpPr>
                <a:grpSpLocks/>
              </p:cNvGrpSpPr>
              <p:nvPr/>
            </p:nvGrpSpPr>
            <p:grpSpPr bwMode="auto">
              <a:xfrm>
                <a:off x="612" y="1026"/>
                <a:ext cx="4416" cy="2640"/>
                <a:chOff x="612" y="1026"/>
                <a:chExt cx="4416" cy="2640"/>
              </a:xfrm>
            </p:grpSpPr>
            <p:grpSp>
              <p:nvGrpSpPr>
                <p:cNvPr id="5" name="Group 23"/>
                <p:cNvGrpSpPr>
                  <a:grpSpLocks/>
                </p:cNvGrpSpPr>
                <p:nvPr/>
              </p:nvGrpSpPr>
              <p:grpSpPr bwMode="auto">
                <a:xfrm>
                  <a:off x="612" y="1026"/>
                  <a:ext cx="4416" cy="2640"/>
                  <a:chOff x="612" y="1026"/>
                  <a:chExt cx="4416" cy="2640"/>
                </a:xfrm>
              </p:grpSpPr>
              <p:sp>
                <p:nvSpPr>
                  <p:cNvPr id="631866" name="Text Box 58"/>
                  <p:cNvSpPr txBox="1">
                    <a:spLocks noChangeArrowheads="1"/>
                  </p:cNvSpPr>
                  <p:nvPr/>
                </p:nvSpPr>
                <p:spPr bwMode="auto">
                  <a:xfrm>
                    <a:off x="670" y="2396"/>
                    <a:ext cx="288" cy="327"/>
                  </a:xfrm>
                  <a:prstGeom prst="rect">
                    <a:avLst/>
                  </a:prstGeom>
                  <a:noFill/>
                  <a:ln w="25400">
                    <a:noFill/>
                    <a:miter lim="800000"/>
                    <a:headEnd/>
                    <a:tailEnd/>
                  </a:ln>
                  <a:effectLst/>
                </p:spPr>
                <p:txBody>
                  <a:bodyPr>
                    <a:spAutoFit/>
                  </a:bodyPr>
                  <a:lstStyle/>
                  <a:p>
                    <a:pPr>
                      <a:spcBef>
                        <a:spcPct val="50000"/>
                      </a:spcBef>
                      <a:defRPr/>
                    </a:pPr>
                    <a:r>
                      <a:rPr lang="en-US" sz="2800" dirty="0">
                        <a:solidFill>
                          <a:srgbClr val="FF9900"/>
                        </a:solidFill>
                        <a:effectLst>
                          <a:outerShdw blurRad="38100" dist="38100" dir="2700000" algn="tl">
                            <a:srgbClr val="C0C0C0"/>
                          </a:outerShdw>
                        </a:effectLst>
                        <a:latin typeface="Comic Sans MS" pitchFamily="66" charset="0"/>
                        <a:sym typeface="Symbol" pitchFamily="18" charset="2"/>
                      </a:rPr>
                      <a:t></a:t>
                    </a:r>
                  </a:p>
                </p:txBody>
              </p:sp>
              <p:grpSp>
                <p:nvGrpSpPr>
                  <p:cNvPr id="6" name="Group 24"/>
                  <p:cNvGrpSpPr>
                    <a:grpSpLocks/>
                  </p:cNvGrpSpPr>
                  <p:nvPr/>
                </p:nvGrpSpPr>
                <p:grpSpPr bwMode="auto">
                  <a:xfrm>
                    <a:off x="612" y="1026"/>
                    <a:ext cx="4416" cy="2583"/>
                    <a:chOff x="340" y="1026"/>
                    <a:chExt cx="4416" cy="2583"/>
                  </a:xfrm>
                </p:grpSpPr>
                <p:grpSp>
                  <p:nvGrpSpPr>
                    <p:cNvPr id="7" name="Group 25"/>
                    <p:cNvGrpSpPr>
                      <a:grpSpLocks/>
                    </p:cNvGrpSpPr>
                    <p:nvPr/>
                  </p:nvGrpSpPr>
                  <p:grpSpPr bwMode="auto">
                    <a:xfrm>
                      <a:off x="340" y="1026"/>
                      <a:ext cx="4416" cy="2583"/>
                      <a:chOff x="336" y="1008"/>
                      <a:chExt cx="4416" cy="2583"/>
                    </a:xfrm>
                  </p:grpSpPr>
                  <p:sp>
                    <p:nvSpPr>
                      <p:cNvPr id="60471" name="AutoShape 26"/>
                      <p:cNvSpPr>
                        <a:spLocks noChangeArrowheads="1"/>
                      </p:cNvSpPr>
                      <p:nvPr/>
                    </p:nvSpPr>
                    <p:spPr bwMode="auto">
                      <a:xfrm>
                        <a:off x="576"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0472" name="AutoShape 27"/>
                      <p:cNvSpPr>
                        <a:spLocks noChangeArrowheads="1"/>
                      </p:cNvSpPr>
                      <p:nvPr/>
                    </p:nvSpPr>
                    <p:spPr bwMode="auto">
                      <a:xfrm>
                        <a:off x="1584"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0473" name="AutoShape 28"/>
                      <p:cNvSpPr>
                        <a:spLocks noChangeArrowheads="1"/>
                      </p:cNvSpPr>
                      <p:nvPr/>
                    </p:nvSpPr>
                    <p:spPr bwMode="auto">
                      <a:xfrm>
                        <a:off x="1584"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0474" name="AutoShape 29"/>
                      <p:cNvSpPr>
                        <a:spLocks noChangeArrowheads="1"/>
                      </p:cNvSpPr>
                      <p:nvPr/>
                    </p:nvSpPr>
                    <p:spPr bwMode="auto">
                      <a:xfrm>
                        <a:off x="4320"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0475" name="AutoShape 30"/>
                      <p:cNvSpPr>
                        <a:spLocks noChangeArrowheads="1"/>
                      </p:cNvSpPr>
                      <p:nvPr/>
                    </p:nvSpPr>
                    <p:spPr bwMode="auto">
                      <a:xfrm>
                        <a:off x="3312"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0476" name="AutoShape 31"/>
                      <p:cNvSpPr>
                        <a:spLocks noChangeArrowheads="1"/>
                      </p:cNvSpPr>
                      <p:nvPr/>
                    </p:nvSpPr>
                    <p:spPr bwMode="auto">
                      <a:xfrm>
                        <a:off x="3312"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cxnSp>
                    <p:nvCxnSpPr>
                      <p:cNvPr id="60477" name="AutoShape 32"/>
                      <p:cNvCxnSpPr>
                        <a:cxnSpLocks noChangeShapeType="1"/>
                        <a:stCxn id="60471" idx="7"/>
                        <a:endCxn id="60472" idx="3"/>
                      </p:cNvCxnSpPr>
                      <p:nvPr/>
                    </p:nvCxnSpPr>
                    <p:spPr bwMode="auto">
                      <a:xfrm flipV="1">
                        <a:off x="658" y="1426"/>
                        <a:ext cx="940" cy="844"/>
                      </a:xfrm>
                      <a:prstGeom prst="straightConnector1">
                        <a:avLst/>
                      </a:prstGeom>
                      <a:noFill/>
                      <a:ln w="25400">
                        <a:solidFill>
                          <a:srgbClr val="66FF33"/>
                        </a:solidFill>
                        <a:round/>
                        <a:headEnd/>
                        <a:tailEnd/>
                      </a:ln>
                    </p:spPr>
                  </p:cxnSp>
                  <p:cxnSp>
                    <p:nvCxnSpPr>
                      <p:cNvPr id="60478" name="AutoShape 33"/>
                      <p:cNvCxnSpPr>
                        <a:cxnSpLocks noChangeShapeType="1"/>
                        <a:stCxn id="60472" idx="6"/>
                        <a:endCxn id="60475" idx="2"/>
                      </p:cNvCxnSpPr>
                      <p:nvPr/>
                    </p:nvCxnSpPr>
                    <p:spPr bwMode="auto">
                      <a:xfrm>
                        <a:off x="1680" y="1392"/>
                        <a:ext cx="1632" cy="0"/>
                      </a:xfrm>
                      <a:prstGeom prst="straightConnector1">
                        <a:avLst/>
                      </a:prstGeom>
                      <a:noFill/>
                      <a:ln w="25400">
                        <a:solidFill>
                          <a:srgbClr val="66FF33"/>
                        </a:solidFill>
                        <a:round/>
                        <a:headEnd/>
                        <a:tailEnd/>
                      </a:ln>
                    </p:spPr>
                  </p:cxnSp>
                  <p:cxnSp>
                    <p:nvCxnSpPr>
                      <p:cNvPr id="60479" name="AutoShape 34"/>
                      <p:cNvCxnSpPr>
                        <a:cxnSpLocks noChangeShapeType="1"/>
                        <a:stCxn id="60475" idx="5"/>
                        <a:endCxn id="60474" idx="1"/>
                      </p:cNvCxnSpPr>
                      <p:nvPr/>
                    </p:nvCxnSpPr>
                    <p:spPr bwMode="auto">
                      <a:xfrm>
                        <a:off x="3394" y="1426"/>
                        <a:ext cx="940" cy="844"/>
                      </a:xfrm>
                      <a:prstGeom prst="straightConnector1">
                        <a:avLst/>
                      </a:prstGeom>
                      <a:noFill/>
                      <a:ln w="25400">
                        <a:solidFill>
                          <a:srgbClr val="66FF33"/>
                        </a:solidFill>
                        <a:round/>
                        <a:headEnd/>
                        <a:tailEnd/>
                      </a:ln>
                    </p:spPr>
                  </p:cxnSp>
                  <p:cxnSp>
                    <p:nvCxnSpPr>
                      <p:cNvPr id="60480" name="AutoShape 35"/>
                      <p:cNvCxnSpPr>
                        <a:cxnSpLocks noChangeShapeType="1"/>
                        <a:stCxn id="60474" idx="3"/>
                        <a:endCxn id="60476" idx="7"/>
                      </p:cNvCxnSpPr>
                      <p:nvPr/>
                    </p:nvCxnSpPr>
                    <p:spPr bwMode="auto">
                      <a:xfrm flipH="1">
                        <a:off x="3394" y="2338"/>
                        <a:ext cx="940" cy="844"/>
                      </a:xfrm>
                      <a:prstGeom prst="straightConnector1">
                        <a:avLst/>
                      </a:prstGeom>
                      <a:noFill/>
                      <a:ln w="25400">
                        <a:solidFill>
                          <a:srgbClr val="66FF33"/>
                        </a:solidFill>
                        <a:round/>
                        <a:headEnd/>
                        <a:tailEnd/>
                      </a:ln>
                    </p:spPr>
                  </p:cxnSp>
                  <p:cxnSp>
                    <p:nvCxnSpPr>
                      <p:cNvPr id="60481" name="AutoShape 36"/>
                      <p:cNvCxnSpPr>
                        <a:cxnSpLocks noChangeShapeType="1"/>
                        <a:stCxn id="60476" idx="2"/>
                        <a:endCxn id="60473" idx="6"/>
                      </p:cNvCxnSpPr>
                      <p:nvPr/>
                    </p:nvCxnSpPr>
                    <p:spPr bwMode="auto">
                      <a:xfrm flipH="1">
                        <a:off x="1680" y="3216"/>
                        <a:ext cx="1632" cy="0"/>
                      </a:xfrm>
                      <a:prstGeom prst="straightConnector1">
                        <a:avLst/>
                      </a:prstGeom>
                      <a:noFill/>
                      <a:ln w="25400">
                        <a:solidFill>
                          <a:srgbClr val="66FF33"/>
                        </a:solidFill>
                        <a:round/>
                        <a:headEnd/>
                        <a:tailEnd/>
                      </a:ln>
                    </p:spPr>
                  </p:cxnSp>
                  <p:cxnSp>
                    <p:nvCxnSpPr>
                      <p:cNvPr id="60482" name="AutoShape 37"/>
                      <p:cNvCxnSpPr>
                        <a:cxnSpLocks noChangeShapeType="1"/>
                        <a:stCxn id="60473" idx="1"/>
                        <a:endCxn id="60471" idx="5"/>
                      </p:cNvCxnSpPr>
                      <p:nvPr/>
                    </p:nvCxnSpPr>
                    <p:spPr bwMode="auto">
                      <a:xfrm flipH="1" flipV="1">
                        <a:off x="658" y="2338"/>
                        <a:ext cx="940" cy="844"/>
                      </a:xfrm>
                      <a:prstGeom prst="straightConnector1">
                        <a:avLst/>
                      </a:prstGeom>
                      <a:noFill/>
                      <a:ln w="25400">
                        <a:solidFill>
                          <a:srgbClr val="66FF33"/>
                        </a:solidFill>
                        <a:round/>
                        <a:headEnd/>
                        <a:tailEnd/>
                      </a:ln>
                    </p:spPr>
                  </p:cxnSp>
                  <p:cxnSp>
                    <p:nvCxnSpPr>
                      <p:cNvPr id="60483" name="AutoShape 38"/>
                      <p:cNvCxnSpPr>
                        <a:cxnSpLocks noChangeShapeType="1"/>
                        <a:stCxn id="60473" idx="0"/>
                        <a:endCxn id="60472" idx="4"/>
                      </p:cNvCxnSpPr>
                      <p:nvPr/>
                    </p:nvCxnSpPr>
                    <p:spPr bwMode="auto">
                      <a:xfrm flipV="1">
                        <a:off x="1632" y="1440"/>
                        <a:ext cx="0" cy="1728"/>
                      </a:xfrm>
                      <a:prstGeom prst="straightConnector1">
                        <a:avLst/>
                      </a:prstGeom>
                      <a:noFill/>
                      <a:ln w="25400">
                        <a:solidFill>
                          <a:srgbClr val="66FF33"/>
                        </a:solidFill>
                        <a:round/>
                        <a:headEnd/>
                        <a:tailEnd/>
                      </a:ln>
                    </p:spPr>
                  </p:cxnSp>
                  <p:cxnSp>
                    <p:nvCxnSpPr>
                      <p:cNvPr id="60484" name="AutoShape 39"/>
                      <p:cNvCxnSpPr>
                        <a:cxnSpLocks noChangeShapeType="1"/>
                        <a:stCxn id="60476" idx="0"/>
                        <a:endCxn id="60475" idx="4"/>
                      </p:cNvCxnSpPr>
                      <p:nvPr/>
                    </p:nvCxnSpPr>
                    <p:spPr bwMode="auto">
                      <a:xfrm flipV="1">
                        <a:off x="3360" y="1440"/>
                        <a:ext cx="0" cy="1728"/>
                      </a:xfrm>
                      <a:prstGeom prst="straightConnector1">
                        <a:avLst/>
                      </a:prstGeom>
                      <a:noFill/>
                      <a:ln w="25400">
                        <a:solidFill>
                          <a:srgbClr val="66FF33"/>
                        </a:solidFill>
                        <a:round/>
                        <a:headEnd/>
                        <a:tailEnd/>
                      </a:ln>
                    </p:spPr>
                  </p:cxnSp>
                  <p:cxnSp>
                    <p:nvCxnSpPr>
                      <p:cNvPr id="60485" name="AutoShape 40"/>
                      <p:cNvCxnSpPr>
                        <a:cxnSpLocks noChangeShapeType="1"/>
                        <a:stCxn id="60473" idx="7"/>
                        <a:endCxn id="60475" idx="3"/>
                      </p:cNvCxnSpPr>
                      <p:nvPr/>
                    </p:nvCxnSpPr>
                    <p:spPr bwMode="auto">
                      <a:xfrm flipV="1">
                        <a:off x="1666" y="1426"/>
                        <a:ext cx="1660" cy="1756"/>
                      </a:xfrm>
                      <a:prstGeom prst="straightConnector1">
                        <a:avLst/>
                      </a:prstGeom>
                      <a:noFill/>
                      <a:ln w="25400">
                        <a:solidFill>
                          <a:srgbClr val="66FF33"/>
                        </a:solidFill>
                        <a:round/>
                        <a:headEnd/>
                        <a:tailEnd/>
                      </a:ln>
                    </p:spPr>
                  </p:cxnSp>
                  <p:sp>
                    <p:nvSpPr>
                      <p:cNvPr id="631849" name="Text Box 41"/>
                      <p:cNvSpPr txBox="1">
                        <a:spLocks noChangeArrowheads="1"/>
                      </p:cNvSpPr>
                      <p:nvPr/>
                    </p:nvSpPr>
                    <p:spPr bwMode="auto">
                      <a:xfrm>
                        <a:off x="336"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a</a:t>
                        </a:r>
                      </a:p>
                    </p:txBody>
                  </p:sp>
                  <p:sp>
                    <p:nvSpPr>
                      <p:cNvPr id="631850" name="Text Box 42"/>
                      <p:cNvSpPr txBox="1">
                        <a:spLocks noChangeArrowheads="1"/>
                      </p:cNvSpPr>
                      <p:nvPr/>
                    </p:nvSpPr>
                    <p:spPr bwMode="auto">
                      <a:xfrm>
                        <a:off x="1488"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b</a:t>
                        </a:r>
                      </a:p>
                    </p:txBody>
                  </p:sp>
                  <p:sp>
                    <p:nvSpPr>
                      <p:cNvPr id="631851" name="Text Box 43"/>
                      <p:cNvSpPr txBox="1">
                        <a:spLocks noChangeArrowheads="1"/>
                      </p:cNvSpPr>
                      <p:nvPr/>
                    </p:nvSpPr>
                    <p:spPr bwMode="auto">
                      <a:xfrm>
                        <a:off x="3216"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d</a:t>
                        </a:r>
                      </a:p>
                    </p:txBody>
                  </p:sp>
                  <p:sp>
                    <p:nvSpPr>
                      <p:cNvPr id="631852" name="Text Box 44"/>
                      <p:cNvSpPr txBox="1">
                        <a:spLocks noChangeArrowheads="1"/>
                      </p:cNvSpPr>
                      <p:nvPr/>
                    </p:nvSpPr>
                    <p:spPr bwMode="auto">
                      <a:xfrm>
                        <a:off x="4464"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z</a:t>
                        </a:r>
                      </a:p>
                    </p:txBody>
                  </p:sp>
                  <p:sp>
                    <p:nvSpPr>
                      <p:cNvPr id="631853" name="Text Box 45"/>
                      <p:cNvSpPr txBox="1">
                        <a:spLocks noChangeArrowheads="1"/>
                      </p:cNvSpPr>
                      <p:nvPr/>
                    </p:nvSpPr>
                    <p:spPr bwMode="auto">
                      <a:xfrm>
                        <a:off x="3264"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e</a:t>
                        </a:r>
                      </a:p>
                    </p:txBody>
                  </p:sp>
                  <p:sp>
                    <p:nvSpPr>
                      <p:cNvPr id="631854" name="Text Box 46"/>
                      <p:cNvSpPr txBox="1">
                        <a:spLocks noChangeArrowheads="1"/>
                      </p:cNvSpPr>
                      <p:nvPr/>
                    </p:nvSpPr>
                    <p:spPr bwMode="auto">
                      <a:xfrm>
                        <a:off x="1488"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c</a:t>
                        </a:r>
                      </a:p>
                    </p:txBody>
                  </p:sp>
                </p:grpSp>
                <p:sp>
                  <p:nvSpPr>
                    <p:cNvPr id="631855" name="Text Box 47"/>
                    <p:cNvSpPr txBox="1">
                      <a:spLocks noChangeArrowheads="1"/>
                    </p:cNvSpPr>
                    <p:nvPr/>
                  </p:nvSpPr>
                  <p:spPr bwMode="auto">
                    <a:xfrm>
                      <a:off x="816" y="158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4</a:t>
                      </a:r>
                    </a:p>
                  </p:txBody>
                </p:sp>
                <p:sp>
                  <p:nvSpPr>
                    <p:cNvPr id="631856" name="Text Box 48"/>
                    <p:cNvSpPr txBox="1">
                      <a:spLocks noChangeArrowheads="1"/>
                    </p:cNvSpPr>
                    <p:nvPr/>
                  </p:nvSpPr>
                  <p:spPr bwMode="auto">
                    <a:xfrm>
                      <a:off x="816" y="27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31857" name="Text Box 49"/>
                    <p:cNvSpPr txBox="1">
                      <a:spLocks noChangeArrowheads="1"/>
                    </p:cNvSpPr>
                    <p:nvPr/>
                  </p:nvSpPr>
                  <p:spPr bwMode="auto">
                    <a:xfrm>
                      <a:off x="1344" y="211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1</a:t>
                      </a:r>
                    </a:p>
                  </p:txBody>
                </p:sp>
                <p:sp>
                  <p:nvSpPr>
                    <p:cNvPr id="631858" name="Text Box 50"/>
                    <p:cNvSpPr txBox="1">
                      <a:spLocks noChangeArrowheads="1"/>
                    </p:cNvSpPr>
                    <p:nvPr/>
                  </p:nvSpPr>
                  <p:spPr bwMode="auto">
                    <a:xfrm>
                      <a:off x="2304" y="139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5</a:t>
                      </a:r>
                    </a:p>
                  </p:txBody>
                </p:sp>
                <p:sp>
                  <p:nvSpPr>
                    <p:cNvPr id="631859" name="Text Box 51"/>
                    <p:cNvSpPr txBox="1">
                      <a:spLocks noChangeArrowheads="1"/>
                    </p:cNvSpPr>
                    <p:nvPr/>
                  </p:nvSpPr>
                  <p:spPr bwMode="auto">
                    <a:xfrm>
                      <a:off x="2208" y="206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8</a:t>
                      </a:r>
                    </a:p>
                  </p:txBody>
                </p:sp>
                <p:sp>
                  <p:nvSpPr>
                    <p:cNvPr id="631860" name="Text Box 52"/>
                    <p:cNvSpPr txBox="1">
                      <a:spLocks noChangeArrowheads="1"/>
                    </p:cNvSpPr>
                    <p:nvPr/>
                  </p:nvSpPr>
                  <p:spPr bwMode="auto">
                    <a:xfrm>
                      <a:off x="2304" y="2880"/>
                      <a:ext cx="384" cy="327"/>
                    </a:xfrm>
                    <a:prstGeom prst="rect">
                      <a:avLst/>
                    </a:prstGeom>
                    <a:noFill/>
                    <a:ln w="25400">
                      <a:noFill/>
                      <a:miter lim="800000"/>
                      <a:headEnd/>
                      <a:tailEnd/>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itchFamily="66" charset="0"/>
                        </a:rPr>
                        <a:t>4</a:t>
                      </a:r>
                    </a:p>
                  </p:txBody>
                </p:sp>
                <p:sp>
                  <p:nvSpPr>
                    <p:cNvPr id="631861" name="Text Box 53"/>
                    <p:cNvSpPr txBox="1">
                      <a:spLocks noChangeArrowheads="1"/>
                    </p:cNvSpPr>
                    <p:nvPr/>
                  </p:nvSpPr>
                  <p:spPr bwMode="auto">
                    <a:xfrm>
                      <a:off x="3072" y="216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31862" name="Text Box 54"/>
                    <p:cNvSpPr txBox="1">
                      <a:spLocks noChangeArrowheads="1"/>
                    </p:cNvSpPr>
                    <p:nvPr/>
                  </p:nvSpPr>
                  <p:spPr bwMode="auto">
                    <a:xfrm>
                      <a:off x="3840" y="15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6</a:t>
                      </a:r>
                    </a:p>
                  </p:txBody>
                </p:sp>
                <p:sp>
                  <p:nvSpPr>
                    <p:cNvPr id="631863" name="Text Box 55"/>
                    <p:cNvSpPr txBox="1">
                      <a:spLocks noChangeArrowheads="1"/>
                    </p:cNvSpPr>
                    <p:nvPr/>
                  </p:nvSpPr>
                  <p:spPr bwMode="auto">
                    <a:xfrm>
                      <a:off x="3696" y="240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3</a:t>
                      </a:r>
                    </a:p>
                  </p:txBody>
                </p:sp>
              </p:grpSp>
              <p:sp>
                <p:nvSpPr>
                  <p:cNvPr id="631865" name="Text Box 57"/>
                  <p:cNvSpPr txBox="1">
                    <a:spLocks noChangeArrowheads="1"/>
                  </p:cNvSpPr>
                  <p:nvPr/>
                </p:nvSpPr>
                <p:spPr bwMode="auto">
                  <a:xfrm>
                    <a:off x="2018" y="102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sp>
                <p:nvSpPr>
                  <p:cNvPr id="631867" name="Text Box 59"/>
                  <p:cNvSpPr txBox="1">
                    <a:spLocks noChangeArrowheads="1"/>
                  </p:cNvSpPr>
                  <p:nvPr/>
                </p:nvSpPr>
                <p:spPr bwMode="auto">
                  <a:xfrm>
                    <a:off x="2018" y="3339"/>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sp>
                <p:nvSpPr>
                  <p:cNvPr id="631869" name="Text Box 61"/>
                  <p:cNvSpPr txBox="1">
                    <a:spLocks noChangeArrowheads="1"/>
                  </p:cNvSpPr>
                  <p:nvPr/>
                </p:nvSpPr>
                <p:spPr bwMode="auto">
                  <a:xfrm>
                    <a:off x="4712" y="2469"/>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grpSp>
            <p:sp useBgFill="1">
              <p:nvSpPr>
                <p:cNvPr id="631871" name="Text Box 63"/>
                <p:cNvSpPr txBox="1">
                  <a:spLocks noChangeArrowheads="1"/>
                </p:cNvSpPr>
                <p:nvPr/>
              </p:nvSpPr>
              <p:spPr bwMode="auto">
                <a:xfrm>
                  <a:off x="1936" y="1044"/>
                  <a:ext cx="672" cy="327"/>
                </a:xfrm>
                <a:prstGeom prst="rect">
                  <a:avLst/>
                </a:prstGeom>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000000"/>
                        </a:outerShdw>
                      </a:effectLst>
                      <a:latin typeface="Comic Sans MS" pitchFamily="66" charset="0"/>
                      <a:sym typeface="Symbol" pitchFamily="18" charset="2"/>
                    </a:rPr>
                    <a:t>4 (</a:t>
                  </a:r>
                  <a:r>
                    <a:rPr lang="en-US" sz="2800" i="1">
                      <a:solidFill>
                        <a:srgbClr val="FF6600"/>
                      </a:solidFill>
                      <a:effectLst>
                        <a:outerShdw blurRad="38100" dist="38100" dir="2700000" algn="tl">
                          <a:srgbClr val="000000"/>
                        </a:outerShdw>
                      </a:effectLst>
                      <a:latin typeface="Comic Sans MS" pitchFamily="66" charset="0"/>
                      <a:sym typeface="Symbol" pitchFamily="18" charset="2"/>
                    </a:rPr>
                    <a:t>a</a:t>
                  </a:r>
                  <a:r>
                    <a:rPr lang="en-US" sz="280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a:solidFill>
                      <a:srgbClr val="FF6600"/>
                    </a:solidFill>
                    <a:effectLst>
                      <a:outerShdw blurRad="38100" dist="38100" dir="2700000" algn="tl">
                        <a:srgbClr val="000000"/>
                      </a:outerShdw>
                    </a:effectLst>
                    <a:latin typeface="Comic Sans MS" pitchFamily="66" charset="0"/>
                  </a:endParaRPr>
                </a:p>
              </p:txBody>
            </p:sp>
            <p:sp useBgFill="1">
              <p:nvSpPr>
                <p:cNvPr id="631872" name="Text Box 64"/>
                <p:cNvSpPr txBox="1">
                  <a:spLocks noChangeArrowheads="1"/>
                </p:cNvSpPr>
                <p:nvPr/>
              </p:nvSpPr>
              <p:spPr bwMode="auto">
                <a:xfrm>
                  <a:off x="1926" y="3309"/>
                  <a:ext cx="672" cy="327"/>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4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4</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631870" name="Oval 62"/>
                <p:cNvSpPr>
                  <a:spLocks noChangeArrowheads="1"/>
                </p:cNvSpPr>
                <p:nvPr/>
              </p:nvSpPr>
              <p:spPr bwMode="auto">
                <a:xfrm>
                  <a:off x="3487" y="3329"/>
                  <a:ext cx="288" cy="288"/>
                </a:xfrm>
                <a:prstGeom prst="ellipse">
                  <a:avLst/>
                </a:prstGeom>
                <a:noFill/>
                <a:ln w="25400">
                  <a:solidFill>
                    <a:srgbClr val="FF3300"/>
                  </a:solidFill>
                  <a:round/>
                  <a:headEnd/>
                  <a:tailEnd/>
                </a:ln>
                <a:effectLst/>
              </p:spPr>
              <p:txBody>
                <a:bodyPr wrap="none" anchor="ctr"/>
                <a:lstStyle/>
                <a:p>
                  <a:pPr marL="457200" indent="-457200" algn="ctr">
                    <a:spcBef>
                      <a:spcPct val="30000"/>
                    </a:spcBef>
                    <a:defRPr/>
                  </a:pPr>
                  <a:endParaRPr lang="zh-CN" altLang="zh-CN">
                    <a:solidFill>
                      <a:srgbClr val="FF3300"/>
                    </a:solidFill>
                    <a:effectLst>
                      <a:outerShdw blurRad="38100" dist="38100" dir="2700000" algn="tl">
                        <a:srgbClr val="C0C0C0"/>
                      </a:outerShdw>
                    </a:effectLst>
                    <a:latin typeface="Times New Roman" pitchFamily="18" charset="0"/>
                  </a:endParaRPr>
                </a:p>
              </p:txBody>
            </p:sp>
          </p:grpSp>
          <p:sp>
            <p:nvSpPr>
              <p:cNvPr id="60446" name="Oval 65"/>
              <p:cNvSpPr>
                <a:spLocks noChangeArrowheads="1"/>
              </p:cNvSpPr>
              <p:nvPr/>
            </p:nvSpPr>
            <p:spPr bwMode="auto">
              <a:xfrm>
                <a:off x="3458" y="1045"/>
                <a:ext cx="288" cy="288"/>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 useBgFill="1">
            <p:nvSpPr>
              <p:cNvPr id="631874" name="Text Box 66"/>
              <p:cNvSpPr txBox="1">
                <a:spLocks noChangeArrowheads="1"/>
              </p:cNvSpPr>
              <p:nvPr/>
            </p:nvSpPr>
            <p:spPr bwMode="auto">
              <a:xfrm>
                <a:off x="1953" y="1053"/>
                <a:ext cx="960" cy="327"/>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5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sp>
          <p:nvSpPr>
            <p:cNvPr id="60443" name="Oval 69"/>
            <p:cNvSpPr>
              <a:spLocks noChangeArrowheads="1"/>
            </p:cNvSpPr>
            <p:nvPr/>
          </p:nvSpPr>
          <p:spPr bwMode="auto">
            <a:xfrm>
              <a:off x="4712" y="2195"/>
              <a:ext cx="288" cy="288"/>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grpSp>
      <p:sp>
        <p:nvSpPr>
          <p:cNvPr id="631879" name="Oval 71"/>
          <p:cNvSpPr>
            <a:spLocks noChangeArrowheads="1"/>
          </p:cNvSpPr>
          <p:nvPr/>
        </p:nvSpPr>
        <p:spPr bwMode="auto">
          <a:xfrm>
            <a:off x="1825625" y="5251453"/>
            <a:ext cx="457200" cy="457200"/>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 useBgFill="1">
        <p:nvSpPr>
          <p:cNvPr id="631881" name="Text Box 73"/>
          <p:cNvSpPr txBox="1">
            <a:spLocks noChangeArrowheads="1"/>
          </p:cNvSpPr>
          <p:nvPr/>
        </p:nvSpPr>
        <p:spPr bwMode="auto">
          <a:xfrm>
            <a:off x="6211888" y="3976688"/>
            <a:ext cx="2932112" cy="519112"/>
          </a:xfrm>
          <a:prstGeom prst="rect">
            <a:avLst/>
          </a:prstGeom>
          <a:ln w="25400">
            <a:noFill/>
            <a:miter lim="800000"/>
            <a:headEnd/>
            <a:tailEnd/>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3 (</a:t>
            </a:r>
            <a:r>
              <a:rPr lang="en-US" altLang="zh-CN" sz="2800" dirty="0">
                <a:solidFill>
                  <a:srgbClr val="FF6600"/>
                </a:solidFill>
                <a:effectLst>
                  <a:outerShdw blurRad="38100" dist="38100" dir="2700000" algn="tl">
                    <a:srgbClr val="000000"/>
                  </a:outerShdw>
                </a:effectLst>
                <a:latin typeface="Comic Sans MS" pitchFamily="66" charset="0"/>
                <a:sym typeface="Symbol" pitchFamily="18" charset="2"/>
              </a:rPr>
              <a:t>e</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631882" name="Text Box 74"/>
          <p:cNvSpPr txBox="1">
            <a:spLocks noChangeArrowheads="1"/>
          </p:cNvSpPr>
          <p:nvPr/>
        </p:nvSpPr>
        <p:spPr bwMode="auto">
          <a:xfrm>
            <a:off x="6980234" y="1268413"/>
            <a:ext cx="2097087" cy="1569660"/>
          </a:xfrm>
          <a:prstGeom prst="rect">
            <a:avLst/>
          </a:prstGeom>
          <a:noFill/>
          <a:ln w="9525">
            <a:solidFill>
              <a:schemeClr val="bg1"/>
            </a:solidFill>
            <a:miter lim="800000"/>
            <a:headEnd/>
            <a:tailEnd/>
          </a:ln>
          <a:effectLst/>
        </p:spPr>
        <p:txBody>
          <a:bodyPr>
            <a:spAutoFit/>
          </a:bodyPr>
          <a:lstStyle/>
          <a:p>
            <a:pPr>
              <a:defRPr/>
            </a:pPr>
            <a:r>
              <a:rPr lang="en-US" altLang="zh-CN" dirty="0">
                <a:solidFill>
                  <a:srgbClr val="000000"/>
                </a:solidFill>
                <a:latin typeface="Times New Roman" pitchFamily="18" charset="0"/>
                <a:cs typeface="Arial" charset="0"/>
              </a:rPr>
              <a:t>min </a:t>
            </a: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=4</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(a)=</a:t>
            </a:r>
            <a:r>
              <a:rPr lang="en-US" altLang="zh-CN" dirty="0">
                <a:solidFill>
                  <a:srgbClr val="000000"/>
                </a:solidFill>
                <a:effectLst>
                  <a:outerShdw blurRad="38100" dist="38100" dir="2700000" algn="tl">
                    <a:srgbClr val="C0C0C0"/>
                  </a:outerShdw>
                </a:effectLst>
                <a:latin typeface="Times New Roman" pitchFamily="18" charset="0"/>
                <a:sym typeface="Symbol" pitchFamily="18" charset="2"/>
              </a:rPr>
              <a:t>-&gt;</a:t>
            </a:r>
            <a:r>
              <a:rPr lang="en-US" altLang="zh-CN" dirty="0">
                <a:solidFill>
                  <a:srgbClr val="FF0066"/>
                </a:solidFill>
                <a:effectLst>
                  <a:outerShdw blurRad="38100" dist="38100" dir="2700000" algn="tl">
                    <a:srgbClr val="C0C0C0"/>
                  </a:outerShdw>
                </a:effectLst>
                <a:latin typeface="Times New Roman" pitchFamily="18" charset="0"/>
                <a:sym typeface="Symbol" pitchFamily="18" charset="2"/>
              </a:rPr>
              <a:t>2</a:t>
            </a:r>
            <a:endParaRPr lang="en-US" altLang="zh-CN" dirty="0">
              <a:solidFill>
                <a:srgbClr val="000000"/>
              </a:solidFill>
              <a:latin typeface="Times New Roman" pitchFamily="18" charset="0"/>
              <a:cs typeface="Arial" charset="0"/>
            </a:endParaRP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(b)=5</a:t>
            </a:r>
            <a:r>
              <a:rPr lang="en-US" altLang="zh-CN" dirty="0">
                <a:solidFill>
                  <a:srgbClr val="000000"/>
                </a:solidFill>
                <a:effectLst>
                  <a:outerShdw blurRad="38100" dist="38100" dir="2700000" algn="tl">
                    <a:srgbClr val="C0C0C0"/>
                  </a:outerShdw>
                </a:effectLst>
                <a:latin typeface="Times New Roman" pitchFamily="18" charset="0"/>
                <a:sym typeface="Symbol" pitchFamily="18" charset="2"/>
              </a:rPr>
              <a:t>-&gt;</a:t>
            </a:r>
            <a:r>
              <a:rPr lang="en-US" altLang="zh-CN" dirty="0">
                <a:solidFill>
                  <a:srgbClr val="FF0066"/>
                </a:solidFill>
                <a:effectLst>
                  <a:outerShdw blurRad="38100" dist="38100" dir="2700000" algn="tl">
                    <a:srgbClr val="C0C0C0"/>
                  </a:outerShdw>
                </a:effectLst>
                <a:latin typeface="Times New Roman" pitchFamily="18" charset="0"/>
                <a:sym typeface="Symbol" pitchFamily="18" charset="2"/>
              </a:rPr>
              <a:t>1</a:t>
            </a:r>
            <a:endParaRPr lang="en-US" altLang="zh-CN" dirty="0">
              <a:solidFill>
                <a:srgbClr val="000000"/>
              </a:solidFill>
              <a:latin typeface="Times New Roman" pitchFamily="18" charset="0"/>
              <a:cs typeface="Arial" charset="0"/>
            </a:endParaRP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(c)=4</a:t>
            </a:r>
          </a:p>
        </p:txBody>
      </p:sp>
      <p:sp>
        <p:nvSpPr>
          <p:cNvPr id="60441" name="Line 75"/>
          <p:cNvSpPr>
            <a:spLocks noChangeShapeType="1"/>
          </p:cNvSpPr>
          <p:nvPr/>
        </p:nvSpPr>
        <p:spPr bwMode="auto">
          <a:xfrm>
            <a:off x="6980234" y="2640806"/>
            <a:ext cx="1574800" cy="0"/>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76"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a:ea typeface="宋体"/>
              </a:rPr>
              <a:t>Prim</a:t>
            </a:r>
            <a:r>
              <a:rPr kumimoji="0" lang="zh-CN" altLang="en-US" sz="4400" dirty="0">
                <a:ln w="12700">
                  <a:solidFill>
                    <a:srgbClr val="675D59"/>
                  </a:solidFill>
                </a:ln>
                <a:solidFill>
                  <a:srgbClr val="675D59">
                    <a:lumMod val="75000"/>
                  </a:srgbClr>
                </a:solidFill>
                <a:latin typeface="宋体"/>
                <a:ea typeface="宋体"/>
              </a:rPr>
              <a:t>实例</a:t>
            </a:r>
          </a:p>
        </p:txBody>
      </p:sp>
      <p:cxnSp>
        <p:nvCxnSpPr>
          <p:cNvPr id="77" name="AutoShape 67"/>
          <p:cNvCxnSpPr>
            <a:cxnSpLocks noChangeShapeType="1"/>
            <a:stCxn id="60475" idx="4"/>
            <a:endCxn id="60476" idx="0"/>
          </p:cNvCxnSpPr>
          <p:nvPr/>
        </p:nvCxnSpPr>
        <p:spPr bwMode="auto">
          <a:xfrm>
            <a:off x="4873625" y="2270125"/>
            <a:ext cx="0" cy="2743200"/>
          </a:xfrm>
          <a:prstGeom prst="straightConnector1">
            <a:avLst/>
          </a:prstGeom>
          <a:noFill/>
          <a:ln w="88900">
            <a:solidFill>
              <a:schemeClr val="accent1"/>
            </a:solidFill>
            <a:round/>
            <a:headEnd/>
            <a:tailEnd/>
          </a:ln>
        </p:spPr>
      </p:cxnSp>
      <p:cxnSp>
        <p:nvCxnSpPr>
          <p:cNvPr id="79" name="AutoShape 67"/>
          <p:cNvCxnSpPr>
            <a:cxnSpLocks noChangeShapeType="1"/>
            <a:stCxn id="60474" idx="3"/>
            <a:endCxn id="60476" idx="7"/>
          </p:cNvCxnSpPr>
          <p:nvPr/>
        </p:nvCxnSpPr>
        <p:spPr bwMode="auto">
          <a:xfrm flipH="1">
            <a:off x="4927507" y="3695607"/>
            <a:ext cx="1492436" cy="1340036"/>
          </a:xfrm>
          <a:prstGeom prst="straightConnector1">
            <a:avLst/>
          </a:prstGeom>
          <a:noFill/>
          <a:ln w="88900">
            <a:solidFill>
              <a:schemeClr val="accent1"/>
            </a:solidFill>
            <a:round/>
            <a:headEnd/>
            <a:tailEnd/>
          </a:ln>
        </p:spPr>
      </p:cxnSp>
      <p:cxnSp>
        <p:nvCxnSpPr>
          <p:cNvPr id="82" name="AutoShape 67"/>
          <p:cNvCxnSpPr>
            <a:cxnSpLocks noChangeShapeType="1"/>
            <a:stCxn id="60476" idx="2"/>
            <a:endCxn id="60473" idx="6"/>
          </p:cNvCxnSpPr>
          <p:nvPr/>
        </p:nvCxnSpPr>
        <p:spPr bwMode="auto">
          <a:xfrm flipH="1">
            <a:off x="2206625" y="5089525"/>
            <a:ext cx="2590800" cy="0"/>
          </a:xfrm>
          <a:prstGeom prst="straightConnector1">
            <a:avLst/>
          </a:prstGeom>
          <a:noFill/>
          <a:ln w="88900">
            <a:solidFill>
              <a:schemeClr val="accent1"/>
            </a:solidFill>
            <a:round/>
            <a:headEnd/>
            <a:tailEnd/>
          </a:ln>
        </p:spPr>
      </p:cxnSp>
      <p:sp useBgFill="1">
        <p:nvSpPr>
          <p:cNvPr id="85" name="Text Box 66"/>
          <p:cNvSpPr txBox="1">
            <a:spLocks noChangeArrowheads="1"/>
          </p:cNvSpPr>
          <p:nvPr/>
        </p:nvSpPr>
        <p:spPr bwMode="auto">
          <a:xfrm>
            <a:off x="2276475" y="1614488"/>
            <a:ext cx="1524000" cy="519113"/>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1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c</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useBgFill="1">
        <p:nvSpPr>
          <p:cNvPr id="86" name="Text Box 66"/>
          <p:cNvSpPr txBox="1">
            <a:spLocks noChangeArrowheads="1"/>
          </p:cNvSpPr>
          <p:nvPr/>
        </p:nvSpPr>
        <p:spPr bwMode="auto">
          <a:xfrm>
            <a:off x="184785" y="3834130"/>
            <a:ext cx="1524000" cy="519113"/>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2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c</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Tree>
    <p:extLst>
      <p:ext uri="{BB962C8B-B14F-4D97-AF65-F5344CB8AC3E}">
        <p14:creationId xmlns:p14="http://schemas.microsoft.com/office/powerpoint/2010/main" val="299158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31879"/>
                                        </p:tgtEl>
                                        <p:attrNameLst>
                                          <p:attrName>style.visibility</p:attrName>
                                        </p:attrNameLst>
                                      </p:cBhvr>
                                      <p:to>
                                        <p:strVal val="visible"/>
                                      </p:to>
                                    </p:set>
                                    <p:anim calcmode="lin" valueType="num">
                                      <p:cBhvr additive="base">
                                        <p:cTn id="12" dur="500" fill="hold"/>
                                        <p:tgtEl>
                                          <p:spTgt spid="631879"/>
                                        </p:tgtEl>
                                        <p:attrNameLst>
                                          <p:attrName>ppt_x</p:attrName>
                                        </p:attrNameLst>
                                      </p:cBhvr>
                                      <p:tavLst>
                                        <p:tav tm="0">
                                          <p:val>
                                            <p:strVal val="1+#ppt_w/2"/>
                                          </p:val>
                                        </p:tav>
                                        <p:tav tm="100000">
                                          <p:val>
                                            <p:strVal val="#ppt_x"/>
                                          </p:val>
                                        </p:tav>
                                      </p:tavLst>
                                    </p:anim>
                                    <p:anim calcmode="lin" valueType="num">
                                      <p:cBhvr additive="base">
                                        <p:cTn id="13" dur="500" fill="hold"/>
                                        <p:tgtEl>
                                          <p:spTgt spid="63187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5"/>
                                        </p:tgtEl>
                                        <p:attrNameLst>
                                          <p:attrName>style.visibility</p:attrName>
                                        </p:attrNameLst>
                                      </p:cBhvr>
                                      <p:to>
                                        <p:strVal val="visible"/>
                                      </p:to>
                                    </p:set>
                                    <p:anim calcmode="lin" valueType="num">
                                      <p:cBhvr additive="base">
                                        <p:cTn id="18" dur="500" fill="hold"/>
                                        <p:tgtEl>
                                          <p:spTgt spid="85"/>
                                        </p:tgtEl>
                                        <p:attrNameLst>
                                          <p:attrName>ppt_x</p:attrName>
                                        </p:attrNameLst>
                                      </p:cBhvr>
                                      <p:tavLst>
                                        <p:tav tm="0">
                                          <p:val>
                                            <p:strVal val="#ppt_x"/>
                                          </p:val>
                                        </p:tav>
                                        <p:tav tm="100000">
                                          <p:val>
                                            <p:strVal val="#ppt_x"/>
                                          </p:val>
                                        </p:tav>
                                      </p:tavLst>
                                    </p:anim>
                                    <p:anim calcmode="lin" valueType="num">
                                      <p:cBhvr additive="base">
                                        <p:cTn id="19"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6"/>
                                        </p:tgtEl>
                                        <p:attrNameLst>
                                          <p:attrName>style.visibility</p:attrName>
                                        </p:attrNameLst>
                                      </p:cBhvr>
                                      <p:to>
                                        <p:strVal val="visible"/>
                                      </p:to>
                                    </p:set>
                                    <p:anim calcmode="lin" valueType="num">
                                      <p:cBhvr additive="base">
                                        <p:cTn id="24" dur="500" fill="hold"/>
                                        <p:tgtEl>
                                          <p:spTgt spid="86"/>
                                        </p:tgtEl>
                                        <p:attrNameLst>
                                          <p:attrName>ppt_x</p:attrName>
                                        </p:attrNameLst>
                                      </p:cBhvr>
                                      <p:tavLst>
                                        <p:tav tm="0">
                                          <p:val>
                                            <p:strVal val="#ppt_x"/>
                                          </p:val>
                                        </p:tav>
                                        <p:tav tm="100000">
                                          <p:val>
                                            <p:strVal val="#ppt_x"/>
                                          </p:val>
                                        </p:tav>
                                      </p:tavLst>
                                    </p:anim>
                                    <p:anim calcmode="lin" valueType="num">
                                      <p:cBhvr additive="base">
                                        <p:cTn id="25"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79" grpId="0" animBg="1"/>
      <p:bldP spid="85" grpId="0" animBg="1"/>
      <p:bldP spid="8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Text Box 66"/>
          <p:cNvSpPr txBox="1">
            <a:spLocks noChangeArrowheads="1"/>
          </p:cNvSpPr>
          <p:nvPr/>
        </p:nvSpPr>
        <p:spPr bwMode="auto">
          <a:xfrm>
            <a:off x="184785" y="3834130"/>
            <a:ext cx="1524000" cy="519113"/>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2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c</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61443" name="Rectangle 3"/>
          <p:cNvSpPr>
            <a:spLocks noChangeArrowheads="1"/>
          </p:cNvSpPr>
          <p:nvPr/>
        </p:nvSpPr>
        <p:spPr bwMode="auto">
          <a:xfrm>
            <a:off x="554711" y="1179513"/>
            <a:ext cx="882015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None/>
            </a:pPr>
            <a:r>
              <a:rPr lang="zh-CN" altLang="en-US" sz="3200">
                <a:solidFill>
                  <a:srgbClr val="000000"/>
                </a:solidFill>
                <a:latin typeface="Times New Roman" pitchFamily="18" charset="0"/>
              </a:rPr>
              <a:t>解：步骤</a:t>
            </a:r>
            <a:r>
              <a:rPr lang="en-US" altLang="zh-CN" sz="3200">
                <a:solidFill>
                  <a:srgbClr val="000000"/>
                </a:solidFill>
                <a:latin typeface="Times New Roman" pitchFamily="18" charset="0"/>
              </a:rPr>
              <a:t>5</a:t>
            </a:r>
          </a:p>
        </p:txBody>
      </p:sp>
      <p:sp>
        <p:nvSpPr>
          <p:cNvPr id="61444" name="Rectangle 4"/>
          <p:cNvSpPr>
            <a:spLocks noChangeArrowheads="1"/>
          </p:cNvSpPr>
          <p:nvPr/>
        </p:nvSpPr>
        <p:spPr bwMode="auto">
          <a:xfrm>
            <a:off x="-468313" y="33289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1445" name="Rectangle 5"/>
          <p:cNvSpPr>
            <a:spLocks noChangeArrowheads="1"/>
          </p:cNvSpPr>
          <p:nvPr/>
        </p:nvSpPr>
        <p:spPr bwMode="auto">
          <a:xfrm>
            <a:off x="-468313" y="33289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1446" name="Rectangle 6"/>
          <p:cNvSpPr>
            <a:spLocks noChangeArrowheads="1"/>
          </p:cNvSpPr>
          <p:nvPr/>
        </p:nvSpPr>
        <p:spPr bwMode="auto">
          <a:xfrm>
            <a:off x="-468313" y="33289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1447" name="Rectangle 7"/>
          <p:cNvSpPr>
            <a:spLocks noChangeArrowheads="1"/>
          </p:cNvSpPr>
          <p:nvPr/>
        </p:nvSpPr>
        <p:spPr bwMode="auto">
          <a:xfrm>
            <a:off x="-468313" y="33289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grpSp>
        <p:nvGrpSpPr>
          <p:cNvPr id="2" name="Group 8"/>
          <p:cNvGrpSpPr>
            <a:grpSpLocks/>
          </p:cNvGrpSpPr>
          <p:nvPr/>
        </p:nvGrpSpPr>
        <p:grpSpPr bwMode="auto">
          <a:xfrm>
            <a:off x="73025" y="1628775"/>
            <a:ext cx="9070975" cy="4191000"/>
            <a:chOff x="341" y="1026"/>
            <a:chExt cx="5714" cy="2640"/>
          </a:xfrm>
        </p:grpSpPr>
        <p:sp useBgFill="1">
          <p:nvSpPr>
            <p:cNvPr id="632893" name="Text Box 61"/>
            <p:cNvSpPr txBox="1">
              <a:spLocks noChangeArrowheads="1"/>
            </p:cNvSpPr>
            <p:nvPr/>
          </p:nvSpPr>
          <p:spPr bwMode="auto">
            <a:xfrm>
              <a:off x="3494" y="3304"/>
              <a:ext cx="2183" cy="327"/>
            </a:xfrm>
            <a:prstGeom prst="rect">
              <a:avLst/>
            </a:prstGeom>
            <a:ln w="25400">
              <a:noFill/>
              <a:miter lim="800000"/>
              <a:headEnd/>
              <a:tailEnd/>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2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nvGrpSpPr>
            <p:cNvPr id="3" name="Group 9"/>
            <p:cNvGrpSpPr>
              <a:grpSpLocks/>
            </p:cNvGrpSpPr>
            <p:nvPr/>
          </p:nvGrpSpPr>
          <p:grpSpPr bwMode="auto">
            <a:xfrm>
              <a:off x="341" y="1026"/>
              <a:ext cx="4416" cy="2640"/>
              <a:chOff x="612" y="1026"/>
              <a:chExt cx="4416" cy="2640"/>
            </a:xfrm>
          </p:grpSpPr>
          <p:grpSp>
            <p:nvGrpSpPr>
              <p:cNvPr id="4" name="Group 10"/>
              <p:cNvGrpSpPr>
                <a:grpSpLocks/>
              </p:cNvGrpSpPr>
              <p:nvPr/>
            </p:nvGrpSpPr>
            <p:grpSpPr bwMode="auto">
              <a:xfrm>
                <a:off x="612" y="1026"/>
                <a:ext cx="4416" cy="2640"/>
                <a:chOff x="612" y="1026"/>
                <a:chExt cx="4416" cy="2640"/>
              </a:xfrm>
            </p:grpSpPr>
            <p:grpSp>
              <p:nvGrpSpPr>
                <p:cNvPr id="5" name="Group 11"/>
                <p:cNvGrpSpPr>
                  <a:grpSpLocks/>
                </p:cNvGrpSpPr>
                <p:nvPr/>
              </p:nvGrpSpPr>
              <p:grpSpPr bwMode="auto">
                <a:xfrm>
                  <a:off x="612" y="1026"/>
                  <a:ext cx="4416" cy="2640"/>
                  <a:chOff x="612" y="1026"/>
                  <a:chExt cx="4416" cy="2640"/>
                </a:xfrm>
              </p:grpSpPr>
              <p:grpSp>
                <p:nvGrpSpPr>
                  <p:cNvPr id="6" name="Group 12"/>
                  <p:cNvGrpSpPr>
                    <a:grpSpLocks/>
                  </p:cNvGrpSpPr>
                  <p:nvPr/>
                </p:nvGrpSpPr>
                <p:grpSpPr bwMode="auto">
                  <a:xfrm>
                    <a:off x="612" y="1026"/>
                    <a:ext cx="4416" cy="2640"/>
                    <a:chOff x="612" y="1026"/>
                    <a:chExt cx="4416" cy="2640"/>
                  </a:xfrm>
                </p:grpSpPr>
                <p:grpSp>
                  <p:nvGrpSpPr>
                    <p:cNvPr id="7" name="Group 13"/>
                    <p:cNvGrpSpPr>
                      <a:grpSpLocks/>
                    </p:cNvGrpSpPr>
                    <p:nvPr/>
                  </p:nvGrpSpPr>
                  <p:grpSpPr bwMode="auto">
                    <a:xfrm>
                      <a:off x="612" y="1026"/>
                      <a:ext cx="4416" cy="2583"/>
                      <a:chOff x="340" y="1026"/>
                      <a:chExt cx="4416" cy="2583"/>
                    </a:xfrm>
                  </p:grpSpPr>
                  <p:grpSp>
                    <p:nvGrpSpPr>
                      <p:cNvPr id="8" name="Group 14"/>
                      <p:cNvGrpSpPr>
                        <a:grpSpLocks/>
                      </p:cNvGrpSpPr>
                      <p:nvPr/>
                    </p:nvGrpSpPr>
                    <p:grpSpPr bwMode="auto">
                      <a:xfrm>
                        <a:off x="340" y="1026"/>
                        <a:ext cx="4416" cy="2583"/>
                        <a:chOff x="336" y="1008"/>
                        <a:chExt cx="4416" cy="2583"/>
                      </a:xfrm>
                    </p:grpSpPr>
                    <p:sp>
                      <p:nvSpPr>
                        <p:cNvPr id="61486" name="AutoShape 15"/>
                        <p:cNvSpPr>
                          <a:spLocks noChangeArrowheads="1"/>
                        </p:cNvSpPr>
                        <p:nvPr/>
                      </p:nvSpPr>
                      <p:spPr bwMode="auto">
                        <a:xfrm>
                          <a:off x="576"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1487" name="AutoShape 16"/>
                        <p:cNvSpPr>
                          <a:spLocks noChangeArrowheads="1"/>
                        </p:cNvSpPr>
                        <p:nvPr/>
                      </p:nvSpPr>
                      <p:spPr bwMode="auto">
                        <a:xfrm>
                          <a:off x="1584"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1488" name="AutoShape 17"/>
                        <p:cNvSpPr>
                          <a:spLocks noChangeArrowheads="1"/>
                        </p:cNvSpPr>
                        <p:nvPr/>
                      </p:nvSpPr>
                      <p:spPr bwMode="auto">
                        <a:xfrm>
                          <a:off x="1584"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1489" name="AutoShape 18"/>
                        <p:cNvSpPr>
                          <a:spLocks noChangeArrowheads="1"/>
                        </p:cNvSpPr>
                        <p:nvPr/>
                      </p:nvSpPr>
                      <p:spPr bwMode="auto">
                        <a:xfrm>
                          <a:off x="4320"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1490" name="AutoShape 19"/>
                        <p:cNvSpPr>
                          <a:spLocks noChangeArrowheads="1"/>
                        </p:cNvSpPr>
                        <p:nvPr/>
                      </p:nvSpPr>
                      <p:spPr bwMode="auto">
                        <a:xfrm>
                          <a:off x="3312"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1491" name="AutoShape 20"/>
                        <p:cNvSpPr>
                          <a:spLocks noChangeArrowheads="1"/>
                        </p:cNvSpPr>
                        <p:nvPr/>
                      </p:nvSpPr>
                      <p:spPr bwMode="auto">
                        <a:xfrm>
                          <a:off x="3312"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cxnSp>
                      <p:nvCxnSpPr>
                        <p:cNvPr id="61492" name="AutoShape 21"/>
                        <p:cNvCxnSpPr>
                          <a:cxnSpLocks noChangeShapeType="1"/>
                          <a:stCxn id="61486" idx="7"/>
                          <a:endCxn id="61487" idx="3"/>
                        </p:cNvCxnSpPr>
                        <p:nvPr/>
                      </p:nvCxnSpPr>
                      <p:spPr bwMode="auto">
                        <a:xfrm flipV="1">
                          <a:off x="658" y="1426"/>
                          <a:ext cx="940" cy="844"/>
                        </a:xfrm>
                        <a:prstGeom prst="straightConnector1">
                          <a:avLst/>
                        </a:prstGeom>
                        <a:noFill/>
                        <a:ln w="25400">
                          <a:solidFill>
                            <a:srgbClr val="66FF33"/>
                          </a:solidFill>
                          <a:round/>
                          <a:headEnd/>
                          <a:tailEnd/>
                        </a:ln>
                      </p:spPr>
                    </p:cxnSp>
                    <p:cxnSp>
                      <p:nvCxnSpPr>
                        <p:cNvPr id="61493" name="AutoShape 22"/>
                        <p:cNvCxnSpPr>
                          <a:cxnSpLocks noChangeShapeType="1"/>
                          <a:stCxn id="61487" idx="6"/>
                          <a:endCxn id="61490" idx="2"/>
                        </p:cNvCxnSpPr>
                        <p:nvPr/>
                      </p:nvCxnSpPr>
                      <p:spPr bwMode="auto">
                        <a:xfrm>
                          <a:off x="1680" y="1392"/>
                          <a:ext cx="1632" cy="0"/>
                        </a:xfrm>
                        <a:prstGeom prst="straightConnector1">
                          <a:avLst/>
                        </a:prstGeom>
                        <a:noFill/>
                        <a:ln w="25400">
                          <a:solidFill>
                            <a:srgbClr val="66FF33"/>
                          </a:solidFill>
                          <a:round/>
                          <a:headEnd/>
                          <a:tailEnd/>
                        </a:ln>
                      </p:spPr>
                    </p:cxnSp>
                    <p:cxnSp>
                      <p:nvCxnSpPr>
                        <p:cNvPr id="61494" name="AutoShape 23"/>
                        <p:cNvCxnSpPr>
                          <a:cxnSpLocks noChangeShapeType="1"/>
                          <a:stCxn id="61490" idx="5"/>
                          <a:endCxn id="61489" idx="1"/>
                        </p:cNvCxnSpPr>
                        <p:nvPr/>
                      </p:nvCxnSpPr>
                      <p:spPr bwMode="auto">
                        <a:xfrm>
                          <a:off x="3394" y="1426"/>
                          <a:ext cx="940" cy="844"/>
                        </a:xfrm>
                        <a:prstGeom prst="straightConnector1">
                          <a:avLst/>
                        </a:prstGeom>
                        <a:noFill/>
                        <a:ln w="25400">
                          <a:solidFill>
                            <a:srgbClr val="66FF33"/>
                          </a:solidFill>
                          <a:round/>
                          <a:headEnd/>
                          <a:tailEnd/>
                        </a:ln>
                      </p:spPr>
                    </p:cxnSp>
                    <p:cxnSp>
                      <p:nvCxnSpPr>
                        <p:cNvPr id="61495" name="AutoShape 24"/>
                        <p:cNvCxnSpPr>
                          <a:cxnSpLocks noChangeShapeType="1"/>
                          <a:stCxn id="61489" idx="3"/>
                          <a:endCxn id="61491" idx="7"/>
                        </p:cNvCxnSpPr>
                        <p:nvPr/>
                      </p:nvCxnSpPr>
                      <p:spPr bwMode="auto">
                        <a:xfrm flipH="1">
                          <a:off x="3394" y="2338"/>
                          <a:ext cx="940" cy="844"/>
                        </a:xfrm>
                        <a:prstGeom prst="straightConnector1">
                          <a:avLst/>
                        </a:prstGeom>
                        <a:noFill/>
                        <a:ln w="25400">
                          <a:solidFill>
                            <a:srgbClr val="66FF33"/>
                          </a:solidFill>
                          <a:round/>
                          <a:headEnd/>
                          <a:tailEnd/>
                        </a:ln>
                      </p:spPr>
                    </p:cxnSp>
                    <p:cxnSp>
                      <p:nvCxnSpPr>
                        <p:cNvPr id="61496" name="AutoShape 25"/>
                        <p:cNvCxnSpPr>
                          <a:cxnSpLocks noChangeShapeType="1"/>
                          <a:stCxn id="61491" idx="2"/>
                          <a:endCxn id="61488" idx="6"/>
                        </p:cNvCxnSpPr>
                        <p:nvPr/>
                      </p:nvCxnSpPr>
                      <p:spPr bwMode="auto">
                        <a:xfrm flipH="1">
                          <a:off x="1680" y="3216"/>
                          <a:ext cx="1632" cy="0"/>
                        </a:xfrm>
                        <a:prstGeom prst="straightConnector1">
                          <a:avLst/>
                        </a:prstGeom>
                        <a:noFill/>
                        <a:ln w="25400">
                          <a:solidFill>
                            <a:srgbClr val="66FF33"/>
                          </a:solidFill>
                          <a:round/>
                          <a:headEnd/>
                          <a:tailEnd/>
                        </a:ln>
                      </p:spPr>
                    </p:cxnSp>
                    <p:cxnSp>
                      <p:nvCxnSpPr>
                        <p:cNvPr id="61497" name="AutoShape 26"/>
                        <p:cNvCxnSpPr>
                          <a:cxnSpLocks noChangeShapeType="1"/>
                          <a:stCxn id="61488" idx="1"/>
                          <a:endCxn id="61486" idx="5"/>
                        </p:cNvCxnSpPr>
                        <p:nvPr/>
                      </p:nvCxnSpPr>
                      <p:spPr bwMode="auto">
                        <a:xfrm flipH="1" flipV="1">
                          <a:off x="658" y="2338"/>
                          <a:ext cx="940" cy="844"/>
                        </a:xfrm>
                        <a:prstGeom prst="straightConnector1">
                          <a:avLst/>
                        </a:prstGeom>
                        <a:noFill/>
                        <a:ln w="25400">
                          <a:solidFill>
                            <a:srgbClr val="66FF33"/>
                          </a:solidFill>
                          <a:round/>
                          <a:headEnd/>
                          <a:tailEnd/>
                        </a:ln>
                      </p:spPr>
                    </p:cxnSp>
                    <p:cxnSp>
                      <p:nvCxnSpPr>
                        <p:cNvPr id="61498" name="AutoShape 27"/>
                        <p:cNvCxnSpPr>
                          <a:cxnSpLocks noChangeShapeType="1"/>
                          <a:stCxn id="61488" idx="0"/>
                          <a:endCxn id="61487" idx="4"/>
                        </p:cNvCxnSpPr>
                        <p:nvPr/>
                      </p:nvCxnSpPr>
                      <p:spPr bwMode="auto">
                        <a:xfrm flipV="1">
                          <a:off x="1632" y="1440"/>
                          <a:ext cx="0" cy="1728"/>
                        </a:xfrm>
                        <a:prstGeom prst="straightConnector1">
                          <a:avLst/>
                        </a:prstGeom>
                        <a:noFill/>
                        <a:ln w="25400">
                          <a:solidFill>
                            <a:srgbClr val="66FF33"/>
                          </a:solidFill>
                          <a:round/>
                          <a:headEnd/>
                          <a:tailEnd/>
                        </a:ln>
                      </p:spPr>
                    </p:cxnSp>
                    <p:cxnSp>
                      <p:nvCxnSpPr>
                        <p:cNvPr id="61499" name="AutoShape 28"/>
                        <p:cNvCxnSpPr>
                          <a:cxnSpLocks noChangeShapeType="1"/>
                          <a:stCxn id="61491" idx="0"/>
                          <a:endCxn id="61490" idx="4"/>
                        </p:cNvCxnSpPr>
                        <p:nvPr/>
                      </p:nvCxnSpPr>
                      <p:spPr bwMode="auto">
                        <a:xfrm flipV="1">
                          <a:off x="3360" y="1440"/>
                          <a:ext cx="0" cy="1728"/>
                        </a:xfrm>
                        <a:prstGeom prst="straightConnector1">
                          <a:avLst/>
                        </a:prstGeom>
                        <a:noFill/>
                        <a:ln w="25400">
                          <a:solidFill>
                            <a:srgbClr val="66FF33"/>
                          </a:solidFill>
                          <a:round/>
                          <a:headEnd/>
                          <a:tailEnd/>
                        </a:ln>
                      </p:spPr>
                    </p:cxnSp>
                    <p:cxnSp>
                      <p:nvCxnSpPr>
                        <p:cNvPr id="61500" name="AutoShape 29"/>
                        <p:cNvCxnSpPr>
                          <a:cxnSpLocks noChangeShapeType="1"/>
                          <a:stCxn id="61488" idx="7"/>
                          <a:endCxn id="61490" idx="3"/>
                        </p:cNvCxnSpPr>
                        <p:nvPr/>
                      </p:nvCxnSpPr>
                      <p:spPr bwMode="auto">
                        <a:xfrm flipV="1">
                          <a:off x="1666" y="1426"/>
                          <a:ext cx="1660" cy="1756"/>
                        </a:xfrm>
                        <a:prstGeom prst="straightConnector1">
                          <a:avLst/>
                        </a:prstGeom>
                        <a:noFill/>
                        <a:ln w="25400">
                          <a:solidFill>
                            <a:srgbClr val="66FF33"/>
                          </a:solidFill>
                          <a:round/>
                          <a:headEnd/>
                          <a:tailEnd/>
                        </a:ln>
                      </p:spPr>
                    </p:cxnSp>
                    <p:sp>
                      <p:nvSpPr>
                        <p:cNvPr id="632862" name="Text Box 30"/>
                        <p:cNvSpPr txBox="1">
                          <a:spLocks noChangeArrowheads="1"/>
                        </p:cNvSpPr>
                        <p:nvPr/>
                      </p:nvSpPr>
                      <p:spPr bwMode="auto">
                        <a:xfrm>
                          <a:off x="336"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a</a:t>
                          </a:r>
                        </a:p>
                      </p:txBody>
                    </p:sp>
                    <p:sp>
                      <p:nvSpPr>
                        <p:cNvPr id="632863" name="Text Box 31"/>
                        <p:cNvSpPr txBox="1">
                          <a:spLocks noChangeArrowheads="1"/>
                        </p:cNvSpPr>
                        <p:nvPr/>
                      </p:nvSpPr>
                      <p:spPr bwMode="auto">
                        <a:xfrm>
                          <a:off x="1488"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b</a:t>
                          </a:r>
                        </a:p>
                      </p:txBody>
                    </p:sp>
                    <p:sp>
                      <p:nvSpPr>
                        <p:cNvPr id="632864" name="Text Box 32"/>
                        <p:cNvSpPr txBox="1">
                          <a:spLocks noChangeArrowheads="1"/>
                        </p:cNvSpPr>
                        <p:nvPr/>
                      </p:nvSpPr>
                      <p:spPr bwMode="auto">
                        <a:xfrm>
                          <a:off x="3216"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d</a:t>
                          </a:r>
                        </a:p>
                      </p:txBody>
                    </p:sp>
                    <p:sp>
                      <p:nvSpPr>
                        <p:cNvPr id="632865" name="Text Box 33"/>
                        <p:cNvSpPr txBox="1">
                          <a:spLocks noChangeArrowheads="1"/>
                        </p:cNvSpPr>
                        <p:nvPr/>
                      </p:nvSpPr>
                      <p:spPr bwMode="auto">
                        <a:xfrm>
                          <a:off x="4464"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z</a:t>
                          </a:r>
                        </a:p>
                      </p:txBody>
                    </p:sp>
                    <p:sp>
                      <p:nvSpPr>
                        <p:cNvPr id="632866" name="Text Box 34"/>
                        <p:cNvSpPr txBox="1">
                          <a:spLocks noChangeArrowheads="1"/>
                        </p:cNvSpPr>
                        <p:nvPr/>
                      </p:nvSpPr>
                      <p:spPr bwMode="auto">
                        <a:xfrm>
                          <a:off x="3264" y="3264"/>
                          <a:ext cx="288" cy="327"/>
                        </a:xfrm>
                        <a:prstGeom prst="rect">
                          <a:avLst/>
                        </a:prstGeom>
                        <a:noFill/>
                        <a:ln w="25400">
                          <a:noFill/>
                          <a:miter lim="800000"/>
                          <a:headEnd/>
                          <a:tailEnd/>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itchFamily="18" charset="0"/>
                            </a:rPr>
                            <a:t>e</a:t>
                          </a:r>
                        </a:p>
                      </p:txBody>
                    </p:sp>
                    <p:sp>
                      <p:nvSpPr>
                        <p:cNvPr id="632867" name="Text Box 35"/>
                        <p:cNvSpPr txBox="1">
                          <a:spLocks noChangeArrowheads="1"/>
                        </p:cNvSpPr>
                        <p:nvPr/>
                      </p:nvSpPr>
                      <p:spPr bwMode="auto">
                        <a:xfrm>
                          <a:off x="1488" y="3264"/>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c</a:t>
                          </a:r>
                        </a:p>
                      </p:txBody>
                    </p:sp>
                  </p:grpSp>
                  <p:sp>
                    <p:nvSpPr>
                      <p:cNvPr id="632868" name="Text Box 36"/>
                      <p:cNvSpPr txBox="1">
                        <a:spLocks noChangeArrowheads="1"/>
                      </p:cNvSpPr>
                      <p:nvPr/>
                    </p:nvSpPr>
                    <p:spPr bwMode="auto">
                      <a:xfrm>
                        <a:off x="816" y="158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4</a:t>
                        </a:r>
                      </a:p>
                    </p:txBody>
                  </p:sp>
                  <p:sp>
                    <p:nvSpPr>
                      <p:cNvPr id="632869" name="Text Box 37"/>
                      <p:cNvSpPr txBox="1">
                        <a:spLocks noChangeArrowheads="1"/>
                      </p:cNvSpPr>
                      <p:nvPr/>
                    </p:nvSpPr>
                    <p:spPr bwMode="auto">
                      <a:xfrm>
                        <a:off x="816" y="27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32870" name="Text Box 38"/>
                      <p:cNvSpPr txBox="1">
                        <a:spLocks noChangeArrowheads="1"/>
                      </p:cNvSpPr>
                      <p:nvPr/>
                    </p:nvSpPr>
                    <p:spPr bwMode="auto">
                      <a:xfrm>
                        <a:off x="1344" y="211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1</a:t>
                        </a:r>
                      </a:p>
                    </p:txBody>
                  </p:sp>
                  <p:sp>
                    <p:nvSpPr>
                      <p:cNvPr id="632871" name="Text Box 39"/>
                      <p:cNvSpPr txBox="1">
                        <a:spLocks noChangeArrowheads="1"/>
                      </p:cNvSpPr>
                      <p:nvPr/>
                    </p:nvSpPr>
                    <p:spPr bwMode="auto">
                      <a:xfrm>
                        <a:off x="2304" y="139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5</a:t>
                        </a:r>
                      </a:p>
                    </p:txBody>
                  </p:sp>
                  <p:sp>
                    <p:nvSpPr>
                      <p:cNvPr id="632872" name="Text Box 40"/>
                      <p:cNvSpPr txBox="1">
                        <a:spLocks noChangeArrowheads="1"/>
                      </p:cNvSpPr>
                      <p:nvPr/>
                    </p:nvSpPr>
                    <p:spPr bwMode="auto">
                      <a:xfrm>
                        <a:off x="2208" y="206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8</a:t>
                        </a:r>
                      </a:p>
                    </p:txBody>
                  </p:sp>
                  <p:sp>
                    <p:nvSpPr>
                      <p:cNvPr id="632873" name="Text Box 41"/>
                      <p:cNvSpPr txBox="1">
                        <a:spLocks noChangeArrowheads="1"/>
                      </p:cNvSpPr>
                      <p:nvPr/>
                    </p:nvSpPr>
                    <p:spPr bwMode="auto">
                      <a:xfrm>
                        <a:off x="2304" y="2880"/>
                        <a:ext cx="384" cy="327"/>
                      </a:xfrm>
                      <a:prstGeom prst="rect">
                        <a:avLst/>
                      </a:prstGeom>
                      <a:noFill/>
                      <a:ln w="25400">
                        <a:noFill/>
                        <a:miter lim="800000"/>
                        <a:headEnd/>
                        <a:tailEnd/>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itchFamily="66" charset="0"/>
                          </a:rPr>
                          <a:t>4</a:t>
                        </a:r>
                      </a:p>
                    </p:txBody>
                  </p:sp>
                  <p:sp>
                    <p:nvSpPr>
                      <p:cNvPr id="632874" name="Text Box 42"/>
                      <p:cNvSpPr txBox="1">
                        <a:spLocks noChangeArrowheads="1"/>
                      </p:cNvSpPr>
                      <p:nvPr/>
                    </p:nvSpPr>
                    <p:spPr bwMode="auto">
                      <a:xfrm>
                        <a:off x="3072" y="216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32875" name="Text Box 43"/>
                      <p:cNvSpPr txBox="1">
                        <a:spLocks noChangeArrowheads="1"/>
                      </p:cNvSpPr>
                      <p:nvPr/>
                    </p:nvSpPr>
                    <p:spPr bwMode="auto">
                      <a:xfrm>
                        <a:off x="3840" y="15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6</a:t>
                        </a:r>
                      </a:p>
                    </p:txBody>
                  </p:sp>
                  <p:sp>
                    <p:nvSpPr>
                      <p:cNvPr id="632876" name="Text Box 44"/>
                      <p:cNvSpPr txBox="1">
                        <a:spLocks noChangeArrowheads="1"/>
                      </p:cNvSpPr>
                      <p:nvPr/>
                    </p:nvSpPr>
                    <p:spPr bwMode="auto">
                      <a:xfrm>
                        <a:off x="3696" y="240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3</a:t>
                        </a:r>
                      </a:p>
                    </p:txBody>
                  </p:sp>
                </p:grpSp>
                <p:sp>
                  <p:nvSpPr>
                    <p:cNvPr id="632878" name="Text Box 46"/>
                    <p:cNvSpPr txBox="1">
                      <a:spLocks noChangeArrowheads="1"/>
                    </p:cNvSpPr>
                    <p:nvPr/>
                  </p:nvSpPr>
                  <p:spPr bwMode="auto">
                    <a:xfrm>
                      <a:off x="2018" y="102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sp>
                  <p:nvSpPr>
                    <p:cNvPr id="632880" name="Text Box 48"/>
                    <p:cNvSpPr txBox="1">
                      <a:spLocks noChangeArrowheads="1"/>
                    </p:cNvSpPr>
                    <p:nvPr/>
                  </p:nvSpPr>
                  <p:spPr bwMode="auto">
                    <a:xfrm>
                      <a:off x="2018" y="3339"/>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sp>
                  <p:nvSpPr>
                    <p:cNvPr id="632882" name="Text Box 50"/>
                    <p:cNvSpPr txBox="1">
                      <a:spLocks noChangeArrowheads="1"/>
                    </p:cNvSpPr>
                    <p:nvPr/>
                  </p:nvSpPr>
                  <p:spPr bwMode="auto">
                    <a:xfrm>
                      <a:off x="4712" y="2469"/>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grpSp>
              <p:sp useBgFill="1">
                <p:nvSpPr>
                  <p:cNvPr id="632884" name="Text Box 52"/>
                  <p:cNvSpPr txBox="1">
                    <a:spLocks noChangeArrowheads="1"/>
                  </p:cNvSpPr>
                  <p:nvPr/>
                </p:nvSpPr>
                <p:spPr bwMode="auto">
                  <a:xfrm>
                    <a:off x="1936" y="1044"/>
                    <a:ext cx="672" cy="327"/>
                  </a:xfrm>
                  <a:prstGeom prst="rect">
                    <a:avLst/>
                  </a:prstGeom>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000000"/>
                          </a:outerShdw>
                        </a:effectLst>
                        <a:latin typeface="Comic Sans MS" pitchFamily="66" charset="0"/>
                        <a:sym typeface="Symbol" pitchFamily="18" charset="2"/>
                      </a:rPr>
                      <a:t>4 (</a:t>
                    </a:r>
                    <a:r>
                      <a:rPr lang="en-US" sz="2800" i="1">
                        <a:solidFill>
                          <a:srgbClr val="FF6600"/>
                        </a:solidFill>
                        <a:effectLst>
                          <a:outerShdw blurRad="38100" dist="38100" dir="2700000" algn="tl">
                            <a:srgbClr val="000000"/>
                          </a:outerShdw>
                        </a:effectLst>
                        <a:latin typeface="Comic Sans MS" pitchFamily="66" charset="0"/>
                        <a:sym typeface="Symbol" pitchFamily="18" charset="2"/>
                      </a:rPr>
                      <a:t>a</a:t>
                    </a:r>
                    <a:r>
                      <a:rPr lang="en-US" sz="280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a:solidFill>
                        <a:srgbClr val="FF6600"/>
                      </a:solidFill>
                      <a:effectLst>
                        <a:outerShdw blurRad="38100" dist="38100" dir="2700000" algn="tl">
                          <a:srgbClr val="000000"/>
                        </a:outerShdw>
                      </a:effectLst>
                      <a:latin typeface="Comic Sans MS" pitchFamily="66" charset="0"/>
                    </a:endParaRPr>
                  </a:p>
                </p:txBody>
              </p:sp>
              <p:sp useBgFill="1">
                <p:nvSpPr>
                  <p:cNvPr id="632885" name="Text Box 53"/>
                  <p:cNvSpPr txBox="1">
                    <a:spLocks noChangeArrowheads="1"/>
                  </p:cNvSpPr>
                  <p:nvPr/>
                </p:nvSpPr>
                <p:spPr bwMode="auto">
                  <a:xfrm>
                    <a:off x="1926" y="3309"/>
                    <a:ext cx="672" cy="327"/>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4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e</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sp>
              <p:nvSpPr>
                <p:cNvPr id="61461" name="Oval 54"/>
                <p:cNvSpPr>
                  <a:spLocks noChangeArrowheads="1"/>
                </p:cNvSpPr>
                <p:nvPr/>
              </p:nvSpPr>
              <p:spPr bwMode="auto">
                <a:xfrm>
                  <a:off x="1719" y="3312"/>
                  <a:ext cx="288" cy="288"/>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 useBgFill="1">
              <p:nvSpPr>
                <p:cNvPr id="632887" name="Text Box 55"/>
                <p:cNvSpPr txBox="1">
                  <a:spLocks noChangeArrowheads="1"/>
                </p:cNvSpPr>
                <p:nvPr/>
              </p:nvSpPr>
              <p:spPr bwMode="auto">
                <a:xfrm>
                  <a:off x="1953" y="1053"/>
                  <a:ext cx="960" cy="327"/>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1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c</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sp>
            <p:nvSpPr>
              <p:cNvPr id="61458" name="Oval 58"/>
              <p:cNvSpPr>
                <a:spLocks noChangeArrowheads="1"/>
              </p:cNvSpPr>
              <p:nvPr/>
            </p:nvSpPr>
            <p:spPr bwMode="auto">
              <a:xfrm>
                <a:off x="3492" y="3323"/>
                <a:ext cx="288" cy="288"/>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grpSp>
        <p:sp>
          <p:nvSpPr>
            <p:cNvPr id="61454" name="Oval 60"/>
            <p:cNvSpPr>
              <a:spLocks noChangeArrowheads="1"/>
            </p:cNvSpPr>
            <p:nvPr/>
          </p:nvSpPr>
          <p:spPr bwMode="auto">
            <a:xfrm>
              <a:off x="3190" y="1047"/>
              <a:ext cx="288" cy="288"/>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 useBgFill="1">
          <p:nvSpPr>
            <p:cNvPr id="632894" name="Text Box 62"/>
            <p:cNvSpPr txBox="1">
              <a:spLocks noChangeArrowheads="1"/>
            </p:cNvSpPr>
            <p:nvPr/>
          </p:nvSpPr>
          <p:spPr bwMode="auto">
            <a:xfrm>
              <a:off x="4185" y="2505"/>
              <a:ext cx="1870" cy="327"/>
            </a:xfrm>
            <a:prstGeom prst="rect">
              <a:avLst/>
            </a:prstGeom>
            <a:ln w="25400">
              <a:noFill/>
              <a:miter lim="800000"/>
              <a:headEnd/>
              <a:tailEnd/>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6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sp>
        <p:nvSpPr>
          <p:cNvPr id="632895" name="Oval 63"/>
          <p:cNvSpPr>
            <a:spLocks noChangeArrowheads="1"/>
          </p:cNvSpPr>
          <p:nvPr/>
        </p:nvSpPr>
        <p:spPr bwMode="auto">
          <a:xfrm>
            <a:off x="1809751" y="1659732"/>
            <a:ext cx="457200" cy="457200"/>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 useBgFill="1">
        <p:nvSpPr>
          <p:cNvPr id="632896" name="Text Box 64"/>
          <p:cNvSpPr txBox="1">
            <a:spLocks noChangeArrowheads="1"/>
          </p:cNvSpPr>
          <p:nvPr/>
        </p:nvSpPr>
        <p:spPr bwMode="auto">
          <a:xfrm>
            <a:off x="6162676" y="3982254"/>
            <a:ext cx="3602945" cy="523220"/>
          </a:xfrm>
          <a:prstGeom prst="rect">
            <a:avLst/>
          </a:prstGeom>
          <a:ln w="25400">
            <a:noFill/>
            <a:miter lim="800000"/>
            <a:headEnd/>
            <a:tailEnd/>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3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e</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632897" name="Text Box 65"/>
          <p:cNvSpPr txBox="1">
            <a:spLocks noChangeArrowheads="1"/>
          </p:cNvSpPr>
          <p:nvPr/>
        </p:nvSpPr>
        <p:spPr bwMode="auto">
          <a:xfrm>
            <a:off x="6867525" y="1223963"/>
            <a:ext cx="2097088" cy="1196975"/>
          </a:xfrm>
          <a:prstGeom prst="rect">
            <a:avLst/>
          </a:prstGeom>
          <a:noFill/>
          <a:ln w="9525">
            <a:solidFill>
              <a:schemeClr val="bg1"/>
            </a:solidFill>
            <a:miter lim="800000"/>
            <a:headEnd/>
            <a:tailEnd/>
          </a:ln>
          <a:effectLst/>
        </p:spPr>
        <p:txBody>
          <a:bodyPr>
            <a:spAutoFit/>
          </a:bodyPr>
          <a:lstStyle/>
          <a:p>
            <a:pPr>
              <a:defRPr/>
            </a:pPr>
            <a:r>
              <a:rPr lang="en-US" altLang="zh-CN" dirty="0">
                <a:solidFill>
                  <a:srgbClr val="000000"/>
                </a:solidFill>
                <a:latin typeface="Times New Roman" pitchFamily="18" charset="0"/>
                <a:cs typeface="Arial" charset="0"/>
              </a:rPr>
              <a:t>min </a:t>
            </a: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=1</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(a)=</a:t>
            </a:r>
            <a:r>
              <a:rPr lang="en-US" altLang="zh-CN" dirty="0">
                <a:solidFill>
                  <a:srgbClr val="000000"/>
                </a:solidFill>
                <a:effectLst>
                  <a:outerShdw blurRad="38100" dist="38100" dir="2700000" algn="tl">
                    <a:srgbClr val="C0C0C0"/>
                  </a:outerShdw>
                </a:effectLst>
                <a:latin typeface="Times New Roman" pitchFamily="18" charset="0"/>
                <a:sym typeface="Symbol" pitchFamily="18" charset="2"/>
              </a:rPr>
              <a:t>2</a:t>
            </a:r>
            <a:endParaRPr lang="en-US" altLang="zh-CN" dirty="0">
              <a:solidFill>
                <a:srgbClr val="000000"/>
              </a:solidFill>
              <a:latin typeface="Times New Roman" pitchFamily="18" charset="0"/>
              <a:cs typeface="Arial" charset="0"/>
            </a:endParaRP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(b)=1</a:t>
            </a:r>
          </a:p>
        </p:txBody>
      </p:sp>
      <p:sp>
        <p:nvSpPr>
          <p:cNvPr id="61452" name="Line 66"/>
          <p:cNvSpPr>
            <a:spLocks noChangeShapeType="1"/>
          </p:cNvSpPr>
          <p:nvPr/>
        </p:nvSpPr>
        <p:spPr bwMode="auto">
          <a:xfrm>
            <a:off x="6958013" y="2190751"/>
            <a:ext cx="1574800" cy="0"/>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67"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a:ea typeface="宋体"/>
              </a:rPr>
              <a:t>Prim</a:t>
            </a:r>
            <a:r>
              <a:rPr kumimoji="0" lang="zh-CN" altLang="en-US" sz="4400" dirty="0">
                <a:ln w="12700">
                  <a:solidFill>
                    <a:srgbClr val="675D59"/>
                  </a:solidFill>
                </a:ln>
                <a:solidFill>
                  <a:srgbClr val="675D59">
                    <a:lumMod val="75000"/>
                  </a:srgbClr>
                </a:solidFill>
                <a:latin typeface="宋体"/>
                <a:ea typeface="宋体"/>
              </a:rPr>
              <a:t>实例</a:t>
            </a:r>
          </a:p>
        </p:txBody>
      </p:sp>
      <p:cxnSp>
        <p:nvCxnSpPr>
          <p:cNvPr id="68" name="AutoShape 67"/>
          <p:cNvCxnSpPr>
            <a:cxnSpLocks noChangeShapeType="1"/>
            <a:stCxn id="61491" idx="2"/>
            <a:endCxn id="61488" idx="6"/>
          </p:cNvCxnSpPr>
          <p:nvPr/>
        </p:nvCxnSpPr>
        <p:spPr bwMode="auto">
          <a:xfrm flipH="1">
            <a:off x="2206625" y="5133975"/>
            <a:ext cx="2590800" cy="0"/>
          </a:xfrm>
          <a:prstGeom prst="straightConnector1">
            <a:avLst/>
          </a:prstGeom>
          <a:noFill/>
          <a:ln w="88900">
            <a:solidFill>
              <a:schemeClr val="accent1"/>
            </a:solidFill>
            <a:round/>
            <a:headEnd/>
            <a:tailEnd/>
          </a:ln>
        </p:spPr>
      </p:cxnSp>
      <p:cxnSp>
        <p:nvCxnSpPr>
          <p:cNvPr id="69" name="AutoShape 67"/>
          <p:cNvCxnSpPr>
            <a:cxnSpLocks noChangeShapeType="1"/>
            <a:stCxn id="61489" idx="3"/>
            <a:endCxn id="61491" idx="7"/>
          </p:cNvCxnSpPr>
          <p:nvPr/>
        </p:nvCxnSpPr>
        <p:spPr bwMode="auto">
          <a:xfrm flipH="1">
            <a:off x="4927507" y="3740057"/>
            <a:ext cx="1492436" cy="1340036"/>
          </a:xfrm>
          <a:prstGeom prst="straightConnector1">
            <a:avLst/>
          </a:prstGeom>
          <a:noFill/>
          <a:ln w="88900">
            <a:solidFill>
              <a:schemeClr val="accent1"/>
            </a:solidFill>
            <a:round/>
            <a:headEnd/>
            <a:tailEnd/>
          </a:ln>
        </p:spPr>
      </p:cxnSp>
      <p:cxnSp>
        <p:nvCxnSpPr>
          <p:cNvPr id="71" name="AutoShape 67"/>
          <p:cNvCxnSpPr>
            <a:cxnSpLocks noChangeShapeType="1"/>
            <a:stCxn id="61487" idx="4"/>
            <a:endCxn id="61488" idx="0"/>
          </p:cNvCxnSpPr>
          <p:nvPr/>
        </p:nvCxnSpPr>
        <p:spPr bwMode="auto">
          <a:xfrm>
            <a:off x="2130425" y="2314575"/>
            <a:ext cx="0" cy="2743200"/>
          </a:xfrm>
          <a:prstGeom prst="straightConnector1">
            <a:avLst/>
          </a:prstGeom>
          <a:noFill/>
          <a:ln w="88900">
            <a:solidFill>
              <a:schemeClr val="accent1"/>
            </a:solidFill>
            <a:round/>
            <a:headEnd/>
            <a:tailEnd/>
          </a:ln>
        </p:spPr>
      </p:cxnSp>
      <p:cxnSp>
        <p:nvCxnSpPr>
          <p:cNvPr id="74" name="AutoShape 67"/>
          <p:cNvCxnSpPr>
            <a:cxnSpLocks noChangeShapeType="1"/>
            <a:stCxn id="61490" idx="4"/>
            <a:endCxn id="61491" idx="0"/>
          </p:cNvCxnSpPr>
          <p:nvPr/>
        </p:nvCxnSpPr>
        <p:spPr bwMode="auto">
          <a:xfrm>
            <a:off x="4873626" y="2314575"/>
            <a:ext cx="0" cy="2743200"/>
          </a:xfrm>
          <a:prstGeom prst="straightConnector1">
            <a:avLst/>
          </a:prstGeom>
          <a:noFill/>
          <a:ln w="88900">
            <a:solidFill>
              <a:schemeClr val="accent1"/>
            </a:solidFill>
            <a:round/>
            <a:headEnd/>
            <a:tailEnd/>
          </a:ln>
        </p:spPr>
      </p:cxnSp>
    </p:spTree>
    <p:extLst>
      <p:ext uri="{BB962C8B-B14F-4D97-AF65-F5344CB8AC3E}">
        <p14:creationId xmlns:p14="http://schemas.microsoft.com/office/powerpoint/2010/main" val="235998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32895"/>
                                        </p:tgtEl>
                                        <p:attrNameLst>
                                          <p:attrName>style.visibility</p:attrName>
                                        </p:attrNameLst>
                                      </p:cBhvr>
                                      <p:to>
                                        <p:strVal val="visible"/>
                                      </p:to>
                                    </p:set>
                                    <p:anim calcmode="lin" valueType="num">
                                      <p:cBhvr additive="base">
                                        <p:cTn id="12" dur="500" fill="hold"/>
                                        <p:tgtEl>
                                          <p:spTgt spid="632895"/>
                                        </p:tgtEl>
                                        <p:attrNameLst>
                                          <p:attrName>ppt_x</p:attrName>
                                        </p:attrNameLst>
                                      </p:cBhvr>
                                      <p:tavLst>
                                        <p:tav tm="0">
                                          <p:val>
                                            <p:strVal val="#ppt_x"/>
                                          </p:val>
                                        </p:tav>
                                        <p:tav tm="100000">
                                          <p:val>
                                            <p:strVal val="#ppt_x"/>
                                          </p:val>
                                        </p:tav>
                                      </p:tavLst>
                                    </p:anim>
                                    <p:anim calcmode="lin" valueType="num">
                                      <p:cBhvr additive="base">
                                        <p:cTn id="13" dur="500" fill="hold"/>
                                        <p:tgtEl>
                                          <p:spTgt spid="6328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9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Text Box 66"/>
          <p:cNvSpPr txBox="1">
            <a:spLocks noChangeArrowheads="1"/>
          </p:cNvSpPr>
          <p:nvPr/>
        </p:nvSpPr>
        <p:spPr bwMode="auto">
          <a:xfrm>
            <a:off x="154940" y="3900488"/>
            <a:ext cx="1524000" cy="519113"/>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2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c</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61443" name="Rectangle 3"/>
          <p:cNvSpPr>
            <a:spLocks noChangeArrowheads="1"/>
          </p:cNvSpPr>
          <p:nvPr/>
        </p:nvSpPr>
        <p:spPr bwMode="auto">
          <a:xfrm>
            <a:off x="554711" y="1179513"/>
            <a:ext cx="882015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None/>
            </a:pPr>
            <a:r>
              <a:rPr lang="zh-CN" altLang="en-US" sz="3200">
                <a:solidFill>
                  <a:srgbClr val="000000"/>
                </a:solidFill>
                <a:latin typeface="Times New Roman" pitchFamily="18" charset="0"/>
              </a:rPr>
              <a:t>解：步骤</a:t>
            </a:r>
            <a:r>
              <a:rPr lang="en-US" altLang="zh-CN" sz="3200">
                <a:solidFill>
                  <a:srgbClr val="000000"/>
                </a:solidFill>
                <a:latin typeface="Times New Roman" pitchFamily="18" charset="0"/>
              </a:rPr>
              <a:t>5</a:t>
            </a:r>
          </a:p>
        </p:txBody>
      </p:sp>
      <p:sp>
        <p:nvSpPr>
          <p:cNvPr id="61444" name="Rectangle 4"/>
          <p:cNvSpPr>
            <a:spLocks noChangeArrowheads="1"/>
          </p:cNvSpPr>
          <p:nvPr/>
        </p:nvSpPr>
        <p:spPr bwMode="auto">
          <a:xfrm>
            <a:off x="-468313" y="33289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1445" name="Rectangle 5"/>
          <p:cNvSpPr>
            <a:spLocks noChangeArrowheads="1"/>
          </p:cNvSpPr>
          <p:nvPr/>
        </p:nvSpPr>
        <p:spPr bwMode="auto">
          <a:xfrm>
            <a:off x="-468313" y="33289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1446" name="Rectangle 6"/>
          <p:cNvSpPr>
            <a:spLocks noChangeArrowheads="1"/>
          </p:cNvSpPr>
          <p:nvPr/>
        </p:nvSpPr>
        <p:spPr bwMode="auto">
          <a:xfrm>
            <a:off x="-468313" y="33289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sp>
        <p:nvSpPr>
          <p:cNvPr id="61447" name="Rectangle 7"/>
          <p:cNvSpPr>
            <a:spLocks noChangeArrowheads="1"/>
          </p:cNvSpPr>
          <p:nvPr/>
        </p:nvSpPr>
        <p:spPr bwMode="auto">
          <a:xfrm>
            <a:off x="-468313" y="3328988"/>
            <a:ext cx="9144001" cy="0"/>
          </a:xfrm>
          <a:prstGeom prst="rect">
            <a:avLst/>
          </a:prstGeom>
          <a:noFill/>
          <a:ln w="9525" algn="ctr">
            <a:noFill/>
            <a:miter lim="800000"/>
            <a:headEnd/>
            <a:tailEnd/>
          </a:ln>
        </p:spPr>
        <p:txBody>
          <a:bodyPr wrap="none" anchor="ctr">
            <a:spAutoFit/>
          </a:bodyPr>
          <a:lstStyle/>
          <a:p>
            <a:endParaRPr lang="zh-CN" altLang="en-US">
              <a:solidFill>
                <a:srgbClr val="4D5B6B"/>
              </a:solidFill>
            </a:endParaRPr>
          </a:p>
        </p:txBody>
      </p:sp>
      <p:grpSp>
        <p:nvGrpSpPr>
          <p:cNvPr id="2" name="Group 8"/>
          <p:cNvGrpSpPr>
            <a:grpSpLocks/>
          </p:cNvGrpSpPr>
          <p:nvPr/>
        </p:nvGrpSpPr>
        <p:grpSpPr bwMode="auto">
          <a:xfrm>
            <a:off x="73025" y="1628775"/>
            <a:ext cx="9070975" cy="4191000"/>
            <a:chOff x="341" y="1026"/>
            <a:chExt cx="5714" cy="2640"/>
          </a:xfrm>
        </p:grpSpPr>
        <p:sp useBgFill="1">
          <p:nvSpPr>
            <p:cNvPr id="632893" name="Text Box 61"/>
            <p:cNvSpPr txBox="1">
              <a:spLocks noChangeArrowheads="1"/>
            </p:cNvSpPr>
            <p:nvPr/>
          </p:nvSpPr>
          <p:spPr bwMode="auto">
            <a:xfrm>
              <a:off x="3494" y="3304"/>
              <a:ext cx="2183" cy="327"/>
            </a:xfrm>
            <a:prstGeom prst="rect">
              <a:avLst/>
            </a:prstGeom>
            <a:ln w="25400">
              <a:noFill/>
              <a:miter lim="800000"/>
              <a:headEnd/>
              <a:tailEnd/>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2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nvGrpSpPr>
            <p:cNvPr id="3" name="Group 9"/>
            <p:cNvGrpSpPr>
              <a:grpSpLocks/>
            </p:cNvGrpSpPr>
            <p:nvPr/>
          </p:nvGrpSpPr>
          <p:grpSpPr bwMode="auto">
            <a:xfrm>
              <a:off x="341" y="1026"/>
              <a:ext cx="4416" cy="2640"/>
              <a:chOff x="612" y="1026"/>
              <a:chExt cx="4416" cy="2640"/>
            </a:xfrm>
          </p:grpSpPr>
          <p:grpSp>
            <p:nvGrpSpPr>
              <p:cNvPr id="4" name="Group 10"/>
              <p:cNvGrpSpPr>
                <a:grpSpLocks/>
              </p:cNvGrpSpPr>
              <p:nvPr/>
            </p:nvGrpSpPr>
            <p:grpSpPr bwMode="auto">
              <a:xfrm>
                <a:off x="612" y="1026"/>
                <a:ext cx="4416" cy="2640"/>
                <a:chOff x="612" y="1026"/>
                <a:chExt cx="4416" cy="2640"/>
              </a:xfrm>
            </p:grpSpPr>
            <p:grpSp>
              <p:nvGrpSpPr>
                <p:cNvPr id="5" name="Group 11"/>
                <p:cNvGrpSpPr>
                  <a:grpSpLocks/>
                </p:cNvGrpSpPr>
                <p:nvPr/>
              </p:nvGrpSpPr>
              <p:grpSpPr bwMode="auto">
                <a:xfrm>
                  <a:off x="612" y="1026"/>
                  <a:ext cx="4416" cy="2640"/>
                  <a:chOff x="612" y="1026"/>
                  <a:chExt cx="4416" cy="2640"/>
                </a:xfrm>
              </p:grpSpPr>
              <p:grpSp>
                <p:nvGrpSpPr>
                  <p:cNvPr id="6" name="Group 12"/>
                  <p:cNvGrpSpPr>
                    <a:grpSpLocks/>
                  </p:cNvGrpSpPr>
                  <p:nvPr/>
                </p:nvGrpSpPr>
                <p:grpSpPr bwMode="auto">
                  <a:xfrm>
                    <a:off x="612" y="1026"/>
                    <a:ext cx="4416" cy="2640"/>
                    <a:chOff x="612" y="1026"/>
                    <a:chExt cx="4416" cy="2640"/>
                  </a:xfrm>
                </p:grpSpPr>
                <p:grpSp>
                  <p:nvGrpSpPr>
                    <p:cNvPr id="7" name="Group 13"/>
                    <p:cNvGrpSpPr>
                      <a:grpSpLocks/>
                    </p:cNvGrpSpPr>
                    <p:nvPr/>
                  </p:nvGrpSpPr>
                  <p:grpSpPr bwMode="auto">
                    <a:xfrm>
                      <a:off x="612" y="1026"/>
                      <a:ext cx="4416" cy="2583"/>
                      <a:chOff x="340" y="1026"/>
                      <a:chExt cx="4416" cy="2583"/>
                    </a:xfrm>
                  </p:grpSpPr>
                  <p:grpSp>
                    <p:nvGrpSpPr>
                      <p:cNvPr id="8" name="Group 14"/>
                      <p:cNvGrpSpPr>
                        <a:grpSpLocks/>
                      </p:cNvGrpSpPr>
                      <p:nvPr/>
                    </p:nvGrpSpPr>
                    <p:grpSpPr bwMode="auto">
                      <a:xfrm>
                        <a:off x="340" y="1026"/>
                        <a:ext cx="4416" cy="2583"/>
                        <a:chOff x="336" y="1008"/>
                        <a:chExt cx="4416" cy="2583"/>
                      </a:xfrm>
                    </p:grpSpPr>
                    <p:sp>
                      <p:nvSpPr>
                        <p:cNvPr id="61486" name="AutoShape 15"/>
                        <p:cNvSpPr>
                          <a:spLocks noChangeArrowheads="1"/>
                        </p:cNvSpPr>
                        <p:nvPr/>
                      </p:nvSpPr>
                      <p:spPr bwMode="auto">
                        <a:xfrm>
                          <a:off x="576"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1487" name="AutoShape 16"/>
                        <p:cNvSpPr>
                          <a:spLocks noChangeArrowheads="1"/>
                        </p:cNvSpPr>
                        <p:nvPr/>
                      </p:nvSpPr>
                      <p:spPr bwMode="auto">
                        <a:xfrm>
                          <a:off x="1584"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1488" name="AutoShape 17"/>
                        <p:cNvSpPr>
                          <a:spLocks noChangeArrowheads="1"/>
                        </p:cNvSpPr>
                        <p:nvPr/>
                      </p:nvSpPr>
                      <p:spPr bwMode="auto">
                        <a:xfrm>
                          <a:off x="1584"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1489" name="AutoShape 18"/>
                        <p:cNvSpPr>
                          <a:spLocks noChangeArrowheads="1"/>
                        </p:cNvSpPr>
                        <p:nvPr/>
                      </p:nvSpPr>
                      <p:spPr bwMode="auto">
                        <a:xfrm>
                          <a:off x="4320" y="2256"/>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1490" name="AutoShape 19"/>
                        <p:cNvSpPr>
                          <a:spLocks noChangeArrowheads="1"/>
                        </p:cNvSpPr>
                        <p:nvPr/>
                      </p:nvSpPr>
                      <p:spPr bwMode="auto">
                        <a:xfrm>
                          <a:off x="3312" y="1344"/>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sp>
                      <p:nvSpPr>
                        <p:cNvPr id="61491" name="AutoShape 20"/>
                        <p:cNvSpPr>
                          <a:spLocks noChangeArrowheads="1"/>
                        </p:cNvSpPr>
                        <p:nvPr/>
                      </p:nvSpPr>
                      <p:spPr bwMode="auto">
                        <a:xfrm>
                          <a:off x="3312" y="3168"/>
                          <a:ext cx="96" cy="96"/>
                        </a:xfrm>
                        <a:prstGeom prst="flowChartConnector">
                          <a:avLst/>
                        </a:prstGeom>
                        <a:solidFill>
                          <a:srgbClr val="FF3300"/>
                        </a:solidFill>
                        <a:ln w="12700">
                          <a:solidFill>
                            <a:schemeClr val="tx2"/>
                          </a:solidFill>
                          <a:round/>
                          <a:headEnd/>
                          <a:tailEnd/>
                        </a:ln>
                      </p:spPr>
                      <p:txBody>
                        <a:bodyPr wrap="none" anchor="ctr"/>
                        <a:lstStyle/>
                        <a:p>
                          <a:endParaRPr lang="zh-CN" altLang="en-US">
                            <a:solidFill>
                              <a:srgbClr val="4D5B6B"/>
                            </a:solidFill>
                          </a:endParaRPr>
                        </a:p>
                      </p:txBody>
                    </p:sp>
                    <p:cxnSp>
                      <p:nvCxnSpPr>
                        <p:cNvPr id="61492" name="AutoShape 21"/>
                        <p:cNvCxnSpPr>
                          <a:cxnSpLocks noChangeShapeType="1"/>
                          <a:stCxn id="61486" idx="7"/>
                          <a:endCxn id="61487" idx="3"/>
                        </p:cNvCxnSpPr>
                        <p:nvPr/>
                      </p:nvCxnSpPr>
                      <p:spPr bwMode="auto">
                        <a:xfrm flipV="1">
                          <a:off x="658" y="1426"/>
                          <a:ext cx="940" cy="844"/>
                        </a:xfrm>
                        <a:prstGeom prst="straightConnector1">
                          <a:avLst/>
                        </a:prstGeom>
                        <a:noFill/>
                        <a:ln w="25400">
                          <a:solidFill>
                            <a:srgbClr val="66FF33"/>
                          </a:solidFill>
                          <a:round/>
                          <a:headEnd/>
                          <a:tailEnd/>
                        </a:ln>
                      </p:spPr>
                    </p:cxnSp>
                    <p:cxnSp>
                      <p:nvCxnSpPr>
                        <p:cNvPr id="61493" name="AutoShape 22"/>
                        <p:cNvCxnSpPr>
                          <a:cxnSpLocks noChangeShapeType="1"/>
                          <a:stCxn id="61487" idx="6"/>
                          <a:endCxn id="61490" idx="2"/>
                        </p:cNvCxnSpPr>
                        <p:nvPr/>
                      </p:nvCxnSpPr>
                      <p:spPr bwMode="auto">
                        <a:xfrm>
                          <a:off x="1680" y="1392"/>
                          <a:ext cx="1632" cy="0"/>
                        </a:xfrm>
                        <a:prstGeom prst="straightConnector1">
                          <a:avLst/>
                        </a:prstGeom>
                        <a:noFill/>
                        <a:ln w="25400">
                          <a:solidFill>
                            <a:srgbClr val="66FF33"/>
                          </a:solidFill>
                          <a:round/>
                          <a:headEnd/>
                          <a:tailEnd/>
                        </a:ln>
                      </p:spPr>
                    </p:cxnSp>
                    <p:cxnSp>
                      <p:nvCxnSpPr>
                        <p:cNvPr id="61494" name="AutoShape 23"/>
                        <p:cNvCxnSpPr>
                          <a:cxnSpLocks noChangeShapeType="1"/>
                          <a:stCxn id="61490" idx="5"/>
                          <a:endCxn id="61489" idx="1"/>
                        </p:cNvCxnSpPr>
                        <p:nvPr/>
                      </p:nvCxnSpPr>
                      <p:spPr bwMode="auto">
                        <a:xfrm>
                          <a:off x="3394" y="1426"/>
                          <a:ext cx="940" cy="844"/>
                        </a:xfrm>
                        <a:prstGeom prst="straightConnector1">
                          <a:avLst/>
                        </a:prstGeom>
                        <a:noFill/>
                        <a:ln w="25400">
                          <a:solidFill>
                            <a:srgbClr val="66FF33"/>
                          </a:solidFill>
                          <a:round/>
                          <a:headEnd/>
                          <a:tailEnd/>
                        </a:ln>
                      </p:spPr>
                    </p:cxnSp>
                    <p:cxnSp>
                      <p:nvCxnSpPr>
                        <p:cNvPr id="61495" name="AutoShape 24"/>
                        <p:cNvCxnSpPr>
                          <a:cxnSpLocks noChangeShapeType="1"/>
                          <a:stCxn id="61489" idx="3"/>
                          <a:endCxn id="61491" idx="7"/>
                        </p:cNvCxnSpPr>
                        <p:nvPr/>
                      </p:nvCxnSpPr>
                      <p:spPr bwMode="auto">
                        <a:xfrm flipH="1">
                          <a:off x="3394" y="2338"/>
                          <a:ext cx="940" cy="844"/>
                        </a:xfrm>
                        <a:prstGeom prst="straightConnector1">
                          <a:avLst/>
                        </a:prstGeom>
                        <a:noFill/>
                        <a:ln w="25400">
                          <a:solidFill>
                            <a:srgbClr val="66FF33"/>
                          </a:solidFill>
                          <a:round/>
                          <a:headEnd/>
                          <a:tailEnd/>
                        </a:ln>
                      </p:spPr>
                    </p:cxnSp>
                    <p:cxnSp>
                      <p:nvCxnSpPr>
                        <p:cNvPr id="61496" name="AutoShape 25"/>
                        <p:cNvCxnSpPr>
                          <a:cxnSpLocks noChangeShapeType="1"/>
                          <a:stCxn id="61491" idx="2"/>
                          <a:endCxn id="61488" idx="6"/>
                        </p:cNvCxnSpPr>
                        <p:nvPr/>
                      </p:nvCxnSpPr>
                      <p:spPr bwMode="auto">
                        <a:xfrm flipH="1">
                          <a:off x="1680" y="3216"/>
                          <a:ext cx="1632" cy="0"/>
                        </a:xfrm>
                        <a:prstGeom prst="straightConnector1">
                          <a:avLst/>
                        </a:prstGeom>
                        <a:noFill/>
                        <a:ln w="25400">
                          <a:solidFill>
                            <a:srgbClr val="66FF33"/>
                          </a:solidFill>
                          <a:round/>
                          <a:headEnd/>
                          <a:tailEnd/>
                        </a:ln>
                      </p:spPr>
                    </p:cxnSp>
                    <p:cxnSp>
                      <p:nvCxnSpPr>
                        <p:cNvPr id="61497" name="AutoShape 26"/>
                        <p:cNvCxnSpPr>
                          <a:cxnSpLocks noChangeShapeType="1"/>
                          <a:stCxn id="61488" idx="1"/>
                          <a:endCxn id="61486" idx="5"/>
                        </p:cNvCxnSpPr>
                        <p:nvPr/>
                      </p:nvCxnSpPr>
                      <p:spPr bwMode="auto">
                        <a:xfrm flipH="1" flipV="1">
                          <a:off x="658" y="2338"/>
                          <a:ext cx="940" cy="844"/>
                        </a:xfrm>
                        <a:prstGeom prst="straightConnector1">
                          <a:avLst/>
                        </a:prstGeom>
                        <a:noFill/>
                        <a:ln w="25400">
                          <a:solidFill>
                            <a:srgbClr val="66FF33"/>
                          </a:solidFill>
                          <a:round/>
                          <a:headEnd/>
                          <a:tailEnd/>
                        </a:ln>
                      </p:spPr>
                    </p:cxnSp>
                    <p:cxnSp>
                      <p:nvCxnSpPr>
                        <p:cNvPr id="61498" name="AutoShape 27"/>
                        <p:cNvCxnSpPr>
                          <a:cxnSpLocks noChangeShapeType="1"/>
                          <a:stCxn id="61488" idx="0"/>
                          <a:endCxn id="61487" idx="4"/>
                        </p:cNvCxnSpPr>
                        <p:nvPr/>
                      </p:nvCxnSpPr>
                      <p:spPr bwMode="auto">
                        <a:xfrm flipV="1">
                          <a:off x="1632" y="1440"/>
                          <a:ext cx="0" cy="1728"/>
                        </a:xfrm>
                        <a:prstGeom prst="straightConnector1">
                          <a:avLst/>
                        </a:prstGeom>
                        <a:noFill/>
                        <a:ln w="25400">
                          <a:solidFill>
                            <a:srgbClr val="66FF33"/>
                          </a:solidFill>
                          <a:round/>
                          <a:headEnd/>
                          <a:tailEnd/>
                        </a:ln>
                      </p:spPr>
                    </p:cxnSp>
                    <p:cxnSp>
                      <p:nvCxnSpPr>
                        <p:cNvPr id="61499" name="AutoShape 28"/>
                        <p:cNvCxnSpPr>
                          <a:cxnSpLocks noChangeShapeType="1"/>
                          <a:stCxn id="61491" idx="0"/>
                          <a:endCxn id="61490" idx="4"/>
                        </p:cNvCxnSpPr>
                        <p:nvPr/>
                      </p:nvCxnSpPr>
                      <p:spPr bwMode="auto">
                        <a:xfrm flipV="1">
                          <a:off x="3360" y="1440"/>
                          <a:ext cx="0" cy="1728"/>
                        </a:xfrm>
                        <a:prstGeom prst="straightConnector1">
                          <a:avLst/>
                        </a:prstGeom>
                        <a:noFill/>
                        <a:ln w="25400">
                          <a:solidFill>
                            <a:srgbClr val="66FF33"/>
                          </a:solidFill>
                          <a:round/>
                          <a:headEnd/>
                          <a:tailEnd/>
                        </a:ln>
                      </p:spPr>
                    </p:cxnSp>
                    <p:cxnSp>
                      <p:nvCxnSpPr>
                        <p:cNvPr id="61500" name="AutoShape 29"/>
                        <p:cNvCxnSpPr>
                          <a:cxnSpLocks noChangeShapeType="1"/>
                          <a:stCxn id="61488" idx="7"/>
                          <a:endCxn id="61490" idx="3"/>
                        </p:cNvCxnSpPr>
                        <p:nvPr/>
                      </p:nvCxnSpPr>
                      <p:spPr bwMode="auto">
                        <a:xfrm flipV="1">
                          <a:off x="1666" y="1426"/>
                          <a:ext cx="1660" cy="1756"/>
                        </a:xfrm>
                        <a:prstGeom prst="straightConnector1">
                          <a:avLst/>
                        </a:prstGeom>
                        <a:noFill/>
                        <a:ln w="25400">
                          <a:solidFill>
                            <a:srgbClr val="66FF33"/>
                          </a:solidFill>
                          <a:round/>
                          <a:headEnd/>
                          <a:tailEnd/>
                        </a:ln>
                      </p:spPr>
                    </p:cxnSp>
                    <p:sp>
                      <p:nvSpPr>
                        <p:cNvPr id="632862" name="Text Box 30"/>
                        <p:cNvSpPr txBox="1">
                          <a:spLocks noChangeArrowheads="1"/>
                        </p:cNvSpPr>
                        <p:nvPr/>
                      </p:nvSpPr>
                      <p:spPr bwMode="auto">
                        <a:xfrm>
                          <a:off x="336"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a</a:t>
                          </a:r>
                        </a:p>
                      </p:txBody>
                    </p:sp>
                    <p:sp>
                      <p:nvSpPr>
                        <p:cNvPr id="632863" name="Text Box 31"/>
                        <p:cNvSpPr txBox="1">
                          <a:spLocks noChangeArrowheads="1"/>
                        </p:cNvSpPr>
                        <p:nvPr/>
                      </p:nvSpPr>
                      <p:spPr bwMode="auto">
                        <a:xfrm>
                          <a:off x="1488"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b</a:t>
                          </a:r>
                        </a:p>
                      </p:txBody>
                    </p:sp>
                    <p:sp>
                      <p:nvSpPr>
                        <p:cNvPr id="632864" name="Text Box 32"/>
                        <p:cNvSpPr txBox="1">
                          <a:spLocks noChangeArrowheads="1"/>
                        </p:cNvSpPr>
                        <p:nvPr/>
                      </p:nvSpPr>
                      <p:spPr bwMode="auto">
                        <a:xfrm>
                          <a:off x="3216" y="1008"/>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d</a:t>
                          </a:r>
                        </a:p>
                      </p:txBody>
                    </p:sp>
                    <p:sp>
                      <p:nvSpPr>
                        <p:cNvPr id="632865" name="Text Box 33"/>
                        <p:cNvSpPr txBox="1">
                          <a:spLocks noChangeArrowheads="1"/>
                        </p:cNvSpPr>
                        <p:nvPr/>
                      </p:nvSpPr>
                      <p:spPr bwMode="auto">
                        <a:xfrm>
                          <a:off x="4464" y="2112"/>
                          <a:ext cx="288" cy="327"/>
                        </a:xfrm>
                        <a:prstGeom prst="rect">
                          <a:avLst/>
                        </a:prstGeom>
                        <a:noFill/>
                        <a:ln w="25400">
                          <a:noFill/>
                          <a:miter lim="800000"/>
                          <a:headEnd/>
                          <a:tailEnd/>
                        </a:ln>
                        <a:effectLst/>
                      </p:spPr>
                      <p:txBody>
                        <a:bodyPr>
                          <a:spAutoFit/>
                        </a:bodyPr>
                        <a:lstStyle/>
                        <a:p>
                          <a:pPr>
                            <a:spcBef>
                              <a:spcPct val="50000"/>
                            </a:spcBef>
                            <a:defRPr/>
                          </a:pPr>
                          <a:r>
                            <a:rPr lang="en-US" sz="2800" i="1">
                              <a:solidFill>
                                <a:srgbClr val="000099"/>
                              </a:solidFill>
                              <a:effectLst>
                                <a:outerShdw blurRad="38100" dist="38100" dir="2700000" algn="tl">
                                  <a:srgbClr val="C0C0C0"/>
                                </a:outerShdw>
                              </a:effectLst>
                              <a:latin typeface="Times New Roman" pitchFamily="18" charset="0"/>
                            </a:rPr>
                            <a:t>z</a:t>
                          </a:r>
                        </a:p>
                      </p:txBody>
                    </p:sp>
                    <p:sp>
                      <p:nvSpPr>
                        <p:cNvPr id="632866" name="Text Box 34"/>
                        <p:cNvSpPr txBox="1">
                          <a:spLocks noChangeArrowheads="1"/>
                        </p:cNvSpPr>
                        <p:nvPr/>
                      </p:nvSpPr>
                      <p:spPr bwMode="auto">
                        <a:xfrm>
                          <a:off x="3264" y="3264"/>
                          <a:ext cx="288" cy="327"/>
                        </a:xfrm>
                        <a:prstGeom prst="rect">
                          <a:avLst/>
                        </a:prstGeom>
                        <a:noFill/>
                        <a:ln w="25400">
                          <a:noFill/>
                          <a:miter lim="800000"/>
                          <a:headEnd/>
                          <a:tailEnd/>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itchFamily="18" charset="0"/>
                            </a:rPr>
                            <a:t>e</a:t>
                          </a:r>
                        </a:p>
                      </p:txBody>
                    </p:sp>
                    <p:sp>
                      <p:nvSpPr>
                        <p:cNvPr id="632867" name="Text Box 35"/>
                        <p:cNvSpPr txBox="1">
                          <a:spLocks noChangeArrowheads="1"/>
                        </p:cNvSpPr>
                        <p:nvPr/>
                      </p:nvSpPr>
                      <p:spPr bwMode="auto">
                        <a:xfrm>
                          <a:off x="1488" y="3264"/>
                          <a:ext cx="288" cy="327"/>
                        </a:xfrm>
                        <a:prstGeom prst="rect">
                          <a:avLst/>
                        </a:prstGeom>
                        <a:noFill/>
                        <a:ln w="25400">
                          <a:noFill/>
                          <a:miter lim="800000"/>
                          <a:headEnd/>
                          <a:tailEnd/>
                        </a:ln>
                        <a:effectLst/>
                      </p:spPr>
                      <p:txBody>
                        <a:bodyPr>
                          <a:spAutoFit/>
                        </a:bodyPr>
                        <a:lstStyle/>
                        <a:p>
                          <a:pPr>
                            <a:spcBef>
                              <a:spcPct val="50000"/>
                            </a:spcBef>
                            <a:defRPr/>
                          </a:pPr>
                          <a:r>
                            <a:rPr lang="en-US" sz="2800" i="1" dirty="0">
                              <a:solidFill>
                                <a:srgbClr val="000099"/>
                              </a:solidFill>
                              <a:effectLst>
                                <a:outerShdw blurRad="38100" dist="38100" dir="2700000" algn="tl">
                                  <a:srgbClr val="C0C0C0"/>
                                </a:outerShdw>
                              </a:effectLst>
                              <a:latin typeface="Times New Roman" pitchFamily="18" charset="0"/>
                            </a:rPr>
                            <a:t>c</a:t>
                          </a:r>
                        </a:p>
                      </p:txBody>
                    </p:sp>
                  </p:grpSp>
                  <p:sp>
                    <p:nvSpPr>
                      <p:cNvPr id="632868" name="Text Box 36"/>
                      <p:cNvSpPr txBox="1">
                        <a:spLocks noChangeArrowheads="1"/>
                      </p:cNvSpPr>
                      <p:nvPr/>
                    </p:nvSpPr>
                    <p:spPr bwMode="auto">
                      <a:xfrm>
                        <a:off x="816" y="158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4</a:t>
                        </a:r>
                      </a:p>
                    </p:txBody>
                  </p:sp>
                  <p:sp>
                    <p:nvSpPr>
                      <p:cNvPr id="632869" name="Text Box 37"/>
                      <p:cNvSpPr txBox="1">
                        <a:spLocks noChangeArrowheads="1"/>
                      </p:cNvSpPr>
                      <p:nvPr/>
                    </p:nvSpPr>
                    <p:spPr bwMode="auto">
                      <a:xfrm>
                        <a:off x="816" y="27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32870" name="Text Box 38"/>
                      <p:cNvSpPr txBox="1">
                        <a:spLocks noChangeArrowheads="1"/>
                      </p:cNvSpPr>
                      <p:nvPr/>
                    </p:nvSpPr>
                    <p:spPr bwMode="auto">
                      <a:xfrm>
                        <a:off x="1344" y="211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1</a:t>
                        </a:r>
                      </a:p>
                    </p:txBody>
                  </p:sp>
                  <p:sp>
                    <p:nvSpPr>
                      <p:cNvPr id="632871" name="Text Box 39"/>
                      <p:cNvSpPr txBox="1">
                        <a:spLocks noChangeArrowheads="1"/>
                      </p:cNvSpPr>
                      <p:nvPr/>
                    </p:nvSpPr>
                    <p:spPr bwMode="auto">
                      <a:xfrm>
                        <a:off x="2304" y="1392"/>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5</a:t>
                        </a:r>
                      </a:p>
                    </p:txBody>
                  </p:sp>
                  <p:sp>
                    <p:nvSpPr>
                      <p:cNvPr id="632872" name="Text Box 40"/>
                      <p:cNvSpPr txBox="1">
                        <a:spLocks noChangeArrowheads="1"/>
                      </p:cNvSpPr>
                      <p:nvPr/>
                    </p:nvSpPr>
                    <p:spPr bwMode="auto">
                      <a:xfrm>
                        <a:off x="2208" y="2064"/>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8</a:t>
                        </a:r>
                      </a:p>
                    </p:txBody>
                  </p:sp>
                  <p:sp>
                    <p:nvSpPr>
                      <p:cNvPr id="632873" name="Text Box 41"/>
                      <p:cNvSpPr txBox="1">
                        <a:spLocks noChangeArrowheads="1"/>
                      </p:cNvSpPr>
                      <p:nvPr/>
                    </p:nvSpPr>
                    <p:spPr bwMode="auto">
                      <a:xfrm>
                        <a:off x="2304" y="2880"/>
                        <a:ext cx="384" cy="327"/>
                      </a:xfrm>
                      <a:prstGeom prst="rect">
                        <a:avLst/>
                      </a:prstGeom>
                      <a:noFill/>
                      <a:ln w="25400">
                        <a:noFill/>
                        <a:miter lim="800000"/>
                        <a:headEnd/>
                        <a:tailEnd/>
                      </a:ln>
                      <a:effectLst/>
                    </p:spPr>
                    <p:txBody>
                      <a:bodyPr>
                        <a:spAutoFit/>
                      </a:bodyPr>
                      <a:lstStyle/>
                      <a:p>
                        <a:pPr>
                          <a:spcBef>
                            <a:spcPct val="50000"/>
                          </a:spcBef>
                          <a:defRPr/>
                        </a:pPr>
                        <a:r>
                          <a:rPr lang="en-US" sz="2800" dirty="0">
                            <a:solidFill>
                              <a:srgbClr val="336600"/>
                            </a:solidFill>
                            <a:effectLst>
                              <a:outerShdw blurRad="38100" dist="38100" dir="2700000" algn="tl">
                                <a:srgbClr val="C0C0C0"/>
                              </a:outerShdw>
                            </a:effectLst>
                            <a:latin typeface="Comic Sans MS" pitchFamily="66" charset="0"/>
                          </a:rPr>
                          <a:t>4</a:t>
                        </a:r>
                      </a:p>
                    </p:txBody>
                  </p:sp>
                  <p:sp>
                    <p:nvSpPr>
                      <p:cNvPr id="632874" name="Text Box 42"/>
                      <p:cNvSpPr txBox="1">
                        <a:spLocks noChangeArrowheads="1"/>
                      </p:cNvSpPr>
                      <p:nvPr/>
                    </p:nvSpPr>
                    <p:spPr bwMode="auto">
                      <a:xfrm>
                        <a:off x="3072" y="216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2</a:t>
                        </a:r>
                      </a:p>
                    </p:txBody>
                  </p:sp>
                  <p:sp>
                    <p:nvSpPr>
                      <p:cNvPr id="632875" name="Text Box 43"/>
                      <p:cNvSpPr txBox="1">
                        <a:spLocks noChangeArrowheads="1"/>
                      </p:cNvSpPr>
                      <p:nvPr/>
                    </p:nvSpPr>
                    <p:spPr bwMode="auto">
                      <a:xfrm>
                        <a:off x="3840" y="153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6</a:t>
                        </a:r>
                      </a:p>
                    </p:txBody>
                  </p:sp>
                  <p:sp>
                    <p:nvSpPr>
                      <p:cNvPr id="632876" name="Text Box 44"/>
                      <p:cNvSpPr txBox="1">
                        <a:spLocks noChangeArrowheads="1"/>
                      </p:cNvSpPr>
                      <p:nvPr/>
                    </p:nvSpPr>
                    <p:spPr bwMode="auto">
                      <a:xfrm>
                        <a:off x="3696" y="2400"/>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336600"/>
                            </a:solidFill>
                            <a:effectLst>
                              <a:outerShdw blurRad="38100" dist="38100" dir="2700000" algn="tl">
                                <a:srgbClr val="C0C0C0"/>
                              </a:outerShdw>
                            </a:effectLst>
                            <a:latin typeface="Comic Sans MS" pitchFamily="66" charset="0"/>
                          </a:rPr>
                          <a:t>3</a:t>
                        </a:r>
                      </a:p>
                    </p:txBody>
                  </p:sp>
                </p:grpSp>
                <p:sp>
                  <p:nvSpPr>
                    <p:cNvPr id="632878" name="Text Box 46"/>
                    <p:cNvSpPr txBox="1">
                      <a:spLocks noChangeArrowheads="1"/>
                    </p:cNvSpPr>
                    <p:nvPr/>
                  </p:nvSpPr>
                  <p:spPr bwMode="auto">
                    <a:xfrm>
                      <a:off x="2018" y="1026"/>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sp>
                  <p:nvSpPr>
                    <p:cNvPr id="632880" name="Text Box 48"/>
                    <p:cNvSpPr txBox="1">
                      <a:spLocks noChangeArrowheads="1"/>
                    </p:cNvSpPr>
                    <p:nvPr/>
                  </p:nvSpPr>
                  <p:spPr bwMode="auto">
                    <a:xfrm>
                      <a:off x="2018" y="3339"/>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sp>
                  <p:nvSpPr>
                    <p:cNvPr id="632882" name="Text Box 50"/>
                    <p:cNvSpPr txBox="1">
                      <a:spLocks noChangeArrowheads="1"/>
                    </p:cNvSpPr>
                    <p:nvPr/>
                  </p:nvSpPr>
                  <p:spPr bwMode="auto">
                    <a:xfrm>
                      <a:off x="4712" y="2469"/>
                      <a:ext cx="288" cy="327"/>
                    </a:xfrm>
                    <a:prstGeom prst="rect">
                      <a:avLst/>
                    </a:prstGeom>
                    <a:noFill/>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C0C0C0"/>
                            </a:outerShdw>
                          </a:effectLst>
                          <a:latin typeface="Comic Sans MS" pitchFamily="66" charset="0"/>
                          <a:sym typeface="Symbol" pitchFamily="18" charset="2"/>
                        </a:rPr>
                        <a:t></a:t>
                      </a:r>
                    </a:p>
                  </p:txBody>
                </p:sp>
              </p:grpSp>
              <p:sp useBgFill="1">
                <p:nvSpPr>
                  <p:cNvPr id="632884" name="Text Box 52"/>
                  <p:cNvSpPr txBox="1">
                    <a:spLocks noChangeArrowheads="1"/>
                  </p:cNvSpPr>
                  <p:nvPr/>
                </p:nvSpPr>
                <p:spPr bwMode="auto">
                  <a:xfrm>
                    <a:off x="1936" y="1044"/>
                    <a:ext cx="672" cy="327"/>
                  </a:xfrm>
                  <a:prstGeom prst="rect">
                    <a:avLst/>
                  </a:prstGeom>
                  <a:ln w="25400">
                    <a:noFill/>
                    <a:miter lim="800000"/>
                    <a:headEnd/>
                    <a:tailEnd/>
                  </a:ln>
                  <a:effectLst/>
                </p:spPr>
                <p:txBody>
                  <a:bodyPr>
                    <a:spAutoFit/>
                  </a:bodyPr>
                  <a:lstStyle/>
                  <a:p>
                    <a:pPr>
                      <a:spcBef>
                        <a:spcPct val="50000"/>
                      </a:spcBef>
                      <a:defRPr/>
                    </a:pPr>
                    <a:r>
                      <a:rPr lang="en-US" sz="2800">
                        <a:solidFill>
                          <a:srgbClr val="FF6600"/>
                        </a:solidFill>
                        <a:effectLst>
                          <a:outerShdw blurRad="38100" dist="38100" dir="2700000" algn="tl">
                            <a:srgbClr val="000000"/>
                          </a:outerShdw>
                        </a:effectLst>
                        <a:latin typeface="Comic Sans MS" pitchFamily="66" charset="0"/>
                        <a:sym typeface="Symbol" pitchFamily="18" charset="2"/>
                      </a:rPr>
                      <a:t>4 (</a:t>
                    </a:r>
                    <a:r>
                      <a:rPr lang="en-US" sz="2800" i="1">
                        <a:solidFill>
                          <a:srgbClr val="FF6600"/>
                        </a:solidFill>
                        <a:effectLst>
                          <a:outerShdw blurRad="38100" dist="38100" dir="2700000" algn="tl">
                            <a:srgbClr val="000000"/>
                          </a:outerShdw>
                        </a:effectLst>
                        <a:latin typeface="Comic Sans MS" pitchFamily="66" charset="0"/>
                        <a:sym typeface="Symbol" pitchFamily="18" charset="2"/>
                      </a:rPr>
                      <a:t>a</a:t>
                    </a:r>
                    <a:r>
                      <a:rPr lang="en-US" sz="280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a:solidFill>
                        <a:srgbClr val="FF6600"/>
                      </a:solidFill>
                      <a:effectLst>
                        <a:outerShdw blurRad="38100" dist="38100" dir="2700000" algn="tl">
                          <a:srgbClr val="000000"/>
                        </a:outerShdw>
                      </a:effectLst>
                      <a:latin typeface="Comic Sans MS" pitchFamily="66" charset="0"/>
                    </a:endParaRPr>
                  </a:p>
                </p:txBody>
              </p:sp>
              <p:sp useBgFill="1">
                <p:nvSpPr>
                  <p:cNvPr id="632885" name="Text Box 53"/>
                  <p:cNvSpPr txBox="1">
                    <a:spLocks noChangeArrowheads="1"/>
                  </p:cNvSpPr>
                  <p:nvPr/>
                </p:nvSpPr>
                <p:spPr bwMode="auto">
                  <a:xfrm>
                    <a:off x="1926" y="3309"/>
                    <a:ext cx="672" cy="327"/>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4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e</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sp>
              <p:nvSpPr>
                <p:cNvPr id="61461" name="Oval 54"/>
                <p:cNvSpPr>
                  <a:spLocks noChangeArrowheads="1"/>
                </p:cNvSpPr>
                <p:nvPr/>
              </p:nvSpPr>
              <p:spPr bwMode="auto">
                <a:xfrm>
                  <a:off x="1719" y="3312"/>
                  <a:ext cx="288" cy="288"/>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 useBgFill="1">
              <p:nvSpPr>
                <p:cNvPr id="632887" name="Text Box 55"/>
                <p:cNvSpPr txBox="1">
                  <a:spLocks noChangeArrowheads="1"/>
                </p:cNvSpPr>
                <p:nvPr/>
              </p:nvSpPr>
              <p:spPr bwMode="auto">
                <a:xfrm>
                  <a:off x="1953" y="1053"/>
                  <a:ext cx="960" cy="327"/>
                </a:xfrm>
                <a:prstGeom prst="rect">
                  <a:avLst/>
                </a:prstGeom>
                <a:ln w="25400">
                  <a:noFill/>
                  <a:miter lim="800000"/>
                  <a:headEnd/>
                  <a:tailEnd/>
                </a:ln>
                <a:effectLst/>
              </p:spPr>
              <p:txBody>
                <a:bodyPr>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1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c</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sp>
            <p:nvSpPr>
              <p:cNvPr id="61458" name="Oval 58"/>
              <p:cNvSpPr>
                <a:spLocks noChangeArrowheads="1"/>
              </p:cNvSpPr>
              <p:nvPr/>
            </p:nvSpPr>
            <p:spPr bwMode="auto">
              <a:xfrm>
                <a:off x="3492" y="3323"/>
                <a:ext cx="288" cy="288"/>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grpSp>
        <p:sp>
          <p:nvSpPr>
            <p:cNvPr id="61454" name="Oval 60"/>
            <p:cNvSpPr>
              <a:spLocks noChangeArrowheads="1"/>
            </p:cNvSpPr>
            <p:nvPr/>
          </p:nvSpPr>
          <p:spPr bwMode="auto">
            <a:xfrm>
              <a:off x="3190" y="1047"/>
              <a:ext cx="288" cy="288"/>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 useBgFill="1">
          <p:nvSpPr>
            <p:cNvPr id="632894" name="Text Box 62"/>
            <p:cNvSpPr txBox="1">
              <a:spLocks noChangeArrowheads="1"/>
            </p:cNvSpPr>
            <p:nvPr/>
          </p:nvSpPr>
          <p:spPr bwMode="auto">
            <a:xfrm>
              <a:off x="4185" y="2505"/>
              <a:ext cx="1870" cy="327"/>
            </a:xfrm>
            <a:prstGeom prst="rect">
              <a:avLst/>
            </a:prstGeom>
            <a:ln w="25400">
              <a:noFill/>
              <a:miter lim="800000"/>
              <a:headEnd/>
              <a:tailEnd/>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6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d</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grpSp>
      <p:sp>
        <p:nvSpPr>
          <p:cNvPr id="632895" name="Oval 63"/>
          <p:cNvSpPr>
            <a:spLocks noChangeArrowheads="1"/>
          </p:cNvSpPr>
          <p:nvPr/>
        </p:nvSpPr>
        <p:spPr bwMode="auto">
          <a:xfrm>
            <a:off x="0" y="3436145"/>
            <a:ext cx="457200" cy="457200"/>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 useBgFill="1">
        <p:nvSpPr>
          <p:cNvPr id="632896" name="Text Box 64"/>
          <p:cNvSpPr txBox="1">
            <a:spLocks noChangeArrowheads="1"/>
          </p:cNvSpPr>
          <p:nvPr/>
        </p:nvSpPr>
        <p:spPr bwMode="auto">
          <a:xfrm>
            <a:off x="6162676" y="3982254"/>
            <a:ext cx="2801937" cy="523220"/>
          </a:xfrm>
          <a:prstGeom prst="rect">
            <a:avLst/>
          </a:prstGeom>
          <a:ln w="25400">
            <a:noFill/>
            <a:miter lim="800000"/>
            <a:headEnd/>
            <a:tailEnd/>
          </a:ln>
          <a:effectLst/>
        </p:spPr>
        <p:txBody>
          <a:bodyPr wrap="square">
            <a:spAutoFit/>
          </a:bodyPr>
          <a:lstStyle/>
          <a:p>
            <a:pPr>
              <a:spcBef>
                <a:spcPct val="50000"/>
              </a:spcBef>
              <a:defRPr/>
            </a:pP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3 (</a:t>
            </a:r>
            <a:r>
              <a:rPr lang="en-US" sz="2800" i="1" dirty="0">
                <a:solidFill>
                  <a:srgbClr val="FF6600"/>
                </a:solidFill>
                <a:effectLst>
                  <a:outerShdw blurRad="38100" dist="38100" dir="2700000" algn="tl">
                    <a:srgbClr val="000000"/>
                  </a:outerShdw>
                </a:effectLst>
                <a:latin typeface="Comic Sans MS" pitchFamily="66" charset="0"/>
                <a:sym typeface="Symbol" pitchFamily="18" charset="2"/>
              </a:rPr>
              <a:t>e</a:t>
            </a:r>
            <a:r>
              <a:rPr lang="en-US" sz="2800" dirty="0">
                <a:solidFill>
                  <a:srgbClr val="FF6600"/>
                </a:solidFill>
                <a:effectLst>
                  <a:outerShdw blurRad="38100" dist="38100" dir="2700000" algn="tl">
                    <a:srgbClr val="000000"/>
                  </a:outerShdw>
                </a:effectLst>
                <a:latin typeface="Comic Sans MS" pitchFamily="66" charset="0"/>
                <a:sym typeface="Symbol" pitchFamily="18" charset="2"/>
              </a:rPr>
              <a:t>)</a:t>
            </a:r>
            <a:endParaRPr lang="en-US" sz="2800" dirty="0">
              <a:solidFill>
                <a:srgbClr val="FF6600"/>
              </a:solidFill>
              <a:effectLst>
                <a:outerShdw blurRad="38100" dist="38100" dir="2700000" algn="tl">
                  <a:srgbClr val="000000"/>
                </a:outerShdw>
              </a:effectLst>
              <a:latin typeface="Comic Sans MS" pitchFamily="66" charset="0"/>
            </a:endParaRPr>
          </a:p>
        </p:txBody>
      </p:sp>
      <p:sp>
        <p:nvSpPr>
          <p:cNvPr id="632897" name="Text Box 65"/>
          <p:cNvSpPr txBox="1">
            <a:spLocks noChangeArrowheads="1"/>
          </p:cNvSpPr>
          <p:nvPr/>
        </p:nvSpPr>
        <p:spPr bwMode="auto">
          <a:xfrm>
            <a:off x="6867525" y="1223963"/>
            <a:ext cx="2097088" cy="830997"/>
          </a:xfrm>
          <a:prstGeom prst="rect">
            <a:avLst/>
          </a:prstGeom>
          <a:noFill/>
          <a:ln w="9525">
            <a:solidFill>
              <a:schemeClr val="bg1"/>
            </a:solidFill>
            <a:miter lim="800000"/>
            <a:headEnd/>
            <a:tailEnd/>
          </a:ln>
          <a:effectLst/>
        </p:spPr>
        <p:txBody>
          <a:bodyPr>
            <a:spAutoFit/>
          </a:bodyPr>
          <a:lstStyle/>
          <a:p>
            <a:pPr>
              <a:defRPr/>
            </a:pPr>
            <a:r>
              <a:rPr lang="en-US" altLang="zh-CN" dirty="0">
                <a:solidFill>
                  <a:srgbClr val="000000"/>
                </a:solidFill>
                <a:latin typeface="Times New Roman" pitchFamily="18" charset="0"/>
                <a:cs typeface="Arial" charset="0"/>
              </a:rPr>
              <a:t>min </a:t>
            </a: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=2</a:t>
            </a:r>
          </a:p>
          <a:p>
            <a:pPr>
              <a:defRPr/>
            </a:pPr>
            <a:r>
              <a:rPr lang="el-GR" altLang="zh-CN" dirty="0">
                <a:solidFill>
                  <a:srgbClr val="000000"/>
                </a:solidFill>
                <a:latin typeface="Times New Roman" pitchFamily="18" charset="0"/>
                <a:cs typeface="Arial" charset="0"/>
              </a:rPr>
              <a:t>Π</a:t>
            </a:r>
            <a:r>
              <a:rPr lang="en-US" altLang="zh-CN" dirty="0">
                <a:solidFill>
                  <a:srgbClr val="000000"/>
                </a:solidFill>
                <a:latin typeface="Times New Roman" pitchFamily="18" charset="0"/>
                <a:cs typeface="Arial" charset="0"/>
              </a:rPr>
              <a:t>(a)=</a:t>
            </a:r>
            <a:r>
              <a:rPr lang="en-US" altLang="zh-CN" dirty="0">
                <a:solidFill>
                  <a:srgbClr val="000000"/>
                </a:solidFill>
                <a:effectLst>
                  <a:outerShdw blurRad="38100" dist="38100" dir="2700000" algn="tl">
                    <a:srgbClr val="C0C0C0"/>
                  </a:outerShdw>
                </a:effectLst>
                <a:latin typeface="Times New Roman" pitchFamily="18" charset="0"/>
                <a:sym typeface="Symbol" pitchFamily="18" charset="2"/>
              </a:rPr>
              <a:t>2</a:t>
            </a:r>
            <a:endParaRPr lang="en-US" altLang="zh-CN" dirty="0">
              <a:solidFill>
                <a:srgbClr val="000000"/>
              </a:solidFill>
              <a:latin typeface="Times New Roman" pitchFamily="18" charset="0"/>
              <a:cs typeface="Arial" charset="0"/>
            </a:endParaRPr>
          </a:p>
        </p:txBody>
      </p:sp>
      <p:sp>
        <p:nvSpPr>
          <p:cNvPr id="61452" name="Line 66"/>
          <p:cNvSpPr>
            <a:spLocks noChangeShapeType="1"/>
          </p:cNvSpPr>
          <p:nvPr/>
        </p:nvSpPr>
        <p:spPr bwMode="auto">
          <a:xfrm>
            <a:off x="6958013" y="1854200"/>
            <a:ext cx="1574800" cy="0"/>
          </a:xfrm>
          <a:prstGeom prst="line">
            <a:avLst/>
          </a:prstGeom>
          <a:noFill/>
          <a:ln w="38100">
            <a:solidFill>
              <a:srgbClr val="FF0000"/>
            </a:solidFill>
            <a:round/>
            <a:headEnd/>
            <a:tailEnd/>
          </a:ln>
        </p:spPr>
        <p:txBody>
          <a:bodyPr/>
          <a:lstStyle/>
          <a:p>
            <a:endParaRPr lang="zh-CN" altLang="en-US">
              <a:solidFill>
                <a:srgbClr val="4D5B6B"/>
              </a:solidFill>
            </a:endParaRPr>
          </a:p>
        </p:txBody>
      </p:sp>
      <p:sp>
        <p:nvSpPr>
          <p:cNvPr id="67" name="Rectangle 2"/>
          <p:cNvSpPr txBox="1">
            <a:spLocks noRot="1" noChangeArrowheads="1"/>
          </p:cNvSpPr>
          <p:nvPr/>
        </p:nvSpPr>
        <p:spPr bwMode="auto">
          <a:xfrm>
            <a:off x="609599" y="0"/>
            <a:ext cx="8055429" cy="1030514"/>
          </a:xfrm>
          <a:prstGeom prst="rect">
            <a:avLst/>
          </a:prstGeom>
        </p:spPr>
        <p:txBody>
          <a:bodyPr vert="horz" lIns="91440" tIns="45720" rIns="91440" bIns="45720" rtlCol="0" anchor="b">
            <a:noAutofit/>
          </a:bodyPr>
          <a:lstStyle/>
          <a:p>
            <a:pPr eaLnBrk="0" hangingPunct="0">
              <a:defRPr/>
            </a:pPr>
            <a:r>
              <a:rPr kumimoji="0" lang="en-US" altLang="zh-CN" sz="4400" dirty="0">
                <a:ln w="12700">
                  <a:solidFill>
                    <a:srgbClr val="675D59"/>
                  </a:solidFill>
                </a:ln>
                <a:solidFill>
                  <a:srgbClr val="675D59">
                    <a:lumMod val="75000"/>
                  </a:srgbClr>
                </a:solidFill>
                <a:latin typeface="宋体"/>
                <a:ea typeface="宋体"/>
              </a:rPr>
              <a:t>Prim</a:t>
            </a:r>
            <a:r>
              <a:rPr kumimoji="0" lang="zh-CN" altLang="en-US" sz="4400" dirty="0">
                <a:ln w="12700">
                  <a:solidFill>
                    <a:srgbClr val="675D59"/>
                  </a:solidFill>
                </a:ln>
                <a:solidFill>
                  <a:srgbClr val="675D59">
                    <a:lumMod val="75000"/>
                  </a:srgbClr>
                </a:solidFill>
                <a:latin typeface="宋体"/>
                <a:ea typeface="宋体"/>
              </a:rPr>
              <a:t>实例</a:t>
            </a:r>
          </a:p>
        </p:txBody>
      </p:sp>
      <p:cxnSp>
        <p:nvCxnSpPr>
          <p:cNvPr id="68" name="AutoShape 67"/>
          <p:cNvCxnSpPr>
            <a:cxnSpLocks noChangeShapeType="1"/>
            <a:stCxn id="61491" idx="2"/>
            <a:endCxn id="61488" idx="6"/>
          </p:cNvCxnSpPr>
          <p:nvPr/>
        </p:nvCxnSpPr>
        <p:spPr bwMode="auto">
          <a:xfrm flipH="1">
            <a:off x="2206625" y="5133975"/>
            <a:ext cx="2590800" cy="0"/>
          </a:xfrm>
          <a:prstGeom prst="straightConnector1">
            <a:avLst/>
          </a:prstGeom>
          <a:noFill/>
          <a:ln w="88900">
            <a:solidFill>
              <a:schemeClr val="accent1"/>
            </a:solidFill>
            <a:round/>
            <a:headEnd/>
            <a:tailEnd/>
          </a:ln>
        </p:spPr>
      </p:cxnSp>
      <p:cxnSp>
        <p:nvCxnSpPr>
          <p:cNvPr id="69" name="AutoShape 67"/>
          <p:cNvCxnSpPr>
            <a:cxnSpLocks noChangeShapeType="1"/>
            <a:stCxn id="61489" idx="3"/>
            <a:endCxn id="61491" idx="7"/>
          </p:cNvCxnSpPr>
          <p:nvPr/>
        </p:nvCxnSpPr>
        <p:spPr bwMode="auto">
          <a:xfrm flipH="1">
            <a:off x="4927507" y="3740057"/>
            <a:ext cx="1492436" cy="1340036"/>
          </a:xfrm>
          <a:prstGeom prst="straightConnector1">
            <a:avLst/>
          </a:prstGeom>
          <a:noFill/>
          <a:ln w="88900">
            <a:solidFill>
              <a:schemeClr val="accent1"/>
            </a:solidFill>
            <a:round/>
            <a:headEnd/>
            <a:tailEnd/>
          </a:ln>
        </p:spPr>
      </p:cxnSp>
      <p:cxnSp>
        <p:nvCxnSpPr>
          <p:cNvPr id="71" name="AutoShape 67"/>
          <p:cNvCxnSpPr>
            <a:cxnSpLocks noChangeShapeType="1"/>
            <a:stCxn id="61486" idx="5"/>
            <a:endCxn id="61488" idx="1"/>
          </p:cNvCxnSpPr>
          <p:nvPr/>
        </p:nvCxnSpPr>
        <p:spPr bwMode="auto">
          <a:xfrm>
            <a:off x="584107" y="3740057"/>
            <a:ext cx="1492436" cy="1340036"/>
          </a:xfrm>
          <a:prstGeom prst="straightConnector1">
            <a:avLst/>
          </a:prstGeom>
          <a:noFill/>
          <a:ln w="88900">
            <a:solidFill>
              <a:schemeClr val="accent1"/>
            </a:solidFill>
            <a:round/>
            <a:headEnd/>
            <a:tailEnd/>
          </a:ln>
        </p:spPr>
      </p:cxnSp>
      <p:cxnSp>
        <p:nvCxnSpPr>
          <p:cNvPr id="74" name="AutoShape 67"/>
          <p:cNvCxnSpPr>
            <a:cxnSpLocks noChangeShapeType="1"/>
            <a:stCxn id="61490" idx="4"/>
            <a:endCxn id="61491" idx="0"/>
          </p:cNvCxnSpPr>
          <p:nvPr/>
        </p:nvCxnSpPr>
        <p:spPr bwMode="auto">
          <a:xfrm>
            <a:off x="4873626" y="2314575"/>
            <a:ext cx="0" cy="2743200"/>
          </a:xfrm>
          <a:prstGeom prst="straightConnector1">
            <a:avLst/>
          </a:prstGeom>
          <a:noFill/>
          <a:ln w="88900">
            <a:solidFill>
              <a:schemeClr val="accent1"/>
            </a:solidFill>
            <a:round/>
            <a:headEnd/>
            <a:tailEnd/>
          </a:ln>
        </p:spPr>
      </p:cxnSp>
      <p:cxnSp>
        <p:nvCxnSpPr>
          <p:cNvPr id="70" name="AutoShape 67"/>
          <p:cNvCxnSpPr>
            <a:cxnSpLocks noChangeShapeType="1"/>
          </p:cNvCxnSpPr>
          <p:nvPr/>
        </p:nvCxnSpPr>
        <p:spPr bwMode="auto">
          <a:xfrm>
            <a:off x="2130425" y="2314575"/>
            <a:ext cx="0" cy="2743200"/>
          </a:xfrm>
          <a:prstGeom prst="straightConnector1">
            <a:avLst/>
          </a:prstGeom>
          <a:noFill/>
          <a:ln w="88900">
            <a:solidFill>
              <a:schemeClr val="accent1"/>
            </a:solidFill>
            <a:round/>
            <a:headEnd/>
            <a:tailEnd/>
          </a:ln>
        </p:spPr>
      </p:cxnSp>
      <p:sp>
        <p:nvSpPr>
          <p:cNvPr id="72" name="Oval 54"/>
          <p:cNvSpPr>
            <a:spLocks noChangeArrowheads="1"/>
          </p:cNvSpPr>
          <p:nvPr/>
        </p:nvSpPr>
        <p:spPr bwMode="auto">
          <a:xfrm>
            <a:off x="1825625" y="1671638"/>
            <a:ext cx="457200" cy="457200"/>
          </a:xfrm>
          <a:prstGeom prst="ellipse">
            <a:avLst/>
          </a:prstGeom>
          <a:noFill/>
          <a:ln w="25400">
            <a:solidFill>
              <a:srgbClr val="FF3300"/>
            </a:solidFill>
            <a:round/>
            <a:headEnd/>
            <a:tailEnd/>
          </a:ln>
        </p:spPr>
        <p:txBody>
          <a:bodyPr wrap="none" anchor="ctr"/>
          <a:lstStyle/>
          <a:p>
            <a:endParaRPr lang="zh-CN" altLang="en-US">
              <a:solidFill>
                <a:srgbClr val="4D5B6B"/>
              </a:solidFill>
            </a:endParaRPr>
          </a:p>
        </p:txBody>
      </p:sp>
    </p:spTree>
    <p:extLst>
      <p:ext uri="{BB962C8B-B14F-4D97-AF65-F5344CB8AC3E}">
        <p14:creationId xmlns:p14="http://schemas.microsoft.com/office/powerpoint/2010/main" val="385580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32895"/>
                                        </p:tgtEl>
                                        <p:attrNameLst>
                                          <p:attrName>style.visibility</p:attrName>
                                        </p:attrNameLst>
                                      </p:cBhvr>
                                      <p:to>
                                        <p:strVal val="visible"/>
                                      </p:to>
                                    </p:set>
                                    <p:anim calcmode="lin" valueType="num">
                                      <p:cBhvr additive="base">
                                        <p:cTn id="12" dur="500" fill="hold"/>
                                        <p:tgtEl>
                                          <p:spTgt spid="632895"/>
                                        </p:tgtEl>
                                        <p:attrNameLst>
                                          <p:attrName>ppt_x</p:attrName>
                                        </p:attrNameLst>
                                      </p:cBhvr>
                                      <p:tavLst>
                                        <p:tav tm="0">
                                          <p:val>
                                            <p:strVal val="#ppt_x"/>
                                          </p:val>
                                        </p:tav>
                                        <p:tav tm="100000">
                                          <p:val>
                                            <p:strVal val="#ppt_x"/>
                                          </p:val>
                                        </p:tav>
                                      </p:tavLst>
                                    </p:anim>
                                    <p:anim calcmode="lin" valueType="num">
                                      <p:cBhvr additive="base">
                                        <p:cTn id="13" dur="500" fill="hold"/>
                                        <p:tgtEl>
                                          <p:spTgt spid="6328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9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573537" y="1179513"/>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000000"/>
                </a:solidFill>
                <a:latin typeface="Garamond" pitchFamily="18" charset="0"/>
              </a:rPr>
              <a:t>  Kruskal</a:t>
            </a:r>
            <a:r>
              <a:rPr lang="zh-CN" altLang="en-US" sz="3200">
                <a:solidFill>
                  <a:srgbClr val="000000"/>
                </a:solidFill>
                <a:latin typeface="Garamond" pitchFamily="18" charset="0"/>
              </a:rPr>
              <a:t>算法</a:t>
            </a:r>
          </a:p>
        </p:txBody>
      </p:sp>
      <p:sp>
        <p:nvSpPr>
          <p:cNvPr id="1017860" name="Rectangle 4"/>
          <p:cNvSpPr>
            <a:spLocks noChangeArrowheads="1"/>
          </p:cNvSpPr>
          <p:nvPr/>
        </p:nvSpPr>
        <p:spPr bwMode="auto">
          <a:xfrm>
            <a:off x="483049" y="1898650"/>
            <a:ext cx="8461375" cy="2057400"/>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a:solidFill>
                  <a:srgbClr val="000000"/>
                </a:solidFill>
                <a:latin typeface="Garamond" pitchFamily="18" charset="0"/>
              </a:rPr>
              <a:t>   </a:t>
            </a:r>
            <a:r>
              <a:rPr lang="zh-CN" altLang="en-US" sz="2800">
                <a:solidFill>
                  <a:srgbClr val="000000"/>
                </a:solidFill>
                <a:latin typeface="Garamond" pitchFamily="18" charset="0"/>
              </a:rPr>
              <a:t>基本思想：</a:t>
            </a:r>
          </a:p>
          <a:p>
            <a:pPr lvl="1">
              <a:spcBef>
                <a:spcPct val="20000"/>
              </a:spcBef>
              <a:buClr>
                <a:srgbClr val="7F7F7F"/>
              </a:buClr>
              <a:buSzPct val="70000"/>
              <a:buFont typeface="Wingdings" pitchFamily="2" charset="2"/>
              <a:buNone/>
            </a:pPr>
            <a:r>
              <a:rPr lang="zh-CN" altLang="en-US" sz="2800">
                <a:solidFill>
                  <a:srgbClr val="000000"/>
                </a:solidFill>
                <a:latin typeface="Garamond" pitchFamily="18" charset="0"/>
              </a:rPr>
              <a:t>     不断地往</a:t>
            </a:r>
            <a:r>
              <a:rPr lang="en-US" altLang="zh-CN" sz="2800">
                <a:solidFill>
                  <a:srgbClr val="000000"/>
                </a:solidFill>
                <a:latin typeface="Garamond" pitchFamily="18" charset="0"/>
              </a:rPr>
              <a:t>T</a:t>
            </a:r>
            <a:r>
              <a:rPr lang="zh-CN" altLang="en-US" sz="2800">
                <a:solidFill>
                  <a:srgbClr val="000000"/>
                </a:solidFill>
                <a:latin typeface="Garamond" pitchFamily="18" charset="0"/>
              </a:rPr>
              <a:t>中添加当前的最短边，如果此时会</a:t>
            </a:r>
          </a:p>
          <a:p>
            <a:pPr lvl="1">
              <a:spcBef>
                <a:spcPct val="20000"/>
              </a:spcBef>
              <a:buClr>
                <a:srgbClr val="7F7F7F"/>
              </a:buClr>
              <a:buSzPct val="70000"/>
              <a:buFont typeface="Wingdings" pitchFamily="2" charset="2"/>
              <a:buNone/>
            </a:pPr>
            <a:r>
              <a:rPr lang="zh-CN" altLang="en-US" sz="2800">
                <a:solidFill>
                  <a:srgbClr val="000000"/>
                </a:solidFill>
                <a:latin typeface="Garamond" pitchFamily="18" charset="0"/>
              </a:rPr>
              <a:t>     构成回路，那么它一定是这个回路的最长边，</a:t>
            </a:r>
          </a:p>
          <a:p>
            <a:pPr lvl="1">
              <a:spcBef>
                <a:spcPct val="20000"/>
              </a:spcBef>
              <a:buClr>
                <a:srgbClr val="7F7F7F"/>
              </a:buClr>
              <a:buSzPct val="70000"/>
              <a:buFont typeface="Wingdings" pitchFamily="2" charset="2"/>
              <a:buNone/>
            </a:pPr>
            <a:r>
              <a:rPr lang="zh-CN" altLang="en-US" sz="2800">
                <a:solidFill>
                  <a:srgbClr val="000000"/>
                </a:solidFill>
                <a:latin typeface="Garamond" pitchFamily="18" charset="0"/>
              </a:rPr>
              <a:t>     删之。直至最后达到</a:t>
            </a:r>
            <a:r>
              <a:rPr lang="en-US" altLang="zh-CN" sz="2800">
                <a:solidFill>
                  <a:srgbClr val="000000"/>
                </a:solidFill>
                <a:latin typeface="Garamond" pitchFamily="18" charset="0"/>
              </a:rPr>
              <a:t>n-1</a:t>
            </a:r>
            <a:r>
              <a:rPr lang="zh-CN" altLang="en-US" sz="2800">
                <a:solidFill>
                  <a:srgbClr val="000000"/>
                </a:solidFill>
                <a:latin typeface="Garamond" pitchFamily="18" charset="0"/>
              </a:rPr>
              <a:t>条边为止。</a:t>
            </a:r>
            <a:endParaRPr lang="zh-CN" altLang="zh-CN" sz="2800">
              <a:solidFill>
                <a:srgbClr val="000000"/>
              </a:solidFill>
              <a:latin typeface="Times New Roman" pitchFamily="18" charset="0"/>
            </a:endParaRPr>
          </a:p>
        </p:txBody>
      </p:sp>
      <p:sp>
        <p:nvSpPr>
          <p:cNvPr id="7"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312190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7860"/>
                                        </p:tgtEl>
                                        <p:attrNameLst>
                                          <p:attrName>style.visibility</p:attrName>
                                        </p:attrNameLst>
                                      </p:cBhvr>
                                      <p:to>
                                        <p:strVal val="visible"/>
                                      </p:to>
                                    </p:set>
                                    <p:animEffect transition="in" filter="blinds(horizontal)">
                                      <p:cBhvr>
                                        <p:cTn id="7" dur="500"/>
                                        <p:tgtEl>
                                          <p:spTgt spid="101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ChangeArrowheads="1"/>
          </p:cNvSpPr>
          <p:nvPr/>
        </p:nvSpPr>
        <p:spPr bwMode="auto">
          <a:xfrm>
            <a:off x="646107" y="1179513"/>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a:t>
            </a:r>
            <a:r>
              <a:rPr lang="en-US" altLang="zh-CN" sz="3200" dirty="0" err="1">
                <a:solidFill>
                  <a:srgbClr val="000000"/>
                </a:solidFill>
                <a:latin typeface="Garamond" pitchFamily="18" charset="0"/>
              </a:rPr>
              <a:t>Kruskal</a:t>
            </a:r>
            <a:r>
              <a:rPr lang="zh-CN" altLang="en-US" sz="3200" dirty="0">
                <a:solidFill>
                  <a:srgbClr val="000000"/>
                </a:solidFill>
                <a:latin typeface="Garamond" pitchFamily="18" charset="0"/>
              </a:rPr>
              <a:t>算法</a:t>
            </a:r>
          </a:p>
        </p:txBody>
      </p:sp>
      <p:sp>
        <p:nvSpPr>
          <p:cNvPr id="1018884" name="Rectangle 4"/>
          <p:cNvSpPr>
            <a:spLocks noChangeArrowheads="1"/>
          </p:cNvSpPr>
          <p:nvPr/>
        </p:nvSpPr>
        <p:spPr bwMode="auto">
          <a:xfrm>
            <a:off x="773329" y="1989138"/>
            <a:ext cx="8229600" cy="4266519"/>
          </a:xfrm>
          <a:prstGeom prst="rect">
            <a:avLst/>
          </a:prstGeom>
          <a:noFill/>
          <a:ln w="38100">
            <a:solidFill>
              <a:srgbClr val="339933"/>
            </a:solidFill>
            <a:miter lim="800000"/>
            <a:headEnd/>
            <a:tailEnd/>
          </a:ln>
        </p:spPr>
        <p:txBody>
          <a:bodyPr/>
          <a:lstStyle/>
          <a:p>
            <a:pPr>
              <a:spcBef>
                <a:spcPct val="20000"/>
              </a:spcBef>
              <a:buClr>
                <a:srgbClr val="89AAD3"/>
              </a:buClr>
              <a:buSzPct val="70000"/>
              <a:buFont typeface="Wingdings" pitchFamily="2" charset="2"/>
              <a:buNone/>
            </a:pPr>
            <a:r>
              <a:rPr lang="en-US" altLang="zh-CN" i="1" dirty="0">
                <a:solidFill>
                  <a:srgbClr val="666633"/>
                </a:solidFill>
                <a:latin typeface="Garamond" pitchFamily="18" charset="0"/>
              </a:rPr>
              <a:t>T</a:t>
            </a:r>
            <a:r>
              <a:rPr lang="en-US" altLang="zh-CN" dirty="0">
                <a:solidFill>
                  <a:srgbClr val="666633"/>
                </a:solidFill>
                <a:latin typeface="Garamond" pitchFamily="18" charset="0"/>
              </a:rPr>
              <a:t>= empty graph</a:t>
            </a:r>
          </a:p>
          <a:p>
            <a:pPr>
              <a:spcBef>
                <a:spcPct val="20000"/>
              </a:spcBef>
              <a:buClr>
                <a:srgbClr val="89AAD3"/>
              </a:buClr>
              <a:buSzPct val="70000"/>
              <a:buFont typeface="Wingdings" pitchFamily="2" charset="2"/>
              <a:buNone/>
            </a:pPr>
            <a:r>
              <a:rPr lang="en-US" altLang="zh-CN" sz="2200" dirty="0">
                <a:solidFill>
                  <a:srgbClr val="E8DED8"/>
                </a:solidFill>
                <a:ea typeface="楷体_GB2312" pitchFamily="49" charset="-122"/>
              </a:rPr>
              <a:t> </a:t>
            </a:r>
            <a:r>
              <a:rPr lang="en-US" altLang="zh-CN" sz="2200" dirty="0">
                <a:solidFill>
                  <a:srgbClr val="000000"/>
                </a:solidFill>
                <a:ea typeface="楷体_GB2312" pitchFamily="49" charset="-122"/>
              </a:rPr>
              <a:t>E=</a:t>
            </a:r>
            <a:r>
              <a:rPr lang="zh-CN" altLang="en-US" sz="2200" dirty="0">
                <a:solidFill>
                  <a:srgbClr val="000000"/>
                </a:solidFill>
                <a:ea typeface="楷体_GB2312" pitchFamily="49" charset="-122"/>
              </a:rPr>
              <a:t>将</a:t>
            </a:r>
            <a:r>
              <a:rPr lang="en-US" altLang="zh-CN" sz="2200" dirty="0">
                <a:solidFill>
                  <a:srgbClr val="000000"/>
                </a:solidFill>
                <a:ea typeface="楷体_GB2312" pitchFamily="49" charset="-122"/>
              </a:rPr>
              <a:t>m</a:t>
            </a:r>
            <a:r>
              <a:rPr lang="zh-CN" altLang="en-US" sz="2200" dirty="0">
                <a:solidFill>
                  <a:srgbClr val="000000"/>
                </a:solidFill>
                <a:ea typeface="楷体_GB2312" pitchFamily="49" charset="-122"/>
              </a:rPr>
              <a:t>条边按权从小到大顺序排序为</a:t>
            </a:r>
            <a:r>
              <a:rPr lang="en-US" altLang="zh-CN" sz="2200" dirty="0">
                <a:solidFill>
                  <a:srgbClr val="000000"/>
                </a:solidFill>
                <a:ea typeface="楷体_GB2312" pitchFamily="49" charset="-122"/>
              </a:rPr>
              <a:t>: e</a:t>
            </a:r>
            <a:r>
              <a:rPr lang="en-US" altLang="zh-CN" sz="2200" baseline="-25000" dirty="0">
                <a:solidFill>
                  <a:srgbClr val="000000"/>
                </a:solidFill>
                <a:ea typeface="楷体_GB2312" pitchFamily="49" charset="-122"/>
              </a:rPr>
              <a:t>1</a:t>
            </a:r>
            <a:r>
              <a:rPr lang="en-US" altLang="zh-CN" sz="2200" dirty="0">
                <a:solidFill>
                  <a:srgbClr val="000000"/>
                </a:solidFill>
                <a:ea typeface="楷体_GB2312" pitchFamily="49" charset="-122"/>
              </a:rPr>
              <a:t>, e</a:t>
            </a:r>
            <a:r>
              <a:rPr lang="en-US" altLang="zh-CN" sz="2200" baseline="-25000" dirty="0">
                <a:solidFill>
                  <a:srgbClr val="000000"/>
                </a:solidFill>
                <a:ea typeface="楷体_GB2312" pitchFamily="49" charset="-122"/>
              </a:rPr>
              <a:t>2</a:t>
            </a:r>
            <a:r>
              <a:rPr lang="en-US" altLang="zh-CN" sz="2200" dirty="0">
                <a:solidFill>
                  <a:srgbClr val="000000"/>
                </a:solidFill>
                <a:ea typeface="楷体_GB2312" pitchFamily="49" charset="-122"/>
              </a:rPr>
              <a:t>, …, </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m</a:t>
            </a:r>
            <a:endParaRPr lang="en-US" altLang="zh-CN" dirty="0">
              <a:solidFill>
                <a:srgbClr val="000000"/>
              </a:solidFill>
              <a:latin typeface="Garamond" pitchFamily="18" charset="0"/>
            </a:endParaRPr>
          </a:p>
          <a:p>
            <a:pPr>
              <a:spcBef>
                <a:spcPct val="20000"/>
              </a:spcBef>
              <a:buClr>
                <a:srgbClr val="89AAD3"/>
              </a:buClr>
              <a:buSzPct val="70000"/>
              <a:buFont typeface="Wingdings" pitchFamily="2" charset="2"/>
              <a:buNone/>
            </a:pPr>
            <a:r>
              <a:rPr lang="en-US" altLang="zh-CN" dirty="0">
                <a:solidFill>
                  <a:srgbClr val="FF0000"/>
                </a:solidFill>
                <a:latin typeface="Garamond" pitchFamily="18" charset="0"/>
              </a:rPr>
              <a:t>for</a:t>
            </a:r>
            <a:r>
              <a:rPr lang="en-US" altLang="zh-CN" dirty="0">
                <a:solidFill>
                  <a:srgbClr val="666633"/>
                </a:solidFill>
                <a:latin typeface="Garamond" pitchFamily="18" charset="0"/>
              </a:rPr>
              <a:t> </a:t>
            </a:r>
            <a:r>
              <a:rPr lang="en-US" altLang="zh-CN" dirty="0" err="1">
                <a:solidFill>
                  <a:srgbClr val="666633"/>
                </a:solidFill>
                <a:latin typeface="Garamond" pitchFamily="18" charset="0"/>
              </a:rPr>
              <a:t>i</a:t>
            </a:r>
            <a:r>
              <a:rPr lang="en-US" altLang="zh-CN" dirty="0">
                <a:solidFill>
                  <a:srgbClr val="666633"/>
                </a:solidFill>
                <a:latin typeface="Garamond" pitchFamily="18" charset="0"/>
              </a:rPr>
              <a:t>= 1 to </a:t>
            </a:r>
            <a:r>
              <a:rPr lang="en-US" altLang="zh-CN" i="1" dirty="0">
                <a:solidFill>
                  <a:srgbClr val="666633"/>
                </a:solidFill>
                <a:latin typeface="Garamond" pitchFamily="18" charset="0"/>
              </a:rPr>
              <a:t>n</a:t>
            </a:r>
            <a:r>
              <a:rPr lang="en-US" altLang="zh-CN" dirty="0">
                <a:solidFill>
                  <a:srgbClr val="666633"/>
                </a:solidFill>
                <a:latin typeface="Garamond" pitchFamily="18" charset="0"/>
              </a:rPr>
              <a:t>-1</a:t>
            </a:r>
          </a:p>
          <a:p>
            <a:pPr>
              <a:spcBef>
                <a:spcPct val="20000"/>
              </a:spcBef>
              <a:buClr>
                <a:srgbClr val="89AAD3"/>
              </a:buClr>
              <a:buSzPct val="70000"/>
              <a:buFont typeface="Wingdings" pitchFamily="2" charset="2"/>
              <a:buNone/>
            </a:pPr>
            <a:r>
              <a:rPr lang="en-US" altLang="zh-CN" dirty="0">
                <a:solidFill>
                  <a:srgbClr val="666633"/>
                </a:solidFill>
                <a:latin typeface="Garamond" pitchFamily="18" charset="0"/>
              </a:rPr>
              <a:t>{</a:t>
            </a:r>
            <a:r>
              <a:rPr lang="zh-CN" altLang="en-US" sz="2200" dirty="0">
                <a:solidFill>
                  <a:srgbClr val="000000"/>
                </a:solidFill>
                <a:ea typeface="楷体_GB2312" pitchFamily="49" charset="-122"/>
              </a:rPr>
              <a:t>在</a:t>
            </a:r>
            <a:r>
              <a:rPr lang="en-US" altLang="zh-CN" sz="2200" dirty="0">
                <a:solidFill>
                  <a:srgbClr val="000000"/>
                </a:solidFill>
                <a:ea typeface="楷体_GB2312" pitchFamily="49" charset="-122"/>
              </a:rPr>
              <a:t>E</a:t>
            </a:r>
            <a:r>
              <a:rPr lang="zh-CN" altLang="en-US" sz="2200" dirty="0">
                <a:solidFill>
                  <a:srgbClr val="000000"/>
                </a:solidFill>
                <a:ea typeface="楷体_GB2312" pitchFamily="49" charset="-122"/>
              </a:rPr>
              <a:t>中按顺序取边，直到找到不与</a:t>
            </a:r>
            <a:r>
              <a:rPr lang="en-US" altLang="zh-CN" sz="2200" dirty="0">
                <a:solidFill>
                  <a:srgbClr val="000000"/>
                </a:solidFill>
                <a:ea typeface="楷体_GB2312" pitchFamily="49" charset="-122"/>
              </a:rPr>
              <a:t>T</a:t>
            </a:r>
            <a:r>
              <a:rPr lang="zh-CN" altLang="en-US" sz="2200" dirty="0">
                <a:solidFill>
                  <a:srgbClr val="000000"/>
                </a:solidFill>
                <a:ea typeface="楷体_GB2312" pitchFamily="49" charset="-122"/>
              </a:rPr>
              <a:t>中的边构成回路的边</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j</a:t>
            </a:r>
            <a:r>
              <a:rPr lang="en-US" altLang="zh-CN" sz="2200" dirty="0">
                <a:solidFill>
                  <a:srgbClr val="000000"/>
                </a:solidFill>
                <a:ea typeface="楷体_GB2312" pitchFamily="49" charset="-122"/>
              </a:rPr>
              <a:t>, </a:t>
            </a:r>
          </a:p>
          <a:p>
            <a:pPr>
              <a:spcBef>
                <a:spcPct val="20000"/>
              </a:spcBef>
              <a:buClr>
                <a:srgbClr val="89AAD3"/>
              </a:buClr>
              <a:buSzPct val="70000"/>
              <a:buFont typeface="Wingdings" pitchFamily="2" charset="2"/>
              <a:buNone/>
            </a:pPr>
            <a:r>
              <a:rPr lang="en-US" altLang="zh-CN" sz="2200" dirty="0">
                <a:solidFill>
                  <a:srgbClr val="000000"/>
                </a:solidFill>
                <a:ea typeface="楷体_GB2312" pitchFamily="49" charset="-122"/>
              </a:rPr>
              <a:t>     </a:t>
            </a:r>
            <a:r>
              <a:rPr lang="zh-CN" altLang="en-US" sz="2200" dirty="0">
                <a:solidFill>
                  <a:srgbClr val="000000"/>
                </a:solidFill>
                <a:ea typeface="楷体_GB2312" pitchFamily="49" charset="-122"/>
              </a:rPr>
              <a:t>在</a:t>
            </a:r>
            <a:r>
              <a:rPr lang="en-US" altLang="zh-CN" sz="2200" dirty="0">
                <a:solidFill>
                  <a:srgbClr val="000000"/>
                </a:solidFill>
                <a:ea typeface="楷体_GB2312" pitchFamily="49" charset="-122"/>
              </a:rPr>
              <a:t>E</a:t>
            </a:r>
            <a:r>
              <a:rPr lang="zh-CN" altLang="en-US" sz="2200" dirty="0">
                <a:solidFill>
                  <a:srgbClr val="000000"/>
                </a:solidFill>
                <a:ea typeface="楷体_GB2312" pitchFamily="49" charset="-122"/>
              </a:rPr>
              <a:t>中删去</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j</a:t>
            </a:r>
            <a:r>
              <a:rPr lang="zh-CN" altLang="en-US" sz="2200" dirty="0">
                <a:solidFill>
                  <a:srgbClr val="000000"/>
                </a:solidFill>
                <a:ea typeface="楷体_GB2312" pitchFamily="49" charset="-122"/>
              </a:rPr>
              <a:t>以及它前面的边</a:t>
            </a:r>
          </a:p>
          <a:p>
            <a:pPr>
              <a:spcBef>
                <a:spcPct val="20000"/>
              </a:spcBef>
              <a:buClr>
                <a:srgbClr val="89AAD3"/>
              </a:buClr>
              <a:buSzPct val="70000"/>
              <a:buFont typeface="Wingdings" pitchFamily="2" charset="2"/>
              <a:buNone/>
            </a:pPr>
            <a:r>
              <a:rPr lang="zh-CN" altLang="en-US" i="1" dirty="0">
                <a:solidFill>
                  <a:srgbClr val="666633"/>
                </a:solidFill>
                <a:latin typeface="Garamond" pitchFamily="18" charset="0"/>
              </a:rPr>
              <a:t>     </a:t>
            </a:r>
            <a:r>
              <a:rPr lang="en-US" altLang="zh-CN" i="1" dirty="0">
                <a:solidFill>
                  <a:srgbClr val="666633"/>
                </a:solidFill>
                <a:latin typeface="Garamond" pitchFamily="18" charset="0"/>
              </a:rPr>
              <a:t>T</a:t>
            </a:r>
            <a:r>
              <a:rPr lang="en-US" altLang="zh-CN" dirty="0">
                <a:solidFill>
                  <a:srgbClr val="666633"/>
                </a:solidFill>
                <a:latin typeface="Garamond" pitchFamily="18" charset="0"/>
              </a:rPr>
              <a:t>= </a:t>
            </a:r>
            <a:r>
              <a:rPr lang="en-US" altLang="zh-CN" i="1" dirty="0">
                <a:solidFill>
                  <a:srgbClr val="666633"/>
                </a:solidFill>
                <a:latin typeface="Garamond" pitchFamily="18" charset="0"/>
              </a:rPr>
              <a:t>T</a:t>
            </a:r>
            <a:r>
              <a:rPr lang="en-US" altLang="zh-CN" dirty="0">
                <a:solidFill>
                  <a:srgbClr val="666633"/>
                </a:solidFill>
                <a:latin typeface="Garamond" pitchFamily="18" charset="0"/>
              </a:rPr>
              <a:t> </a:t>
            </a:r>
            <a:r>
              <a:rPr lang="zh-CN" altLang="en-US" dirty="0">
                <a:solidFill>
                  <a:srgbClr val="666633"/>
                </a:solidFill>
                <a:latin typeface="Garamond" pitchFamily="18" charset="0"/>
              </a:rPr>
              <a:t>＋</a:t>
            </a:r>
            <a:r>
              <a:rPr lang="zh-CN" altLang="en-US" dirty="0">
                <a:solidFill>
                  <a:srgbClr val="000000"/>
                </a:solidFill>
                <a:latin typeface="Garamond" pitchFamily="18" charset="0"/>
              </a:rPr>
              <a:t> </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j</a:t>
            </a:r>
            <a:endParaRPr lang="en-US" altLang="zh-CN" dirty="0">
              <a:solidFill>
                <a:srgbClr val="000000"/>
              </a:solidFill>
              <a:latin typeface="Garamond" pitchFamily="18" charset="0"/>
            </a:endParaRPr>
          </a:p>
          <a:p>
            <a:pPr>
              <a:spcBef>
                <a:spcPct val="20000"/>
              </a:spcBef>
              <a:buClr>
                <a:srgbClr val="89AAD3"/>
              </a:buClr>
              <a:buSzPct val="70000"/>
              <a:buFont typeface="Wingdings" pitchFamily="2" charset="2"/>
              <a:buNone/>
            </a:pPr>
            <a:r>
              <a:rPr lang="en-US" altLang="zh-CN" dirty="0">
                <a:solidFill>
                  <a:srgbClr val="666633"/>
                </a:solidFill>
                <a:latin typeface="Garamond" pitchFamily="18" charset="0"/>
              </a:rPr>
              <a:t>  } //</a:t>
            </a:r>
            <a:r>
              <a:rPr lang="en-US" altLang="zh-CN" i="1" dirty="0">
                <a:solidFill>
                  <a:srgbClr val="666633"/>
                </a:solidFill>
                <a:latin typeface="Garamond" pitchFamily="18" charset="0"/>
              </a:rPr>
              <a:t>T</a:t>
            </a:r>
            <a:r>
              <a:rPr lang="en-US" altLang="zh-CN" dirty="0">
                <a:solidFill>
                  <a:srgbClr val="666633"/>
                </a:solidFill>
                <a:latin typeface="Garamond" pitchFamily="18" charset="0"/>
              </a:rPr>
              <a:t> </a:t>
            </a:r>
            <a:r>
              <a:rPr lang="zh-CN" altLang="en-US" dirty="0">
                <a:solidFill>
                  <a:srgbClr val="666633"/>
                </a:solidFill>
                <a:latin typeface="Garamond" pitchFamily="18" charset="0"/>
              </a:rPr>
              <a:t>是</a:t>
            </a:r>
            <a:r>
              <a:rPr lang="en-US" altLang="zh-CN" i="1" dirty="0">
                <a:solidFill>
                  <a:srgbClr val="666633"/>
                </a:solidFill>
                <a:latin typeface="Garamond" pitchFamily="18" charset="0"/>
              </a:rPr>
              <a:t>G</a:t>
            </a:r>
            <a:r>
              <a:rPr lang="zh-CN" altLang="en-US" dirty="0">
                <a:solidFill>
                  <a:srgbClr val="666633"/>
                </a:solidFill>
                <a:latin typeface="Garamond" pitchFamily="18" charset="0"/>
              </a:rPr>
              <a:t>的最小支撑树</a:t>
            </a:r>
            <a:endParaRPr lang="en-US" altLang="zh-CN" dirty="0">
              <a:solidFill>
                <a:srgbClr val="666633"/>
              </a:solidFill>
              <a:latin typeface="Garamond" pitchFamily="18" charset="0"/>
            </a:endParaRPr>
          </a:p>
        </p:txBody>
      </p:sp>
      <p:sp>
        <p:nvSpPr>
          <p:cNvPr id="8"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4222368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Rectangle 2"/>
          <p:cNvSpPr>
            <a:spLocks noChangeArrowheads="1"/>
          </p:cNvSpPr>
          <p:nvPr/>
        </p:nvSpPr>
        <p:spPr bwMode="auto">
          <a:xfrm>
            <a:off x="977900" y="3676650"/>
            <a:ext cx="8166100" cy="432426"/>
          </a:xfrm>
          <a:prstGeom prst="rect">
            <a:avLst/>
          </a:prstGeom>
          <a:noFill/>
          <a:ln w="9525">
            <a:noFill/>
            <a:miter lim="800000"/>
            <a:headEnd/>
            <a:tailEnd/>
          </a:ln>
        </p:spPr>
        <p:txBody>
          <a:bodyPr lIns="0" tIns="0" rIns="0" bIns="0">
            <a:spAutoFit/>
          </a:bodyPr>
          <a:lstStyle/>
          <a:p>
            <a:pPr>
              <a:lnSpc>
                <a:spcPct val="120000"/>
              </a:lnSpc>
              <a:buClr>
                <a:srgbClr val="89AAD3"/>
              </a:buClr>
              <a:buSzPct val="70000"/>
              <a:buFont typeface="Wingdings" pitchFamily="2" charset="2"/>
              <a:buNone/>
            </a:pPr>
            <a:r>
              <a:rPr lang="zh-CN" altLang="en-US" sz="2600" dirty="0">
                <a:solidFill>
                  <a:srgbClr val="000000"/>
                </a:solidFill>
                <a:ea typeface="楷体_GB2312" pitchFamily="49" charset="-122"/>
              </a:rPr>
              <a:t>解</a:t>
            </a:r>
          </a:p>
        </p:txBody>
      </p:sp>
      <p:pic>
        <p:nvPicPr>
          <p:cNvPr id="118787" name="Picture 3" descr="164b"/>
          <p:cNvPicPr>
            <a:picLocks noChangeAspect="1" noChangeArrowheads="1"/>
          </p:cNvPicPr>
          <p:nvPr/>
        </p:nvPicPr>
        <p:blipFill>
          <a:blip r:embed="rId2" cstate="print"/>
          <a:srcRect/>
          <a:stretch>
            <a:fillRect/>
          </a:stretch>
        </p:blipFill>
        <p:spPr bwMode="auto">
          <a:xfrm>
            <a:off x="5963101" y="1880235"/>
            <a:ext cx="2381250" cy="1952625"/>
          </a:xfrm>
          <a:prstGeom prst="rect">
            <a:avLst/>
          </a:prstGeom>
          <a:noFill/>
          <a:ln w="9525">
            <a:noFill/>
            <a:miter lim="800000"/>
            <a:headEnd/>
            <a:tailEnd/>
          </a:ln>
        </p:spPr>
      </p:pic>
      <p:pic>
        <p:nvPicPr>
          <p:cNvPr id="118788" name="Picture 4" descr="164a"/>
          <p:cNvPicPr>
            <a:picLocks noChangeAspect="1" noChangeArrowheads="1"/>
          </p:cNvPicPr>
          <p:nvPr/>
        </p:nvPicPr>
        <p:blipFill>
          <a:blip r:embed="rId3" cstate="print"/>
          <a:srcRect/>
          <a:stretch>
            <a:fillRect/>
          </a:stretch>
        </p:blipFill>
        <p:spPr bwMode="auto">
          <a:xfrm>
            <a:off x="2632526" y="1924050"/>
            <a:ext cx="2381250" cy="1847850"/>
          </a:xfrm>
          <a:prstGeom prst="rect">
            <a:avLst/>
          </a:prstGeom>
          <a:noFill/>
          <a:ln w="9525">
            <a:noFill/>
            <a:miter lim="800000"/>
            <a:headEnd/>
            <a:tailEnd/>
          </a:ln>
        </p:spPr>
      </p:pic>
      <p:sp>
        <p:nvSpPr>
          <p:cNvPr id="1020933" name="Rectangle 5"/>
          <p:cNvSpPr>
            <a:spLocks noChangeArrowheads="1"/>
          </p:cNvSpPr>
          <p:nvPr/>
        </p:nvSpPr>
        <p:spPr bwMode="auto">
          <a:xfrm>
            <a:off x="922789" y="5703888"/>
            <a:ext cx="8166100" cy="842346"/>
          </a:xfrm>
          <a:prstGeom prst="rect">
            <a:avLst/>
          </a:prstGeom>
          <a:noFill/>
          <a:ln w="9525">
            <a:noFill/>
            <a:miter lim="800000"/>
            <a:headEnd/>
            <a:tailEnd/>
          </a:ln>
        </p:spPr>
        <p:txBody>
          <a:bodyPr lIns="0" tIns="0" rIns="0" bIns="0">
            <a:spAutoFit/>
          </a:bodyPr>
          <a:lstStyle/>
          <a:p>
            <a:pPr indent="633413">
              <a:lnSpc>
                <a:spcPct val="120000"/>
              </a:lnSpc>
              <a:buClr>
                <a:srgbClr val="89AAD3"/>
              </a:buClr>
              <a:buSzPct val="70000"/>
              <a:buFont typeface="Wingdings" pitchFamily="2" charset="2"/>
              <a:buNone/>
            </a:pPr>
            <a:r>
              <a:rPr lang="zh-CN" altLang="en-US">
                <a:solidFill>
                  <a:srgbClr val="000000"/>
                </a:solidFill>
                <a:ea typeface="楷体_GB2312" pitchFamily="49" charset="-122"/>
              </a:rPr>
              <a:t>图</a:t>
            </a:r>
            <a:r>
              <a:rPr lang="en-US" altLang="zh-CN">
                <a:solidFill>
                  <a:srgbClr val="000000"/>
                </a:solidFill>
                <a:ea typeface="楷体_GB2312" pitchFamily="49" charset="-122"/>
              </a:rPr>
              <a:t>(a)</a:t>
            </a:r>
            <a:r>
              <a:rPr lang="zh-CN" altLang="en-US">
                <a:solidFill>
                  <a:srgbClr val="000000"/>
                </a:solidFill>
                <a:ea typeface="楷体_GB2312" pitchFamily="49" charset="-122"/>
              </a:rPr>
              <a:t>的最小生成树</a:t>
            </a:r>
            <a:r>
              <a:rPr lang="en-US" altLang="zh-CN">
                <a:solidFill>
                  <a:srgbClr val="000000"/>
                </a:solidFill>
                <a:ea typeface="楷体_GB2312" pitchFamily="49" charset="-122"/>
              </a:rPr>
              <a:t>T</a:t>
            </a:r>
            <a:r>
              <a:rPr lang="en-US" altLang="zh-CN" baseline="-25000">
                <a:solidFill>
                  <a:srgbClr val="000000"/>
                </a:solidFill>
                <a:ea typeface="楷体_GB2312" pitchFamily="49" charset="-122"/>
              </a:rPr>
              <a:t>1</a:t>
            </a:r>
            <a:r>
              <a:rPr lang="zh-CN" altLang="en-US">
                <a:solidFill>
                  <a:srgbClr val="000000"/>
                </a:solidFill>
                <a:ea typeface="楷体_GB2312" pitchFamily="49" charset="-122"/>
              </a:rPr>
              <a:t>为下图</a:t>
            </a:r>
            <a:r>
              <a:rPr lang="en-US" altLang="zh-CN">
                <a:solidFill>
                  <a:srgbClr val="000000"/>
                </a:solidFill>
                <a:ea typeface="楷体_GB2312" pitchFamily="49" charset="-122"/>
              </a:rPr>
              <a:t>(a), W(T</a:t>
            </a:r>
            <a:r>
              <a:rPr lang="en-US" altLang="zh-CN" baseline="-25000">
                <a:solidFill>
                  <a:srgbClr val="000000"/>
                </a:solidFill>
                <a:ea typeface="楷体_GB2312" pitchFamily="49" charset="-122"/>
              </a:rPr>
              <a:t>1</a:t>
            </a:r>
            <a:r>
              <a:rPr lang="en-US" altLang="zh-CN">
                <a:solidFill>
                  <a:srgbClr val="000000"/>
                </a:solidFill>
                <a:ea typeface="楷体_GB2312" pitchFamily="49" charset="-122"/>
              </a:rPr>
              <a:t>) = 6;</a:t>
            </a:r>
          </a:p>
          <a:p>
            <a:pPr indent="633413">
              <a:lnSpc>
                <a:spcPct val="120000"/>
              </a:lnSpc>
              <a:buClr>
                <a:srgbClr val="89AAD3"/>
              </a:buClr>
              <a:buSzPct val="70000"/>
              <a:buFont typeface="Wingdings" pitchFamily="2" charset="2"/>
              <a:buNone/>
            </a:pPr>
            <a:r>
              <a:rPr lang="zh-CN" altLang="en-US">
                <a:solidFill>
                  <a:srgbClr val="000000"/>
                </a:solidFill>
                <a:ea typeface="楷体_GB2312" pitchFamily="49" charset="-122"/>
              </a:rPr>
              <a:t>图</a:t>
            </a:r>
            <a:r>
              <a:rPr lang="en-US" altLang="zh-CN">
                <a:solidFill>
                  <a:srgbClr val="000000"/>
                </a:solidFill>
                <a:ea typeface="楷体_GB2312" pitchFamily="49" charset="-122"/>
              </a:rPr>
              <a:t>(b)</a:t>
            </a:r>
            <a:r>
              <a:rPr lang="zh-CN" altLang="en-US">
                <a:solidFill>
                  <a:srgbClr val="000000"/>
                </a:solidFill>
                <a:ea typeface="楷体_GB2312" pitchFamily="49" charset="-122"/>
              </a:rPr>
              <a:t>的最小生成树</a:t>
            </a:r>
            <a:r>
              <a:rPr lang="en-US" altLang="zh-CN">
                <a:solidFill>
                  <a:srgbClr val="000000"/>
                </a:solidFill>
                <a:ea typeface="楷体_GB2312" pitchFamily="49" charset="-122"/>
              </a:rPr>
              <a:t>T</a:t>
            </a:r>
            <a:r>
              <a:rPr lang="en-US" altLang="zh-CN" baseline="-25000">
                <a:solidFill>
                  <a:srgbClr val="000000"/>
                </a:solidFill>
                <a:ea typeface="楷体_GB2312" pitchFamily="49" charset="-122"/>
              </a:rPr>
              <a:t>2</a:t>
            </a:r>
            <a:r>
              <a:rPr lang="zh-CN" altLang="en-US">
                <a:solidFill>
                  <a:srgbClr val="000000"/>
                </a:solidFill>
                <a:ea typeface="楷体_GB2312" pitchFamily="49" charset="-122"/>
              </a:rPr>
              <a:t>为下图</a:t>
            </a:r>
            <a:r>
              <a:rPr lang="en-US" altLang="zh-CN">
                <a:solidFill>
                  <a:srgbClr val="000000"/>
                </a:solidFill>
                <a:ea typeface="楷体_GB2312" pitchFamily="49" charset="-122"/>
              </a:rPr>
              <a:t>(b), W(T</a:t>
            </a:r>
            <a:r>
              <a:rPr lang="en-US" altLang="zh-CN" baseline="-25000">
                <a:solidFill>
                  <a:srgbClr val="000000"/>
                </a:solidFill>
                <a:ea typeface="楷体_GB2312" pitchFamily="49" charset="-122"/>
              </a:rPr>
              <a:t>2</a:t>
            </a:r>
            <a:r>
              <a:rPr lang="en-US" altLang="zh-CN">
                <a:solidFill>
                  <a:srgbClr val="000000"/>
                </a:solidFill>
                <a:ea typeface="楷体_GB2312" pitchFamily="49" charset="-122"/>
              </a:rPr>
              <a:t>) = 12</a:t>
            </a:r>
            <a:r>
              <a:rPr lang="zh-CN" altLang="en-US">
                <a:solidFill>
                  <a:srgbClr val="000000"/>
                </a:solidFill>
                <a:ea typeface="楷体_GB2312" pitchFamily="49" charset="-122"/>
              </a:rPr>
              <a:t>。</a:t>
            </a:r>
          </a:p>
        </p:txBody>
      </p:sp>
      <p:pic>
        <p:nvPicPr>
          <p:cNvPr id="1020934" name="Picture 6" descr="164a1"/>
          <p:cNvPicPr>
            <a:picLocks noChangeAspect="1" noChangeArrowheads="1"/>
          </p:cNvPicPr>
          <p:nvPr/>
        </p:nvPicPr>
        <p:blipFill>
          <a:blip r:embed="rId4" cstate="print"/>
          <a:srcRect/>
          <a:stretch>
            <a:fillRect/>
          </a:stretch>
        </p:blipFill>
        <p:spPr bwMode="auto">
          <a:xfrm>
            <a:off x="2565851" y="3829050"/>
            <a:ext cx="2381250" cy="1847850"/>
          </a:xfrm>
          <a:prstGeom prst="rect">
            <a:avLst/>
          </a:prstGeom>
          <a:noFill/>
          <a:ln w="9525">
            <a:noFill/>
            <a:miter lim="800000"/>
            <a:headEnd/>
            <a:tailEnd/>
          </a:ln>
        </p:spPr>
      </p:pic>
      <p:pic>
        <p:nvPicPr>
          <p:cNvPr id="1020935" name="Picture 7" descr="164a2"/>
          <p:cNvPicPr>
            <a:picLocks noChangeAspect="1" noChangeArrowheads="1"/>
          </p:cNvPicPr>
          <p:nvPr/>
        </p:nvPicPr>
        <p:blipFill>
          <a:blip r:embed="rId5" cstate="print"/>
          <a:srcRect/>
          <a:stretch>
            <a:fillRect/>
          </a:stretch>
        </p:blipFill>
        <p:spPr bwMode="auto">
          <a:xfrm>
            <a:off x="2565851" y="3829050"/>
            <a:ext cx="2381250" cy="1847850"/>
          </a:xfrm>
          <a:prstGeom prst="rect">
            <a:avLst/>
          </a:prstGeom>
          <a:noFill/>
          <a:ln w="9525">
            <a:noFill/>
            <a:miter lim="800000"/>
            <a:headEnd/>
            <a:tailEnd/>
          </a:ln>
        </p:spPr>
      </p:pic>
      <p:pic>
        <p:nvPicPr>
          <p:cNvPr id="1020936" name="Picture 8" descr="164a3"/>
          <p:cNvPicPr>
            <a:picLocks noChangeAspect="1" noChangeArrowheads="1"/>
          </p:cNvPicPr>
          <p:nvPr/>
        </p:nvPicPr>
        <p:blipFill>
          <a:blip r:embed="rId6" cstate="print"/>
          <a:srcRect/>
          <a:stretch>
            <a:fillRect/>
          </a:stretch>
        </p:blipFill>
        <p:spPr bwMode="auto">
          <a:xfrm>
            <a:off x="2565851" y="3829050"/>
            <a:ext cx="2381250" cy="1847850"/>
          </a:xfrm>
          <a:prstGeom prst="rect">
            <a:avLst/>
          </a:prstGeom>
          <a:noFill/>
          <a:ln w="9525">
            <a:noFill/>
            <a:miter lim="800000"/>
            <a:headEnd/>
            <a:tailEnd/>
          </a:ln>
        </p:spPr>
      </p:pic>
      <p:pic>
        <p:nvPicPr>
          <p:cNvPr id="1020937" name="Picture 9" descr="164a4"/>
          <p:cNvPicPr>
            <a:picLocks noChangeAspect="1" noChangeArrowheads="1"/>
          </p:cNvPicPr>
          <p:nvPr/>
        </p:nvPicPr>
        <p:blipFill>
          <a:blip r:embed="rId7" cstate="print"/>
          <a:srcRect/>
          <a:stretch>
            <a:fillRect/>
          </a:stretch>
        </p:blipFill>
        <p:spPr bwMode="auto">
          <a:xfrm>
            <a:off x="2565851" y="3829050"/>
            <a:ext cx="2381250" cy="1847850"/>
          </a:xfrm>
          <a:prstGeom prst="rect">
            <a:avLst/>
          </a:prstGeom>
          <a:noFill/>
          <a:ln w="9525">
            <a:noFill/>
            <a:miter lim="800000"/>
            <a:headEnd/>
            <a:tailEnd/>
          </a:ln>
        </p:spPr>
      </p:pic>
      <p:pic>
        <p:nvPicPr>
          <p:cNvPr id="1020938" name="Picture 10" descr="164a5"/>
          <p:cNvPicPr>
            <a:picLocks noChangeAspect="1" noChangeArrowheads="1"/>
          </p:cNvPicPr>
          <p:nvPr/>
        </p:nvPicPr>
        <p:blipFill>
          <a:blip r:embed="rId8" cstate="print"/>
          <a:srcRect/>
          <a:stretch>
            <a:fillRect/>
          </a:stretch>
        </p:blipFill>
        <p:spPr bwMode="auto">
          <a:xfrm>
            <a:off x="2565851" y="3829050"/>
            <a:ext cx="2381250" cy="1847850"/>
          </a:xfrm>
          <a:prstGeom prst="rect">
            <a:avLst/>
          </a:prstGeom>
          <a:noFill/>
          <a:ln w="9525">
            <a:noFill/>
            <a:miter lim="800000"/>
            <a:headEnd/>
            <a:tailEnd/>
          </a:ln>
        </p:spPr>
      </p:pic>
      <p:pic>
        <p:nvPicPr>
          <p:cNvPr id="1020939" name="Picture 11" descr="164a6"/>
          <p:cNvPicPr>
            <a:picLocks noChangeAspect="1" noChangeArrowheads="1"/>
          </p:cNvPicPr>
          <p:nvPr/>
        </p:nvPicPr>
        <p:blipFill>
          <a:blip r:embed="rId9" cstate="print"/>
          <a:srcRect/>
          <a:stretch>
            <a:fillRect/>
          </a:stretch>
        </p:blipFill>
        <p:spPr bwMode="auto">
          <a:xfrm>
            <a:off x="2565851" y="3829050"/>
            <a:ext cx="2381250" cy="1847850"/>
          </a:xfrm>
          <a:prstGeom prst="rect">
            <a:avLst/>
          </a:prstGeom>
          <a:noFill/>
          <a:ln w="9525">
            <a:noFill/>
            <a:miter lim="800000"/>
            <a:headEnd/>
            <a:tailEnd/>
          </a:ln>
        </p:spPr>
      </p:pic>
      <p:pic>
        <p:nvPicPr>
          <p:cNvPr id="1020940" name="Picture 12" descr="164a7"/>
          <p:cNvPicPr>
            <a:picLocks noChangeAspect="1" noChangeArrowheads="1"/>
          </p:cNvPicPr>
          <p:nvPr/>
        </p:nvPicPr>
        <p:blipFill>
          <a:blip r:embed="rId10" cstate="print"/>
          <a:srcRect/>
          <a:stretch>
            <a:fillRect/>
          </a:stretch>
        </p:blipFill>
        <p:spPr bwMode="auto">
          <a:xfrm>
            <a:off x="2565851" y="3829050"/>
            <a:ext cx="2381250" cy="1847850"/>
          </a:xfrm>
          <a:prstGeom prst="rect">
            <a:avLst/>
          </a:prstGeom>
          <a:noFill/>
          <a:ln w="9525">
            <a:noFill/>
            <a:miter lim="800000"/>
            <a:headEnd/>
            <a:tailEnd/>
          </a:ln>
        </p:spPr>
      </p:pic>
      <p:pic>
        <p:nvPicPr>
          <p:cNvPr id="1020941" name="Picture 13" descr="164a9"/>
          <p:cNvPicPr>
            <a:picLocks noChangeAspect="1" noChangeArrowheads="1"/>
          </p:cNvPicPr>
          <p:nvPr/>
        </p:nvPicPr>
        <p:blipFill>
          <a:blip r:embed="rId11" cstate="print"/>
          <a:srcRect/>
          <a:stretch>
            <a:fillRect/>
          </a:stretch>
        </p:blipFill>
        <p:spPr bwMode="auto">
          <a:xfrm>
            <a:off x="2565851" y="3829050"/>
            <a:ext cx="2381250" cy="1847850"/>
          </a:xfrm>
          <a:prstGeom prst="rect">
            <a:avLst/>
          </a:prstGeom>
          <a:noFill/>
          <a:ln w="9525">
            <a:noFill/>
            <a:miter lim="800000"/>
            <a:headEnd/>
            <a:tailEnd/>
          </a:ln>
        </p:spPr>
      </p:pic>
      <p:pic>
        <p:nvPicPr>
          <p:cNvPr id="1020942" name="Picture 14" descr="164a8"/>
          <p:cNvPicPr>
            <a:picLocks noChangeAspect="1" noChangeArrowheads="1"/>
          </p:cNvPicPr>
          <p:nvPr/>
        </p:nvPicPr>
        <p:blipFill>
          <a:blip r:embed="rId12" cstate="print"/>
          <a:srcRect/>
          <a:stretch>
            <a:fillRect/>
          </a:stretch>
        </p:blipFill>
        <p:spPr bwMode="auto">
          <a:xfrm>
            <a:off x="2565851" y="3829050"/>
            <a:ext cx="2381250" cy="1847850"/>
          </a:xfrm>
          <a:prstGeom prst="rect">
            <a:avLst/>
          </a:prstGeom>
          <a:noFill/>
          <a:ln w="9525">
            <a:noFill/>
            <a:miter lim="800000"/>
            <a:headEnd/>
            <a:tailEnd/>
          </a:ln>
        </p:spPr>
      </p:pic>
      <p:sp>
        <p:nvSpPr>
          <p:cNvPr id="118800" name="Rectangle 25"/>
          <p:cNvSpPr>
            <a:spLocks noChangeArrowheads="1"/>
          </p:cNvSpPr>
          <p:nvPr/>
        </p:nvSpPr>
        <p:spPr bwMode="auto">
          <a:xfrm>
            <a:off x="595083" y="1179513"/>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a:t>
            </a:r>
            <a:r>
              <a:rPr lang="en-US" altLang="zh-CN" sz="3200" dirty="0" err="1">
                <a:solidFill>
                  <a:srgbClr val="000000"/>
                </a:solidFill>
                <a:latin typeface="Garamond" pitchFamily="18" charset="0"/>
              </a:rPr>
              <a:t>Kruskal</a:t>
            </a:r>
            <a:r>
              <a:rPr lang="zh-CN" altLang="en-US" sz="3200" dirty="0">
                <a:solidFill>
                  <a:srgbClr val="000000"/>
                </a:solidFill>
                <a:latin typeface="Garamond" pitchFamily="18" charset="0"/>
              </a:rPr>
              <a:t>算法</a:t>
            </a:r>
          </a:p>
        </p:txBody>
      </p:sp>
      <p:pic>
        <p:nvPicPr>
          <p:cNvPr id="27" name="Picture 15" descr="164b"/>
          <p:cNvPicPr>
            <a:picLocks noChangeAspect="1" noChangeArrowheads="1"/>
          </p:cNvPicPr>
          <p:nvPr/>
        </p:nvPicPr>
        <p:blipFill>
          <a:blip r:embed="rId2" cstate="print"/>
          <a:srcRect/>
          <a:stretch>
            <a:fillRect/>
          </a:stretch>
        </p:blipFill>
        <p:spPr bwMode="auto">
          <a:xfrm>
            <a:off x="5872614" y="3724275"/>
            <a:ext cx="2381250" cy="1952625"/>
          </a:xfrm>
          <a:prstGeom prst="rect">
            <a:avLst/>
          </a:prstGeom>
          <a:noFill/>
          <a:ln w="9525">
            <a:noFill/>
            <a:miter lim="800000"/>
            <a:headEnd/>
            <a:tailEnd/>
          </a:ln>
        </p:spPr>
      </p:pic>
      <p:pic>
        <p:nvPicPr>
          <p:cNvPr id="28" name="Picture 16" descr="164b1"/>
          <p:cNvPicPr>
            <a:picLocks noChangeAspect="1" noChangeArrowheads="1"/>
          </p:cNvPicPr>
          <p:nvPr/>
        </p:nvPicPr>
        <p:blipFill>
          <a:blip r:embed="rId13" cstate="print"/>
          <a:srcRect/>
          <a:stretch>
            <a:fillRect/>
          </a:stretch>
        </p:blipFill>
        <p:spPr bwMode="auto">
          <a:xfrm>
            <a:off x="5872614" y="3724275"/>
            <a:ext cx="2381250" cy="1952625"/>
          </a:xfrm>
          <a:prstGeom prst="rect">
            <a:avLst/>
          </a:prstGeom>
          <a:noFill/>
          <a:ln w="9525">
            <a:noFill/>
            <a:miter lim="800000"/>
            <a:headEnd/>
            <a:tailEnd/>
          </a:ln>
        </p:spPr>
      </p:pic>
      <p:pic>
        <p:nvPicPr>
          <p:cNvPr id="29" name="Picture 17" descr="164b2"/>
          <p:cNvPicPr>
            <a:picLocks noChangeAspect="1" noChangeArrowheads="1"/>
          </p:cNvPicPr>
          <p:nvPr/>
        </p:nvPicPr>
        <p:blipFill>
          <a:blip r:embed="rId14" cstate="print"/>
          <a:srcRect/>
          <a:stretch>
            <a:fillRect/>
          </a:stretch>
        </p:blipFill>
        <p:spPr bwMode="auto">
          <a:xfrm>
            <a:off x="5872614" y="3724275"/>
            <a:ext cx="2381250" cy="1952625"/>
          </a:xfrm>
          <a:prstGeom prst="rect">
            <a:avLst/>
          </a:prstGeom>
          <a:noFill/>
          <a:ln w="9525">
            <a:noFill/>
            <a:miter lim="800000"/>
            <a:headEnd/>
            <a:tailEnd/>
          </a:ln>
        </p:spPr>
      </p:pic>
      <p:pic>
        <p:nvPicPr>
          <p:cNvPr id="30" name="Picture 18" descr="164b3"/>
          <p:cNvPicPr>
            <a:picLocks noChangeAspect="1" noChangeArrowheads="1"/>
          </p:cNvPicPr>
          <p:nvPr/>
        </p:nvPicPr>
        <p:blipFill>
          <a:blip r:embed="rId15" cstate="print"/>
          <a:srcRect/>
          <a:stretch>
            <a:fillRect/>
          </a:stretch>
        </p:blipFill>
        <p:spPr bwMode="auto">
          <a:xfrm>
            <a:off x="5872614" y="3724275"/>
            <a:ext cx="2381250" cy="1952625"/>
          </a:xfrm>
          <a:prstGeom prst="rect">
            <a:avLst/>
          </a:prstGeom>
          <a:noFill/>
          <a:ln w="9525">
            <a:noFill/>
            <a:miter lim="800000"/>
            <a:headEnd/>
            <a:tailEnd/>
          </a:ln>
        </p:spPr>
      </p:pic>
      <p:pic>
        <p:nvPicPr>
          <p:cNvPr id="31" name="Picture 19" descr="164b4"/>
          <p:cNvPicPr>
            <a:picLocks noChangeAspect="1" noChangeArrowheads="1"/>
          </p:cNvPicPr>
          <p:nvPr/>
        </p:nvPicPr>
        <p:blipFill>
          <a:blip r:embed="rId16" cstate="print"/>
          <a:srcRect/>
          <a:stretch>
            <a:fillRect/>
          </a:stretch>
        </p:blipFill>
        <p:spPr bwMode="auto">
          <a:xfrm>
            <a:off x="5872614" y="3724275"/>
            <a:ext cx="2381250" cy="1952625"/>
          </a:xfrm>
          <a:prstGeom prst="rect">
            <a:avLst/>
          </a:prstGeom>
          <a:noFill/>
          <a:ln w="9525">
            <a:noFill/>
            <a:miter lim="800000"/>
            <a:headEnd/>
            <a:tailEnd/>
          </a:ln>
        </p:spPr>
      </p:pic>
      <p:pic>
        <p:nvPicPr>
          <p:cNvPr id="32" name="Picture 20" descr="164b5"/>
          <p:cNvPicPr>
            <a:picLocks noChangeAspect="1" noChangeArrowheads="1"/>
          </p:cNvPicPr>
          <p:nvPr/>
        </p:nvPicPr>
        <p:blipFill>
          <a:blip r:embed="rId17" cstate="print"/>
          <a:srcRect/>
          <a:stretch>
            <a:fillRect/>
          </a:stretch>
        </p:blipFill>
        <p:spPr bwMode="auto">
          <a:xfrm>
            <a:off x="5872614" y="3724275"/>
            <a:ext cx="2381250" cy="1952625"/>
          </a:xfrm>
          <a:prstGeom prst="rect">
            <a:avLst/>
          </a:prstGeom>
          <a:noFill/>
          <a:ln w="9525">
            <a:noFill/>
            <a:miter lim="800000"/>
            <a:headEnd/>
            <a:tailEnd/>
          </a:ln>
        </p:spPr>
      </p:pic>
      <p:pic>
        <p:nvPicPr>
          <p:cNvPr id="33" name="Picture 21" descr="164b6"/>
          <p:cNvPicPr>
            <a:picLocks noChangeAspect="1" noChangeArrowheads="1"/>
          </p:cNvPicPr>
          <p:nvPr/>
        </p:nvPicPr>
        <p:blipFill>
          <a:blip r:embed="rId18" cstate="print"/>
          <a:srcRect/>
          <a:stretch>
            <a:fillRect/>
          </a:stretch>
        </p:blipFill>
        <p:spPr bwMode="auto">
          <a:xfrm>
            <a:off x="5872614" y="3724275"/>
            <a:ext cx="2381250" cy="1952625"/>
          </a:xfrm>
          <a:prstGeom prst="rect">
            <a:avLst/>
          </a:prstGeom>
          <a:noFill/>
          <a:ln w="9525">
            <a:noFill/>
            <a:miter lim="800000"/>
            <a:headEnd/>
            <a:tailEnd/>
          </a:ln>
        </p:spPr>
      </p:pic>
      <p:pic>
        <p:nvPicPr>
          <p:cNvPr id="34" name="Picture 22" descr="164b7"/>
          <p:cNvPicPr>
            <a:picLocks noChangeAspect="1" noChangeArrowheads="1"/>
          </p:cNvPicPr>
          <p:nvPr/>
        </p:nvPicPr>
        <p:blipFill>
          <a:blip r:embed="rId19" cstate="print"/>
          <a:srcRect/>
          <a:stretch>
            <a:fillRect/>
          </a:stretch>
        </p:blipFill>
        <p:spPr bwMode="auto">
          <a:xfrm>
            <a:off x="5872614" y="3724275"/>
            <a:ext cx="2381250" cy="1952625"/>
          </a:xfrm>
          <a:prstGeom prst="rect">
            <a:avLst/>
          </a:prstGeom>
          <a:noFill/>
          <a:ln w="9525">
            <a:noFill/>
            <a:miter lim="800000"/>
            <a:headEnd/>
            <a:tailEnd/>
          </a:ln>
        </p:spPr>
      </p:pic>
      <p:pic>
        <p:nvPicPr>
          <p:cNvPr id="35" name="Picture 23" descr="164b8"/>
          <p:cNvPicPr>
            <a:picLocks noChangeAspect="1" noChangeArrowheads="1"/>
          </p:cNvPicPr>
          <p:nvPr/>
        </p:nvPicPr>
        <p:blipFill>
          <a:blip r:embed="rId20" cstate="print"/>
          <a:srcRect/>
          <a:stretch>
            <a:fillRect/>
          </a:stretch>
        </p:blipFill>
        <p:spPr bwMode="auto">
          <a:xfrm>
            <a:off x="5872614" y="3724275"/>
            <a:ext cx="2381250" cy="1952625"/>
          </a:xfrm>
          <a:prstGeom prst="rect">
            <a:avLst/>
          </a:prstGeom>
          <a:noFill/>
          <a:ln w="9525">
            <a:noFill/>
            <a:miter lim="800000"/>
            <a:headEnd/>
            <a:tailEnd/>
          </a:ln>
        </p:spPr>
      </p:pic>
      <p:sp>
        <p:nvSpPr>
          <p:cNvPr id="37"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276484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09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09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2093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209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2093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209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02093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0209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02093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209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020938"/>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0209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02093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0209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020940"/>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0209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02094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020941"/>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500"/>
                                  </p:stCondLst>
                                  <p:childTnLst>
                                    <p:set>
                                      <p:cBhvr>
                                        <p:cTn id="59" dur="1" fill="hold">
                                          <p:stCondLst>
                                            <p:cond delay="0"/>
                                          </p:stCondLst>
                                        </p:cTn>
                                        <p:tgtEl>
                                          <p:spTgt spid="1020933">
                                            <p:txEl>
                                              <p:pRg st="0" end="0"/>
                                            </p:txEl>
                                          </p:spTgt>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500"/>
                                  </p:stCondLst>
                                  <p:childTnLst>
                                    <p:set>
                                      <p:cBhvr>
                                        <p:cTn id="62" dur="1" fill="hold">
                                          <p:stCondLst>
                                            <p:cond delay="0"/>
                                          </p:stCondLst>
                                        </p:cTn>
                                        <p:tgtEl>
                                          <p:spTgt spid="102093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27"/>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9"/>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30"/>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1"/>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32"/>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33"/>
                                        </p:tgtEl>
                                        <p:attrNameLst>
                                          <p:attrName>style.visibility</p:attrName>
                                        </p:attrNameLst>
                                      </p:cBhvr>
                                      <p:to>
                                        <p:strVal val="hidden"/>
                                      </p:to>
                                    </p:set>
                                  </p:childTnLst>
                                </p:cTn>
                              </p:par>
                              <p:par>
                                <p:cTn id="107" presetID="1" presetClass="entr" presetSubtype="0" fill="hold" nodeType="withEffect">
                                  <p:stCondLst>
                                    <p:cond delay="0"/>
                                  </p:stCondLst>
                                  <p:childTnLst>
                                    <p:set>
                                      <p:cBhvr>
                                        <p:cTn id="108" dur="1" fill="hold">
                                          <p:stCondLst>
                                            <p:cond delay="0"/>
                                          </p:stCondLst>
                                        </p:cTn>
                                        <p:tgtEl>
                                          <p:spTgt spid="3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34"/>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ChangeArrowheads="1"/>
          </p:cNvSpPr>
          <p:nvPr/>
        </p:nvSpPr>
        <p:spPr bwMode="auto">
          <a:xfrm>
            <a:off x="539750" y="1268413"/>
            <a:ext cx="8604250" cy="4683125"/>
          </a:xfrm>
          <a:prstGeom prst="rect">
            <a:avLst/>
          </a:prstGeom>
          <a:noFill/>
          <a:ln w="9525">
            <a:noFill/>
            <a:miter lim="800000"/>
            <a:headEnd/>
            <a:tailEnd/>
          </a:ln>
        </p:spPr>
        <p:txBody>
          <a:bodyPr/>
          <a:lstStyle/>
          <a:p>
            <a:pPr marL="968375" indent="-609600">
              <a:spcBef>
                <a:spcPct val="20000"/>
              </a:spcBef>
              <a:buClr>
                <a:srgbClr val="89AAD3"/>
              </a:buClr>
              <a:buSzPct val="70000"/>
              <a:buFont typeface="Wingdings" pitchFamily="2" charset="2"/>
              <a:buNone/>
            </a:pPr>
            <a:endParaRPr lang="en-US" altLang="zh-CN" sz="3200" dirty="0">
              <a:solidFill>
                <a:srgbClr val="7F7F7F"/>
              </a:solidFill>
              <a:latin typeface="Times New Roman" panose="02020603050405020304" pitchFamily="18" charset="0"/>
              <a:ea typeface="黑体" pitchFamily="2" charset="-122"/>
              <a:cs typeface="Times New Roman" panose="02020603050405020304" pitchFamily="18" charset="0"/>
            </a:endParaRPr>
          </a:p>
          <a:p>
            <a:pPr marL="968375" indent="-609600">
              <a:spcBef>
                <a:spcPct val="20000"/>
              </a:spcBef>
              <a:buClr>
                <a:srgbClr val="89AAD3"/>
              </a:buClr>
              <a:buSzPct val="70000"/>
              <a:buFont typeface="Wingdings" pitchFamily="2" charset="2"/>
              <a:buNone/>
            </a:pPr>
            <a:r>
              <a:rPr lang="zh-CN" altLang="en-US" dirty="0">
                <a:solidFill>
                  <a:srgbClr val="FF3300"/>
                </a:solidFill>
                <a:latin typeface="Times New Roman" panose="02020603050405020304" pitchFamily="18" charset="0"/>
                <a:ea typeface="楷体_GB2312" pitchFamily="49" charset="-122"/>
                <a:cs typeface="Times New Roman" panose="02020603050405020304" pitchFamily="18" charset="0"/>
              </a:rPr>
              <a:t>基本策略：</a:t>
            </a:r>
            <a:endPar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627063" indent="-268288">
              <a:spcBef>
                <a:spcPct val="20000"/>
              </a:spcBef>
              <a:buClr>
                <a:srgbClr val="4D5B6B">
                  <a:lumMod val="50000"/>
                </a:srgbClr>
              </a:buClr>
              <a:buSzPct val="70000"/>
              <a:buFont typeface="Wingdings" pitchFamily="2" charset="2"/>
              <a:buAutoNum type="circleNumDbPlain"/>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首先将</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G</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的</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n</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个顶点看成</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n</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个孤立的连通分支</a:t>
            </a:r>
          </a:p>
          <a:p>
            <a:pPr marL="627063" indent="-268288">
              <a:spcBef>
                <a:spcPct val="20000"/>
              </a:spcBef>
              <a:buClr>
                <a:srgbClr val="4D5B6B">
                  <a:lumMod val="50000"/>
                </a:srgbClr>
              </a:buClr>
              <a:buSzPct val="70000"/>
              <a:buFont typeface="Wingdings" pitchFamily="2" charset="2"/>
              <a:buAutoNum type="circleNumDbPlain"/>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将所有的边按权从小到大排序</a:t>
            </a:r>
          </a:p>
          <a:p>
            <a:pPr marL="627063" indent="-268288">
              <a:spcBef>
                <a:spcPct val="20000"/>
              </a:spcBef>
              <a:buClr>
                <a:srgbClr val="4D5B6B">
                  <a:lumMod val="50000"/>
                </a:srgbClr>
              </a:buClr>
              <a:buSzPct val="70000"/>
              <a:buFont typeface="Wingdings" pitchFamily="2" charset="2"/>
              <a:buAutoNum type="circleNumDbPlain"/>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依边权递增的顺序查看每一条边（</a:t>
            </a:r>
            <a:r>
              <a:rPr lang="en-US" altLang="zh-CN" dirty="0" err="1">
                <a:solidFill>
                  <a:srgbClr val="000000"/>
                </a:solidFill>
                <a:latin typeface="Times New Roman" panose="02020603050405020304" pitchFamily="18" charset="0"/>
                <a:ea typeface="楷体_GB2312" pitchFamily="49" charset="-122"/>
                <a:cs typeface="Times New Roman" panose="02020603050405020304" pitchFamily="18" charset="0"/>
              </a:rPr>
              <a:t>v,w</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a:t>
            </a:r>
          </a:p>
          <a:p>
            <a:pPr marL="627063" indent="-268288">
              <a:spcBef>
                <a:spcPct val="20000"/>
              </a:spcBef>
              <a:buClr>
                <a:srgbClr val="4D5B6B">
                  <a:lumMod val="50000"/>
                </a:srgbClr>
              </a:buClr>
              <a:buSzPct val="70000"/>
              <a:buFont typeface="Wingdings"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w</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分别是当前</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个不同的连通分支（树）</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中的顶点时，就用边</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dirty="0" err="1">
                <a:solidFill>
                  <a:srgbClr val="000000"/>
                </a:solidFill>
                <a:latin typeface="Times New Roman" panose="02020603050405020304" pitchFamily="18" charset="0"/>
                <a:ea typeface="楷体_GB2312" pitchFamily="49" charset="-122"/>
                <a:cs typeface="Times New Roman" panose="02020603050405020304" pitchFamily="18" charset="0"/>
              </a:rPr>
              <a:t>v,w</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将</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T1</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T2</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连接成一个连通分支（树）</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然后接着查看下一条边；</a:t>
            </a:r>
          </a:p>
          <a:p>
            <a:pPr marL="627063" indent="-268288">
              <a:spcBef>
                <a:spcPct val="20000"/>
              </a:spcBef>
              <a:buClr>
                <a:srgbClr val="4D5B6B">
                  <a:lumMod val="50000"/>
                </a:srgbClr>
              </a:buClr>
              <a:buSzPct val="70000"/>
              <a:buFont typeface="Wingdings" pitchFamily="2" charset="2"/>
              <a:buNone/>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b)</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v</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w</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在当前的同一个连通分支中，就直接再查看下一条边。</a:t>
            </a:r>
          </a:p>
          <a:p>
            <a:pPr marL="627063" indent="-268288">
              <a:spcBef>
                <a:spcPct val="20000"/>
              </a:spcBef>
              <a:buClr>
                <a:srgbClr val="4D5B6B">
                  <a:lumMod val="50000"/>
                </a:srgbClr>
              </a:buClr>
              <a:buSzPct val="70000"/>
              <a:buFont typeface="Wingdings" pitchFamily="2" charset="2"/>
              <a:buAutoNum type="circleNumDbPlain" startAt="4"/>
            </a:pP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重复步骤</a:t>
            </a:r>
            <a:r>
              <a:rPr lang="en-US" altLang="zh-CN" dirty="0">
                <a:solidFill>
                  <a:srgbClr val="000000"/>
                </a:solidFill>
                <a:latin typeface="Times New Roman" panose="02020603050405020304" pitchFamily="18" charset="0"/>
                <a:ea typeface="楷体_GB2312" pitchFamily="49" charset="-122"/>
                <a:cs typeface="Times New Roman" panose="02020603050405020304" pitchFamily="18" charset="0"/>
              </a:rPr>
              <a:t>3</a:t>
            </a:r>
            <a:r>
              <a:rPr lang="zh-CN" altLang="en-US" dirty="0">
                <a:solidFill>
                  <a:srgbClr val="000000"/>
                </a:solidFill>
                <a:latin typeface="Times New Roman" panose="02020603050405020304" pitchFamily="18" charset="0"/>
                <a:ea typeface="楷体_GB2312" pitchFamily="49" charset="-122"/>
                <a:cs typeface="Times New Roman" panose="02020603050405020304" pitchFamily="18" charset="0"/>
              </a:rPr>
              <a:t>一直进行到只剩下一个连通分支时为止。</a:t>
            </a:r>
            <a:r>
              <a:rPr lang="zh-CN" altLang="en-US" sz="2800" dirty="0">
                <a:solidFill>
                  <a:srgbClr val="000000"/>
                </a:solidFill>
                <a:latin typeface="Times New Roman" panose="02020603050405020304" pitchFamily="18" charset="0"/>
                <a:ea typeface="楷体_GB2312" pitchFamily="49" charset="-122"/>
                <a:cs typeface="Times New Roman" panose="02020603050405020304" pitchFamily="18" charset="0"/>
              </a:rPr>
              <a:t> </a:t>
            </a:r>
          </a:p>
          <a:p>
            <a:pPr marL="968375" indent="-609600">
              <a:spcBef>
                <a:spcPct val="20000"/>
              </a:spcBef>
              <a:buClr>
                <a:srgbClr val="89AAD3"/>
              </a:buClr>
              <a:buSzPct val="70000"/>
              <a:buFont typeface="Wingdings" pitchFamily="2" charset="2"/>
              <a:buNone/>
            </a:pPr>
            <a:endParaRPr lang="en-US" altLang="zh-CN" sz="2800" dirty="0">
              <a:solidFill>
                <a:srgbClr val="000000"/>
              </a:solidFill>
              <a:latin typeface="Times New Roman" panose="02020603050405020304" pitchFamily="18" charset="0"/>
              <a:ea typeface="楷体_GB2312" pitchFamily="49" charset="-122"/>
              <a:cs typeface="Times New Roman" panose="02020603050405020304" pitchFamily="18" charset="0"/>
            </a:endParaRPr>
          </a:p>
        </p:txBody>
      </p:sp>
      <p:sp>
        <p:nvSpPr>
          <p:cNvPr id="119811" name="Rectangle 3"/>
          <p:cNvSpPr>
            <a:spLocks noChangeArrowheads="1"/>
          </p:cNvSpPr>
          <p:nvPr/>
        </p:nvSpPr>
        <p:spPr bwMode="auto">
          <a:xfrm>
            <a:off x="554945" y="1268413"/>
            <a:ext cx="8334375"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E8DED8"/>
                </a:solidFill>
                <a:latin typeface="Garamond" pitchFamily="18" charset="0"/>
              </a:rPr>
              <a:t>  </a:t>
            </a:r>
            <a:r>
              <a:rPr lang="zh-CN" altLang="en-US" sz="3200" dirty="0">
                <a:solidFill>
                  <a:srgbClr val="000000"/>
                </a:solidFill>
                <a:latin typeface="Garamond" pitchFamily="18" charset="0"/>
              </a:rPr>
              <a:t>关键实现难点：如何判断是否形成回路</a:t>
            </a:r>
          </a:p>
        </p:txBody>
      </p:sp>
      <p:sp>
        <p:nvSpPr>
          <p:cNvPr id="7"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104031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1954">
                                            <p:txEl>
                                              <p:pRg st="1" end="1"/>
                                            </p:txEl>
                                          </p:spTgt>
                                        </p:tgtEl>
                                        <p:attrNameLst>
                                          <p:attrName>style.visibility</p:attrName>
                                        </p:attrNameLst>
                                      </p:cBhvr>
                                      <p:to>
                                        <p:strVal val="visible"/>
                                      </p:to>
                                    </p:set>
                                    <p:animEffect transition="in" filter="blinds(horizontal)">
                                      <p:cBhvr>
                                        <p:cTn id="7" dur="500"/>
                                        <p:tgtEl>
                                          <p:spTgt spid="10219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1954">
                                            <p:txEl>
                                              <p:pRg st="2" end="2"/>
                                            </p:txEl>
                                          </p:spTgt>
                                        </p:tgtEl>
                                        <p:attrNameLst>
                                          <p:attrName>style.visibility</p:attrName>
                                        </p:attrNameLst>
                                      </p:cBhvr>
                                      <p:to>
                                        <p:strVal val="visible"/>
                                      </p:to>
                                    </p:set>
                                    <p:animEffect transition="in" filter="blinds(horizontal)">
                                      <p:cBhvr>
                                        <p:cTn id="12" dur="500"/>
                                        <p:tgtEl>
                                          <p:spTgt spid="10219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1954">
                                            <p:txEl>
                                              <p:pRg st="3" end="3"/>
                                            </p:txEl>
                                          </p:spTgt>
                                        </p:tgtEl>
                                        <p:attrNameLst>
                                          <p:attrName>style.visibility</p:attrName>
                                        </p:attrNameLst>
                                      </p:cBhvr>
                                      <p:to>
                                        <p:strVal val="visible"/>
                                      </p:to>
                                    </p:set>
                                    <p:animEffect transition="in" filter="blinds(horizontal)">
                                      <p:cBhvr>
                                        <p:cTn id="17" dur="500"/>
                                        <p:tgtEl>
                                          <p:spTgt spid="10219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1954">
                                            <p:txEl>
                                              <p:pRg st="4" end="4"/>
                                            </p:txEl>
                                          </p:spTgt>
                                        </p:tgtEl>
                                        <p:attrNameLst>
                                          <p:attrName>style.visibility</p:attrName>
                                        </p:attrNameLst>
                                      </p:cBhvr>
                                      <p:to>
                                        <p:strVal val="visible"/>
                                      </p:to>
                                    </p:set>
                                    <p:animEffect transition="in" filter="blinds(horizontal)">
                                      <p:cBhvr>
                                        <p:cTn id="22" dur="500"/>
                                        <p:tgtEl>
                                          <p:spTgt spid="10219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1954">
                                            <p:txEl>
                                              <p:pRg st="5" end="5"/>
                                            </p:txEl>
                                          </p:spTgt>
                                        </p:tgtEl>
                                        <p:attrNameLst>
                                          <p:attrName>style.visibility</p:attrName>
                                        </p:attrNameLst>
                                      </p:cBhvr>
                                      <p:to>
                                        <p:strVal val="visible"/>
                                      </p:to>
                                    </p:set>
                                    <p:animEffect transition="in" filter="blinds(horizontal)">
                                      <p:cBhvr>
                                        <p:cTn id="27" dur="500"/>
                                        <p:tgtEl>
                                          <p:spTgt spid="102195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1954">
                                            <p:txEl>
                                              <p:pRg st="6" end="6"/>
                                            </p:txEl>
                                          </p:spTgt>
                                        </p:tgtEl>
                                        <p:attrNameLst>
                                          <p:attrName>style.visibility</p:attrName>
                                        </p:attrNameLst>
                                      </p:cBhvr>
                                      <p:to>
                                        <p:strVal val="visible"/>
                                      </p:to>
                                    </p:set>
                                    <p:animEffect transition="in" filter="blinds(horizontal)">
                                      <p:cBhvr>
                                        <p:cTn id="32" dur="500"/>
                                        <p:tgtEl>
                                          <p:spTgt spid="102195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1954">
                                            <p:txEl>
                                              <p:pRg st="7" end="7"/>
                                            </p:txEl>
                                          </p:spTgt>
                                        </p:tgtEl>
                                        <p:attrNameLst>
                                          <p:attrName>style.visibility</p:attrName>
                                        </p:attrNameLst>
                                      </p:cBhvr>
                                      <p:to>
                                        <p:strVal val="visible"/>
                                      </p:to>
                                    </p:set>
                                    <p:animEffect transition="in" filter="blinds(horizontal)">
                                      <p:cBhvr>
                                        <p:cTn id="37" dur="500"/>
                                        <p:tgtEl>
                                          <p:spTgt spid="10219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直接箭头连接符 132"/>
          <p:cNvCxnSpPr/>
          <p:nvPr/>
        </p:nvCxnSpPr>
        <p:spPr>
          <a:xfrm flipH="1" flipV="1">
            <a:off x="4554208" y="4721577"/>
            <a:ext cx="147695" cy="4267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endCxn id="2" idx="4"/>
          </p:cNvCxnSpPr>
          <p:nvPr/>
        </p:nvCxnSpPr>
        <p:spPr>
          <a:xfrm flipH="1" flipV="1">
            <a:off x="2562426" y="4734669"/>
            <a:ext cx="343509" cy="5864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Line 4"/>
          <p:cNvSpPr>
            <a:spLocks noChangeShapeType="1"/>
          </p:cNvSpPr>
          <p:nvPr/>
        </p:nvSpPr>
        <p:spPr bwMode="auto">
          <a:xfrm>
            <a:off x="7546974" y="1860550"/>
            <a:ext cx="1170781" cy="687684"/>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itchFamily="18" charset="0"/>
            </a:endParaRPr>
          </a:p>
        </p:txBody>
      </p:sp>
      <p:sp>
        <p:nvSpPr>
          <p:cNvPr id="9" name="Line 5"/>
          <p:cNvSpPr>
            <a:spLocks noChangeShapeType="1"/>
          </p:cNvSpPr>
          <p:nvPr/>
        </p:nvSpPr>
        <p:spPr bwMode="auto">
          <a:xfrm flipH="1">
            <a:off x="7534275" y="2659062"/>
            <a:ext cx="927100" cy="1265237"/>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itchFamily="18" charset="0"/>
            </a:endParaRPr>
          </a:p>
        </p:txBody>
      </p:sp>
      <p:sp>
        <p:nvSpPr>
          <p:cNvPr id="10" name="Line 6"/>
          <p:cNvSpPr>
            <a:spLocks noChangeShapeType="1"/>
          </p:cNvSpPr>
          <p:nvPr/>
        </p:nvSpPr>
        <p:spPr bwMode="auto">
          <a:xfrm flipH="1">
            <a:off x="6738938" y="3763964"/>
            <a:ext cx="844550" cy="920750"/>
          </a:xfrm>
          <a:prstGeom prst="line">
            <a:avLst/>
          </a:prstGeom>
          <a:noFill/>
          <a:ln w="57150" cap="sq">
            <a:solidFill>
              <a:srgbClr val="FF0000"/>
            </a:solidFill>
            <a:round/>
            <a:headEnd type="triangle" w="med" len="med"/>
            <a:tailEnd type="none" w="sm" len="sm"/>
          </a:ln>
        </p:spPr>
        <p:txBody>
          <a:bodyPr wrap="none" anchor="ctr"/>
          <a:lstStyle/>
          <a:p>
            <a:endParaRPr lang="zh-CN" altLang="en-US" b="0">
              <a:solidFill>
                <a:srgbClr val="000000"/>
              </a:solidFill>
              <a:latin typeface="Times New Roman" pitchFamily="18" charset="0"/>
            </a:endParaRPr>
          </a:p>
        </p:txBody>
      </p:sp>
      <p:sp>
        <p:nvSpPr>
          <p:cNvPr id="6" name="Line 3"/>
          <p:cNvSpPr>
            <a:spLocks noChangeShapeType="1"/>
          </p:cNvSpPr>
          <p:nvPr/>
        </p:nvSpPr>
        <p:spPr bwMode="auto">
          <a:xfrm>
            <a:off x="6338888" y="3086101"/>
            <a:ext cx="1046162" cy="677862"/>
          </a:xfrm>
          <a:prstGeom prst="line">
            <a:avLst/>
          </a:prstGeom>
          <a:noFill/>
          <a:ln w="57150" cap="sq">
            <a:solidFill>
              <a:srgbClr val="FF0000"/>
            </a:solidFill>
            <a:round/>
            <a:headEnd type="triangle" w="med" len="med"/>
            <a:tailEnd type="none" w="sm" len="sm"/>
          </a:ln>
        </p:spPr>
        <p:txBody>
          <a:bodyPr wrap="none" anchor="ctr"/>
          <a:lstStyle/>
          <a:p>
            <a:endParaRPr lang="zh-CN" altLang="en-US" b="0">
              <a:solidFill>
                <a:srgbClr val="000000"/>
              </a:solidFill>
              <a:latin typeface="Times New Roman" pitchFamily="18" charset="0"/>
            </a:endParaRPr>
          </a:p>
        </p:txBody>
      </p:sp>
      <p:sp>
        <p:nvSpPr>
          <p:cNvPr id="5" name="Line 2"/>
          <p:cNvSpPr>
            <a:spLocks noChangeShapeType="1"/>
          </p:cNvSpPr>
          <p:nvPr/>
        </p:nvSpPr>
        <p:spPr bwMode="auto">
          <a:xfrm>
            <a:off x="5500688" y="1984375"/>
            <a:ext cx="884237" cy="1163638"/>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itchFamily="18" charset="0"/>
            </a:endParaRPr>
          </a:p>
        </p:txBody>
      </p:sp>
      <p:grpSp>
        <p:nvGrpSpPr>
          <p:cNvPr id="3" name="Group 110"/>
          <p:cNvGrpSpPr>
            <a:grpSpLocks/>
          </p:cNvGrpSpPr>
          <p:nvPr/>
        </p:nvGrpSpPr>
        <p:grpSpPr bwMode="auto">
          <a:xfrm>
            <a:off x="4652963" y="1749400"/>
            <a:ext cx="663575" cy="1866926"/>
            <a:chOff x="3003" y="1144"/>
            <a:chExt cx="418" cy="1014"/>
          </a:xfrm>
        </p:grpSpPr>
        <p:sp>
          <p:nvSpPr>
            <p:cNvPr id="102" name="Line 111"/>
            <p:cNvSpPr>
              <a:spLocks noChangeShapeType="1"/>
            </p:cNvSpPr>
            <p:nvPr/>
          </p:nvSpPr>
          <p:spPr bwMode="auto">
            <a:xfrm flipV="1">
              <a:off x="3223" y="1144"/>
              <a:ext cx="198" cy="1014"/>
            </a:xfrm>
            <a:prstGeom prst="line">
              <a:avLst/>
            </a:prstGeom>
            <a:noFill/>
            <a:ln w="57150">
              <a:solidFill>
                <a:srgbClr val="FF0000"/>
              </a:solidFill>
              <a:round/>
              <a:headEnd/>
              <a:tailEnd type="triangle" w="med" len="med"/>
            </a:ln>
          </p:spPr>
          <p:txBody>
            <a:bodyPr/>
            <a:lstStyle/>
            <a:p>
              <a:endParaRPr lang="zh-CN" altLang="en-US" b="0">
                <a:solidFill>
                  <a:srgbClr val="000000"/>
                </a:solidFill>
                <a:latin typeface="Times New Roman" pitchFamily="18" charset="0"/>
              </a:endParaRPr>
            </a:p>
          </p:txBody>
        </p:sp>
        <p:sp>
          <p:nvSpPr>
            <p:cNvPr id="103" name="Text Box 112"/>
            <p:cNvSpPr txBox="1">
              <a:spLocks noChangeArrowheads="1"/>
            </p:cNvSpPr>
            <p:nvPr/>
          </p:nvSpPr>
          <p:spPr bwMode="auto">
            <a:xfrm>
              <a:off x="3003" y="1400"/>
              <a:ext cx="228" cy="327"/>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6</a:t>
              </a:r>
            </a:p>
          </p:txBody>
        </p:sp>
      </p:grpSp>
      <p:sp>
        <p:nvSpPr>
          <p:cNvPr id="7" name="标题 4"/>
          <p:cNvSpPr>
            <a:spLocks noGrp="1"/>
          </p:cNvSpPr>
          <p:nvPr>
            <p:ph type="title"/>
          </p:nvPr>
        </p:nvSpPr>
        <p:spPr/>
        <p:txBody>
          <a:bodyPr/>
          <a:lstStyle/>
          <a:p>
            <a:r>
              <a:rPr lang="zh-CN" altLang="en-US" dirty="0"/>
              <a:t>最小支撑树</a:t>
            </a:r>
          </a:p>
        </p:txBody>
      </p:sp>
      <p:sp>
        <p:nvSpPr>
          <p:cNvPr id="11" name="Text Box 7"/>
          <p:cNvSpPr txBox="1">
            <a:spLocks noChangeArrowheads="1"/>
          </p:cNvSpPr>
          <p:nvPr/>
        </p:nvSpPr>
        <p:spPr bwMode="auto">
          <a:xfrm>
            <a:off x="7861300" y="1689100"/>
            <a:ext cx="3619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5</a:t>
            </a:r>
          </a:p>
        </p:txBody>
      </p:sp>
      <p:sp>
        <p:nvSpPr>
          <p:cNvPr id="12" name="Text Box 8"/>
          <p:cNvSpPr txBox="1">
            <a:spLocks noChangeArrowheads="1"/>
          </p:cNvSpPr>
          <p:nvPr/>
        </p:nvSpPr>
        <p:spPr bwMode="auto">
          <a:xfrm>
            <a:off x="5799138" y="2139950"/>
            <a:ext cx="5397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14</a:t>
            </a:r>
          </a:p>
        </p:txBody>
      </p:sp>
      <p:sp>
        <p:nvSpPr>
          <p:cNvPr id="13" name="Text Box 9"/>
          <p:cNvSpPr txBox="1">
            <a:spLocks noChangeArrowheads="1"/>
          </p:cNvSpPr>
          <p:nvPr/>
        </p:nvSpPr>
        <p:spPr bwMode="auto">
          <a:xfrm>
            <a:off x="6872288" y="3008313"/>
            <a:ext cx="361950" cy="519112"/>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8</a:t>
            </a:r>
          </a:p>
        </p:txBody>
      </p:sp>
      <p:sp>
        <p:nvSpPr>
          <p:cNvPr id="14" name="Text Box 10"/>
          <p:cNvSpPr txBox="1">
            <a:spLocks noChangeArrowheads="1"/>
          </p:cNvSpPr>
          <p:nvPr/>
        </p:nvSpPr>
        <p:spPr bwMode="auto">
          <a:xfrm>
            <a:off x="6900863" y="4302125"/>
            <a:ext cx="5397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21</a:t>
            </a:r>
          </a:p>
        </p:txBody>
      </p:sp>
      <p:sp>
        <p:nvSpPr>
          <p:cNvPr id="15" name="Text Box 11"/>
          <p:cNvSpPr txBox="1">
            <a:spLocks noChangeArrowheads="1"/>
          </p:cNvSpPr>
          <p:nvPr/>
        </p:nvSpPr>
        <p:spPr bwMode="auto">
          <a:xfrm>
            <a:off x="7912100" y="3213100"/>
            <a:ext cx="3619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3</a:t>
            </a:r>
          </a:p>
        </p:txBody>
      </p:sp>
      <p:grpSp>
        <p:nvGrpSpPr>
          <p:cNvPr id="4" name="Group 12"/>
          <p:cNvGrpSpPr>
            <a:grpSpLocks/>
          </p:cNvGrpSpPr>
          <p:nvPr/>
        </p:nvGrpSpPr>
        <p:grpSpPr bwMode="auto">
          <a:xfrm>
            <a:off x="4760913" y="1601788"/>
            <a:ext cx="4038600" cy="3375025"/>
            <a:chOff x="3091" y="1243"/>
            <a:chExt cx="2544" cy="2126"/>
          </a:xfrm>
        </p:grpSpPr>
        <p:sp>
          <p:nvSpPr>
            <p:cNvPr id="17" name="Oval 13"/>
            <p:cNvSpPr>
              <a:spLocks noChangeArrowheads="1"/>
            </p:cNvSpPr>
            <p:nvPr/>
          </p:nvSpPr>
          <p:spPr bwMode="auto">
            <a:xfrm>
              <a:off x="3362" y="1243"/>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a</a:t>
              </a:r>
              <a:endParaRPr lang="en-US" altLang="zh-CN" b="0">
                <a:solidFill>
                  <a:srgbClr val="000000"/>
                </a:solidFill>
                <a:latin typeface="Times New Roman" pitchFamily="18" charset="0"/>
              </a:endParaRPr>
            </a:p>
          </p:txBody>
        </p:sp>
        <p:sp>
          <p:nvSpPr>
            <p:cNvPr id="18" name="Oval 14"/>
            <p:cNvSpPr>
              <a:spLocks noChangeArrowheads="1"/>
            </p:cNvSpPr>
            <p:nvPr/>
          </p:nvSpPr>
          <p:spPr bwMode="auto">
            <a:xfrm>
              <a:off x="3973" y="2055"/>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e</a:t>
              </a:r>
              <a:endParaRPr lang="en-US" altLang="zh-CN" b="0">
                <a:solidFill>
                  <a:srgbClr val="000000"/>
                </a:solidFill>
                <a:latin typeface="Times New Roman" pitchFamily="18" charset="0"/>
              </a:endParaRPr>
            </a:p>
          </p:txBody>
        </p:sp>
        <p:sp>
          <p:nvSpPr>
            <p:cNvPr id="19" name="Oval 15"/>
            <p:cNvSpPr>
              <a:spLocks noChangeArrowheads="1"/>
            </p:cNvSpPr>
            <p:nvPr/>
          </p:nvSpPr>
          <p:spPr bwMode="auto">
            <a:xfrm>
              <a:off x="4719" y="2519"/>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a:solidFill>
                    <a:srgbClr val="800000"/>
                  </a:solidFill>
                  <a:latin typeface="Times New Roman" pitchFamily="18" charset="0"/>
                </a:rPr>
                <a:t>d</a:t>
              </a:r>
              <a:endParaRPr lang="en-US" altLang="zh-CN" b="0" dirty="0">
                <a:solidFill>
                  <a:srgbClr val="000000"/>
                </a:solidFill>
                <a:latin typeface="Times New Roman" pitchFamily="18" charset="0"/>
              </a:endParaRPr>
            </a:p>
          </p:txBody>
        </p:sp>
        <p:sp>
          <p:nvSpPr>
            <p:cNvPr id="20" name="Oval 16"/>
            <p:cNvSpPr>
              <a:spLocks noChangeArrowheads="1"/>
            </p:cNvSpPr>
            <p:nvPr/>
          </p:nvSpPr>
          <p:spPr bwMode="auto">
            <a:xfrm>
              <a:off x="5398" y="1668"/>
              <a:ext cx="237" cy="271"/>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c</a:t>
              </a:r>
              <a:endParaRPr lang="en-US" altLang="zh-CN" b="0">
                <a:solidFill>
                  <a:srgbClr val="000000"/>
                </a:solidFill>
                <a:latin typeface="Times New Roman" pitchFamily="18" charset="0"/>
              </a:endParaRPr>
            </a:p>
          </p:txBody>
        </p:sp>
        <p:sp>
          <p:nvSpPr>
            <p:cNvPr id="21" name="Oval 17"/>
            <p:cNvSpPr>
              <a:spLocks noChangeArrowheads="1"/>
            </p:cNvSpPr>
            <p:nvPr/>
          </p:nvSpPr>
          <p:spPr bwMode="auto">
            <a:xfrm>
              <a:off x="4617" y="1243"/>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b</a:t>
              </a:r>
              <a:endParaRPr lang="en-US" altLang="zh-CN" b="0">
                <a:solidFill>
                  <a:srgbClr val="000000"/>
                </a:solidFill>
                <a:latin typeface="Times New Roman" pitchFamily="18" charset="0"/>
              </a:endParaRPr>
            </a:p>
          </p:txBody>
        </p:sp>
        <p:sp>
          <p:nvSpPr>
            <p:cNvPr id="22" name="Oval 18"/>
            <p:cNvSpPr>
              <a:spLocks noChangeArrowheads="1"/>
            </p:cNvSpPr>
            <p:nvPr/>
          </p:nvSpPr>
          <p:spPr bwMode="auto">
            <a:xfrm>
              <a:off x="3091" y="2519"/>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a:solidFill>
                    <a:srgbClr val="800000"/>
                  </a:solidFill>
                  <a:latin typeface="Times New Roman" pitchFamily="18" charset="0"/>
                </a:rPr>
                <a:t>g</a:t>
              </a:r>
              <a:endParaRPr lang="en-US" altLang="zh-CN" b="0" dirty="0">
                <a:solidFill>
                  <a:srgbClr val="000000"/>
                </a:solidFill>
                <a:latin typeface="Times New Roman" pitchFamily="18" charset="0"/>
              </a:endParaRPr>
            </a:p>
          </p:txBody>
        </p:sp>
        <p:sp>
          <p:nvSpPr>
            <p:cNvPr id="23" name="Oval 19"/>
            <p:cNvSpPr>
              <a:spLocks noChangeArrowheads="1"/>
            </p:cNvSpPr>
            <p:nvPr/>
          </p:nvSpPr>
          <p:spPr bwMode="auto">
            <a:xfrm>
              <a:off x="4109" y="3098"/>
              <a:ext cx="237" cy="271"/>
            </a:xfrm>
            <a:prstGeom prst="ellipse">
              <a:avLst/>
            </a:prstGeom>
            <a:solidFill>
              <a:srgbClr val="FFFF99"/>
            </a:solidFill>
            <a:ln w="28575" cap="sq">
              <a:solidFill>
                <a:srgbClr val="8000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f</a:t>
              </a:r>
              <a:endParaRPr lang="en-US" altLang="zh-CN" b="0">
                <a:solidFill>
                  <a:srgbClr val="000000"/>
                </a:solidFill>
                <a:latin typeface="Times New Roman" pitchFamily="18" charset="0"/>
              </a:endParaRPr>
            </a:p>
          </p:txBody>
        </p:sp>
      </p:grpSp>
      <p:sp>
        <p:nvSpPr>
          <p:cNvPr id="24" name="Line 20"/>
          <p:cNvSpPr>
            <a:spLocks noChangeShapeType="1"/>
          </p:cNvSpPr>
          <p:nvPr/>
        </p:nvSpPr>
        <p:spPr bwMode="auto">
          <a:xfrm>
            <a:off x="7367588" y="2035175"/>
            <a:ext cx="122237" cy="1616075"/>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useBgFill="1">
        <p:nvSpPr>
          <p:cNvPr id="25" name="Rectangle 21"/>
          <p:cNvSpPr>
            <a:spLocks noChangeArrowheads="1"/>
          </p:cNvSpPr>
          <p:nvPr/>
        </p:nvSpPr>
        <p:spPr bwMode="auto">
          <a:xfrm>
            <a:off x="7323138" y="2035175"/>
            <a:ext cx="212725" cy="1585913"/>
          </a:xfrm>
          <a:prstGeom prst="rect">
            <a:avLst/>
          </a:prstGeom>
          <a:ln w="9525">
            <a:noFill/>
            <a:miter lim="800000"/>
            <a:headEnd/>
            <a:tailEnd/>
          </a:ln>
        </p:spPr>
        <p:txBody>
          <a:bodyPr wrap="none" anchor="ctr"/>
          <a:lstStyle/>
          <a:p>
            <a:endParaRPr lang="zh-CN" altLang="en-US" b="0">
              <a:solidFill>
                <a:srgbClr val="000000"/>
              </a:solidFill>
              <a:latin typeface="Times New Roman" pitchFamily="18" charset="0"/>
            </a:endParaRPr>
          </a:p>
        </p:txBody>
      </p:sp>
      <p:sp>
        <p:nvSpPr>
          <p:cNvPr id="26" name="Line 22"/>
          <p:cNvSpPr>
            <a:spLocks noChangeShapeType="1"/>
          </p:cNvSpPr>
          <p:nvPr/>
        </p:nvSpPr>
        <p:spPr bwMode="auto">
          <a:xfrm flipH="1">
            <a:off x="6499225" y="1958975"/>
            <a:ext cx="747713" cy="960438"/>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useBgFill="1">
        <p:nvSpPr>
          <p:cNvPr id="27" name="Rectangle 23"/>
          <p:cNvSpPr>
            <a:spLocks noChangeArrowheads="1"/>
          </p:cNvSpPr>
          <p:nvPr/>
        </p:nvSpPr>
        <p:spPr bwMode="auto">
          <a:xfrm>
            <a:off x="6483350" y="1958975"/>
            <a:ext cx="763588" cy="960438"/>
          </a:xfrm>
          <a:prstGeom prst="rect">
            <a:avLst/>
          </a:prstGeom>
          <a:ln w="9525">
            <a:noFill/>
            <a:miter lim="800000"/>
            <a:headEnd/>
            <a:tailEnd/>
          </a:ln>
        </p:spPr>
        <p:txBody>
          <a:bodyPr wrap="none" anchor="ctr"/>
          <a:lstStyle/>
          <a:p>
            <a:endParaRPr lang="zh-CN" altLang="en-US" b="0">
              <a:solidFill>
                <a:srgbClr val="000000"/>
              </a:solidFill>
              <a:latin typeface="Times New Roman" pitchFamily="18" charset="0"/>
            </a:endParaRPr>
          </a:p>
        </p:txBody>
      </p:sp>
      <p:sp>
        <p:nvSpPr>
          <p:cNvPr id="28" name="Line 24"/>
          <p:cNvSpPr>
            <a:spLocks noChangeShapeType="1"/>
          </p:cNvSpPr>
          <p:nvPr/>
        </p:nvSpPr>
        <p:spPr bwMode="auto">
          <a:xfrm>
            <a:off x="5584825" y="1792288"/>
            <a:ext cx="1600200" cy="30162"/>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useBgFill="1">
        <p:nvSpPr>
          <p:cNvPr id="29" name="Rectangle 25"/>
          <p:cNvSpPr>
            <a:spLocks noChangeArrowheads="1"/>
          </p:cNvSpPr>
          <p:nvPr/>
        </p:nvSpPr>
        <p:spPr bwMode="auto">
          <a:xfrm>
            <a:off x="5554663" y="1776413"/>
            <a:ext cx="1616075" cy="88900"/>
          </a:xfrm>
          <a:prstGeom prst="rect">
            <a:avLst/>
          </a:prstGeom>
          <a:ln w="9525">
            <a:noFill/>
            <a:miter lim="800000"/>
            <a:headEnd/>
            <a:tailEnd/>
          </a:ln>
        </p:spPr>
        <p:txBody>
          <a:bodyPr wrap="none" anchor="ctr"/>
          <a:lstStyle/>
          <a:p>
            <a:endParaRPr lang="zh-CN" altLang="en-US" b="0">
              <a:solidFill>
                <a:srgbClr val="000000"/>
              </a:solidFill>
              <a:latin typeface="Times New Roman" pitchFamily="18" charset="0"/>
            </a:endParaRPr>
          </a:p>
        </p:txBody>
      </p:sp>
      <p:grpSp>
        <p:nvGrpSpPr>
          <p:cNvPr id="16" name="Group 39"/>
          <p:cNvGrpSpPr>
            <a:grpSpLocks/>
          </p:cNvGrpSpPr>
          <p:nvPr/>
        </p:nvGrpSpPr>
        <p:grpSpPr bwMode="auto">
          <a:xfrm>
            <a:off x="4595813" y="1104900"/>
            <a:ext cx="4433887" cy="4008438"/>
            <a:chOff x="2967" y="576"/>
            <a:chExt cx="2793" cy="2525"/>
          </a:xfrm>
        </p:grpSpPr>
        <p:sp>
          <p:nvSpPr>
            <p:cNvPr id="31" name="Text Box 40"/>
            <p:cNvSpPr txBox="1">
              <a:spLocks noChangeArrowheads="1"/>
            </p:cNvSpPr>
            <p:nvPr/>
          </p:nvSpPr>
          <p:spPr bwMode="auto">
            <a:xfrm>
              <a:off x="4849" y="2294"/>
              <a:ext cx="393" cy="327"/>
            </a:xfrm>
            <a:prstGeom prst="rect">
              <a:avLst/>
            </a:prstGeom>
            <a:noFill/>
            <a:ln w="9525">
              <a:noFill/>
              <a:miter lim="800000"/>
              <a:headEnd/>
              <a:tailEnd/>
            </a:ln>
          </p:spPr>
          <p:txBody>
            <a:bodyPr>
              <a:spAutoFit/>
            </a:bodyPr>
            <a:lstStyle/>
            <a:p>
              <a:pPr>
                <a:spcBef>
                  <a:spcPct val="50000"/>
                </a:spcBef>
              </a:pPr>
              <a:endParaRPr lang="en-US" altLang="zh-CN" sz="2800" b="0" dirty="0">
                <a:solidFill>
                  <a:srgbClr val="000000"/>
                </a:solidFill>
                <a:latin typeface="Times New Roman" pitchFamily="18" charset="0"/>
              </a:endParaRPr>
            </a:p>
          </p:txBody>
        </p:sp>
        <p:sp>
          <p:nvSpPr>
            <p:cNvPr id="32" name="Text Box 41"/>
            <p:cNvSpPr txBox="1">
              <a:spLocks noChangeArrowheads="1"/>
            </p:cNvSpPr>
            <p:nvPr/>
          </p:nvSpPr>
          <p:spPr bwMode="auto">
            <a:xfrm>
              <a:off x="4119" y="1497"/>
              <a:ext cx="393" cy="327"/>
            </a:xfrm>
            <a:prstGeom prst="rect">
              <a:avLst/>
            </a:prstGeom>
            <a:noFill/>
            <a:ln w="9525">
              <a:noFill/>
              <a:miter lim="800000"/>
              <a:headEnd/>
              <a:tailEnd/>
            </a:ln>
          </p:spPr>
          <p:txBody>
            <a:bodyPr>
              <a:spAutoFit/>
            </a:bodyPr>
            <a:lstStyle/>
            <a:p>
              <a:pPr>
                <a:spcBef>
                  <a:spcPct val="50000"/>
                </a:spcBef>
              </a:pPr>
              <a:endParaRPr lang="en-US" altLang="zh-CN" sz="2800" b="0" dirty="0">
                <a:solidFill>
                  <a:srgbClr val="000000"/>
                </a:solidFill>
                <a:latin typeface="Times New Roman" pitchFamily="18" charset="0"/>
              </a:endParaRPr>
            </a:p>
          </p:txBody>
        </p:sp>
        <p:grpSp>
          <p:nvGrpSpPr>
            <p:cNvPr id="30" name="Group 42"/>
            <p:cNvGrpSpPr>
              <a:grpSpLocks/>
            </p:cNvGrpSpPr>
            <p:nvPr/>
          </p:nvGrpSpPr>
          <p:grpSpPr bwMode="auto">
            <a:xfrm>
              <a:off x="2967" y="576"/>
              <a:ext cx="2793" cy="2525"/>
              <a:chOff x="2967" y="576"/>
              <a:chExt cx="2793" cy="2525"/>
            </a:xfrm>
          </p:grpSpPr>
          <p:sp>
            <p:nvSpPr>
              <p:cNvPr id="34" name="Text Box 43"/>
              <p:cNvSpPr txBox="1">
                <a:spLocks noChangeArrowheads="1"/>
              </p:cNvSpPr>
              <p:nvPr/>
            </p:nvSpPr>
            <p:spPr bwMode="auto">
              <a:xfrm>
                <a:off x="3350" y="585"/>
                <a:ext cx="393" cy="327"/>
              </a:xfrm>
              <a:prstGeom prst="rect">
                <a:avLst/>
              </a:prstGeom>
              <a:noFill/>
              <a:ln w="9525">
                <a:noFill/>
                <a:miter lim="800000"/>
                <a:headEnd/>
                <a:tailEnd/>
              </a:ln>
            </p:spPr>
            <p:txBody>
              <a:bodyPr>
                <a:spAutoFit/>
              </a:bodyPr>
              <a:lstStyle/>
              <a:p>
                <a:pPr>
                  <a:spcBef>
                    <a:spcPct val="50000"/>
                  </a:spcBef>
                </a:pPr>
                <a:endParaRPr lang="en-US" altLang="zh-CN" sz="2800" b="0" dirty="0">
                  <a:solidFill>
                    <a:srgbClr val="000000"/>
                  </a:solidFill>
                  <a:latin typeface="Times New Roman" pitchFamily="18" charset="0"/>
                </a:endParaRPr>
              </a:p>
            </p:txBody>
          </p:sp>
          <p:sp>
            <p:nvSpPr>
              <p:cNvPr id="35" name="Text Box 44"/>
              <p:cNvSpPr txBox="1">
                <a:spLocks noChangeArrowheads="1"/>
              </p:cNvSpPr>
              <p:nvPr/>
            </p:nvSpPr>
            <p:spPr bwMode="auto">
              <a:xfrm>
                <a:off x="4531" y="576"/>
                <a:ext cx="393" cy="327"/>
              </a:xfrm>
              <a:prstGeom prst="rect">
                <a:avLst/>
              </a:prstGeom>
              <a:noFill/>
              <a:ln w="9525">
                <a:noFill/>
                <a:miter lim="800000"/>
                <a:headEnd/>
                <a:tailEnd/>
              </a:ln>
            </p:spPr>
            <p:txBody>
              <a:bodyPr>
                <a:spAutoFit/>
              </a:bodyPr>
              <a:lstStyle/>
              <a:p>
                <a:pPr>
                  <a:spcBef>
                    <a:spcPct val="50000"/>
                  </a:spcBef>
                </a:pPr>
                <a:endParaRPr lang="en-US" altLang="zh-CN" sz="2800" b="0" dirty="0">
                  <a:solidFill>
                    <a:srgbClr val="000000"/>
                  </a:solidFill>
                  <a:latin typeface="Times New Roman" pitchFamily="18" charset="0"/>
                </a:endParaRPr>
              </a:p>
            </p:txBody>
          </p:sp>
          <p:sp>
            <p:nvSpPr>
              <p:cNvPr id="36" name="Text Box 45"/>
              <p:cNvSpPr txBox="1">
                <a:spLocks noChangeArrowheads="1"/>
              </p:cNvSpPr>
              <p:nvPr/>
            </p:nvSpPr>
            <p:spPr bwMode="auto">
              <a:xfrm>
                <a:off x="5367" y="1536"/>
                <a:ext cx="393" cy="327"/>
              </a:xfrm>
              <a:prstGeom prst="rect">
                <a:avLst/>
              </a:prstGeom>
              <a:noFill/>
              <a:ln w="9525">
                <a:noFill/>
                <a:miter lim="800000"/>
                <a:headEnd/>
                <a:tailEnd/>
              </a:ln>
            </p:spPr>
            <p:txBody>
              <a:bodyPr>
                <a:spAutoFit/>
              </a:bodyPr>
              <a:lstStyle/>
              <a:p>
                <a:pPr>
                  <a:spcBef>
                    <a:spcPct val="50000"/>
                  </a:spcBef>
                </a:pPr>
                <a:endParaRPr lang="en-US" altLang="zh-CN" sz="2800" b="0" dirty="0">
                  <a:solidFill>
                    <a:srgbClr val="000000"/>
                  </a:solidFill>
                  <a:latin typeface="Times New Roman" pitchFamily="18" charset="0"/>
                </a:endParaRPr>
              </a:p>
            </p:txBody>
          </p:sp>
          <p:sp>
            <p:nvSpPr>
              <p:cNvPr id="37" name="Text Box 46"/>
              <p:cNvSpPr txBox="1">
                <a:spLocks noChangeArrowheads="1"/>
              </p:cNvSpPr>
              <p:nvPr/>
            </p:nvSpPr>
            <p:spPr bwMode="auto">
              <a:xfrm>
                <a:off x="2967" y="2352"/>
                <a:ext cx="393" cy="327"/>
              </a:xfrm>
              <a:prstGeom prst="rect">
                <a:avLst/>
              </a:prstGeom>
              <a:noFill/>
              <a:ln w="9525">
                <a:noFill/>
                <a:miter lim="800000"/>
                <a:headEnd/>
                <a:tailEnd/>
              </a:ln>
            </p:spPr>
            <p:txBody>
              <a:bodyPr>
                <a:spAutoFit/>
              </a:bodyPr>
              <a:lstStyle/>
              <a:p>
                <a:pPr>
                  <a:spcBef>
                    <a:spcPct val="50000"/>
                  </a:spcBef>
                </a:pPr>
                <a:endParaRPr lang="en-US" altLang="zh-CN" sz="2800" b="0" dirty="0">
                  <a:solidFill>
                    <a:srgbClr val="000000"/>
                  </a:solidFill>
                  <a:latin typeface="Times New Roman" pitchFamily="18" charset="0"/>
                </a:endParaRPr>
              </a:p>
            </p:txBody>
          </p:sp>
          <p:sp>
            <p:nvSpPr>
              <p:cNvPr id="38" name="Text Box 47"/>
              <p:cNvSpPr txBox="1">
                <a:spLocks noChangeArrowheads="1"/>
              </p:cNvSpPr>
              <p:nvPr/>
            </p:nvSpPr>
            <p:spPr bwMode="auto">
              <a:xfrm>
                <a:off x="3889" y="2774"/>
                <a:ext cx="393" cy="327"/>
              </a:xfrm>
              <a:prstGeom prst="rect">
                <a:avLst/>
              </a:prstGeom>
              <a:noFill/>
              <a:ln w="9525">
                <a:noFill/>
                <a:miter lim="800000"/>
                <a:headEnd/>
                <a:tailEnd/>
              </a:ln>
            </p:spPr>
            <p:txBody>
              <a:bodyPr>
                <a:spAutoFit/>
              </a:bodyPr>
              <a:lstStyle/>
              <a:p>
                <a:pPr>
                  <a:spcBef>
                    <a:spcPct val="50000"/>
                  </a:spcBef>
                </a:pPr>
                <a:endParaRPr lang="en-US" altLang="zh-CN" sz="2800" b="0" dirty="0">
                  <a:solidFill>
                    <a:srgbClr val="000000"/>
                  </a:solidFill>
                  <a:latin typeface="Times New Roman" pitchFamily="18" charset="0"/>
                </a:endParaRPr>
              </a:p>
            </p:txBody>
          </p:sp>
        </p:grpSp>
      </p:grpSp>
      <p:grpSp>
        <p:nvGrpSpPr>
          <p:cNvPr id="33" name="Group 66"/>
          <p:cNvGrpSpPr>
            <a:grpSpLocks/>
          </p:cNvGrpSpPr>
          <p:nvPr/>
        </p:nvGrpSpPr>
        <p:grpSpPr bwMode="auto">
          <a:xfrm>
            <a:off x="373340" y="1070997"/>
            <a:ext cx="3717924" cy="3238055"/>
            <a:chOff x="115" y="741"/>
            <a:chExt cx="2611" cy="2274"/>
          </a:xfrm>
        </p:grpSpPr>
        <p:grpSp>
          <p:nvGrpSpPr>
            <p:cNvPr id="39" name="Group 67"/>
            <p:cNvGrpSpPr>
              <a:grpSpLocks/>
            </p:cNvGrpSpPr>
            <p:nvPr/>
          </p:nvGrpSpPr>
          <p:grpSpPr bwMode="auto">
            <a:xfrm>
              <a:off x="115" y="741"/>
              <a:ext cx="2611" cy="2274"/>
              <a:chOff x="144" y="1086"/>
              <a:chExt cx="2611" cy="2274"/>
            </a:xfrm>
          </p:grpSpPr>
          <p:sp>
            <p:nvSpPr>
              <p:cNvPr id="65" name="Oval 68"/>
              <p:cNvSpPr>
                <a:spLocks noChangeArrowheads="1"/>
              </p:cNvSpPr>
              <p:nvPr/>
            </p:nvSpPr>
            <p:spPr bwMode="auto">
              <a:xfrm>
                <a:off x="482" y="1234"/>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a</a:t>
                </a:r>
                <a:endParaRPr lang="en-US" altLang="zh-CN" b="0">
                  <a:solidFill>
                    <a:srgbClr val="000000"/>
                  </a:solidFill>
                  <a:latin typeface="Times New Roman" pitchFamily="18" charset="0"/>
                </a:endParaRPr>
              </a:p>
            </p:txBody>
          </p:sp>
          <p:sp>
            <p:nvSpPr>
              <p:cNvPr id="66" name="Oval 69"/>
              <p:cNvSpPr>
                <a:spLocks noChangeArrowheads="1"/>
              </p:cNvSpPr>
              <p:nvPr/>
            </p:nvSpPr>
            <p:spPr bwMode="auto">
              <a:xfrm>
                <a:off x="1737" y="1234"/>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b</a:t>
                </a:r>
                <a:endParaRPr lang="en-US" altLang="zh-CN" b="0">
                  <a:solidFill>
                    <a:srgbClr val="000000"/>
                  </a:solidFill>
                  <a:latin typeface="Times New Roman" pitchFamily="18" charset="0"/>
                </a:endParaRPr>
              </a:p>
            </p:txBody>
          </p:sp>
          <p:sp>
            <p:nvSpPr>
              <p:cNvPr id="67" name="Oval 70"/>
              <p:cNvSpPr>
                <a:spLocks noChangeArrowheads="1"/>
              </p:cNvSpPr>
              <p:nvPr/>
            </p:nvSpPr>
            <p:spPr bwMode="auto">
              <a:xfrm>
                <a:off x="2518" y="1659"/>
                <a:ext cx="237" cy="271"/>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c</a:t>
                </a:r>
                <a:endParaRPr lang="en-US" altLang="zh-CN" b="0">
                  <a:solidFill>
                    <a:srgbClr val="000000"/>
                  </a:solidFill>
                  <a:latin typeface="Times New Roman" pitchFamily="18" charset="0"/>
                </a:endParaRPr>
              </a:p>
            </p:txBody>
          </p:sp>
          <p:sp>
            <p:nvSpPr>
              <p:cNvPr id="68" name="Oval 71"/>
              <p:cNvSpPr>
                <a:spLocks noChangeArrowheads="1"/>
              </p:cNvSpPr>
              <p:nvPr/>
            </p:nvSpPr>
            <p:spPr bwMode="auto">
              <a:xfrm>
                <a:off x="1839" y="2510"/>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d</a:t>
                </a:r>
                <a:endParaRPr lang="en-US" altLang="zh-CN" b="0">
                  <a:solidFill>
                    <a:srgbClr val="000000"/>
                  </a:solidFill>
                  <a:latin typeface="Times New Roman" pitchFamily="18" charset="0"/>
                </a:endParaRPr>
              </a:p>
            </p:txBody>
          </p:sp>
          <p:sp>
            <p:nvSpPr>
              <p:cNvPr id="69" name="Oval 72"/>
              <p:cNvSpPr>
                <a:spLocks noChangeArrowheads="1"/>
              </p:cNvSpPr>
              <p:nvPr/>
            </p:nvSpPr>
            <p:spPr bwMode="auto">
              <a:xfrm>
                <a:off x="1093" y="2046"/>
                <a:ext cx="237"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e</a:t>
                </a:r>
                <a:endParaRPr lang="en-US" altLang="zh-CN" b="0">
                  <a:solidFill>
                    <a:srgbClr val="000000"/>
                  </a:solidFill>
                  <a:latin typeface="Times New Roman" pitchFamily="18" charset="0"/>
                </a:endParaRPr>
              </a:p>
            </p:txBody>
          </p:sp>
          <p:sp>
            <p:nvSpPr>
              <p:cNvPr id="70" name="Oval 73"/>
              <p:cNvSpPr>
                <a:spLocks noChangeArrowheads="1"/>
              </p:cNvSpPr>
              <p:nvPr/>
            </p:nvSpPr>
            <p:spPr bwMode="auto">
              <a:xfrm>
                <a:off x="211" y="2510"/>
                <a:ext cx="237"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g</a:t>
                </a:r>
                <a:endParaRPr lang="en-US" altLang="zh-CN" b="0">
                  <a:solidFill>
                    <a:srgbClr val="000000"/>
                  </a:solidFill>
                  <a:latin typeface="Times New Roman" pitchFamily="18" charset="0"/>
                </a:endParaRPr>
              </a:p>
            </p:txBody>
          </p:sp>
          <p:sp>
            <p:nvSpPr>
              <p:cNvPr id="71" name="Oval 74"/>
              <p:cNvSpPr>
                <a:spLocks noChangeArrowheads="1"/>
              </p:cNvSpPr>
              <p:nvPr/>
            </p:nvSpPr>
            <p:spPr bwMode="auto">
              <a:xfrm>
                <a:off x="1229" y="3089"/>
                <a:ext cx="237" cy="271"/>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f</a:t>
                </a:r>
                <a:endParaRPr lang="en-US" altLang="zh-CN" b="0">
                  <a:solidFill>
                    <a:srgbClr val="000000"/>
                  </a:solidFill>
                  <a:latin typeface="Times New Roman" pitchFamily="18" charset="0"/>
                </a:endParaRPr>
              </a:p>
            </p:txBody>
          </p:sp>
          <p:sp>
            <p:nvSpPr>
              <p:cNvPr id="72" name="Line 75"/>
              <p:cNvSpPr>
                <a:spLocks noChangeShapeType="1"/>
              </p:cNvSpPr>
              <p:nvPr/>
            </p:nvSpPr>
            <p:spPr bwMode="auto">
              <a:xfrm>
                <a:off x="720" y="1388"/>
                <a:ext cx="1017" cy="0"/>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3" name="Line 76"/>
              <p:cNvSpPr>
                <a:spLocks noChangeShapeType="1"/>
              </p:cNvSpPr>
              <p:nvPr/>
            </p:nvSpPr>
            <p:spPr bwMode="auto">
              <a:xfrm>
                <a:off x="686" y="1466"/>
                <a:ext cx="441" cy="61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4" name="Line 77"/>
              <p:cNvSpPr>
                <a:spLocks noChangeShapeType="1"/>
              </p:cNvSpPr>
              <p:nvPr/>
            </p:nvSpPr>
            <p:spPr bwMode="auto">
              <a:xfrm flipH="1">
                <a:off x="1296" y="1466"/>
                <a:ext cx="475" cy="61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5" name="Line 78"/>
              <p:cNvSpPr>
                <a:spLocks noChangeShapeType="1"/>
              </p:cNvSpPr>
              <p:nvPr/>
            </p:nvSpPr>
            <p:spPr bwMode="auto">
              <a:xfrm flipH="1">
                <a:off x="347" y="1466"/>
                <a:ext cx="203" cy="1044"/>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6" name="Line 79"/>
              <p:cNvSpPr>
                <a:spLocks noChangeShapeType="1"/>
              </p:cNvSpPr>
              <p:nvPr/>
            </p:nvSpPr>
            <p:spPr bwMode="auto">
              <a:xfrm flipV="1">
                <a:off x="448" y="2239"/>
                <a:ext cx="679" cy="387"/>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7" name="Line 80"/>
              <p:cNvSpPr>
                <a:spLocks noChangeShapeType="1"/>
              </p:cNvSpPr>
              <p:nvPr/>
            </p:nvSpPr>
            <p:spPr bwMode="auto">
              <a:xfrm>
                <a:off x="1330" y="2239"/>
                <a:ext cx="543" cy="34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8" name="Line 81"/>
              <p:cNvSpPr>
                <a:spLocks noChangeShapeType="1"/>
              </p:cNvSpPr>
              <p:nvPr/>
            </p:nvSpPr>
            <p:spPr bwMode="auto">
              <a:xfrm>
                <a:off x="1975" y="1388"/>
                <a:ext cx="576" cy="34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9" name="Line 82"/>
              <p:cNvSpPr>
                <a:spLocks noChangeShapeType="1"/>
              </p:cNvSpPr>
              <p:nvPr/>
            </p:nvSpPr>
            <p:spPr bwMode="auto">
              <a:xfrm flipH="1">
                <a:off x="2043" y="1891"/>
                <a:ext cx="508" cy="69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80" name="Line 83"/>
              <p:cNvSpPr>
                <a:spLocks noChangeShapeType="1"/>
              </p:cNvSpPr>
              <p:nvPr/>
            </p:nvSpPr>
            <p:spPr bwMode="auto">
              <a:xfrm>
                <a:off x="1873" y="1504"/>
                <a:ext cx="68" cy="100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81" name="Line 84"/>
              <p:cNvSpPr>
                <a:spLocks noChangeShapeType="1"/>
              </p:cNvSpPr>
              <p:nvPr/>
            </p:nvSpPr>
            <p:spPr bwMode="auto">
              <a:xfrm>
                <a:off x="415" y="2741"/>
                <a:ext cx="814" cy="42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82" name="Line 85"/>
              <p:cNvSpPr>
                <a:spLocks noChangeShapeType="1"/>
              </p:cNvSpPr>
              <p:nvPr/>
            </p:nvSpPr>
            <p:spPr bwMode="auto">
              <a:xfrm flipH="1">
                <a:off x="1466" y="2741"/>
                <a:ext cx="407" cy="42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83" name="Text Box 86"/>
              <p:cNvSpPr txBox="1">
                <a:spLocks noChangeArrowheads="1"/>
              </p:cNvSpPr>
              <p:nvPr/>
            </p:nvSpPr>
            <p:spPr bwMode="auto">
              <a:xfrm>
                <a:off x="1036" y="108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19</a:t>
                </a:r>
              </a:p>
            </p:txBody>
          </p:sp>
          <p:sp>
            <p:nvSpPr>
              <p:cNvPr id="84" name="Text Box 87"/>
              <p:cNvSpPr txBox="1">
                <a:spLocks noChangeArrowheads="1"/>
              </p:cNvSpPr>
              <p:nvPr/>
            </p:nvSpPr>
            <p:spPr bwMode="auto">
              <a:xfrm>
                <a:off x="2173" y="1280"/>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5</a:t>
                </a:r>
              </a:p>
            </p:txBody>
          </p:sp>
          <p:sp>
            <p:nvSpPr>
              <p:cNvPr id="85" name="Text Box 88"/>
              <p:cNvSpPr txBox="1">
                <a:spLocks noChangeArrowheads="1"/>
              </p:cNvSpPr>
              <p:nvPr/>
            </p:nvSpPr>
            <p:spPr bwMode="auto">
              <a:xfrm>
                <a:off x="855" y="1564"/>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14</a:t>
                </a:r>
              </a:p>
            </p:txBody>
          </p:sp>
          <p:sp>
            <p:nvSpPr>
              <p:cNvPr id="86" name="Text Box 89"/>
              <p:cNvSpPr txBox="1">
                <a:spLocks noChangeArrowheads="1"/>
              </p:cNvSpPr>
              <p:nvPr/>
            </p:nvSpPr>
            <p:spPr bwMode="auto">
              <a:xfrm>
                <a:off x="144" y="1853"/>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6</a:t>
                </a:r>
              </a:p>
            </p:txBody>
          </p:sp>
          <p:sp>
            <p:nvSpPr>
              <p:cNvPr id="87" name="Text Box 90"/>
              <p:cNvSpPr txBox="1">
                <a:spLocks noChangeArrowheads="1"/>
              </p:cNvSpPr>
              <p:nvPr/>
            </p:nvSpPr>
            <p:spPr bwMode="auto">
              <a:xfrm>
                <a:off x="679" y="293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27</a:t>
                </a:r>
              </a:p>
            </p:txBody>
          </p:sp>
          <p:sp>
            <p:nvSpPr>
              <p:cNvPr id="88" name="Text Box 91"/>
              <p:cNvSpPr txBox="1">
                <a:spLocks noChangeArrowheads="1"/>
              </p:cNvSpPr>
              <p:nvPr/>
            </p:nvSpPr>
            <p:spPr bwMode="auto">
              <a:xfrm>
                <a:off x="646" y="2125"/>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16</a:t>
                </a:r>
              </a:p>
            </p:txBody>
          </p:sp>
          <p:sp>
            <p:nvSpPr>
              <p:cNvPr id="89" name="Text Box 92"/>
              <p:cNvSpPr txBox="1">
                <a:spLocks noChangeArrowheads="1"/>
              </p:cNvSpPr>
              <p:nvPr/>
            </p:nvSpPr>
            <p:spPr bwMode="auto">
              <a:xfrm>
                <a:off x="1550" y="2111"/>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8</a:t>
                </a:r>
              </a:p>
            </p:txBody>
          </p:sp>
          <p:sp>
            <p:nvSpPr>
              <p:cNvPr id="90" name="Text Box 93"/>
              <p:cNvSpPr txBox="1">
                <a:spLocks noChangeArrowheads="1"/>
              </p:cNvSpPr>
              <p:nvPr/>
            </p:nvSpPr>
            <p:spPr bwMode="auto">
              <a:xfrm>
                <a:off x="1568" y="292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21</a:t>
                </a:r>
              </a:p>
            </p:txBody>
          </p:sp>
          <p:sp>
            <p:nvSpPr>
              <p:cNvPr id="91" name="Text Box 94"/>
              <p:cNvSpPr txBox="1">
                <a:spLocks noChangeArrowheads="1"/>
              </p:cNvSpPr>
              <p:nvPr/>
            </p:nvSpPr>
            <p:spPr bwMode="auto">
              <a:xfrm>
                <a:off x="2205" y="2240"/>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3</a:t>
                </a:r>
              </a:p>
            </p:txBody>
          </p:sp>
          <p:sp>
            <p:nvSpPr>
              <p:cNvPr id="92" name="Oval 95"/>
              <p:cNvSpPr>
                <a:spLocks noChangeArrowheads="1"/>
              </p:cNvSpPr>
              <p:nvPr/>
            </p:nvSpPr>
            <p:spPr bwMode="auto">
              <a:xfrm>
                <a:off x="482" y="1234"/>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a</a:t>
                </a:r>
                <a:endParaRPr lang="en-US" altLang="zh-CN" b="0">
                  <a:solidFill>
                    <a:srgbClr val="000000"/>
                  </a:solidFill>
                  <a:latin typeface="Times New Roman" pitchFamily="18" charset="0"/>
                </a:endParaRPr>
              </a:p>
            </p:txBody>
          </p:sp>
          <p:sp>
            <p:nvSpPr>
              <p:cNvPr id="93" name="Oval 96"/>
              <p:cNvSpPr>
                <a:spLocks noChangeArrowheads="1"/>
              </p:cNvSpPr>
              <p:nvPr/>
            </p:nvSpPr>
            <p:spPr bwMode="auto">
              <a:xfrm>
                <a:off x="1093" y="2046"/>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e</a:t>
                </a:r>
                <a:endParaRPr lang="en-US" altLang="zh-CN" b="0">
                  <a:solidFill>
                    <a:srgbClr val="000000"/>
                  </a:solidFill>
                  <a:latin typeface="Times New Roman" pitchFamily="18" charset="0"/>
                </a:endParaRPr>
              </a:p>
            </p:txBody>
          </p:sp>
          <p:sp>
            <p:nvSpPr>
              <p:cNvPr id="94" name="Text Box 97"/>
              <p:cNvSpPr txBox="1">
                <a:spLocks noChangeArrowheads="1"/>
              </p:cNvSpPr>
              <p:nvPr/>
            </p:nvSpPr>
            <p:spPr bwMode="auto">
              <a:xfrm>
                <a:off x="1288" y="1490"/>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12</a:t>
                </a:r>
              </a:p>
            </p:txBody>
          </p:sp>
          <p:sp>
            <p:nvSpPr>
              <p:cNvPr id="95" name="Oval 98"/>
              <p:cNvSpPr>
                <a:spLocks noChangeArrowheads="1"/>
              </p:cNvSpPr>
              <p:nvPr/>
            </p:nvSpPr>
            <p:spPr bwMode="auto">
              <a:xfrm>
                <a:off x="1839" y="2510"/>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d</a:t>
                </a:r>
                <a:endParaRPr lang="en-US" altLang="zh-CN" b="0">
                  <a:solidFill>
                    <a:srgbClr val="000000"/>
                  </a:solidFill>
                  <a:latin typeface="Times New Roman" pitchFamily="18" charset="0"/>
                </a:endParaRPr>
              </a:p>
            </p:txBody>
          </p:sp>
          <p:sp>
            <p:nvSpPr>
              <p:cNvPr id="96" name="Oval 99"/>
              <p:cNvSpPr>
                <a:spLocks noChangeArrowheads="1"/>
              </p:cNvSpPr>
              <p:nvPr/>
            </p:nvSpPr>
            <p:spPr bwMode="auto">
              <a:xfrm>
                <a:off x="2518" y="1659"/>
                <a:ext cx="237" cy="271"/>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c</a:t>
                </a:r>
                <a:endParaRPr lang="en-US" altLang="zh-CN" b="0">
                  <a:solidFill>
                    <a:srgbClr val="000000"/>
                  </a:solidFill>
                  <a:latin typeface="Times New Roman" pitchFamily="18" charset="0"/>
                </a:endParaRPr>
              </a:p>
            </p:txBody>
          </p:sp>
          <p:sp>
            <p:nvSpPr>
              <p:cNvPr id="97" name="Oval 100"/>
              <p:cNvSpPr>
                <a:spLocks noChangeArrowheads="1"/>
              </p:cNvSpPr>
              <p:nvPr/>
            </p:nvSpPr>
            <p:spPr bwMode="auto">
              <a:xfrm>
                <a:off x="1737" y="1234"/>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b</a:t>
                </a:r>
                <a:endParaRPr lang="en-US" altLang="zh-CN" b="0">
                  <a:solidFill>
                    <a:srgbClr val="000000"/>
                  </a:solidFill>
                  <a:latin typeface="Times New Roman" pitchFamily="18" charset="0"/>
                </a:endParaRPr>
              </a:p>
            </p:txBody>
          </p:sp>
          <p:sp>
            <p:nvSpPr>
              <p:cNvPr id="98" name="Oval 101"/>
              <p:cNvSpPr>
                <a:spLocks noChangeArrowheads="1"/>
              </p:cNvSpPr>
              <p:nvPr/>
            </p:nvSpPr>
            <p:spPr bwMode="auto">
              <a:xfrm>
                <a:off x="211" y="2510"/>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g</a:t>
                </a:r>
                <a:endParaRPr lang="en-US" altLang="zh-CN" b="0">
                  <a:solidFill>
                    <a:srgbClr val="000000"/>
                  </a:solidFill>
                  <a:latin typeface="Times New Roman" pitchFamily="18" charset="0"/>
                </a:endParaRPr>
              </a:p>
            </p:txBody>
          </p:sp>
          <p:sp>
            <p:nvSpPr>
              <p:cNvPr id="99" name="Oval 102"/>
              <p:cNvSpPr>
                <a:spLocks noChangeArrowheads="1"/>
              </p:cNvSpPr>
              <p:nvPr/>
            </p:nvSpPr>
            <p:spPr bwMode="auto">
              <a:xfrm>
                <a:off x="1229" y="3089"/>
                <a:ext cx="237" cy="271"/>
              </a:xfrm>
              <a:prstGeom prst="ellipse">
                <a:avLst/>
              </a:prstGeom>
              <a:solidFill>
                <a:srgbClr val="FFFF99"/>
              </a:solidFill>
              <a:ln w="28575" cap="sq">
                <a:solidFill>
                  <a:srgbClr val="800000"/>
                </a:solidFill>
                <a:round/>
                <a:headEnd type="none" w="sm" len="sm"/>
                <a:tailEnd type="none" w="sm" len="sm"/>
              </a:ln>
            </p:spPr>
            <p:txBody>
              <a:bodyPr wrap="none" anchor="ctr"/>
              <a:lstStyle/>
              <a:p>
                <a:pPr algn="ctr"/>
                <a:r>
                  <a:rPr lang="en-US" altLang="zh-CN" sz="3600">
                    <a:solidFill>
                      <a:srgbClr val="800000"/>
                    </a:solidFill>
                    <a:latin typeface="Times New Roman" pitchFamily="18" charset="0"/>
                  </a:rPr>
                  <a:t>f</a:t>
                </a:r>
                <a:endParaRPr lang="en-US" altLang="zh-CN" b="0">
                  <a:solidFill>
                    <a:srgbClr val="000000"/>
                  </a:solidFill>
                  <a:latin typeface="Times New Roman" pitchFamily="18" charset="0"/>
                </a:endParaRPr>
              </a:p>
            </p:txBody>
          </p:sp>
          <p:sp>
            <p:nvSpPr>
              <p:cNvPr id="100" name="Text Box 103"/>
              <p:cNvSpPr txBox="1">
                <a:spLocks noChangeArrowheads="1"/>
              </p:cNvSpPr>
              <p:nvPr/>
            </p:nvSpPr>
            <p:spPr bwMode="auto">
              <a:xfrm>
                <a:off x="1900" y="1776"/>
                <a:ext cx="228" cy="327"/>
              </a:xfrm>
              <a:prstGeom prst="rect">
                <a:avLst/>
              </a:prstGeom>
              <a:noFill/>
              <a:ln w="12700" cap="sq">
                <a:noFill/>
                <a:miter lim="800000"/>
                <a:headEnd type="none" w="sm" len="sm"/>
                <a:tailEnd type="none" w="sm" len="sm"/>
              </a:ln>
            </p:spPr>
            <p:txBody>
              <a:bodyPr wrap="none">
                <a:spAutoFit/>
              </a:bodyPr>
              <a:lstStyle/>
              <a:p>
                <a:r>
                  <a:rPr lang="en-US" altLang="zh-CN" sz="2800" b="0" dirty="0">
                    <a:solidFill>
                      <a:srgbClr val="000000"/>
                    </a:solidFill>
                    <a:latin typeface="Times New Roman" pitchFamily="18" charset="0"/>
                  </a:rPr>
                  <a:t>7</a:t>
                </a:r>
              </a:p>
            </p:txBody>
          </p:sp>
        </p:grpSp>
        <p:sp>
          <p:nvSpPr>
            <p:cNvPr id="59" name="Line 104"/>
            <p:cNvSpPr>
              <a:spLocks noChangeShapeType="1"/>
            </p:cNvSpPr>
            <p:nvPr/>
          </p:nvSpPr>
          <p:spPr bwMode="auto">
            <a:xfrm flipH="1">
              <a:off x="2014" y="1555"/>
              <a:ext cx="508" cy="696"/>
            </a:xfrm>
            <a:prstGeom prst="line">
              <a:avLst/>
            </a:prstGeom>
            <a:noFill/>
            <a:ln w="57150" cap="sq">
              <a:solidFill>
                <a:srgbClr val="FF0000"/>
              </a:solidFill>
              <a:round/>
              <a:headEnd type="none" w="sm" len="sm"/>
              <a:tailEnd/>
            </a:ln>
          </p:spPr>
          <p:txBody>
            <a:bodyPr wrap="none" anchor="ctr"/>
            <a:lstStyle/>
            <a:p>
              <a:endParaRPr lang="zh-CN" altLang="en-US" b="0">
                <a:solidFill>
                  <a:srgbClr val="000000"/>
                </a:solidFill>
                <a:latin typeface="Times New Roman" pitchFamily="18" charset="0"/>
              </a:endParaRPr>
            </a:p>
          </p:txBody>
        </p:sp>
        <p:sp>
          <p:nvSpPr>
            <p:cNvPr id="60" name="Line 105"/>
            <p:cNvSpPr>
              <a:spLocks noChangeShapeType="1"/>
            </p:cNvSpPr>
            <p:nvPr/>
          </p:nvSpPr>
          <p:spPr bwMode="auto">
            <a:xfrm>
              <a:off x="1966" y="1052"/>
              <a:ext cx="576" cy="348"/>
            </a:xfrm>
            <a:prstGeom prst="line">
              <a:avLst/>
            </a:prstGeom>
            <a:noFill/>
            <a:ln w="57150" cap="sq">
              <a:solidFill>
                <a:srgbClr val="FF0000"/>
              </a:solidFill>
              <a:round/>
              <a:headEnd type="none" w="sm" len="sm"/>
              <a:tailEnd/>
            </a:ln>
          </p:spPr>
          <p:txBody>
            <a:bodyPr wrap="none" anchor="ctr"/>
            <a:lstStyle/>
            <a:p>
              <a:endParaRPr lang="zh-CN" altLang="en-US" b="0">
                <a:solidFill>
                  <a:srgbClr val="000000"/>
                </a:solidFill>
                <a:latin typeface="Times New Roman" pitchFamily="18" charset="0"/>
              </a:endParaRPr>
            </a:p>
          </p:txBody>
        </p:sp>
        <p:sp>
          <p:nvSpPr>
            <p:cNvPr id="61" name="Line 106"/>
            <p:cNvSpPr>
              <a:spLocks noChangeShapeType="1"/>
            </p:cNvSpPr>
            <p:nvPr/>
          </p:nvSpPr>
          <p:spPr bwMode="auto">
            <a:xfrm>
              <a:off x="1301" y="1903"/>
              <a:ext cx="543" cy="348"/>
            </a:xfrm>
            <a:prstGeom prst="line">
              <a:avLst/>
            </a:prstGeom>
            <a:noFill/>
            <a:ln w="57150" cap="sq">
              <a:solidFill>
                <a:srgbClr val="FF0000"/>
              </a:solidFill>
              <a:round/>
              <a:headEnd/>
              <a:tailEnd type="none" w="sm" len="sm"/>
            </a:ln>
          </p:spPr>
          <p:txBody>
            <a:bodyPr wrap="none" anchor="ctr"/>
            <a:lstStyle/>
            <a:p>
              <a:endParaRPr lang="zh-CN" altLang="en-US" b="0">
                <a:solidFill>
                  <a:srgbClr val="000000"/>
                </a:solidFill>
                <a:latin typeface="Times New Roman" pitchFamily="18" charset="0"/>
              </a:endParaRPr>
            </a:p>
          </p:txBody>
        </p:sp>
        <p:sp>
          <p:nvSpPr>
            <p:cNvPr id="62" name="Line 107"/>
            <p:cNvSpPr>
              <a:spLocks noChangeShapeType="1"/>
            </p:cNvSpPr>
            <p:nvPr/>
          </p:nvSpPr>
          <p:spPr bwMode="auto">
            <a:xfrm>
              <a:off x="648" y="1121"/>
              <a:ext cx="441" cy="618"/>
            </a:xfrm>
            <a:prstGeom prst="line">
              <a:avLst/>
            </a:prstGeom>
            <a:noFill/>
            <a:ln w="57150" cap="sq">
              <a:solidFill>
                <a:srgbClr val="FF0000"/>
              </a:solidFill>
              <a:round/>
              <a:headEnd type="none" w="sm" len="sm"/>
              <a:tailEnd/>
            </a:ln>
          </p:spPr>
          <p:txBody>
            <a:bodyPr wrap="none" anchor="ctr"/>
            <a:lstStyle/>
            <a:p>
              <a:endParaRPr lang="zh-CN" altLang="en-US" b="0">
                <a:solidFill>
                  <a:srgbClr val="000000"/>
                </a:solidFill>
                <a:latin typeface="Times New Roman" pitchFamily="18" charset="0"/>
              </a:endParaRPr>
            </a:p>
          </p:txBody>
        </p:sp>
        <p:sp>
          <p:nvSpPr>
            <p:cNvPr id="63" name="Line 108"/>
            <p:cNvSpPr>
              <a:spLocks noChangeShapeType="1"/>
            </p:cNvSpPr>
            <p:nvPr/>
          </p:nvSpPr>
          <p:spPr bwMode="auto">
            <a:xfrm flipH="1">
              <a:off x="1427" y="2396"/>
              <a:ext cx="407" cy="426"/>
            </a:xfrm>
            <a:prstGeom prst="line">
              <a:avLst/>
            </a:prstGeom>
            <a:noFill/>
            <a:ln w="57150" cap="sq">
              <a:solidFill>
                <a:srgbClr val="FF0000"/>
              </a:solidFill>
              <a:round/>
              <a:headEnd/>
              <a:tailEnd type="none" w="sm" len="sm"/>
            </a:ln>
          </p:spPr>
          <p:txBody>
            <a:bodyPr wrap="none" anchor="ctr"/>
            <a:lstStyle/>
            <a:p>
              <a:endParaRPr lang="zh-CN" altLang="en-US" b="0">
                <a:solidFill>
                  <a:srgbClr val="000000"/>
                </a:solidFill>
                <a:latin typeface="Times New Roman" pitchFamily="18" charset="0"/>
              </a:endParaRPr>
            </a:p>
          </p:txBody>
        </p:sp>
        <p:sp>
          <p:nvSpPr>
            <p:cNvPr id="64" name="Line 109"/>
            <p:cNvSpPr>
              <a:spLocks noChangeShapeType="1"/>
            </p:cNvSpPr>
            <p:nvPr/>
          </p:nvSpPr>
          <p:spPr bwMode="auto">
            <a:xfrm flipV="1">
              <a:off x="309" y="1135"/>
              <a:ext cx="198" cy="1014"/>
            </a:xfrm>
            <a:prstGeom prst="line">
              <a:avLst/>
            </a:prstGeom>
            <a:noFill/>
            <a:ln w="57150">
              <a:solidFill>
                <a:srgbClr val="FF0000"/>
              </a:solidFill>
              <a:round/>
              <a:headEnd/>
              <a:tailEnd/>
            </a:ln>
          </p:spPr>
          <p:txBody>
            <a:bodyPr/>
            <a:lstStyle/>
            <a:p>
              <a:endParaRPr lang="zh-CN" altLang="en-US" b="0">
                <a:solidFill>
                  <a:srgbClr val="000000"/>
                </a:solidFill>
                <a:latin typeface="Times New Roman" pitchFamily="18" charset="0"/>
              </a:endParaRPr>
            </a:p>
          </p:txBody>
        </p:sp>
      </p:grpSp>
      <p:sp>
        <p:nvSpPr>
          <p:cNvPr id="2" name="椭圆 1"/>
          <p:cNvSpPr/>
          <p:nvPr/>
        </p:nvSpPr>
        <p:spPr>
          <a:xfrm>
            <a:off x="2399027" y="4414947"/>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d</a:t>
            </a:r>
            <a:endParaRPr lang="zh-CN" altLang="en-US" dirty="0">
              <a:solidFill>
                <a:srgbClr val="000000"/>
              </a:solidFill>
            </a:endParaRPr>
          </a:p>
        </p:txBody>
      </p:sp>
      <p:sp>
        <p:nvSpPr>
          <p:cNvPr id="119" name="椭圆 118"/>
          <p:cNvSpPr/>
          <p:nvPr/>
        </p:nvSpPr>
        <p:spPr>
          <a:xfrm>
            <a:off x="1436139" y="4424316"/>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c</a:t>
            </a:r>
            <a:endParaRPr lang="zh-CN" altLang="en-US" dirty="0">
              <a:solidFill>
                <a:srgbClr val="000000"/>
              </a:solidFill>
            </a:endParaRPr>
          </a:p>
        </p:txBody>
      </p:sp>
      <p:cxnSp>
        <p:nvCxnSpPr>
          <p:cNvPr id="120" name="直接箭头连接符 119"/>
          <p:cNvCxnSpPr>
            <a:endCxn id="2" idx="4"/>
          </p:cNvCxnSpPr>
          <p:nvPr/>
        </p:nvCxnSpPr>
        <p:spPr>
          <a:xfrm flipV="1">
            <a:off x="2148412" y="4734669"/>
            <a:ext cx="414014" cy="41370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7" name="椭圆 126"/>
          <p:cNvSpPr/>
          <p:nvPr/>
        </p:nvSpPr>
        <p:spPr>
          <a:xfrm>
            <a:off x="3283709" y="4433446"/>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b</a:t>
            </a:r>
            <a:endParaRPr lang="zh-CN" altLang="en-US" dirty="0">
              <a:solidFill>
                <a:srgbClr val="000000"/>
              </a:solidFill>
            </a:endParaRPr>
          </a:p>
        </p:txBody>
      </p:sp>
      <p:cxnSp>
        <p:nvCxnSpPr>
          <p:cNvPr id="128" name="直接箭头连接符 127"/>
          <p:cNvCxnSpPr/>
          <p:nvPr/>
        </p:nvCxnSpPr>
        <p:spPr>
          <a:xfrm flipV="1">
            <a:off x="1609843" y="5431309"/>
            <a:ext cx="321099" cy="4516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椭圆 130"/>
          <p:cNvSpPr/>
          <p:nvPr/>
        </p:nvSpPr>
        <p:spPr>
          <a:xfrm>
            <a:off x="4364301" y="4356327"/>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a</a:t>
            </a:r>
            <a:endParaRPr lang="zh-CN" altLang="en-US" dirty="0">
              <a:solidFill>
                <a:srgbClr val="000000"/>
              </a:solidFill>
            </a:endParaRPr>
          </a:p>
        </p:txBody>
      </p:sp>
      <p:sp>
        <p:nvSpPr>
          <p:cNvPr id="132" name="椭圆 131"/>
          <p:cNvSpPr/>
          <p:nvPr/>
        </p:nvSpPr>
        <p:spPr>
          <a:xfrm>
            <a:off x="4954542" y="4356327"/>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g</a:t>
            </a:r>
            <a:endParaRPr lang="zh-CN" altLang="en-US" dirty="0">
              <a:solidFill>
                <a:srgbClr val="000000"/>
              </a:solidFill>
            </a:endParaRPr>
          </a:p>
        </p:txBody>
      </p:sp>
      <p:sp>
        <p:nvSpPr>
          <p:cNvPr id="145" name="椭圆 144"/>
          <p:cNvSpPr/>
          <p:nvPr/>
        </p:nvSpPr>
        <p:spPr>
          <a:xfrm>
            <a:off x="3148060" y="4433446"/>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e</a:t>
            </a:r>
            <a:endParaRPr lang="zh-CN" altLang="en-US" dirty="0">
              <a:solidFill>
                <a:srgbClr val="000000"/>
              </a:solidFill>
            </a:endParaRPr>
          </a:p>
        </p:txBody>
      </p:sp>
      <p:sp>
        <p:nvSpPr>
          <p:cNvPr id="146" name="椭圆 145"/>
          <p:cNvSpPr/>
          <p:nvPr/>
        </p:nvSpPr>
        <p:spPr>
          <a:xfrm>
            <a:off x="441725" y="4375554"/>
            <a:ext cx="326797" cy="3197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0000"/>
                </a:solidFill>
              </a:rPr>
              <a:t>f</a:t>
            </a:r>
            <a:endParaRPr lang="zh-CN" altLang="en-US" dirty="0">
              <a:solidFill>
                <a:srgbClr val="000000"/>
              </a:solidFill>
            </a:endParaRPr>
          </a:p>
        </p:txBody>
      </p:sp>
      <p:cxnSp>
        <p:nvCxnSpPr>
          <p:cNvPr id="150" name="直接箭头连接符 149"/>
          <p:cNvCxnSpPr/>
          <p:nvPr/>
        </p:nvCxnSpPr>
        <p:spPr>
          <a:xfrm flipH="1" flipV="1">
            <a:off x="2961926" y="5453343"/>
            <a:ext cx="152879" cy="4516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endCxn id="2" idx="3"/>
          </p:cNvCxnSpPr>
          <p:nvPr/>
        </p:nvCxnSpPr>
        <p:spPr>
          <a:xfrm flipV="1">
            <a:off x="1277315" y="4687847"/>
            <a:ext cx="1169570" cy="54200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6516013" y="6192193"/>
            <a:ext cx="1731564" cy="461665"/>
          </a:xfrm>
          <a:prstGeom prst="rect">
            <a:avLst/>
          </a:prstGeom>
        </p:spPr>
        <p:txBody>
          <a:bodyPr wrap="none">
            <a:spAutoFit/>
          </a:bodyPr>
          <a:lstStyle/>
          <a:p>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并查集算法</a:t>
            </a:r>
            <a:endParaRPr lang="zh-CN" altLang="en-US" dirty="0">
              <a:solidFill>
                <a:srgbClr val="FF0000"/>
              </a:solidFill>
            </a:endParaRPr>
          </a:p>
        </p:txBody>
      </p:sp>
    </p:spTree>
    <p:extLst>
      <p:ext uri="{BB962C8B-B14F-4D97-AF65-F5344CB8AC3E}">
        <p14:creationId xmlns:p14="http://schemas.microsoft.com/office/powerpoint/2010/main" val="368074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1" nodeType="click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fade">
                                      <p:cBhvr>
                                        <p:cTn id="21" dur="500"/>
                                        <p:tgtEl>
                                          <p:spTgt spid="119"/>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0" nodeType="clickEffect">
                                  <p:stCondLst>
                                    <p:cond delay="0"/>
                                  </p:stCondLst>
                                  <p:childTnLst>
                                    <p:animMotion origin="layout" path="M 0 0 L 0.05191 0.10109 " pathEditMode="relative" ptsTypes="AA">
                                      <p:cBhvr>
                                        <p:cTn id="25" dur="2000" fill="hold"/>
                                        <p:tgtEl>
                                          <p:spTgt spid="119"/>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fade">
                                      <p:cBhvr>
                                        <p:cTn id="30" dur="500"/>
                                        <p:tgtEl>
                                          <p:spTgt spid="1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1" nodeType="clickEffect">
                                  <p:stCondLst>
                                    <p:cond delay="0"/>
                                  </p:stCondLst>
                                  <p:childTnLst>
                                    <p:set>
                                      <p:cBhvr>
                                        <p:cTn id="43" dur="1" fill="hold">
                                          <p:stCondLst>
                                            <p:cond delay="0"/>
                                          </p:stCondLst>
                                        </p:cTn>
                                        <p:tgtEl>
                                          <p:spTgt spid="127"/>
                                        </p:tgtEl>
                                        <p:attrNameLst>
                                          <p:attrName>style.visibility</p:attrName>
                                        </p:attrNameLst>
                                      </p:cBhvr>
                                      <p:to>
                                        <p:strVal val="visible"/>
                                      </p:to>
                                    </p:set>
                                    <p:animEffect transition="in" filter="fade">
                                      <p:cBhvr>
                                        <p:cTn id="44" dur="500"/>
                                        <p:tgtEl>
                                          <p:spTgt spid="127"/>
                                        </p:tgtEl>
                                      </p:cBhvr>
                                    </p:animEffec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5.55556E-7 -3.49526E-6 C -0.03767 0.07449 -0.05382 0.0812 -0.11562 0.13995 C -0.14236 0.16494 -0.1533 0.2038 -0.20243 0.2038 " pathEditMode="relative" rAng="0" ptsTypes="ffA">
                                      <p:cBhvr>
                                        <p:cTn id="48" dur="2000" fill="hold"/>
                                        <p:tgtEl>
                                          <p:spTgt spid="127"/>
                                        </p:tgtEl>
                                        <p:attrNameLst>
                                          <p:attrName>ppt_x</p:attrName>
                                          <p:attrName>ppt_y</p:attrName>
                                        </p:attrNameLst>
                                      </p:cBhvr>
                                      <p:rCtr x="-10122" y="10178"/>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8"/>
                                        </p:tgtEl>
                                        <p:attrNameLst>
                                          <p:attrName>style.visibility</p:attrName>
                                        </p:attrNameLst>
                                      </p:cBhvr>
                                      <p:to>
                                        <p:strVal val="visible"/>
                                      </p:to>
                                    </p:set>
                                    <p:animEffect transition="in" filter="fade">
                                      <p:cBhvr>
                                        <p:cTn id="53" dur="500"/>
                                        <p:tgtEl>
                                          <p:spTgt spid="12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down)">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31"/>
                                        </p:tgtEl>
                                        <p:attrNameLst>
                                          <p:attrName>style.visibility</p:attrName>
                                        </p:attrNameLst>
                                      </p:cBhvr>
                                      <p:to>
                                        <p:strVal val="visible"/>
                                      </p:to>
                                    </p:set>
                                    <p:animEffect transition="in" filter="fade">
                                      <p:cBhvr>
                                        <p:cTn id="63" dur="500"/>
                                        <p:tgtEl>
                                          <p:spTgt spid="1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fade">
                                      <p:cBhvr>
                                        <p:cTn id="68" dur="500"/>
                                        <p:tgtEl>
                                          <p:spTgt spid="132"/>
                                        </p:tgtEl>
                                      </p:cBhvr>
                                    </p:animEffec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0" nodeType="clickEffect">
                                  <p:stCondLst>
                                    <p:cond delay="0"/>
                                  </p:stCondLst>
                                  <p:childTnLst>
                                    <p:animMotion origin="layout" path="M 4.44444E-6 -5.66736E-7 C -0.00869 0.01411 -0.01893 0.02706 -0.02535 0.04326 C -0.03004 0.05505 -0.03386 0.07078 -0.04098 0.08027 C -0.04271 0.08721 -0.04323 0.09276 -0.04688 0.09785 " pathEditMode="relative" ptsTypes="fffA">
                                      <p:cBhvr>
                                        <p:cTn id="72" dur="2000" fill="hold"/>
                                        <p:tgtEl>
                                          <p:spTgt spid="132"/>
                                        </p:tgtEl>
                                        <p:attrNameLst>
                                          <p:attrName>ppt_x</p:attrName>
                                          <p:attrName>ppt_y</p:attrName>
                                        </p:attrNameLst>
                                      </p:cBhvr>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33"/>
                                        </p:tgtEl>
                                        <p:attrNameLst>
                                          <p:attrName>style.visibility</p:attrName>
                                        </p:attrNameLst>
                                      </p:cBhvr>
                                      <p:to>
                                        <p:strVal val="visible"/>
                                      </p:to>
                                    </p:set>
                                    <p:animEffect transition="in" filter="fade">
                                      <p:cBhvr>
                                        <p:cTn id="77" dur="500"/>
                                        <p:tgtEl>
                                          <p:spTgt spid="13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up)">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up)">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wipe(up)">
                                      <p:cBhvr>
                                        <p:cTn id="96" dur="500"/>
                                        <p:tgtEl>
                                          <p:spTgt spid="1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1" nodeType="clickEffect">
                                  <p:stCondLst>
                                    <p:cond delay="0"/>
                                  </p:stCondLst>
                                  <p:childTnLst>
                                    <p:set>
                                      <p:cBhvr>
                                        <p:cTn id="100" dur="1" fill="hold">
                                          <p:stCondLst>
                                            <p:cond delay="0"/>
                                          </p:stCondLst>
                                        </p:cTn>
                                        <p:tgtEl>
                                          <p:spTgt spid="145"/>
                                        </p:tgtEl>
                                        <p:attrNameLst>
                                          <p:attrName>style.visibility</p:attrName>
                                        </p:attrNameLst>
                                      </p:cBhvr>
                                      <p:to>
                                        <p:strVal val="visible"/>
                                      </p:to>
                                    </p:set>
                                    <p:animEffect transition="in" filter="fade">
                                      <p:cBhvr>
                                        <p:cTn id="101" dur="500"/>
                                        <p:tgtEl>
                                          <p:spTgt spid="145"/>
                                        </p:tgtEl>
                                      </p:cBhvr>
                                    </p:animEffec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grpId="0" nodeType="clickEffect">
                                  <p:stCondLst>
                                    <p:cond delay="0"/>
                                  </p:stCondLst>
                                  <p:childTnLst>
                                    <p:animMotion origin="layout" path="M 0 -3.49526E-6 C -0.00694 0.01666 -0.01406 0.03331 -0.02049 0.05043 C -0.02708 0.06755 -0.03003 0.10271 -0.04844 0.10271 " pathEditMode="relative" rAng="0" ptsTypes="ffA">
                                      <p:cBhvr>
                                        <p:cTn id="105" dur="2000" fill="hold"/>
                                        <p:tgtEl>
                                          <p:spTgt spid="145"/>
                                        </p:tgtEl>
                                        <p:attrNameLst>
                                          <p:attrName>ppt_x</p:attrName>
                                          <p:attrName>ppt_y</p:attrName>
                                        </p:attrNameLst>
                                      </p:cBhvr>
                                      <p:rCtr x="-2431" y="5135"/>
                                    </p:animMotion>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47"/>
                                        </p:tgtEl>
                                        <p:attrNameLst>
                                          <p:attrName>style.visibility</p:attrName>
                                        </p:attrNameLst>
                                      </p:cBhvr>
                                      <p:to>
                                        <p:strVal val="visible"/>
                                      </p:to>
                                    </p:set>
                                    <p:animEffect transition="in" filter="fade">
                                      <p:cBhvr>
                                        <p:cTn id="110" dur="500"/>
                                        <p:tgtEl>
                                          <p:spTgt spid="147"/>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wipe(up)">
                                      <p:cBhvr>
                                        <p:cTn id="115" dur="500"/>
                                        <p:tgtEl>
                                          <p:spTgt spid="26"/>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wipe(up)">
                                      <p:cBhvr>
                                        <p:cTn id="120" dur="500"/>
                                        <p:tgtEl>
                                          <p:spTgt spid="2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5"/>
                                        </p:tgtEl>
                                        <p:attrNameLst>
                                          <p:attrName>style.visibility</p:attrName>
                                        </p:attrNameLst>
                                      </p:cBhvr>
                                      <p:to>
                                        <p:strVal val="visible"/>
                                      </p:to>
                                    </p:set>
                                    <p:animEffect transition="in" filter="wipe(up)">
                                      <p:cBhvr>
                                        <p:cTn id="125" dur="500"/>
                                        <p:tgtEl>
                                          <p:spTgt spid="5"/>
                                        </p:tgtEl>
                                      </p:cBhvr>
                                    </p:animEffect>
                                  </p:childTnLst>
                                </p:cTn>
                              </p:par>
                            </p:childTnLst>
                          </p:cTn>
                        </p:par>
                        <p:par>
                          <p:cTn id="126" fill="hold">
                            <p:stCondLst>
                              <p:cond delay="500"/>
                            </p:stCondLst>
                            <p:childTnLst>
                              <p:par>
                                <p:cTn id="127" presetID="22" presetClass="entr" presetSubtype="1" fill="hold" grpId="0" nodeType="afterEffect">
                                  <p:stCondLst>
                                    <p:cond delay="0"/>
                                  </p:stCondLst>
                                  <p:childTnLst>
                                    <p:set>
                                      <p:cBhvr>
                                        <p:cTn id="128" dur="1" fill="hold">
                                          <p:stCondLst>
                                            <p:cond delay="0"/>
                                          </p:stCondLst>
                                        </p:cTn>
                                        <p:tgtEl>
                                          <p:spTgt spid="12"/>
                                        </p:tgtEl>
                                        <p:attrNameLst>
                                          <p:attrName>style.visibility</p:attrName>
                                        </p:attrNameLst>
                                      </p:cBhvr>
                                      <p:to>
                                        <p:strVal val="visible"/>
                                      </p:to>
                                    </p:set>
                                    <p:animEffect transition="in" filter="wipe(up)">
                                      <p:cBhvr>
                                        <p:cTn id="129" dur="500"/>
                                        <p:tgtEl>
                                          <p:spTgt spid="12"/>
                                        </p:tgtEl>
                                      </p:cBhvr>
                                    </p:animEffect>
                                  </p:childTnLst>
                                </p:cTn>
                              </p:par>
                            </p:childTnLst>
                          </p:cTn>
                        </p:par>
                      </p:childTnLst>
                    </p:cTn>
                  </p:par>
                  <p:par>
                    <p:cTn id="130" fill="hold">
                      <p:stCondLst>
                        <p:cond delay="indefinite"/>
                      </p:stCondLst>
                      <p:childTnLst>
                        <p:par>
                          <p:cTn id="131" fill="hold">
                            <p:stCondLst>
                              <p:cond delay="0"/>
                            </p:stCondLst>
                            <p:childTnLst>
                              <p:par>
                                <p:cTn id="132" presetID="0" presetClass="path" presetSubtype="0" accel="50000" decel="50000" fill="hold" grpId="1" nodeType="clickEffect">
                                  <p:stCondLst>
                                    <p:cond delay="0"/>
                                  </p:stCondLst>
                                  <p:childTnLst>
                                    <p:animMotion origin="layout" path="M 1.11111E-6 2.5746E-6 C -0.01788 0.05204 -0.03264 0.0569 -0.07136 0.09507 C -0.08542 0.10918 -0.08993 0.11496 -0.10886 0.1189 C -0.11927 0.1529 -0.10104 0.10085 -0.12083 0.1337 C -0.12326 0.1381 -0.1224 0.14434 -0.12413 0.1492 C -0.1283 0.15915 -0.13958 0.17835 -0.13958 0.17881 C -0.14115 0.18598 -0.14306 0.21166 -0.15156 0.22114 " pathEditMode="relative" rAng="0" ptsTypes="ffffffA">
                                      <p:cBhvr>
                                        <p:cTn id="133" dur="2000" fill="hold"/>
                                        <p:tgtEl>
                                          <p:spTgt spid="131"/>
                                        </p:tgtEl>
                                        <p:attrNameLst>
                                          <p:attrName>ppt_x</p:attrName>
                                          <p:attrName>ppt_y</p:attrName>
                                        </p:attrNameLst>
                                      </p:cBhvr>
                                      <p:rCtr x="-7587" y="11057"/>
                                    </p:animMotion>
                                  </p:childTnLst>
                                </p:cTn>
                              </p:par>
                              <p:par>
                                <p:cTn id="134" presetID="0" presetClass="path" presetSubtype="0" accel="50000" decel="50000" fill="hold" grpId="2" nodeType="withEffect">
                                  <p:stCondLst>
                                    <p:cond delay="0"/>
                                  </p:stCondLst>
                                  <p:childTnLst>
                                    <p:animMotion origin="layout" path="M -0.04687 0.09785 C -0.06406 0.14943 -0.07743 0.15521 -0.11284 0.19384 C -0.12604 0.20749 -0.12951 0.21328 -0.14705 0.21767 C -0.15659 0.25283 -0.14062 0.19916 -0.15816 0.23294 C -0.16059 0.23664 -0.15903 0.24358 -0.16111 0.24774 C -0.16528 0.25815 -0.175 0.27805 -0.175 0.27874 C -0.17656 0.28591 -0.1783 0.31205 -0.18541 0.322 " pathEditMode="relative" rAng="0" ptsTypes="ffffffA">
                                      <p:cBhvr>
                                        <p:cTn id="135" dur="2000" fill="hold"/>
                                        <p:tgtEl>
                                          <p:spTgt spid="132"/>
                                        </p:tgtEl>
                                        <p:attrNameLst>
                                          <p:attrName>ppt_x</p:attrName>
                                          <p:attrName>ppt_y</p:attrName>
                                        </p:attrNameLst>
                                      </p:cBhvr>
                                      <p:rCtr x="-6927" y="11196"/>
                                    </p:animMotion>
                                  </p:childTnLst>
                                </p:cTn>
                              </p:par>
                              <p:par>
                                <p:cTn id="136" presetID="0" presetClass="path" presetSubtype="0" accel="50000" decel="50000" fill="hold" nodeType="withEffect">
                                  <p:stCondLst>
                                    <p:cond delay="0"/>
                                  </p:stCondLst>
                                  <p:childTnLst>
                                    <p:animMotion origin="layout" path="M 0.00069 0.00949 C -0.0165 0.0576 -0.03073 0.062 -0.06841 0.09739 C -0.08177 0.11058 -0.08594 0.11613 -0.10417 0.12029 C -0.11407 0.15175 -0.09705 0.10294 -0.1158 0.13371 C -0.11841 0.1381 -0.11684 0.14389 -0.11893 0.14782 C -0.12309 0.15777 -0.13403 0.17581 -0.13403 0.17604 C -0.1349 0.18275 -0.13716 0.20681 -0.14497 0.21606 " pathEditMode="relative" rAng="0" ptsTypes="ffffffA">
                                      <p:cBhvr>
                                        <p:cTn id="137" dur="2000" fill="hold"/>
                                        <p:tgtEl>
                                          <p:spTgt spid="133"/>
                                        </p:tgtEl>
                                        <p:attrNameLst>
                                          <p:attrName>ppt_x</p:attrName>
                                          <p:attrName>ppt_y</p:attrName>
                                        </p:attrNameLst>
                                      </p:cBhvr>
                                      <p:rCtr x="-7292" y="10317"/>
                                    </p:animMotion>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50"/>
                                        </p:tgtEl>
                                        <p:attrNameLst>
                                          <p:attrName>style.visibility</p:attrName>
                                        </p:attrNameLst>
                                      </p:cBhvr>
                                      <p:to>
                                        <p:strVal val="visible"/>
                                      </p:to>
                                    </p:set>
                                    <p:animEffect transition="in" filter="fade">
                                      <p:cBhvr>
                                        <p:cTn id="142" dur="500"/>
                                        <p:tgtEl>
                                          <p:spTgt spid="15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28"/>
                                        </p:tgtEl>
                                        <p:attrNameLst>
                                          <p:attrName>style.visibility</p:attrName>
                                        </p:attrNameLst>
                                      </p:cBhvr>
                                      <p:to>
                                        <p:strVal val="visible"/>
                                      </p:to>
                                    </p:set>
                                    <p:animEffect transition="in" filter="wipe(up)">
                                      <p:cBhvr>
                                        <p:cTn id="147" dur="500"/>
                                        <p:tgtEl>
                                          <p:spTgt spid="28"/>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wipe(up)">
                                      <p:cBhvr>
                                        <p:cTn id="152" dur="500"/>
                                        <p:tgtEl>
                                          <p:spTgt spid="29"/>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10"/>
                                        </p:tgtEl>
                                        <p:attrNameLst>
                                          <p:attrName>style.visibility</p:attrName>
                                        </p:attrNameLst>
                                      </p:cBhvr>
                                      <p:to>
                                        <p:strVal val="visible"/>
                                      </p:to>
                                    </p:set>
                                    <p:animEffect transition="in" filter="wipe(down)">
                                      <p:cBhvr>
                                        <p:cTn id="157" dur="500"/>
                                        <p:tgtEl>
                                          <p:spTgt spid="10"/>
                                        </p:tgtEl>
                                      </p:cBhvr>
                                    </p:animEffect>
                                  </p:childTnLst>
                                </p:cTn>
                              </p:par>
                            </p:childTnLst>
                          </p:cTn>
                        </p:par>
                        <p:par>
                          <p:cTn id="158" fill="hold">
                            <p:stCondLst>
                              <p:cond delay="500"/>
                            </p:stCondLst>
                            <p:childTnLst>
                              <p:par>
                                <p:cTn id="159" presetID="22" presetClass="entr" presetSubtype="1" fill="hold" grpId="0" nodeType="afterEffect">
                                  <p:stCondLst>
                                    <p:cond delay="0"/>
                                  </p:stCondLst>
                                  <p:childTnLst>
                                    <p:set>
                                      <p:cBhvr>
                                        <p:cTn id="160" dur="1" fill="hold">
                                          <p:stCondLst>
                                            <p:cond delay="0"/>
                                          </p:stCondLst>
                                        </p:cTn>
                                        <p:tgtEl>
                                          <p:spTgt spid="14"/>
                                        </p:tgtEl>
                                        <p:attrNameLst>
                                          <p:attrName>style.visibility</p:attrName>
                                        </p:attrNameLst>
                                      </p:cBhvr>
                                      <p:to>
                                        <p:strVal val="visible"/>
                                      </p:to>
                                    </p:set>
                                    <p:animEffect transition="in" filter="wipe(up)">
                                      <p:cBhvr>
                                        <p:cTn id="161" dur="500"/>
                                        <p:tgtEl>
                                          <p:spTgt spid="14"/>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146"/>
                                        </p:tgtEl>
                                        <p:attrNameLst>
                                          <p:attrName>style.visibility</p:attrName>
                                        </p:attrNameLst>
                                      </p:cBhvr>
                                      <p:to>
                                        <p:strVal val="visible"/>
                                      </p:to>
                                    </p:set>
                                    <p:animEffect transition="in" filter="fade">
                                      <p:cBhvr>
                                        <p:cTn id="166" dur="500"/>
                                        <p:tgtEl>
                                          <p:spTgt spid="146"/>
                                        </p:tgtEl>
                                      </p:cBhvr>
                                    </p:animEffect>
                                  </p:childTnLst>
                                </p:cTn>
                              </p:par>
                            </p:childTnLst>
                          </p:cTn>
                        </p:par>
                      </p:childTnLst>
                    </p:cTn>
                  </p:par>
                  <p:par>
                    <p:cTn id="167" fill="hold">
                      <p:stCondLst>
                        <p:cond delay="indefinite"/>
                      </p:stCondLst>
                      <p:childTnLst>
                        <p:par>
                          <p:cTn id="168" fill="hold">
                            <p:stCondLst>
                              <p:cond delay="0"/>
                            </p:stCondLst>
                            <p:childTnLst>
                              <p:par>
                                <p:cTn id="169" presetID="0" presetClass="path" presetSubtype="0" accel="50000" decel="50000" fill="hold" grpId="1" nodeType="clickEffect">
                                  <p:stCondLst>
                                    <p:cond delay="0"/>
                                  </p:stCondLst>
                                  <p:childTnLst>
                                    <p:animMotion origin="layout" path="M 4.16667E-6 -3.2755E-6 C 0.01527 0.05089 0.00243 0.01851 0.02482 0.05945 C 0.03055 0.06917 0.03211 0.08351 0.04079 0.09022 C 0.04861 0.09716 0.06302 0.10618 0.06302 0.12006 " pathEditMode="relative" rAng="0" ptsTypes="fffA">
                                      <p:cBhvr>
                                        <p:cTn id="170" dur="2000" fill="hold"/>
                                        <p:tgtEl>
                                          <p:spTgt spid="146"/>
                                        </p:tgtEl>
                                        <p:attrNameLst>
                                          <p:attrName>ppt_x</p:attrName>
                                          <p:attrName>ppt_y</p:attrName>
                                        </p:attrNameLst>
                                      </p:cBhvr>
                                      <p:rCtr x="3142" y="5991"/>
                                    </p:animMotion>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153"/>
                                        </p:tgtEl>
                                        <p:attrNameLst>
                                          <p:attrName>style.visibility</p:attrName>
                                        </p:attrNameLst>
                                      </p:cBhvr>
                                      <p:to>
                                        <p:strVal val="visible"/>
                                      </p:to>
                                    </p:set>
                                    <p:animEffect transition="in" filter="fade">
                                      <p:cBhvr>
                                        <p:cTn id="175" dur="500"/>
                                        <p:tgtEl>
                                          <p:spTgt spid="153"/>
                                        </p:tgtEl>
                                      </p:cBhvr>
                                    </p:animEffec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6" grpId="0" animBg="1"/>
      <p:bldP spid="5" grpId="0" animBg="1"/>
      <p:bldP spid="11" grpId="0" autoUpdateAnimBg="0"/>
      <p:bldP spid="12" grpId="0" autoUpdateAnimBg="0"/>
      <p:bldP spid="13" grpId="0" autoUpdateAnimBg="0"/>
      <p:bldP spid="14" grpId="0" autoUpdateAnimBg="0"/>
      <p:bldP spid="15" grpId="0" autoUpdateAnimBg="0"/>
      <p:bldP spid="24" grpId="0" animBg="1"/>
      <p:bldP spid="25" grpId="0" animBg="1"/>
      <p:bldP spid="26" grpId="0" animBg="1"/>
      <p:bldP spid="27" grpId="0" animBg="1"/>
      <p:bldP spid="28" grpId="0" animBg="1"/>
      <p:bldP spid="29" grpId="0" animBg="1"/>
      <p:bldP spid="2" grpId="0" animBg="1"/>
      <p:bldP spid="119" grpId="0" animBg="1"/>
      <p:bldP spid="119" grpId="1" animBg="1"/>
      <p:bldP spid="127" grpId="0" animBg="1"/>
      <p:bldP spid="127" grpId="1" animBg="1"/>
      <p:bldP spid="131" grpId="0" animBg="1"/>
      <p:bldP spid="131" grpId="1" animBg="1"/>
      <p:bldP spid="132" grpId="0" animBg="1"/>
      <p:bldP spid="132" grpId="1" animBg="1"/>
      <p:bldP spid="132" grpId="2" animBg="1"/>
      <p:bldP spid="145" grpId="0" animBg="1"/>
      <p:bldP spid="145" grpId="1" animBg="1"/>
      <p:bldP spid="146" grpId="0" animBg="1"/>
      <p:bldP spid="146" grpId="1"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620697" y="1452512"/>
            <a:ext cx="4770438" cy="9461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5E2CAE"/>
                </a:solidFill>
                <a:effectLst/>
                <a:uLnTx/>
                <a:uFillTx/>
                <a:latin typeface="Arial" pitchFamily="34" charset="0"/>
                <a:ea typeface="宋体" pitchFamily="2" charset="-122"/>
                <a:cs typeface="+mn-cs"/>
              </a:rPr>
              <a:t>研究回路矩阵在网络、特别是电路网络中有着广泛应用。</a:t>
            </a:r>
          </a:p>
        </p:txBody>
      </p:sp>
      <p:pic>
        <p:nvPicPr>
          <p:cNvPr id="138244" name="Picture 4" descr="ScreenHunter_2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13943" y="1927679"/>
            <a:ext cx="4122738" cy="4073525"/>
          </a:xfrm>
          <a:prstGeom prst="rect">
            <a:avLst/>
          </a:prstGeom>
          <a:noFill/>
          <a:ln w="9525">
            <a:noFill/>
            <a:miter lim="800000"/>
            <a:headEnd/>
            <a:tailEnd/>
          </a:ln>
        </p:spPr>
      </p:pic>
      <p:sp>
        <p:nvSpPr>
          <p:cNvPr id="7" name="标题 6"/>
          <p:cNvSpPr>
            <a:spLocks noGrp="1"/>
          </p:cNvSpPr>
          <p:nvPr>
            <p:ph type="title"/>
          </p:nvPr>
        </p:nvSpPr>
        <p:spPr/>
        <p:txBody>
          <a:bodyPr/>
          <a:lstStyle/>
          <a:p>
            <a:r>
              <a:rPr lang="zh-CN" altLang="en-US" dirty="0"/>
              <a:t>回路矩阵</a:t>
            </a:r>
          </a:p>
        </p:txBody>
      </p:sp>
    </p:spTree>
    <p:extLst>
      <p:ext uri="{BB962C8B-B14F-4D97-AF65-F5344CB8AC3E}">
        <p14:creationId xmlns:p14="http://schemas.microsoft.com/office/powerpoint/2010/main" val="1515220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4"/>
          <p:cNvSpPr>
            <a:spLocks noChangeShapeType="1"/>
          </p:cNvSpPr>
          <p:nvPr/>
        </p:nvSpPr>
        <p:spPr bwMode="auto">
          <a:xfrm>
            <a:off x="7546974" y="1860550"/>
            <a:ext cx="1170781" cy="684588"/>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itchFamily="18" charset="0"/>
            </a:endParaRPr>
          </a:p>
        </p:txBody>
      </p:sp>
      <p:sp>
        <p:nvSpPr>
          <p:cNvPr id="9" name="Line 5"/>
          <p:cNvSpPr>
            <a:spLocks noChangeShapeType="1"/>
          </p:cNvSpPr>
          <p:nvPr/>
        </p:nvSpPr>
        <p:spPr bwMode="auto">
          <a:xfrm flipH="1">
            <a:off x="7489825" y="2659062"/>
            <a:ext cx="971550" cy="1265237"/>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itchFamily="18" charset="0"/>
            </a:endParaRPr>
          </a:p>
        </p:txBody>
      </p:sp>
      <p:sp>
        <p:nvSpPr>
          <p:cNvPr id="10" name="Line 6"/>
          <p:cNvSpPr>
            <a:spLocks noChangeShapeType="1"/>
          </p:cNvSpPr>
          <p:nvPr/>
        </p:nvSpPr>
        <p:spPr bwMode="auto">
          <a:xfrm flipH="1">
            <a:off x="6738938" y="3763964"/>
            <a:ext cx="844550" cy="920750"/>
          </a:xfrm>
          <a:prstGeom prst="line">
            <a:avLst/>
          </a:prstGeom>
          <a:noFill/>
          <a:ln w="57150" cap="sq">
            <a:solidFill>
              <a:srgbClr val="FF0000"/>
            </a:solidFill>
            <a:round/>
            <a:headEnd type="triangle" w="med" len="med"/>
            <a:tailEnd type="none" w="sm" len="sm"/>
          </a:ln>
        </p:spPr>
        <p:txBody>
          <a:bodyPr wrap="none" anchor="ctr"/>
          <a:lstStyle/>
          <a:p>
            <a:endParaRPr lang="zh-CN" altLang="en-US" b="0">
              <a:solidFill>
                <a:srgbClr val="000000"/>
              </a:solidFill>
              <a:latin typeface="Times New Roman" pitchFamily="18" charset="0"/>
            </a:endParaRPr>
          </a:p>
        </p:txBody>
      </p:sp>
      <p:sp>
        <p:nvSpPr>
          <p:cNvPr id="6" name="Line 3"/>
          <p:cNvSpPr>
            <a:spLocks noChangeShapeType="1"/>
          </p:cNvSpPr>
          <p:nvPr/>
        </p:nvSpPr>
        <p:spPr bwMode="auto">
          <a:xfrm>
            <a:off x="6256020" y="3058718"/>
            <a:ext cx="1129030" cy="705245"/>
          </a:xfrm>
          <a:prstGeom prst="line">
            <a:avLst/>
          </a:prstGeom>
          <a:noFill/>
          <a:ln w="57150" cap="sq">
            <a:solidFill>
              <a:srgbClr val="FF0000"/>
            </a:solidFill>
            <a:round/>
            <a:headEnd type="triangle" w="med" len="med"/>
            <a:tailEnd type="none" w="sm" len="sm"/>
          </a:ln>
        </p:spPr>
        <p:txBody>
          <a:bodyPr wrap="none" anchor="ctr"/>
          <a:lstStyle/>
          <a:p>
            <a:endParaRPr lang="zh-CN" altLang="en-US" b="0">
              <a:solidFill>
                <a:srgbClr val="000000"/>
              </a:solidFill>
              <a:latin typeface="Times New Roman" pitchFamily="18" charset="0"/>
            </a:endParaRPr>
          </a:p>
        </p:txBody>
      </p:sp>
      <p:sp>
        <p:nvSpPr>
          <p:cNvPr id="5" name="Line 2"/>
          <p:cNvSpPr>
            <a:spLocks noChangeShapeType="1"/>
          </p:cNvSpPr>
          <p:nvPr/>
        </p:nvSpPr>
        <p:spPr bwMode="auto">
          <a:xfrm>
            <a:off x="5500688" y="1984375"/>
            <a:ext cx="848519" cy="1163638"/>
          </a:xfrm>
          <a:prstGeom prst="line">
            <a:avLst/>
          </a:prstGeom>
          <a:noFill/>
          <a:ln w="57150" cap="sq">
            <a:solidFill>
              <a:srgbClr val="FF0000"/>
            </a:solidFill>
            <a:round/>
            <a:headEnd type="none" w="sm" len="sm"/>
            <a:tailEnd type="triangle" w="med" len="med"/>
          </a:ln>
        </p:spPr>
        <p:txBody>
          <a:bodyPr wrap="none" anchor="ctr"/>
          <a:lstStyle/>
          <a:p>
            <a:endParaRPr lang="zh-CN" altLang="en-US" b="0">
              <a:solidFill>
                <a:srgbClr val="000000"/>
              </a:solidFill>
              <a:latin typeface="Times New Roman" pitchFamily="18" charset="0"/>
            </a:endParaRPr>
          </a:p>
        </p:txBody>
      </p:sp>
      <p:grpSp>
        <p:nvGrpSpPr>
          <p:cNvPr id="2" name="Group 110"/>
          <p:cNvGrpSpPr>
            <a:grpSpLocks/>
          </p:cNvGrpSpPr>
          <p:nvPr/>
        </p:nvGrpSpPr>
        <p:grpSpPr bwMode="auto">
          <a:xfrm>
            <a:off x="4652973" y="1789270"/>
            <a:ext cx="687389" cy="1827056"/>
            <a:chOff x="3003" y="1144"/>
            <a:chExt cx="433" cy="1014"/>
          </a:xfrm>
        </p:grpSpPr>
        <p:sp>
          <p:nvSpPr>
            <p:cNvPr id="102" name="Line 111"/>
            <p:cNvSpPr>
              <a:spLocks noChangeShapeType="1"/>
            </p:cNvSpPr>
            <p:nvPr/>
          </p:nvSpPr>
          <p:spPr bwMode="auto">
            <a:xfrm flipV="1">
              <a:off x="3238" y="1144"/>
              <a:ext cx="198" cy="1014"/>
            </a:xfrm>
            <a:prstGeom prst="line">
              <a:avLst/>
            </a:prstGeom>
            <a:noFill/>
            <a:ln w="57150">
              <a:solidFill>
                <a:srgbClr val="FF0000"/>
              </a:solidFill>
              <a:round/>
              <a:headEnd/>
              <a:tailEnd type="triangle" w="med" len="med"/>
            </a:ln>
          </p:spPr>
          <p:txBody>
            <a:bodyPr/>
            <a:lstStyle/>
            <a:p>
              <a:endParaRPr lang="zh-CN" altLang="en-US" b="0">
                <a:solidFill>
                  <a:srgbClr val="000000"/>
                </a:solidFill>
                <a:latin typeface="Times New Roman" pitchFamily="18" charset="0"/>
              </a:endParaRPr>
            </a:p>
          </p:txBody>
        </p:sp>
        <p:sp>
          <p:nvSpPr>
            <p:cNvPr id="103" name="Text Box 112"/>
            <p:cNvSpPr txBox="1">
              <a:spLocks noChangeArrowheads="1"/>
            </p:cNvSpPr>
            <p:nvPr/>
          </p:nvSpPr>
          <p:spPr bwMode="auto">
            <a:xfrm>
              <a:off x="3003" y="1400"/>
              <a:ext cx="228" cy="327"/>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6</a:t>
              </a:r>
            </a:p>
          </p:txBody>
        </p:sp>
      </p:grpSp>
      <p:grpSp>
        <p:nvGrpSpPr>
          <p:cNvPr id="3" name="Group 26"/>
          <p:cNvGrpSpPr>
            <a:grpSpLocks/>
          </p:cNvGrpSpPr>
          <p:nvPr/>
        </p:nvGrpSpPr>
        <p:grpSpPr bwMode="auto">
          <a:xfrm>
            <a:off x="-1133475" y="5340985"/>
            <a:ext cx="6521450" cy="1525588"/>
            <a:chOff x="624" y="3206"/>
            <a:chExt cx="4108" cy="961"/>
          </a:xfrm>
        </p:grpSpPr>
        <p:sp>
          <p:nvSpPr>
            <p:cNvPr id="107" name="Text Box 27"/>
            <p:cNvSpPr txBox="1">
              <a:spLocks noChangeArrowheads="1"/>
            </p:cNvSpPr>
            <p:nvPr/>
          </p:nvSpPr>
          <p:spPr bwMode="auto">
            <a:xfrm>
              <a:off x="624" y="3504"/>
              <a:ext cx="1248" cy="365"/>
            </a:xfrm>
            <a:prstGeom prst="rect">
              <a:avLst/>
            </a:prstGeom>
            <a:noFill/>
            <a:ln w="9525">
              <a:noFill/>
              <a:miter lim="800000"/>
              <a:headEnd/>
              <a:tailEnd/>
            </a:ln>
          </p:spPr>
          <p:txBody>
            <a:bodyPr>
              <a:spAutoFit/>
            </a:bodyPr>
            <a:lstStyle/>
            <a:p>
              <a:pPr>
                <a:spcBef>
                  <a:spcPct val="50000"/>
                </a:spcBef>
              </a:pPr>
              <a:endParaRPr lang="zh-CN" altLang="zh-CN" sz="3200" b="0">
                <a:solidFill>
                  <a:srgbClr val="000082"/>
                </a:solidFill>
                <a:latin typeface="Times New Roman" pitchFamily="18" charset="0"/>
                <a:ea typeface="楷体_GB2312" pitchFamily="49" charset="-122"/>
              </a:endParaRPr>
            </a:p>
          </p:txBody>
        </p:sp>
        <p:sp>
          <p:nvSpPr>
            <p:cNvPr id="108" name="Text Box 28"/>
            <p:cNvSpPr txBox="1">
              <a:spLocks noChangeArrowheads="1"/>
            </p:cNvSpPr>
            <p:nvPr/>
          </p:nvSpPr>
          <p:spPr bwMode="auto">
            <a:xfrm>
              <a:off x="1996" y="3206"/>
              <a:ext cx="2736"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latin typeface="Times New Roman" pitchFamily="18" charset="0"/>
                </a:rPr>
                <a:t>1      2      3      4      5     6      7</a:t>
              </a:r>
            </a:p>
          </p:txBody>
        </p:sp>
        <p:grpSp>
          <p:nvGrpSpPr>
            <p:cNvPr id="4" name="Group 29"/>
            <p:cNvGrpSpPr>
              <a:grpSpLocks/>
            </p:cNvGrpSpPr>
            <p:nvPr/>
          </p:nvGrpSpPr>
          <p:grpSpPr bwMode="auto">
            <a:xfrm>
              <a:off x="1862" y="3438"/>
              <a:ext cx="2831" cy="441"/>
              <a:chOff x="1862" y="3438"/>
              <a:chExt cx="2831" cy="441"/>
            </a:xfrm>
          </p:grpSpPr>
          <p:sp>
            <p:nvSpPr>
              <p:cNvPr id="111" name="Rectangle 30"/>
              <p:cNvSpPr>
                <a:spLocks noChangeArrowheads="1"/>
              </p:cNvSpPr>
              <p:nvPr/>
            </p:nvSpPr>
            <p:spPr bwMode="auto">
              <a:xfrm>
                <a:off x="1862" y="3447"/>
                <a:ext cx="2774" cy="422"/>
              </a:xfrm>
              <a:prstGeom prst="rect">
                <a:avLst/>
              </a:prstGeom>
              <a:solidFill>
                <a:srgbClr val="FFCC99"/>
              </a:solidFill>
              <a:ln w="9525">
                <a:solidFill>
                  <a:schemeClr val="tx1"/>
                </a:solidFill>
                <a:miter lim="800000"/>
                <a:headEnd/>
                <a:tailEnd/>
              </a:ln>
            </p:spPr>
            <p:txBody>
              <a:bodyPr wrap="none" anchor="ctr"/>
              <a:lstStyle/>
              <a:p>
                <a:endParaRPr lang="zh-CN" altLang="en-US" b="0">
                  <a:solidFill>
                    <a:srgbClr val="000000"/>
                  </a:solidFill>
                  <a:latin typeface="Times New Roman" pitchFamily="18" charset="0"/>
                </a:endParaRPr>
              </a:p>
            </p:txBody>
          </p:sp>
          <p:sp>
            <p:nvSpPr>
              <p:cNvPr id="112" name="Text Box 31"/>
              <p:cNvSpPr txBox="1">
                <a:spLocks noChangeArrowheads="1"/>
              </p:cNvSpPr>
              <p:nvPr/>
            </p:nvSpPr>
            <p:spPr bwMode="auto">
              <a:xfrm>
                <a:off x="1957" y="3504"/>
                <a:ext cx="2736" cy="365"/>
              </a:xfrm>
              <a:prstGeom prst="rect">
                <a:avLst/>
              </a:prstGeom>
              <a:noFill/>
              <a:ln w="9525">
                <a:noFill/>
                <a:miter lim="800000"/>
                <a:headEnd/>
                <a:tailEnd/>
              </a:ln>
            </p:spPr>
            <p:txBody>
              <a:bodyPr>
                <a:spAutoFit/>
              </a:bodyPr>
              <a:lstStyle/>
              <a:p>
                <a:pPr>
                  <a:spcBef>
                    <a:spcPct val="50000"/>
                  </a:spcBef>
                </a:pPr>
                <a:r>
                  <a:rPr lang="en-US" altLang="zh-CN" sz="3200" b="0">
                    <a:solidFill>
                      <a:srgbClr val="000000"/>
                    </a:solidFill>
                    <a:latin typeface="Times New Roman" pitchFamily="18" charset="0"/>
                  </a:rPr>
                  <a:t>0    0    0     0    0    0    0</a:t>
                </a:r>
              </a:p>
            </p:txBody>
          </p:sp>
          <p:sp>
            <p:nvSpPr>
              <p:cNvPr id="113" name="Line 32"/>
              <p:cNvSpPr>
                <a:spLocks noChangeShapeType="1"/>
              </p:cNvSpPr>
              <p:nvPr/>
            </p:nvSpPr>
            <p:spPr bwMode="auto">
              <a:xfrm>
                <a:off x="2246" y="3447"/>
                <a:ext cx="0" cy="422"/>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p:nvSpPr>
              <p:cNvPr id="114" name="Line 33"/>
              <p:cNvSpPr>
                <a:spLocks noChangeShapeType="1"/>
              </p:cNvSpPr>
              <p:nvPr/>
            </p:nvSpPr>
            <p:spPr bwMode="auto">
              <a:xfrm>
                <a:off x="2630" y="3447"/>
                <a:ext cx="0" cy="422"/>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p:nvSpPr>
              <p:cNvPr id="115" name="Line 34"/>
              <p:cNvSpPr>
                <a:spLocks noChangeShapeType="1"/>
              </p:cNvSpPr>
              <p:nvPr/>
            </p:nvSpPr>
            <p:spPr bwMode="auto">
              <a:xfrm>
                <a:off x="3043" y="3447"/>
                <a:ext cx="0" cy="422"/>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p:nvSpPr>
              <p:cNvPr id="116" name="Line 35"/>
              <p:cNvSpPr>
                <a:spLocks noChangeShapeType="1"/>
              </p:cNvSpPr>
              <p:nvPr/>
            </p:nvSpPr>
            <p:spPr bwMode="auto">
              <a:xfrm>
                <a:off x="3427" y="3447"/>
                <a:ext cx="0" cy="422"/>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p:nvSpPr>
              <p:cNvPr id="117" name="Line 36"/>
              <p:cNvSpPr>
                <a:spLocks noChangeShapeType="1"/>
              </p:cNvSpPr>
              <p:nvPr/>
            </p:nvSpPr>
            <p:spPr bwMode="auto">
              <a:xfrm>
                <a:off x="3791" y="3438"/>
                <a:ext cx="0" cy="422"/>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p:nvSpPr>
              <p:cNvPr id="118" name="Line 37"/>
              <p:cNvSpPr>
                <a:spLocks noChangeShapeType="1"/>
              </p:cNvSpPr>
              <p:nvPr/>
            </p:nvSpPr>
            <p:spPr bwMode="auto">
              <a:xfrm>
                <a:off x="4204" y="3457"/>
                <a:ext cx="0" cy="422"/>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grpSp>
        <p:sp>
          <p:nvSpPr>
            <p:cNvPr id="110" name="Text Box 38"/>
            <p:cNvSpPr txBox="1">
              <a:spLocks noChangeArrowheads="1"/>
            </p:cNvSpPr>
            <p:nvPr/>
          </p:nvSpPr>
          <p:spPr bwMode="auto">
            <a:xfrm>
              <a:off x="1920" y="3802"/>
              <a:ext cx="2736" cy="365"/>
            </a:xfrm>
            <a:prstGeom prst="rect">
              <a:avLst/>
            </a:prstGeom>
            <a:noFill/>
            <a:ln w="9525">
              <a:noFill/>
              <a:miter lim="800000"/>
              <a:headEnd/>
              <a:tailEnd/>
            </a:ln>
          </p:spPr>
          <p:txBody>
            <a:bodyPr>
              <a:spAutoFit/>
            </a:bodyPr>
            <a:lstStyle/>
            <a:p>
              <a:pPr>
                <a:spcBef>
                  <a:spcPct val="50000"/>
                </a:spcBef>
              </a:pPr>
              <a:r>
                <a:rPr lang="en-US" altLang="zh-CN" sz="3200">
                  <a:solidFill>
                    <a:srgbClr val="000000"/>
                  </a:solidFill>
                  <a:latin typeface="Times New Roman" pitchFamily="18" charset="0"/>
                </a:rPr>
                <a:t>a    b    c    d    e     f     g</a:t>
              </a:r>
            </a:p>
          </p:txBody>
        </p:sp>
      </p:grpSp>
      <p:sp>
        <p:nvSpPr>
          <p:cNvPr id="7" name="标题 4"/>
          <p:cNvSpPr>
            <a:spLocks noGrp="1"/>
          </p:cNvSpPr>
          <p:nvPr>
            <p:ph type="title"/>
          </p:nvPr>
        </p:nvSpPr>
        <p:spPr/>
        <p:txBody>
          <a:bodyPr/>
          <a:lstStyle/>
          <a:p>
            <a:r>
              <a:rPr lang="zh-CN" altLang="en-US" dirty="0"/>
              <a:t>最小支撑树</a:t>
            </a:r>
          </a:p>
        </p:txBody>
      </p:sp>
      <p:sp>
        <p:nvSpPr>
          <p:cNvPr id="11" name="Text Box 7"/>
          <p:cNvSpPr txBox="1">
            <a:spLocks noChangeArrowheads="1"/>
          </p:cNvSpPr>
          <p:nvPr/>
        </p:nvSpPr>
        <p:spPr bwMode="auto">
          <a:xfrm>
            <a:off x="7861300" y="1689100"/>
            <a:ext cx="3619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5</a:t>
            </a:r>
          </a:p>
        </p:txBody>
      </p:sp>
      <p:sp>
        <p:nvSpPr>
          <p:cNvPr id="12" name="Text Box 8"/>
          <p:cNvSpPr txBox="1">
            <a:spLocks noChangeArrowheads="1"/>
          </p:cNvSpPr>
          <p:nvPr/>
        </p:nvSpPr>
        <p:spPr bwMode="auto">
          <a:xfrm>
            <a:off x="5799138" y="2139950"/>
            <a:ext cx="5397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14</a:t>
            </a:r>
          </a:p>
        </p:txBody>
      </p:sp>
      <p:sp>
        <p:nvSpPr>
          <p:cNvPr id="13" name="Text Box 9"/>
          <p:cNvSpPr txBox="1">
            <a:spLocks noChangeArrowheads="1"/>
          </p:cNvSpPr>
          <p:nvPr/>
        </p:nvSpPr>
        <p:spPr bwMode="auto">
          <a:xfrm>
            <a:off x="6872288" y="3008313"/>
            <a:ext cx="361950" cy="519112"/>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8</a:t>
            </a:r>
          </a:p>
        </p:txBody>
      </p:sp>
      <p:sp>
        <p:nvSpPr>
          <p:cNvPr id="14" name="Text Box 10"/>
          <p:cNvSpPr txBox="1">
            <a:spLocks noChangeArrowheads="1"/>
          </p:cNvSpPr>
          <p:nvPr/>
        </p:nvSpPr>
        <p:spPr bwMode="auto">
          <a:xfrm>
            <a:off x="6900863" y="4302125"/>
            <a:ext cx="5397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21</a:t>
            </a:r>
          </a:p>
        </p:txBody>
      </p:sp>
      <p:sp>
        <p:nvSpPr>
          <p:cNvPr id="15" name="Text Box 11"/>
          <p:cNvSpPr txBox="1">
            <a:spLocks noChangeArrowheads="1"/>
          </p:cNvSpPr>
          <p:nvPr/>
        </p:nvSpPr>
        <p:spPr bwMode="auto">
          <a:xfrm>
            <a:off x="7912100" y="3213100"/>
            <a:ext cx="3619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3333CC"/>
                </a:solidFill>
                <a:latin typeface="Times New Roman" pitchFamily="18" charset="0"/>
              </a:rPr>
              <a:t>3</a:t>
            </a:r>
          </a:p>
        </p:txBody>
      </p:sp>
      <p:grpSp>
        <p:nvGrpSpPr>
          <p:cNvPr id="16" name="Group 12"/>
          <p:cNvGrpSpPr>
            <a:grpSpLocks/>
          </p:cNvGrpSpPr>
          <p:nvPr/>
        </p:nvGrpSpPr>
        <p:grpSpPr bwMode="auto">
          <a:xfrm>
            <a:off x="4760913" y="1601788"/>
            <a:ext cx="4038600" cy="3375025"/>
            <a:chOff x="3091" y="1243"/>
            <a:chExt cx="2544" cy="2126"/>
          </a:xfrm>
        </p:grpSpPr>
        <p:sp>
          <p:nvSpPr>
            <p:cNvPr id="17" name="Oval 13"/>
            <p:cNvSpPr>
              <a:spLocks noChangeArrowheads="1"/>
            </p:cNvSpPr>
            <p:nvPr/>
          </p:nvSpPr>
          <p:spPr bwMode="auto">
            <a:xfrm>
              <a:off x="3362" y="1243"/>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1</a:t>
              </a:r>
              <a:endParaRPr lang="en-US" altLang="zh-CN" b="0" dirty="0">
                <a:solidFill>
                  <a:srgbClr val="000000"/>
                </a:solidFill>
                <a:latin typeface="Times New Roman" pitchFamily="18" charset="0"/>
              </a:endParaRPr>
            </a:p>
          </p:txBody>
        </p:sp>
        <p:sp>
          <p:nvSpPr>
            <p:cNvPr id="18" name="Oval 14"/>
            <p:cNvSpPr>
              <a:spLocks noChangeArrowheads="1"/>
            </p:cNvSpPr>
            <p:nvPr/>
          </p:nvSpPr>
          <p:spPr bwMode="auto">
            <a:xfrm>
              <a:off x="3973" y="2055"/>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5</a:t>
              </a:r>
              <a:endParaRPr lang="en-US" altLang="zh-CN" b="0" dirty="0">
                <a:solidFill>
                  <a:srgbClr val="000000"/>
                </a:solidFill>
                <a:latin typeface="Times New Roman" pitchFamily="18" charset="0"/>
              </a:endParaRPr>
            </a:p>
          </p:txBody>
        </p:sp>
        <p:sp>
          <p:nvSpPr>
            <p:cNvPr id="19" name="Oval 15"/>
            <p:cNvSpPr>
              <a:spLocks noChangeArrowheads="1"/>
            </p:cNvSpPr>
            <p:nvPr/>
          </p:nvSpPr>
          <p:spPr bwMode="auto">
            <a:xfrm>
              <a:off x="4719" y="2519"/>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4</a:t>
              </a:r>
              <a:endParaRPr lang="en-US" altLang="zh-CN" b="0" dirty="0">
                <a:solidFill>
                  <a:srgbClr val="000000"/>
                </a:solidFill>
                <a:latin typeface="Times New Roman" pitchFamily="18" charset="0"/>
              </a:endParaRPr>
            </a:p>
          </p:txBody>
        </p:sp>
        <p:sp>
          <p:nvSpPr>
            <p:cNvPr id="20" name="Oval 16"/>
            <p:cNvSpPr>
              <a:spLocks noChangeArrowheads="1"/>
            </p:cNvSpPr>
            <p:nvPr/>
          </p:nvSpPr>
          <p:spPr bwMode="auto">
            <a:xfrm>
              <a:off x="5398" y="1668"/>
              <a:ext cx="237" cy="271"/>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3</a:t>
              </a:r>
              <a:endParaRPr lang="en-US" altLang="zh-CN" b="0" dirty="0">
                <a:solidFill>
                  <a:srgbClr val="000000"/>
                </a:solidFill>
                <a:latin typeface="Times New Roman" pitchFamily="18" charset="0"/>
              </a:endParaRPr>
            </a:p>
          </p:txBody>
        </p:sp>
        <p:sp>
          <p:nvSpPr>
            <p:cNvPr id="21" name="Oval 17"/>
            <p:cNvSpPr>
              <a:spLocks noChangeArrowheads="1"/>
            </p:cNvSpPr>
            <p:nvPr/>
          </p:nvSpPr>
          <p:spPr bwMode="auto">
            <a:xfrm>
              <a:off x="4617" y="1243"/>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2</a:t>
              </a:r>
              <a:endParaRPr lang="en-US" altLang="zh-CN" b="0" dirty="0">
                <a:solidFill>
                  <a:srgbClr val="000000"/>
                </a:solidFill>
                <a:latin typeface="Times New Roman" pitchFamily="18" charset="0"/>
              </a:endParaRPr>
            </a:p>
          </p:txBody>
        </p:sp>
        <p:sp>
          <p:nvSpPr>
            <p:cNvPr id="22" name="Oval 18"/>
            <p:cNvSpPr>
              <a:spLocks noChangeArrowheads="1"/>
            </p:cNvSpPr>
            <p:nvPr/>
          </p:nvSpPr>
          <p:spPr bwMode="auto">
            <a:xfrm>
              <a:off x="3091" y="2519"/>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200" dirty="0" smtClean="0">
                  <a:solidFill>
                    <a:srgbClr val="000000"/>
                  </a:solidFill>
                  <a:latin typeface="Times New Roman" pitchFamily="18" charset="0"/>
                </a:rPr>
                <a:t>7</a:t>
              </a:r>
              <a:endParaRPr lang="en-US" altLang="zh-CN" sz="3200" dirty="0">
                <a:solidFill>
                  <a:srgbClr val="000000"/>
                </a:solidFill>
                <a:latin typeface="Times New Roman" pitchFamily="18" charset="0"/>
              </a:endParaRPr>
            </a:p>
          </p:txBody>
        </p:sp>
        <p:sp>
          <p:nvSpPr>
            <p:cNvPr id="23" name="Oval 19"/>
            <p:cNvSpPr>
              <a:spLocks noChangeArrowheads="1"/>
            </p:cNvSpPr>
            <p:nvPr/>
          </p:nvSpPr>
          <p:spPr bwMode="auto">
            <a:xfrm>
              <a:off x="4109" y="3098"/>
              <a:ext cx="237" cy="271"/>
            </a:xfrm>
            <a:prstGeom prst="ellipse">
              <a:avLst/>
            </a:prstGeom>
            <a:solidFill>
              <a:srgbClr val="FFFF99"/>
            </a:solidFill>
            <a:ln w="28575" cap="sq">
              <a:solidFill>
                <a:srgbClr val="800000"/>
              </a:solidFill>
              <a:round/>
              <a:headEnd type="none" w="sm" len="sm"/>
              <a:tailEnd type="none" w="sm" len="sm"/>
            </a:ln>
          </p:spPr>
          <p:txBody>
            <a:bodyPr wrap="none" anchor="ctr"/>
            <a:lstStyle/>
            <a:p>
              <a:pPr algn="ctr"/>
              <a:r>
                <a:rPr lang="en-US" altLang="zh-CN" sz="3200" dirty="0" smtClean="0">
                  <a:solidFill>
                    <a:srgbClr val="000000"/>
                  </a:solidFill>
                  <a:latin typeface="Times New Roman" pitchFamily="18" charset="0"/>
                </a:rPr>
                <a:t>6</a:t>
              </a:r>
              <a:endParaRPr lang="en-US" altLang="zh-CN" sz="3200" dirty="0">
                <a:solidFill>
                  <a:srgbClr val="000000"/>
                </a:solidFill>
                <a:latin typeface="Times New Roman" pitchFamily="18" charset="0"/>
              </a:endParaRPr>
            </a:p>
          </p:txBody>
        </p:sp>
      </p:grpSp>
      <p:sp>
        <p:nvSpPr>
          <p:cNvPr id="24" name="Line 20"/>
          <p:cNvSpPr>
            <a:spLocks noChangeShapeType="1"/>
          </p:cNvSpPr>
          <p:nvPr/>
        </p:nvSpPr>
        <p:spPr bwMode="auto">
          <a:xfrm>
            <a:off x="7367588" y="2035175"/>
            <a:ext cx="122237" cy="1616075"/>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useBgFill="1">
        <p:nvSpPr>
          <p:cNvPr id="25" name="Rectangle 21"/>
          <p:cNvSpPr>
            <a:spLocks noChangeArrowheads="1"/>
          </p:cNvSpPr>
          <p:nvPr/>
        </p:nvSpPr>
        <p:spPr bwMode="auto">
          <a:xfrm>
            <a:off x="7323138" y="2035175"/>
            <a:ext cx="212725" cy="1585913"/>
          </a:xfrm>
          <a:prstGeom prst="rect">
            <a:avLst/>
          </a:prstGeom>
          <a:ln w="9525">
            <a:noFill/>
            <a:miter lim="800000"/>
            <a:headEnd/>
            <a:tailEnd/>
          </a:ln>
        </p:spPr>
        <p:txBody>
          <a:bodyPr wrap="none" anchor="ctr"/>
          <a:lstStyle/>
          <a:p>
            <a:endParaRPr lang="zh-CN" altLang="en-US" b="0">
              <a:solidFill>
                <a:srgbClr val="000000"/>
              </a:solidFill>
              <a:latin typeface="Times New Roman" pitchFamily="18" charset="0"/>
            </a:endParaRPr>
          </a:p>
        </p:txBody>
      </p:sp>
      <p:sp>
        <p:nvSpPr>
          <p:cNvPr id="26" name="Line 22"/>
          <p:cNvSpPr>
            <a:spLocks noChangeShapeType="1"/>
          </p:cNvSpPr>
          <p:nvPr/>
        </p:nvSpPr>
        <p:spPr bwMode="auto">
          <a:xfrm flipH="1">
            <a:off x="6499225" y="1958975"/>
            <a:ext cx="747713" cy="960438"/>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useBgFill="1">
        <p:nvSpPr>
          <p:cNvPr id="27" name="Rectangle 23"/>
          <p:cNvSpPr>
            <a:spLocks noChangeArrowheads="1"/>
          </p:cNvSpPr>
          <p:nvPr/>
        </p:nvSpPr>
        <p:spPr bwMode="auto">
          <a:xfrm>
            <a:off x="6483350" y="1958975"/>
            <a:ext cx="763588" cy="960438"/>
          </a:xfrm>
          <a:prstGeom prst="rect">
            <a:avLst/>
          </a:prstGeom>
          <a:ln w="9525">
            <a:noFill/>
            <a:miter lim="800000"/>
            <a:headEnd/>
            <a:tailEnd/>
          </a:ln>
        </p:spPr>
        <p:txBody>
          <a:bodyPr wrap="none" anchor="ctr"/>
          <a:lstStyle/>
          <a:p>
            <a:endParaRPr lang="zh-CN" altLang="en-US" b="0">
              <a:solidFill>
                <a:srgbClr val="000000"/>
              </a:solidFill>
              <a:latin typeface="Times New Roman" pitchFamily="18" charset="0"/>
            </a:endParaRPr>
          </a:p>
        </p:txBody>
      </p:sp>
      <p:sp>
        <p:nvSpPr>
          <p:cNvPr id="28" name="Line 24"/>
          <p:cNvSpPr>
            <a:spLocks noChangeShapeType="1"/>
          </p:cNvSpPr>
          <p:nvPr/>
        </p:nvSpPr>
        <p:spPr bwMode="auto">
          <a:xfrm>
            <a:off x="5584825" y="1792288"/>
            <a:ext cx="1600200" cy="30162"/>
          </a:xfrm>
          <a:prstGeom prst="line">
            <a:avLst/>
          </a:prstGeom>
          <a:noFill/>
          <a:ln w="9525">
            <a:solidFill>
              <a:schemeClr val="tx1"/>
            </a:solidFill>
            <a:round/>
            <a:headEnd/>
            <a:tailEnd/>
          </a:ln>
        </p:spPr>
        <p:txBody>
          <a:bodyPr/>
          <a:lstStyle/>
          <a:p>
            <a:endParaRPr lang="zh-CN" altLang="en-US" b="0">
              <a:solidFill>
                <a:srgbClr val="000000"/>
              </a:solidFill>
              <a:latin typeface="Times New Roman" pitchFamily="18" charset="0"/>
            </a:endParaRPr>
          </a:p>
        </p:txBody>
      </p:sp>
      <p:sp useBgFill="1">
        <p:nvSpPr>
          <p:cNvPr id="29" name="Rectangle 25"/>
          <p:cNvSpPr>
            <a:spLocks noChangeArrowheads="1"/>
          </p:cNvSpPr>
          <p:nvPr/>
        </p:nvSpPr>
        <p:spPr bwMode="auto">
          <a:xfrm>
            <a:off x="5554663" y="1776413"/>
            <a:ext cx="1616075" cy="88900"/>
          </a:xfrm>
          <a:prstGeom prst="rect">
            <a:avLst/>
          </a:prstGeom>
          <a:ln w="9525">
            <a:noFill/>
            <a:miter lim="800000"/>
            <a:headEnd/>
            <a:tailEnd/>
          </a:ln>
        </p:spPr>
        <p:txBody>
          <a:bodyPr wrap="none" anchor="ctr"/>
          <a:lstStyle/>
          <a:p>
            <a:endParaRPr lang="zh-CN" altLang="en-US" b="0">
              <a:solidFill>
                <a:srgbClr val="000000"/>
              </a:solidFill>
              <a:latin typeface="Times New Roman" pitchFamily="18" charset="0"/>
            </a:endParaRPr>
          </a:p>
        </p:txBody>
      </p:sp>
      <p:grpSp>
        <p:nvGrpSpPr>
          <p:cNvPr id="39" name="Group 48"/>
          <p:cNvGrpSpPr>
            <a:grpSpLocks/>
          </p:cNvGrpSpPr>
          <p:nvPr/>
        </p:nvGrpSpPr>
        <p:grpSpPr bwMode="auto">
          <a:xfrm>
            <a:off x="2128838" y="5752148"/>
            <a:ext cx="533400" cy="581025"/>
            <a:chOff x="2592" y="2496"/>
            <a:chExt cx="336" cy="366"/>
          </a:xfrm>
        </p:grpSpPr>
        <p:sp>
          <p:nvSpPr>
            <p:cNvPr id="40" name="Rectangle 49"/>
            <p:cNvSpPr>
              <a:spLocks noChangeArrowheads="1"/>
            </p:cNvSpPr>
            <p:nvPr/>
          </p:nvSpPr>
          <p:spPr bwMode="auto">
            <a:xfrm>
              <a:off x="2592" y="2516"/>
              <a:ext cx="336" cy="346"/>
            </a:xfrm>
            <a:prstGeom prst="rect">
              <a:avLst/>
            </a:prstGeom>
            <a:solidFill>
              <a:srgbClr val="CCFFCC"/>
            </a:solidFill>
            <a:ln w="9525">
              <a:noFill/>
              <a:miter lim="800000"/>
              <a:headEnd/>
              <a:tailEnd/>
            </a:ln>
          </p:spPr>
          <p:txBody>
            <a:bodyPr wrap="none" anchor="ctr"/>
            <a:lstStyle/>
            <a:p>
              <a:endParaRPr lang="zh-CN" altLang="en-US" b="0">
                <a:solidFill>
                  <a:srgbClr val="000000"/>
                </a:solidFill>
                <a:latin typeface="Times New Roman" pitchFamily="18" charset="0"/>
              </a:endParaRPr>
            </a:p>
          </p:txBody>
        </p:sp>
        <p:sp>
          <p:nvSpPr>
            <p:cNvPr id="41" name="Text Box 50"/>
            <p:cNvSpPr txBox="1">
              <a:spLocks noChangeArrowheads="1"/>
            </p:cNvSpPr>
            <p:nvPr/>
          </p:nvSpPr>
          <p:spPr bwMode="auto">
            <a:xfrm>
              <a:off x="2611" y="2496"/>
              <a:ext cx="317" cy="365"/>
            </a:xfrm>
            <a:prstGeom prst="rect">
              <a:avLst/>
            </a:prstGeom>
            <a:noFill/>
            <a:ln w="9525">
              <a:noFill/>
              <a:miter lim="800000"/>
              <a:headEnd/>
              <a:tailEnd/>
            </a:ln>
          </p:spPr>
          <p:txBody>
            <a:bodyPr>
              <a:spAutoFit/>
            </a:bodyPr>
            <a:lstStyle/>
            <a:p>
              <a:pPr>
                <a:spcBef>
                  <a:spcPct val="50000"/>
                </a:spcBef>
              </a:pPr>
              <a:r>
                <a:rPr lang="en-US" altLang="zh-CN" sz="3200" b="0">
                  <a:solidFill>
                    <a:srgbClr val="000000"/>
                  </a:solidFill>
                  <a:latin typeface="Times New Roman" pitchFamily="18" charset="0"/>
                </a:rPr>
                <a:t>4</a:t>
              </a:r>
            </a:p>
          </p:txBody>
        </p:sp>
      </p:grpSp>
      <p:grpSp>
        <p:nvGrpSpPr>
          <p:cNvPr id="42" name="Group 51"/>
          <p:cNvGrpSpPr>
            <a:grpSpLocks/>
          </p:cNvGrpSpPr>
          <p:nvPr/>
        </p:nvGrpSpPr>
        <p:grpSpPr bwMode="auto">
          <a:xfrm>
            <a:off x="1517650" y="5768023"/>
            <a:ext cx="533400" cy="581025"/>
            <a:chOff x="2592" y="2496"/>
            <a:chExt cx="336" cy="366"/>
          </a:xfrm>
        </p:grpSpPr>
        <p:sp>
          <p:nvSpPr>
            <p:cNvPr id="43" name="Rectangle 52"/>
            <p:cNvSpPr>
              <a:spLocks noChangeArrowheads="1"/>
            </p:cNvSpPr>
            <p:nvPr/>
          </p:nvSpPr>
          <p:spPr bwMode="auto">
            <a:xfrm>
              <a:off x="2592" y="2516"/>
              <a:ext cx="336" cy="346"/>
            </a:xfrm>
            <a:prstGeom prst="rect">
              <a:avLst/>
            </a:prstGeom>
            <a:solidFill>
              <a:srgbClr val="CCFFCC"/>
            </a:solidFill>
            <a:ln w="9525">
              <a:noFill/>
              <a:miter lim="800000"/>
              <a:headEnd/>
              <a:tailEnd/>
            </a:ln>
          </p:spPr>
          <p:txBody>
            <a:bodyPr wrap="none" anchor="ctr"/>
            <a:lstStyle/>
            <a:p>
              <a:endParaRPr lang="zh-CN" altLang="en-US" b="0">
                <a:solidFill>
                  <a:srgbClr val="000000"/>
                </a:solidFill>
                <a:latin typeface="Times New Roman" pitchFamily="18" charset="0"/>
              </a:endParaRPr>
            </a:p>
          </p:txBody>
        </p:sp>
        <p:sp>
          <p:nvSpPr>
            <p:cNvPr id="44" name="Text Box 53"/>
            <p:cNvSpPr txBox="1">
              <a:spLocks noChangeArrowheads="1"/>
            </p:cNvSpPr>
            <p:nvPr/>
          </p:nvSpPr>
          <p:spPr bwMode="auto">
            <a:xfrm>
              <a:off x="2611" y="2496"/>
              <a:ext cx="317" cy="365"/>
            </a:xfrm>
            <a:prstGeom prst="rect">
              <a:avLst/>
            </a:prstGeom>
            <a:noFill/>
            <a:ln w="9525">
              <a:noFill/>
              <a:miter lim="800000"/>
              <a:headEnd/>
              <a:tailEnd/>
            </a:ln>
          </p:spPr>
          <p:txBody>
            <a:bodyPr>
              <a:spAutoFit/>
            </a:bodyPr>
            <a:lstStyle/>
            <a:p>
              <a:pPr>
                <a:spcBef>
                  <a:spcPct val="50000"/>
                </a:spcBef>
              </a:pPr>
              <a:r>
                <a:rPr lang="en-US" altLang="zh-CN" sz="3200" b="0">
                  <a:solidFill>
                    <a:srgbClr val="000000"/>
                  </a:solidFill>
                  <a:latin typeface="Times New Roman" pitchFamily="18" charset="0"/>
                </a:rPr>
                <a:t>3</a:t>
              </a:r>
            </a:p>
          </p:txBody>
        </p:sp>
      </p:grpSp>
      <p:grpSp>
        <p:nvGrpSpPr>
          <p:cNvPr id="45" name="Group 54"/>
          <p:cNvGrpSpPr>
            <a:grpSpLocks/>
          </p:cNvGrpSpPr>
          <p:nvPr/>
        </p:nvGrpSpPr>
        <p:grpSpPr bwMode="auto">
          <a:xfrm>
            <a:off x="2767013" y="5768023"/>
            <a:ext cx="533400" cy="581025"/>
            <a:chOff x="2592" y="2496"/>
            <a:chExt cx="336" cy="366"/>
          </a:xfrm>
        </p:grpSpPr>
        <p:sp>
          <p:nvSpPr>
            <p:cNvPr id="46" name="Rectangle 55"/>
            <p:cNvSpPr>
              <a:spLocks noChangeArrowheads="1"/>
            </p:cNvSpPr>
            <p:nvPr/>
          </p:nvSpPr>
          <p:spPr bwMode="auto">
            <a:xfrm>
              <a:off x="2592" y="2516"/>
              <a:ext cx="336" cy="346"/>
            </a:xfrm>
            <a:prstGeom prst="rect">
              <a:avLst/>
            </a:prstGeom>
            <a:solidFill>
              <a:srgbClr val="CCFFCC"/>
            </a:solidFill>
            <a:ln w="9525">
              <a:noFill/>
              <a:miter lim="800000"/>
              <a:headEnd/>
              <a:tailEnd/>
            </a:ln>
          </p:spPr>
          <p:txBody>
            <a:bodyPr wrap="none" anchor="ctr"/>
            <a:lstStyle/>
            <a:p>
              <a:endParaRPr lang="zh-CN" altLang="en-US" b="0">
                <a:solidFill>
                  <a:srgbClr val="000000"/>
                </a:solidFill>
                <a:latin typeface="Times New Roman" pitchFamily="18" charset="0"/>
              </a:endParaRPr>
            </a:p>
          </p:txBody>
        </p:sp>
        <p:sp>
          <p:nvSpPr>
            <p:cNvPr id="47" name="Text Box 56"/>
            <p:cNvSpPr txBox="1">
              <a:spLocks noChangeArrowheads="1"/>
            </p:cNvSpPr>
            <p:nvPr/>
          </p:nvSpPr>
          <p:spPr bwMode="auto">
            <a:xfrm>
              <a:off x="2611" y="2496"/>
              <a:ext cx="317" cy="365"/>
            </a:xfrm>
            <a:prstGeom prst="rect">
              <a:avLst/>
            </a:prstGeom>
            <a:noFill/>
            <a:ln w="9525">
              <a:noFill/>
              <a:miter lim="800000"/>
              <a:headEnd/>
              <a:tailEnd/>
            </a:ln>
          </p:spPr>
          <p:txBody>
            <a:bodyPr>
              <a:spAutoFit/>
            </a:bodyPr>
            <a:lstStyle/>
            <a:p>
              <a:pPr>
                <a:spcBef>
                  <a:spcPct val="50000"/>
                </a:spcBef>
              </a:pPr>
              <a:r>
                <a:rPr lang="en-US" altLang="zh-CN" sz="3200" b="0">
                  <a:solidFill>
                    <a:srgbClr val="000000"/>
                  </a:solidFill>
                  <a:latin typeface="Times New Roman" pitchFamily="18" charset="0"/>
                </a:rPr>
                <a:t>5</a:t>
              </a:r>
            </a:p>
          </p:txBody>
        </p:sp>
      </p:grpSp>
      <p:grpSp>
        <p:nvGrpSpPr>
          <p:cNvPr id="48" name="Group 57"/>
          <p:cNvGrpSpPr>
            <a:grpSpLocks/>
          </p:cNvGrpSpPr>
          <p:nvPr/>
        </p:nvGrpSpPr>
        <p:grpSpPr bwMode="auto">
          <a:xfrm>
            <a:off x="877888" y="5783898"/>
            <a:ext cx="533400" cy="581025"/>
            <a:chOff x="2592" y="2496"/>
            <a:chExt cx="336" cy="366"/>
          </a:xfrm>
        </p:grpSpPr>
        <p:sp>
          <p:nvSpPr>
            <p:cNvPr id="49" name="Rectangle 58"/>
            <p:cNvSpPr>
              <a:spLocks noChangeArrowheads="1"/>
            </p:cNvSpPr>
            <p:nvPr/>
          </p:nvSpPr>
          <p:spPr bwMode="auto">
            <a:xfrm>
              <a:off x="2592" y="2516"/>
              <a:ext cx="336" cy="346"/>
            </a:xfrm>
            <a:prstGeom prst="rect">
              <a:avLst/>
            </a:prstGeom>
            <a:solidFill>
              <a:srgbClr val="CCFFCC"/>
            </a:solidFill>
            <a:ln w="9525">
              <a:noFill/>
              <a:miter lim="800000"/>
              <a:headEnd/>
              <a:tailEnd/>
            </a:ln>
          </p:spPr>
          <p:txBody>
            <a:bodyPr wrap="none" anchor="ctr"/>
            <a:lstStyle/>
            <a:p>
              <a:endParaRPr lang="zh-CN" altLang="en-US" b="0">
                <a:solidFill>
                  <a:srgbClr val="000000"/>
                </a:solidFill>
                <a:latin typeface="Times New Roman" pitchFamily="18" charset="0"/>
              </a:endParaRPr>
            </a:p>
          </p:txBody>
        </p:sp>
        <p:sp>
          <p:nvSpPr>
            <p:cNvPr id="50" name="Text Box 59"/>
            <p:cNvSpPr txBox="1">
              <a:spLocks noChangeArrowheads="1"/>
            </p:cNvSpPr>
            <p:nvPr/>
          </p:nvSpPr>
          <p:spPr bwMode="auto">
            <a:xfrm>
              <a:off x="2611" y="2496"/>
              <a:ext cx="317" cy="365"/>
            </a:xfrm>
            <a:prstGeom prst="rect">
              <a:avLst/>
            </a:prstGeom>
            <a:noFill/>
            <a:ln w="9525">
              <a:noFill/>
              <a:miter lim="800000"/>
              <a:headEnd/>
              <a:tailEnd/>
            </a:ln>
          </p:spPr>
          <p:txBody>
            <a:bodyPr>
              <a:spAutoFit/>
            </a:bodyPr>
            <a:lstStyle/>
            <a:p>
              <a:pPr>
                <a:spcBef>
                  <a:spcPct val="50000"/>
                </a:spcBef>
              </a:pPr>
              <a:r>
                <a:rPr lang="en-US" altLang="zh-CN" sz="3200" b="0">
                  <a:solidFill>
                    <a:srgbClr val="000000"/>
                  </a:solidFill>
                  <a:latin typeface="Times New Roman" pitchFamily="18" charset="0"/>
                </a:rPr>
                <a:t>5</a:t>
              </a:r>
            </a:p>
          </p:txBody>
        </p:sp>
      </p:grpSp>
      <p:grpSp>
        <p:nvGrpSpPr>
          <p:cNvPr id="51" name="Group 60"/>
          <p:cNvGrpSpPr>
            <a:grpSpLocks/>
          </p:cNvGrpSpPr>
          <p:nvPr/>
        </p:nvGrpSpPr>
        <p:grpSpPr bwMode="auto">
          <a:xfrm>
            <a:off x="4643438" y="5769610"/>
            <a:ext cx="533400" cy="581025"/>
            <a:chOff x="2592" y="2496"/>
            <a:chExt cx="336" cy="366"/>
          </a:xfrm>
        </p:grpSpPr>
        <p:sp>
          <p:nvSpPr>
            <p:cNvPr id="52" name="Rectangle 61"/>
            <p:cNvSpPr>
              <a:spLocks noChangeArrowheads="1"/>
            </p:cNvSpPr>
            <p:nvPr/>
          </p:nvSpPr>
          <p:spPr bwMode="auto">
            <a:xfrm>
              <a:off x="2592" y="2516"/>
              <a:ext cx="336" cy="346"/>
            </a:xfrm>
            <a:prstGeom prst="rect">
              <a:avLst/>
            </a:prstGeom>
            <a:solidFill>
              <a:srgbClr val="CCFFCC"/>
            </a:solidFill>
            <a:ln w="9525">
              <a:noFill/>
              <a:miter lim="800000"/>
              <a:headEnd/>
              <a:tailEnd/>
            </a:ln>
          </p:spPr>
          <p:txBody>
            <a:bodyPr wrap="none" anchor="ctr"/>
            <a:lstStyle/>
            <a:p>
              <a:endParaRPr lang="zh-CN" altLang="en-US" b="0">
                <a:solidFill>
                  <a:srgbClr val="000000"/>
                </a:solidFill>
                <a:latin typeface="Times New Roman" pitchFamily="18" charset="0"/>
              </a:endParaRPr>
            </a:p>
          </p:txBody>
        </p:sp>
        <p:sp>
          <p:nvSpPr>
            <p:cNvPr id="53" name="Text Box 62"/>
            <p:cNvSpPr txBox="1">
              <a:spLocks noChangeArrowheads="1"/>
            </p:cNvSpPr>
            <p:nvPr/>
          </p:nvSpPr>
          <p:spPr bwMode="auto">
            <a:xfrm>
              <a:off x="2611" y="2496"/>
              <a:ext cx="317" cy="365"/>
            </a:xfrm>
            <a:prstGeom prst="rect">
              <a:avLst/>
            </a:prstGeom>
            <a:noFill/>
            <a:ln w="9525">
              <a:noFill/>
              <a:miter lim="800000"/>
              <a:headEnd/>
              <a:tailEnd/>
            </a:ln>
          </p:spPr>
          <p:txBody>
            <a:bodyPr>
              <a:spAutoFit/>
            </a:bodyPr>
            <a:lstStyle/>
            <a:p>
              <a:pPr>
                <a:spcBef>
                  <a:spcPct val="50000"/>
                </a:spcBef>
              </a:pPr>
              <a:r>
                <a:rPr lang="en-US" altLang="zh-CN" sz="3200" b="0">
                  <a:solidFill>
                    <a:srgbClr val="000000"/>
                  </a:solidFill>
                  <a:latin typeface="Times New Roman" pitchFamily="18" charset="0"/>
                </a:rPr>
                <a:t>1</a:t>
              </a:r>
            </a:p>
          </p:txBody>
        </p:sp>
      </p:grpSp>
      <p:grpSp>
        <p:nvGrpSpPr>
          <p:cNvPr id="54" name="Group 63"/>
          <p:cNvGrpSpPr>
            <a:grpSpLocks/>
          </p:cNvGrpSpPr>
          <p:nvPr/>
        </p:nvGrpSpPr>
        <p:grpSpPr bwMode="auto">
          <a:xfrm>
            <a:off x="3971925" y="5783898"/>
            <a:ext cx="533400" cy="581025"/>
            <a:chOff x="2592" y="2496"/>
            <a:chExt cx="336" cy="366"/>
          </a:xfrm>
        </p:grpSpPr>
        <p:sp>
          <p:nvSpPr>
            <p:cNvPr id="55" name="Rectangle 64"/>
            <p:cNvSpPr>
              <a:spLocks noChangeArrowheads="1"/>
            </p:cNvSpPr>
            <p:nvPr/>
          </p:nvSpPr>
          <p:spPr bwMode="auto">
            <a:xfrm>
              <a:off x="2592" y="2516"/>
              <a:ext cx="336" cy="346"/>
            </a:xfrm>
            <a:prstGeom prst="rect">
              <a:avLst/>
            </a:prstGeom>
            <a:solidFill>
              <a:srgbClr val="CCFFCC"/>
            </a:solidFill>
            <a:ln w="9525">
              <a:noFill/>
              <a:miter lim="800000"/>
              <a:headEnd/>
              <a:tailEnd/>
            </a:ln>
          </p:spPr>
          <p:txBody>
            <a:bodyPr wrap="none" anchor="ctr"/>
            <a:lstStyle/>
            <a:p>
              <a:endParaRPr lang="zh-CN" altLang="en-US" b="0">
                <a:solidFill>
                  <a:srgbClr val="000000"/>
                </a:solidFill>
                <a:latin typeface="Times New Roman" pitchFamily="18" charset="0"/>
              </a:endParaRPr>
            </a:p>
          </p:txBody>
        </p:sp>
        <p:sp>
          <p:nvSpPr>
            <p:cNvPr id="56" name="Text Box 65"/>
            <p:cNvSpPr txBox="1">
              <a:spLocks noChangeArrowheads="1"/>
            </p:cNvSpPr>
            <p:nvPr/>
          </p:nvSpPr>
          <p:spPr bwMode="auto">
            <a:xfrm>
              <a:off x="2611" y="2496"/>
              <a:ext cx="317" cy="365"/>
            </a:xfrm>
            <a:prstGeom prst="rect">
              <a:avLst/>
            </a:prstGeom>
            <a:noFill/>
            <a:ln w="9525">
              <a:noFill/>
              <a:miter lim="800000"/>
              <a:headEnd/>
              <a:tailEnd/>
            </a:ln>
          </p:spPr>
          <p:txBody>
            <a:bodyPr>
              <a:spAutoFit/>
            </a:bodyPr>
            <a:lstStyle/>
            <a:p>
              <a:pPr>
                <a:spcBef>
                  <a:spcPct val="50000"/>
                </a:spcBef>
              </a:pPr>
              <a:r>
                <a:rPr lang="en-US" altLang="zh-CN" sz="3200" b="0" dirty="0">
                  <a:solidFill>
                    <a:srgbClr val="000000"/>
                  </a:solidFill>
                  <a:latin typeface="Times New Roman" pitchFamily="18" charset="0"/>
                </a:rPr>
                <a:t>4</a:t>
              </a:r>
            </a:p>
          </p:txBody>
        </p:sp>
      </p:grpSp>
      <p:grpSp>
        <p:nvGrpSpPr>
          <p:cNvPr id="57" name="Group 66"/>
          <p:cNvGrpSpPr>
            <a:grpSpLocks/>
          </p:cNvGrpSpPr>
          <p:nvPr/>
        </p:nvGrpSpPr>
        <p:grpSpPr bwMode="auto">
          <a:xfrm>
            <a:off x="373340" y="1346422"/>
            <a:ext cx="3717924" cy="3238055"/>
            <a:chOff x="115" y="741"/>
            <a:chExt cx="2611" cy="2274"/>
          </a:xfrm>
        </p:grpSpPr>
        <p:grpSp>
          <p:nvGrpSpPr>
            <p:cNvPr id="58" name="Group 67"/>
            <p:cNvGrpSpPr>
              <a:grpSpLocks/>
            </p:cNvGrpSpPr>
            <p:nvPr/>
          </p:nvGrpSpPr>
          <p:grpSpPr bwMode="auto">
            <a:xfrm>
              <a:off x="115" y="741"/>
              <a:ext cx="2611" cy="2274"/>
              <a:chOff x="144" y="1086"/>
              <a:chExt cx="2611" cy="2274"/>
            </a:xfrm>
          </p:grpSpPr>
          <p:sp>
            <p:nvSpPr>
              <p:cNvPr id="65" name="Oval 68"/>
              <p:cNvSpPr>
                <a:spLocks noChangeArrowheads="1"/>
              </p:cNvSpPr>
              <p:nvPr/>
            </p:nvSpPr>
            <p:spPr bwMode="auto">
              <a:xfrm>
                <a:off x="482" y="1234"/>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a</a:t>
                </a:r>
                <a:endParaRPr lang="en-US" altLang="zh-CN" b="0">
                  <a:solidFill>
                    <a:srgbClr val="000000"/>
                  </a:solidFill>
                  <a:latin typeface="Times New Roman" pitchFamily="18" charset="0"/>
                </a:endParaRPr>
              </a:p>
            </p:txBody>
          </p:sp>
          <p:sp>
            <p:nvSpPr>
              <p:cNvPr id="66" name="Oval 69"/>
              <p:cNvSpPr>
                <a:spLocks noChangeArrowheads="1"/>
              </p:cNvSpPr>
              <p:nvPr/>
            </p:nvSpPr>
            <p:spPr bwMode="auto">
              <a:xfrm>
                <a:off x="1737" y="1234"/>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b</a:t>
                </a:r>
                <a:endParaRPr lang="en-US" altLang="zh-CN" b="0">
                  <a:solidFill>
                    <a:srgbClr val="000000"/>
                  </a:solidFill>
                  <a:latin typeface="Times New Roman" pitchFamily="18" charset="0"/>
                </a:endParaRPr>
              </a:p>
            </p:txBody>
          </p:sp>
          <p:sp>
            <p:nvSpPr>
              <p:cNvPr id="67" name="Oval 70"/>
              <p:cNvSpPr>
                <a:spLocks noChangeArrowheads="1"/>
              </p:cNvSpPr>
              <p:nvPr/>
            </p:nvSpPr>
            <p:spPr bwMode="auto">
              <a:xfrm>
                <a:off x="2518" y="1659"/>
                <a:ext cx="237" cy="271"/>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c</a:t>
                </a:r>
                <a:endParaRPr lang="en-US" altLang="zh-CN" b="0">
                  <a:solidFill>
                    <a:srgbClr val="000000"/>
                  </a:solidFill>
                  <a:latin typeface="Times New Roman" pitchFamily="18" charset="0"/>
                </a:endParaRPr>
              </a:p>
            </p:txBody>
          </p:sp>
          <p:sp>
            <p:nvSpPr>
              <p:cNvPr id="68" name="Oval 71"/>
              <p:cNvSpPr>
                <a:spLocks noChangeArrowheads="1"/>
              </p:cNvSpPr>
              <p:nvPr/>
            </p:nvSpPr>
            <p:spPr bwMode="auto">
              <a:xfrm>
                <a:off x="1839" y="2510"/>
                <a:ext cx="238"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d</a:t>
                </a:r>
                <a:endParaRPr lang="en-US" altLang="zh-CN" b="0">
                  <a:solidFill>
                    <a:srgbClr val="000000"/>
                  </a:solidFill>
                  <a:latin typeface="Times New Roman" pitchFamily="18" charset="0"/>
                </a:endParaRPr>
              </a:p>
            </p:txBody>
          </p:sp>
          <p:sp>
            <p:nvSpPr>
              <p:cNvPr id="69" name="Oval 72"/>
              <p:cNvSpPr>
                <a:spLocks noChangeArrowheads="1"/>
              </p:cNvSpPr>
              <p:nvPr/>
            </p:nvSpPr>
            <p:spPr bwMode="auto">
              <a:xfrm>
                <a:off x="1093" y="2046"/>
                <a:ext cx="237"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e</a:t>
                </a:r>
                <a:endParaRPr lang="en-US" altLang="zh-CN" b="0">
                  <a:solidFill>
                    <a:srgbClr val="000000"/>
                  </a:solidFill>
                  <a:latin typeface="Times New Roman" pitchFamily="18" charset="0"/>
                </a:endParaRPr>
              </a:p>
            </p:txBody>
          </p:sp>
          <p:sp>
            <p:nvSpPr>
              <p:cNvPr id="70" name="Oval 73"/>
              <p:cNvSpPr>
                <a:spLocks noChangeArrowheads="1"/>
              </p:cNvSpPr>
              <p:nvPr/>
            </p:nvSpPr>
            <p:spPr bwMode="auto">
              <a:xfrm>
                <a:off x="211" y="2510"/>
                <a:ext cx="237" cy="270"/>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g</a:t>
                </a:r>
                <a:endParaRPr lang="en-US" altLang="zh-CN" b="0">
                  <a:solidFill>
                    <a:srgbClr val="000000"/>
                  </a:solidFill>
                  <a:latin typeface="Times New Roman" pitchFamily="18" charset="0"/>
                </a:endParaRPr>
              </a:p>
            </p:txBody>
          </p:sp>
          <p:sp>
            <p:nvSpPr>
              <p:cNvPr id="71" name="Oval 74"/>
              <p:cNvSpPr>
                <a:spLocks noChangeArrowheads="1"/>
              </p:cNvSpPr>
              <p:nvPr/>
            </p:nvSpPr>
            <p:spPr bwMode="auto">
              <a:xfrm>
                <a:off x="1229" y="3089"/>
                <a:ext cx="237" cy="271"/>
              </a:xfrm>
              <a:prstGeom prst="ellipse">
                <a:avLst/>
              </a:prstGeom>
              <a:solidFill>
                <a:srgbClr val="CCFFCC"/>
              </a:solidFill>
              <a:ln w="28575" cap="sq">
                <a:solidFill>
                  <a:schemeClr val="tx2"/>
                </a:solidFill>
                <a:round/>
                <a:headEnd type="none" w="sm" len="sm"/>
                <a:tailEnd type="none" w="sm" len="sm"/>
              </a:ln>
            </p:spPr>
            <p:txBody>
              <a:bodyPr wrap="none" anchor="ctr"/>
              <a:lstStyle/>
              <a:p>
                <a:pPr algn="ctr"/>
                <a:r>
                  <a:rPr lang="en-US" altLang="zh-CN" sz="3600">
                    <a:solidFill>
                      <a:srgbClr val="000000"/>
                    </a:solidFill>
                    <a:latin typeface="Times New Roman" pitchFamily="18" charset="0"/>
                  </a:rPr>
                  <a:t>f</a:t>
                </a:r>
                <a:endParaRPr lang="en-US" altLang="zh-CN" b="0">
                  <a:solidFill>
                    <a:srgbClr val="000000"/>
                  </a:solidFill>
                  <a:latin typeface="Times New Roman" pitchFamily="18" charset="0"/>
                </a:endParaRPr>
              </a:p>
            </p:txBody>
          </p:sp>
          <p:sp>
            <p:nvSpPr>
              <p:cNvPr id="72" name="Line 75"/>
              <p:cNvSpPr>
                <a:spLocks noChangeShapeType="1"/>
              </p:cNvSpPr>
              <p:nvPr/>
            </p:nvSpPr>
            <p:spPr bwMode="auto">
              <a:xfrm>
                <a:off x="720" y="1388"/>
                <a:ext cx="1017" cy="0"/>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3" name="Line 76"/>
              <p:cNvSpPr>
                <a:spLocks noChangeShapeType="1"/>
              </p:cNvSpPr>
              <p:nvPr/>
            </p:nvSpPr>
            <p:spPr bwMode="auto">
              <a:xfrm>
                <a:off x="686" y="1466"/>
                <a:ext cx="441" cy="61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4" name="Line 77"/>
              <p:cNvSpPr>
                <a:spLocks noChangeShapeType="1"/>
              </p:cNvSpPr>
              <p:nvPr/>
            </p:nvSpPr>
            <p:spPr bwMode="auto">
              <a:xfrm flipH="1">
                <a:off x="1296" y="1466"/>
                <a:ext cx="475" cy="61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5" name="Line 78"/>
              <p:cNvSpPr>
                <a:spLocks noChangeShapeType="1"/>
              </p:cNvSpPr>
              <p:nvPr/>
            </p:nvSpPr>
            <p:spPr bwMode="auto">
              <a:xfrm flipH="1">
                <a:off x="347" y="1466"/>
                <a:ext cx="203" cy="1044"/>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6" name="Line 79"/>
              <p:cNvSpPr>
                <a:spLocks noChangeShapeType="1"/>
              </p:cNvSpPr>
              <p:nvPr/>
            </p:nvSpPr>
            <p:spPr bwMode="auto">
              <a:xfrm flipV="1">
                <a:off x="448" y="2239"/>
                <a:ext cx="679" cy="387"/>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7" name="Line 80"/>
              <p:cNvSpPr>
                <a:spLocks noChangeShapeType="1"/>
              </p:cNvSpPr>
              <p:nvPr/>
            </p:nvSpPr>
            <p:spPr bwMode="auto">
              <a:xfrm>
                <a:off x="1330" y="2239"/>
                <a:ext cx="543" cy="34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8" name="Line 81"/>
              <p:cNvSpPr>
                <a:spLocks noChangeShapeType="1"/>
              </p:cNvSpPr>
              <p:nvPr/>
            </p:nvSpPr>
            <p:spPr bwMode="auto">
              <a:xfrm>
                <a:off x="1975" y="1388"/>
                <a:ext cx="576" cy="348"/>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79" name="Line 82"/>
              <p:cNvSpPr>
                <a:spLocks noChangeShapeType="1"/>
              </p:cNvSpPr>
              <p:nvPr/>
            </p:nvSpPr>
            <p:spPr bwMode="auto">
              <a:xfrm flipH="1">
                <a:off x="2043" y="1891"/>
                <a:ext cx="508" cy="69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80" name="Line 83"/>
              <p:cNvSpPr>
                <a:spLocks noChangeShapeType="1"/>
              </p:cNvSpPr>
              <p:nvPr/>
            </p:nvSpPr>
            <p:spPr bwMode="auto">
              <a:xfrm>
                <a:off x="1873" y="1504"/>
                <a:ext cx="68" cy="100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81" name="Line 84"/>
              <p:cNvSpPr>
                <a:spLocks noChangeShapeType="1"/>
              </p:cNvSpPr>
              <p:nvPr/>
            </p:nvSpPr>
            <p:spPr bwMode="auto">
              <a:xfrm>
                <a:off x="415" y="2741"/>
                <a:ext cx="814" cy="42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82" name="Line 85"/>
              <p:cNvSpPr>
                <a:spLocks noChangeShapeType="1"/>
              </p:cNvSpPr>
              <p:nvPr/>
            </p:nvSpPr>
            <p:spPr bwMode="auto">
              <a:xfrm flipH="1">
                <a:off x="1466" y="2741"/>
                <a:ext cx="407" cy="426"/>
              </a:xfrm>
              <a:prstGeom prst="line">
                <a:avLst/>
              </a:prstGeom>
              <a:noFill/>
              <a:ln w="28575" cap="sq">
                <a:solidFill>
                  <a:schemeClr val="bg2"/>
                </a:solidFill>
                <a:round/>
                <a:headEnd type="none" w="sm" len="sm"/>
                <a:tailEnd type="none" w="sm" len="sm"/>
              </a:ln>
            </p:spPr>
            <p:txBody>
              <a:bodyPr wrap="none" anchor="ctr"/>
              <a:lstStyle/>
              <a:p>
                <a:endParaRPr lang="zh-CN" altLang="en-US" b="0">
                  <a:solidFill>
                    <a:srgbClr val="000000"/>
                  </a:solidFill>
                  <a:latin typeface="Times New Roman" pitchFamily="18" charset="0"/>
                </a:endParaRPr>
              </a:p>
            </p:txBody>
          </p:sp>
          <p:sp>
            <p:nvSpPr>
              <p:cNvPr id="83" name="Text Box 86"/>
              <p:cNvSpPr txBox="1">
                <a:spLocks noChangeArrowheads="1"/>
              </p:cNvSpPr>
              <p:nvPr/>
            </p:nvSpPr>
            <p:spPr bwMode="auto">
              <a:xfrm>
                <a:off x="1036" y="108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19</a:t>
                </a:r>
              </a:p>
            </p:txBody>
          </p:sp>
          <p:sp>
            <p:nvSpPr>
              <p:cNvPr id="84" name="Text Box 87"/>
              <p:cNvSpPr txBox="1">
                <a:spLocks noChangeArrowheads="1"/>
              </p:cNvSpPr>
              <p:nvPr/>
            </p:nvSpPr>
            <p:spPr bwMode="auto">
              <a:xfrm>
                <a:off x="2173" y="1280"/>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5</a:t>
                </a:r>
              </a:p>
            </p:txBody>
          </p:sp>
          <p:sp>
            <p:nvSpPr>
              <p:cNvPr id="85" name="Text Box 88"/>
              <p:cNvSpPr txBox="1">
                <a:spLocks noChangeArrowheads="1"/>
              </p:cNvSpPr>
              <p:nvPr/>
            </p:nvSpPr>
            <p:spPr bwMode="auto">
              <a:xfrm>
                <a:off x="855" y="1564"/>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14</a:t>
                </a:r>
              </a:p>
            </p:txBody>
          </p:sp>
          <p:sp>
            <p:nvSpPr>
              <p:cNvPr id="86" name="Text Box 89"/>
              <p:cNvSpPr txBox="1">
                <a:spLocks noChangeArrowheads="1"/>
              </p:cNvSpPr>
              <p:nvPr/>
            </p:nvSpPr>
            <p:spPr bwMode="auto">
              <a:xfrm>
                <a:off x="144" y="1853"/>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6</a:t>
                </a:r>
              </a:p>
            </p:txBody>
          </p:sp>
          <p:sp>
            <p:nvSpPr>
              <p:cNvPr id="87" name="Text Box 90"/>
              <p:cNvSpPr txBox="1">
                <a:spLocks noChangeArrowheads="1"/>
              </p:cNvSpPr>
              <p:nvPr/>
            </p:nvSpPr>
            <p:spPr bwMode="auto">
              <a:xfrm>
                <a:off x="679" y="293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27</a:t>
                </a:r>
              </a:p>
            </p:txBody>
          </p:sp>
          <p:sp>
            <p:nvSpPr>
              <p:cNvPr id="88" name="Text Box 91"/>
              <p:cNvSpPr txBox="1">
                <a:spLocks noChangeArrowheads="1"/>
              </p:cNvSpPr>
              <p:nvPr/>
            </p:nvSpPr>
            <p:spPr bwMode="auto">
              <a:xfrm>
                <a:off x="646" y="2125"/>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16</a:t>
                </a:r>
              </a:p>
            </p:txBody>
          </p:sp>
          <p:sp>
            <p:nvSpPr>
              <p:cNvPr id="89" name="Text Box 92"/>
              <p:cNvSpPr txBox="1">
                <a:spLocks noChangeArrowheads="1"/>
              </p:cNvSpPr>
              <p:nvPr/>
            </p:nvSpPr>
            <p:spPr bwMode="auto">
              <a:xfrm>
                <a:off x="1550" y="2111"/>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8</a:t>
                </a:r>
              </a:p>
            </p:txBody>
          </p:sp>
          <p:sp>
            <p:nvSpPr>
              <p:cNvPr id="90" name="Text Box 93"/>
              <p:cNvSpPr txBox="1">
                <a:spLocks noChangeArrowheads="1"/>
              </p:cNvSpPr>
              <p:nvPr/>
            </p:nvSpPr>
            <p:spPr bwMode="auto">
              <a:xfrm>
                <a:off x="1568" y="2926"/>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21</a:t>
                </a:r>
              </a:p>
            </p:txBody>
          </p:sp>
          <p:sp>
            <p:nvSpPr>
              <p:cNvPr id="91" name="Text Box 94"/>
              <p:cNvSpPr txBox="1">
                <a:spLocks noChangeArrowheads="1"/>
              </p:cNvSpPr>
              <p:nvPr/>
            </p:nvSpPr>
            <p:spPr bwMode="auto">
              <a:xfrm>
                <a:off x="2205" y="2240"/>
                <a:ext cx="228"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3</a:t>
                </a:r>
              </a:p>
            </p:txBody>
          </p:sp>
          <p:sp>
            <p:nvSpPr>
              <p:cNvPr id="92" name="Oval 95"/>
              <p:cNvSpPr>
                <a:spLocks noChangeArrowheads="1"/>
              </p:cNvSpPr>
              <p:nvPr/>
            </p:nvSpPr>
            <p:spPr bwMode="auto">
              <a:xfrm>
                <a:off x="482" y="1234"/>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1</a:t>
                </a:r>
                <a:endParaRPr lang="en-US" altLang="zh-CN" b="0" dirty="0">
                  <a:solidFill>
                    <a:srgbClr val="000000"/>
                  </a:solidFill>
                  <a:latin typeface="Times New Roman" pitchFamily="18" charset="0"/>
                </a:endParaRPr>
              </a:p>
            </p:txBody>
          </p:sp>
          <p:sp>
            <p:nvSpPr>
              <p:cNvPr id="93" name="Oval 96"/>
              <p:cNvSpPr>
                <a:spLocks noChangeArrowheads="1"/>
              </p:cNvSpPr>
              <p:nvPr/>
            </p:nvSpPr>
            <p:spPr bwMode="auto">
              <a:xfrm>
                <a:off x="1093" y="2046"/>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5</a:t>
                </a:r>
                <a:endParaRPr lang="en-US" altLang="zh-CN" b="0" dirty="0">
                  <a:solidFill>
                    <a:srgbClr val="000000"/>
                  </a:solidFill>
                  <a:latin typeface="Times New Roman" pitchFamily="18" charset="0"/>
                </a:endParaRPr>
              </a:p>
            </p:txBody>
          </p:sp>
          <p:sp>
            <p:nvSpPr>
              <p:cNvPr id="94" name="Text Box 97"/>
              <p:cNvSpPr txBox="1">
                <a:spLocks noChangeArrowheads="1"/>
              </p:cNvSpPr>
              <p:nvPr/>
            </p:nvSpPr>
            <p:spPr bwMode="auto">
              <a:xfrm>
                <a:off x="1288" y="1490"/>
                <a:ext cx="340" cy="327"/>
              </a:xfrm>
              <a:prstGeom prst="rect">
                <a:avLst/>
              </a:prstGeom>
              <a:noFill/>
              <a:ln w="12700" cap="sq">
                <a:noFill/>
                <a:miter lim="800000"/>
                <a:headEnd type="none" w="sm" len="sm"/>
                <a:tailEnd type="none" w="sm" len="sm"/>
              </a:ln>
            </p:spPr>
            <p:txBody>
              <a:bodyPr wrap="none">
                <a:spAutoFit/>
              </a:bodyPr>
              <a:lstStyle/>
              <a:p>
                <a:r>
                  <a:rPr lang="en-US" altLang="zh-CN" sz="2800" b="0">
                    <a:solidFill>
                      <a:srgbClr val="000000"/>
                    </a:solidFill>
                    <a:latin typeface="Times New Roman" pitchFamily="18" charset="0"/>
                  </a:rPr>
                  <a:t>12</a:t>
                </a:r>
              </a:p>
            </p:txBody>
          </p:sp>
          <p:sp>
            <p:nvSpPr>
              <p:cNvPr id="95" name="Oval 98"/>
              <p:cNvSpPr>
                <a:spLocks noChangeArrowheads="1"/>
              </p:cNvSpPr>
              <p:nvPr/>
            </p:nvSpPr>
            <p:spPr bwMode="auto">
              <a:xfrm>
                <a:off x="1839" y="2510"/>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4</a:t>
                </a:r>
                <a:endParaRPr lang="en-US" altLang="zh-CN" b="0" dirty="0">
                  <a:solidFill>
                    <a:srgbClr val="000000"/>
                  </a:solidFill>
                  <a:latin typeface="Times New Roman" pitchFamily="18" charset="0"/>
                </a:endParaRPr>
              </a:p>
            </p:txBody>
          </p:sp>
          <p:sp>
            <p:nvSpPr>
              <p:cNvPr id="96" name="Oval 99"/>
              <p:cNvSpPr>
                <a:spLocks noChangeArrowheads="1"/>
              </p:cNvSpPr>
              <p:nvPr/>
            </p:nvSpPr>
            <p:spPr bwMode="auto">
              <a:xfrm>
                <a:off x="2518" y="1659"/>
                <a:ext cx="237" cy="271"/>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3</a:t>
                </a:r>
                <a:endParaRPr lang="en-US" altLang="zh-CN" b="0" dirty="0">
                  <a:solidFill>
                    <a:srgbClr val="000000"/>
                  </a:solidFill>
                  <a:latin typeface="Times New Roman" pitchFamily="18" charset="0"/>
                </a:endParaRPr>
              </a:p>
            </p:txBody>
          </p:sp>
          <p:sp>
            <p:nvSpPr>
              <p:cNvPr id="97" name="Oval 100"/>
              <p:cNvSpPr>
                <a:spLocks noChangeArrowheads="1"/>
              </p:cNvSpPr>
              <p:nvPr/>
            </p:nvSpPr>
            <p:spPr bwMode="auto">
              <a:xfrm>
                <a:off x="1737" y="1234"/>
                <a:ext cx="238"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2</a:t>
                </a:r>
                <a:endParaRPr lang="en-US" altLang="zh-CN" b="0" dirty="0">
                  <a:solidFill>
                    <a:srgbClr val="000000"/>
                  </a:solidFill>
                  <a:latin typeface="Times New Roman" pitchFamily="18" charset="0"/>
                </a:endParaRPr>
              </a:p>
            </p:txBody>
          </p:sp>
          <p:sp>
            <p:nvSpPr>
              <p:cNvPr id="98" name="Oval 101"/>
              <p:cNvSpPr>
                <a:spLocks noChangeArrowheads="1"/>
              </p:cNvSpPr>
              <p:nvPr/>
            </p:nvSpPr>
            <p:spPr bwMode="auto">
              <a:xfrm>
                <a:off x="211" y="2510"/>
                <a:ext cx="237" cy="270"/>
              </a:xfrm>
              <a:prstGeom prst="ellipse">
                <a:avLst/>
              </a:prstGeom>
              <a:solidFill>
                <a:srgbClr val="FFFF99"/>
              </a:solidFill>
              <a:ln w="28575" cap="sq">
                <a:solidFill>
                  <a:srgbClr val="9933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7</a:t>
                </a:r>
                <a:endParaRPr lang="en-US" altLang="zh-CN" b="0" dirty="0">
                  <a:solidFill>
                    <a:srgbClr val="000000"/>
                  </a:solidFill>
                  <a:latin typeface="Times New Roman" pitchFamily="18" charset="0"/>
                </a:endParaRPr>
              </a:p>
            </p:txBody>
          </p:sp>
          <p:sp>
            <p:nvSpPr>
              <p:cNvPr id="99" name="Oval 102"/>
              <p:cNvSpPr>
                <a:spLocks noChangeArrowheads="1"/>
              </p:cNvSpPr>
              <p:nvPr/>
            </p:nvSpPr>
            <p:spPr bwMode="auto">
              <a:xfrm>
                <a:off x="1229" y="3089"/>
                <a:ext cx="237" cy="271"/>
              </a:xfrm>
              <a:prstGeom prst="ellipse">
                <a:avLst/>
              </a:prstGeom>
              <a:solidFill>
                <a:srgbClr val="FFFF99"/>
              </a:solidFill>
              <a:ln w="28575" cap="sq">
                <a:solidFill>
                  <a:srgbClr val="800000"/>
                </a:solidFill>
                <a:round/>
                <a:headEnd type="none" w="sm" len="sm"/>
                <a:tailEnd type="none" w="sm" len="sm"/>
              </a:ln>
            </p:spPr>
            <p:txBody>
              <a:bodyPr wrap="none" anchor="ctr"/>
              <a:lstStyle/>
              <a:p>
                <a:pPr algn="ctr"/>
                <a:r>
                  <a:rPr lang="en-US" altLang="zh-CN" sz="3600" dirty="0" smtClean="0">
                    <a:solidFill>
                      <a:srgbClr val="800000"/>
                    </a:solidFill>
                    <a:latin typeface="Times New Roman" pitchFamily="18" charset="0"/>
                  </a:rPr>
                  <a:t>6</a:t>
                </a:r>
                <a:endParaRPr lang="en-US" altLang="zh-CN" b="0" dirty="0">
                  <a:solidFill>
                    <a:srgbClr val="000000"/>
                  </a:solidFill>
                  <a:latin typeface="Times New Roman" pitchFamily="18" charset="0"/>
                </a:endParaRPr>
              </a:p>
            </p:txBody>
          </p:sp>
          <p:sp>
            <p:nvSpPr>
              <p:cNvPr id="100" name="Text Box 103"/>
              <p:cNvSpPr txBox="1">
                <a:spLocks noChangeArrowheads="1"/>
              </p:cNvSpPr>
              <p:nvPr/>
            </p:nvSpPr>
            <p:spPr bwMode="auto">
              <a:xfrm>
                <a:off x="1900" y="1776"/>
                <a:ext cx="228" cy="327"/>
              </a:xfrm>
              <a:prstGeom prst="rect">
                <a:avLst/>
              </a:prstGeom>
              <a:noFill/>
              <a:ln w="12700" cap="sq">
                <a:noFill/>
                <a:miter lim="800000"/>
                <a:headEnd type="none" w="sm" len="sm"/>
                <a:tailEnd type="none" w="sm" len="sm"/>
              </a:ln>
            </p:spPr>
            <p:txBody>
              <a:bodyPr wrap="none">
                <a:spAutoFit/>
              </a:bodyPr>
              <a:lstStyle/>
              <a:p>
                <a:r>
                  <a:rPr lang="en-US" altLang="zh-CN" sz="2800" b="0" dirty="0">
                    <a:solidFill>
                      <a:srgbClr val="000000"/>
                    </a:solidFill>
                    <a:latin typeface="Times New Roman" pitchFamily="18" charset="0"/>
                  </a:rPr>
                  <a:t>7</a:t>
                </a:r>
              </a:p>
            </p:txBody>
          </p:sp>
        </p:grpSp>
        <p:sp>
          <p:nvSpPr>
            <p:cNvPr id="59" name="Line 104"/>
            <p:cNvSpPr>
              <a:spLocks noChangeShapeType="1"/>
            </p:cNvSpPr>
            <p:nvPr/>
          </p:nvSpPr>
          <p:spPr bwMode="auto">
            <a:xfrm flipH="1">
              <a:off x="1997" y="1555"/>
              <a:ext cx="525" cy="650"/>
            </a:xfrm>
            <a:prstGeom prst="line">
              <a:avLst/>
            </a:prstGeom>
            <a:noFill/>
            <a:ln w="57150" cap="sq">
              <a:solidFill>
                <a:srgbClr val="FF0000"/>
              </a:solidFill>
              <a:round/>
              <a:headEnd type="none" w="sm" len="sm"/>
              <a:tailEnd/>
            </a:ln>
          </p:spPr>
          <p:txBody>
            <a:bodyPr wrap="none" anchor="ctr"/>
            <a:lstStyle/>
            <a:p>
              <a:endParaRPr lang="zh-CN" altLang="en-US" b="0">
                <a:solidFill>
                  <a:srgbClr val="000000"/>
                </a:solidFill>
                <a:latin typeface="Times New Roman" pitchFamily="18" charset="0"/>
              </a:endParaRPr>
            </a:p>
          </p:txBody>
        </p:sp>
        <p:sp>
          <p:nvSpPr>
            <p:cNvPr id="60" name="Line 105"/>
            <p:cNvSpPr>
              <a:spLocks noChangeShapeType="1"/>
            </p:cNvSpPr>
            <p:nvPr/>
          </p:nvSpPr>
          <p:spPr bwMode="auto">
            <a:xfrm>
              <a:off x="1966" y="1052"/>
              <a:ext cx="576" cy="348"/>
            </a:xfrm>
            <a:prstGeom prst="line">
              <a:avLst/>
            </a:prstGeom>
            <a:noFill/>
            <a:ln w="57150" cap="sq">
              <a:solidFill>
                <a:srgbClr val="FF0000"/>
              </a:solidFill>
              <a:round/>
              <a:headEnd type="none" w="sm" len="sm"/>
              <a:tailEnd/>
            </a:ln>
          </p:spPr>
          <p:txBody>
            <a:bodyPr wrap="none" anchor="ctr"/>
            <a:lstStyle/>
            <a:p>
              <a:endParaRPr lang="zh-CN" altLang="en-US" b="0">
                <a:solidFill>
                  <a:srgbClr val="000000"/>
                </a:solidFill>
                <a:latin typeface="Times New Roman" pitchFamily="18" charset="0"/>
              </a:endParaRPr>
            </a:p>
          </p:txBody>
        </p:sp>
        <p:sp>
          <p:nvSpPr>
            <p:cNvPr id="61" name="Line 106"/>
            <p:cNvSpPr>
              <a:spLocks noChangeShapeType="1"/>
            </p:cNvSpPr>
            <p:nvPr/>
          </p:nvSpPr>
          <p:spPr bwMode="auto">
            <a:xfrm>
              <a:off x="1301" y="1903"/>
              <a:ext cx="495" cy="318"/>
            </a:xfrm>
            <a:prstGeom prst="line">
              <a:avLst/>
            </a:prstGeom>
            <a:noFill/>
            <a:ln w="57150" cap="sq">
              <a:solidFill>
                <a:srgbClr val="FF0000"/>
              </a:solidFill>
              <a:round/>
              <a:headEnd/>
              <a:tailEnd type="none" w="sm" len="sm"/>
            </a:ln>
          </p:spPr>
          <p:txBody>
            <a:bodyPr wrap="none" anchor="ctr"/>
            <a:lstStyle/>
            <a:p>
              <a:endParaRPr lang="zh-CN" altLang="en-US" b="0">
                <a:solidFill>
                  <a:srgbClr val="000000"/>
                </a:solidFill>
                <a:latin typeface="Times New Roman" pitchFamily="18" charset="0"/>
              </a:endParaRPr>
            </a:p>
          </p:txBody>
        </p:sp>
        <p:sp>
          <p:nvSpPr>
            <p:cNvPr id="62" name="Line 107"/>
            <p:cNvSpPr>
              <a:spLocks noChangeShapeType="1"/>
            </p:cNvSpPr>
            <p:nvPr/>
          </p:nvSpPr>
          <p:spPr bwMode="auto">
            <a:xfrm>
              <a:off x="648" y="1121"/>
              <a:ext cx="441" cy="618"/>
            </a:xfrm>
            <a:prstGeom prst="line">
              <a:avLst/>
            </a:prstGeom>
            <a:noFill/>
            <a:ln w="57150" cap="sq">
              <a:solidFill>
                <a:srgbClr val="FF0000"/>
              </a:solidFill>
              <a:round/>
              <a:headEnd type="none" w="sm" len="sm"/>
              <a:tailEnd/>
            </a:ln>
          </p:spPr>
          <p:txBody>
            <a:bodyPr wrap="none" anchor="ctr"/>
            <a:lstStyle/>
            <a:p>
              <a:endParaRPr lang="zh-CN" altLang="en-US" b="0">
                <a:solidFill>
                  <a:srgbClr val="000000"/>
                </a:solidFill>
                <a:latin typeface="Times New Roman" pitchFamily="18" charset="0"/>
              </a:endParaRPr>
            </a:p>
          </p:txBody>
        </p:sp>
        <p:sp>
          <p:nvSpPr>
            <p:cNvPr id="63" name="Line 108"/>
            <p:cNvSpPr>
              <a:spLocks noChangeShapeType="1"/>
            </p:cNvSpPr>
            <p:nvPr/>
          </p:nvSpPr>
          <p:spPr bwMode="auto">
            <a:xfrm flipH="1">
              <a:off x="1427" y="2396"/>
              <a:ext cx="407" cy="426"/>
            </a:xfrm>
            <a:prstGeom prst="line">
              <a:avLst/>
            </a:prstGeom>
            <a:noFill/>
            <a:ln w="57150" cap="sq">
              <a:solidFill>
                <a:srgbClr val="FF0000"/>
              </a:solidFill>
              <a:round/>
              <a:headEnd/>
              <a:tailEnd type="none" w="sm" len="sm"/>
            </a:ln>
          </p:spPr>
          <p:txBody>
            <a:bodyPr wrap="none" anchor="ctr"/>
            <a:lstStyle/>
            <a:p>
              <a:endParaRPr lang="zh-CN" altLang="en-US" b="0">
                <a:solidFill>
                  <a:srgbClr val="000000"/>
                </a:solidFill>
                <a:latin typeface="Times New Roman" pitchFamily="18" charset="0"/>
              </a:endParaRPr>
            </a:p>
          </p:txBody>
        </p:sp>
        <p:sp>
          <p:nvSpPr>
            <p:cNvPr id="64" name="Line 109"/>
            <p:cNvSpPr>
              <a:spLocks noChangeShapeType="1"/>
            </p:cNvSpPr>
            <p:nvPr/>
          </p:nvSpPr>
          <p:spPr bwMode="auto">
            <a:xfrm flipV="1">
              <a:off x="309" y="1135"/>
              <a:ext cx="198" cy="1014"/>
            </a:xfrm>
            <a:prstGeom prst="line">
              <a:avLst/>
            </a:prstGeom>
            <a:noFill/>
            <a:ln w="57150">
              <a:solidFill>
                <a:srgbClr val="FF0000"/>
              </a:solidFill>
              <a:round/>
              <a:headEnd/>
              <a:tailEnd/>
            </a:ln>
          </p:spPr>
          <p:txBody>
            <a:bodyPr/>
            <a:lstStyle/>
            <a:p>
              <a:endParaRPr lang="zh-CN" altLang="en-US" b="0">
                <a:solidFill>
                  <a:srgbClr val="000000"/>
                </a:solidFill>
                <a:latin typeface="Times New Roman" pitchFamily="18" charset="0"/>
              </a:endParaRPr>
            </a:p>
          </p:txBody>
        </p:sp>
      </p:grpSp>
      <p:sp>
        <p:nvSpPr>
          <p:cNvPr id="104" name="Text Box 113"/>
          <p:cNvSpPr txBox="1">
            <a:spLocks noChangeArrowheads="1"/>
          </p:cNvSpPr>
          <p:nvPr/>
        </p:nvSpPr>
        <p:spPr bwMode="auto">
          <a:xfrm>
            <a:off x="457200" y="4704398"/>
            <a:ext cx="2981325" cy="641350"/>
          </a:xfrm>
          <a:prstGeom prst="rect">
            <a:avLst/>
          </a:prstGeom>
          <a:noFill/>
          <a:ln w="9525">
            <a:noFill/>
            <a:miter lim="800000"/>
            <a:headEnd/>
            <a:tailEnd/>
          </a:ln>
        </p:spPr>
        <p:txBody>
          <a:bodyPr>
            <a:spAutoFit/>
          </a:bodyPr>
          <a:lstStyle/>
          <a:p>
            <a:pPr>
              <a:spcBef>
                <a:spcPct val="50000"/>
              </a:spcBef>
            </a:pPr>
            <a:r>
              <a:rPr lang="en-US" altLang="zh-CN" sz="3600" b="0">
                <a:solidFill>
                  <a:srgbClr val="000082"/>
                </a:solidFill>
                <a:latin typeface="Times New Roman" pitchFamily="18" charset="0"/>
              </a:rPr>
              <a:t>parent[i]</a:t>
            </a:r>
          </a:p>
        </p:txBody>
      </p:sp>
      <p:graphicFrame>
        <p:nvGraphicFramePr>
          <p:cNvPr id="105" name="Group 114"/>
          <p:cNvGraphicFramePr>
            <a:graphicFrameLocks noGrp="1"/>
          </p:cNvGraphicFramePr>
          <p:nvPr>
            <p:extLst>
              <p:ext uri="{D42A27DB-BD31-4B8C-83A1-F6EECF244321}">
                <p14:modId xmlns:p14="http://schemas.microsoft.com/office/powerpoint/2010/main" val="1514194501"/>
              </p:ext>
            </p:extLst>
          </p:nvPr>
        </p:nvGraphicFramePr>
        <p:xfrm>
          <a:off x="7135801" y="4911498"/>
          <a:ext cx="1965348" cy="1946502"/>
        </p:xfrm>
        <a:graphic>
          <a:graphicData uri="http://schemas.openxmlformats.org/drawingml/2006/table">
            <a:tbl>
              <a:tblPr/>
              <a:tblGrid>
                <a:gridCol w="654746">
                  <a:extLst>
                    <a:ext uri="{9D8B030D-6E8A-4147-A177-3AD203B41FA5}">
                      <a16:colId xmlns:a16="http://schemas.microsoft.com/office/drawing/2014/main" val="20000"/>
                    </a:ext>
                  </a:extLst>
                </a:gridCol>
                <a:gridCol w="655856">
                  <a:extLst>
                    <a:ext uri="{9D8B030D-6E8A-4147-A177-3AD203B41FA5}">
                      <a16:colId xmlns:a16="http://schemas.microsoft.com/office/drawing/2014/main" val="20001"/>
                    </a:ext>
                  </a:extLst>
                </a:gridCol>
                <a:gridCol w="654746">
                  <a:extLst>
                    <a:ext uri="{9D8B030D-6E8A-4147-A177-3AD203B41FA5}">
                      <a16:colId xmlns:a16="http://schemas.microsoft.com/office/drawing/2014/main" val="20002"/>
                    </a:ext>
                  </a:extLst>
                </a:gridCol>
              </a:tblGrid>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a:ln>
                            <a:noFill/>
                          </a:ln>
                          <a:solidFill>
                            <a:schemeClr val="tx1"/>
                          </a:solidFill>
                          <a:effectLst/>
                          <a:latin typeface="Times New Roman" pitchFamily="18" charset="0"/>
                          <a:ea typeface="宋体" pitchFamily="2" charset="-122"/>
                        </a:rPr>
                        <a:t>begin</a:t>
                      </a: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itchFamily="18" charset="0"/>
                          <a:ea typeface="宋体" pitchFamily="2" charset="-122"/>
                        </a:rPr>
                        <a:t>end</a:t>
                      </a: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a:ln>
                            <a:noFill/>
                          </a:ln>
                          <a:solidFill>
                            <a:schemeClr val="tx1"/>
                          </a:solidFill>
                          <a:effectLst/>
                          <a:latin typeface="Times New Roman" pitchFamily="18" charset="0"/>
                          <a:ea typeface="宋体" pitchFamily="2" charset="-122"/>
                        </a:rPr>
                        <a:t>cost</a:t>
                      </a: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smtClean="0">
                          <a:ln>
                            <a:noFill/>
                          </a:ln>
                          <a:solidFill>
                            <a:srgbClr val="FF0000"/>
                          </a:solidFill>
                          <a:effectLst/>
                          <a:latin typeface="Times New Roman" pitchFamily="18" charset="0"/>
                          <a:ea typeface="宋体" pitchFamily="2" charset="-122"/>
                        </a:rPr>
                        <a:t>3</a:t>
                      </a:r>
                      <a:endParaRPr kumimoji="1" lang="en-US" altLang="zh-CN" sz="1700" b="1" i="0" u="none" strike="noStrike" cap="none" normalizeH="0" baseline="0" dirty="0">
                        <a:ln>
                          <a:noFill/>
                        </a:ln>
                        <a:solidFill>
                          <a:srgbClr val="FF0000"/>
                        </a:solidFill>
                        <a:effectLst/>
                        <a:latin typeface="Times New Roman" pitchFamily="18" charset="0"/>
                        <a:ea typeface="宋体"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smtClean="0">
                          <a:ln>
                            <a:noFill/>
                          </a:ln>
                          <a:solidFill>
                            <a:srgbClr val="FF0000"/>
                          </a:solidFill>
                          <a:effectLst/>
                          <a:latin typeface="Times New Roman" pitchFamily="18" charset="0"/>
                          <a:ea typeface="宋体" pitchFamily="2" charset="-122"/>
                        </a:rPr>
                        <a:t>4</a:t>
                      </a:r>
                      <a:endParaRPr kumimoji="1" lang="en-US" altLang="zh-CN" sz="1700" b="1" i="0" u="none" strike="noStrike" cap="none" normalizeH="0" baseline="0" dirty="0">
                        <a:ln>
                          <a:noFill/>
                        </a:ln>
                        <a:solidFill>
                          <a:srgbClr val="FF0000"/>
                        </a:solidFill>
                        <a:effectLst/>
                        <a:latin typeface="Times New Roman" pitchFamily="18" charset="0"/>
                        <a:ea typeface="宋体"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a:ln>
                            <a:noFill/>
                          </a:ln>
                          <a:solidFill>
                            <a:srgbClr val="FF0000"/>
                          </a:solidFill>
                          <a:effectLst/>
                          <a:latin typeface="Times New Roman" pitchFamily="18" charset="0"/>
                          <a:ea typeface="宋体" pitchFamily="2" charset="-122"/>
                        </a:rPr>
                        <a:t>3</a:t>
                      </a: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smtClean="0">
                          <a:ln>
                            <a:noFill/>
                          </a:ln>
                          <a:solidFill>
                            <a:srgbClr val="FF0000"/>
                          </a:solidFill>
                          <a:effectLst/>
                          <a:latin typeface="Times New Roman" pitchFamily="18" charset="0"/>
                          <a:ea typeface="宋体" pitchFamily="2" charset="-122"/>
                        </a:rPr>
                        <a:t>2</a:t>
                      </a:r>
                      <a:endParaRPr kumimoji="1" lang="en-US" altLang="zh-CN" sz="1700" b="1" i="0" u="none" strike="noStrike" cap="none" normalizeH="0" baseline="0" dirty="0">
                        <a:ln>
                          <a:noFill/>
                        </a:ln>
                        <a:solidFill>
                          <a:srgbClr val="FF0000"/>
                        </a:solidFill>
                        <a:effectLst/>
                        <a:latin typeface="Times New Roman" pitchFamily="18" charset="0"/>
                        <a:ea typeface="宋体"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smtClean="0">
                          <a:ln>
                            <a:noFill/>
                          </a:ln>
                          <a:solidFill>
                            <a:srgbClr val="FF0000"/>
                          </a:solidFill>
                          <a:effectLst/>
                          <a:latin typeface="Times New Roman" pitchFamily="18" charset="0"/>
                          <a:ea typeface="宋体" pitchFamily="2" charset="-122"/>
                        </a:rPr>
                        <a:t>3</a:t>
                      </a:r>
                      <a:endParaRPr kumimoji="1" lang="en-US" altLang="zh-CN" sz="1700" b="1" i="0" u="none" strike="noStrike" cap="none" normalizeH="0" baseline="0" dirty="0">
                        <a:ln>
                          <a:noFill/>
                        </a:ln>
                        <a:solidFill>
                          <a:srgbClr val="FF0000"/>
                        </a:solidFill>
                        <a:effectLst/>
                        <a:latin typeface="Times New Roman" pitchFamily="18" charset="0"/>
                        <a:ea typeface="宋体"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a:ln>
                            <a:noFill/>
                          </a:ln>
                          <a:solidFill>
                            <a:srgbClr val="FF0000"/>
                          </a:solidFill>
                          <a:effectLst/>
                          <a:latin typeface="Times New Roman" pitchFamily="18" charset="0"/>
                          <a:ea typeface="宋体" pitchFamily="2" charset="-122"/>
                        </a:rPr>
                        <a:t>5</a:t>
                      </a: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smtClean="0">
                          <a:ln>
                            <a:noFill/>
                          </a:ln>
                          <a:solidFill>
                            <a:srgbClr val="FF0000"/>
                          </a:solidFill>
                          <a:effectLst/>
                          <a:latin typeface="Times New Roman" pitchFamily="18" charset="0"/>
                          <a:ea typeface="宋体" pitchFamily="2" charset="-122"/>
                        </a:rPr>
                        <a:t>1</a:t>
                      </a:r>
                      <a:endParaRPr kumimoji="1" lang="en-US" altLang="zh-CN" sz="1700" b="1" i="0" u="none" strike="noStrike" cap="none" normalizeH="0" baseline="0" dirty="0">
                        <a:ln>
                          <a:noFill/>
                        </a:ln>
                        <a:solidFill>
                          <a:srgbClr val="FF0000"/>
                        </a:solidFill>
                        <a:effectLst/>
                        <a:latin typeface="Times New Roman" pitchFamily="18" charset="0"/>
                        <a:ea typeface="宋体"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smtClean="0">
                          <a:ln>
                            <a:noFill/>
                          </a:ln>
                          <a:solidFill>
                            <a:srgbClr val="FF0000"/>
                          </a:solidFill>
                          <a:effectLst/>
                          <a:latin typeface="Times New Roman" pitchFamily="18" charset="0"/>
                          <a:ea typeface="宋体" pitchFamily="2" charset="-122"/>
                        </a:rPr>
                        <a:t>7</a:t>
                      </a:r>
                      <a:endParaRPr kumimoji="1" lang="en-US" altLang="zh-CN" sz="1700" b="1" i="0" u="none" strike="noStrike" cap="none" normalizeH="0" baseline="0" dirty="0">
                        <a:ln>
                          <a:noFill/>
                        </a:ln>
                        <a:solidFill>
                          <a:srgbClr val="FF0000"/>
                        </a:solidFill>
                        <a:effectLst/>
                        <a:latin typeface="Times New Roman" pitchFamily="18" charset="0"/>
                        <a:ea typeface="宋体"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a:ln>
                            <a:noFill/>
                          </a:ln>
                          <a:solidFill>
                            <a:srgbClr val="FF0000"/>
                          </a:solidFill>
                          <a:effectLst/>
                          <a:latin typeface="Times New Roman" pitchFamily="18" charset="0"/>
                          <a:ea typeface="宋体" pitchFamily="2" charset="-122"/>
                        </a:rPr>
                        <a:t>6</a:t>
                      </a: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smtClean="0">
                          <a:ln>
                            <a:noFill/>
                          </a:ln>
                          <a:solidFill>
                            <a:srgbClr val="FF0000"/>
                          </a:solidFill>
                          <a:effectLst/>
                          <a:latin typeface="Times New Roman" pitchFamily="18" charset="0"/>
                          <a:ea typeface="宋体" pitchFamily="2" charset="-122"/>
                        </a:rPr>
                        <a:t>2</a:t>
                      </a:r>
                      <a:endParaRPr kumimoji="1" lang="en-US" altLang="zh-CN" sz="1700" b="1" i="0" u="none" strike="noStrike" cap="none" normalizeH="0" baseline="0" dirty="0">
                        <a:ln>
                          <a:noFill/>
                        </a:ln>
                        <a:solidFill>
                          <a:srgbClr val="FF0000"/>
                        </a:solidFill>
                        <a:effectLst/>
                        <a:latin typeface="Times New Roman" pitchFamily="18" charset="0"/>
                        <a:ea typeface="宋体"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smtClean="0">
                          <a:ln>
                            <a:noFill/>
                          </a:ln>
                          <a:solidFill>
                            <a:srgbClr val="FF0000"/>
                          </a:solidFill>
                          <a:effectLst/>
                          <a:latin typeface="Times New Roman" pitchFamily="18" charset="0"/>
                          <a:ea typeface="宋体" pitchFamily="2" charset="-122"/>
                        </a:rPr>
                        <a:t>4</a:t>
                      </a:r>
                      <a:endParaRPr kumimoji="1" lang="en-US" altLang="zh-CN" sz="1700" b="1" i="0" u="none" strike="noStrike" cap="none" normalizeH="0" baseline="0" dirty="0">
                        <a:ln>
                          <a:noFill/>
                        </a:ln>
                        <a:solidFill>
                          <a:srgbClr val="FF0000"/>
                        </a:solidFill>
                        <a:effectLst/>
                        <a:latin typeface="Times New Roman" pitchFamily="18" charset="0"/>
                        <a:ea typeface="宋体"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a:ln>
                            <a:noFill/>
                          </a:ln>
                          <a:solidFill>
                            <a:srgbClr val="FF0000"/>
                          </a:solidFill>
                          <a:effectLst/>
                          <a:latin typeface="Times New Roman" pitchFamily="18" charset="0"/>
                          <a:ea typeface="宋体" pitchFamily="2" charset="-122"/>
                        </a:rPr>
                        <a:t>7</a:t>
                      </a: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3244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smtClean="0">
                          <a:ln>
                            <a:noFill/>
                          </a:ln>
                          <a:solidFill>
                            <a:srgbClr val="FF0000"/>
                          </a:solidFill>
                          <a:effectLst/>
                          <a:latin typeface="Times New Roman" pitchFamily="18" charset="0"/>
                          <a:ea typeface="宋体" pitchFamily="2" charset="-122"/>
                        </a:rPr>
                        <a:t>5</a:t>
                      </a:r>
                      <a:endParaRPr kumimoji="1" lang="en-US" altLang="zh-CN" sz="1700" b="1" i="0" u="none" strike="noStrike" cap="none" normalizeH="0" baseline="0" dirty="0">
                        <a:ln>
                          <a:noFill/>
                        </a:ln>
                        <a:solidFill>
                          <a:srgbClr val="FF0000"/>
                        </a:solidFill>
                        <a:effectLst/>
                        <a:latin typeface="Times New Roman" pitchFamily="18" charset="0"/>
                        <a:ea typeface="宋体" pitchFamily="2" charset="-122"/>
                      </a:endParaRPr>
                    </a:p>
                  </a:txBody>
                  <a:tcPr marL="63921" marR="63921" marT="31961" marB="319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smtClean="0">
                          <a:ln>
                            <a:noFill/>
                          </a:ln>
                          <a:solidFill>
                            <a:srgbClr val="FF0000"/>
                          </a:solidFill>
                          <a:effectLst/>
                          <a:latin typeface="Times New Roman" pitchFamily="18" charset="0"/>
                          <a:ea typeface="宋体" pitchFamily="2" charset="-122"/>
                        </a:rPr>
                        <a:t>4</a:t>
                      </a:r>
                      <a:endParaRPr kumimoji="1" lang="en-US" altLang="zh-CN" sz="1700" b="1" i="0" u="none" strike="noStrike" cap="none" normalizeH="0" baseline="0" dirty="0">
                        <a:ln>
                          <a:noFill/>
                        </a:ln>
                        <a:solidFill>
                          <a:srgbClr val="FF0000"/>
                        </a:solidFill>
                        <a:effectLst/>
                        <a:latin typeface="Times New Roman" pitchFamily="18" charset="0"/>
                        <a:ea typeface="宋体" pitchFamily="2" charset="-122"/>
                      </a:endParaRPr>
                    </a:p>
                  </a:txBody>
                  <a:tcPr marL="63921" marR="63921" marT="31961" marB="319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700" b="1" i="0" u="none" strike="noStrike" cap="none" normalizeH="0" baseline="0" dirty="0">
                          <a:ln>
                            <a:noFill/>
                          </a:ln>
                          <a:solidFill>
                            <a:srgbClr val="FF0000"/>
                          </a:solidFill>
                          <a:effectLst/>
                          <a:latin typeface="Times New Roman" pitchFamily="18" charset="0"/>
                          <a:ea typeface="宋体" pitchFamily="2" charset="-122"/>
                        </a:rPr>
                        <a:t>8</a:t>
                      </a:r>
                    </a:p>
                  </a:txBody>
                  <a:tcPr marL="63921" marR="63921" marT="31961" marB="319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220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up)">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up)">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up)">
                                      <p:cBhvr>
                                        <p:cTn id="40" dur="5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up)">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down)">
                                      <p:cBhvr>
                                        <p:cTn id="55" dur="500"/>
                                        <p:tgtEl>
                                          <p:spTgt spid="6"/>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up)">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up)">
                                      <p:cBhvr>
                                        <p:cTn id="64" dur="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up)">
                                      <p:cBhvr>
                                        <p:cTn id="69" dur="500"/>
                                        <p:tgtEl>
                                          <p:spTgt spid="2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up)">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up)">
                                      <p:cBhvr>
                                        <p:cTn id="79" dur="500"/>
                                        <p:tgtEl>
                                          <p:spTgt spid="5"/>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up)">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up)">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up)">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up)">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wipe(down)">
                                      <p:cBhvr>
                                        <p:cTn id="103" dur="500"/>
                                        <p:tgtEl>
                                          <p:spTgt spid="10"/>
                                        </p:tgtEl>
                                      </p:cBhvr>
                                    </p:animEffect>
                                  </p:childTnLst>
                                </p:cTn>
                              </p:par>
                            </p:childTnLst>
                          </p:cTn>
                        </p:par>
                        <p:par>
                          <p:cTn id="104" fill="hold">
                            <p:stCondLst>
                              <p:cond delay="500"/>
                            </p:stCondLst>
                            <p:childTnLst>
                              <p:par>
                                <p:cTn id="105" presetID="22" presetClass="entr" presetSubtype="1"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wipe(up)">
                                      <p:cBhvr>
                                        <p:cTn id="107" dur="5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wipe(up)">
                                      <p:cBhvr>
                                        <p:cTn id="1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6" grpId="0" animBg="1"/>
      <p:bldP spid="5" grpId="0" animBg="1"/>
      <p:bldP spid="11" grpId="0" autoUpdateAnimBg="0"/>
      <p:bldP spid="12" grpId="0" autoUpdateAnimBg="0"/>
      <p:bldP spid="13" grpId="0" autoUpdateAnimBg="0"/>
      <p:bldP spid="14" grpId="0" autoUpdateAnimBg="0"/>
      <p:bldP spid="15" grpId="0" autoUpdateAnimBg="0"/>
      <p:bldP spid="24" grpId="0" animBg="1"/>
      <p:bldP spid="25" grpId="0" animBg="1"/>
      <p:bldP spid="26" grpId="0" animBg="1"/>
      <p:bldP spid="27" grpId="0" animBg="1"/>
      <p:bldP spid="28" grpId="0" animBg="1"/>
      <p:bldP spid="2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最小支撑树</a:t>
            </a:r>
          </a:p>
        </p:txBody>
      </p:sp>
      <p:sp>
        <p:nvSpPr>
          <p:cNvPr id="4" name="Text Box 2"/>
          <p:cNvSpPr txBox="1">
            <a:spLocks noChangeArrowheads="1"/>
          </p:cNvSpPr>
          <p:nvPr/>
        </p:nvSpPr>
        <p:spPr bwMode="auto">
          <a:xfrm>
            <a:off x="282136" y="1178228"/>
            <a:ext cx="8763391"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b="0" dirty="0">
                <a:solidFill>
                  <a:srgbClr val="000082"/>
                </a:solidFill>
                <a:ea typeface="楷体_GB2312" pitchFamily="49" charset="-122"/>
              </a:rPr>
              <a:t> void </a:t>
            </a:r>
            <a:r>
              <a:rPr lang="en-US" altLang="zh-CN" sz="2200" b="0" dirty="0" err="1">
                <a:solidFill>
                  <a:srgbClr val="000082"/>
                </a:solidFill>
                <a:ea typeface="楷体_GB2312" pitchFamily="49" charset="-122"/>
              </a:rPr>
              <a:t>MiniSpanTree_Kruskal</a:t>
            </a:r>
            <a:r>
              <a:rPr lang="en-US" altLang="zh-CN" sz="2200" b="0" dirty="0">
                <a:solidFill>
                  <a:srgbClr val="000082"/>
                </a:solidFill>
                <a:ea typeface="楷体_GB2312" pitchFamily="49" charset="-122"/>
              </a:rPr>
              <a:t>(</a:t>
            </a:r>
            <a:r>
              <a:rPr lang="en-US" altLang="zh-CN" sz="2200" b="0" dirty="0" err="1">
                <a:solidFill>
                  <a:srgbClr val="000082"/>
                </a:solidFill>
                <a:ea typeface="楷体_GB2312" pitchFamily="49" charset="-122"/>
              </a:rPr>
              <a:t>MGraph</a:t>
            </a:r>
            <a:r>
              <a:rPr lang="en-US" altLang="zh-CN" sz="2200" b="0" dirty="0">
                <a:solidFill>
                  <a:srgbClr val="000082"/>
                </a:solidFill>
                <a:ea typeface="楷体_GB2312" pitchFamily="49" charset="-122"/>
              </a:rPr>
              <a:t> G) {</a:t>
            </a:r>
          </a:p>
          <a:p>
            <a:r>
              <a:rPr lang="en-US" altLang="zh-CN" sz="2200" b="0" dirty="0">
                <a:solidFill>
                  <a:srgbClr val="000082"/>
                </a:solidFill>
                <a:ea typeface="楷体_GB2312" pitchFamily="49" charset="-122"/>
              </a:rPr>
              <a:t>  </a:t>
            </a:r>
            <a:r>
              <a:rPr lang="zh-CN" altLang="en-US" sz="2200" dirty="0">
                <a:solidFill>
                  <a:srgbClr val="000082"/>
                </a:solidFill>
                <a:ea typeface="楷体_GB2312" pitchFamily="49" charset="-122"/>
              </a:rPr>
              <a:t>对每个顶点初始化</a:t>
            </a:r>
            <a:r>
              <a:rPr lang="en-US" altLang="zh-CN" sz="2200" dirty="0">
                <a:solidFill>
                  <a:srgbClr val="000082"/>
                </a:solidFill>
                <a:ea typeface="楷体_GB2312" pitchFamily="49" charset="-122"/>
              </a:rPr>
              <a:t>parent</a:t>
            </a:r>
            <a:r>
              <a:rPr lang="zh-CN" altLang="en-US" sz="2200" dirty="0">
                <a:solidFill>
                  <a:srgbClr val="000082"/>
                </a:solidFill>
                <a:ea typeface="楷体_GB2312" pitchFamily="49" charset="-122"/>
              </a:rPr>
              <a:t>数组；</a:t>
            </a:r>
          </a:p>
          <a:p>
            <a:r>
              <a:rPr lang="zh-CN" altLang="en-US" sz="2200" dirty="0">
                <a:solidFill>
                  <a:srgbClr val="7F7F7F"/>
                </a:solidFill>
                <a:ea typeface="楷体_GB2312" pitchFamily="49" charset="-122"/>
              </a:rPr>
              <a:t>  </a:t>
            </a:r>
            <a:r>
              <a:rPr lang="zh-CN" altLang="en-US" sz="2200" dirty="0">
                <a:solidFill>
                  <a:srgbClr val="FF0000"/>
                </a:solidFill>
                <a:ea typeface="楷体_GB2312" pitchFamily="49" charset="-122"/>
              </a:rPr>
              <a:t>对每条边初始化</a:t>
            </a:r>
            <a:r>
              <a:rPr lang="en-US" altLang="zh-CN" sz="2200" dirty="0">
                <a:solidFill>
                  <a:srgbClr val="FF0000"/>
                </a:solidFill>
                <a:ea typeface="楷体_GB2312" pitchFamily="49" charset="-122"/>
              </a:rPr>
              <a:t>edges</a:t>
            </a:r>
            <a:r>
              <a:rPr lang="zh-CN" altLang="en-US" sz="2200" dirty="0">
                <a:solidFill>
                  <a:srgbClr val="FF0000"/>
                </a:solidFill>
                <a:ea typeface="楷体_GB2312" pitchFamily="49" charset="-122"/>
              </a:rPr>
              <a:t>数组</a:t>
            </a:r>
            <a:r>
              <a:rPr lang="en-US" altLang="zh-CN" sz="2200" dirty="0">
                <a:solidFill>
                  <a:srgbClr val="FF0000"/>
                </a:solidFill>
                <a:ea typeface="楷体_GB2312" pitchFamily="49" charset="-122"/>
              </a:rPr>
              <a:t>;         //</a:t>
            </a:r>
            <a:r>
              <a:rPr lang="zh-CN" altLang="en-US" sz="2200" dirty="0">
                <a:solidFill>
                  <a:srgbClr val="FF0000"/>
                </a:solidFill>
                <a:ea typeface="楷体_GB2312" pitchFamily="49" charset="-122"/>
              </a:rPr>
              <a:t>按权值大小递增排序</a:t>
            </a:r>
            <a:endParaRPr lang="en-US" altLang="zh-CN" sz="2200" dirty="0">
              <a:solidFill>
                <a:srgbClr val="FF0000"/>
              </a:solidFill>
              <a:ea typeface="楷体_GB2312" pitchFamily="49" charset="-122"/>
            </a:endParaRPr>
          </a:p>
          <a:p>
            <a:r>
              <a:rPr lang="en-US" altLang="zh-CN" sz="2200" dirty="0">
                <a:solidFill>
                  <a:srgbClr val="FF0000"/>
                </a:solidFill>
                <a:ea typeface="楷体_GB2312" pitchFamily="49" charset="-122"/>
              </a:rPr>
              <a:t>  for(</a:t>
            </a:r>
            <a:r>
              <a:rPr lang="en-US" altLang="zh-CN" sz="2200" dirty="0" err="1">
                <a:solidFill>
                  <a:srgbClr val="FF0000"/>
                </a:solidFill>
                <a:ea typeface="楷体_GB2312" pitchFamily="49" charset="-122"/>
              </a:rPr>
              <a:t>i</a:t>
            </a:r>
            <a:r>
              <a:rPr lang="en-US" altLang="zh-CN" sz="2200" dirty="0">
                <a:solidFill>
                  <a:srgbClr val="FF0000"/>
                </a:solidFill>
                <a:ea typeface="楷体_GB2312" pitchFamily="49" charset="-122"/>
              </a:rPr>
              <a:t>=0;i&lt;</a:t>
            </a:r>
            <a:r>
              <a:rPr lang="en-US" altLang="zh-CN" sz="2200" dirty="0" err="1">
                <a:solidFill>
                  <a:srgbClr val="FF0000"/>
                </a:solidFill>
                <a:ea typeface="楷体_GB2312" pitchFamily="49" charset="-122"/>
              </a:rPr>
              <a:t>G.numVertexes;i</a:t>
            </a:r>
            <a:r>
              <a:rPr lang="en-US" altLang="zh-CN" sz="2200" dirty="0">
                <a:solidFill>
                  <a:srgbClr val="FF0000"/>
                </a:solidFill>
                <a:ea typeface="楷体_GB2312" pitchFamily="49" charset="-122"/>
              </a:rPr>
              <a:t>++)</a:t>
            </a:r>
          </a:p>
          <a:p>
            <a:r>
              <a:rPr lang="en-US" altLang="zh-CN" sz="2200" dirty="0">
                <a:solidFill>
                  <a:srgbClr val="FF0000"/>
                </a:solidFill>
                <a:ea typeface="楷体_GB2312" pitchFamily="49" charset="-122"/>
              </a:rPr>
              <a:t>       parent[</a:t>
            </a:r>
            <a:r>
              <a:rPr lang="en-US" altLang="zh-CN" sz="2200" dirty="0" err="1">
                <a:solidFill>
                  <a:srgbClr val="FF0000"/>
                </a:solidFill>
                <a:ea typeface="楷体_GB2312" pitchFamily="49" charset="-122"/>
              </a:rPr>
              <a:t>i</a:t>
            </a:r>
            <a:r>
              <a:rPr lang="en-US" altLang="zh-CN" sz="2200" dirty="0">
                <a:solidFill>
                  <a:srgbClr val="FF0000"/>
                </a:solidFill>
                <a:ea typeface="楷体_GB2312" pitchFamily="49" charset="-122"/>
              </a:rPr>
              <a:t>]=0;</a:t>
            </a:r>
          </a:p>
          <a:p>
            <a:r>
              <a:rPr lang="en-US" altLang="zh-CN" sz="2200" dirty="0">
                <a:solidFill>
                  <a:srgbClr val="FF0000"/>
                </a:solidFill>
                <a:ea typeface="楷体_GB2312" pitchFamily="49" charset="-122"/>
              </a:rPr>
              <a:t> </a:t>
            </a:r>
            <a:r>
              <a:rPr lang="en-US" altLang="zh-CN" sz="2200" dirty="0" err="1">
                <a:ea typeface="楷体_GB2312" pitchFamily="49" charset="-122"/>
              </a:rPr>
              <a:t>i</a:t>
            </a:r>
            <a:r>
              <a:rPr lang="en-US" altLang="zh-CN" sz="2200" dirty="0">
                <a:ea typeface="楷体_GB2312" pitchFamily="49" charset="-122"/>
              </a:rPr>
              <a:t>=0; </a:t>
            </a:r>
            <a:r>
              <a:rPr lang="en-US" altLang="zh-CN" sz="2200" dirty="0" err="1">
                <a:ea typeface="楷体_GB2312" pitchFamily="49" charset="-122"/>
              </a:rPr>
              <a:t>numt</a:t>
            </a:r>
            <a:r>
              <a:rPr lang="en-US" altLang="zh-CN" sz="2200" dirty="0">
                <a:ea typeface="楷体_GB2312" pitchFamily="49" charset="-122"/>
              </a:rPr>
              <a:t>=0;</a:t>
            </a:r>
            <a:endParaRPr lang="zh-CN" altLang="en-US" sz="2200" dirty="0">
              <a:ea typeface="楷体_GB2312" pitchFamily="49" charset="-122"/>
            </a:endParaRPr>
          </a:p>
          <a:p>
            <a:r>
              <a:rPr lang="zh-CN" altLang="en-US" sz="2200" b="0" dirty="0">
                <a:solidFill>
                  <a:srgbClr val="000082"/>
                </a:solidFill>
                <a:ea typeface="楷体_GB2312" pitchFamily="49" charset="-122"/>
              </a:rPr>
              <a:t> </a:t>
            </a:r>
            <a:r>
              <a:rPr lang="en-US" altLang="zh-CN" sz="2200" b="0" dirty="0">
                <a:solidFill>
                  <a:srgbClr val="000082"/>
                </a:solidFill>
                <a:ea typeface="楷体_GB2312" pitchFamily="49" charset="-122"/>
              </a:rPr>
              <a:t>while((</a:t>
            </a:r>
            <a:r>
              <a:rPr lang="en-US" altLang="zh-CN" sz="2200" b="0" dirty="0" err="1">
                <a:solidFill>
                  <a:srgbClr val="000082"/>
                </a:solidFill>
                <a:ea typeface="楷体_GB2312" pitchFamily="49" charset="-122"/>
              </a:rPr>
              <a:t>i</a:t>
            </a:r>
            <a:r>
              <a:rPr lang="en-US" altLang="zh-CN" sz="2200" b="0" dirty="0">
                <a:solidFill>
                  <a:srgbClr val="000082"/>
                </a:solidFill>
                <a:ea typeface="楷体_GB2312" pitchFamily="49" charset="-122"/>
              </a:rPr>
              <a:t> &lt;</a:t>
            </a:r>
            <a:r>
              <a:rPr lang="en-US" altLang="zh-CN" sz="2200" b="0" dirty="0" err="1">
                <a:solidFill>
                  <a:srgbClr val="000082"/>
                </a:solidFill>
                <a:ea typeface="楷体_GB2312" pitchFamily="49" charset="-122"/>
              </a:rPr>
              <a:t>G.numEdges</a:t>
            </a:r>
            <a:r>
              <a:rPr lang="en-US" altLang="zh-CN" sz="2200" b="0" dirty="0">
                <a:solidFill>
                  <a:srgbClr val="000082"/>
                </a:solidFill>
                <a:ea typeface="楷体_GB2312" pitchFamily="49" charset="-122"/>
              </a:rPr>
              <a:t>) &amp;&amp; (</a:t>
            </a:r>
            <a:r>
              <a:rPr lang="en-US" altLang="zh-CN" sz="2200" b="0" dirty="0" err="1">
                <a:solidFill>
                  <a:srgbClr val="000082"/>
                </a:solidFill>
                <a:ea typeface="楷体_GB2312" pitchFamily="49" charset="-122"/>
              </a:rPr>
              <a:t>numt</a:t>
            </a:r>
            <a:r>
              <a:rPr lang="en-US" altLang="zh-CN" sz="2200" b="0" dirty="0">
                <a:solidFill>
                  <a:srgbClr val="000082"/>
                </a:solidFill>
                <a:ea typeface="楷体_GB2312" pitchFamily="49" charset="-122"/>
              </a:rPr>
              <a:t>&lt;</a:t>
            </a:r>
            <a:r>
              <a:rPr lang="en-US" altLang="zh-CN" sz="2200" b="0" dirty="0" err="1">
                <a:solidFill>
                  <a:srgbClr val="000082"/>
                </a:solidFill>
                <a:ea typeface="楷体_GB2312" pitchFamily="49" charset="-122"/>
              </a:rPr>
              <a:t>G.numVertexes</a:t>
            </a:r>
            <a:r>
              <a:rPr lang="en-US" altLang="zh-CN" sz="2200" b="0" dirty="0">
                <a:solidFill>
                  <a:srgbClr val="000082"/>
                </a:solidFill>
                <a:ea typeface="楷体_GB2312" pitchFamily="49" charset="-122"/>
              </a:rPr>
              <a:t>)) {</a:t>
            </a:r>
          </a:p>
          <a:p>
            <a:r>
              <a:rPr lang="en-US" altLang="zh-CN" sz="2200" b="0" dirty="0">
                <a:solidFill>
                  <a:srgbClr val="000082"/>
                </a:solidFill>
                <a:ea typeface="楷体_GB2312" pitchFamily="49" charset="-122"/>
              </a:rPr>
              <a:t>    n=</a:t>
            </a:r>
            <a:r>
              <a:rPr lang="en-US" altLang="zh-CN" sz="2200" b="0" dirty="0">
                <a:solidFill>
                  <a:srgbClr val="FF0000"/>
                </a:solidFill>
                <a:ea typeface="楷体_GB2312" pitchFamily="49" charset="-122"/>
              </a:rPr>
              <a:t>Find(</a:t>
            </a:r>
            <a:r>
              <a:rPr lang="en-US" altLang="zh-CN" sz="2200" b="0" dirty="0" err="1">
                <a:solidFill>
                  <a:srgbClr val="FF0000"/>
                </a:solidFill>
                <a:ea typeface="楷体_GB2312" pitchFamily="49" charset="-122"/>
              </a:rPr>
              <a:t>parent,edges</a:t>
            </a:r>
            <a:r>
              <a:rPr lang="en-US" altLang="zh-CN" sz="2200" b="0" dirty="0">
                <a:solidFill>
                  <a:srgbClr val="FF0000"/>
                </a:solidFill>
                <a:ea typeface="楷体_GB2312" pitchFamily="49" charset="-122"/>
              </a:rPr>
              <a:t>[</a:t>
            </a:r>
            <a:r>
              <a:rPr lang="en-US" altLang="zh-CN" sz="2200" b="0" dirty="0" err="1">
                <a:solidFill>
                  <a:srgbClr val="FF0000"/>
                </a:solidFill>
                <a:ea typeface="楷体_GB2312" pitchFamily="49" charset="-122"/>
              </a:rPr>
              <a:t>i</a:t>
            </a:r>
            <a:r>
              <a:rPr lang="en-US" altLang="zh-CN" sz="2200" b="0" dirty="0">
                <a:solidFill>
                  <a:srgbClr val="FF0000"/>
                </a:solidFill>
                <a:ea typeface="楷体_GB2312" pitchFamily="49" charset="-122"/>
              </a:rPr>
              <a:t>].begin)</a:t>
            </a:r>
            <a:r>
              <a:rPr lang="en-US" altLang="zh-CN" sz="2200" b="0" dirty="0">
                <a:solidFill>
                  <a:srgbClr val="000082"/>
                </a:solidFill>
                <a:ea typeface="楷体_GB2312" pitchFamily="49" charset="-122"/>
              </a:rPr>
              <a:t>;  //</a:t>
            </a:r>
            <a:r>
              <a:rPr lang="zh-CN" altLang="en-US" sz="2200" b="0" dirty="0">
                <a:solidFill>
                  <a:srgbClr val="000082"/>
                </a:solidFill>
                <a:ea typeface="楷体_GB2312" pitchFamily="49" charset="-122"/>
              </a:rPr>
              <a:t>查边头的根 </a:t>
            </a:r>
          </a:p>
          <a:p>
            <a:r>
              <a:rPr lang="zh-CN" altLang="en-US" sz="2200" b="0" dirty="0">
                <a:solidFill>
                  <a:srgbClr val="000082"/>
                </a:solidFill>
                <a:ea typeface="楷体_GB2312" pitchFamily="49" charset="-122"/>
              </a:rPr>
              <a:t>    </a:t>
            </a:r>
            <a:r>
              <a:rPr lang="en-US" altLang="zh-CN" sz="2200" b="0" dirty="0">
                <a:solidFill>
                  <a:srgbClr val="000082"/>
                </a:solidFill>
                <a:ea typeface="楷体_GB2312" pitchFamily="49" charset="-122"/>
              </a:rPr>
              <a:t>m= </a:t>
            </a:r>
            <a:r>
              <a:rPr lang="en-US" altLang="zh-CN" sz="2200" b="0" dirty="0">
                <a:solidFill>
                  <a:srgbClr val="FF0000"/>
                </a:solidFill>
                <a:ea typeface="楷体_GB2312" pitchFamily="49" charset="-122"/>
              </a:rPr>
              <a:t>Find(</a:t>
            </a:r>
            <a:r>
              <a:rPr lang="en-US" altLang="zh-CN" sz="2200" b="0" dirty="0" err="1">
                <a:solidFill>
                  <a:srgbClr val="FF0000"/>
                </a:solidFill>
                <a:ea typeface="楷体_GB2312" pitchFamily="49" charset="-122"/>
              </a:rPr>
              <a:t>parent,edges</a:t>
            </a:r>
            <a:r>
              <a:rPr lang="en-US" altLang="zh-CN" sz="2200" b="0" dirty="0">
                <a:solidFill>
                  <a:srgbClr val="FF0000"/>
                </a:solidFill>
                <a:ea typeface="楷体_GB2312" pitchFamily="49" charset="-122"/>
              </a:rPr>
              <a:t>[</a:t>
            </a:r>
            <a:r>
              <a:rPr lang="en-US" altLang="zh-CN" sz="2200" b="0" dirty="0" err="1">
                <a:solidFill>
                  <a:srgbClr val="FF0000"/>
                </a:solidFill>
                <a:ea typeface="楷体_GB2312" pitchFamily="49" charset="-122"/>
              </a:rPr>
              <a:t>i</a:t>
            </a:r>
            <a:r>
              <a:rPr lang="en-US" altLang="zh-CN" sz="2200" b="0" dirty="0">
                <a:solidFill>
                  <a:srgbClr val="FF0000"/>
                </a:solidFill>
                <a:ea typeface="楷体_GB2312" pitchFamily="49" charset="-122"/>
              </a:rPr>
              <a:t>].end)</a:t>
            </a:r>
            <a:r>
              <a:rPr lang="en-US" altLang="zh-CN" sz="2200" b="0" dirty="0">
                <a:solidFill>
                  <a:srgbClr val="000082"/>
                </a:solidFill>
                <a:ea typeface="楷体_GB2312" pitchFamily="49" charset="-122"/>
              </a:rPr>
              <a:t>;    //</a:t>
            </a:r>
            <a:r>
              <a:rPr lang="zh-CN" altLang="en-US" sz="2200" b="0" dirty="0">
                <a:solidFill>
                  <a:srgbClr val="000082"/>
                </a:solidFill>
                <a:ea typeface="楷体_GB2312" pitchFamily="49" charset="-122"/>
              </a:rPr>
              <a:t>查边尾的根 </a:t>
            </a:r>
          </a:p>
          <a:p>
            <a:r>
              <a:rPr lang="zh-CN" altLang="en-US" sz="2200" b="0" dirty="0">
                <a:solidFill>
                  <a:srgbClr val="000082"/>
                </a:solidFill>
                <a:ea typeface="楷体_GB2312" pitchFamily="49" charset="-122"/>
              </a:rPr>
              <a:t>    </a:t>
            </a:r>
            <a:r>
              <a:rPr lang="en-US" altLang="zh-CN" sz="2200" b="0" dirty="0">
                <a:solidFill>
                  <a:srgbClr val="000082"/>
                </a:solidFill>
                <a:ea typeface="楷体_GB2312" pitchFamily="49" charset="-122"/>
              </a:rPr>
              <a:t>if( n != m ){ //</a:t>
            </a:r>
            <a:r>
              <a:rPr lang="zh-CN" altLang="en-US" sz="2200" b="0" dirty="0">
                <a:solidFill>
                  <a:srgbClr val="000082"/>
                </a:solidFill>
                <a:ea typeface="楷体_GB2312" pitchFamily="49" charset="-122"/>
              </a:rPr>
              <a:t>此边没有形成回路</a:t>
            </a:r>
            <a:endParaRPr lang="en-US" altLang="zh-CN" sz="2200" b="0" dirty="0">
              <a:solidFill>
                <a:srgbClr val="000082"/>
              </a:solidFill>
              <a:ea typeface="楷体_GB2312" pitchFamily="49" charset="-122"/>
            </a:endParaRPr>
          </a:p>
          <a:p>
            <a:r>
              <a:rPr lang="en-US" altLang="zh-CN" sz="2200" b="0" dirty="0">
                <a:solidFill>
                  <a:srgbClr val="000082"/>
                </a:solidFill>
                <a:ea typeface="楷体_GB2312" pitchFamily="49" charset="-122"/>
              </a:rPr>
              <a:t>       parent[n]= m;  </a:t>
            </a:r>
            <a:r>
              <a:rPr lang="en-US" altLang="zh-CN" sz="2200" b="0" dirty="0" err="1">
                <a:solidFill>
                  <a:srgbClr val="000082"/>
                </a:solidFill>
                <a:ea typeface="楷体_GB2312" pitchFamily="49" charset="-122"/>
              </a:rPr>
              <a:t>numt</a:t>
            </a:r>
            <a:r>
              <a:rPr lang="en-US" altLang="zh-CN" sz="2200" b="0" dirty="0">
                <a:solidFill>
                  <a:srgbClr val="000082"/>
                </a:solidFill>
                <a:ea typeface="楷体_GB2312" pitchFamily="49" charset="-122"/>
              </a:rPr>
              <a:t>++;               //</a:t>
            </a:r>
            <a:r>
              <a:rPr lang="zh-CN" altLang="en-US" sz="2200" b="0" dirty="0">
                <a:solidFill>
                  <a:srgbClr val="000082"/>
                </a:solidFill>
                <a:ea typeface="楷体_GB2312" pitchFamily="49" charset="-122"/>
              </a:rPr>
              <a:t>更新连通分支</a:t>
            </a:r>
          </a:p>
          <a:p>
            <a:r>
              <a:rPr lang="zh-CN" altLang="en-US" sz="2200" b="0" dirty="0">
                <a:solidFill>
                  <a:srgbClr val="000082"/>
                </a:solidFill>
                <a:ea typeface="楷体_GB2312" pitchFamily="49" charset="-122"/>
              </a:rPr>
              <a:t>       </a:t>
            </a:r>
            <a:r>
              <a:rPr lang="en-US" altLang="zh-CN" sz="2200" b="0" dirty="0" err="1">
                <a:solidFill>
                  <a:srgbClr val="000082"/>
                </a:solidFill>
                <a:ea typeface="楷体_GB2312" pitchFamily="49" charset="-122"/>
              </a:rPr>
              <a:t>printf</a:t>
            </a:r>
            <a:r>
              <a:rPr lang="en-US" altLang="zh-CN" sz="2200" b="0" dirty="0">
                <a:solidFill>
                  <a:srgbClr val="000082"/>
                </a:solidFill>
                <a:ea typeface="楷体_GB2312" pitchFamily="49" charset="-122"/>
              </a:rPr>
              <a:t>(edges[</a:t>
            </a:r>
            <a:r>
              <a:rPr lang="en-US" altLang="zh-CN" sz="2200" b="0" dirty="0" err="1">
                <a:solidFill>
                  <a:srgbClr val="000082"/>
                </a:solidFill>
                <a:ea typeface="楷体_GB2312" pitchFamily="49" charset="-122"/>
              </a:rPr>
              <a:t>i</a:t>
            </a:r>
            <a:r>
              <a:rPr lang="en-US" altLang="zh-CN" sz="2200" b="0" dirty="0">
                <a:solidFill>
                  <a:srgbClr val="000082"/>
                </a:solidFill>
                <a:ea typeface="楷体_GB2312" pitchFamily="49" charset="-122"/>
              </a:rPr>
              <a:t>].begin, edges[</a:t>
            </a:r>
            <a:r>
              <a:rPr lang="en-US" altLang="zh-CN" sz="2200" b="0" dirty="0" err="1">
                <a:solidFill>
                  <a:srgbClr val="000082"/>
                </a:solidFill>
                <a:ea typeface="楷体_GB2312" pitchFamily="49" charset="-122"/>
              </a:rPr>
              <a:t>i</a:t>
            </a:r>
            <a:r>
              <a:rPr lang="en-US" altLang="zh-CN" sz="2200" b="0" dirty="0">
                <a:solidFill>
                  <a:srgbClr val="000082"/>
                </a:solidFill>
                <a:ea typeface="楷体_GB2312" pitchFamily="49" charset="-122"/>
              </a:rPr>
              <a:t>].end, </a:t>
            </a:r>
            <a:r>
              <a:rPr lang="en-US" altLang="zh-CN" sz="2200" b="0" dirty="0" err="1">
                <a:solidFill>
                  <a:srgbClr val="000082"/>
                </a:solidFill>
                <a:ea typeface="楷体_GB2312" pitchFamily="49" charset="-122"/>
              </a:rPr>
              <a:t>edges.cost</a:t>
            </a:r>
            <a:r>
              <a:rPr lang="en-US" altLang="zh-CN" sz="2200" b="0" dirty="0">
                <a:solidFill>
                  <a:srgbClr val="000082"/>
                </a:solidFill>
                <a:ea typeface="楷体_GB2312" pitchFamily="49" charset="-122"/>
              </a:rPr>
              <a:t>); //</a:t>
            </a:r>
            <a:r>
              <a:rPr lang="zh-CN" altLang="en-US" sz="2200" b="0" dirty="0">
                <a:solidFill>
                  <a:srgbClr val="000082"/>
                </a:solidFill>
                <a:ea typeface="楷体_GB2312" pitchFamily="49" charset="-122"/>
              </a:rPr>
              <a:t>输出</a:t>
            </a:r>
          </a:p>
          <a:p>
            <a:r>
              <a:rPr lang="zh-CN" altLang="en-US" sz="2200" b="0" dirty="0">
                <a:solidFill>
                  <a:srgbClr val="000082"/>
                </a:solidFill>
                <a:ea typeface="楷体_GB2312" pitchFamily="49" charset="-122"/>
              </a:rPr>
              <a:t>       </a:t>
            </a:r>
            <a:r>
              <a:rPr lang="en-US" altLang="zh-CN" sz="2200" b="0" dirty="0">
                <a:solidFill>
                  <a:srgbClr val="000082"/>
                </a:solidFill>
                <a:ea typeface="楷体_GB2312" pitchFamily="49" charset="-122"/>
              </a:rPr>
              <a:t>}//if</a:t>
            </a:r>
          </a:p>
          <a:p>
            <a:r>
              <a:rPr lang="en-US" altLang="zh-CN" sz="2200" b="0" dirty="0">
                <a:solidFill>
                  <a:srgbClr val="000082"/>
                </a:solidFill>
                <a:ea typeface="楷体_GB2312" pitchFamily="49" charset="-122"/>
              </a:rPr>
              <a:t>     </a:t>
            </a:r>
            <a:r>
              <a:rPr lang="en-US" altLang="zh-CN" sz="2200" b="0" dirty="0" err="1">
                <a:solidFill>
                  <a:srgbClr val="000082"/>
                </a:solidFill>
                <a:ea typeface="楷体_GB2312" pitchFamily="49" charset="-122"/>
              </a:rPr>
              <a:t>i</a:t>
            </a:r>
            <a:r>
              <a:rPr lang="en-US" altLang="zh-CN" sz="2200" b="0" dirty="0">
                <a:solidFill>
                  <a:srgbClr val="000082"/>
                </a:solidFill>
                <a:ea typeface="楷体_GB2312" pitchFamily="49" charset="-122"/>
              </a:rPr>
              <a:t>++</a:t>
            </a:r>
          </a:p>
          <a:p>
            <a:r>
              <a:rPr lang="en-US" altLang="zh-CN" sz="2200" b="0" dirty="0">
                <a:solidFill>
                  <a:srgbClr val="000082"/>
                </a:solidFill>
                <a:ea typeface="楷体_GB2312" pitchFamily="49" charset="-122"/>
              </a:rPr>
              <a:t>  }//while</a:t>
            </a:r>
          </a:p>
          <a:p>
            <a:r>
              <a:rPr lang="en-US" altLang="zh-CN" sz="2200" b="0" dirty="0">
                <a:solidFill>
                  <a:srgbClr val="000082"/>
                </a:solidFill>
                <a:ea typeface="楷体_GB2312" pitchFamily="49" charset="-122"/>
              </a:rPr>
              <a:t>  }</a:t>
            </a:r>
          </a:p>
        </p:txBody>
      </p:sp>
    </p:spTree>
    <p:extLst>
      <p:ext uri="{BB962C8B-B14F-4D97-AF65-F5344CB8AC3E}">
        <p14:creationId xmlns:p14="http://schemas.microsoft.com/office/powerpoint/2010/main" val="347481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最小支撑树</a:t>
            </a:r>
          </a:p>
        </p:txBody>
      </p:sp>
      <p:sp>
        <p:nvSpPr>
          <p:cNvPr id="4" name="Text Box 2"/>
          <p:cNvSpPr txBox="1">
            <a:spLocks noChangeArrowheads="1"/>
          </p:cNvSpPr>
          <p:nvPr/>
        </p:nvSpPr>
        <p:spPr bwMode="auto">
          <a:xfrm>
            <a:off x="558800" y="1289050"/>
            <a:ext cx="81661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0" dirty="0">
                <a:solidFill>
                  <a:srgbClr val="000082"/>
                </a:solidFill>
                <a:ea typeface="楷体_GB2312" pitchFamily="49" charset="-122"/>
              </a:rPr>
              <a:t> </a:t>
            </a:r>
            <a:r>
              <a:rPr lang="en-US" altLang="zh-CN" b="0" dirty="0" err="1">
                <a:solidFill>
                  <a:srgbClr val="000082"/>
                </a:solidFill>
                <a:ea typeface="楷体_GB2312" pitchFamily="49" charset="-122"/>
              </a:rPr>
              <a:t>int</a:t>
            </a:r>
            <a:r>
              <a:rPr lang="en-US" altLang="zh-CN" b="0" dirty="0">
                <a:solidFill>
                  <a:srgbClr val="000082"/>
                </a:solidFill>
                <a:ea typeface="楷体_GB2312" pitchFamily="49" charset="-122"/>
              </a:rPr>
              <a:t> Find( </a:t>
            </a:r>
            <a:r>
              <a:rPr lang="en-US" altLang="zh-CN" b="0" dirty="0" err="1">
                <a:solidFill>
                  <a:srgbClr val="000082"/>
                </a:solidFill>
                <a:ea typeface="楷体_GB2312" pitchFamily="49" charset="-122"/>
              </a:rPr>
              <a:t>int</a:t>
            </a:r>
            <a:r>
              <a:rPr lang="en-US" altLang="zh-CN" b="0" dirty="0">
                <a:solidFill>
                  <a:srgbClr val="000082"/>
                </a:solidFill>
                <a:ea typeface="楷体_GB2312" pitchFamily="49" charset="-122"/>
              </a:rPr>
              <a:t> *parent, </a:t>
            </a:r>
            <a:r>
              <a:rPr lang="en-US" altLang="zh-CN" b="0" dirty="0" err="1">
                <a:solidFill>
                  <a:srgbClr val="000082"/>
                </a:solidFill>
                <a:ea typeface="楷体_GB2312" pitchFamily="49" charset="-122"/>
              </a:rPr>
              <a:t>int</a:t>
            </a:r>
            <a:r>
              <a:rPr lang="en-US" altLang="zh-CN" b="0" dirty="0">
                <a:solidFill>
                  <a:srgbClr val="000082"/>
                </a:solidFill>
                <a:ea typeface="楷体_GB2312" pitchFamily="49" charset="-122"/>
              </a:rPr>
              <a:t> f)</a:t>
            </a:r>
          </a:p>
          <a:p>
            <a:r>
              <a:rPr lang="en-US" altLang="zh-CN" b="0" dirty="0">
                <a:solidFill>
                  <a:srgbClr val="000082"/>
                </a:solidFill>
                <a:ea typeface="楷体_GB2312" pitchFamily="49" charset="-122"/>
              </a:rPr>
              <a:t>{</a:t>
            </a:r>
          </a:p>
          <a:p>
            <a:r>
              <a:rPr lang="en-US" altLang="zh-CN" b="0" dirty="0">
                <a:solidFill>
                  <a:srgbClr val="000082"/>
                </a:solidFill>
                <a:ea typeface="楷体_GB2312" pitchFamily="49" charset="-122"/>
              </a:rPr>
              <a:t> while(parent[f] &gt;0)  </a:t>
            </a:r>
          </a:p>
          <a:p>
            <a:r>
              <a:rPr lang="en-US" altLang="zh-CN" b="0" dirty="0">
                <a:solidFill>
                  <a:srgbClr val="000082"/>
                </a:solidFill>
                <a:ea typeface="楷体_GB2312" pitchFamily="49" charset="-122"/>
              </a:rPr>
              <a:t>         f=parent[f];</a:t>
            </a:r>
          </a:p>
          <a:p>
            <a:r>
              <a:rPr lang="en-US" altLang="zh-CN" b="0" dirty="0">
                <a:solidFill>
                  <a:srgbClr val="000082"/>
                </a:solidFill>
                <a:ea typeface="楷体_GB2312" pitchFamily="49" charset="-122"/>
              </a:rPr>
              <a:t>     return f;</a:t>
            </a:r>
          </a:p>
          <a:p>
            <a:r>
              <a:rPr lang="en-US" altLang="zh-CN" b="0" dirty="0">
                <a:solidFill>
                  <a:srgbClr val="000082"/>
                </a:solidFill>
                <a:ea typeface="楷体_GB2312" pitchFamily="49" charset="-122"/>
              </a:rPr>
              <a:t> }</a:t>
            </a:r>
          </a:p>
        </p:txBody>
      </p:sp>
    </p:spTree>
    <p:extLst>
      <p:ext uri="{BB962C8B-B14F-4D97-AF65-F5344CB8AC3E}">
        <p14:creationId xmlns:p14="http://schemas.microsoft.com/office/powerpoint/2010/main" val="24855209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9" name="Rectangle 3"/>
          <p:cNvSpPr>
            <a:spLocks noChangeArrowheads="1"/>
          </p:cNvSpPr>
          <p:nvPr/>
        </p:nvSpPr>
        <p:spPr bwMode="auto">
          <a:xfrm>
            <a:off x="602565" y="1538288"/>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000000"/>
                </a:solidFill>
                <a:latin typeface="Garamond" pitchFamily="18" charset="0"/>
              </a:rPr>
              <a:t>  </a:t>
            </a:r>
            <a:r>
              <a:rPr lang="zh-CN" altLang="en-US" sz="3200">
                <a:solidFill>
                  <a:srgbClr val="000000"/>
                </a:solidFill>
                <a:latin typeface="Garamond" pitchFamily="18" charset="0"/>
              </a:rPr>
              <a:t>两种方法均是贪心算法</a:t>
            </a:r>
          </a:p>
        </p:txBody>
      </p:sp>
      <p:sp>
        <p:nvSpPr>
          <p:cNvPr id="1022980" name="Rectangle 4"/>
          <p:cNvSpPr>
            <a:spLocks noChangeArrowheads="1"/>
          </p:cNvSpPr>
          <p:nvPr/>
        </p:nvSpPr>
        <p:spPr bwMode="auto">
          <a:xfrm>
            <a:off x="512077" y="2393950"/>
            <a:ext cx="8461375" cy="2570163"/>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求出的都是最优解</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a:t>
            </a:r>
            <a:r>
              <a:rPr lang="en-US" altLang="zh-CN" sz="2800" dirty="0" err="1">
                <a:solidFill>
                  <a:srgbClr val="000000"/>
                </a:solidFill>
                <a:latin typeface="Garamond" pitchFamily="18" charset="0"/>
              </a:rPr>
              <a:t>Kruskal</a:t>
            </a:r>
            <a:r>
              <a:rPr lang="zh-CN" altLang="en-US" sz="2800" dirty="0">
                <a:solidFill>
                  <a:srgbClr val="000000"/>
                </a:solidFill>
                <a:latin typeface="Garamond" pitchFamily="18" charset="0"/>
              </a:rPr>
              <a:t>算法的计算复杂度为</a:t>
            </a:r>
            <a:r>
              <a:rPr lang="en-US" altLang="zh-CN" sz="2800" dirty="0">
                <a:solidFill>
                  <a:srgbClr val="000000"/>
                </a:solidFill>
                <a:latin typeface="Garamond" pitchFamily="18" charset="0"/>
              </a:rPr>
              <a:t>O(</a:t>
            </a:r>
            <a:r>
              <a:rPr lang="en-US" altLang="zh-CN" sz="2800" dirty="0" err="1">
                <a:solidFill>
                  <a:srgbClr val="000000"/>
                </a:solidFill>
                <a:latin typeface="Garamond" pitchFamily="18" charset="0"/>
              </a:rPr>
              <a:t>m+plogm</a:t>
            </a:r>
            <a:r>
              <a:rPr lang="en-US" altLang="zh-CN" sz="2800" dirty="0">
                <a:solidFill>
                  <a:srgbClr val="000000"/>
                </a:solidFill>
                <a:latin typeface="Garamond" pitchFamily="18" charset="0"/>
              </a:rPr>
              <a:t>),</a:t>
            </a:r>
          </a:p>
          <a:p>
            <a:pPr lvl="1">
              <a:spcBef>
                <a:spcPct val="20000"/>
              </a:spcBef>
              <a:buClr>
                <a:srgbClr val="7F7F7F"/>
              </a:buClr>
              <a:buSzPct val="70000"/>
              <a:buFont typeface="Wingdings" pitchFamily="2" charset="2"/>
              <a:buNone/>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其中</a:t>
            </a:r>
            <a:r>
              <a:rPr lang="en-US" altLang="zh-CN" sz="2800" dirty="0">
                <a:solidFill>
                  <a:srgbClr val="000000"/>
                </a:solidFill>
                <a:latin typeface="Garamond" pitchFamily="18" charset="0"/>
              </a:rPr>
              <a:t>p</a:t>
            </a:r>
            <a:r>
              <a:rPr lang="zh-CN" altLang="en-US" sz="2800" dirty="0">
                <a:solidFill>
                  <a:srgbClr val="000000"/>
                </a:solidFill>
                <a:latin typeface="Garamond" pitchFamily="18" charset="0"/>
              </a:rPr>
              <a:t>为迭代次数</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a:t>
            </a:r>
            <a:r>
              <a:rPr lang="en-US" altLang="zh-CN" sz="2800" dirty="0">
                <a:solidFill>
                  <a:srgbClr val="000000"/>
                </a:solidFill>
                <a:latin typeface="Garamond" pitchFamily="18" charset="0"/>
              </a:rPr>
              <a:t>Prim</a:t>
            </a:r>
            <a:r>
              <a:rPr lang="zh-CN" altLang="en-US" sz="2800" dirty="0">
                <a:solidFill>
                  <a:srgbClr val="000000"/>
                </a:solidFill>
                <a:latin typeface="Garamond" pitchFamily="18" charset="0"/>
              </a:rPr>
              <a:t>算法的计算复杂度为</a:t>
            </a:r>
            <a:r>
              <a:rPr lang="en-US" altLang="zh-CN" sz="2800" dirty="0">
                <a:solidFill>
                  <a:srgbClr val="000000"/>
                </a:solidFill>
                <a:latin typeface="Garamond" pitchFamily="18" charset="0"/>
              </a:rPr>
              <a:t>O(n</a:t>
            </a:r>
            <a:r>
              <a:rPr lang="en-US" altLang="zh-CN" sz="2800" baseline="30000" dirty="0">
                <a:solidFill>
                  <a:srgbClr val="000000"/>
                </a:solidFill>
                <a:latin typeface="Garamond" pitchFamily="18" charset="0"/>
              </a:rPr>
              <a:t>2</a:t>
            </a:r>
            <a:r>
              <a:rPr lang="en-US" altLang="zh-CN" sz="2800" dirty="0">
                <a:solidFill>
                  <a:srgbClr val="000000"/>
                </a:solidFill>
                <a:latin typeface="Garamond" pitchFamily="18" charset="0"/>
              </a:rPr>
              <a:t>),</a:t>
            </a:r>
            <a:r>
              <a:rPr lang="zh-CN" altLang="en-US" sz="2800" dirty="0">
                <a:solidFill>
                  <a:srgbClr val="000000"/>
                </a:solidFill>
                <a:latin typeface="Garamond" pitchFamily="18" charset="0"/>
              </a:rPr>
              <a:t>与边数无关</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稠密图应该用</a:t>
            </a:r>
            <a:r>
              <a:rPr lang="en-US" altLang="zh-CN" sz="2800" dirty="0">
                <a:solidFill>
                  <a:srgbClr val="000000"/>
                </a:solidFill>
                <a:latin typeface="Garamond" pitchFamily="18" charset="0"/>
              </a:rPr>
              <a:t>Prim</a:t>
            </a:r>
            <a:r>
              <a:rPr lang="zh-CN" altLang="en-US" sz="2800" dirty="0">
                <a:solidFill>
                  <a:srgbClr val="000000"/>
                </a:solidFill>
                <a:latin typeface="Garamond" pitchFamily="18" charset="0"/>
              </a:rPr>
              <a:t>算法，</a:t>
            </a:r>
            <a:r>
              <a:rPr lang="en-US" altLang="zh-CN" sz="2800" dirty="0" err="1">
                <a:solidFill>
                  <a:srgbClr val="000000"/>
                </a:solidFill>
                <a:latin typeface="Garamond" pitchFamily="18" charset="0"/>
              </a:rPr>
              <a:t>Kruskal</a:t>
            </a:r>
            <a:r>
              <a:rPr lang="zh-CN" altLang="en-US" sz="2800" dirty="0">
                <a:solidFill>
                  <a:srgbClr val="000000"/>
                </a:solidFill>
                <a:latin typeface="Garamond" pitchFamily="18" charset="0"/>
              </a:rPr>
              <a:t>适合于稀疏图</a:t>
            </a:r>
          </a:p>
        </p:txBody>
      </p:sp>
      <p:sp>
        <p:nvSpPr>
          <p:cNvPr id="7"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371907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2979"/>
                                        </p:tgtEl>
                                        <p:attrNameLst>
                                          <p:attrName>style.visibility</p:attrName>
                                        </p:attrNameLst>
                                      </p:cBhvr>
                                      <p:to>
                                        <p:strVal val="visible"/>
                                      </p:to>
                                    </p:set>
                                    <p:animEffect transition="in" filter="blinds(horizontal)">
                                      <p:cBhvr>
                                        <p:cTn id="7" dur="500"/>
                                        <p:tgtEl>
                                          <p:spTgt spid="10229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2980">
                                            <p:txEl>
                                              <p:pRg st="0" end="0"/>
                                            </p:txEl>
                                          </p:spTgt>
                                        </p:tgtEl>
                                        <p:attrNameLst>
                                          <p:attrName>style.visibility</p:attrName>
                                        </p:attrNameLst>
                                      </p:cBhvr>
                                      <p:to>
                                        <p:strVal val="visible"/>
                                      </p:to>
                                    </p:set>
                                    <p:animEffect transition="in" filter="blinds(horizontal)">
                                      <p:cBhvr>
                                        <p:cTn id="12" dur="500"/>
                                        <p:tgtEl>
                                          <p:spTgt spid="10229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2980">
                                            <p:txEl>
                                              <p:pRg st="1" end="1"/>
                                            </p:txEl>
                                          </p:spTgt>
                                        </p:tgtEl>
                                        <p:attrNameLst>
                                          <p:attrName>style.visibility</p:attrName>
                                        </p:attrNameLst>
                                      </p:cBhvr>
                                      <p:to>
                                        <p:strVal val="visible"/>
                                      </p:to>
                                    </p:set>
                                    <p:animEffect transition="in" filter="blinds(horizontal)">
                                      <p:cBhvr>
                                        <p:cTn id="17" dur="500"/>
                                        <p:tgtEl>
                                          <p:spTgt spid="102298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2980">
                                            <p:txEl>
                                              <p:pRg st="2" end="2"/>
                                            </p:txEl>
                                          </p:spTgt>
                                        </p:tgtEl>
                                        <p:attrNameLst>
                                          <p:attrName>style.visibility</p:attrName>
                                        </p:attrNameLst>
                                      </p:cBhvr>
                                      <p:to>
                                        <p:strVal val="visible"/>
                                      </p:to>
                                    </p:set>
                                    <p:animEffect transition="in" filter="blinds(horizontal)">
                                      <p:cBhvr>
                                        <p:cTn id="22" dur="500"/>
                                        <p:tgtEl>
                                          <p:spTgt spid="102298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2980">
                                            <p:txEl>
                                              <p:pRg st="3" end="3"/>
                                            </p:txEl>
                                          </p:spTgt>
                                        </p:tgtEl>
                                        <p:attrNameLst>
                                          <p:attrName>style.visibility</p:attrName>
                                        </p:attrNameLst>
                                      </p:cBhvr>
                                      <p:to>
                                        <p:strVal val="visible"/>
                                      </p:to>
                                    </p:set>
                                    <p:animEffect transition="in" filter="blinds(horizontal)">
                                      <p:cBhvr>
                                        <p:cTn id="27" dur="500"/>
                                        <p:tgtEl>
                                          <p:spTgt spid="102298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2980">
                                            <p:txEl>
                                              <p:pRg st="4" end="4"/>
                                            </p:txEl>
                                          </p:spTgt>
                                        </p:tgtEl>
                                        <p:attrNameLst>
                                          <p:attrName>style.visibility</p:attrName>
                                        </p:attrNameLst>
                                      </p:cBhvr>
                                      <p:to>
                                        <p:strVal val="visible"/>
                                      </p:to>
                                    </p:set>
                                    <p:animEffect transition="in" filter="blinds(horizontal)">
                                      <p:cBhvr>
                                        <p:cTn id="32" dur="500"/>
                                        <p:tgtEl>
                                          <p:spTgt spid="10229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chemeClr val="tx1">
                    <a:lumMod val="40000"/>
                    <a:lumOff val="60000"/>
                  </a:schemeClr>
                </a:solidFill>
                <a:latin typeface="Times New Roman" pitchFamily="18" charset="0"/>
              </a:rPr>
              <a:t>3.1 </a:t>
            </a:r>
            <a:r>
              <a:rPr lang="zh-CN" altLang="zh-CN" sz="3600" dirty="0">
                <a:solidFill>
                  <a:schemeClr val="tx1">
                    <a:lumMod val="40000"/>
                    <a:lumOff val="60000"/>
                  </a:schemeClr>
                </a:solidFill>
                <a:latin typeface="Times New Roman" pitchFamily="18" charset="0"/>
              </a:rPr>
              <a:t>树的有关定义</a:t>
            </a:r>
          </a:p>
          <a:p>
            <a:pPr eaLnBrk="1" hangingPunct="1">
              <a:buNone/>
            </a:pPr>
            <a:r>
              <a:rPr lang="en-US" altLang="zh-CN" sz="3600" dirty="0">
                <a:solidFill>
                  <a:schemeClr val="tx1">
                    <a:lumMod val="40000"/>
                    <a:lumOff val="60000"/>
                  </a:schemeClr>
                </a:solidFill>
                <a:latin typeface="Times New Roman" pitchFamily="18" charset="0"/>
              </a:rPr>
              <a:t>3.2 </a:t>
            </a:r>
            <a:r>
              <a:rPr lang="zh-CN" altLang="zh-CN" sz="3600" dirty="0">
                <a:solidFill>
                  <a:schemeClr val="tx1">
                    <a:lumMod val="40000"/>
                    <a:lumOff val="60000"/>
                  </a:schemeClr>
                </a:solidFill>
                <a:latin typeface="Times New Roman" pitchFamily="18" charset="0"/>
              </a:rPr>
              <a:t>基本关联矩阵及其性质</a:t>
            </a:r>
          </a:p>
          <a:p>
            <a:pPr eaLnBrk="1" hangingPunct="1">
              <a:buNone/>
            </a:pPr>
            <a:r>
              <a:rPr lang="en-US" altLang="zh-CN" sz="3600" dirty="0">
                <a:solidFill>
                  <a:schemeClr val="tx1">
                    <a:lumMod val="40000"/>
                    <a:lumOff val="60000"/>
                  </a:schemeClr>
                </a:solidFill>
                <a:latin typeface="Times New Roman" pitchFamily="18" charset="0"/>
              </a:rPr>
              <a:t>3.3 </a:t>
            </a:r>
            <a:r>
              <a:rPr lang="zh-CN" altLang="zh-CN" sz="3600" dirty="0">
                <a:solidFill>
                  <a:schemeClr val="tx1">
                    <a:lumMod val="40000"/>
                    <a:lumOff val="60000"/>
                  </a:schemeClr>
                </a:solidFill>
                <a:latin typeface="Times New Roman" pitchFamily="18" charset="0"/>
              </a:rPr>
              <a:t>支撑树的计数</a:t>
            </a:r>
          </a:p>
          <a:p>
            <a:pPr eaLnBrk="1" hangingPunct="1">
              <a:buNone/>
            </a:pPr>
            <a:r>
              <a:rPr lang="en-US" altLang="zh-CN" sz="3600" dirty="0">
                <a:solidFill>
                  <a:schemeClr val="tx1">
                    <a:lumMod val="40000"/>
                    <a:lumOff val="60000"/>
                  </a:schemeClr>
                </a:solidFill>
                <a:latin typeface="Times New Roman" pitchFamily="18" charset="0"/>
              </a:rPr>
              <a:t>3.4 </a:t>
            </a:r>
            <a:r>
              <a:rPr lang="zh-CN" altLang="zh-CN" sz="3600" dirty="0">
                <a:solidFill>
                  <a:schemeClr val="tx1">
                    <a:lumMod val="40000"/>
                    <a:lumOff val="60000"/>
                  </a:schemeClr>
                </a:solidFill>
                <a:latin typeface="Times New Roman" pitchFamily="18" charset="0"/>
              </a:rPr>
              <a:t>回路矩阵与割集矩阵</a:t>
            </a:r>
          </a:p>
          <a:p>
            <a:pPr eaLnBrk="1" hangingPunct="1">
              <a:buNone/>
            </a:pPr>
            <a:r>
              <a:rPr lang="en-US" altLang="zh-CN" sz="3600" dirty="0">
                <a:solidFill>
                  <a:schemeClr val="tx1">
                    <a:lumMod val="40000"/>
                    <a:lumOff val="60000"/>
                  </a:schemeClr>
                </a:solidFill>
                <a:latin typeface="Times New Roman" pitchFamily="18" charset="0"/>
              </a:rPr>
              <a:t>3.5 </a:t>
            </a:r>
            <a:r>
              <a:rPr lang="zh-CN" altLang="zh-CN" sz="3600" dirty="0">
                <a:solidFill>
                  <a:schemeClr val="tx1">
                    <a:lumMod val="40000"/>
                    <a:lumOff val="60000"/>
                  </a:schemeClr>
                </a:solidFill>
                <a:latin typeface="Times New Roman" pitchFamily="18" charset="0"/>
              </a:rPr>
              <a:t>最短树</a:t>
            </a:r>
            <a:endParaRPr lang="en-US" altLang="zh-CN" sz="3600" dirty="0">
              <a:solidFill>
                <a:schemeClr val="tx1">
                  <a:lumMod val="40000"/>
                  <a:lumOff val="60000"/>
                </a:schemeClr>
              </a:solidFill>
              <a:latin typeface="Times New Roman" pitchFamily="18" charset="0"/>
            </a:endParaRPr>
          </a:p>
          <a:p>
            <a:pPr eaLnBrk="1" hangingPunct="1">
              <a:buNone/>
            </a:pPr>
            <a:r>
              <a:rPr lang="en-US" altLang="zh-CN" sz="3600" dirty="0">
                <a:solidFill>
                  <a:srgbClr val="C00000"/>
                </a:solidFill>
                <a:latin typeface="Times New Roman" pitchFamily="18" charset="0"/>
              </a:rPr>
              <a:t>3.6 </a:t>
            </a:r>
            <a:r>
              <a:rPr lang="zh-CN" altLang="zh-CN" sz="3600" dirty="0">
                <a:solidFill>
                  <a:srgbClr val="C00000"/>
                </a:solidFill>
                <a:latin typeface="Times New Roman" pitchFamily="18" charset="0"/>
              </a:rPr>
              <a:t>支撑树的生成</a:t>
            </a:r>
            <a:endParaRPr lang="en-US" altLang="zh-CN" sz="3600" dirty="0">
              <a:solidFill>
                <a:srgbClr val="C00000"/>
              </a:solidFill>
              <a:latin typeface="Times New Roman" pitchFamily="18" charset="0"/>
            </a:endParaRPr>
          </a:p>
          <a:p>
            <a:pPr eaLnBrk="1" hangingPunct="1">
              <a:buNone/>
            </a:pPr>
            <a:r>
              <a:rPr lang="en-US" altLang="zh-CN" sz="3600" dirty="0">
                <a:solidFill>
                  <a:schemeClr val="tx1">
                    <a:lumMod val="75000"/>
                  </a:schemeClr>
                </a:solidFill>
                <a:latin typeface="Times New Roman" pitchFamily="18" charset="0"/>
              </a:rPr>
              <a:t>3.7 Huffman</a:t>
            </a:r>
            <a:r>
              <a:rPr lang="zh-CN" altLang="en-US" sz="3600" dirty="0">
                <a:solidFill>
                  <a:schemeClr val="tx1">
                    <a:lumMod val="75000"/>
                  </a:schemeClr>
                </a:solidFill>
                <a:latin typeface="Times New Roman" pitchFamily="18" charset="0"/>
              </a:rPr>
              <a:t>树</a:t>
            </a:r>
            <a:endParaRPr lang="zh-CN" altLang="zh-CN" sz="3600" dirty="0">
              <a:solidFill>
                <a:schemeClr val="tx1">
                  <a:lumMod val="75000"/>
                </a:schemeClr>
              </a:solidFill>
              <a:latin typeface="Times New Roman" pitchFamily="18" charset="0"/>
            </a:endParaRPr>
          </a:p>
          <a:p>
            <a:pPr eaLnBrk="1" hangingPunct="1">
              <a:buNone/>
            </a:pPr>
            <a:endParaRPr lang="zh-CN" altLang="zh-CN" sz="3600" dirty="0">
              <a:solidFill>
                <a:schemeClr val="tx1">
                  <a:lumMod val="75000"/>
                </a:schemeClr>
              </a:solidFill>
              <a:latin typeface="Times New Roman" pitchFamily="18" charset="0"/>
            </a:endParaRPr>
          </a:p>
        </p:txBody>
      </p:sp>
    </p:spTree>
    <p:extLst>
      <p:ext uri="{BB962C8B-B14F-4D97-AF65-F5344CB8AC3E}">
        <p14:creationId xmlns:p14="http://schemas.microsoft.com/office/powerpoint/2010/main" val="34862784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5B4D-033A-47D7-80FC-C596B737FAFF}"/>
              </a:ext>
            </a:extLst>
          </p:cNvPr>
          <p:cNvSpPr>
            <a:spLocks noGrp="1"/>
          </p:cNvSpPr>
          <p:nvPr>
            <p:ph type="title"/>
          </p:nvPr>
        </p:nvSpPr>
        <p:spPr/>
        <p:txBody>
          <a:bodyPr/>
          <a:lstStyle/>
          <a:p>
            <a:r>
              <a:rPr lang="zh-CN" altLang="en-US" dirty="0"/>
              <a:t>支撑树的生成</a:t>
            </a:r>
          </a:p>
        </p:txBody>
      </p:sp>
      <p:sp>
        <p:nvSpPr>
          <p:cNvPr id="3" name="Content Placeholder 2">
            <a:extLst>
              <a:ext uri="{FF2B5EF4-FFF2-40B4-BE49-F238E27FC236}">
                <a16:creationId xmlns:a16="http://schemas.microsoft.com/office/drawing/2014/main" id="{5C34B8C5-0896-49D6-BB0C-EB410F7B2745}"/>
              </a:ext>
            </a:extLst>
          </p:cNvPr>
          <p:cNvSpPr>
            <a:spLocks noGrp="1"/>
          </p:cNvSpPr>
          <p:nvPr>
            <p:ph idx="1"/>
          </p:nvPr>
        </p:nvSpPr>
        <p:spPr/>
        <p:txBody>
          <a:bodyPr/>
          <a:lstStyle/>
          <a:p>
            <a:r>
              <a:rPr lang="zh-CN" altLang="zh-CN" dirty="0">
                <a:latin typeface="Times New Roman" panose="02020603050405020304" pitchFamily="18" charset="0"/>
                <a:cs typeface="Times New Roman" panose="02020603050405020304" pitchFamily="18" charset="0"/>
              </a:rPr>
              <a:t>为方便起见，本节中用</a:t>
            </a:r>
            <a:r>
              <a:rPr lang="en-US" altLang="zh-CN" dirty="0">
                <a:latin typeface="Times New Roman" panose="02020603050405020304" pitchFamily="18" charset="0"/>
                <a:cs typeface="Times New Roman" panose="02020603050405020304" pitchFamily="18" charset="0"/>
              </a:rPr>
              <a:t>t</a:t>
            </a:r>
            <a:r>
              <a:rPr lang="zh-CN" altLang="zh-CN" dirty="0">
                <a:latin typeface="Times New Roman" panose="02020603050405020304" pitchFamily="18" charset="0"/>
                <a:cs typeface="Times New Roman" panose="02020603050405020304" pitchFamily="18" charset="0"/>
              </a:rPr>
              <a:t>表示</a:t>
            </a:r>
            <a:r>
              <a:rPr lang="en-US" altLang="zh-CN" dirty="0">
                <a:latin typeface="Times New Roman" panose="02020603050405020304" pitchFamily="18" charset="0"/>
                <a:cs typeface="Times New Roman" panose="02020603050405020304" pitchFamily="18" charset="0"/>
              </a:rPr>
              <a:t>G</a:t>
            </a:r>
            <a:r>
              <a:rPr lang="zh-CN" altLang="zh-CN" dirty="0">
                <a:latin typeface="Times New Roman" panose="02020603050405020304" pitchFamily="18" charset="0"/>
                <a:cs typeface="Times New Roman" panose="02020603050405020304" pitchFamily="18" charset="0"/>
              </a:rPr>
              <a:t>的一棵树。</a:t>
            </a:r>
          </a:p>
          <a:p>
            <a:r>
              <a:rPr lang="zh-CN" altLang="zh-CN" dirty="0">
                <a:latin typeface="Times New Roman" panose="02020603050405020304" pitchFamily="18" charset="0"/>
                <a:cs typeface="Times New Roman" panose="02020603050405020304" pitchFamily="18" charset="0"/>
              </a:rPr>
              <a:t>假定</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是连通图</a:t>
            </a:r>
            <a:r>
              <a:rPr lang="en-US" altLang="zh-CN" dirty="0">
                <a:latin typeface="Times New Roman" panose="02020603050405020304" pitchFamily="18" charset="0"/>
                <a:cs typeface="Times New Roman" panose="02020603050405020304" pitchFamily="18" charset="0"/>
              </a:rPr>
              <a:t>G</a:t>
            </a:r>
            <a:r>
              <a:rPr lang="zh-CN" altLang="zh-CN" dirty="0">
                <a:latin typeface="Times New Roman" panose="02020603050405020304" pitchFamily="18" charset="0"/>
                <a:cs typeface="Times New Roman" panose="02020603050405020304" pitchFamily="18" charset="0"/>
              </a:rPr>
              <a:t>的两棵树，</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中共有</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条边不属于</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，则称</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的距离</a:t>
            </a:r>
            <a:r>
              <a:rPr lang="en-US" altLang="zh-CN" dirty="0">
                <a:latin typeface="Times New Roman" panose="02020603050405020304" pitchFamily="18" charset="0"/>
                <a:cs typeface="Times New Roman" panose="02020603050405020304" pitchFamily="18" charset="0"/>
              </a:rPr>
              <a:t>d(t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当然，此时也有</a:t>
            </a:r>
            <a:r>
              <a:rPr lang="en-US" altLang="zh-CN" dirty="0">
                <a:latin typeface="Times New Roman" panose="02020603050405020304" pitchFamily="18" charset="0"/>
                <a:cs typeface="Times New Roman" panose="02020603050405020304" pitchFamily="18" charset="0"/>
              </a:rPr>
              <a:t>d(t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2574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Rot="1" noChangeArrowheads="1"/>
          </p:cNvSpPr>
          <p:nvPr/>
        </p:nvSpPr>
        <p:spPr bwMode="auto">
          <a:xfrm>
            <a:off x="425669" y="254547"/>
            <a:ext cx="8229600" cy="671513"/>
          </a:xfrm>
          <a:prstGeom prst="rect">
            <a:avLst/>
          </a:prstGeom>
          <a:noFill/>
          <a:ln w="9525">
            <a:noFill/>
            <a:miter lim="800000"/>
            <a:headEnd/>
            <a:tailEnd/>
          </a:ln>
          <a:effectLst/>
        </p:spPr>
        <p:txBody>
          <a:bodyPr anchor="ctr"/>
          <a:lstStyle/>
          <a:p>
            <a:r>
              <a:rPr lang="zh-CN" altLang="en-US" sz="4400" dirty="0">
                <a:ln w="12700">
                  <a:solidFill>
                    <a:schemeClr val="tx2"/>
                  </a:solidFill>
                </a:ln>
                <a:solidFill>
                  <a:schemeClr val="tx2">
                    <a:lumMod val="75000"/>
                  </a:schemeClr>
                </a:solidFill>
                <a:latin typeface="+mn-ea"/>
                <a:ea typeface="+mn-ea"/>
                <a:cs typeface="+mj-cs"/>
              </a:rPr>
              <a:t>支撑树的生成</a:t>
            </a:r>
          </a:p>
        </p:txBody>
      </p:sp>
      <p:sp>
        <p:nvSpPr>
          <p:cNvPr id="1001475" name="Rectangle 3"/>
          <p:cNvSpPr>
            <a:spLocks noChangeArrowheads="1"/>
          </p:cNvSpPr>
          <p:nvPr/>
        </p:nvSpPr>
        <p:spPr bwMode="auto">
          <a:xfrm>
            <a:off x="206375" y="1196975"/>
            <a:ext cx="8686800" cy="2647950"/>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定义</a:t>
            </a:r>
            <a:r>
              <a:rPr lang="en-US" altLang="zh-CN" sz="2600" b="1" dirty="0">
                <a:solidFill>
                  <a:srgbClr val="FF0000"/>
                </a:solidFill>
                <a:latin typeface="Times New Roman" panose="02020603050405020304" pitchFamily="18" charset="0"/>
                <a:cs typeface="Times New Roman" panose="02020603050405020304" pitchFamily="18" charset="0"/>
              </a:rPr>
              <a:t>3.5.1  </a:t>
            </a:r>
            <a:r>
              <a:rPr lang="zh-CN" altLang="en-US" sz="2600" b="1" dirty="0">
                <a:solidFill>
                  <a:srgbClr val="000000"/>
                </a:solidFill>
                <a:latin typeface="Times New Roman" panose="02020603050405020304" pitchFamily="18" charset="0"/>
                <a:cs typeface="Times New Roman" panose="02020603050405020304" pitchFamily="18" charset="0"/>
              </a:rPr>
              <a:t>设</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zh-CN" altLang="en-US" sz="2600" b="1" dirty="0">
                <a:solidFill>
                  <a:srgbClr val="000000"/>
                </a:solidFill>
                <a:latin typeface="Times New Roman" panose="02020603050405020304" pitchFamily="18" charset="0"/>
                <a:cs typeface="Times New Roman" panose="02020603050405020304" pitchFamily="18" charset="0"/>
              </a:rPr>
              <a:t>是连通图</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距离为</a:t>
            </a:r>
            <a:r>
              <a:rPr lang="en-US" altLang="zh-CN" sz="2600" b="1" dirty="0">
                <a:solidFill>
                  <a:srgbClr val="000000"/>
                </a:solidFill>
                <a:latin typeface="Times New Roman" panose="02020603050405020304" pitchFamily="18" charset="0"/>
                <a:cs typeface="Times New Roman" panose="02020603050405020304" pitchFamily="18" charset="0"/>
              </a:rPr>
              <a:t>1 </a:t>
            </a:r>
            <a:r>
              <a:rPr lang="zh-CN" altLang="en-US" sz="2600" b="1" dirty="0">
                <a:solidFill>
                  <a:srgbClr val="000000"/>
                </a:solidFill>
                <a:latin typeface="Times New Roman" panose="02020603050405020304" pitchFamily="18" charset="0"/>
                <a:cs typeface="Times New Roman" panose="02020603050405020304" pitchFamily="18" charset="0"/>
              </a:rPr>
              <a:t>的两棵树。</a:t>
            </a:r>
          </a:p>
          <a:p>
            <a:pPr marL="1524000" indent="-1524000">
              <a:spcBef>
                <a:spcPct val="20000"/>
              </a:spcBef>
              <a:buClr>
                <a:schemeClr val="folHlink"/>
              </a:buClr>
              <a:buSzPct val="60000"/>
              <a:buFont typeface="Wingdings" pitchFamily="2" charset="2"/>
              <a:buNone/>
            </a:pPr>
            <a:r>
              <a:rPr lang="zh-CN" altLang="en-US" sz="2600" b="1" dirty="0">
                <a:solidFill>
                  <a:srgbClr val="000000"/>
                </a:solidFill>
                <a:latin typeface="Times New Roman" panose="02020603050405020304" pitchFamily="18" charset="0"/>
                <a:cs typeface="Times New Roman" panose="02020603050405020304" pitchFamily="18" charset="0"/>
              </a:rPr>
              <a:t>                  且</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=(e), 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a:t>
            </a:r>
            <a:r>
              <a:rPr lang="zh-CN" altLang="en-US" sz="2600" b="1" dirty="0">
                <a:solidFill>
                  <a:srgbClr val="000000"/>
                </a:solidFill>
                <a:latin typeface="Times New Roman" panose="02020603050405020304" pitchFamily="18" charset="0"/>
                <a:cs typeface="Times New Roman" panose="02020603050405020304" pitchFamily="18" charset="0"/>
              </a:rPr>
              <a:t>。</a:t>
            </a:r>
          </a:p>
          <a:p>
            <a:pPr marL="1524000" indent="-1524000">
              <a:spcBef>
                <a:spcPct val="20000"/>
              </a:spcBef>
              <a:buClr>
                <a:schemeClr val="folHlink"/>
              </a:buClr>
              <a:buSzPct val="60000"/>
              <a:buFont typeface="Wingdings" pitchFamily="2" charset="2"/>
              <a:buNone/>
            </a:pPr>
            <a:r>
              <a:rPr lang="zh-CN" altLang="en-US"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则</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e,e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称为</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zh-CN" altLang="en-US" sz="2600" b="1" dirty="0">
                <a:solidFill>
                  <a:srgbClr val="000000"/>
                </a:solidFill>
                <a:latin typeface="Times New Roman" panose="02020603050405020304" pitchFamily="18" charset="0"/>
                <a:cs typeface="Times New Roman" panose="02020603050405020304" pitchFamily="18" charset="0"/>
              </a:rPr>
              <a:t>到</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zh-CN" altLang="en-US" sz="2600" b="1" dirty="0">
                <a:solidFill>
                  <a:srgbClr val="000000"/>
                </a:solidFill>
                <a:latin typeface="Times New Roman" panose="02020603050405020304" pitchFamily="18" charset="0"/>
                <a:cs typeface="Times New Roman" panose="02020603050405020304" pitchFamily="18" charset="0"/>
              </a:rPr>
              <a:t>的基本树变换。</a:t>
            </a:r>
          </a:p>
          <a:p>
            <a:pPr marL="1524000" indent="-1524000">
              <a:spcBef>
                <a:spcPct val="20000"/>
              </a:spcBef>
              <a:buClr>
                <a:schemeClr val="folHlink"/>
              </a:buClr>
              <a:buSzPct val="60000"/>
              <a:buFont typeface="Wingdings" pitchFamily="2" charset="2"/>
              <a:buNone/>
            </a:pPr>
            <a:r>
              <a:rPr lang="zh-CN" altLang="en-US" sz="2600" b="1"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由于</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，因此它是</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的一条余树边。</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含有一条唯一回路</a:t>
            </a:r>
            <a:r>
              <a:rPr lang="en-US" altLang="zh-CN" sz="2400" dirty="0" err="1">
                <a:solidFill>
                  <a:srgbClr val="000000"/>
                </a:solidFill>
                <a:latin typeface="Times New Roman" panose="02020603050405020304" pitchFamily="18" charset="0"/>
                <a:ea typeface="楷体_GB2312" pitchFamily="49" charset="-122"/>
                <a:cs typeface="Times New Roman" panose="02020603050405020304" pitchFamily="18" charset="0"/>
              </a:rPr>
              <a:t>C,e∈C</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。所以</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en-US"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sz="2400" dirty="0" err="1">
                <a:solidFill>
                  <a:srgbClr val="000000"/>
                </a:solidFill>
                <a:latin typeface="Times New Roman" panose="02020603050405020304" pitchFamily="18" charset="0"/>
                <a:ea typeface="楷体_GB2312" pitchFamily="49" charset="-122"/>
                <a:cs typeface="Times New Roman" panose="02020603050405020304" pitchFamily="18" charset="0"/>
              </a:rPr>
              <a:t>e,e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又形成了</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G</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另一棵树</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sz="2400" i="1" dirty="0">
                <a:solidFill>
                  <a:srgbClr val="000000"/>
                </a:solidFill>
                <a:latin typeface="Times New Roman" panose="02020603050405020304" pitchFamily="18" charset="0"/>
                <a:ea typeface="楷体_GB2312" pitchFamily="49" charset="-122"/>
                <a:cs typeface="Times New Roman" panose="02020603050405020304" pitchFamily="18" charset="0"/>
              </a:rPr>
              <a:t>。</a:t>
            </a:r>
          </a:p>
        </p:txBody>
      </p:sp>
      <p:sp>
        <p:nvSpPr>
          <p:cNvPr id="1001476" name="Rectangle 4"/>
          <p:cNvSpPr>
            <a:spLocks noChangeArrowheads="1"/>
          </p:cNvSpPr>
          <p:nvPr/>
        </p:nvSpPr>
        <p:spPr bwMode="auto">
          <a:xfrm>
            <a:off x="250825" y="3933825"/>
            <a:ext cx="5257800" cy="1838325"/>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例</a:t>
            </a:r>
            <a:r>
              <a:rPr lang="en-US" altLang="zh-CN" sz="2600" b="1" dirty="0">
                <a:solidFill>
                  <a:srgbClr val="FF0000"/>
                </a:solidFill>
                <a:latin typeface="Times New Roman" panose="02020603050405020304" pitchFamily="18" charset="0"/>
                <a:cs typeface="Times New Roman" panose="02020603050405020304" pitchFamily="18" charset="0"/>
              </a:rPr>
              <a:t>3.5.1      </a:t>
            </a:r>
            <a:r>
              <a:rPr lang="zh-CN" altLang="en-US" sz="2600" b="1" dirty="0">
                <a:solidFill>
                  <a:srgbClr val="000000"/>
                </a:solidFill>
                <a:latin typeface="Times New Roman" panose="02020603050405020304" pitchFamily="18" charset="0"/>
                <a:cs typeface="Times New Roman" panose="02020603050405020304" pitchFamily="18" charset="0"/>
              </a:rPr>
              <a:t>右图中</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2</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3</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1</a:t>
            </a:r>
            <a:r>
              <a:rPr lang="en-US" altLang="zh-CN" sz="2600" b="1" dirty="0" smtClean="0">
                <a:solidFill>
                  <a:srgbClr val="000000"/>
                </a:solidFill>
                <a:latin typeface="Times New Roman" panose="02020603050405020304" pitchFamily="18" charset="0"/>
                <a:cs typeface="Times New Roman" panose="02020603050405020304" pitchFamily="18" charset="0"/>
              </a:rPr>
              <a:t>),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2</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3</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4</a:t>
            </a:r>
            <a:r>
              <a:rPr lang="en-US" altLang="zh-CN" sz="2600" b="1" dirty="0" smtClean="0">
                <a:solidFill>
                  <a:srgbClr val="000000"/>
                </a:solidFill>
                <a:latin typeface="Times New Roman" panose="02020603050405020304" pitchFamily="18" charset="0"/>
                <a:cs typeface="Times New Roman" panose="02020603050405020304" pitchFamily="18" charset="0"/>
              </a:rPr>
              <a:t>)</a:t>
            </a:r>
            <a:r>
              <a:rPr lang="zh-CN" altLang="en-US" sz="2600" b="1" dirty="0">
                <a:solidFill>
                  <a:srgbClr val="000000"/>
                </a:solidFill>
                <a:latin typeface="Times New Roman" panose="02020603050405020304" pitchFamily="18" charset="0"/>
                <a:cs typeface="Times New Roman" panose="02020603050405020304" pitchFamily="18" charset="0"/>
              </a:rPr>
              <a:t>，</a:t>
            </a:r>
          </a:p>
          <a:p>
            <a:pPr marL="1524000" indent="-1524000">
              <a:spcBef>
                <a:spcPct val="20000"/>
              </a:spcBef>
              <a:buClr>
                <a:schemeClr val="folHlink"/>
              </a:buClr>
              <a:buSzPct val="60000"/>
              <a:buFont typeface="Wingdings" pitchFamily="2" charset="2"/>
              <a:buNone/>
            </a:pPr>
            <a:r>
              <a:rPr lang="zh-CN" altLang="en-US" sz="2600" b="1" dirty="0">
                <a:solidFill>
                  <a:srgbClr val="000000"/>
                </a:solidFill>
                <a:latin typeface="Times New Roman" panose="02020603050405020304" pitchFamily="18" charset="0"/>
                <a:cs typeface="Times New Roman" panose="02020603050405020304" pitchFamily="18" charset="0"/>
              </a:rPr>
              <a:t>                  则</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1</a:t>
            </a:r>
            <a:r>
              <a:rPr lang="en-US" altLang="zh-CN" sz="2600" b="1" dirty="0" smtClean="0">
                <a:solidFill>
                  <a:srgbClr val="000000"/>
                </a:solidFill>
                <a:latin typeface="Times New Roman" panose="02020603050405020304" pitchFamily="18" charset="0"/>
                <a:cs typeface="Times New Roman" panose="02020603050405020304" pitchFamily="18" charset="0"/>
              </a:rPr>
              <a:t>,e</a:t>
            </a:r>
            <a:r>
              <a:rPr lang="en-US" altLang="zh-CN" sz="2600" b="1" baseline="-25000" dirty="0" smtClean="0">
                <a:solidFill>
                  <a:srgbClr val="000000"/>
                </a:solidFill>
                <a:latin typeface="Times New Roman" panose="02020603050405020304" pitchFamily="18" charset="0"/>
                <a:cs typeface="Times New Roman" panose="02020603050405020304" pitchFamily="18" charset="0"/>
              </a:rPr>
              <a:t>4</a:t>
            </a:r>
            <a:r>
              <a:rPr lang="en-US" altLang="zh-CN" sz="2600" b="1" dirty="0" smtClean="0">
                <a:solidFill>
                  <a:srgbClr val="000000"/>
                </a:solidFill>
                <a:latin typeface="Times New Roman" panose="02020603050405020304" pitchFamily="18" charset="0"/>
                <a:cs typeface="Times New Roman" panose="02020603050405020304" pitchFamily="18" charset="0"/>
              </a:rPr>
              <a:t>)</a:t>
            </a:r>
            <a:endParaRPr lang="en-US" altLang="zh-CN" sz="26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itchFamily="2" charset="2"/>
              <a:buNone/>
            </a:pPr>
            <a:r>
              <a:rPr lang="en-US" altLang="zh-CN" sz="2600"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是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zh-CN" altLang="en-US" sz="2600" b="1" dirty="0">
                <a:solidFill>
                  <a:srgbClr val="000000"/>
                </a:solidFill>
                <a:latin typeface="Times New Roman" panose="02020603050405020304" pitchFamily="18" charset="0"/>
                <a:cs typeface="Times New Roman" panose="02020603050405020304" pitchFamily="18" charset="0"/>
              </a:rPr>
              <a:t>到</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zh-CN" altLang="en-US" sz="2600" b="1" dirty="0">
                <a:solidFill>
                  <a:srgbClr val="000000"/>
                </a:solidFill>
                <a:latin typeface="Times New Roman" panose="02020603050405020304" pitchFamily="18" charset="0"/>
                <a:cs typeface="Times New Roman" panose="02020603050405020304" pitchFamily="18" charset="0"/>
              </a:rPr>
              <a:t>的基本树变换。</a:t>
            </a:r>
          </a:p>
        </p:txBody>
      </p:sp>
      <p:cxnSp>
        <p:nvCxnSpPr>
          <p:cNvPr id="5" name="Straight Arrow Connector 4">
            <a:extLst>
              <a:ext uri="{FF2B5EF4-FFF2-40B4-BE49-F238E27FC236}">
                <a16:creationId xmlns:a16="http://schemas.microsoft.com/office/drawing/2014/main" id="{6EA24924-CAEF-481F-BCB6-F6826475464C}"/>
              </a:ext>
            </a:extLst>
          </p:cNvPr>
          <p:cNvCxnSpPr>
            <a:cxnSpLocks/>
          </p:cNvCxnSpPr>
          <p:nvPr/>
        </p:nvCxnSpPr>
        <p:spPr>
          <a:xfrm>
            <a:off x="7045234" y="4101737"/>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C412CDF2-9F37-4420-B9EE-EB99B8EC7CE0}"/>
              </a:ext>
            </a:extLst>
          </p:cNvPr>
          <p:cNvCxnSpPr/>
          <p:nvPr/>
        </p:nvCxnSpPr>
        <p:spPr>
          <a:xfrm>
            <a:off x="7045234" y="4101737"/>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869FB96F-A845-47A3-88AB-A9FA63991B95}"/>
              </a:ext>
            </a:extLst>
          </p:cNvPr>
          <p:cNvCxnSpPr>
            <a:cxnSpLocks/>
          </p:cNvCxnSpPr>
          <p:nvPr/>
        </p:nvCxnSpPr>
        <p:spPr>
          <a:xfrm flipH="1" flipV="1">
            <a:off x="5608320" y="4850674"/>
            <a:ext cx="1436914" cy="1314995"/>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0C2C4955-D47F-464E-B5C3-957FEB83673F}"/>
              </a:ext>
            </a:extLst>
          </p:cNvPr>
          <p:cNvCxnSpPr>
            <a:cxnSpLocks/>
          </p:cNvCxnSpPr>
          <p:nvPr/>
        </p:nvCxnSpPr>
        <p:spPr>
          <a:xfrm>
            <a:off x="5608320" y="4850674"/>
            <a:ext cx="2978331" cy="0"/>
          </a:xfrm>
          <a:prstGeom prst="straightConnector1">
            <a:avLst/>
          </a:prstGeom>
          <a:ln>
            <a:solidFill>
              <a:srgbClr val="66FF99"/>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793F6345-0DBD-4631-A6EB-2B51C43621DB}"/>
              </a:ext>
            </a:extLst>
          </p:cNvPr>
          <p:cNvCxnSpPr>
            <a:cxnSpLocks/>
          </p:cNvCxnSpPr>
          <p:nvPr/>
        </p:nvCxnSpPr>
        <p:spPr>
          <a:xfrm flipV="1">
            <a:off x="5677989" y="4101738"/>
            <a:ext cx="1367245" cy="748936"/>
          </a:xfrm>
          <a:prstGeom prst="straightConnector1">
            <a:avLst/>
          </a:prstGeom>
          <a:ln>
            <a:solidFill>
              <a:srgbClr val="9933FF"/>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471DBDE6-CAD9-4D96-8561-D093837BF24B}"/>
              </a:ext>
            </a:extLst>
          </p:cNvPr>
          <p:cNvCxnSpPr>
            <a:cxnSpLocks/>
          </p:cNvCxnSpPr>
          <p:nvPr/>
        </p:nvCxnSpPr>
        <p:spPr>
          <a:xfrm flipH="1">
            <a:off x="7045234" y="4850674"/>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E956F8DD-362D-4EC0-86B2-3C079437AB44}"/>
              </a:ext>
            </a:extLst>
          </p:cNvPr>
          <p:cNvSpPr txBox="1"/>
          <p:nvPr/>
        </p:nvSpPr>
        <p:spPr>
          <a:xfrm>
            <a:off x="7680966" y="4053820"/>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31" name="TextBox 30">
            <a:extLst>
              <a:ext uri="{FF2B5EF4-FFF2-40B4-BE49-F238E27FC236}">
                <a16:creationId xmlns:a16="http://schemas.microsoft.com/office/drawing/2014/main" id="{1D87F27F-6DBE-4CE1-9251-6378451AEC1C}"/>
              </a:ext>
            </a:extLst>
          </p:cNvPr>
          <p:cNvSpPr txBox="1"/>
          <p:nvPr/>
        </p:nvSpPr>
        <p:spPr>
          <a:xfrm>
            <a:off x="5986106" y="5430192"/>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32" name="TextBox 31">
            <a:extLst>
              <a:ext uri="{FF2B5EF4-FFF2-40B4-BE49-F238E27FC236}">
                <a16:creationId xmlns:a16="http://schemas.microsoft.com/office/drawing/2014/main" id="{896EC070-BC2C-49BE-B12C-FB40E69766EA}"/>
              </a:ext>
            </a:extLst>
          </p:cNvPr>
          <p:cNvSpPr txBox="1"/>
          <p:nvPr/>
        </p:nvSpPr>
        <p:spPr>
          <a:xfrm>
            <a:off x="7013276" y="5198927"/>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33" name="TextBox 32">
            <a:extLst>
              <a:ext uri="{FF2B5EF4-FFF2-40B4-BE49-F238E27FC236}">
                <a16:creationId xmlns:a16="http://schemas.microsoft.com/office/drawing/2014/main" id="{A1A3E4E9-7A4A-4D86-B03A-222D05FADEA6}"/>
              </a:ext>
            </a:extLst>
          </p:cNvPr>
          <p:cNvSpPr txBox="1"/>
          <p:nvPr/>
        </p:nvSpPr>
        <p:spPr>
          <a:xfrm>
            <a:off x="7783983" y="5368777"/>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34" name="TextBox 33">
            <a:extLst>
              <a:ext uri="{FF2B5EF4-FFF2-40B4-BE49-F238E27FC236}">
                <a16:creationId xmlns:a16="http://schemas.microsoft.com/office/drawing/2014/main" id="{1B0A0ED5-1ADB-4EA2-9B5B-70CDBC50E0D8}"/>
              </a:ext>
            </a:extLst>
          </p:cNvPr>
          <p:cNvSpPr txBox="1"/>
          <p:nvPr/>
        </p:nvSpPr>
        <p:spPr>
          <a:xfrm>
            <a:off x="7185311" y="4447431"/>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35" name="TextBox 34">
            <a:extLst>
              <a:ext uri="{FF2B5EF4-FFF2-40B4-BE49-F238E27FC236}">
                <a16:creationId xmlns:a16="http://schemas.microsoft.com/office/drawing/2014/main" id="{1AFD44C8-A078-41C8-B9F3-3887C0CAFBB0}"/>
              </a:ext>
            </a:extLst>
          </p:cNvPr>
          <p:cNvSpPr txBox="1"/>
          <p:nvPr/>
        </p:nvSpPr>
        <p:spPr>
          <a:xfrm>
            <a:off x="5104372" y="4619842"/>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36" name="TextBox 35">
            <a:extLst>
              <a:ext uri="{FF2B5EF4-FFF2-40B4-BE49-F238E27FC236}">
                <a16:creationId xmlns:a16="http://schemas.microsoft.com/office/drawing/2014/main" id="{FCDCB1C2-DA87-4E3A-9022-B0ED1B7E8522}"/>
              </a:ext>
            </a:extLst>
          </p:cNvPr>
          <p:cNvSpPr txBox="1"/>
          <p:nvPr/>
        </p:nvSpPr>
        <p:spPr>
          <a:xfrm>
            <a:off x="6735647" y="3609581"/>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37" name="TextBox 36">
            <a:extLst>
              <a:ext uri="{FF2B5EF4-FFF2-40B4-BE49-F238E27FC236}">
                <a16:creationId xmlns:a16="http://schemas.microsoft.com/office/drawing/2014/main" id="{87A35E75-4AA5-4CE3-B486-26F256144963}"/>
              </a:ext>
            </a:extLst>
          </p:cNvPr>
          <p:cNvSpPr txBox="1"/>
          <p:nvPr/>
        </p:nvSpPr>
        <p:spPr>
          <a:xfrm>
            <a:off x="8602630" y="4578362"/>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38" name="TextBox 37">
            <a:extLst>
              <a:ext uri="{FF2B5EF4-FFF2-40B4-BE49-F238E27FC236}">
                <a16:creationId xmlns:a16="http://schemas.microsoft.com/office/drawing/2014/main" id="{BEB3575C-08E1-442B-B7FD-CFC235CE406C}"/>
              </a:ext>
            </a:extLst>
          </p:cNvPr>
          <p:cNvSpPr txBox="1"/>
          <p:nvPr/>
        </p:nvSpPr>
        <p:spPr>
          <a:xfrm>
            <a:off x="6853217" y="6079752"/>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39" name="TextBox 38">
            <a:extLst>
              <a:ext uri="{FF2B5EF4-FFF2-40B4-BE49-F238E27FC236}">
                <a16:creationId xmlns:a16="http://schemas.microsoft.com/office/drawing/2014/main" id="{F9D6C81B-F1D2-40F3-816E-28C24B61B034}"/>
              </a:ext>
            </a:extLst>
          </p:cNvPr>
          <p:cNvSpPr txBox="1"/>
          <p:nvPr/>
        </p:nvSpPr>
        <p:spPr>
          <a:xfrm>
            <a:off x="5917192" y="4071226"/>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1475">
                                            <p:txEl>
                                              <p:pRg st="3" end="3"/>
                                            </p:txEl>
                                          </p:spTgt>
                                        </p:tgtEl>
                                        <p:attrNameLst>
                                          <p:attrName>style.visibility</p:attrName>
                                        </p:attrNameLst>
                                      </p:cBhvr>
                                      <p:to>
                                        <p:strVal val="visible"/>
                                      </p:to>
                                    </p:set>
                                    <p:animEffect transition="in" filter="blinds(horizontal)">
                                      <p:cBhvr>
                                        <p:cTn id="7" dur="500"/>
                                        <p:tgtEl>
                                          <p:spTgt spid="100147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1476"/>
                                        </p:tgtEl>
                                        <p:attrNameLst>
                                          <p:attrName>style.visibility</p:attrName>
                                        </p:attrNameLst>
                                      </p:cBhvr>
                                      <p:to>
                                        <p:strVal val="visible"/>
                                      </p:to>
                                    </p:set>
                                    <p:animEffect transition="in" filter="blinds(horizontal)">
                                      <p:cBhvr>
                                        <p:cTn id="12" dur="500"/>
                                        <p:tgtEl>
                                          <p:spTgt spid="100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Rot="1" noChangeArrowheads="1"/>
          </p:cNvSpPr>
          <p:nvPr>
            <p:ph type="title"/>
          </p:nvPr>
        </p:nvSpPr>
        <p:spPr>
          <a:xfrm>
            <a:off x="655572" y="352228"/>
            <a:ext cx="7427912" cy="719138"/>
          </a:xfrm>
        </p:spPr>
        <p:txBody>
          <a:bodyPr/>
          <a:lstStyle/>
          <a:p>
            <a:r>
              <a:rPr lang="zh-CN" altLang="en-US" sz="4000" dirty="0">
                <a:solidFill>
                  <a:schemeClr val="tx1"/>
                </a:solidFill>
              </a:rPr>
              <a:t>支撑树的生成</a:t>
            </a:r>
          </a:p>
        </p:txBody>
      </p:sp>
      <p:sp>
        <p:nvSpPr>
          <p:cNvPr id="1002499" name="Rectangle 3"/>
          <p:cNvSpPr>
            <a:spLocks noChangeArrowheads="1"/>
          </p:cNvSpPr>
          <p:nvPr/>
        </p:nvSpPr>
        <p:spPr bwMode="auto">
          <a:xfrm>
            <a:off x="206375" y="1268413"/>
            <a:ext cx="8937625" cy="1441450"/>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latin typeface="Arial" charset="0"/>
              </a:rPr>
              <a:t>定理</a:t>
            </a:r>
            <a:r>
              <a:rPr lang="en-US" altLang="zh-CN" sz="2600" b="1" dirty="0">
                <a:solidFill>
                  <a:srgbClr val="FF0000"/>
                </a:solidFill>
                <a:latin typeface="Arial" charset="0"/>
              </a:rPr>
              <a:t>3.5.1  </a:t>
            </a:r>
            <a:r>
              <a:rPr lang="zh-CN" altLang="en-US" sz="2600" b="1" dirty="0">
                <a:solidFill>
                  <a:schemeClr val="tx1">
                    <a:lumMod val="75000"/>
                  </a:schemeClr>
                </a:solidFill>
                <a:latin typeface="Arial" charset="0"/>
              </a:rPr>
              <a:t>令</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zh-CN" sz="2600" b="1" dirty="0">
                <a:solidFill>
                  <a:srgbClr val="000000"/>
                </a:solidFill>
                <a:latin typeface="Arial" charset="0"/>
              </a:rPr>
              <a:t>,t</a:t>
            </a:r>
            <a:r>
              <a:rPr lang="en-US" altLang="zh-CN" sz="2600" b="1" baseline="-25000" dirty="0">
                <a:solidFill>
                  <a:srgbClr val="000000"/>
                </a:solidFill>
                <a:latin typeface="Arial" charset="0"/>
              </a:rPr>
              <a:t>2</a:t>
            </a:r>
            <a:r>
              <a:rPr lang="zh-CN" altLang="en-US" sz="2600" b="1" dirty="0">
                <a:solidFill>
                  <a:srgbClr val="000000"/>
                </a:solidFill>
                <a:latin typeface="Arial" charset="0"/>
              </a:rPr>
              <a:t>是</a:t>
            </a:r>
            <a:r>
              <a:rPr lang="en-US" altLang="zh-CN" sz="2600" b="1" dirty="0">
                <a:solidFill>
                  <a:srgbClr val="000000"/>
                </a:solidFill>
                <a:latin typeface="Arial" charset="0"/>
              </a:rPr>
              <a:t>G</a:t>
            </a:r>
            <a:r>
              <a:rPr lang="zh-CN" altLang="en-US" sz="2600" b="1" dirty="0">
                <a:solidFill>
                  <a:srgbClr val="000000"/>
                </a:solidFill>
                <a:latin typeface="Arial" charset="0"/>
              </a:rPr>
              <a:t>中距离为</a:t>
            </a:r>
            <a:r>
              <a:rPr lang="en-US" altLang="zh-CN" sz="2600" b="1" dirty="0">
                <a:solidFill>
                  <a:srgbClr val="000000"/>
                </a:solidFill>
                <a:latin typeface="Arial" charset="0"/>
              </a:rPr>
              <a:t>1( </a:t>
            </a:r>
            <a:r>
              <a:rPr lang="zh-CN" altLang="en-US" sz="2600" b="1" dirty="0">
                <a:solidFill>
                  <a:srgbClr val="000000"/>
                </a:solidFill>
                <a:latin typeface="Arial" charset="0"/>
              </a:rPr>
              <a:t>有一条边不同</a:t>
            </a:r>
            <a:r>
              <a:rPr lang="en-US" altLang="zh-CN" sz="2600" b="1" dirty="0">
                <a:solidFill>
                  <a:srgbClr val="000000"/>
                </a:solidFill>
                <a:latin typeface="Arial" charset="0"/>
              </a:rPr>
              <a:t>) </a:t>
            </a:r>
            <a:r>
              <a:rPr lang="zh-CN" altLang="en-US" sz="2600" b="1" dirty="0">
                <a:solidFill>
                  <a:srgbClr val="000000"/>
                </a:solidFill>
                <a:latin typeface="Arial" charset="0"/>
              </a:rPr>
              <a:t>的两棵树</a:t>
            </a:r>
            <a:r>
              <a:rPr lang="en-US" altLang="zh-CN" sz="2600" b="1" dirty="0">
                <a:solidFill>
                  <a:srgbClr val="000000"/>
                </a:solidFill>
                <a:latin typeface="Arial" charset="0"/>
              </a:rPr>
              <a:t>,</a:t>
            </a:r>
          </a:p>
          <a:p>
            <a:pPr marL="1524000" indent="-1524000">
              <a:spcBef>
                <a:spcPct val="20000"/>
              </a:spcBef>
              <a:buClr>
                <a:schemeClr val="folHlink"/>
              </a:buClr>
              <a:buSzPct val="60000"/>
              <a:buFont typeface="Wingdings" pitchFamily="2" charset="2"/>
              <a:buNone/>
            </a:pPr>
            <a:r>
              <a:rPr lang="en-US" altLang="zh-CN" sz="2600" b="1" dirty="0">
                <a:solidFill>
                  <a:srgbClr val="000000"/>
                </a:solidFill>
                <a:latin typeface="Arial" charset="0"/>
              </a:rPr>
              <a:t>                  </a:t>
            </a:r>
            <a:r>
              <a:rPr lang="zh-CN" altLang="en-US" sz="2600" b="1" dirty="0">
                <a:solidFill>
                  <a:srgbClr val="000000"/>
                </a:solidFill>
                <a:latin typeface="Arial" charset="0"/>
              </a:rPr>
              <a:t>且</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zh-CN" sz="2600" b="1" dirty="0">
                <a:solidFill>
                  <a:srgbClr val="000000"/>
                </a:solidFill>
                <a:latin typeface="Arial" charset="0"/>
              </a:rPr>
              <a:t>-t</a:t>
            </a:r>
            <a:r>
              <a:rPr lang="en-US" altLang="zh-CN" sz="2600" b="1" baseline="-25000" dirty="0">
                <a:solidFill>
                  <a:srgbClr val="000000"/>
                </a:solidFill>
                <a:latin typeface="Arial" charset="0"/>
              </a:rPr>
              <a:t>2</a:t>
            </a:r>
            <a:r>
              <a:rPr lang="en-US" altLang="zh-CN" sz="2600" b="1" dirty="0">
                <a:solidFill>
                  <a:srgbClr val="000000"/>
                </a:solidFill>
                <a:latin typeface="Arial" charset="0"/>
              </a:rPr>
              <a:t>=(e), t</a:t>
            </a:r>
            <a:r>
              <a:rPr lang="en-US" altLang="zh-CN" sz="2600" b="1" baseline="-25000" dirty="0">
                <a:solidFill>
                  <a:srgbClr val="000000"/>
                </a:solidFill>
                <a:latin typeface="Arial" charset="0"/>
              </a:rPr>
              <a:t>2</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zh-CN" sz="2600" b="1" dirty="0">
                <a:solidFill>
                  <a:srgbClr val="000000"/>
                </a:solidFill>
                <a:latin typeface="Arial" charset="0"/>
              </a:rPr>
              <a:t>=(b)</a:t>
            </a:r>
            <a:r>
              <a:rPr lang="zh-CN" altLang="en-US" sz="2600" b="1" dirty="0">
                <a:solidFill>
                  <a:srgbClr val="000000"/>
                </a:solidFill>
                <a:latin typeface="Arial" charset="0"/>
              </a:rPr>
              <a:t>。则</a:t>
            </a:r>
            <a:r>
              <a:rPr lang="en-US" altLang="zh-CN" sz="2600" b="1" dirty="0" err="1">
                <a:solidFill>
                  <a:srgbClr val="000000"/>
                </a:solidFill>
                <a:latin typeface="Arial" charset="0"/>
              </a:rPr>
              <a:t>b∈S</a:t>
            </a:r>
            <a:r>
              <a:rPr lang="en-US" altLang="zh-CN" sz="2600" b="1" baseline="-25000" dirty="0" err="1">
                <a:solidFill>
                  <a:srgbClr val="000000"/>
                </a:solidFill>
                <a:latin typeface="Arial" charset="0"/>
              </a:rPr>
              <a:t>e</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zh-CN" sz="2600" b="1" dirty="0">
                <a:solidFill>
                  <a:srgbClr val="000000"/>
                </a:solidFill>
                <a:latin typeface="Arial" charset="0"/>
              </a:rPr>
              <a:t>)</a:t>
            </a:r>
            <a:r>
              <a:rPr lang="zh-CN" altLang="en-US" sz="2600" b="1" dirty="0">
                <a:solidFill>
                  <a:srgbClr val="000000"/>
                </a:solidFill>
                <a:latin typeface="Arial" charset="0"/>
              </a:rPr>
              <a:t>。</a:t>
            </a:r>
          </a:p>
          <a:p>
            <a:pPr marL="1524000" indent="-1524000">
              <a:spcBef>
                <a:spcPct val="20000"/>
              </a:spcBef>
              <a:buClr>
                <a:schemeClr val="folHlink"/>
              </a:buClr>
              <a:buSzPct val="60000"/>
              <a:buFont typeface="Wingdings" pitchFamily="2" charset="2"/>
              <a:buNone/>
            </a:pPr>
            <a:r>
              <a:rPr lang="zh-CN" altLang="en-US" sz="2600" b="1" dirty="0">
                <a:solidFill>
                  <a:srgbClr val="000000"/>
                </a:solidFill>
                <a:latin typeface="Arial" charset="0"/>
              </a:rPr>
              <a:t>                  反之，若</a:t>
            </a:r>
            <a:r>
              <a:rPr lang="en-US" altLang="zh-CN" sz="2600" b="1" dirty="0" err="1">
                <a:solidFill>
                  <a:srgbClr val="000000"/>
                </a:solidFill>
                <a:latin typeface="Arial" charset="0"/>
              </a:rPr>
              <a:t>b∈S</a:t>
            </a:r>
            <a:r>
              <a:rPr lang="en-US" altLang="zh-CN" sz="2600" b="1" baseline="-25000" dirty="0" err="1">
                <a:solidFill>
                  <a:srgbClr val="000000"/>
                </a:solidFill>
                <a:latin typeface="Arial" charset="0"/>
              </a:rPr>
              <a:t>e</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zh-CN" sz="2600" b="1" dirty="0">
                <a:solidFill>
                  <a:srgbClr val="000000"/>
                </a:solidFill>
                <a:latin typeface="Arial" charset="0"/>
              </a:rPr>
              <a:t>)</a:t>
            </a:r>
            <a:r>
              <a:rPr lang="zh-CN" altLang="en-US" sz="2600" b="1" dirty="0">
                <a:solidFill>
                  <a:srgbClr val="000000"/>
                </a:solidFill>
                <a:latin typeface="Arial" charset="0"/>
              </a:rPr>
              <a:t>，则</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en-US" sz="2600" b="1" dirty="0">
                <a:solidFill>
                  <a:srgbClr val="000000"/>
                </a:solidFill>
                <a:latin typeface="Arial" charset="0"/>
              </a:rPr>
              <a:t>⊕</a:t>
            </a:r>
            <a:r>
              <a:rPr lang="en-US" altLang="zh-CN" sz="2600" b="1" dirty="0">
                <a:solidFill>
                  <a:srgbClr val="000000"/>
                </a:solidFill>
                <a:latin typeface="Arial" charset="0"/>
              </a:rPr>
              <a:t> (</a:t>
            </a:r>
            <a:r>
              <a:rPr lang="en-US" altLang="zh-CN" sz="2600" b="1" dirty="0" err="1">
                <a:solidFill>
                  <a:srgbClr val="000000"/>
                </a:solidFill>
                <a:latin typeface="Arial" charset="0"/>
              </a:rPr>
              <a:t>e,b</a:t>
            </a:r>
            <a:r>
              <a:rPr lang="en-US" altLang="zh-CN" sz="2600" b="1" dirty="0">
                <a:solidFill>
                  <a:srgbClr val="000000"/>
                </a:solidFill>
                <a:latin typeface="Arial" charset="0"/>
              </a:rPr>
              <a:t>)</a:t>
            </a:r>
            <a:r>
              <a:rPr lang="zh-CN" altLang="en-US" sz="2600" b="1" dirty="0">
                <a:solidFill>
                  <a:srgbClr val="000000"/>
                </a:solidFill>
                <a:latin typeface="Arial" charset="0"/>
              </a:rPr>
              <a:t>是树。</a:t>
            </a:r>
          </a:p>
        </p:txBody>
      </p:sp>
      <p:sp>
        <p:nvSpPr>
          <p:cNvPr id="1002500" name="Rectangle 4"/>
          <p:cNvSpPr>
            <a:spLocks noChangeArrowheads="1"/>
          </p:cNvSpPr>
          <p:nvPr/>
        </p:nvSpPr>
        <p:spPr bwMode="auto">
          <a:xfrm>
            <a:off x="250825" y="2947988"/>
            <a:ext cx="8642350" cy="3108543"/>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000" b="1" dirty="0">
                <a:solidFill>
                  <a:schemeClr val="tx1">
                    <a:lumMod val="50000"/>
                  </a:schemeClr>
                </a:solidFill>
                <a:ea typeface="楷体_GB2312" pitchFamily="49" charset="-122"/>
              </a:rPr>
              <a:t>证明： 由</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=(e), 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=(b)</a:t>
            </a:r>
            <a:r>
              <a:rPr lang="zh-CN" altLang="en-US" sz="2000" b="1" dirty="0">
                <a:solidFill>
                  <a:schemeClr val="tx1">
                    <a:lumMod val="50000"/>
                  </a:schemeClr>
                </a:solidFill>
                <a:ea typeface="楷体_GB2312" pitchFamily="49" charset="-122"/>
              </a:rPr>
              <a:t>可得</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en-US" sz="2000" b="1" dirty="0">
                <a:solidFill>
                  <a:schemeClr val="tx1">
                    <a:lumMod val="50000"/>
                  </a:schemeClr>
                </a:solidFill>
                <a:ea typeface="楷体_GB2312" pitchFamily="49" charset="-122"/>
              </a:rPr>
              <a:t>⊕</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 (</a:t>
            </a:r>
            <a:r>
              <a:rPr lang="en-US" altLang="zh-CN" sz="2000" b="1" dirty="0" err="1">
                <a:solidFill>
                  <a:schemeClr val="tx1">
                    <a:lumMod val="50000"/>
                  </a:schemeClr>
                </a:solidFill>
                <a:ea typeface="楷体_GB2312" pitchFamily="49" charset="-122"/>
              </a:rPr>
              <a:t>e,b</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a:t>
            </a:r>
          </a:p>
          <a:p>
            <a:pPr marL="1524000" indent="-1524000">
              <a:spcBef>
                <a:spcPct val="20000"/>
              </a:spcBef>
              <a:buClr>
                <a:schemeClr val="folHlink"/>
              </a:buClr>
              <a:buSzPct val="60000"/>
              <a:buFont typeface="Wingdings" pitchFamily="2" charset="2"/>
              <a:buNone/>
            </a:pPr>
            <a:r>
              <a:rPr lang="zh-CN" altLang="en-US" sz="2000" b="1" dirty="0">
                <a:solidFill>
                  <a:schemeClr val="tx1">
                    <a:lumMod val="50000"/>
                  </a:schemeClr>
                </a:solidFill>
                <a:ea typeface="楷体_GB2312" pitchFamily="49" charset="-122"/>
              </a:rPr>
              <a:t>            设</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=(e,a</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a:t>
            </a:r>
            <a:r>
              <a:rPr lang="en-US" altLang="zh-CN" sz="2000" b="1" dirty="0" err="1">
                <a:solidFill>
                  <a:schemeClr val="tx1">
                    <a:lumMod val="50000"/>
                  </a:schemeClr>
                </a:solidFill>
                <a:ea typeface="楷体_GB2312" pitchFamily="49" charset="-122"/>
              </a:rPr>
              <a:t>a</a:t>
            </a:r>
            <a:r>
              <a:rPr lang="en-US" altLang="zh-CN" sz="2000" b="1" baseline="-25000" dirty="0" err="1">
                <a:solidFill>
                  <a:schemeClr val="tx1">
                    <a:lumMod val="50000"/>
                  </a:schemeClr>
                </a:solidFill>
                <a:ea typeface="楷体_GB2312" pitchFamily="49" charset="-122"/>
              </a:rPr>
              <a:t>k</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 </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=(b,a</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a:t>
            </a:r>
            <a:r>
              <a:rPr lang="en-US" altLang="zh-CN" sz="2000" b="1" dirty="0" err="1">
                <a:solidFill>
                  <a:schemeClr val="tx1">
                    <a:lumMod val="50000"/>
                  </a:schemeClr>
                </a:solidFill>
                <a:ea typeface="楷体_GB2312" pitchFamily="49" charset="-122"/>
              </a:rPr>
              <a:t>a</a:t>
            </a:r>
            <a:r>
              <a:rPr lang="en-US" altLang="zh-CN" sz="2000" b="1" baseline="-25000" dirty="0" err="1">
                <a:solidFill>
                  <a:schemeClr val="tx1">
                    <a:lumMod val="50000"/>
                  </a:schemeClr>
                </a:solidFill>
                <a:ea typeface="楷体_GB2312" pitchFamily="49" charset="-122"/>
              </a:rPr>
              <a:t>k</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a:t>
            </a:r>
          </a:p>
          <a:p>
            <a:pPr marL="1524000" indent="-1524000">
              <a:spcBef>
                <a:spcPct val="20000"/>
              </a:spcBef>
              <a:buClr>
                <a:schemeClr val="folHlink"/>
              </a:buClr>
              <a:buSzPct val="60000"/>
              <a:buFont typeface="Wingdings" pitchFamily="2" charset="2"/>
              <a:buNone/>
            </a:pPr>
            <a:r>
              <a:rPr lang="zh-CN" altLang="en-US" sz="2000" b="1" dirty="0">
                <a:solidFill>
                  <a:schemeClr val="tx1">
                    <a:lumMod val="50000"/>
                  </a:schemeClr>
                </a:solidFill>
                <a:ea typeface="楷体_GB2312" pitchFamily="49" charset="-122"/>
              </a:rPr>
              <a:t>            若</a:t>
            </a:r>
            <a:r>
              <a:rPr lang="en-US" altLang="zh-CN" sz="2000" b="1" dirty="0">
                <a:solidFill>
                  <a:schemeClr val="tx1">
                    <a:lumMod val="50000"/>
                  </a:schemeClr>
                </a:solidFill>
                <a:ea typeface="楷体_GB2312" pitchFamily="49" charset="-122"/>
              </a:rPr>
              <a:t>b</a:t>
            </a:r>
            <a:r>
              <a:rPr lang="en-US" altLang="zh-CN" sz="2000" b="1" baseline="-25000" dirty="0">
                <a:solidFill>
                  <a:schemeClr val="tx1">
                    <a:lumMod val="50000"/>
                  </a:schemeClr>
                </a:solidFill>
                <a:ea typeface="楷体_GB2312" pitchFamily="49" charset="-122"/>
              </a:rPr>
              <a:t> </a:t>
            </a:r>
            <a:r>
              <a:rPr lang="en-US" altLang="zh-CN" sz="2000" b="1" dirty="0">
                <a:solidFill>
                  <a:schemeClr val="tx1">
                    <a:lumMod val="50000"/>
                  </a:schemeClr>
                </a:solidFill>
                <a:ea typeface="楷体_GB2312" pitchFamily="49" charset="-122"/>
              </a:rPr>
              <a:t>∉ 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，由于</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不含</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zh-CN" altLang="en-US" sz="2000" b="1" dirty="0">
                <a:solidFill>
                  <a:schemeClr val="tx1">
                    <a:lumMod val="50000"/>
                  </a:schemeClr>
                </a:solidFill>
                <a:ea typeface="楷体_GB2312" pitchFamily="49" charset="-122"/>
              </a:rPr>
              <a:t>其他树枝边</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a:t>
            </a:r>
            <a:r>
              <a:rPr lang="en-US" altLang="zh-CN" sz="2000" b="1" dirty="0" err="1">
                <a:solidFill>
                  <a:schemeClr val="tx1">
                    <a:lumMod val="50000"/>
                  </a:schemeClr>
                </a:solidFill>
                <a:ea typeface="楷体_GB2312" pitchFamily="49" charset="-122"/>
              </a:rPr>
              <a:t>a</a:t>
            </a:r>
            <a:r>
              <a:rPr lang="en-US" altLang="zh-CN" sz="2000" b="1" baseline="-25000" dirty="0" err="1">
                <a:solidFill>
                  <a:schemeClr val="tx1">
                    <a:lumMod val="50000"/>
                  </a:schemeClr>
                </a:solidFill>
                <a:ea typeface="楷体_GB2312" pitchFamily="49" charset="-122"/>
              </a:rPr>
              <a:t>k</a:t>
            </a:r>
            <a:r>
              <a:rPr lang="zh-CN" altLang="en-US" sz="2000" b="1" dirty="0">
                <a:solidFill>
                  <a:schemeClr val="tx1">
                    <a:lumMod val="50000"/>
                  </a:schemeClr>
                </a:solidFill>
                <a:ea typeface="楷体_GB2312" pitchFamily="49" charset="-122"/>
              </a:rPr>
              <a:t>，故</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不含</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zh-CN" altLang="en-US" sz="2000" b="1" dirty="0">
                <a:solidFill>
                  <a:schemeClr val="tx1">
                    <a:lumMod val="50000"/>
                  </a:schemeClr>
                </a:solidFill>
                <a:ea typeface="楷体_GB2312" pitchFamily="49" charset="-122"/>
              </a:rPr>
              <a:t>的任何一条边。这样删去</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的全部边之后，</a:t>
            </a:r>
            <a:r>
              <a:rPr lang="en-US" altLang="zh-CN" sz="2000" b="1" dirty="0">
                <a:solidFill>
                  <a:schemeClr val="tx1">
                    <a:lumMod val="50000"/>
                  </a:schemeClr>
                </a:solidFill>
                <a:ea typeface="楷体_GB2312" pitchFamily="49" charset="-122"/>
              </a:rPr>
              <a:t>G</a:t>
            </a:r>
            <a:r>
              <a:rPr lang="zh-CN" altLang="en-US" sz="2000" b="1" dirty="0">
                <a:solidFill>
                  <a:schemeClr val="tx1">
                    <a:lumMod val="50000"/>
                  </a:schemeClr>
                </a:solidFill>
                <a:ea typeface="楷体_GB2312" pitchFamily="49" charset="-122"/>
              </a:rPr>
              <a:t>仍连通，这与</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是割集矛盾。</a:t>
            </a:r>
          </a:p>
          <a:p>
            <a:pPr marL="1524000" indent="-1524000">
              <a:spcBef>
                <a:spcPct val="20000"/>
              </a:spcBef>
              <a:buClr>
                <a:schemeClr val="folHlink"/>
              </a:buClr>
              <a:buSzPct val="60000"/>
              <a:buFont typeface="Wingdings" pitchFamily="2" charset="2"/>
              <a:buNone/>
            </a:pPr>
            <a:r>
              <a:rPr lang="zh-CN" altLang="en-US" sz="2000" b="1" dirty="0">
                <a:solidFill>
                  <a:schemeClr val="tx1">
                    <a:lumMod val="50000"/>
                  </a:schemeClr>
                </a:solidFill>
                <a:ea typeface="楷体_GB2312" pitchFamily="49" charset="-122"/>
              </a:rPr>
              <a:t>            反之，若</a:t>
            </a:r>
            <a:r>
              <a:rPr lang="en-US" altLang="zh-CN" sz="2000" b="1" dirty="0" err="1">
                <a:solidFill>
                  <a:schemeClr val="tx1">
                    <a:lumMod val="50000"/>
                  </a:schemeClr>
                </a:solidFill>
                <a:ea typeface="楷体_GB2312" pitchFamily="49" charset="-122"/>
              </a:rPr>
              <a:t>b∈S</a:t>
            </a:r>
            <a:r>
              <a:rPr lang="en-US" altLang="zh-CN" sz="2000" b="1" baseline="-25000" dirty="0" err="1">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，而</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只含</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zh-CN" altLang="en-US" sz="2000" b="1" dirty="0">
                <a:solidFill>
                  <a:schemeClr val="tx1">
                    <a:lumMod val="50000"/>
                  </a:schemeClr>
                </a:solidFill>
                <a:ea typeface="楷体_GB2312" pitchFamily="49" charset="-122"/>
              </a:rPr>
              <a:t>的唯一树枝</a:t>
            </a:r>
            <a:r>
              <a:rPr lang="en-US" altLang="zh-CN" sz="2000" b="1" dirty="0">
                <a:solidFill>
                  <a:schemeClr val="tx1">
                    <a:lumMod val="50000"/>
                  </a:schemeClr>
                </a:solidFill>
                <a:ea typeface="楷体_GB2312" pitchFamily="49" charset="-122"/>
              </a:rPr>
              <a:t>e</a:t>
            </a:r>
            <a:r>
              <a:rPr lang="zh-CN" altLang="en-US" sz="2000" b="1" dirty="0">
                <a:solidFill>
                  <a:schemeClr val="tx1">
                    <a:lumMod val="50000"/>
                  </a:schemeClr>
                </a:solidFill>
                <a:ea typeface="楷体_GB2312" pitchFamily="49" charset="-122"/>
              </a:rPr>
              <a:t>。因此</a:t>
            </a:r>
            <a:r>
              <a:rPr lang="en-US" altLang="zh-CN" sz="2000" b="1" dirty="0" err="1">
                <a:solidFill>
                  <a:schemeClr val="tx1">
                    <a:lumMod val="50000"/>
                  </a:schemeClr>
                </a:solidFill>
                <a:ea typeface="楷体_GB2312" pitchFamily="49" charset="-122"/>
              </a:rPr>
              <a:t>b≠a</a:t>
            </a:r>
            <a:r>
              <a:rPr lang="en-US" altLang="zh-CN" sz="2000" b="1" baseline="-25000" dirty="0" err="1">
                <a:solidFill>
                  <a:schemeClr val="tx1">
                    <a:lumMod val="50000"/>
                  </a:schemeClr>
                </a:solidFill>
                <a:ea typeface="楷体_GB2312" pitchFamily="49" charset="-122"/>
                <a:cs typeface="Arial" charset="0"/>
              </a:rPr>
              <a:t>i</a:t>
            </a:r>
            <a:r>
              <a:rPr lang="zh-CN" altLang="en-US" sz="2000" b="1" dirty="0">
                <a:solidFill>
                  <a:schemeClr val="tx1">
                    <a:lumMod val="50000"/>
                  </a:schemeClr>
                </a:solidFill>
                <a:ea typeface="楷体_GB2312" pitchFamily="49" charset="-122"/>
              </a:rPr>
              <a:t>。 所以</a:t>
            </a:r>
            <a:r>
              <a:rPr lang="en-US" altLang="zh-CN" sz="2000" b="1" dirty="0">
                <a:solidFill>
                  <a:schemeClr val="tx1">
                    <a:lumMod val="50000"/>
                  </a:schemeClr>
                </a:solidFill>
                <a:ea typeface="楷体_GB2312" pitchFamily="49" charset="-122"/>
              </a:rPr>
              <a:t>b ∉ t</a:t>
            </a:r>
            <a:r>
              <a:rPr lang="en-US" altLang="zh-CN" sz="2000" b="1" baseline="-25000" dirty="0">
                <a:solidFill>
                  <a:schemeClr val="tx1">
                    <a:lumMod val="50000"/>
                  </a:schemeClr>
                </a:solidFill>
                <a:ea typeface="楷体_GB2312" pitchFamily="49" charset="-122"/>
              </a:rPr>
              <a:t>1</a:t>
            </a:r>
            <a:r>
              <a:rPr lang="zh-CN" altLang="en-US" sz="2000" b="1" dirty="0">
                <a:solidFill>
                  <a:schemeClr val="tx1">
                    <a:lumMod val="50000"/>
                  </a:schemeClr>
                </a:solidFill>
                <a:ea typeface="楷体_GB2312" pitchFamily="49" charset="-122"/>
              </a:rPr>
              <a:t>。</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+b</a:t>
            </a:r>
            <a:r>
              <a:rPr lang="zh-CN" altLang="en-US" sz="2000" b="1" dirty="0">
                <a:solidFill>
                  <a:schemeClr val="tx1">
                    <a:lumMod val="50000"/>
                  </a:schemeClr>
                </a:solidFill>
                <a:ea typeface="楷体_GB2312" pitchFamily="49" charset="-122"/>
              </a:rPr>
              <a:t>存在含</a:t>
            </a:r>
            <a:r>
              <a:rPr lang="en-US" altLang="zh-CN" sz="2000" b="1" dirty="0">
                <a:solidFill>
                  <a:schemeClr val="tx1">
                    <a:lumMod val="50000"/>
                  </a:schemeClr>
                </a:solidFill>
                <a:ea typeface="楷体_GB2312" pitchFamily="49" charset="-122"/>
              </a:rPr>
              <a:t>e</a:t>
            </a:r>
            <a:r>
              <a:rPr lang="zh-CN" altLang="en-US" sz="2000" b="1" dirty="0">
                <a:solidFill>
                  <a:schemeClr val="tx1">
                    <a:lumMod val="50000"/>
                  </a:schemeClr>
                </a:solidFill>
                <a:ea typeface="楷体_GB2312" pitchFamily="49" charset="-122"/>
              </a:rPr>
              <a:t>的唯一回路，因此</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en-US" sz="2000" b="1" dirty="0">
                <a:solidFill>
                  <a:schemeClr val="tx1">
                    <a:lumMod val="50000"/>
                  </a:schemeClr>
                </a:solidFill>
                <a:ea typeface="楷体_GB2312" pitchFamily="49" charset="-122"/>
              </a:rPr>
              <a:t>⊕</a:t>
            </a:r>
            <a:r>
              <a:rPr lang="en-US" altLang="zh-CN" sz="2000" b="1" dirty="0">
                <a:solidFill>
                  <a:schemeClr val="tx1">
                    <a:lumMod val="50000"/>
                  </a:schemeClr>
                </a:solidFill>
                <a:ea typeface="楷体_GB2312" pitchFamily="49" charset="-122"/>
              </a:rPr>
              <a:t> (</a:t>
            </a:r>
            <a:r>
              <a:rPr lang="en-US" altLang="zh-CN" sz="2000" b="1" dirty="0" err="1">
                <a:solidFill>
                  <a:schemeClr val="tx1">
                    <a:lumMod val="50000"/>
                  </a:schemeClr>
                </a:solidFill>
                <a:ea typeface="楷体_GB2312" pitchFamily="49" charset="-122"/>
              </a:rPr>
              <a:t>e,b</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连通，同时有</a:t>
            </a:r>
            <a:r>
              <a:rPr lang="en-US" altLang="zh-CN" sz="2000" b="1" dirty="0">
                <a:solidFill>
                  <a:schemeClr val="tx1">
                    <a:lumMod val="50000"/>
                  </a:schemeClr>
                </a:solidFill>
                <a:ea typeface="楷体_GB2312" pitchFamily="49" charset="-122"/>
              </a:rPr>
              <a:t>n-1</a:t>
            </a:r>
            <a:r>
              <a:rPr lang="zh-CN" altLang="en-US" sz="2000" b="1" dirty="0">
                <a:solidFill>
                  <a:schemeClr val="tx1">
                    <a:lumMod val="50000"/>
                  </a:schemeClr>
                </a:solidFill>
                <a:ea typeface="楷体_GB2312" pitchFamily="49" charset="-122"/>
              </a:rPr>
              <a:t>条边。它是一棵树。</a:t>
            </a:r>
          </a:p>
          <a:p>
            <a:pPr marL="1524000" indent="-1524000">
              <a:spcBef>
                <a:spcPct val="20000"/>
              </a:spcBef>
              <a:buClr>
                <a:schemeClr val="folHlink"/>
              </a:buClr>
              <a:buSzPct val="60000"/>
              <a:buFont typeface="Wingdings" pitchFamily="2" charset="2"/>
              <a:buNone/>
            </a:pPr>
            <a:r>
              <a:rPr lang="zh-CN" altLang="en-US" sz="2000" b="1" dirty="0">
                <a:solidFill>
                  <a:schemeClr val="tx1">
                    <a:lumMod val="50000"/>
                  </a:schemeClr>
                </a:solidFill>
                <a:ea typeface="楷体_GB2312" pitchFamily="49" charset="-122"/>
              </a:rPr>
              <a:t>            由于</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中的边</a:t>
            </a:r>
            <a:r>
              <a:rPr lang="en-US" altLang="zh-CN" sz="2000" b="1" dirty="0">
                <a:solidFill>
                  <a:schemeClr val="tx1">
                    <a:lumMod val="50000"/>
                  </a:schemeClr>
                </a:solidFill>
                <a:ea typeface="楷体_GB2312" pitchFamily="49" charset="-122"/>
              </a:rPr>
              <a:t>b</a:t>
            </a:r>
            <a:r>
              <a:rPr lang="zh-CN" altLang="en-US" sz="2000" b="1" dirty="0">
                <a:solidFill>
                  <a:schemeClr val="tx1">
                    <a:lumMod val="50000"/>
                  </a:schemeClr>
                </a:solidFill>
                <a:ea typeface="楷体_GB2312" pitchFamily="49" charset="-122"/>
              </a:rPr>
              <a:t>是任意的，所以立即可以进行推广。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2500">
                                            <p:txEl>
                                              <p:pRg st="0" end="0"/>
                                            </p:txEl>
                                          </p:spTgt>
                                        </p:tgtEl>
                                        <p:attrNameLst>
                                          <p:attrName>style.visibility</p:attrName>
                                        </p:attrNameLst>
                                      </p:cBhvr>
                                      <p:to>
                                        <p:strVal val="visible"/>
                                      </p:to>
                                    </p:set>
                                    <p:animEffect transition="in" filter="blinds(horizontal)">
                                      <p:cBhvr>
                                        <p:cTn id="7" dur="500"/>
                                        <p:tgtEl>
                                          <p:spTgt spid="10025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2500">
                                            <p:txEl>
                                              <p:pRg st="1" end="1"/>
                                            </p:txEl>
                                          </p:spTgt>
                                        </p:tgtEl>
                                        <p:attrNameLst>
                                          <p:attrName>style.visibility</p:attrName>
                                        </p:attrNameLst>
                                      </p:cBhvr>
                                      <p:to>
                                        <p:strVal val="visible"/>
                                      </p:to>
                                    </p:set>
                                    <p:animEffect transition="in" filter="blinds(horizontal)">
                                      <p:cBhvr>
                                        <p:cTn id="12" dur="500"/>
                                        <p:tgtEl>
                                          <p:spTgt spid="10025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2500">
                                            <p:txEl>
                                              <p:pRg st="2" end="2"/>
                                            </p:txEl>
                                          </p:spTgt>
                                        </p:tgtEl>
                                        <p:attrNameLst>
                                          <p:attrName>style.visibility</p:attrName>
                                        </p:attrNameLst>
                                      </p:cBhvr>
                                      <p:to>
                                        <p:strVal val="visible"/>
                                      </p:to>
                                    </p:set>
                                    <p:animEffect transition="in" filter="blinds(horizontal)">
                                      <p:cBhvr>
                                        <p:cTn id="17" dur="500"/>
                                        <p:tgtEl>
                                          <p:spTgt spid="10025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2500">
                                            <p:txEl>
                                              <p:pRg st="3" end="3"/>
                                            </p:txEl>
                                          </p:spTgt>
                                        </p:tgtEl>
                                        <p:attrNameLst>
                                          <p:attrName>style.visibility</p:attrName>
                                        </p:attrNameLst>
                                      </p:cBhvr>
                                      <p:to>
                                        <p:strVal val="visible"/>
                                      </p:to>
                                    </p:set>
                                    <p:animEffect transition="in" filter="blinds(horizontal)">
                                      <p:cBhvr>
                                        <p:cTn id="22" dur="500"/>
                                        <p:tgtEl>
                                          <p:spTgt spid="10025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2500">
                                            <p:txEl>
                                              <p:pRg st="4" end="4"/>
                                            </p:txEl>
                                          </p:spTgt>
                                        </p:tgtEl>
                                        <p:attrNameLst>
                                          <p:attrName>style.visibility</p:attrName>
                                        </p:attrNameLst>
                                      </p:cBhvr>
                                      <p:to>
                                        <p:strVal val="visible"/>
                                      </p:to>
                                    </p:set>
                                    <p:animEffect transition="in" filter="blinds(horizontal)">
                                      <p:cBhvr>
                                        <p:cTn id="27" dur="500"/>
                                        <p:tgtEl>
                                          <p:spTgt spid="10025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rrowheads="1"/>
          </p:cNvSpPr>
          <p:nvPr>
            <p:ph type="title"/>
          </p:nvPr>
        </p:nvSpPr>
        <p:spPr>
          <a:xfrm>
            <a:off x="593889" y="333375"/>
            <a:ext cx="8092911" cy="719138"/>
          </a:xfrm>
          <a:noFill/>
          <a:ln/>
        </p:spPr>
        <p:txBody>
          <a:bodyPr/>
          <a:lstStyle/>
          <a:p>
            <a:r>
              <a:rPr lang="zh-CN" altLang="en-US" sz="4000" dirty="0">
                <a:solidFill>
                  <a:schemeClr val="tx1"/>
                </a:solidFill>
              </a:rPr>
              <a:t>支撑树的生成</a:t>
            </a:r>
          </a:p>
        </p:txBody>
      </p:sp>
      <p:sp>
        <p:nvSpPr>
          <p:cNvPr id="1003523" name="Rectangle 3"/>
          <p:cNvSpPr>
            <a:spLocks noChangeArrowheads="1"/>
          </p:cNvSpPr>
          <p:nvPr/>
        </p:nvSpPr>
        <p:spPr bwMode="auto">
          <a:xfrm>
            <a:off x="206375" y="1268413"/>
            <a:ext cx="8686800" cy="1282700"/>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rPr>
              <a:t>定理</a:t>
            </a:r>
            <a:r>
              <a:rPr lang="en-US" altLang="zh-CN" sz="2600" b="1" dirty="0">
                <a:solidFill>
                  <a:srgbClr val="FF0000"/>
                </a:solidFill>
              </a:rPr>
              <a:t>3.5.2  </a:t>
            </a:r>
            <a:r>
              <a:rPr lang="zh-CN" altLang="en-US" sz="2600" b="1" dirty="0">
                <a:solidFill>
                  <a:srgbClr val="000000"/>
                </a:solidFill>
              </a:rPr>
              <a:t>给定</a:t>
            </a:r>
            <a:r>
              <a:rPr lang="en-US" altLang="zh-CN" sz="2600" b="1" dirty="0">
                <a:solidFill>
                  <a:srgbClr val="000000"/>
                </a:solidFill>
              </a:rPr>
              <a:t>G</a:t>
            </a:r>
            <a:r>
              <a:rPr lang="zh-CN" altLang="en-US" sz="2600" b="1" dirty="0">
                <a:solidFill>
                  <a:srgbClr val="000000"/>
                </a:solidFill>
              </a:rPr>
              <a:t>的一棵树</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a:t>
            </a:r>
            <a:r>
              <a:rPr lang="zh-CN" altLang="en-US" sz="2600" b="1" dirty="0">
                <a:solidFill>
                  <a:srgbClr val="000000"/>
                </a:solidFill>
              </a:rPr>
              <a:t>令</a:t>
            </a:r>
            <a:r>
              <a:rPr lang="en-US" altLang="zh-CN" sz="2600" b="1" dirty="0">
                <a:solidFill>
                  <a:srgbClr val="000000"/>
                </a:solidFill>
              </a:rPr>
              <a:t>t</a:t>
            </a:r>
            <a:r>
              <a:rPr lang="en-US" altLang="zh-CN" sz="2600" b="1" baseline="-25000" dirty="0">
                <a:solidFill>
                  <a:srgbClr val="000000"/>
                </a:solidFill>
              </a:rPr>
              <a:t>1</a:t>
            </a:r>
            <a:r>
              <a:rPr lang="en-US" altLang="zh-CN" sz="2600" b="1" dirty="0">
                <a:solidFill>
                  <a:srgbClr val="000000"/>
                </a:solidFill>
              </a:rPr>
              <a:t>,t</a:t>
            </a:r>
            <a:r>
              <a:rPr lang="en-US" altLang="zh-CN" sz="2600" b="1" baseline="-25000" dirty="0">
                <a:solidFill>
                  <a:srgbClr val="000000"/>
                </a:solidFill>
              </a:rPr>
              <a:t>2</a:t>
            </a:r>
            <a:r>
              <a:rPr lang="en-US" altLang="zh-CN" sz="2600" b="1" dirty="0">
                <a:solidFill>
                  <a:srgbClr val="000000"/>
                </a:solidFill>
              </a:rPr>
              <a:t>,…,</a:t>
            </a:r>
            <a:r>
              <a:rPr lang="en-US" altLang="zh-CN" sz="2600" b="1" dirty="0" err="1">
                <a:solidFill>
                  <a:srgbClr val="000000"/>
                </a:solidFill>
              </a:rPr>
              <a:t>t</a:t>
            </a:r>
            <a:r>
              <a:rPr lang="en-US" altLang="zh-CN" sz="2600" b="1" baseline="-25000" dirty="0" err="1">
                <a:solidFill>
                  <a:srgbClr val="000000"/>
                </a:solidFill>
              </a:rPr>
              <a:t>p</a:t>
            </a:r>
            <a:r>
              <a:rPr lang="zh-CN" altLang="en-US" sz="2600" b="1" dirty="0">
                <a:solidFill>
                  <a:srgbClr val="000000"/>
                </a:solidFill>
              </a:rPr>
              <a:t>是</a:t>
            </a:r>
            <a:r>
              <a:rPr lang="en-US" altLang="zh-CN" sz="2600" b="1" dirty="0">
                <a:solidFill>
                  <a:srgbClr val="000000"/>
                </a:solidFill>
              </a:rPr>
              <a:t>G</a:t>
            </a:r>
            <a:r>
              <a:rPr lang="zh-CN" altLang="en-US" sz="2600" b="1" dirty="0">
                <a:solidFill>
                  <a:srgbClr val="000000"/>
                </a:solidFill>
              </a:rPr>
              <a:t>中全部满足     </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-t</a:t>
            </a:r>
            <a:r>
              <a:rPr lang="en-US" altLang="zh-CN" sz="2600" b="1" baseline="-25000" dirty="0">
                <a:solidFill>
                  <a:srgbClr val="000000"/>
                </a:solidFill>
              </a:rPr>
              <a:t>i</a:t>
            </a:r>
            <a:r>
              <a:rPr lang="en-US" altLang="zh-CN" sz="2600" b="1" dirty="0">
                <a:solidFill>
                  <a:srgbClr val="000000"/>
                </a:solidFill>
              </a:rPr>
              <a:t>=(e), t</a:t>
            </a:r>
            <a:r>
              <a:rPr lang="en-US" altLang="zh-CN" sz="2600" b="1" baseline="-25000" dirty="0">
                <a:solidFill>
                  <a:srgbClr val="000000"/>
                </a:solidFill>
              </a:rPr>
              <a:t>i</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=(b</a:t>
            </a:r>
            <a:r>
              <a:rPr lang="en-US" altLang="zh-CN" sz="2600" b="1" baseline="-25000" dirty="0">
                <a:solidFill>
                  <a:srgbClr val="000000"/>
                </a:solidFill>
              </a:rPr>
              <a:t>i</a:t>
            </a:r>
            <a:r>
              <a:rPr lang="en-US" altLang="zh-CN" sz="2600" b="1" dirty="0">
                <a:solidFill>
                  <a:srgbClr val="000000"/>
                </a:solidFill>
              </a:rPr>
              <a:t>)</a:t>
            </a:r>
            <a:r>
              <a:rPr lang="zh-CN" altLang="en-US" sz="2600" b="1" dirty="0">
                <a:solidFill>
                  <a:srgbClr val="000000"/>
                </a:solidFill>
              </a:rPr>
              <a:t>的树，则</a:t>
            </a:r>
            <a:r>
              <a:rPr lang="en-US" altLang="zh-CN" sz="2600" b="1" dirty="0">
                <a:solidFill>
                  <a:srgbClr val="000000"/>
                </a:solidFill>
              </a:rPr>
              <a:t>S</a:t>
            </a:r>
            <a:r>
              <a:rPr lang="en-US" altLang="zh-CN" sz="2600" b="1" baseline="-25000" dirty="0">
                <a:solidFill>
                  <a:srgbClr val="000000"/>
                </a:solidFill>
              </a:rPr>
              <a:t>e</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)=(e,b</a:t>
            </a:r>
            <a:r>
              <a:rPr lang="en-US" altLang="zh-CN" sz="2600" b="1" baseline="-25000" dirty="0">
                <a:solidFill>
                  <a:srgbClr val="000000"/>
                </a:solidFill>
              </a:rPr>
              <a:t>1</a:t>
            </a:r>
            <a:r>
              <a:rPr lang="en-US" altLang="zh-CN" sz="2600" b="1" dirty="0">
                <a:solidFill>
                  <a:srgbClr val="000000"/>
                </a:solidFill>
              </a:rPr>
              <a:t>,b</a:t>
            </a:r>
            <a:r>
              <a:rPr lang="en-US" altLang="zh-CN" sz="2600" b="1" baseline="-25000" dirty="0">
                <a:solidFill>
                  <a:srgbClr val="000000"/>
                </a:solidFill>
              </a:rPr>
              <a:t>2</a:t>
            </a:r>
            <a:r>
              <a:rPr lang="en-US" altLang="zh-CN" sz="2600" b="1" dirty="0">
                <a:solidFill>
                  <a:srgbClr val="000000"/>
                </a:solidFill>
              </a:rPr>
              <a:t>,…,</a:t>
            </a:r>
            <a:r>
              <a:rPr lang="en-US" altLang="zh-CN" sz="2600" b="1" dirty="0" err="1">
                <a:solidFill>
                  <a:srgbClr val="000000"/>
                </a:solidFill>
              </a:rPr>
              <a:t>b</a:t>
            </a:r>
            <a:r>
              <a:rPr lang="en-US" altLang="zh-CN" sz="2600" b="1" baseline="-25000" dirty="0" err="1">
                <a:solidFill>
                  <a:srgbClr val="000000"/>
                </a:solidFill>
              </a:rPr>
              <a:t>p</a:t>
            </a:r>
            <a:r>
              <a:rPr lang="en-US" altLang="zh-CN" sz="2600" b="1" dirty="0">
                <a:solidFill>
                  <a:srgbClr val="000000"/>
                </a:solidFill>
              </a:rPr>
              <a:t>)</a:t>
            </a:r>
            <a:r>
              <a:rPr lang="zh-CN" altLang="en-US" sz="2600" b="1" dirty="0">
                <a:solidFill>
                  <a:srgbClr val="000000"/>
                </a:solidFill>
              </a:rPr>
              <a:t>。反之，若</a:t>
            </a:r>
            <a:r>
              <a:rPr lang="en-US" altLang="zh-CN" sz="2600" b="1" dirty="0" err="1">
                <a:solidFill>
                  <a:srgbClr val="000000"/>
                </a:solidFill>
              </a:rPr>
              <a:t>b</a:t>
            </a:r>
            <a:r>
              <a:rPr lang="en-US" altLang="zh-CN" sz="2600" b="1" baseline="-25000" dirty="0" err="1">
                <a:solidFill>
                  <a:srgbClr val="000000"/>
                </a:solidFill>
              </a:rPr>
              <a:t>i</a:t>
            </a:r>
            <a:r>
              <a:rPr lang="en-US" altLang="zh-CN" sz="2600" b="1" dirty="0" err="1">
                <a:solidFill>
                  <a:srgbClr val="000000"/>
                </a:solidFill>
              </a:rPr>
              <a:t>∈S</a:t>
            </a:r>
            <a:r>
              <a:rPr lang="en-US" altLang="zh-CN" sz="2600" b="1" baseline="-25000" dirty="0" err="1">
                <a:solidFill>
                  <a:srgbClr val="000000"/>
                </a:solidFill>
              </a:rPr>
              <a:t>e</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a:t>
            </a:r>
            <a:r>
              <a:rPr lang="zh-CN" altLang="en-US" sz="2600" b="1" dirty="0">
                <a:solidFill>
                  <a:srgbClr val="000000"/>
                </a:solidFill>
              </a:rPr>
              <a:t>则</a:t>
            </a:r>
            <a:r>
              <a:rPr lang="en-US" altLang="zh-CN" sz="2600" b="1" dirty="0" err="1">
                <a:solidFill>
                  <a:srgbClr val="000000"/>
                </a:solidFill>
              </a:rPr>
              <a:t>t</a:t>
            </a:r>
            <a:r>
              <a:rPr lang="en-US" altLang="zh-CN" sz="2600" b="1" baseline="-25000" dirty="0" err="1">
                <a:solidFill>
                  <a:srgbClr val="000000"/>
                </a:solidFill>
              </a:rPr>
              <a:t>i</a:t>
            </a:r>
            <a:r>
              <a:rPr lang="en-US" altLang="zh-CN" sz="2600" b="1" dirty="0">
                <a:solidFill>
                  <a:srgbClr val="000000"/>
                </a:solidFill>
              </a:rPr>
              <a:t>=t</a:t>
            </a:r>
            <a:r>
              <a:rPr lang="en-US" altLang="zh-CN" sz="2600" b="1" baseline="-25000" dirty="0">
                <a:solidFill>
                  <a:srgbClr val="000000"/>
                </a:solidFill>
              </a:rPr>
              <a:t>0</a:t>
            </a:r>
            <a:r>
              <a:rPr lang="en-US" altLang="en-US" sz="2600" b="1" dirty="0">
                <a:solidFill>
                  <a:srgbClr val="000000"/>
                </a:solidFill>
              </a:rPr>
              <a:t>⊕</a:t>
            </a:r>
            <a:r>
              <a:rPr lang="en-US" altLang="zh-CN" sz="2600" b="1" dirty="0">
                <a:solidFill>
                  <a:srgbClr val="000000"/>
                </a:solidFill>
              </a:rPr>
              <a:t> (</a:t>
            </a:r>
            <a:r>
              <a:rPr lang="en-US" altLang="zh-CN" sz="2600" b="1" dirty="0" err="1">
                <a:solidFill>
                  <a:srgbClr val="000000"/>
                </a:solidFill>
              </a:rPr>
              <a:t>e,b</a:t>
            </a:r>
            <a:r>
              <a:rPr lang="en-US" altLang="zh-CN" sz="2600" b="1" baseline="-25000" dirty="0" err="1">
                <a:solidFill>
                  <a:srgbClr val="000000"/>
                </a:solidFill>
              </a:rPr>
              <a:t>i</a:t>
            </a:r>
            <a:r>
              <a:rPr lang="en-US" altLang="zh-CN" sz="2600" b="1" dirty="0">
                <a:solidFill>
                  <a:srgbClr val="000000"/>
                </a:solidFill>
              </a:rPr>
              <a:t>)</a:t>
            </a:r>
            <a:r>
              <a:rPr lang="zh-CN" altLang="en-US" sz="2600" b="1" dirty="0">
                <a:solidFill>
                  <a:srgbClr val="000000"/>
                </a:solidFill>
              </a:rPr>
              <a:t>是树。</a:t>
            </a:r>
          </a:p>
        </p:txBody>
      </p:sp>
      <p:sp>
        <p:nvSpPr>
          <p:cNvPr id="1003525" name="Rectangle 5"/>
          <p:cNvSpPr>
            <a:spLocks noChangeArrowheads="1"/>
          </p:cNvSpPr>
          <p:nvPr/>
        </p:nvSpPr>
        <p:spPr bwMode="auto">
          <a:xfrm>
            <a:off x="3708400" y="2852738"/>
            <a:ext cx="5435600" cy="4333494"/>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rPr>
              <a:t>例</a:t>
            </a:r>
            <a:r>
              <a:rPr lang="en-US" altLang="zh-CN" sz="2600" b="1" dirty="0">
                <a:solidFill>
                  <a:srgbClr val="FF0000"/>
                </a:solidFill>
              </a:rPr>
              <a:t>3.5.2      </a:t>
            </a:r>
            <a:r>
              <a:rPr lang="zh-CN" altLang="en-US" sz="2600" b="1" dirty="0">
                <a:solidFill>
                  <a:srgbClr val="000000"/>
                </a:solidFill>
              </a:rPr>
              <a:t>图中</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a:t>
            </a:r>
            <a:r>
              <a:rPr lang="en-US" altLang="zh-CN" sz="2600" b="1" dirty="0">
                <a:solidFill>
                  <a:srgbClr val="9933FF"/>
                </a:solidFill>
              </a:rPr>
              <a:t>e</a:t>
            </a:r>
            <a:r>
              <a:rPr lang="en-US" altLang="zh-CN" sz="2600" b="1" baseline="-25000" dirty="0">
                <a:solidFill>
                  <a:srgbClr val="9933FF"/>
                </a:solidFill>
              </a:rPr>
              <a:t>1</a:t>
            </a:r>
            <a:r>
              <a:rPr lang="en-US" altLang="zh-CN" sz="2600" b="1" dirty="0">
                <a:solidFill>
                  <a:srgbClr val="000000"/>
                </a:solidFill>
              </a:rPr>
              <a:t>,e</a:t>
            </a:r>
            <a:r>
              <a:rPr lang="en-US" altLang="zh-CN" sz="2600" b="1" baseline="-25000" dirty="0">
                <a:solidFill>
                  <a:srgbClr val="000000"/>
                </a:solidFill>
              </a:rPr>
              <a:t>2</a:t>
            </a:r>
            <a:r>
              <a:rPr lang="en-US" altLang="zh-CN" sz="2600" b="1" dirty="0">
                <a:solidFill>
                  <a:srgbClr val="000000"/>
                </a:solidFill>
              </a:rPr>
              <a:t>,e</a:t>
            </a:r>
            <a:r>
              <a:rPr lang="en-US" altLang="zh-CN" sz="2600" b="1" baseline="-25000" dirty="0">
                <a:solidFill>
                  <a:srgbClr val="000000"/>
                </a:solidFill>
              </a:rPr>
              <a:t>3</a:t>
            </a:r>
            <a:r>
              <a:rPr lang="en-US" altLang="zh-CN" sz="2600" b="1" dirty="0">
                <a:solidFill>
                  <a:srgbClr val="000000"/>
                </a:solidFill>
              </a:rPr>
              <a:t>)</a:t>
            </a:r>
            <a:r>
              <a:rPr lang="zh-CN" altLang="en-US" sz="2600" b="1" dirty="0">
                <a:solidFill>
                  <a:srgbClr val="000000"/>
                </a:solidFill>
              </a:rPr>
              <a:t>。</a:t>
            </a:r>
          </a:p>
          <a:p>
            <a:pPr marL="1524000" indent="-1524000">
              <a:spcBef>
                <a:spcPct val="20000"/>
              </a:spcBef>
              <a:buClr>
                <a:schemeClr val="folHlink"/>
              </a:buClr>
              <a:buSzPct val="60000"/>
              <a:buFont typeface="Wingdings" pitchFamily="2" charset="2"/>
              <a:buNone/>
            </a:pPr>
            <a:r>
              <a:rPr lang="zh-CN" altLang="en-US" sz="2600" b="1" dirty="0">
                <a:solidFill>
                  <a:srgbClr val="000000"/>
                </a:solidFill>
              </a:rPr>
              <a:t>                  则</a:t>
            </a:r>
            <a:r>
              <a:rPr lang="en-US" altLang="zh-CN" sz="2600" b="1" dirty="0">
                <a:solidFill>
                  <a:srgbClr val="000000"/>
                </a:solidFill>
              </a:rPr>
              <a:t>t</a:t>
            </a:r>
            <a:r>
              <a:rPr lang="en-US" altLang="zh-CN" sz="2600" b="1" baseline="-25000" dirty="0">
                <a:solidFill>
                  <a:srgbClr val="000000"/>
                </a:solidFill>
              </a:rPr>
              <a:t>1</a:t>
            </a:r>
            <a:r>
              <a:rPr lang="en-US" altLang="zh-CN" sz="2600" b="1" dirty="0">
                <a:solidFill>
                  <a:srgbClr val="000000"/>
                </a:solidFill>
              </a:rPr>
              <a:t>=(</a:t>
            </a:r>
            <a:r>
              <a:rPr lang="en-US" altLang="zh-CN" sz="2600" b="1" dirty="0">
                <a:solidFill>
                  <a:srgbClr val="0070C0"/>
                </a:solidFill>
              </a:rPr>
              <a:t>e</a:t>
            </a:r>
            <a:r>
              <a:rPr lang="en-US" altLang="zh-CN" sz="2600" b="1" baseline="-25000" dirty="0">
                <a:solidFill>
                  <a:srgbClr val="0070C0"/>
                </a:solidFill>
              </a:rPr>
              <a:t>4</a:t>
            </a:r>
            <a:r>
              <a:rPr lang="en-US" altLang="zh-CN" sz="2600" b="1" dirty="0">
                <a:solidFill>
                  <a:srgbClr val="000000"/>
                </a:solidFill>
              </a:rPr>
              <a:t>,e</a:t>
            </a:r>
            <a:r>
              <a:rPr lang="en-US" altLang="zh-CN" sz="2600" b="1" baseline="-25000" dirty="0">
                <a:solidFill>
                  <a:srgbClr val="000000"/>
                </a:solidFill>
              </a:rPr>
              <a:t>2</a:t>
            </a:r>
            <a:r>
              <a:rPr lang="en-US" altLang="zh-CN" sz="2600" b="1" dirty="0">
                <a:solidFill>
                  <a:srgbClr val="000000"/>
                </a:solidFill>
              </a:rPr>
              <a:t>,e</a:t>
            </a:r>
            <a:r>
              <a:rPr lang="en-US" altLang="zh-CN" sz="2600" b="1" baseline="-25000" dirty="0">
                <a:solidFill>
                  <a:srgbClr val="000000"/>
                </a:solidFill>
              </a:rPr>
              <a:t>3</a:t>
            </a:r>
            <a:r>
              <a:rPr lang="en-US" altLang="zh-CN" sz="2600" b="1" dirty="0">
                <a:solidFill>
                  <a:srgbClr val="000000"/>
                </a:solidFill>
              </a:rPr>
              <a:t>),    </a:t>
            </a:r>
          </a:p>
          <a:p>
            <a:pPr marL="1524000" indent="-1524000">
              <a:spcBef>
                <a:spcPct val="20000"/>
              </a:spcBef>
              <a:buClr>
                <a:schemeClr val="folHlink"/>
              </a:buClr>
              <a:buSzPct val="60000"/>
              <a:buFont typeface="Wingdings" pitchFamily="2" charset="2"/>
              <a:buNone/>
            </a:pPr>
            <a:r>
              <a:rPr lang="en-US" altLang="zh-CN" sz="2600" dirty="0">
                <a:solidFill>
                  <a:srgbClr val="000000"/>
                </a:solidFill>
              </a:rPr>
              <a:t>                    </a:t>
            </a:r>
            <a:r>
              <a:rPr lang="en-US" altLang="zh-CN" sz="2600" b="1" dirty="0">
                <a:solidFill>
                  <a:srgbClr val="000000"/>
                </a:solidFill>
              </a:rPr>
              <a:t>t</a:t>
            </a:r>
            <a:r>
              <a:rPr lang="en-US" altLang="zh-CN" sz="2600" b="1" baseline="-25000" dirty="0">
                <a:solidFill>
                  <a:srgbClr val="000000"/>
                </a:solidFill>
              </a:rPr>
              <a:t>2</a:t>
            </a:r>
            <a:r>
              <a:rPr lang="en-US" altLang="zh-CN" sz="2600" b="1" dirty="0">
                <a:solidFill>
                  <a:srgbClr val="000000"/>
                </a:solidFill>
              </a:rPr>
              <a:t>=(</a:t>
            </a:r>
            <a:r>
              <a:rPr lang="en-US" altLang="zh-CN" sz="2600" b="1" dirty="0">
                <a:solidFill>
                  <a:srgbClr val="008000"/>
                </a:solidFill>
              </a:rPr>
              <a:t>e</a:t>
            </a:r>
            <a:r>
              <a:rPr lang="en-US" altLang="zh-CN" sz="2600" b="1" baseline="-25000" dirty="0">
                <a:solidFill>
                  <a:srgbClr val="008000"/>
                </a:solidFill>
              </a:rPr>
              <a:t>6</a:t>
            </a:r>
            <a:r>
              <a:rPr lang="en-US" altLang="zh-CN" sz="2600" b="1" dirty="0">
                <a:solidFill>
                  <a:srgbClr val="000000"/>
                </a:solidFill>
              </a:rPr>
              <a:t>,e</a:t>
            </a:r>
            <a:r>
              <a:rPr lang="en-US" altLang="zh-CN" sz="2600" b="1" baseline="-25000" dirty="0">
                <a:solidFill>
                  <a:srgbClr val="000000"/>
                </a:solidFill>
              </a:rPr>
              <a:t>2</a:t>
            </a:r>
            <a:r>
              <a:rPr lang="en-US" altLang="zh-CN" sz="2600" b="1" dirty="0">
                <a:solidFill>
                  <a:srgbClr val="000000"/>
                </a:solidFill>
              </a:rPr>
              <a:t>,e</a:t>
            </a:r>
            <a:r>
              <a:rPr lang="en-US" altLang="zh-CN" sz="2600" b="1" baseline="-25000" dirty="0">
                <a:solidFill>
                  <a:srgbClr val="000000"/>
                </a:solidFill>
              </a:rPr>
              <a:t>3</a:t>
            </a:r>
            <a:r>
              <a:rPr lang="en-US" altLang="zh-CN" sz="2600" b="1" dirty="0">
                <a:solidFill>
                  <a:srgbClr val="000000"/>
                </a:solidFill>
              </a:rPr>
              <a:t>)    </a:t>
            </a:r>
          </a:p>
          <a:p>
            <a:pPr marL="1524000" indent="-1524000">
              <a:spcBef>
                <a:spcPct val="20000"/>
              </a:spcBef>
              <a:buClr>
                <a:schemeClr val="folHlink"/>
              </a:buClr>
              <a:buSzPct val="60000"/>
              <a:buFont typeface="Wingdings" pitchFamily="2" charset="2"/>
              <a:buNone/>
            </a:pPr>
            <a:r>
              <a:rPr lang="en-US" altLang="zh-CN" sz="2600" dirty="0">
                <a:solidFill>
                  <a:srgbClr val="000000"/>
                </a:solidFill>
              </a:rPr>
              <a:t>               </a:t>
            </a:r>
            <a:r>
              <a:rPr lang="zh-CN" altLang="en-US" sz="2600" b="1" dirty="0">
                <a:solidFill>
                  <a:srgbClr val="000000"/>
                </a:solidFill>
              </a:rPr>
              <a:t>满足 </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-t</a:t>
            </a:r>
            <a:r>
              <a:rPr lang="en-US" altLang="zh-CN" sz="2600" b="1" baseline="-25000" dirty="0">
                <a:solidFill>
                  <a:srgbClr val="000000"/>
                </a:solidFill>
              </a:rPr>
              <a:t>1</a:t>
            </a:r>
            <a:r>
              <a:rPr lang="en-US" altLang="zh-CN" sz="2600" b="1" dirty="0">
                <a:solidFill>
                  <a:srgbClr val="000000"/>
                </a:solidFill>
              </a:rPr>
              <a:t>=(e</a:t>
            </a:r>
            <a:r>
              <a:rPr lang="en-US" altLang="zh-CN" sz="2600" b="1" baseline="-25000" dirty="0">
                <a:solidFill>
                  <a:srgbClr val="000000"/>
                </a:solidFill>
              </a:rPr>
              <a:t>1</a:t>
            </a:r>
            <a:r>
              <a:rPr lang="en-US" altLang="zh-CN" sz="2600" b="1" dirty="0">
                <a:solidFill>
                  <a:srgbClr val="000000"/>
                </a:solidFill>
              </a:rPr>
              <a:t>),</a:t>
            </a:r>
          </a:p>
          <a:p>
            <a:pPr marL="1524000" indent="-1524000">
              <a:spcBef>
                <a:spcPct val="20000"/>
              </a:spcBef>
              <a:buClr>
                <a:schemeClr val="folHlink"/>
              </a:buClr>
              <a:buSzPct val="60000"/>
              <a:buFont typeface="Wingdings" pitchFamily="2" charset="2"/>
              <a:buNone/>
            </a:pPr>
            <a:r>
              <a:rPr lang="en-US" altLang="zh-CN" sz="2600" b="1" dirty="0">
                <a:solidFill>
                  <a:srgbClr val="000000"/>
                </a:solidFill>
              </a:rPr>
              <a:t>                   t</a:t>
            </a:r>
            <a:r>
              <a:rPr lang="en-US" altLang="zh-CN" sz="2600" b="1" baseline="-25000" dirty="0">
                <a:solidFill>
                  <a:srgbClr val="000000"/>
                </a:solidFill>
              </a:rPr>
              <a:t>1</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a:t>
            </a:r>
            <a:r>
              <a:rPr lang="en-US" altLang="zh-CN" sz="2600" b="1" baseline="-25000" dirty="0">
                <a:solidFill>
                  <a:srgbClr val="000000"/>
                </a:solidFill>
              </a:rPr>
              <a:t>4</a:t>
            </a:r>
            <a:r>
              <a:rPr lang="en-US" altLang="zh-CN" sz="2600" b="1" dirty="0">
                <a:solidFill>
                  <a:srgbClr val="000000"/>
                </a:solidFill>
              </a:rPr>
              <a:t>),</a:t>
            </a:r>
          </a:p>
          <a:p>
            <a:pPr marL="1524000" indent="-1524000">
              <a:spcBef>
                <a:spcPct val="20000"/>
              </a:spcBef>
              <a:buClr>
                <a:schemeClr val="folHlink"/>
              </a:buClr>
              <a:buSzPct val="60000"/>
              <a:buFont typeface="Wingdings" pitchFamily="2" charset="2"/>
              <a:buNone/>
            </a:pPr>
            <a:r>
              <a:rPr lang="en-US" altLang="zh-CN" sz="2600" b="1" dirty="0">
                <a:solidFill>
                  <a:srgbClr val="000000"/>
                </a:solidFill>
              </a:rPr>
              <a:t>                   t</a:t>
            </a:r>
            <a:r>
              <a:rPr lang="en-US" altLang="zh-CN" sz="2600" b="1" baseline="-25000" dirty="0">
                <a:solidFill>
                  <a:srgbClr val="000000"/>
                </a:solidFill>
              </a:rPr>
              <a:t>2</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a:t>
            </a:r>
            <a:r>
              <a:rPr lang="en-US" altLang="zh-CN" sz="2600" b="1" baseline="-25000" dirty="0">
                <a:solidFill>
                  <a:srgbClr val="000000"/>
                </a:solidFill>
              </a:rPr>
              <a:t>6</a:t>
            </a:r>
            <a:r>
              <a:rPr lang="en-US" altLang="zh-CN" sz="2600" b="1" dirty="0">
                <a:solidFill>
                  <a:srgbClr val="000000"/>
                </a:solidFill>
              </a:rPr>
              <a:t>),</a:t>
            </a:r>
          </a:p>
          <a:p>
            <a:pPr marL="1524000" indent="-1524000">
              <a:spcBef>
                <a:spcPct val="20000"/>
              </a:spcBef>
              <a:buClr>
                <a:schemeClr val="folHlink"/>
              </a:buClr>
              <a:buSzPct val="60000"/>
              <a:buFont typeface="Wingdings" pitchFamily="2" charset="2"/>
              <a:buNone/>
            </a:pPr>
            <a:r>
              <a:rPr lang="en-US" altLang="zh-CN" sz="2600" b="1" dirty="0">
                <a:solidFill>
                  <a:srgbClr val="000000"/>
                </a:solidFill>
              </a:rPr>
              <a:t>                   S</a:t>
            </a:r>
            <a:r>
              <a:rPr lang="en-US" altLang="zh-CN" sz="2600" b="1" baseline="-25000" dirty="0">
                <a:solidFill>
                  <a:srgbClr val="000000"/>
                </a:solidFill>
              </a:rPr>
              <a:t>e1</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a:t>
            </a:r>
            <a:r>
              <a:rPr lang="en-US" altLang="zh-CN" sz="2600" b="1" baseline="-25000" dirty="0">
                <a:solidFill>
                  <a:srgbClr val="000000"/>
                </a:solidFill>
              </a:rPr>
              <a:t>1</a:t>
            </a:r>
            <a:r>
              <a:rPr lang="en-US" altLang="zh-CN" sz="2600" b="1" dirty="0">
                <a:solidFill>
                  <a:srgbClr val="000000"/>
                </a:solidFill>
              </a:rPr>
              <a:t>,e</a:t>
            </a:r>
            <a:r>
              <a:rPr lang="en-US" altLang="zh-CN" sz="2600" b="1" baseline="-25000" dirty="0">
                <a:solidFill>
                  <a:srgbClr val="000000"/>
                </a:solidFill>
              </a:rPr>
              <a:t>4</a:t>
            </a:r>
            <a:r>
              <a:rPr lang="en-US" altLang="zh-CN" sz="2600" b="1" dirty="0">
                <a:solidFill>
                  <a:srgbClr val="000000"/>
                </a:solidFill>
              </a:rPr>
              <a:t>, e</a:t>
            </a:r>
            <a:r>
              <a:rPr lang="en-US" altLang="zh-CN" sz="2600" b="1" baseline="-25000" dirty="0">
                <a:solidFill>
                  <a:srgbClr val="000000"/>
                </a:solidFill>
              </a:rPr>
              <a:t>6</a:t>
            </a:r>
            <a:r>
              <a:rPr lang="en-US" altLang="zh-CN" sz="2600" b="1" dirty="0">
                <a:solidFill>
                  <a:srgbClr val="000000"/>
                </a:solidFill>
              </a:rPr>
              <a:t>) </a:t>
            </a:r>
            <a:r>
              <a:rPr lang="zh-CN" altLang="en-US" sz="2600" b="1" dirty="0">
                <a:solidFill>
                  <a:srgbClr val="000000"/>
                </a:solidFill>
              </a:rPr>
              <a:t>。</a:t>
            </a:r>
          </a:p>
          <a:p>
            <a:pPr marL="1524000" indent="-1524000">
              <a:spcBef>
                <a:spcPct val="20000"/>
              </a:spcBef>
              <a:buClr>
                <a:schemeClr val="folHlink"/>
              </a:buClr>
              <a:buSzPct val="60000"/>
              <a:buFont typeface="Wingdings" pitchFamily="2" charset="2"/>
              <a:buNone/>
            </a:pPr>
            <a:endParaRPr lang="zh-CN" altLang="en-US" sz="2600" b="1" dirty="0">
              <a:solidFill>
                <a:srgbClr val="000000"/>
              </a:solidFill>
            </a:endParaRPr>
          </a:p>
          <a:p>
            <a:pPr marL="1524000" indent="-1524000">
              <a:spcBef>
                <a:spcPct val="20000"/>
              </a:spcBef>
              <a:buClr>
                <a:schemeClr val="folHlink"/>
              </a:buClr>
              <a:buSzPct val="60000"/>
              <a:buFont typeface="Wingdings" pitchFamily="2" charset="2"/>
              <a:buNone/>
            </a:pPr>
            <a:r>
              <a:rPr lang="zh-CN" altLang="en-US" sz="2600" b="1" dirty="0">
                <a:solidFill>
                  <a:srgbClr val="000000"/>
                </a:solidFill>
              </a:rPr>
              <a:t>                         </a:t>
            </a:r>
          </a:p>
        </p:txBody>
      </p:sp>
      <p:cxnSp>
        <p:nvCxnSpPr>
          <p:cNvPr id="6" name="Straight Arrow Connector 5">
            <a:extLst>
              <a:ext uri="{FF2B5EF4-FFF2-40B4-BE49-F238E27FC236}">
                <a16:creationId xmlns:a16="http://schemas.microsoft.com/office/drawing/2014/main" id="{C3F8C254-8D23-44D0-B787-379E9B71CC20}"/>
              </a:ext>
            </a:extLst>
          </p:cNvPr>
          <p:cNvCxnSpPr>
            <a:cxnSpLocks/>
          </p:cNvCxnSpPr>
          <p:nvPr/>
        </p:nvCxnSpPr>
        <p:spPr>
          <a:xfrm>
            <a:off x="2342605" y="3560794"/>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77B3410F-B23C-4B0E-880F-49344F6E9E52}"/>
              </a:ext>
            </a:extLst>
          </p:cNvPr>
          <p:cNvCxnSpPr/>
          <p:nvPr/>
        </p:nvCxnSpPr>
        <p:spPr>
          <a:xfrm>
            <a:off x="2342605" y="3560794"/>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1965F7F5-80B5-4768-93B8-A6815843D079}"/>
              </a:ext>
            </a:extLst>
          </p:cNvPr>
          <p:cNvCxnSpPr>
            <a:cxnSpLocks/>
          </p:cNvCxnSpPr>
          <p:nvPr/>
        </p:nvCxnSpPr>
        <p:spPr>
          <a:xfrm flipH="1" flipV="1">
            <a:off x="905691" y="4309731"/>
            <a:ext cx="1436914" cy="1314995"/>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3504C7EE-63E8-4F08-BC76-217C2577885F}"/>
              </a:ext>
            </a:extLst>
          </p:cNvPr>
          <p:cNvCxnSpPr>
            <a:cxnSpLocks/>
          </p:cNvCxnSpPr>
          <p:nvPr/>
        </p:nvCxnSpPr>
        <p:spPr>
          <a:xfrm>
            <a:off x="905691" y="4309731"/>
            <a:ext cx="2978331" cy="0"/>
          </a:xfrm>
          <a:prstGeom prst="straightConnector1">
            <a:avLst/>
          </a:prstGeom>
          <a:ln>
            <a:solidFill>
              <a:srgbClr val="009900"/>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C34A167C-EE04-41F7-95EC-400B6010E907}"/>
              </a:ext>
            </a:extLst>
          </p:cNvPr>
          <p:cNvCxnSpPr>
            <a:cxnSpLocks/>
          </p:cNvCxnSpPr>
          <p:nvPr/>
        </p:nvCxnSpPr>
        <p:spPr>
          <a:xfrm flipV="1">
            <a:off x="975360" y="3560795"/>
            <a:ext cx="1367245" cy="748936"/>
          </a:xfrm>
          <a:prstGeom prst="straightConnector1">
            <a:avLst/>
          </a:prstGeom>
          <a:ln>
            <a:solidFill>
              <a:srgbClr val="9933FF"/>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EEF44B7C-7E35-4FCB-8B57-6D68CBE019C8}"/>
              </a:ext>
            </a:extLst>
          </p:cNvPr>
          <p:cNvCxnSpPr>
            <a:cxnSpLocks/>
          </p:cNvCxnSpPr>
          <p:nvPr/>
        </p:nvCxnSpPr>
        <p:spPr>
          <a:xfrm flipH="1">
            <a:off x="2342605" y="4309731"/>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959F8A3D-0760-487A-A87C-2F7F628DABF0}"/>
              </a:ext>
            </a:extLst>
          </p:cNvPr>
          <p:cNvSpPr txBox="1"/>
          <p:nvPr/>
        </p:nvSpPr>
        <p:spPr>
          <a:xfrm>
            <a:off x="2978337" y="3512877"/>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13" name="TextBox 12">
            <a:extLst>
              <a:ext uri="{FF2B5EF4-FFF2-40B4-BE49-F238E27FC236}">
                <a16:creationId xmlns:a16="http://schemas.microsoft.com/office/drawing/2014/main" id="{0EE79C15-2B11-47B5-BD94-BD4C70F6E5D1}"/>
              </a:ext>
            </a:extLst>
          </p:cNvPr>
          <p:cNvSpPr txBox="1"/>
          <p:nvPr/>
        </p:nvSpPr>
        <p:spPr>
          <a:xfrm>
            <a:off x="1283477" y="4889249"/>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14" name="TextBox 13">
            <a:extLst>
              <a:ext uri="{FF2B5EF4-FFF2-40B4-BE49-F238E27FC236}">
                <a16:creationId xmlns:a16="http://schemas.microsoft.com/office/drawing/2014/main" id="{4F4AB851-EBA8-4A72-8645-88EC81509E93}"/>
              </a:ext>
            </a:extLst>
          </p:cNvPr>
          <p:cNvSpPr txBox="1"/>
          <p:nvPr/>
        </p:nvSpPr>
        <p:spPr>
          <a:xfrm>
            <a:off x="2310647" y="4657984"/>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15" name="TextBox 14">
            <a:extLst>
              <a:ext uri="{FF2B5EF4-FFF2-40B4-BE49-F238E27FC236}">
                <a16:creationId xmlns:a16="http://schemas.microsoft.com/office/drawing/2014/main" id="{6EC0CE85-D34A-42F4-AE1E-94E6D9DBF312}"/>
              </a:ext>
            </a:extLst>
          </p:cNvPr>
          <p:cNvSpPr txBox="1"/>
          <p:nvPr/>
        </p:nvSpPr>
        <p:spPr>
          <a:xfrm>
            <a:off x="3081354" y="4827834"/>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16" name="TextBox 15">
            <a:extLst>
              <a:ext uri="{FF2B5EF4-FFF2-40B4-BE49-F238E27FC236}">
                <a16:creationId xmlns:a16="http://schemas.microsoft.com/office/drawing/2014/main" id="{27D65E12-6F9D-4797-AB17-E122BE6F40A5}"/>
              </a:ext>
            </a:extLst>
          </p:cNvPr>
          <p:cNvSpPr txBox="1"/>
          <p:nvPr/>
        </p:nvSpPr>
        <p:spPr>
          <a:xfrm>
            <a:off x="2482682" y="3906488"/>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17" name="TextBox 16">
            <a:extLst>
              <a:ext uri="{FF2B5EF4-FFF2-40B4-BE49-F238E27FC236}">
                <a16:creationId xmlns:a16="http://schemas.microsoft.com/office/drawing/2014/main" id="{1F79C476-E2A9-405D-8444-C91ACDAB9AA5}"/>
              </a:ext>
            </a:extLst>
          </p:cNvPr>
          <p:cNvSpPr txBox="1"/>
          <p:nvPr/>
        </p:nvSpPr>
        <p:spPr>
          <a:xfrm>
            <a:off x="401743" y="4078899"/>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18" name="TextBox 17">
            <a:extLst>
              <a:ext uri="{FF2B5EF4-FFF2-40B4-BE49-F238E27FC236}">
                <a16:creationId xmlns:a16="http://schemas.microsoft.com/office/drawing/2014/main" id="{2DBE8025-8738-4209-82E9-E32032C46FFA}"/>
              </a:ext>
            </a:extLst>
          </p:cNvPr>
          <p:cNvSpPr txBox="1"/>
          <p:nvPr/>
        </p:nvSpPr>
        <p:spPr>
          <a:xfrm>
            <a:off x="2033018" y="3068638"/>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19" name="TextBox 18">
            <a:extLst>
              <a:ext uri="{FF2B5EF4-FFF2-40B4-BE49-F238E27FC236}">
                <a16:creationId xmlns:a16="http://schemas.microsoft.com/office/drawing/2014/main" id="{3CC520D2-EF23-407F-8256-58A3EE596EF2}"/>
              </a:ext>
            </a:extLst>
          </p:cNvPr>
          <p:cNvSpPr txBox="1"/>
          <p:nvPr/>
        </p:nvSpPr>
        <p:spPr>
          <a:xfrm>
            <a:off x="3900001" y="4037419"/>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20" name="TextBox 19">
            <a:extLst>
              <a:ext uri="{FF2B5EF4-FFF2-40B4-BE49-F238E27FC236}">
                <a16:creationId xmlns:a16="http://schemas.microsoft.com/office/drawing/2014/main" id="{75E3ECA4-F18F-4A4F-90D6-073B2DEAE5F9}"/>
              </a:ext>
            </a:extLst>
          </p:cNvPr>
          <p:cNvSpPr txBox="1"/>
          <p:nvPr/>
        </p:nvSpPr>
        <p:spPr>
          <a:xfrm>
            <a:off x="2150588" y="5538809"/>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21" name="TextBox 20">
            <a:extLst>
              <a:ext uri="{FF2B5EF4-FFF2-40B4-BE49-F238E27FC236}">
                <a16:creationId xmlns:a16="http://schemas.microsoft.com/office/drawing/2014/main" id="{F55A0E7B-E9B3-41F3-851F-76DCE62593BA}"/>
              </a:ext>
            </a:extLst>
          </p:cNvPr>
          <p:cNvSpPr txBox="1"/>
          <p:nvPr/>
        </p:nvSpPr>
        <p:spPr>
          <a:xfrm>
            <a:off x="1192995" y="3634803"/>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
        <p:nvSpPr>
          <p:cNvPr id="24" name="Arc 23">
            <a:extLst>
              <a:ext uri="{FF2B5EF4-FFF2-40B4-BE49-F238E27FC236}">
                <a16:creationId xmlns:a16="http://schemas.microsoft.com/office/drawing/2014/main" id="{04616ABA-754F-4BD0-B85C-9805DC9FA3BB}"/>
              </a:ext>
            </a:extLst>
          </p:cNvPr>
          <p:cNvSpPr/>
          <p:nvPr/>
        </p:nvSpPr>
        <p:spPr>
          <a:xfrm rot="2841656">
            <a:off x="-847721" y="3085663"/>
            <a:ext cx="2846794" cy="2851903"/>
          </a:xfrm>
          <a:prstGeom prst="arc">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25" name="TextBox 24">
            <a:extLst>
              <a:ext uri="{FF2B5EF4-FFF2-40B4-BE49-F238E27FC236}">
                <a16:creationId xmlns:a16="http://schemas.microsoft.com/office/drawing/2014/main" id="{C9E7F12B-E073-456B-9D56-4D408E8F0BDF}"/>
              </a:ext>
            </a:extLst>
          </p:cNvPr>
          <p:cNvSpPr txBox="1"/>
          <p:nvPr/>
        </p:nvSpPr>
        <p:spPr>
          <a:xfrm>
            <a:off x="826920" y="3196418"/>
            <a:ext cx="811428" cy="461665"/>
          </a:xfrm>
          <a:prstGeom prst="rect">
            <a:avLst/>
          </a:prstGeom>
          <a:noFill/>
        </p:spPr>
        <p:txBody>
          <a:bodyPr wrap="square" rtlCol="0">
            <a:spAutoFit/>
          </a:bodyPr>
          <a:lstStyle/>
          <a:p>
            <a:r>
              <a:rPr lang="zh-CN" altLang="en-US" dirty="0"/>
              <a:t>割集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25">
                                            <p:txEl>
                                              <p:pRg st="0" end="0"/>
                                            </p:txEl>
                                          </p:spTgt>
                                        </p:tgtEl>
                                        <p:attrNameLst>
                                          <p:attrName>style.visibility</p:attrName>
                                        </p:attrNameLst>
                                      </p:cBhvr>
                                      <p:to>
                                        <p:strVal val="visible"/>
                                      </p:to>
                                    </p:set>
                                    <p:animEffect transition="in" filter="blinds(horizontal)">
                                      <p:cBhvr>
                                        <p:cTn id="7" dur="500"/>
                                        <p:tgtEl>
                                          <p:spTgt spid="10035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3525">
                                            <p:txEl>
                                              <p:pRg st="1" end="1"/>
                                            </p:txEl>
                                          </p:spTgt>
                                        </p:tgtEl>
                                        <p:attrNameLst>
                                          <p:attrName>style.visibility</p:attrName>
                                        </p:attrNameLst>
                                      </p:cBhvr>
                                      <p:to>
                                        <p:strVal val="visible"/>
                                      </p:to>
                                    </p:set>
                                    <p:animEffect transition="in" filter="blinds(horizontal)">
                                      <p:cBhvr>
                                        <p:cTn id="12" dur="500"/>
                                        <p:tgtEl>
                                          <p:spTgt spid="10035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3525">
                                            <p:txEl>
                                              <p:pRg st="2" end="2"/>
                                            </p:txEl>
                                          </p:spTgt>
                                        </p:tgtEl>
                                        <p:attrNameLst>
                                          <p:attrName>style.visibility</p:attrName>
                                        </p:attrNameLst>
                                      </p:cBhvr>
                                      <p:to>
                                        <p:strVal val="visible"/>
                                      </p:to>
                                    </p:set>
                                    <p:animEffect transition="in" filter="blinds(horizontal)">
                                      <p:cBhvr>
                                        <p:cTn id="17" dur="500"/>
                                        <p:tgtEl>
                                          <p:spTgt spid="10035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3525">
                                            <p:txEl>
                                              <p:pRg st="3" end="3"/>
                                            </p:txEl>
                                          </p:spTgt>
                                        </p:tgtEl>
                                        <p:attrNameLst>
                                          <p:attrName>style.visibility</p:attrName>
                                        </p:attrNameLst>
                                      </p:cBhvr>
                                      <p:to>
                                        <p:strVal val="visible"/>
                                      </p:to>
                                    </p:set>
                                    <p:animEffect transition="in" filter="blinds(horizontal)">
                                      <p:cBhvr>
                                        <p:cTn id="22" dur="500"/>
                                        <p:tgtEl>
                                          <p:spTgt spid="10035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3525">
                                            <p:txEl>
                                              <p:pRg st="4" end="4"/>
                                            </p:txEl>
                                          </p:spTgt>
                                        </p:tgtEl>
                                        <p:attrNameLst>
                                          <p:attrName>style.visibility</p:attrName>
                                        </p:attrNameLst>
                                      </p:cBhvr>
                                      <p:to>
                                        <p:strVal val="visible"/>
                                      </p:to>
                                    </p:set>
                                    <p:animEffect transition="in" filter="blinds(horizontal)">
                                      <p:cBhvr>
                                        <p:cTn id="27" dur="500"/>
                                        <p:tgtEl>
                                          <p:spTgt spid="10035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03525">
                                            <p:txEl>
                                              <p:pRg st="5" end="5"/>
                                            </p:txEl>
                                          </p:spTgt>
                                        </p:tgtEl>
                                        <p:attrNameLst>
                                          <p:attrName>style.visibility</p:attrName>
                                        </p:attrNameLst>
                                      </p:cBhvr>
                                      <p:to>
                                        <p:strVal val="visible"/>
                                      </p:to>
                                    </p:set>
                                    <p:animEffect transition="in" filter="blinds(horizontal)">
                                      <p:cBhvr>
                                        <p:cTn id="32" dur="500"/>
                                        <p:tgtEl>
                                          <p:spTgt spid="10035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03525">
                                            <p:txEl>
                                              <p:pRg st="6" end="6"/>
                                            </p:txEl>
                                          </p:spTgt>
                                        </p:tgtEl>
                                        <p:attrNameLst>
                                          <p:attrName>style.visibility</p:attrName>
                                        </p:attrNameLst>
                                      </p:cBhvr>
                                      <p:to>
                                        <p:strVal val="visible"/>
                                      </p:to>
                                    </p:set>
                                    <p:animEffect transition="in" filter="blinds(horizontal)">
                                      <p:cBhvr>
                                        <p:cTn id="37" dur="500"/>
                                        <p:tgtEl>
                                          <p:spTgt spid="10035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Rectangle 2"/>
          <p:cNvSpPr>
            <a:spLocks noGrp="1" noRot="1" noChangeArrowheads="1"/>
          </p:cNvSpPr>
          <p:nvPr>
            <p:ph type="title"/>
          </p:nvPr>
        </p:nvSpPr>
        <p:spPr>
          <a:xfrm>
            <a:off x="631596" y="333375"/>
            <a:ext cx="8055204" cy="719138"/>
          </a:xfrm>
          <a:noFill/>
          <a:ln/>
        </p:spPr>
        <p:txBody>
          <a:bodyPr/>
          <a:lstStyle/>
          <a:p>
            <a:r>
              <a:rPr lang="zh-CN" altLang="en-US" sz="4000" dirty="0">
                <a:solidFill>
                  <a:schemeClr val="tx1"/>
                </a:solidFill>
              </a:rPr>
              <a:t>支撑树的生成</a:t>
            </a:r>
          </a:p>
        </p:txBody>
      </p:sp>
      <p:sp>
        <p:nvSpPr>
          <p:cNvPr id="1004548" name="Rectangle 4"/>
          <p:cNvSpPr>
            <a:spLocks noChangeArrowheads="1"/>
          </p:cNvSpPr>
          <p:nvPr/>
        </p:nvSpPr>
        <p:spPr bwMode="auto">
          <a:xfrm>
            <a:off x="206375" y="1268413"/>
            <a:ext cx="6813550" cy="4296561"/>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rPr>
              <a:t>例</a:t>
            </a:r>
            <a:r>
              <a:rPr lang="en-US" altLang="zh-CN" sz="2600" b="1" dirty="0">
                <a:solidFill>
                  <a:srgbClr val="FF0000"/>
                </a:solidFill>
              </a:rPr>
              <a:t>3.5.3</a:t>
            </a:r>
          </a:p>
          <a:p>
            <a:pPr marL="1524000" indent="-1524000"/>
            <a:endParaRPr lang="en-US" altLang="zh-CN" sz="2400" b="1" dirty="0">
              <a:solidFill>
                <a:srgbClr val="000000"/>
              </a:solidFill>
              <a:latin typeface="Arial" charset="0"/>
            </a:endParaRPr>
          </a:p>
          <a:p>
            <a:pPr marL="1524000" indent="-1524000"/>
            <a:r>
              <a:rPr lang="zh-CN" altLang="en-US" sz="2400" b="1" dirty="0">
                <a:solidFill>
                  <a:srgbClr val="000000"/>
                </a:solidFill>
                <a:latin typeface="Arial" charset="0"/>
              </a:rPr>
              <a:t>令图中</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3</a:t>
            </a:r>
            <a:r>
              <a:rPr lang="en-US" altLang="zh-CN" sz="2400" b="1" dirty="0">
                <a:solidFill>
                  <a:srgbClr val="000000"/>
                </a:solidFill>
                <a:latin typeface="Arial" charset="0"/>
              </a:rPr>
              <a:t>)</a:t>
            </a:r>
            <a:r>
              <a:rPr lang="zh-CN" altLang="en-US" sz="2400" b="1" dirty="0">
                <a:solidFill>
                  <a:srgbClr val="000000"/>
                </a:solidFill>
                <a:latin typeface="Arial" charset="0"/>
              </a:rPr>
              <a:t>。每个树枝对应的割集是</a:t>
            </a:r>
          </a:p>
          <a:p>
            <a:pPr marL="1524000" indent="-1524000"/>
            <a:r>
              <a:rPr lang="en-US" altLang="zh-CN" dirty="0">
                <a:solidFill>
                  <a:srgbClr val="000000"/>
                </a:solidFill>
                <a:latin typeface="Arial" charset="0"/>
              </a:rPr>
              <a:t>S</a:t>
            </a:r>
            <a:r>
              <a:rPr lang="en-US" altLang="zh-CN" baseline="-25000" dirty="0">
                <a:solidFill>
                  <a:srgbClr val="000000"/>
                </a:solidFill>
                <a:latin typeface="Arial" charset="0"/>
              </a:rPr>
              <a:t>e1</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4</a:t>
            </a:r>
            <a:r>
              <a:rPr lang="en-US" altLang="zh-CN" sz="2400" b="1" dirty="0">
                <a:solidFill>
                  <a:srgbClr val="000000"/>
                </a:solidFill>
                <a:latin typeface="Arial" charset="0"/>
              </a:rPr>
              <a:t>, e</a:t>
            </a:r>
            <a:r>
              <a:rPr lang="en-US" altLang="zh-CN" sz="2400" b="1" baseline="-25000" dirty="0">
                <a:solidFill>
                  <a:srgbClr val="000000"/>
                </a:solidFill>
                <a:latin typeface="Arial" charset="0"/>
              </a:rPr>
              <a:t>6</a:t>
            </a:r>
            <a:r>
              <a:rPr lang="en-US" altLang="zh-CN" sz="2400" b="1" dirty="0">
                <a:solidFill>
                  <a:srgbClr val="000000"/>
                </a:solidFill>
                <a:latin typeface="Arial" charset="0"/>
              </a:rPr>
              <a:t>); 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 e</a:t>
            </a:r>
            <a:r>
              <a:rPr lang="en-US" altLang="zh-CN" sz="2400" b="1" baseline="-25000" dirty="0">
                <a:solidFill>
                  <a:srgbClr val="000000"/>
                </a:solidFill>
                <a:latin typeface="Arial" charset="0"/>
              </a:rPr>
              <a:t>6</a:t>
            </a:r>
            <a:r>
              <a:rPr lang="en-US" altLang="zh-CN" sz="2400" b="1" dirty="0">
                <a:solidFill>
                  <a:srgbClr val="000000"/>
                </a:solidFill>
                <a:latin typeface="Arial" charset="0"/>
              </a:rPr>
              <a:t>); S</a:t>
            </a:r>
            <a:r>
              <a:rPr lang="en-US" altLang="zh-CN" sz="2400" b="1" baseline="-25000" dirty="0">
                <a:solidFill>
                  <a:srgbClr val="000000"/>
                </a:solidFill>
                <a:latin typeface="Arial" charset="0"/>
              </a:rPr>
              <a:t>e3</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)=(e</a:t>
            </a:r>
            <a:r>
              <a:rPr lang="en-US" altLang="zh-CN" sz="2400" b="1" baseline="-25000" dirty="0">
                <a:solidFill>
                  <a:srgbClr val="000000"/>
                </a:solidFill>
                <a:latin typeface="Arial" charset="0"/>
              </a:rPr>
              <a:t>3</a:t>
            </a:r>
            <a:r>
              <a:rPr lang="en-US" altLang="zh-CN" sz="2400" b="1" dirty="0">
                <a:solidFill>
                  <a:srgbClr val="000000"/>
                </a:solidFill>
                <a:latin typeface="Arial" charset="0"/>
              </a:rPr>
              <a:t>,e</a:t>
            </a:r>
            <a:r>
              <a:rPr lang="en-US" altLang="zh-CN" sz="2400" b="1" baseline="-25000" dirty="0">
                <a:solidFill>
                  <a:srgbClr val="000000"/>
                </a:solidFill>
                <a:latin typeface="Arial" charset="0"/>
              </a:rPr>
              <a:t>4</a:t>
            </a:r>
            <a:r>
              <a:rPr lang="en-US" altLang="zh-CN" sz="2400" b="1" dirty="0">
                <a:solidFill>
                  <a:srgbClr val="000000"/>
                </a:solidFill>
                <a:latin typeface="Arial" charset="0"/>
              </a:rPr>
              <a:t>, e</a:t>
            </a:r>
            <a:r>
              <a:rPr lang="en-US" altLang="zh-CN" sz="2400" b="1" baseline="-25000" dirty="0">
                <a:solidFill>
                  <a:srgbClr val="000000"/>
                </a:solidFill>
                <a:latin typeface="Arial" charset="0"/>
              </a:rPr>
              <a:t>5</a:t>
            </a:r>
            <a:r>
              <a:rPr lang="en-US" altLang="zh-CN" sz="2400" b="1" dirty="0">
                <a:solidFill>
                  <a:srgbClr val="000000"/>
                </a:solidFill>
                <a:latin typeface="Arial" charset="0"/>
              </a:rPr>
              <a:t>)</a:t>
            </a:r>
          </a:p>
          <a:p>
            <a:pPr marL="1524000" indent="-1524000"/>
            <a:r>
              <a:rPr lang="zh-CN" altLang="en-US" sz="2400" b="1" dirty="0">
                <a:solidFill>
                  <a:srgbClr val="000000"/>
                </a:solidFill>
                <a:latin typeface="Arial" charset="0"/>
              </a:rPr>
              <a:t>因此</a:t>
            </a:r>
            <a:r>
              <a:rPr lang="en-US" altLang="zh-CN" sz="2400" b="1" dirty="0">
                <a:solidFill>
                  <a:srgbClr val="000000"/>
                </a:solidFill>
                <a:latin typeface="Arial" charset="0"/>
              </a:rPr>
              <a:t>G</a:t>
            </a:r>
            <a:r>
              <a:rPr lang="zh-CN" altLang="en-US" sz="2400" b="1" dirty="0">
                <a:solidFill>
                  <a:srgbClr val="000000"/>
                </a:solidFill>
                <a:latin typeface="Arial" charset="0"/>
              </a:rPr>
              <a:t>中与</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zh-CN" altLang="en-US" sz="2400" b="1" dirty="0">
                <a:solidFill>
                  <a:srgbClr val="000000"/>
                </a:solidFill>
                <a:latin typeface="Arial" charset="0"/>
              </a:rPr>
              <a:t>距离为</a:t>
            </a:r>
            <a:r>
              <a:rPr lang="en-US" altLang="zh-CN" sz="2400" b="1" dirty="0">
                <a:solidFill>
                  <a:srgbClr val="000000"/>
                </a:solidFill>
                <a:latin typeface="Arial" charset="0"/>
              </a:rPr>
              <a:t>1</a:t>
            </a:r>
            <a:r>
              <a:rPr lang="zh-CN" altLang="en-US" sz="2400" b="1" dirty="0">
                <a:solidFill>
                  <a:srgbClr val="000000"/>
                </a:solidFill>
                <a:latin typeface="Arial" charset="0"/>
              </a:rPr>
              <a:t>的全部树是</a:t>
            </a:r>
          </a:p>
          <a:p>
            <a:pPr marL="1524000" indent="-1524000"/>
            <a:r>
              <a:rPr lang="zh-CN" altLang="en-US" sz="2400" b="1" dirty="0">
                <a:solidFill>
                  <a:srgbClr val="000000"/>
                </a:solidFill>
                <a:latin typeface="Arial" charset="0"/>
              </a:rPr>
              <a:t>由</a:t>
            </a:r>
            <a:r>
              <a:rPr lang="en-US" altLang="zh-CN" sz="2400" b="1" dirty="0">
                <a:solidFill>
                  <a:srgbClr val="000000"/>
                </a:solidFill>
                <a:latin typeface="Arial" charset="0"/>
              </a:rPr>
              <a:t>S</a:t>
            </a:r>
            <a:r>
              <a:rPr lang="en-US" altLang="zh-CN" sz="2400" b="1" baseline="-25000" dirty="0">
                <a:solidFill>
                  <a:srgbClr val="000000"/>
                </a:solidFill>
                <a:latin typeface="Arial" charset="0"/>
              </a:rPr>
              <a:t>e1</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zh-CN" altLang="en-US" sz="2400" b="1" dirty="0">
                <a:solidFill>
                  <a:srgbClr val="000000"/>
                </a:solidFill>
                <a:latin typeface="Arial" charset="0"/>
              </a:rPr>
              <a:t>得</a:t>
            </a:r>
            <a:r>
              <a:rPr lang="en-US" altLang="zh-CN" sz="2400" b="1" dirty="0">
                <a:solidFill>
                  <a:srgbClr val="000000"/>
                </a:solidFill>
                <a:latin typeface="Arial" charset="0"/>
              </a:rPr>
              <a:t>: t</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4</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3</a:t>
            </a:r>
            <a:r>
              <a:rPr lang="en-US" altLang="zh-CN" sz="2400" b="1" dirty="0">
                <a:solidFill>
                  <a:srgbClr val="000000"/>
                </a:solidFill>
                <a:latin typeface="Arial" charset="0"/>
              </a:rPr>
              <a:t>), t</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3</a:t>
            </a:r>
            <a:r>
              <a:rPr lang="en-US" altLang="zh-CN" sz="2400" b="1" dirty="0">
                <a:solidFill>
                  <a:srgbClr val="000000"/>
                </a:solidFill>
                <a:latin typeface="Arial" charset="0"/>
              </a:rPr>
              <a:t>)</a:t>
            </a:r>
          </a:p>
          <a:p>
            <a:pPr marL="1524000" indent="-1524000"/>
            <a:r>
              <a:rPr lang="zh-CN" altLang="en-US" sz="2400" b="1" dirty="0">
                <a:solidFill>
                  <a:srgbClr val="000000"/>
                </a:solidFill>
                <a:latin typeface="Arial" charset="0"/>
              </a:rPr>
              <a:t>由</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zh-CN" altLang="en-US" sz="2400" b="1" dirty="0">
                <a:solidFill>
                  <a:srgbClr val="000000"/>
                </a:solidFill>
                <a:latin typeface="Arial" charset="0"/>
              </a:rPr>
              <a:t>得</a:t>
            </a:r>
            <a:r>
              <a:rPr lang="en-US" altLang="zh-CN" sz="2400" b="1" dirty="0">
                <a:solidFill>
                  <a:srgbClr val="000000"/>
                </a:solidFill>
                <a:latin typeface="Arial" charset="0"/>
              </a:rPr>
              <a:t>: t</a:t>
            </a:r>
            <a:r>
              <a:rPr lang="en-US" altLang="zh-CN" sz="2400" b="1" baseline="-25000" dirty="0">
                <a:solidFill>
                  <a:srgbClr val="000000"/>
                </a:solidFill>
                <a:latin typeface="Arial" charset="0"/>
              </a:rPr>
              <a:t>3</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3</a:t>
            </a:r>
            <a:r>
              <a:rPr lang="en-US" altLang="zh-CN" sz="2400" b="1" dirty="0">
                <a:solidFill>
                  <a:srgbClr val="000000"/>
                </a:solidFill>
                <a:latin typeface="Arial" charset="0"/>
              </a:rPr>
              <a:t>), t</a:t>
            </a:r>
            <a:r>
              <a:rPr lang="en-US" altLang="zh-CN" sz="2400" b="1" baseline="-25000" dirty="0">
                <a:solidFill>
                  <a:srgbClr val="000000"/>
                </a:solidFill>
                <a:latin typeface="Arial" charset="0"/>
              </a:rPr>
              <a:t>4</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,e</a:t>
            </a:r>
            <a:r>
              <a:rPr lang="en-US" altLang="zh-CN" sz="2400" b="1" baseline="-25000" dirty="0">
                <a:solidFill>
                  <a:srgbClr val="000000"/>
                </a:solidFill>
                <a:latin typeface="Arial" charset="0"/>
              </a:rPr>
              <a:t>3</a:t>
            </a:r>
            <a:r>
              <a:rPr lang="en-US" altLang="zh-CN" sz="2400" b="1" dirty="0">
                <a:solidFill>
                  <a:srgbClr val="000000"/>
                </a:solidFill>
                <a:latin typeface="Arial" charset="0"/>
              </a:rPr>
              <a:t>) </a:t>
            </a:r>
          </a:p>
          <a:p>
            <a:pPr marL="1524000" indent="-1524000"/>
            <a:r>
              <a:rPr lang="zh-CN" altLang="en-US" sz="2400" b="1" dirty="0">
                <a:solidFill>
                  <a:srgbClr val="000000"/>
                </a:solidFill>
                <a:latin typeface="Arial" charset="0"/>
              </a:rPr>
              <a:t>由</a:t>
            </a:r>
            <a:r>
              <a:rPr lang="en-US" altLang="zh-CN" sz="2400" b="1" dirty="0">
                <a:solidFill>
                  <a:srgbClr val="000000"/>
                </a:solidFill>
                <a:latin typeface="Arial" charset="0"/>
              </a:rPr>
              <a:t>S</a:t>
            </a:r>
            <a:r>
              <a:rPr lang="en-US" altLang="zh-CN" sz="2400" b="1" baseline="-25000" dirty="0">
                <a:solidFill>
                  <a:srgbClr val="000000"/>
                </a:solidFill>
                <a:latin typeface="Arial" charset="0"/>
              </a:rPr>
              <a:t>e3</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zh-CN" altLang="en-US" sz="2400" b="1" dirty="0">
                <a:solidFill>
                  <a:srgbClr val="000000"/>
                </a:solidFill>
                <a:latin typeface="Arial" charset="0"/>
              </a:rPr>
              <a:t>得</a:t>
            </a:r>
            <a:r>
              <a:rPr lang="en-US" altLang="zh-CN" sz="2400" b="1" dirty="0">
                <a:solidFill>
                  <a:srgbClr val="000000"/>
                </a:solidFill>
                <a:latin typeface="Arial" charset="0"/>
              </a:rPr>
              <a:t>: t</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4</a:t>
            </a:r>
            <a:r>
              <a:rPr lang="en-US" altLang="zh-CN" sz="2400" b="1" dirty="0">
                <a:solidFill>
                  <a:srgbClr val="000000"/>
                </a:solidFill>
                <a:latin typeface="Arial" charset="0"/>
              </a:rPr>
              <a:t>), t</a:t>
            </a:r>
            <a:r>
              <a:rPr lang="en-US" altLang="zh-CN" sz="2400" b="1" baseline="-25000" dirty="0">
                <a:solidFill>
                  <a:srgbClr val="000000"/>
                </a:solidFill>
                <a:latin typeface="Arial" charset="0"/>
              </a:rPr>
              <a:t>6</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 </a:t>
            </a:r>
          </a:p>
          <a:p>
            <a:pPr marL="1524000" indent="-1524000"/>
            <a:r>
              <a:rPr lang="zh-CN" altLang="en-US" sz="2400" b="1" dirty="0">
                <a:solidFill>
                  <a:srgbClr val="000000"/>
                </a:solidFill>
                <a:latin typeface="Arial" charset="0"/>
              </a:rPr>
              <a:t>这样可以定义这些树的集合。</a:t>
            </a:r>
          </a:p>
          <a:p>
            <a:pPr marL="1524000" indent="-1524000">
              <a:spcBef>
                <a:spcPct val="20000"/>
              </a:spcBef>
              <a:buClr>
                <a:schemeClr val="folHlink"/>
              </a:buClr>
              <a:buSzPct val="60000"/>
              <a:buFont typeface="Wingdings" pitchFamily="2" charset="2"/>
              <a:buNone/>
            </a:pPr>
            <a:endParaRPr lang="en-US" altLang="zh-CN" sz="2600" b="1" dirty="0">
              <a:solidFill>
                <a:srgbClr val="000000"/>
              </a:solidFill>
            </a:endParaRPr>
          </a:p>
        </p:txBody>
      </p:sp>
      <p:cxnSp>
        <p:nvCxnSpPr>
          <p:cNvPr id="5" name="Straight Arrow Connector 4">
            <a:extLst>
              <a:ext uri="{FF2B5EF4-FFF2-40B4-BE49-F238E27FC236}">
                <a16:creationId xmlns:a16="http://schemas.microsoft.com/office/drawing/2014/main" id="{740B37B9-0DBB-4503-AC45-9BD77D7BFAA1}"/>
              </a:ext>
            </a:extLst>
          </p:cNvPr>
          <p:cNvCxnSpPr>
            <a:cxnSpLocks/>
          </p:cNvCxnSpPr>
          <p:nvPr/>
        </p:nvCxnSpPr>
        <p:spPr>
          <a:xfrm>
            <a:off x="7160562" y="2680063"/>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887288E8-8B21-436B-B66A-A62B5F0852AA}"/>
              </a:ext>
            </a:extLst>
          </p:cNvPr>
          <p:cNvCxnSpPr/>
          <p:nvPr/>
        </p:nvCxnSpPr>
        <p:spPr>
          <a:xfrm>
            <a:off x="7160562" y="2680063"/>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5A69255C-4457-40FC-8F86-E4FF6C79AD42}"/>
              </a:ext>
            </a:extLst>
          </p:cNvPr>
          <p:cNvCxnSpPr>
            <a:cxnSpLocks/>
          </p:cNvCxnSpPr>
          <p:nvPr/>
        </p:nvCxnSpPr>
        <p:spPr>
          <a:xfrm flipH="1" flipV="1">
            <a:off x="5723648" y="3429000"/>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0EA0BCC8-4F0C-473B-B568-7201204E5DD0}"/>
              </a:ext>
            </a:extLst>
          </p:cNvPr>
          <p:cNvCxnSpPr>
            <a:cxnSpLocks/>
          </p:cNvCxnSpPr>
          <p:nvPr/>
        </p:nvCxnSpPr>
        <p:spPr>
          <a:xfrm>
            <a:off x="5723648" y="3429000"/>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38A159A1-9B87-46B0-8EC7-6CA834A4C0B0}"/>
              </a:ext>
            </a:extLst>
          </p:cNvPr>
          <p:cNvCxnSpPr>
            <a:cxnSpLocks/>
          </p:cNvCxnSpPr>
          <p:nvPr/>
        </p:nvCxnSpPr>
        <p:spPr>
          <a:xfrm flipV="1">
            <a:off x="5793317" y="2680064"/>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DA444A1D-A634-44D9-B5F6-14316F7E749D}"/>
              </a:ext>
            </a:extLst>
          </p:cNvPr>
          <p:cNvCxnSpPr>
            <a:cxnSpLocks/>
          </p:cNvCxnSpPr>
          <p:nvPr/>
        </p:nvCxnSpPr>
        <p:spPr>
          <a:xfrm flipH="1">
            <a:off x="7160562" y="3429000"/>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C158816-233A-484A-AE8D-D745B89AC207}"/>
              </a:ext>
            </a:extLst>
          </p:cNvPr>
          <p:cNvSpPr txBox="1"/>
          <p:nvPr/>
        </p:nvSpPr>
        <p:spPr>
          <a:xfrm>
            <a:off x="7796294" y="2632146"/>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12" name="TextBox 11">
            <a:extLst>
              <a:ext uri="{FF2B5EF4-FFF2-40B4-BE49-F238E27FC236}">
                <a16:creationId xmlns:a16="http://schemas.microsoft.com/office/drawing/2014/main" id="{20304D5B-9226-4623-94F8-2D37C36F221E}"/>
              </a:ext>
            </a:extLst>
          </p:cNvPr>
          <p:cNvSpPr txBox="1"/>
          <p:nvPr/>
        </p:nvSpPr>
        <p:spPr>
          <a:xfrm>
            <a:off x="6101434" y="4008518"/>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13" name="TextBox 12">
            <a:extLst>
              <a:ext uri="{FF2B5EF4-FFF2-40B4-BE49-F238E27FC236}">
                <a16:creationId xmlns:a16="http://schemas.microsoft.com/office/drawing/2014/main" id="{E69D5363-EC51-4131-9133-DCF38A3D06F5}"/>
              </a:ext>
            </a:extLst>
          </p:cNvPr>
          <p:cNvSpPr txBox="1"/>
          <p:nvPr/>
        </p:nvSpPr>
        <p:spPr>
          <a:xfrm>
            <a:off x="7128604" y="3777253"/>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14" name="TextBox 13">
            <a:extLst>
              <a:ext uri="{FF2B5EF4-FFF2-40B4-BE49-F238E27FC236}">
                <a16:creationId xmlns:a16="http://schemas.microsoft.com/office/drawing/2014/main" id="{602D6F4F-4975-4D14-BD58-CF68FCAC26B6}"/>
              </a:ext>
            </a:extLst>
          </p:cNvPr>
          <p:cNvSpPr txBox="1"/>
          <p:nvPr/>
        </p:nvSpPr>
        <p:spPr>
          <a:xfrm>
            <a:off x="7899311" y="3947103"/>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15" name="TextBox 14">
            <a:extLst>
              <a:ext uri="{FF2B5EF4-FFF2-40B4-BE49-F238E27FC236}">
                <a16:creationId xmlns:a16="http://schemas.microsoft.com/office/drawing/2014/main" id="{259766A3-B2B9-4345-BE67-BD482D06019E}"/>
              </a:ext>
            </a:extLst>
          </p:cNvPr>
          <p:cNvSpPr txBox="1"/>
          <p:nvPr/>
        </p:nvSpPr>
        <p:spPr>
          <a:xfrm>
            <a:off x="7300639" y="3025757"/>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16" name="TextBox 15">
            <a:extLst>
              <a:ext uri="{FF2B5EF4-FFF2-40B4-BE49-F238E27FC236}">
                <a16:creationId xmlns:a16="http://schemas.microsoft.com/office/drawing/2014/main" id="{4F56CF75-18D4-4E8C-B1B7-A03A0F95A789}"/>
              </a:ext>
            </a:extLst>
          </p:cNvPr>
          <p:cNvSpPr txBox="1"/>
          <p:nvPr/>
        </p:nvSpPr>
        <p:spPr>
          <a:xfrm>
            <a:off x="5219700" y="3198168"/>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17" name="TextBox 16">
            <a:extLst>
              <a:ext uri="{FF2B5EF4-FFF2-40B4-BE49-F238E27FC236}">
                <a16:creationId xmlns:a16="http://schemas.microsoft.com/office/drawing/2014/main" id="{A10D5430-E863-490B-AA06-672B409537EA}"/>
              </a:ext>
            </a:extLst>
          </p:cNvPr>
          <p:cNvSpPr txBox="1"/>
          <p:nvPr/>
        </p:nvSpPr>
        <p:spPr>
          <a:xfrm>
            <a:off x="6850975" y="2187907"/>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18" name="TextBox 17">
            <a:extLst>
              <a:ext uri="{FF2B5EF4-FFF2-40B4-BE49-F238E27FC236}">
                <a16:creationId xmlns:a16="http://schemas.microsoft.com/office/drawing/2014/main" id="{6214F93C-62FB-4E56-A524-0BAFDCB40C07}"/>
              </a:ext>
            </a:extLst>
          </p:cNvPr>
          <p:cNvSpPr txBox="1"/>
          <p:nvPr/>
        </p:nvSpPr>
        <p:spPr>
          <a:xfrm>
            <a:off x="8717958" y="3156688"/>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19" name="TextBox 18">
            <a:extLst>
              <a:ext uri="{FF2B5EF4-FFF2-40B4-BE49-F238E27FC236}">
                <a16:creationId xmlns:a16="http://schemas.microsoft.com/office/drawing/2014/main" id="{73611C5A-8F36-4A4B-AC6D-223A0F55567F}"/>
              </a:ext>
            </a:extLst>
          </p:cNvPr>
          <p:cNvSpPr txBox="1"/>
          <p:nvPr/>
        </p:nvSpPr>
        <p:spPr>
          <a:xfrm>
            <a:off x="6968545" y="4658078"/>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20" name="TextBox 19">
            <a:extLst>
              <a:ext uri="{FF2B5EF4-FFF2-40B4-BE49-F238E27FC236}">
                <a16:creationId xmlns:a16="http://schemas.microsoft.com/office/drawing/2014/main" id="{5C8142EF-6D9D-402D-9619-ECF95B9C647A}"/>
              </a:ext>
            </a:extLst>
          </p:cNvPr>
          <p:cNvSpPr txBox="1"/>
          <p:nvPr/>
        </p:nvSpPr>
        <p:spPr>
          <a:xfrm>
            <a:off x="6032520" y="2649552"/>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
        <p:nvSpPr>
          <p:cNvPr id="21" name="Arc 20">
            <a:extLst>
              <a:ext uri="{FF2B5EF4-FFF2-40B4-BE49-F238E27FC236}">
                <a16:creationId xmlns:a16="http://schemas.microsoft.com/office/drawing/2014/main" id="{0B3E0C44-0E02-4831-84ED-5A63EE24936A}"/>
              </a:ext>
            </a:extLst>
          </p:cNvPr>
          <p:cNvSpPr/>
          <p:nvPr/>
        </p:nvSpPr>
        <p:spPr>
          <a:xfrm rot="2841656">
            <a:off x="3309546" y="2192401"/>
            <a:ext cx="2846794" cy="2851903"/>
          </a:xfrm>
          <a:prstGeom prst="arc">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22" name="Arc 21">
            <a:extLst>
              <a:ext uri="{FF2B5EF4-FFF2-40B4-BE49-F238E27FC236}">
                <a16:creationId xmlns:a16="http://schemas.microsoft.com/office/drawing/2014/main" id="{4D2CA0C0-29E4-4CC5-9397-0CEDAB24C88E}"/>
              </a:ext>
            </a:extLst>
          </p:cNvPr>
          <p:cNvSpPr/>
          <p:nvPr/>
        </p:nvSpPr>
        <p:spPr>
          <a:xfrm rot="19061099">
            <a:off x="5648965" y="4361495"/>
            <a:ext cx="2846794" cy="2851903"/>
          </a:xfrm>
          <a:prstGeom prst="arc">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23" name="Arc 22">
            <a:extLst>
              <a:ext uri="{FF2B5EF4-FFF2-40B4-BE49-F238E27FC236}">
                <a16:creationId xmlns:a16="http://schemas.microsoft.com/office/drawing/2014/main" id="{09A9259A-0B84-4934-8A32-ACB4B2A13BFC}"/>
              </a:ext>
            </a:extLst>
          </p:cNvPr>
          <p:cNvSpPr/>
          <p:nvPr/>
        </p:nvSpPr>
        <p:spPr>
          <a:xfrm rot="13041888">
            <a:off x="8298241" y="1904638"/>
            <a:ext cx="2846794" cy="2851903"/>
          </a:xfrm>
          <a:prstGeom prst="arc">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2" name="Rectangle 1">
            <a:extLst>
              <a:ext uri="{FF2B5EF4-FFF2-40B4-BE49-F238E27FC236}">
                <a16:creationId xmlns:a16="http://schemas.microsoft.com/office/drawing/2014/main" id="{BD309088-3B1E-4F8C-91A4-14096EE5BCF5}"/>
              </a:ext>
            </a:extLst>
          </p:cNvPr>
          <p:cNvSpPr/>
          <p:nvPr/>
        </p:nvSpPr>
        <p:spPr>
          <a:xfrm>
            <a:off x="5172019" y="5122585"/>
            <a:ext cx="617477" cy="461665"/>
          </a:xfrm>
          <a:prstGeom prst="rect">
            <a:avLst/>
          </a:prstGeom>
        </p:spPr>
        <p:txBody>
          <a:bodyPr wrap="none">
            <a:spAutoFit/>
          </a:bodyPr>
          <a:lstStyle/>
          <a:p>
            <a:r>
              <a:rPr lang="en-US" altLang="zh-CN" dirty="0">
                <a:solidFill>
                  <a:srgbClr val="000000"/>
                </a:solidFill>
                <a:latin typeface="Arial" charset="0"/>
              </a:rPr>
              <a:t>S</a:t>
            </a:r>
            <a:r>
              <a:rPr lang="en-US" altLang="zh-CN" baseline="-25000" dirty="0">
                <a:solidFill>
                  <a:srgbClr val="000000"/>
                </a:solidFill>
                <a:latin typeface="Arial" charset="0"/>
              </a:rPr>
              <a:t>e1</a:t>
            </a:r>
            <a:endParaRPr lang="zh-CN" altLang="en-US" dirty="0"/>
          </a:p>
        </p:txBody>
      </p:sp>
      <p:sp>
        <p:nvSpPr>
          <p:cNvPr id="3" name="Rectangle 2">
            <a:extLst>
              <a:ext uri="{FF2B5EF4-FFF2-40B4-BE49-F238E27FC236}">
                <a16:creationId xmlns:a16="http://schemas.microsoft.com/office/drawing/2014/main" id="{76EC1D41-DB4E-4CEA-B22C-D7111172EE60}"/>
              </a:ext>
            </a:extLst>
          </p:cNvPr>
          <p:cNvSpPr/>
          <p:nvPr/>
        </p:nvSpPr>
        <p:spPr>
          <a:xfrm>
            <a:off x="8526523" y="5271461"/>
            <a:ext cx="617477" cy="461665"/>
          </a:xfrm>
          <a:prstGeom prst="rect">
            <a:avLst/>
          </a:prstGeom>
        </p:spPr>
        <p:txBody>
          <a:bodyPr wrap="none">
            <a:spAutoFit/>
          </a:bodyPr>
          <a:lstStyle/>
          <a:p>
            <a:r>
              <a:rPr lang="en-US" altLang="zh-CN" dirty="0">
                <a:solidFill>
                  <a:srgbClr val="000000"/>
                </a:solidFill>
                <a:latin typeface="Arial" charset="0"/>
              </a:rPr>
              <a:t>S</a:t>
            </a:r>
            <a:r>
              <a:rPr lang="en-US" altLang="zh-CN" baseline="-25000" dirty="0">
                <a:solidFill>
                  <a:srgbClr val="000000"/>
                </a:solidFill>
                <a:latin typeface="Arial" charset="0"/>
              </a:rPr>
              <a:t>e2</a:t>
            </a:r>
            <a:endParaRPr lang="zh-CN" altLang="en-US" dirty="0"/>
          </a:p>
        </p:txBody>
      </p:sp>
      <p:sp>
        <p:nvSpPr>
          <p:cNvPr id="4" name="Rectangle 3">
            <a:extLst>
              <a:ext uri="{FF2B5EF4-FFF2-40B4-BE49-F238E27FC236}">
                <a16:creationId xmlns:a16="http://schemas.microsoft.com/office/drawing/2014/main" id="{D77B9652-AF08-4DCF-9DD2-D4923707FD2C}"/>
              </a:ext>
            </a:extLst>
          </p:cNvPr>
          <p:cNvSpPr/>
          <p:nvPr/>
        </p:nvSpPr>
        <p:spPr>
          <a:xfrm>
            <a:off x="6432018" y="5262098"/>
            <a:ext cx="617477" cy="461665"/>
          </a:xfrm>
          <a:prstGeom prst="rect">
            <a:avLst/>
          </a:prstGeom>
        </p:spPr>
        <p:txBody>
          <a:bodyPr wrap="none">
            <a:spAutoFit/>
          </a:bodyPr>
          <a:lstStyle/>
          <a:p>
            <a:r>
              <a:rPr lang="en-US" altLang="zh-CN" dirty="0">
                <a:solidFill>
                  <a:srgbClr val="000000"/>
                </a:solidFill>
                <a:latin typeface="Arial" charset="0"/>
              </a:rPr>
              <a:t>S</a:t>
            </a:r>
            <a:r>
              <a:rPr lang="en-US" altLang="zh-CN" baseline="-25000" dirty="0">
                <a:solidFill>
                  <a:srgbClr val="000000"/>
                </a:solidFill>
                <a:latin typeface="Arial" charset="0"/>
              </a:rPr>
              <a:t>e3</a:t>
            </a:r>
            <a:endParaRPr lang="zh-CN" altLang="en-US" dirty="0"/>
          </a:p>
        </p:txBody>
      </p:sp>
      <p:cxnSp>
        <p:nvCxnSpPr>
          <p:cNvPr id="25" name="Straight Arrow Connector 24">
            <a:extLst>
              <a:ext uri="{FF2B5EF4-FFF2-40B4-BE49-F238E27FC236}">
                <a16:creationId xmlns:a16="http://schemas.microsoft.com/office/drawing/2014/main" id="{B34F03D3-FD20-43F6-8738-428BDC6060B0}"/>
              </a:ext>
            </a:extLst>
          </p:cNvPr>
          <p:cNvCxnSpPr>
            <a:endCxn id="2" idx="0"/>
          </p:cNvCxnSpPr>
          <p:nvPr/>
        </p:nvCxnSpPr>
        <p:spPr>
          <a:xfrm flipH="1">
            <a:off x="5480758" y="4658078"/>
            <a:ext cx="242890" cy="46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F10C3D6-6990-4E42-81A8-EEA8CBBD0AEF}"/>
              </a:ext>
            </a:extLst>
          </p:cNvPr>
          <p:cNvCxnSpPr>
            <a:endCxn id="3" idx="0"/>
          </p:cNvCxnSpPr>
          <p:nvPr/>
        </p:nvCxnSpPr>
        <p:spPr>
          <a:xfrm>
            <a:off x="8810658" y="4521380"/>
            <a:ext cx="24604" cy="75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A6806C5-B281-427E-B5F3-AD1529579FB5}"/>
              </a:ext>
            </a:extLst>
          </p:cNvPr>
          <p:cNvCxnSpPr/>
          <p:nvPr/>
        </p:nvCxnSpPr>
        <p:spPr>
          <a:xfrm>
            <a:off x="6255496" y="4743995"/>
            <a:ext cx="299959" cy="527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4548">
                                            <p:txEl>
                                              <p:pRg st="2" end="2"/>
                                            </p:txEl>
                                          </p:spTgt>
                                        </p:tgtEl>
                                        <p:attrNameLst>
                                          <p:attrName>style.visibility</p:attrName>
                                        </p:attrNameLst>
                                      </p:cBhvr>
                                      <p:to>
                                        <p:strVal val="visible"/>
                                      </p:to>
                                    </p:set>
                                    <p:animEffect transition="in" filter="blinds(horizontal)">
                                      <p:cBhvr>
                                        <p:cTn id="7" dur="500"/>
                                        <p:tgtEl>
                                          <p:spTgt spid="100454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4548">
                                            <p:txEl>
                                              <p:pRg st="3" end="3"/>
                                            </p:txEl>
                                          </p:spTgt>
                                        </p:tgtEl>
                                        <p:attrNameLst>
                                          <p:attrName>style.visibility</p:attrName>
                                        </p:attrNameLst>
                                      </p:cBhvr>
                                      <p:to>
                                        <p:strVal val="visible"/>
                                      </p:to>
                                    </p:set>
                                    <p:animEffect transition="in" filter="blinds(horizontal)">
                                      <p:cBhvr>
                                        <p:cTn id="12" dur="500"/>
                                        <p:tgtEl>
                                          <p:spTgt spid="100454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4548">
                                            <p:txEl>
                                              <p:pRg st="4" end="4"/>
                                            </p:txEl>
                                          </p:spTgt>
                                        </p:tgtEl>
                                        <p:attrNameLst>
                                          <p:attrName>style.visibility</p:attrName>
                                        </p:attrNameLst>
                                      </p:cBhvr>
                                      <p:to>
                                        <p:strVal val="visible"/>
                                      </p:to>
                                    </p:set>
                                    <p:animEffect transition="in" filter="blinds(horizontal)">
                                      <p:cBhvr>
                                        <p:cTn id="17" dur="500"/>
                                        <p:tgtEl>
                                          <p:spTgt spid="100454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4548">
                                            <p:txEl>
                                              <p:pRg st="5" end="5"/>
                                            </p:txEl>
                                          </p:spTgt>
                                        </p:tgtEl>
                                        <p:attrNameLst>
                                          <p:attrName>style.visibility</p:attrName>
                                        </p:attrNameLst>
                                      </p:cBhvr>
                                      <p:to>
                                        <p:strVal val="visible"/>
                                      </p:to>
                                    </p:set>
                                    <p:animEffect transition="in" filter="blinds(horizontal)">
                                      <p:cBhvr>
                                        <p:cTn id="22" dur="500"/>
                                        <p:tgtEl>
                                          <p:spTgt spid="100454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4548">
                                            <p:txEl>
                                              <p:pRg st="6" end="6"/>
                                            </p:txEl>
                                          </p:spTgt>
                                        </p:tgtEl>
                                        <p:attrNameLst>
                                          <p:attrName>style.visibility</p:attrName>
                                        </p:attrNameLst>
                                      </p:cBhvr>
                                      <p:to>
                                        <p:strVal val="visible"/>
                                      </p:to>
                                    </p:set>
                                    <p:animEffect transition="in" filter="blinds(horizontal)">
                                      <p:cBhvr>
                                        <p:cTn id="27" dur="500"/>
                                        <p:tgtEl>
                                          <p:spTgt spid="100454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04548">
                                            <p:txEl>
                                              <p:pRg st="7" end="7"/>
                                            </p:txEl>
                                          </p:spTgt>
                                        </p:tgtEl>
                                        <p:attrNameLst>
                                          <p:attrName>style.visibility</p:attrName>
                                        </p:attrNameLst>
                                      </p:cBhvr>
                                      <p:to>
                                        <p:strVal val="visible"/>
                                      </p:to>
                                    </p:set>
                                    <p:animEffect transition="in" filter="blinds(horizontal)">
                                      <p:cBhvr>
                                        <p:cTn id="32" dur="500"/>
                                        <p:tgtEl>
                                          <p:spTgt spid="100454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04548">
                                            <p:txEl>
                                              <p:pRg st="8" end="8"/>
                                            </p:txEl>
                                          </p:spTgt>
                                        </p:tgtEl>
                                        <p:attrNameLst>
                                          <p:attrName>style.visibility</p:attrName>
                                        </p:attrNameLst>
                                      </p:cBhvr>
                                      <p:to>
                                        <p:strVal val="visible"/>
                                      </p:to>
                                    </p:set>
                                    <p:animEffect transition="in" filter="blinds(horizontal)">
                                      <p:cBhvr>
                                        <p:cTn id="37" dur="500"/>
                                        <p:tgtEl>
                                          <p:spTgt spid="10045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598253" y="1223963"/>
            <a:ext cx="8545747" cy="1604962"/>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3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定义</a:t>
            </a:r>
            <a:r>
              <a:rPr kumimoji="1" lang="en-US" altLang="zh-CN" sz="3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3.4.1</a:t>
            </a:r>
            <a:r>
              <a:rPr kumimoji="1" lang="en-US" altLang="zh-CN" sz="3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zh-CN" altLang="en-US" sz="3200" b="1" i="0" u="none" strike="noStrike" kern="1200" cap="none" spc="0" normalizeH="0" baseline="0" noProof="0" dirty="0">
                <a:ln>
                  <a:noFill/>
                </a:ln>
                <a:solidFill>
                  <a:srgbClr val="FF0066"/>
                </a:solidFill>
                <a:effectLst/>
                <a:uLnTx/>
                <a:uFillTx/>
                <a:latin typeface="Times New Roman" pitchFamily="18" charset="0"/>
                <a:ea typeface="宋体" pitchFamily="2" charset="-122"/>
                <a:cs typeface="+mn-cs"/>
              </a:rPr>
              <a:t>完全回路矩阵</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有向连通图</a:t>
            </a:r>
            <a:r>
              <a:rPr kumimoji="1" lang="en-US" altLang="zh-CN"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G</a:t>
            </a:r>
            <a:r>
              <a:rPr kumimoji="1" lang="zh-CN" altLang="en-US"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的全部初级回路构成的矩阵</a:t>
            </a:r>
            <a:r>
              <a:rPr kumimoji="1" lang="en-US" altLang="zh-CN"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称为</a:t>
            </a:r>
            <a:r>
              <a:rPr kumimoji="1" lang="en-US" altLang="zh-CN"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G</a:t>
            </a:r>
            <a:r>
              <a:rPr kumimoji="1" lang="zh-CN" altLang="en-US"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的</a:t>
            </a:r>
          </a:p>
          <a:p>
            <a:pPr marL="0" marR="0" lvl="0" indent="0" algn="l" defTabSz="914400" rtl="0" eaLnBrk="1" fontAlgn="base" latinLnBrk="0" hangingPunct="1">
              <a:lnSpc>
                <a:spcPct val="100000"/>
              </a:lnSpc>
              <a:spcBef>
                <a:spcPct val="20000"/>
              </a:spcBef>
              <a:spcAft>
                <a:spcPct val="0"/>
              </a:spcAft>
              <a:buClr>
                <a:srgbClr val="795185"/>
              </a:buClr>
              <a:buSzPct val="60000"/>
              <a:buFont typeface="Wingdings" pitchFamily="2" charset="2"/>
              <a:buNone/>
              <a:tabLst/>
              <a:defRPr/>
            </a:pPr>
            <a:r>
              <a:rPr kumimoji="1" lang="zh-CN" altLang="en-US" sz="2800" b="1" i="0" u="none" strike="noStrike" kern="1200" cap="none" spc="0" normalizeH="0" baseline="0" noProof="0" dirty="0">
                <a:ln>
                  <a:noFill/>
                </a:ln>
                <a:solidFill>
                  <a:srgbClr val="5E2CAE"/>
                </a:solidFill>
                <a:effectLst/>
                <a:uLnTx/>
                <a:uFillTx/>
                <a:latin typeface="Tahoma" pitchFamily="34" charset="0"/>
                <a:ea typeface="宋体" pitchFamily="2" charset="-122"/>
                <a:cs typeface="+mn-cs"/>
              </a:rPr>
              <a:t> 完全回路矩阵</a:t>
            </a:r>
            <a:r>
              <a:rPr kumimoji="1" lang="en-US" altLang="zh-CN"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记为</a:t>
            </a:r>
            <a:r>
              <a:rPr kumimoji="1" lang="en-US" altLang="zh-CN" sz="2800" b="1" i="0" u="none" strike="noStrike" kern="1200" cap="none" spc="0" normalizeH="0" baseline="0" noProof="0" dirty="0" err="1">
                <a:ln>
                  <a:noFill/>
                </a:ln>
                <a:solidFill>
                  <a:srgbClr val="000000"/>
                </a:solidFill>
                <a:effectLst/>
                <a:uLnTx/>
                <a:uFillTx/>
                <a:latin typeface="Tahoma" pitchFamily="34" charset="0"/>
                <a:ea typeface="宋体" pitchFamily="2" charset="-122"/>
                <a:cs typeface="+mn-cs"/>
              </a:rPr>
              <a:t>C</a:t>
            </a:r>
            <a:r>
              <a:rPr kumimoji="1" lang="en-US" altLang="zh-CN" sz="2800" b="1" i="0" u="none" strike="noStrike" kern="1200" cap="none" spc="0" normalizeH="0" baseline="-25000" noProof="0" dirty="0" err="1">
                <a:ln>
                  <a:noFill/>
                </a:ln>
                <a:solidFill>
                  <a:srgbClr val="000000"/>
                </a:solidFill>
                <a:effectLst/>
                <a:uLnTx/>
                <a:uFillTx/>
                <a:latin typeface="Tahoma" pitchFamily="34" charset="0"/>
                <a:ea typeface="宋体" pitchFamily="2" charset="-122"/>
                <a:cs typeface="+mn-cs"/>
              </a:rPr>
              <a:t>e</a:t>
            </a:r>
            <a:r>
              <a:rPr kumimoji="1" lang="en-US" altLang="zh-CN"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 </a:t>
            </a:r>
            <a:r>
              <a:rPr kumimoji="1" lang="zh-CN" altLang="en-US"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它的元素为</a:t>
            </a:r>
            <a:r>
              <a:rPr kumimoji="1" lang="en-US" altLang="zh-CN" sz="2800" b="1" i="0" u="none" strike="noStrike" kern="1200" cap="none" spc="0" normalizeH="0" baseline="0" noProof="0" dirty="0">
                <a:ln>
                  <a:noFill/>
                </a:ln>
                <a:solidFill>
                  <a:srgbClr val="000000"/>
                </a:solidFill>
                <a:effectLst/>
                <a:uLnTx/>
                <a:uFillTx/>
                <a:latin typeface="Tahoma" pitchFamily="34" charset="0"/>
                <a:ea typeface="宋体" pitchFamily="2" charset="-122"/>
                <a:cs typeface="+mn-cs"/>
              </a:rPr>
              <a:t>:</a:t>
            </a:r>
          </a:p>
        </p:txBody>
      </p:sp>
      <p:graphicFrame>
        <p:nvGraphicFramePr>
          <p:cNvPr id="24578" name="Object 4"/>
          <p:cNvGraphicFramePr>
            <a:graphicFrameLocks noChangeAspect="1"/>
          </p:cNvGraphicFramePr>
          <p:nvPr/>
        </p:nvGraphicFramePr>
        <p:xfrm>
          <a:off x="1677753" y="3294063"/>
          <a:ext cx="5314950" cy="1762125"/>
        </p:xfrm>
        <a:graphic>
          <a:graphicData uri="http://schemas.openxmlformats.org/presentationml/2006/ole">
            <mc:AlternateContent xmlns:mc="http://schemas.openxmlformats.org/markup-compatibility/2006">
              <mc:Choice xmlns:v="urn:schemas-microsoft-com:vml" Requires="v">
                <p:oleObj spid="_x0000_s279570" name="公式" r:id="rId3" imgW="2387600" imgH="787400" progId="Equation.3">
                  <p:embed/>
                </p:oleObj>
              </mc:Choice>
              <mc:Fallback>
                <p:oleObj name="公式" r:id="rId3" imgW="2387600" imgH="787400" progId="Equation.3">
                  <p:embed/>
                  <p:pic>
                    <p:nvPicPr>
                      <p:cNvPr id="2457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753" y="3294063"/>
                        <a:ext cx="5314950"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6"/>
          <p:cNvSpPr>
            <a:spLocks noGrp="1"/>
          </p:cNvSpPr>
          <p:nvPr>
            <p:ph type="title"/>
          </p:nvPr>
        </p:nvSpPr>
        <p:spPr/>
        <p:txBody>
          <a:bodyPr/>
          <a:lstStyle/>
          <a:p>
            <a:r>
              <a:rPr lang="zh-CN" altLang="en-US" dirty="0"/>
              <a:t>回路矩阵</a:t>
            </a:r>
          </a:p>
        </p:txBody>
      </p:sp>
    </p:spTree>
    <p:extLst>
      <p:ext uri="{BB962C8B-B14F-4D97-AF65-F5344CB8AC3E}">
        <p14:creationId xmlns:p14="http://schemas.microsoft.com/office/powerpoint/2010/main" val="487522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Rot="1" noChangeArrowheads="1"/>
          </p:cNvSpPr>
          <p:nvPr/>
        </p:nvSpPr>
        <p:spPr bwMode="auto">
          <a:xfrm>
            <a:off x="457200" y="333375"/>
            <a:ext cx="8229600" cy="671513"/>
          </a:xfrm>
          <a:prstGeom prst="rect">
            <a:avLst/>
          </a:prstGeom>
          <a:noFill/>
          <a:ln w="9525">
            <a:noFill/>
            <a:miter lim="800000"/>
            <a:headEnd/>
            <a:tailEnd/>
          </a:ln>
          <a:effectLst/>
        </p:spPr>
        <p:txBody>
          <a:bodyPr anchor="ctr"/>
          <a:lstStyle/>
          <a:p>
            <a:r>
              <a:rPr lang="en-US" altLang="zh-CN" sz="4000" b="1" dirty="0">
                <a:latin typeface="Garamond" pitchFamily="18" charset="0"/>
              </a:rPr>
              <a:t> </a:t>
            </a:r>
            <a:r>
              <a:rPr lang="zh-CN" altLang="en-US" sz="4000" b="1" dirty="0">
                <a:latin typeface="Garamond" pitchFamily="18" charset="0"/>
              </a:rPr>
              <a:t>支撑树的生成</a:t>
            </a:r>
          </a:p>
        </p:txBody>
      </p:sp>
      <p:sp>
        <p:nvSpPr>
          <p:cNvPr id="1005571" name="Rectangle 3"/>
          <p:cNvSpPr>
            <a:spLocks noChangeArrowheads="1"/>
          </p:cNvSpPr>
          <p:nvPr/>
        </p:nvSpPr>
        <p:spPr bwMode="auto">
          <a:xfrm>
            <a:off x="206375" y="1196975"/>
            <a:ext cx="8469313" cy="1758950"/>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定义</a:t>
            </a:r>
            <a:r>
              <a:rPr lang="en-US" altLang="zh-CN" sz="2600" b="1" dirty="0">
                <a:solidFill>
                  <a:srgbClr val="FF0000"/>
                </a:solidFill>
                <a:latin typeface="Times New Roman" panose="02020603050405020304" pitchFamily="18" charset="0"/>
                <a:cs typeface="Times New Roman" panose="02020603050405020304" pitchFamily="18" charset="0"/>
              </a:rPr>
              <a:t>3.5.2  </a:t>
            </a:r>
            <a:r>
              <a:rPr lang="zh-CN" altLang="en-US" sz="2600" b="1" dirty="0">
                <a:solidFill>
                  <a:srgbClr val="000000"/>
                </a:solidFill>
                <a:latin typeface="Times New Roman" panose="02020603050405020304" pitchFamily="18" charset="0"/>
                <a:cs typeface="Times New Roman" panose="02020603050405020304" pitchFamily="18" charset="0"/>
              </a:rPr>
              <a:t>设</a:t>
            </a:r>
            <a:r>
              <a:rPr lang="en-US" altLang="zh-CN" sz="2600" b="1" dirty="0" err="1">
                <a:solidFill>
                  <a:srgbClr val="000000"/>
                </a:solidFill>
                <a:latin typeface="Times New Roman" panose="02020603050405020304" pitchFamily="18" charset="0"/>
                <a:cs typeface="Times New Roman" panose="02020603050405020304" pitchFamily="18" charset="0"/>
              </a:rPr>
              <a:t>T</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e,b</a:t>
            </a:r>
            <a:r>
              <a:rPr lang="en-US" altLang="zh-CN" sz="2600" b="1" dirty="0">
                <a:solidFill>
                  <a:srgbClr val="000000"/>
                </a:solidFill>
                <a:latin typeface="Times New Roman" panose="02020603050405020304" pitchFamily="18" charset="0"/>
                <a:cs typeface="Times New Roman" panose="02020603050405020304" pitchFamily="18" charset="0"/>
              </a:rPr>
              <a:t>)|b ∈ S</a:t>
            </a:r>
            <a:r>
              <a:rPr lang="en-US" altLang="zh-CN" sz="2600" b="1" baseline="-25000" dirty="0">
                <a:solidFill>
                  <a:srgbClr val="000000"/>
                </a:solidFill>
                <a:latin typeface="Times New Roman" panose="02020603050405020304" pitchFamily="18" charset="0"/>
                <a:cs typeface="Times New Roman" panose="02020603050405020304" pitchFamily="18" charset="0"/>
              </a:rPr>
              <a:t>e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b≠e</a:t>
            </a:r>
            <a:r>
              <a:rPr lang="en-US" altLang="zh-CN" sz="2600" b="1" dirty="0">
                <a:solidFill>
                  <a:srgbClr val="000000"/>
                </a:solidFill>
                <a:latin typeface="Times New Roman" panose="02020603050405020304" pitchFamily="18" charset="0"/>
                <a:cs typeface="Times New Roman" panose="02020603050405020304" pitchFamily="18" charset="0"/>
              </a:rPr>
              <a:t>}</a:t>
            </a:r>
          </a:p>
          <a:p>
            <a:pPr marL="1524000" indent="-1524000">
              <a:spcBef>
                <a:spcPct val="20000"/>
              </a:spcBef>
              <a:buClr>
                <a:schemeClr val="folHlink"/>
              </a:buClr>
              <a:buSzPct val="60000"/>
              <a:buFont typeface="Wingdings" pitchFamily="2" charset="2"/>
              <a:buNone/>
            </a:pP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T</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zh-CN" altLang="en-US" sz="2600" b="1" dirty="0">
                <a:solidFill>
                  <a:srgbClr val="000000"/>
                </a:solidFill>
                <a:latin typeface="Times New Roman" panose="02020603050405020304" pitchFamily="18" charset="0"/>
                <a:cs typeface="Times New Roman" panose="02020603050405020304" pitchFamily="18" charset="0"/>
              </a:rPr>
              <a:t>表示对</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的某棵参考树</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 e∈t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zh-CN" altLang="en-US" sz="2600" b="1" dirty="0">
                <a:solidFill>
                  <a:srgbClr val="000000"/>
                </a:solidFill>
                <a:latin typeface="Times New Roman" panose="02020603050405020304" pitchFamily="18" charset="0"/>
                <a:cs typeface="Times New Roman" panose="02020603050405020304" pitchFamily="18" charset="0"/>
              </a:rPr>
              <a:t>。逐一用其基本割集</a:t>
            </a:r>
            <a:r>
              <a:rPr lang="en-US" altLang="zh-CN" sz="2600" b="1" dirty="0">
                <a:solidFill>
                  <a:srgbClr val="000000"/>
                </a:solidFill>
                <a:latin typeface="Times New Roman" panose="02020603050405020304" pitchFamily="18" charset="0"/>
                <a:cs typeface="Times New Roman" panose="02020603050405020304" pitchFamily="18" charset="0"/>
              </a:rPr>
              <a:t>S</a:t>
            </a:r>
            <a:r>
              <a:rPr lang="en-US" altLang="zh-CN" sz="2600" b="1" baseline="-25000" dirty="0">
                <a:solidFill>
                  <a:srgbClr val="000000"/>
                </a:solidFill>
                <a:latin typeface="Times New Roman" panose="02020603050405020304" pitchFamily="18" charset="0"/>
                <a:cs typeface="Times New Roman" panose="02020603050405020304" pitchFamily="18" charset="0"/>
              </a:rPr>
              <a:t>e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a:t>
            </a:r>
            <a:r>
              <a:rPr lang="zh-CN" altLang="en-US" sz="2600" b="1" dirty="0">
                <a:solidFill>
                  <a:srgbClr val="000000"/>
                </a:solidFill>
                <a:latin typeface="Times New Roman" panose="02020603050405020304" pitchFamily="18" charset="0"/>
                <a:cs typeface="Times New Roman" panose="02020603050405020304" pitchFamily="18" charset="0"/>
              </a:rPr>
              <a:t>的每条边去替换</a:t>
            </a:r>
            <a:r>
              <a:rPr lang="en-US" altLang="zh-CN" sz="2600" b="1" dirty="0">
                <a:solidFill>
                  <a:srgbClr val="000000"/>
                </a:solidFill>
                <a:latin typeface="Times New Roman" panose="02020603050405020304" pitchFamily="18" charset="0"/>
                <a:cs typeface="Times New Roman" panose="02020603050405020304" pitchFamily="18" charset="0"/>
              </a:rPr>
              <a:t>e</a:t>
            </a:r>
            <a:r>
              <a:rPr lang="zh-CN" altLang="en-US" sz="2600" b="1" dirty="0">
                <a:solidFill>
                  <a:srgbClr val="000000"/>
                </a:solidFill>
                <a:latin typeface="Times New Roman" panose="02020603050405020304" pitchFamily="18" charset="0"/>
                <a:cs typeface="Times New Roman" panose="02020603050405020304" pitchFamily="18" charset="0"/>
              </a:rPr>
              <a:t>，即进行基本树变换之后的新树集合。</a:t>
            </a:r>
          </a:p>
        </p:txBody>
      </p:sp>
      <p:sp>
        <p:nvSpPr>
          <p:cNvPr id="1005572" name="Rectangle 4"/>
          <p:cNvSpPr>
            <a:spLocks noChangeArrowheads="1"/>
          </p:cNvSpPr>
          <p:nvPr/>
        </p:nvSpPr>
        <p:spPr bwMode="auto">
          <a:xfrm>
            <a:off x="179388" y="2852738"/>
            <a:ext cx="8964612" cy="885825"/>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定理</a:t>
            </a:r>
            <a:r>
              <a:rPr lang="en-US" altLang="zh-CN" sz="2600" b="1" dirty="0">
                <a:solidFill>
                  <a:srgbClr val="FF0000"/>
                </a:solidFill>
                <a:latin typeface="Times New Roman" panose="02020603050405020304" pitchFamily="18" charset="0"/>
                <a:cs typeface="Times New Roman" panose="02020603050405020304" pitchFamily="18" charset="0"/>
              </a:rPr>
              <a:t>3.5.3  </a:t>
            </a:r>
            <a:r>
              <a:rPr lang="zh-CN" altLang="en-US" sz="2600" b="1" dirty="0">
                <a:solidFill>
                  <a:srgbClr val="000000"/>
                </a:solidFill>
                <a:latin typeface="Times New Roman" panose="02020603050405020304" pitchFamily="18" charset="0"/>
                <a:cs typeface="Times New Roman" panose="02020603050405020304" pitchFamily="18" charset="0"/>
              </a:rPr>
              <a:t>设</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2600" b="1" dirty="0" err="1">
                <a:solidFill>
                  <a:srgbClr val="000000"/>
                </a:solidFill>
                <a:latin typeface="Times New Roman" panose="02020603050405020304" pitchFamily="18" charset="0"/>
                <a:cs typeface="Times New Roman" panose="02020603050405020304" pitchFamily="18" charset="0"/>
              </a:rPr>
              <a:t>e</a:t>
            </a:r>
            <a:r>
              <a:rPr lang="en-US" altLang="zh-CN" sz="2600" b="1" baseline="-25000" dirty="0" err="1">
                <a:solidFill>
                  <a:srgbClr val="000000"/>
                </a:solidFill>
                <a:latin typeface="Times New Roman" panose="02020603050405020304" pitchFamily="18" charset="0"/>
                <a:cs typeface="Times New Roman" panose="02020603050405020304" pitchFamily="18" charset="0"/>
              </a:rPr>
              <a:t>k</a:t>
            </a:r>
            <a:r>
              <a:rPr lang="en-US" altLang="zh-CN" sz="2600"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是</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中的参考树。则</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中与</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zh-CN" altLang="en-US" sz="2600" b="1" dirty="0">
                <a:solidFill>
                  <a:srgbClr val="000000"/>
                </a:solidFill>
                <a:latin typeface="Times New Roman" panose="02020603050405020304" pitchFamily="18" charset="0"/>
                <a:cs typeface="Times New Roman" panose="02020603050405020304" pitchFamily="18" charset="0"/>
              </a:rPr>
              <a:t>距离为</a:t>
            </a:r>
            <a:r>
              <a:rPr lang="en-US" altLang="zh-CN" sz="2600" b="1" dirty="0">
                <a:solidFill>
                  <a:srgbClr val="000000"/>
                </a:solidFill>
                <a:latin typeface="Times New Roman" panose="02020603050405020304" pitchFamily="18" charset="0"/>
                <a:cs typeface="Times New Roman" panose="02020603050405020304" pitchFamily="18" charset="0"/>
              </a:rPr>
              <a:t>1</a:t>
            </a:r>
            <a:r>
              <a:rPr lang="zh-CN" altLang="en-US" sz="2600" b="1" dirty="0">
                <a:solidFill>
                  <a:srgbClr val="000000"/>
                </a:solidFill>
                <a:latin typeface="Times New Roman" panose="02020603050405020304" pitchFamily="18" charset="0"/>
                <a:cs typeface="Times New Roman" panose="02020603050405020304" pitchFamily="18" charset="0"/>
              </a:rPr>
              <a:t>的树恰在</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1,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 , </a:t>
            </a:r>
            <a:r>
              <a:rPr lang="en-US" altLang="zh-CN" b="1" dirty="0">
                <a:solidFill>
                  <a:srgbClr val="000000"/>
                </a:solidFill>
                <a:latin typeface="Times New Roman" panose="02020603050405020304" pitchFamily="18" charset="0"/>
                <a:cs typeface="Times New Roman" panose="02020603050405020304" pitchFamily="18" charset="0"/>
              </a:rPr>
              <a:t>… , </a:t>
            </a:r>
            <a:r>
              <a:rPr lang="en-US" altLang="zh-CN" sz="2600" b="1" dirty="0" err="1">
                <a:solidFill>
                  <a:srgbClr val="000000"/>
                </a:solidFill>
                <a:latin typeface="Times New Roman" panose="02020603050405020304" pitchFamily="18" charset="0"/>
                <a:cs typeface="Times New Roman" panose="02020603050405020304" pitchFamily="18" charset="0"/>
              </a:rPr>
              <a:t>T</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k</a:t>
            </a:r>
            <a:r>
              <a:rPr lang="en-US" altLang="zh-CN" b="1" baseline="30000"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的某个集合之中。</a:t>
            </a:r>
          </a:p>
        </p:txBody>
      </p:sp>
      <p:sp>
        <p:nvSpPr>
          <p:cNvPr id="1005573" name="Rectangle 5"/>
          <p:cNvSpPr>
            <a:spLocks noChangeArrowheads="1"/>
          </p:cNvSpPr>
          <p:nvPr/>
        </p:nvSpPr>
        <p:spPr bwMode="auto">
          <a:xfrm>
            <a:off x="179388" y="3789363"/>
            <a:ext cx="8686800" cy="2412968"/>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400" b="1">
                <a:solidFill>
                  <a:srgbClr val="FF0000"/>
                </a:solidFill>
                <a:latin typeface="Times New Roman" panose="02020603050405020304" pitchFamily="18" charset="0"/>
                <a:cs typeface="Times New Roman" panose="02020603050405020304" pitchFamily="18" charset="0"/>
              </a:rPr>
              <a:t>定义            </a:t>
            </a:r>
            <a:r>
              <a:rPr lang="zh-CN" altLang="en-US" sz="2400" b="1">
                <a:solidFill>
                  <a:srgbClr val="000000"/>
                </a:solidFill>
                <a:latin typeface="Times New Roman" panose="02020603050405020304" pitchFamily="18" charset="0"/>
                <a:cs typeface="Times New Roman" panose="02020603050405020304" pitchFamily="18" charset="0"/>
              </a:rPr>
              <a:t>类似令</a:t>
            </a:r>
            <a:r>
              <a:rPr lang="en-US" altLang="zh-CN" sz="2600" b="1">
                <a:solidFill>
                  <a:srgbClr val="000000"/>
                </a:solidFill>
                <a:latin typeface="Times New Roman" panose="02020603050405020304" pitchFamily="18" charset="0"/>
                <a:cs typeface="Times New Roman" panose="02020603050405020304" pitchFamily="18" charset="0"/>
              </a:rPr>
              <a:t>T</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r</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s</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en-US" sz="2400" b="1">
                <a:solidFill>
                  <a:srgbClr val="000000"/>
                </a:solidFill>
                <a:latin typeface="Times New Roman" panose="02020603050405020304" pitchFamily="18" charset="0"/>
                <a:cs typeface="Times New Roman" panose="02020603050405020304" pitchFamily="18" charset="0"/>
              </a:rPr>
              <a:t>⊕</a:t>
            </a:r>
            <a:r>
              <a:rPr lang="en-US" altLang="zh-CN" sz="2400" b="1">
                <a:solidFill>
                  <a:srgbClr val="000000"/>
                </a:solidFill>
                <a:latin typeface="Times New Roman" panose="02020603050405020304" pitchFamily="18" charset="0"/>
                <a:cs typeface="Times New Roman" panose="02020603050405020304" pitchFamily="18" charset="0"/>
              </a:rPr>
              <a:t> (e</a:t>
            </a:r>
            <a:r>
              <a:rPr lang="en-US" altLang="zh-CN" sz="2400" b="1" baseline="-25000">
                <a:solidFill>
                  <a:srgbClr val="000000"/>
                </a:solidFill>
                <a:latin typeface="Times New Roman" panose="02020603050405020304" pitchFamily="18" charset="0"/>
                <a:cs typeface="Times New Roman" panose="02020603050405020304" pitchFamily="18" charset="0"/>
              </a:rPr>
              <a:t>s</a:t>
            </a:r>
            <a:r>
              <a:rPr lang="en-US" altLang="zh-CN" sz="2400" b="1">
                <a:solidFill>
                  <a:srgbClr val="000000"/>
                </a:solidFill>
                <a:latin typeface="Times New Roman" panose="02020603050405020304" pitchFamily="18" charset="0"/>
                <a:cs typeface="Times New Roman" panose="02020603050405020304" pitchFamily="18" charset="0"/>
              </a:rPr>
              <a:t>,b)|b ∈ S</a:t>
            </a:r>
            <a:r>
              <a:rPr lang="en-US" altLang="zh-CN" sz="2400" b="1" baseline="-25000">
                <a:solidFill>
                  <a:srgbClr val="000000"/>
                </a:solidFill>
                <a:latin typeface="Times New Roman" panose="02020603050405020304" pitchFamily="18" charset="0"/>
                <a:cs typeface="Times New Roman" panose="02020603050405020304" pitchFamily="18" charset="0"/>
              </a:rPr>
              <a:t>e</a:t>
            </a:r>
            <a:r>
              <a:rPr lang="en-US" altLang="zh-CN" sz="2400" b="1" baseline="-40000">
                <a:solidFill>
                  <a:srgbClr val="000000"/>
                </a:solidFill>
                <a:latin typeface="Times New Roman" panose="02020603050405020304" pitchFamily="18" charset="0"/>
                <a:cs typeface="Times New Roman" panose="02020603050405020304" pitchFamily="18" charset="0"/>
              </a:rPr>
              <a:t>s</a:t>
            </a:r>
            <a:r>
              <a:rPr lang="en-US" altLang="zh-CN" sz="2400" b="1">
                <a:solidFill>
                  <a:srgbClr val="000000"/>
                </a:solidFill>
                <a:latin typeface="Times New Roman" panose="02020603050405020304" pitchFamily="18" charset="0"/>
                <a:cs typeface="Times New Roman" panose="02020603050405020304" pitchFamily="18" charset="0"/>
              </a:rPr>
              <a:t> (t), t ∈ T</a:t>
            </a:r>
            <a:r>
              <a:rPr lang="en-US" altLang="zh-CN" sz="24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r</a:t>
            </a:r>
            <a:r>
              <a:rPr lang="en-US" altLang="zh-CN" sz="2400" b="1">
                <a:solidFill>
                  <a:srgbClr val="000000"/>
                </a:solidFill>
                <a:latin typeface="Times New Roman" panose="02020603050405020304" pitchFamily="18" charset="0"/>
                <a:cs typeface="Times New Roman" panose="02020603050405020304" pitchFamily="18" charset="0"/>
              </a:rPr>
              <a:t>,b≠e</a:t>
            </a:r>
            <a:r>
              <a:rPr lang="en-US" altLang="zh-CN" sz="2400" b="1" baseline="-25000">
                <a:solidFill>
                  <a:srgbClr val="000000"/>
                </a:solidFill>
                <a:latin typeface="Times New Roman" panose="02020603050405020304" pitchFamily="18" charset="0"/>
                <a:cs typeface="Times New Roman" panose="02020603050405020304" pitchFamily="18" charset="0"/>
              </a:rPr>
              <a:t>s</a:t>
            </a:r>
            <a:r>
              <a:rPr lang="en-US" altLang="zh-CN" sz="2400" b="1">
                <a:solidFill>
                  <a:srgbClr val="000000"/>
                </a:solidFill>
                <a:latin typeface="Times New Roman" panose="02020603050405020304" pitchFamily="18" charset="0"/>
                <a:cs typeface="Times New Roman" panose="02020603050405020304" pitchFamily="18" charset="0"/>
              </a:rPr>
              <a:t>}</a:t>
            </a:r>
            <a:r>
              <a:rPr lang="zh-CN" altLang="en-US" sz="2400" b="1">
                <a:solidFill>
                  <a:srgbClr val="000000"/>
                </a:solidFill>
                <a:latin typeface="Times New Roman" panose="02020603050405020304" pitchFamily="18" charset="0"/>
                <a:cs typeface="Times New Roman" panose="02020603050405020304" pitchFamily="18" charset="0"/>
              </a:rPr>
              <a:t>。</a:t>
            </a:r>
          </a:p>
          <a:p>
            <a:pPr marL="1524000" indent="-1524000">
              <a:spcBef>
                <a:spcPct val="20000"/>
              </a:spcBef>
              <a:buClr>
                <a:schemeClr val="folHlink"/>
              </a:buClr>
              <a:buSzPct val="60000"/>
              <a:buFont typeface="Wingdings" pitchFamily="2" charset="2"/>
              <a:buNone/>
            </a:pPr>
            <a:r>
              <a:rPr lang="zh-CN" altLang="en-US" sz="2400" b="1">
                <a:solidFill>
                  <a:srgbClr val="000000"/>
                </a:solidFill>
                <a:latin typeface="Times New Roman" panose="02020603050405020304" pitchFamily="18" charset="0"/>
                <a:cs typeface="Times New Roman" panose="02020603050405020304" pitchFamily="18" charset="0"/>
              </a:rPr>
              <a:t>                    对参考树</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zh-CN" sz="2400" b="1" baseline="-25000">
                <a:solidFill>
                  <a:srgbClr val="000000"/>
                </a:solidFill>
                <a:latin typeface="Times New Roman" panose="02020603050405020304" pitchFamily="18" charset="0"/>
                <a:cs typeface="Times New Roman" panose="02020603050405020304" pitchFamily="18" charset="0"/>
              </a:rPr>
              <a:t>0</a:t>
            </a:r>
            <a:r>
              <a:rPr lang="zh-CN" altLang="en-US" sz="2400" b="1">
                <a:solidFill>
                  <a:srgbClr val="000000"/>
                </a:solidFill>
                <a:latin typeface="Times New Roman" panose="02020603050405020304" pitchFamily="18" charset="0"/>
                <a:cs typeface="Times New Roman" panose="02020603050405020304" pitchFamily="18" charset="0"/>
              </a:rPr>
              <a:t>中的一条树边 </a:t>
            </a:r>
            <a:r>
              <a:rPr lang="en-US" altLang="zh-CN" sz="2400" b="1">
                <a:solidFill>
                  <a:srgbClr val="000000"/>
                </a:solidFill>
                <a:latin typeface="Times New Roman" panose="02020603050405020304" pitchFamily="18" charset="0"/>
                <a:cs typeface="Times New Roman" panose="02020603050405020304" pitchFamily="18" charset="0"/>
              </a:rPr>
              <a:t>e</a:t>
            </a:r>
            <a:r>
              <a:rPr lang="en-US" altLang="zh-CN" sz="2400" b="1" baseline="-25000">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，先求替换</a:t>
            </a:r>
            <a:r>
              <a:rPr lang="en-US" altLang="zh-CN" sz="2400" b="1">
                <a:solidFill>
                  <a:srgbClr val="000000"/>
                </a:solidFill>
                <a:latin typeface="Times New Roman" panose="02020603050405020304" pitchFamily="18" charset="0"/>
                <a:cs typeface="Times New Roman" panose="02020603050405020304" pitchFamily="18" charset="0"/>
              </a:rPr>
              <a:t>e</a:t>
            </a:r>
            <a:r>
              <a:rPr lang="en-US" altLang="zh-CN" sz="2400" b="1" baseline="-25000">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的与</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zh-CN" sz="2400" b="1" baseline="-25000">
                <a:solidFill>
                  <a:srgbClr val="000000"/>
                </a:solidFill>
                <a:latin typeface="Times New Roman" panose="02020603050405020304" pitchFamily="18" charset="0"/>
                <a:cs typeface="Times New Roman" panose="02020603050405020304" pitchFamily="18" charset="0"/>
              </a:rPr>
              <a:t>0</a:t>
            </a:r>
            <a:r>
              <a:rPr lang="zh-CN" altLang="en-US" sz="2400" b="1">
                <a:solidFill>
                  <a:srgbClr val="000000"/>
                </a:solidFill>
                <a:latin typeface="Times New Roman" panose="02020603050405020304" pitchFamily="18" charset="0"/>
                <a:cs typeface="Times New Roman" panose="02020603050405020304" pitchFamily="18" charset="0"/>
              </a:rPr>
              <a:t>距离为</a:t>
            </a:r>
            <a:r>
              <a:rPr lang="en-US" altLang="zh-CN" sz="2400" b="1">
                <a:solidFill>
                  <a:srgbClr val="000000"/>
                </a:solidFill>
                <a:latin typeface="Times New Roman" panose="02020603050405020304" pitchFamily="18" charset="0"/>
                <a:cs typeface="Times New Roman" panose="02020603050405020304" pitchFamily="18" charset="0"/>
              </a:rPr>
              <a:t>1</a:t>
            </a:r>
            <a:r>
              <a:rPr lang="zh-CN" altLang="en-US" sz="2400" b="1">
                <a:solidFill>
                  <a:srgbClr val="000000"/>
                </a:solidFill>
                <a:latin typeface="Times New Roman" panose="02020603050405020304" pitchFamily="18" charset="0"/>
                <a:cs typeface="Times New Roman" panose="02020603050405020304" pitchFamily="18" charset="0"/>
              </a:rPr>
              <a:t>的树的集合</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，然后对</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中的每棵树</a:t>
            </a:r>
            <a:r>
              <a:rPr lang="en-US" altLang="zh-CN" sz="2400" b="1">
                <a:solidFill>
                  <a:srgbClr val="000000"/>
                </a:solidFill>
                <a:latin typeface="Times New Roman" panose="02020603050405020304" pitchFamily="18" charset="0"/>
                <a:cs typeface="Times New Roman" panose="02020603050405020304" pitchFamily="18" charset="0"/>
              </a:rPr>
              <a:t>t</a:t>
            </a:r>
            <a:r>
              <a:rPr lang="zh-CN" altLang="en-US" sz="2400" b="1">
                <a:solidFill>
                  <a:srgbClr val="000000"/>
                </a:solidFill>
                <a:latin typeface="Times New Roman" panose="02020603050405020304" pitchFamily="18" charset="0"/>
                <a:cs typeface="Times New Roman" panose="02020603050405020304" pitchFamily="18" charset="0"/>
              </a:rPr>
              <a:t>，若</a:t>
            </a:r>
            <a:r>
              <a:rPr lang="en-US" altLang="zh-CN" sz="2400" b="1">
                <a:solidFill>
                  <a:srgbClr val="000000"/>
                </a:solidFill>
                <a:latin typeface="Times New Roman" panose="02020603050405020304" pitchFamily="18" charset="0"/>
                <a:cs typeface="Times New Roman" panose="02020603050405020304" pitchFamily="18" charset="0"/>
              </a:rPr>
              <a:t>e</a:t>
            </a:r>
            <a:r>
              <a:rPr lang="en-US" altLang="zh-CN" sz="2400" b="1" baseline="-25000">
                <a:solidFill>
                  <a:srgbClr val="000000"/>
                </a:solidFill>
                <a:latin typeface="Times New Roman" panose="02020603050405020304" pitchFamily="18" charset="0"/>
                <a:cs typeface="Times New Roman" panose="02020603050405020304" pitchFamily="18" charset="0"/>
              </a:rPr>
              <a:t>s</a:t>
            </a:r>
            <a:r>
              <a:rPr lang="zh-CN" altLang="en-US" sz="2400" b="1">
                <a:solidFill>
                  <a:srgbClr val="000000"/>
                </a:solidFill>
                <a:latin typeface="Times New Roman" panose="02020603050405020304" pitchFamily="18" charset="0"/>
                <a:cs typeface="Times New Roman" panose="02020603050405020304" pitchFamily="18" charset="0"/>
              </a:rPr>
              <a:t>是它们的树枝，再进行一次基本树变换。即使用</a:t>
            </a:r>
            <a:r>
              <a:rPr lang="en-US" altLang="zh-CN" sz="2400" b="1">
                <a:solidFill>
                  <a:srgbClr val="000000"/>
                </a:solidFill>
                <a:latin typeface="Times New Roman" panose="02020603050405020304" pitchFamily="18" charset="0"/>
                <a:cs typeface="Times New Roman" panose="02020603050405020304" pitchFamily="18" charset="0"/>
              </a:rPr>
              <a:t>e</a:t>
            </a:r>
            <a:r>
              <a:rPr lang="en-US" altLang="zh-CN" sz="2400" b="1" baseline="-25000">
                <a:solidFill>
                  <a:srgbClr val="000000"/>
                </a:solidFill>
                <a:latin typeface="Times New Roman" panose="02020603050405020304" pitchFamily="18" charset="0"/>
                <a:cs typeface="Times New Roman" panose="02020603050405020304" pitchFamily="18" charset="0"/>
              </a:rPr>
              <a:t>s</a:t>
            </a:r>
            <a:r>
              <a:rPr lang="zh-CN" altLang="en-US" sz="2400" b="1">
                <a:solidFill>
                  <a:srgbClr val="000000"/>
                </a:solidFill>
                <a:latin typeface="Times New Roman" panose="02020603050405020304" pitchFamily="18" charset="0"/>
                <a:cs typeface="Times New Roman" panose="02020603050405020304" pitchFamily="18" charset="0"/>
              </a:rPr>
              <a:t>所对应的以</a:t>
            </a:r>
            <a:r>
              <a:rPr lang="en-US" altLang="zh-CN" sz="2400" b="1">
                <a:solidFill>
                  <a:srgbClr val="000000"/>
                </a:solidFill>
                <a:latin typeface="Times New Roman" panose="02020603050405020304" pitchFamily="18" charset="0"/>
                <a:cs typeface="Times New Roman" panose="02020603050405020304" pitchFamily="18" charset="0"/>
              </a:rPr>
              <a:t>t</a:t>
            </a:r>
            <a:r>
              <a:rPr lang="zh-CN" altLang="en-US" sz="2400" b="1">
                <a:solidFill>
                  <a:srgbClr val="000000"/>
                </a:solidFill>
                <a:latin typeface="Times New Roman" panose="02020603050405020304" pitchFamily="18" charset="0"/>
                <a:cs typeface="Times New Roman" panose="02020603050405020304" pitchFamily="18" charset="0"/>
              </a:rPr>
              <a:t>为树的基本割集中的其余边</a:t>
            </a:r>
            <a:r>
              <a:rPr lang="en-US" altLang="zh-CN" sz="2400" b="1">
                <a:solidFill>
                  <a:srgbClr val="000000"/>
                </a:solidFill>
                <a:latin typeface="Times New Roman" panose="02020603050405020304" pitchFamily="18" charset="0"/>
                <a:cs typeface="Times New Roman" panose="02020603050405020304" pitchFamily="18" charset="0"/>
              </a:rPr>
              <a:t>b</a:t>
            </a:r>
            <a:r>
              <a:rPr lang="zh-CN" altLang="en-US" sz="2400" b="1">
                <a:solidFill>
                  <a:srgbClr val="000000"/>
                </a:solidFill>
                <a:latin typeface="Times New Roman" panose="02020603050405020304" pitchFamily="18" charset="0"/>
                <a:cs typeface="Times New Roman" panose="02020603050405020304" pitchFamily="18" charset="0"/>
              </a:rPr>
              <a:t>来替换</a:t>
            </a:r>
            <a:r>
              <a:rPr lang="en-US" altLang="zh-CN" sz="2400" b="1">
                <a:solidFill>
                  <a:srgbClr val="000000"/>
                </a:solidFill>
                <a:latin typeface="Times New Roman" panose="02020603050405020304" pitchFamily="18" charset="0"/>
                <a:cs typeface="Times New Roman" panose="02020603050405020304" pitchFamily="18" charset="0"/>
              </a:rPr>
              <a:t>e</a:t>
            </a:r>
            <a:r>
              <a:rPr lang="en-US" altLang="zh-CN" sz="2400" b="1" baseline="-25000">
                <a:solidFill>
                  <a:srgbClr val="000000"/>
                </a:solidFill>
                <a:latin typeface="Times New Roman" panose="02020603050405020304" pitchFamily="18" charset="0"/>
                <a:cs typeface="Times New Roman" panose="02020603050405020304" pitchFamily="18" charset="0"/>
              </a:rPr>
              <a:t>s</a:t>
            </a:r>
            <a:r>
              <a:rPr lang="zh-CN" altLang="en-US" sz="2400" b="1">
                <a:solidFill>
                  <a:srgbClr val="000000"/>
                </a:solidFill>
                <a:latin typeface="Times New Roman" panose="02020603050405020304" pitchFamily="18" charset="0"/>
                <a:cs typeface="Times New Roman" panose="02020603050405020304" pitchFamily="18" charset="0"/>
              </a:rPr>
              <a:t>。从而得到</a:t>
            </a:r>
            <a:r>
              <a:rPr lang="en-US" altLang="zh-CN" sz="2400" b="1">
                <a:solidFill>
                  <a:srgbClr val="000000"/>
                </a:solidFill>
                <a:latin typeface="Times New Roman" panose="02020603050405020304" pitchFamily="18" charset="0"/>
                <a:cs typeface="Times New Roman" panose="02020603050405020304" pitchFamily="18" charset="0"/>
              </a:rPr>
              <a:t>T</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s</a:t>
            </a:r>
            <a:r>
              <a:rPr lang="en-US" altLang="zh-CN" sz="2600" b="1" baseline="30000">
                <a:solidFill>
                  <a:srgbClr val="000000"/>
                </a:solidFill>
                <a:latin typeface="Times New Roman" panose="02020603050405020304" pitchFamily="18" charset="0"/>
                <a:cs typeface="Times New Roman" panose="02020603050405020304" pitchFamily="18" charset="0"/>
              </a:rPr>
              <a:t>e</a:t>
            </a:r>
            <a:r>
              <a:rPr lang="en-US" altLang="zh-CN" sz="2400" b="1" baseline="10000">
                <a:solidFill>
                  <a:srgbClr val="000000"/>
                </a:solidFill>
                <a:latin typeface="Times New Roman" panose="02020603050405020304" pitchFamily="18" charset="0"/>
                <a:cs typeface="Times New Roman" panose="02020603050405020304" pitchFamily="18" charset="0"/>
              </a:rPr>
              <a:t>r</a:t>
            </a:r>
            <a:r>
              <a:rPr lang="zh-CN" altLang="en-US" sz="2400" b="1">
                <a:solidFill>
                  <a:srgbClr val="000000"/>
                </a:solidFill>
                <a:latin typeface="Times New Roman" panose="02020603050405020304" pitchFamily="18" charset="0"/>
                <a:cs typeface="Times New Roman" panose="02020603050405020304" pitchFamily="18" charset="0"/>
              </a:rPr>
              <a:t>中的一棵树。</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5571">
                                            <p:txEl>
                                              <p:pRg st="1" end="1"/>
                                            </p:txEl>
                                          </p:spTgt>
                                        </p:tgtEl>
                                        <p:attrNameLst>
                                          <p:attrName>style.visibility</p:attrName>
                                        </p:attrNameLst>
                                      </p:cBhvr>
                                      <p:to>
                                        <p:strVal val="visible"/>
                                      </p:to>
                                    </p:set>
                                    <p:animEffect transition="in" filter="blinds(horizontal)">
                                      <p:cBhvr>
                                        <p:cTn id="7" dur="500"/>
                                        <p:tgtEl>
                                          <p:spTgt spid="10055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5572"/>
                                        </p:tgtEl>
                                        <p:attrNameLst>
                                          <p:attrName>style.visibility</p:attrName>
                                        </p:attrNameLst>
                                      </p:cBhvr>
                                      <p:to>
                                        <p:strVal val="visible"/>
                                      </p:to>
                                    </p:set>
                                    <p:animEffect transition="in" filter="blinds(horizontal)">
                                      <p:cBhvr>
                                        <p:cTn id="12" dur="500"/>
                                        <p:tgtEl>
                                          <p:spTgt spid="10055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5573">
                                            <p:txEl>
                                              <p:pRg st="0" end="0"/>
                                            </p:txEl>
                                          </p:spTgt>
                                        </p:tgtEl>
                                        <p:attrNameLst>
                                          <p:attrName>style.visibility</p:attrName>
                                        </p:attrNameLst>
                                      </p:cBhvr>
                                      <p:to>
                                        <p:strVal val="visible"/>
                                      </p:to>
                                    </p:set>
                                    <p:animEffect transition="in" filter="blinds(horizontal)">
                                      <p:cBhvr>
                                        <p:cTn id="17" dur="500"/>
                                        <p:tgtEl>
                                          <p:spTgt spid="100557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5573">
                                            <p:txEl>
                                              <p:pRg st="1" end="1"/>
                                            </p:txEl>
                                          </p:spTgt>
                                        </p:tgtEl>
                                        <p:attrNameLst>
                                          <p:attrName>style.visibility</p:attrName>
                                        </p:attrNameLst>
                                      </p:cBhvr>
                                      <p:to>
                                        <p:strVal val="visible"/>
                                      </p:to>
                                    </p:set>
                                    <p:animEffect transition="in" filter="blinds(horizontal)">
                                      <p:cBhvr>
                                        <p:cTn id="22" dur="500"/>
                                        <p:tgtEl>
                                          <p:spTgt spid="10055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Rot="1" noChangeArrowheads="1"/>
          </p:cNvSpPr>
          <p:nvPr>
            <p:ph type="title"/>
          </p:nvPr>
        </p:nvSpPr>
        <p:spPr>
          <a:xfrm>
            <a:off x="612743" y="333375"/>
            <a:ext cx="8074058" cy="719138"/>
          </a:xfrm>
          <a:noFill/>
          <a:ln/>
        </p:spPr>
        <p:txBody>
          <a:bodyPr/>
          <a:lstStyle/>
          <a:p>
            <a:r>
              <a:rPr lang="zh-CN" altLang="en-US" sz="4000" dirty="0">
                <a:solidFill>
                  <a:schemeClr val="tx1"/>
                </a:solidFill>
              </a:rPr>
              <a:t>支撑树的生成</a:t>
            </a:r>
          </a:p>
        </p:txBody>
      </p:sp>
      <p:sp>
        <p:nvSpPr>
          <p:cNvPr id="1006596" name="Rectangle 4"/>
          <p:cNvSpPr>
            <a:spLocks noChangeArrowheads="1"/>
          </p:cNvSpPr>
          <p:nvPr/>
        </p:nvSpPr>
        <p:spPr bwMode="auto">
          <a:xfrm>
            <a:off x="1071022" y="3643151"/>
            <a:ext cx="3205022" cy="2308324"/>
          </a:xfrm>
          <a:prstGeom prst="rect">
            <a:avLst/>
          </a:prstGeom>
          <a:noFill/>
          <a:ln w="9525">
            <a:noFill/>
            <a:miter lim="800000"/>
            <a:headEnd/>
            <a:tailEnd/>
          </a:ln>
          <a:effectLst/>
        </p:spPr>
        <p:txBody>
          <a:bodyPr wrap="square">
            <a:spAutoFit/>
          </a:bodyPr>
          <a:lstStyle/>
          <a:p>
            <a:pPr marL="1524000" indent="-1524000"/>
            <a:endParaRPr lang="en-US" altLang="zh-CN" sz="2400" b="1" dirty="0">
              <a:solidFill>
                <a:srgbClr val="000000"/>
              </a:solidFill>
              <a:latin typeface="Arial" charset="0"/>
            </a:endParaRPr>
          </a:p>
          <a:p>
            <a:pPr marL="1524000" indent="-1524000"/>
            <a:r>
              <a:rPr lang="en-US" altLang="zh-CN" dirty="0">
                <a:solidFill>
                  <a:srgbClr val="000000"/>
                </a:solidFill>
                <a:latin typeface="Arial" charset="0"/>
              </a:rPr>
              <a:t>t</a:t>
            </a:r>
            <a:r>
              <a:rPr lang="en-US" altLang="zh-CN" baseline="-25000" dirty="0">
                <a:solidFill>
                  <a:srgbClr val="000000"/>
                </a:solidFill>
                <a:latin typeface="Arial" charset="0"/>
              </a:rPr>
              <a:t>1</a:t>
            </a:r>
            <a:r>
              <a:rPr lang="en-US" altLang="zh-CN" dirty="0">
                <a:solidFill>
                  <a:srgbClr val="000000"/>
                </a:solidFill>
                <a:latin typeface="Arial" charset="0"/>
              </a:rPr>
              <a:t>=(e</a:t>
            </a:r>
            <a:r>
              <a:rPr lang="en-US" altLang="zh-CN" baseline="-25000" dirty="0">
                <a:solidFill>
                  <a:srgbClr val="000000"/>
                </a:solidFill>
                <a:latin typeface="Arial" charset="0"/>
              </a:rPr>
              <a:t>4</a:t>
            </a:r>
            <a:r>
              <a:rPr lang="en-US" altLang="zh-CN" dirty="0">
                <a:solidFill>
                  <a:srgbClr val="000000"/>
                </a:solidFill>
                <a:latin typeface="Arial" charset="0"/>
              </a:rPr>
              <a:t>,e</a:t>
            </a:r>
            <a:r>
              <a:rPr lang="en-US" altLang="zh-CN" baseline="-25000" dirty="0">
                <a:solidFill>
                  <a:srgbClr val="000000"/>
                </a:solidFill>
                <a:latin typeface="Arial" charset="0"/>
              </a:rPr>
              <a:t>2</a:t>
            </a:r>
            <a:r>
              <a:rPr lang="en-US" altLang="zh-CN" dirty="0">
                <a:solidFill>
                  <a:srgbClr val="000000"/>
                </a:solidFill>
                <a:latin typeface="Arial" charset="0"/>
              </a:rPr>
              <a:t>,e</a:t>
            </a:r>
            <a:r>
              <a:rPr lang="en-US" altLang="zh-CN" baseline="-25000" dirty="0">
                <a:solidFill>
                  <a:srgbClr val="000000"/>
                </a:solidFill>
                <a:latin typeface="Arial" charset="0"/>
              </a:rPr>
              <a:t>3</a:t>
            </a:r>
            <a:r>
              <a:rPr lang="en-US" altLang="zh-CN" dirty="0">
                <a:solidFill>
                  <a:srgbClr val="000000"/>
                </a:solidFill>
                <a:latin typeface="Arial" charset="0"/>
              </a:rPr>
              <a:t>)</a:t>
            </a:r>
            <a:endParaRPr lang="en-US" altLang="zh-CN" sz="2400" b="1" dirty="0">
              <a:solidFill>
                <a:srgbClr val="000000"/>
              </a:solidFill>
              <a:latin typeface="Arial" charset="0"/>
            </a:endParaRPr>
          </a:p>
          <a:p>
            <a:pPr marL="1524000" indent="-1524000"/>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 </a:t>
            </a:r>
          </a:p>
          <a:p>
            <a:pPr marL="1524000" indent="-1524000"/>
            <a:r>
              <a:rPr lang="zh-CN" altLang="en-US" dirty="0">
                <a:solidFill>
                  <a:srgbClr val="000000"/>
                </a:solidFill>
                <a:latin typeface="Arial" charset="0"/>
              </a:rPr>
              <a:t>由</a:t>
            </a:r>
            <a:r>
              <a:rPr lang="en-US" altLang="zh-CN" dirty="0">
                <a:solidFill>
                  <a:srgbClr val="000000"/>
                </a:solidFill>
                <a:latin typeface="Arial" charset="0"/>
              </a:rPr>
              <a:t>S</a:t>
            </a:r>
            <a:r>
              <a:rPr lang="en-US" altLang="zh-CN" baseline="-25000" dirty="0">
                <a:solidFill>
                  <a:srgbClr val="000000"/>
                </a:solidFill>
                <a:latin typeface="Arial" charset="0"/>
              </a:rPr>
              <a:t>e2</a:t>
            </a:r>
            <a:r>
              <a:rPr lang="en-US" altLang="zh-CN" dirty="0">
                <a:solidFill>
                  <a:srgbClr val="000000"/>
                </a:solidFill>
                <a:latin typeface="Arial" charset="0"/>
              </a:rPr>
              <a:t>(t</a:t>
            </a:r>
            <a:r>
              <a:rPr lang="en-US" altLang="zh-CN" baseline="-25000" dirty="0">
                <a:solidFill>
                  <a:srgbClr val="000000"/>
                </a:solidFill>
                <a:latin typeface="Arial" charset="0"/>
              </a:rPr>
              <a:t>1</a:t>
            </a:r>
            <a:r>
              <a:rPr lang="en-US" altLang="zh-CN" dirty="0">
                <a:solidFill>
                  <a:srgbClr val="000000"/>
                </a:solidFill>
                <a:latin typeface="Arial" charset="0"/>
              </a:rPr>
              <a:t>)</a:t>
            </a:r>
            <a:r>
              <a:rPr lang="zh-CN" altLang="en-US" dirty="0">
                <a:solidFill>
                  <a:srgbClr val="000000"/>
                </a:solidFill>
                <a:latin typeface="Arial" charset="0"/>
              </a:rPr>
              <a:t>得</a:t>
            </a:r>
            <a:r>
              <a:rPr lang="en-US" altLang="zh-CN" dirty="0">
                <a:solidFill>
                  <a:srgbClr val="000000"/>
                </a:solidFill>
                <a:latin typeface="Arial" charset="0"/>
              </a:rPr>
              <a:t>: </a:t>
            </a:r>
          </a:p>
          <a:p>
            <a:pPr marL="1524000" indent="-1524000"/>
            <a:r>
              <a:rPr lang="en-US" altLang="zh-CN" dirty="0">
                <a:solidFill>
                  <a:srgbClr val="000000"/>
                </a:solidFill>
              </a:rPr>
              <a:t>t</a:t>
            </a:r>
            <a:r>
              <a:rPr lang="en-US" altLang="zh-CN" baseline="-25000" dirty="0">
                <a:solidFill>
                  <a:srgbClr val="000000"/>
                </a:solidFill>
              </a:rPr>
              <a:t>1</a:t>
            </a:r>
            <a:r>
              <a:rPr lang="en-US" altLang="zh-CN" dirty="0">
                <a:solidFill>
                  <a:srgbClr val="000000"/>
                </a:solidFill>
              </a:rPr>
              <a:t>' </a:t>
            </a:r>
            <a:r>
              <a:rPr lang="en-US" altLang="zh-CN" dirty="0">
                <a:solidFill>
                  <a:srgbClr val="000000"/>
                </a:solidFill>
                <a:latin typeface="Arial" charset="0"/>
              </a:rPr>
              <a:t>=(e</a:t>
            </a:r>
            <a:r>
              <a:rPr lang="en-US" altLang="zh-CN" baseline="-25000" dirty="0">
                <a:solidFill>
                  <a:srgbClr val="000000"/>
                </a:solidFill>
                <a:latin typeface="Arial" charset="0"/>
              </a:rPr>
              <a:t>4</a:t>
            </a:r>
            <a:r>
              <a:rPr lang="en-US" altLang="zh-CN" dirty="0">
                <a:solidFill>
                  <a:srgbClr val="000000"/>
                </a:solidFill>
                <a:latin typeface="Arial" charset="0"/>
              </a:rPr>
              <a:t>,</a:t>
            </a:r>
            <a:r>
              <a:rPr lang="en-US" altLang="zh-CN" dirty="0">
                <a:solidFill>
                  <a:srgbClr val="FF0000"/>
                </a:solidFill>
                <a:latin typeface="Arial" charset="0"/>
              </a:rPr>
              <a:t>e</a:t>
            </a:r>
            <a:r>
              <a:rPr lang="en-US" altLang="zh-CN" baseline="-25000" dirty="0">
                <a:solidFill>
                  <a:srgbClr val="FF0000"/>
                </a:solidFill>
                <a:latin typeface="Arial" charset="0"/>
              </a:rPr>
              <a:t>5</a:t>
            </a:r>
            <a:r>
              <a:rPr lang="en-US" altLang="zh-CN" dirty="0">
                <a:solidFill>
                  <a:srgbClr val="000000"/>
                </a:solidFill>
                <a:latin typeface="Arial" charset="0"/>
              </a:rPr>
              <a:t>, e</a:t>
            </a:r>
            <a:r>
              <a:rPr lang="en-US" altLang="zh-CN" baseline="-25000" dirty="0">
                <a:solidFill>
                  <a:srgbClr val="000000"/>
                </a:solidFill>
                <a:latin typeface="Arial" charset="0"/>
              </a:rPr>
              <a:t>3</a:t>
            </a:r>
            <a:r>
              <a:rPr lang="en-US" altLang="zh-CN" dirty="0">
                <a:solidFill>
                  <a:srgbClr val="000000"/>
                </a:solidFill>
                <a:latin typeface="Arial" charset="0"/>
              </a:rPr>
              <a:t>), </a:t>
            </a:r>
          </a:p>
          <a:p>
            <a:pPr marL="1524000" indent="-1524000"/>
            <a:r>
              <a:rPr lang="en-US" altLang="zh-CN" dirty="0">
                <a:solidFill>
                  <a:srgbClr val="000000"/>
                </a:solidFill>
              </a:rPr>
              <a:t>t</a:t>
            </a:r>
            <a:r>
              <a:rPr lang="en-US" altLang="zh-CN" baseline="-25000" dirty="0">
                <a:solidFill>
                  <a:srgbClr val="000000"/>
                </a:solidFill>
              </a:rPr>
              <a:t>2</a:t>
            </a:r>
            <a:r>
              <a:rPr lang="en-US" altLang="zh-CN" dirty="0">
                <a:solidFill>
                  <a:srgbClr val="000000"/>
                </a:solidFill>
              </a:rPr>
              <a:t>'</a:t>
            </a:r>
            <a:r>
              <a:rPr lang="en-US" altLang="zh-CN" dirty="0">
                <a:solidFill>
                  <a:srgbClr val="000000"/>
                </a:solidFill>
                <a:latin typeface="Arial" charset="0"/>
              </a:rPr>
              <a:t>=(e</a:t>
            </a:r>
            <a:r>
              <a:rPr lang="en-US" altLang="zh-CN" baseline="-25000" dirty="0">
                <a:solidFill>
                  <a:srgbClr val="000000"/>
                </a:solidFill>
                <a:latin typeface="Arial" charset="0"/>
              </a:rPr>
              <a:t>4</a:t>
            </a:r>
            <a:r>
              <a:rPr lang="en-US" altLang="zh-CN" dirty="0">
                <a:solidFill>
                  <a:srgbClr val="000000"/>
                </a:solidFill>
                <a:latin typeface="Arial" charset="0"/>
              </a:rPr>
              <a:t>,</a:t>
            </a:r>
            <a:r>
              <a:rPr lang="en-US" altLang="zh-CN" dirty="0">
                <a:solidFill>
                  <a:srgbClr val="FF0000"/>
                </a:solidFill>
                <a:latin typeface="Arial" charset="0"/>
              </a:rPr>
              <a:t>e</a:t>
            </a:r>
            <a:r>
              <a:rPr lang="en-US" altLang="zh-CN" baseline="-25000" dirty="0">
                <a:solidFill>
                  <a:srgbClr val="FF0000"/>
                </a:solidFill>
                <a:latin typeface="Arial" charset="0"/>
              </a:rPr>
              <a:t>6</a:t>
            </a:r>
            <a:r>
              <a:rPr lang="en-US" altLang="zh-CN" dirty="0">
                <a:solidFill>
                  <a:srgbClr val="000000"/>
                </a:solidFill>
                <a:latin typeface="Arial" charset="0"/>
              </a:rPr>
              <a:t>, e</a:t>
            </a:r>
            <a:r>
              <a:rPr lang="en-US" altLang="zh-CN" baseline="-25000" dirty="0">
                <a:solidFill>
                  <a:srgbClr val="000000"/>
                </a:solidFill>
                <a:latin typeface="Arial" charset="0"/>
              </a:rPr>
              <a:t>3</a:t>
            </a:r>
            <a:r>
              <a:rPr lang="en-US" altLang="zh-CN" dirty="0">
                <a:solidFill>
                  <a:srgbClr val="000000"/>
                </a:solidFill>
                <a:latin typeface="Arial" charset="0"/>
              </a:rPr>
              <a:t>)</a:t>
            </a:r>
          </a:p>
        </p:txBody>
      </p:sp>
      <p:cxnSp>
        <p:nvCxnSpPr>
          <p:cNvPr id="6" name="Straight Arrow Connector 5">
            <a:extLst>
              <a:ext uri="{FF2B5EF4-FFF2-40B4-BE49-F238E27FC236}">
                <a16:creationId xmlns:a16="http://schemas.microsoft.com/office/drawing/2014/main" id="{A0CD4E5E-F281-493A-84D3-BFEFDDB07A6C}"/>
              </a:ext>
            </a:extLst>
          </p:cNvPr>
          <p:cNvCxnSpPr>
            <a:cxnSpLocks/>
          </p:cNvCxnSpPr>
          <p:nvPr/>
        </p:nvCxnSpPr>
        <p:spPr>
          <a:xfrm>
            <a:off x="6989840" y="1589744"/>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8A28F284-76DE-4C80-9F55-78D9F68C6A78}"/>
              </a:ext>
            </a:extLst>
          </p:cNvPr>
          <p:cNvCxnSpPr/>
          <p:nvPr/>
        </p:nvCxnSpPr>
        <p:spPr>
          <a:xfrm>
            <a:off x="6989840" y="1589744"/>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588D4136-D829-40D7-BCBE-BA070924E850}"/>
              </a:ext>
            </a:extLst>
          </p:cNvPr>
          <p:cNvCxnSpPr>
            <a:cxnSpLocks/>
          </p:cNvCxnSpPr>
          <p:nvPr/>
        </p:nvCxnSpPr>
        <p:spPr>
          <a:xfrm flipH="1" flipV="1">
            <a:off x="5552926" y="2338681"/>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823303C1-BD7B-402B-BC36-1D06050D9834}"/>
              </a:ext>
            </a:extLst>
          </p:cNvPr>
          <p:cNvCxnSpPr>
            <a:cxnSpLocks/>
          </p:cNvCxnSpPr>
          <p:nvPr/>
        </p:nvCxnSpPr>
        <p:spPr>
          <a:xfrm>
            <a:off x="5552926" y="2338681"/>
            <a:ext cx="2978331"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7EE848D-CD35-451E-AD8D-6DDAF0004999}"/>
              </a:ext>
            </a:extLst>
          </p:cNvPr>
          <p:cNvCxnSpPr>
            <a:cxnSpLocks/>
          </p:cNvCxnSpPr>
          <p:nvPr/>
        </p:nvCxnSpPr>
        <p:spPr>
          <a:xfrm flipV="1">
            <a:off x="5622595" y="1589745"/>
            <a:ext cx="1367245" cy="748936"/>
          </a:xfrm>
          <a:prstGeom prst="straightConnector1">
            <a:avLst/>
          </a:prstGeom>
          <a:ln>
            <a:solidFill>
              <a:schemeClr val="tx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FEA312EB-349C-4CAC-9F8E-D6F162C44460}"/>
              </a:ext>
            </a:extLst>
          </p:cNvPr>
          <p:cNvCxnSpPr>
            <a:cxnSpLocks/>
          </p:cNvCxnSpPr>
          <p:nvPr/>
        </p:nvCxnSpPr>
        <p:spPr>
          <a:xfrm flipH="1">
            <a:off x="6989840" y="2338681"/>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A75BAC10-BE0F-4163-9954-1920EF6D6093}"/>
              </a:ext>
            </a:extLst>
          </p:cNvPr>
          <p:cNvSpPr txBox="1"/>
          <p:nvPr/>
        </p:nvSpPr>
        <p:spPr>
          <a:xfrm>
            <a:off x="7625572" y="1541827"/>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13" name="TextBox 12">
            <a:extLst>
              <a:ext uri="{FF2B5EF4-FFF2-40B4-BE49-F238E27FC236}">
                <a16:creationId xmlns:a16="http://schemas.microsoft.com/office/drawing/2014/main" id="{386D0DBC-D1B6-4667-9A76-6841FD4607ED}"/>
              </a:ext>
            </a:extLst>
          </p:cNvPr>
          <p:cNvSpPr txBox="1"/>
          <p:nvPr/>
        </p:nvSpPr>
        <p:spPr>
          <a:xfrm>
            <a:off x="5930712" y="2918199"/>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14" name="TextBox 13">
            <a:extLst>
              <a:ext uri="{FF2B5EF4-FFF2-40B4-BE49-F238E27FC236}">
                <a16:creationId xmlns:a16="http://schemas.microsoft.com/office/drawing/2014/main" id="{9C3381E8-4156-48A7-B306-FE35DE0F6587}"/>
              </a:ext>
            </a:extLst>
          </p:cNvPr>
          <p:cNvSpPr txBox="1"/>
          <p:nvPr/>
        </p:nvSpPr>
        <p:spPr>
          <a:xfrm>
            <a:off x="6957882" y="2686934"/>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15" name="TextBox 14">
            <a:extLst>
              <a:ext uri="{FF2B5EF4-FFF2-40B4-BE49-F238E27FC236}">
                <a16:creationId xmlns:a16="http://schemas.microsoft.com/office/drawing/2014/main" id="{7973BEB9-2A73-4DDF-A8A6-61F68CF5EBF9}"/>
              </a:ext>
            </a:extLst>
          </p:cNvPr>
          <p:cNvSpPr txBox="1"/>
          <p:nvPr/>
        </p:nvSpPr>
        <p:spPr>
          <a:xfrm>
            <a:off x="7728589" y="2856784"/>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16" name="TextBox 15">
            <a:extLst>
              <a:ext uri="{FF2B5EF4-FFF2-40B4-BE49-F238E27FC236}">
                <a16:creationId xmlns:a16="http://schemas.microsoft.com/office/drawing/2014/main" id="{D11544A2-A58C-4B47-928F-E7E466063129}"/>
              </a:ext>
            </a:extLst>
          </p:cNvPr>
          <p:cNvSpPr txBox="1"/>
          <p:nvPr/>
        </p:nvSpPr>
        <p:spPr>
          <a:xfrm>
            <a:off x="7129917" y="1935438"/>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17" name="TextBox 16">
            <a:extLst>
              <a:ext uri="{FF2B5EF4-FFF2-40B4-BE49-F238E27FC236}">
                <a16:creationId xmlns:a16="http://schemas.microsoft.com/office/drawing/2014/main" id="{887399A7-090C-4397-8573-77D45F0A79C8}"/>
              </a:ext>
            </a:extLst>
          </p:cNvPr>
          <p:cNvSpPr txBox="1"/>
          <p:nvPr/>
        </p:nvSpPr>
        <p:spPr>
          <a:xfrm>
            <a:off x="5048978" y="2107849"/>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18" name="TextBox 17">
            <a:extLst>
              <a:ext uri="{FF2B5EF4-FFF2-40B4-BE49-F238E27FC236}">
                <a16:creationId xmlns:a16="http://schemas.microsoft.com/office/drawing/2014/main" id="{F91AF100-2D10-44EB-9DDE-AC51F98FD725}"/>
              </a:ext>
            </a:extLst>
          </p:cNvPr>
          <p:cNvSpPr txBox="1"/>
          <p:nvPr/>
        </p:nvSpPr>
        <p:spPr>
          <a:xfrm>
            <a:off x="6680253" y="1097588"/>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19" name="TextBox 18">
            <a:extLst>
              <a:ext uri="{FF2B5EF4-FFF2-40B4-BE49-F238E27FC236}">
                <a16:creationId xmlns:a16="http://schemas.microsoft.com/office/drawing/2014/main" id="{68DC0B49-33E5-4F6F-8524-730B86A0F4B4}"/>
              </a:ext>
            </a:extLst>
          </p:cNvPr>
          <p:cNvSpPr txBox="1"/>
          <p:nvPr/>
        </p:nvSpPr>
        <p:spPr>
          <a:xfrm>
            <a:off x="8547236" y="1873191"/>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20" name="TextBox 19">
            <a:extLst>
              <a:ext uri="{FF2B5EF4-FFF2-40B4-BE49-F238E27FC236}">
                <a16:creationId xmlns:a16="http://schemas.microsoft.com/office/drawing/2014/main" id="{CB076200-11A0-4CE3-8AEC-6FB305551CD1}"/>
              </a:ext>
            </a:extLst>
          </p:cNvPr>
          <p:cNvSpPr txBox="1"/>
          <p:nvPr/>
        </p:nvSpPr>
        <p:spPr>
          <a:xfrm>
            <a:off x="6797823" y="3567759"/>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21" name="TextBox 20">
            <a:extLst>
              <a:ext uri="{FF2B5EF4-FFF2-40B4-BE49-F238E27FC236}">
                <a16:creationId xmlns:a16="http://schemas.microsoft.com/office/drawing/2014/main" id="{C58A3083-A2DE-4018-AC70-8F7356B4B17C}"/>
              </a:ext>
            </a:extLst>
          </p:cNvPr>
          <p:cNvSpPr txBox="1"/>
          <p:nvPr/>
        </p:nvSpPr>
        <p:spPr>
          <a:xfrm>
            <a:off x="5861798" y="1559233"/>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cxnSp>
        <p:nvCxnSpPr>
          <p:cNvPr id="36" name="Straight Arrow Connector 5">
            <a:extLst>
              <a:ext uri="{FF2B5EF4-FFF2-40B4-BE49-F238E27FC236}">
                <a16:creationId xmlns:a16="http://schemas.microsoft.com/office/drawing/2014/main" id="{A0CD4E5E-F281-493A-84D3-BFEFDDB07A6C}"/>
              </a:ext>
            </a:extLst>
          </p:cNvPr>
          <p:cNvCxnSpPr>
            <a:cxnSpLocks/>
          </p:cNvCxnSpPr>
          <p:nvPr/>
        </p:nvCxnSpPr>
        <p:spPr>
          <a:xfrm>
            <a:off x="2705491" y="1548966"/>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6">
            <a:extLst>
              <a:ext uri="{FF2B5EF4-FFF2-40B4-BE49-F238E27FC236}">
                <a16:creationId xmlns:a16="http://schemas.microsoft.com/office/drawing/2014/main" id="{8A28F284-76DE-4C80-9F55-78D9F68C6A78}"/>
              </a:ext>
            </a:extLst>
          </p:cNvPr>
          <p:cNvCxnSpPr/>
          <p:nvPr/>
        </p:nvCxnSpPr>
        <p:spPr>
          <a:xfrm>
            <a:off x="2705491" y="1548966"/>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7">
            <a:extLst>
              <a:ext uri="{FF2B5EF4-FFF2-40B4-BE49-F238E27FC236}">
                <a16:creationId xmlns:a16="http://schemas.microsoft.com/office/drawing/2014/main" id="{588D4136-D829-40D7-BCBE-BA070924E850}"/>
              </a:ext>
            </a:extLst>
          </p:cNvPr>
          <p:cNvCxnSpPr>
            <a:cxnSpLocks/>
          </p:cNvCxnSpPr>
          <p:nvPr/>
        </p:nvCxnSpPr>
        <p:spPr>
          <a:xfrm flipH="1" flipV="1">
            <a:off x="1268577" y="2297903"/>
            <a:ext cx="1436914" cy="131499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8">
            <a:extLst>
              <a:ext uri="{FF2B5EF4-FFF2-40B4-BE49-F238E27FC236}">
                <a16:creationId xmlns:a16="http://schemas.microsoft.com/office/drawing/2014/main" id="{823303C1-BD7B-402B-BC36-1D06050D9834}"/>
              </a:ext>
            </a:extLst>
          </p:cNvPr>
          <p:cNvCxnSpPr>
            <a:cxnSpLocks/>
          </p:cNvCxnSpPr>
          <p:nvPr/>
        </p:nvCxnSpPr>
        <p:spPr>
          <a:xfrm>
            <a:off x="1268577" y="2297903"/>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9">
            <a:extLst>
              <a:ext uri="{FF2B5EF4-FFF2-40B4-BE49-F238E27FC236}">
                <a16:creationId xmlns:a16="http://schemas.microsoft.com/office/drawing/2014/main" id="{77EE848D-CD35-451E-AD8D-6DDAF0004999}"/>
              </a:ext>
            </a:extLst>
          </p:cNvPr>
          <p:cNvCxnSpPr>
            <a:cxnSpLocks/>
          </p:cNvCxnSpPr>
          <p:nvPr/>
        </p:nvCxnSpPr>
        <p:spPr>
          <a:xfrm flipV="1">
            <a:off x="1338246" y="1548967"/>
            <a:ext cx="1367245" cy="748936"/>
          </a:xfrm>
          <a:prstGeom prst="straightConnector1">
            <a:avLst/>
          </a:prstGeom>
          <a:ln>
            <a:solidFill>
              <a:schemeClr val="tx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10">
            <a:extLst>
              <a:ext uri="{FF2B5EF4-FFF2-40B4-BE49-F238E27FC236}">
                <a16:creationId xmlns:a16="http://schemas.microsoft.com/office/drawing/2014/main" id="{FEA312EB-349C-4CAC-9F8E-D6F162C44460}"/>
              </a:ext>
            </a:extLst>
          </p:cNvPr>
          <p:cNvCxnSpPr>
            <a:cxnSpLocks/>
          </p:cNvCxnSpPr>
          <p:nvPr/>
        </p:nvCxnSpPr>
        <p:spPr>
          <a:xfrm flipH="1">
            <a:off x="2705491" y="2297903"/>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11">
            <a:extLst>
              <a:ext uri="{FF2B5EF4-FFF2-40B4-BE49-F238E27FC236}">
                <a16:creationId xmlns:a16="http://schemas.microsoft.com/office/drawing/2014/main" id="{A75BAC10-BE0F-4163-9954-1920EF6D6093}"/>
              </a:ext>
            </a:extLst>
          </p:cNvPr>
          <p:cNvSpPr txBox="1"/>
          <p:nvPr/>
        </p:nvSpPr>
        <p:spPr>
          <a:xfrm>
            <a:off x="3341223" y="1501049"/>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43" name="TextBox 12">
            <a:extLst>
              <a:ext uri="{FF2B5EF4-FFF2-40B4-BE49-F238E27FC236}">
                <a16:creationId xmlns:a16="http://schemas.microsoft.com/office/drawing/2014/main" id="{386D0DBC-D1B6-4667-9A76-6841FD4607ED}"/>
              </a:ext>
            </a:extLst>
          </p:cNvPr>
          <p:cNvSpPr txBox="1"/>
          <p:nvPr/>
        </p:nvSpPr>
        <p:spPr>
          <a:xfrm>
            <a:off x="1646363" y="2877421"/>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44" name="TextBox 13">
            <a:extLst>
              <a:ext uri="{FF2B5EF4-FFF2-40B4-BE49-F238E27FC236}">
                <a16:creationId xmlns:a16="http://schemas.microsoft.com/office/drawing/2014/main" id="{9C3381E8-4156-48A7-B306-FE35DE0F6587}"/>
              </a:ext>
            </a:extLst>
          </p:cNvPr>
          <p:cNvSpPr txBox="1"/>
          <p:nvPr/>
        </p:nvSpPr>
        <p:spPr>
          <a:xfrm>
            <a:off x="2673533" y="2646156"/>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45" name="TextBox 14">
            <a:extLst>
              <a:ext uri="{FF2B5EF4-FFF2-40B4-BE49-F238E27FC236}">
                <a16:creationId xmlns:a16="http://schemas.microsoft.com/office/drawing/2014/main" id="{7973BEB9-2A73-4DDF-A8A6-61F68CF5EBF9}"/>
              </a:ext>
            </a:extLst>
          </p:cNvPr>
          <p:cNvSpPr txBox="1"/>
          <p:nvPr/>
        </p:nvSpPr>
        <p:spPr>
          <a:xfrm>
            <a:off x="3444240" y="2816006"/>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46" name="TextBox 15">
            <a:extLst>
              <a:ext uri="{FF2B5EF4-FFF2-40B4-BE49-F238E27FC236}">
                <a16:creationId xmlns:a16="http://schemas.microsoft.com/office/drawing/2014/main" id="{D11544A2-A58C-4B47-928F-E7E466063129}"/>
              </a:ext>
            </a:extLst>
          </p:cNvPr>
          <p:cNvSpPr txBox="1"/>
          <p:nvPr/>
        </p:nvSpPr>
        <p:spPr>
          <a:xfrm>
            <a:off x="2845568" y="1894660"/>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47" name="TextBox 16">
            <a:extLst>
              <a:ext uri="{FF2B5EF4-FFF2-40B4-BE49-F238E27FC236}">
                <a16:creationId xmlns:a16="http://schemas.microsoft.com/office/drawing/2014/main" id="{887399A7-090C-4397-8573-77D45F0A79C8}"/>
              </a:ext>
            </a:extLst>
          </p:cNvPr>
          <p:cNvSpPr txBox="1"/>
          <p:nvPr/>
        </p:nvSpPr>
        <p:spPr>
          <a:xfrm>
            <a:off x="764629" y="2067071"/>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48" name="TextBox 19">
            <a:extLst>
              <a:ext uri="{FF2B5EF4-FFF2-40B4-BE49-F238E27FC236}">
                <a16:creationId xmlns:a16="http://schemas.microsoft.com/office/drawing/2014/main" id="{CB076200-11A0-4CE3-8AEC-6FB305551CD1}"/>
              </a:ext>
            </a:extLst>
          </p:cNvPr>
          <p:cNvSpPr txBox="1"/>
          <p:nvPr/>
        </p:nvSpPr>
        <p:spPr>
          <a:xfrm>
            <a:off x="2513474" y="3526981"/>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49" name="TextBox 20">
            <a:extLst>
              <a:ext uri="{FF2B5EF4-FFF2-40B4-BE49-F238E27FC236}">
                <a16:creationId xmlns:a16="http://schemas.microsoft.com/office/drawing/2014/main" id="{C58A3083-A2DE-4018-AC70-8F7356B4B17C}"/>
              </a:ext>
            </a:extLst>
          </p:cNvPr>
          <p:cNvSpPr txBox="1"/>
          <p:nvPr/>
        </p:nvSpPr>
        <p:spPr>
          <a:xfrm>
            <a:off x="1577449" y="1518455"/>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
        <p:nvSpPr>
          <p:cNvPr id="50" name="TextBox 17">
            <a:extLst>
              <a:ext uri="{FF2B5EF4-FFF2-40B4-BE49-F238E27FC236}">
                <a16:creationId xmlns:a16="http://schemas.microsoft.com/office/drawing/2014/main" id="{F91AF100-2D10-44EB-9DDE-AC51F98FD725}"/>
              </a:ext>
            </a:extLst>
          </p:cNvPr>
          <p:cNvSpPr txBox="1"/>
          <p:nvPr/>
        </p:nvSpPr>
        <p:spPr>
          <a:xfrm>
            <a:off x="2622603" y="1078882"/>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51" name="Rectangle 4"/>
          <p:cNvSpPr>
            <a:spLocks noChangeArrowheads="1"/>
          </p:cNvSpPr>
          <p:nvPr/>
        </p:nvSpPr>
        <p:spPr bwMode="auto">
          <a:xfrm>
            <a:off x="5317592" y="3826236"/>
            <a:ext cx="3624649" cy="2308324"/>
          </a:xfrm>
          <a:prstGeom prst="rect">
            <a:avLst/>
          </a:prstGeom>
          <a:noFill/>
          <a:ln w="9525">
            <a:noFill/>
            <a:miter lim="800000"/>
            <a:headEnd/>
            <a:tailEnd/>
          </a:ln>
          <a:effectLst/>
        </p:spPr>
        <p:txBody>
          <a:bodyPr wrap="square">
            <a:spAutoFit/>
          </a:bodyPr>
          <a:lstStyle/>
          <a:p>
            <a:pPr marL="1524000" indent="-1524000"/>
            <a:r>
              <a:rPr lang="en-US" altLang="zh-CN" dirty="0">
                <a:solidFill>
                  <a:srgbClr val="000000"/>
                </a:solidFill>
                <a:latin typeface="Arial" charset="0"/>
              </a:rPr>
              <a:t>t</a:t>
            </a:r>
            <a:r>
              <a:rPr lang="en-US" altLang="zh-CN" baseline="-25000" dirty="0">
                <a:solidFill>
                  <a:srgbClr val="000000"/>
                </a:solidFill>
                <a:latin typeface="Arial" charset="0"/>
              </a:rPr>
              <a:t>2</a:t>
            </a:r>
            <a:r>
              <a:rPr lang="en-US" altLang="zh-CN" dirty="0">
                <a:solidFill>
                  <a:srgbClr val="000000"/>
                </a:solidFill>
                <a:latin typeface="Arial" charset="0"/>
              </a:rPr>
              <a:t>=(e</a:t>
            </a:r>
            <a:r>
              <a:rPr lang="en-US" altLang="zh-CN" baseline="-25000" dirty="0">
                <a:solidFill>
                  <a:srgbClr val="000000"/>
                </a:solidFill>
                <a:latin typeface="Arial" charset="0"/>
              </a:rPr>
              <a:t>6</a:t>
            </a:r>
            <a:r>
              <a:rPr lang="en-US" altLang="zh-CN" dirty="0">
                <a:solidFill>
                  <a:srgbClr val="000000"/>
                </a:solidFill>
                <a:latin typeface="Arial" charset="0"/>
              </a:rPr>
              <a:t>,e</a:t>
            </a:r>
            <a:r>
              <a:rPr lang="en-US" altLang="zh-CN" baseline="-25000" dirty="0">
                <a:solidFill>
                  <a:srgbClr val="000000"/>
                </a:solidFill>
                <a:latin typeface="Arial" charset="0"/>
              </a:rPr>
              <a:t>2</a:t>
            </a:r>
            <a:r>
              <a:rPr lang="en-US" altLang="zh-CN" dirty="0">
                <a:solidFill>
                  <a:srgbClr val="000000"/>
                </a:solidFill>
                <a:latin typeface="Arial" charset="0"/>
              </a:rPr>
              <a:t>,e</a:t>
            </a:r>
            <a:r>
              <a:rPr lang="en-US" altLang="zh-CN" baseline="-25000" dirty="0">
                <a:solidFill>
                  <a:srgbClr val="000000"/>
                </a:solidFill>
                <a:latin typeface="Arial" charset="0"/>
              </a:rPr>
              <a:t>3</a:t>
            </a:r>
            <a:r>
              <a:rPr lang="en-US" altLang="zh-CN" dirty="0">
                <a:solidFill>
                  <a:srgbClr val="000000"/>
                </a:solidFill>
                <a:latin typeface="Arial" charset="0"/>
              </a:rPr>
              <a:t>)</a:t>
            </a:r>
            <a:endParaRPr lang="en-US" altLang="zh-CN" sz="2400" b="1" dirty="0">
              <a:solidFill>
                <a:srgbClr val="000000"/>
              </a:solidFill>
              <a:latin typeface="Arial" charset="0"/>
            </a:endParaRPr>
          </a:p>
          <a:p>
            <a:pPr marL="1524000" indent="-1524000"/>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4</a:t>
            </a:r>
            <a:r>
              <a:rPr lang="en-US" altLang="zh-CN" b="1" dirty="0">
                <a:solidFill>
                  <a:srgbClr val="000000"/>
                </a:solidFill>
                <a:latin typeface="Arial" charset="0"/>
              </a:rPr>
              <a:t>,</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a:t>
            </a:r>
          </a:p>
          <a:p>
            <a:pPr marL="1524000" indent="-1524000"/>
            <a:r>
              <a:rPr lang="zh-CN" altLang="en-US" dirty="0">
                <a:solidFill>
                  <a:srgbClr val="000000"/>
                </a:solidFill>
                <a:latin typeface="Arial" charset="0"/>
              </a:rPr>
              <a:t>由</a:t>
            </a:r>
            <a:r>
              <a:rPr lang="en-US" altLang="zh-CN" dirty="0">
                <a:solidFill>
                  <a:srgbClr val="000000"/>
                </a:solidFill>
                <a:latin typeface="Arial" charset="0"/>
              </a:rPr>
              <a:t>S</a:t>
            </a:r>
            <a:r>
              <a:rPr lang="en-US" altLang="zh-CN" baseline="-25000" dirty="0">
                <a:solidFill>
                  <a:srgbClr val="000000"/>
                </a:solidFill>
                <a:latin typeface="Arial" charset="0"/>
              </a:rPr>
              <a:t>e2</a:t>
            </a:r>
            <a:r>
              <a:rPr lang="en-US" altLang="zh-CN" dirty="0">
                <a:solidFill>
                  <a:srgbClr val="000000"/>
                </a:solidFill>
                <a:latin typeface="Arial" charset="0"/>
              </a:rPr>
              <a:t>(t</a:t>
            </a:r>
            <a:r>
              <a:rPr lang="en-US" altLang="zh-CN" baseline="-25000" dirty="0">
                <a:solidFill>
                  <a:srgbClr val="000000"/>
                </a:solidFill>
                <a:latin typeface="Arial" charset="0"/>
              </a:rPr>
              <a:t>2</a:t>
            </a:r>
            <a:r>
              <a:rPr lang="en-US" altLang="zh-CN" dirty="0">
                <a:solidFill>
                  <a:srgbClr val="000000"/>
                </a:solidFill>
                <a:latin typeface="Arial" charset="0"/>
              </a:rPr>
              <a:t>)</a:t>
            </a:r>
            <a:r>
              <a:rPr lang="zh-CN" altLang="en-US" dirty="0">
                <a:solidFill>
                  <a:srgbClr val="000000"/>
                </a:solidFill>
                <a:latin typeface="Arial" charset="0"/>
              </a:rPr>
              <a:t>得</a:t>
            </a:r>
            <a:r>
              <a:rPr lang="en-US" altLang="zh-CN" dirty="0">
                <a:solidFill>
                  <a:srgbClr val="000000"/>
                </a:solidFill>
                <a:latin typeface="Arial" charset="0"/>
              </a:rPr>
              <a:t>: </a:t>
            </a:r>
          </a:p>
          <a:p>
            <a:pPr marL="1524000" indent="-1524000"/>
            <a:r>
              <a:rPr lang="en-US" altLang="zh-CN" dirty="0">
                <a:solidFill>
                  <a:srgbClr val="000000"/>
                </a:solidFill>
              </a:rPr>
              <a:t>t</a:t>
            </a:r>
            <a:r>
              <a:rPr lang="en-US" altLang="zh-CN" baseline="-25000" dirty="0">
                <a:solidFill>
                  <a:srgbClr val="000000"/>
                </a:solidFill>
              </a:rPr>
              <a:t>3</a:t>
            </a:r>
            <a:r>
              <a:rPr lang="en-US" altLang="zh-CN" dirty="0">
                <a:solidFill>
                  <a:srgbClr val="000000"/>
                </a:solidFill>
              </a:rPr>
              <a:t>'</a:t>
            </a:r>
            <a:r>
              <a:rPr lang="en-US" altLang="zh-CN" dirty="0">
                <a:solidFill>
                  <a:srgbClr val="000000"/>
                </a:solidFill>
                <a:latin typeface="Arial" charset="0"/>
              </a:rPr>
              <a:t>=(e</a:t>
            </a:r>
            <a:r>
              <a:rPr lang="en-US" altLang="zh-CN" baseline="-25000" dirty="0">
                <a:solidFill>
                  <a:srgbClr val="000000"/>
                </a:solidFill>
                <a:latin typeface="Arial" charset="0"/>
              </a:rPr>
              <a:t>6</a:t>
            </a:r>
            <a:r>
              <a:rPr lang="en-US" altLang="zh-CN" dirty="0">
                <a:solidFill>
                  <a:srgbClr val="000000"/>
                </a:solidFill>
                <a:latin typeface="Arial" charset="0"/>
              </a:rPr>
              <a:t>,</a:t>
            </a:r>
            <a:r>
              <a:rPr lang="en-US" altLang="zh-CN" dirty="0">
                <a:solidFill>
                  <a:srgbClr val="FF0000"/>
                </a:solidFill>
                <a:latin typeface="Arial" charset="0"/>
              </a:rPr>
              <a:t>e</a:t>
            </a:r>
            <a:r>
              <a:rPr lang="en-US" altLang="zh-CN" baseline="-25000" dirty="0">
                <a:solidFill>
                  <a:srgbClr val="FF0000"/>
                </a:solidFill>
                <a:latin typeface="Arial" charset="0"/>
              </a:rPr>
              <a:t>1</a:t>
            </a:r>
            <a:r>
              <a:rPr lang="en-US" altLang="zh-CN" dirty="0">
                <a:solidFill>
                  <a:srgbClr val="000000"/>
                </a:solidFill>
                <a:latin typeface="Arial" charset="0"/>
              </a:rPr>
              <a:t>, e</a:t>
            </a:r>
            <a:r>
              <a:rPr lang="en-US" altLang="zh-CN" baseline="-25000" dirty="0">
                <a:solidFill>
                  <a:srgbClr val="000000"/>
                </a:solidFill>
                <a:latin typeface="Arial" charset="0"/>
              </a:rPr>
              <a:t>3</a:t>
            </a:r>
            <a:r>
              <a:rPr lang="en-US" altLang="zh-CN" dirty="0">
                <a:solidFill>
                  <a:srgbClr val="000000"/>
                </a:solidFill>
                <a:latin typeface="Arial" charset="0"/>
              </a:rPr>
              <a:t>), </a:t>
            </a:r>
          </a:p>
          <a:p>
            <a:pPr marL="1524000" indent="-1524000"/>
            <a:r>
              <a:rPr lang="en-US" altLang="zh-CN" dirty="0">
                <a:solidFill>
                  <a:srgbClr val="000000"/>
                </a:solidFill>
              </a:rPr>
              <a:t>t</a:t>
            </a:r>
            <a:r>
              <a:rPr lang="en-US" altLang="zh-CN" baseline="-25000" dirty="0">
                <a:solidFill>
                  <a:srgbClr val="000000"/>
                </a:solidFill>
              </a:rPr>
              <a:t>4</a:t>
            </a:r>
            <a:r>
              <a:rPr lang="en-US" altLang="zh-CN" dirty="0">
                <a:solidFill>
                  <a:srgbClr val="000000"/>
                </a:solidFill>
              </a:rPr>
              <a:t>'</a:t>
            </a:r>
            <a:r>
              <a:rPr lang="en-US" altLang="zh-CN" dirty="0">
                <a:solidFill>
                  <a:srgbClr val="000000"/>
                </a:solidFill>
                <a:latin typeface="Arial" charset="0"/>
              </a:rPr>
              <a:t>=(e</a:t>
            </a:r>
            <a:r>
              <a:rPr lang="en-US" altLang="zh-CN" baseline="-25000" dirty="0">
                <a:solidFill>
                  <a:srgbClr val="000000"/>
                </a:solidFill>
                <a:latin typeface="Arial" charset="0"/>
              </a:rPr>
              <a:t>6</a:t>
            </a:r>
            <a:r>
              <a:rPr lang="en-US" altLang="zh-CN" dirty="0">
                <a:solidFill>
                  <a:srgbClr val="000000"/>
                </a:solidFill>
                <a:latin typeface="Arial" charset="0"/>
              </a:rPr>
              <a:t>,</a:t>
            </a:r>
            <a:r>
              <a:rPr lang="en-US" altLang="zh-CN" dirty="0">
                <a:solidFill>
                  <a:srgbClr val="FF0000"/>
                </a:solidFill>
                <a:latin typeface="Arial" charset="0"/>
              </a:rPr>
              <a:t>e</a:t>
            </a:r>
            <a:r>
              <a:rPr lang="en-US" altLang="zh-CN" baseline="-25000" dirty="0">
                <a:solidFill>
                  <a:srgbClr val="FF0000"/>
                </a:solidFill>
                <a:latin typeface="Arial" charset="0"/>
              </a:rPr>
              <a:t>4</a:t>
            </a:r>
            <a:r>
              <a:rPr lang="en-US" altLang="zh-CN" dirty="0">
                <a:solidFill>
                  <a:srgbClr val="000000"/>
                </a:solidFill>
                <a:latin typeface="Arial" charset="0"/>
              </a:rPr>
              <a:t>, e</a:t>
            </a:r>
            <a:r>
              <a:rPr lang="en-US" altLang="zh-CN" baseline="-25000" dirty="0">
                <a:solidFill>
                  <a:srgbClr val="000000"/>
                </a:solidFill>
                <a:latin typeface="Arial" charset="0"/>
              </a:rPr>
              <a:t>3</a:t>
            </a:r>
            <a:r>
              <a:rPr lang="en-US" altLang="zh-CN" dirty="0">
                <a:solidFill>
                  <a:srgbClr val="000000"/>
                </a:solidFill>
                <a:latin typeface="Arial" charset="0"/>
              </a:rPr>
              <a:t>), </a:t>
            </a:r>
          </a:p>
          <a:p>
            <a:pPr marL="1524000" indent="-1524000"/>
            <a:r>
              <a:rPr lang="en-US" altLang="zh-CN" dirty="0">
                <a:solidFill>
                  <a:srgbClr val="000000"/>
                </a:solidFill>
              </a:rPr>
              <a:t>t</a:t>
            </a:r>
            <a:r>
              <a:rPr lang="en-US" altLang="zh-CN" baseline="-25000" dirty="0">
                <a:solidFill>
                  <a:srgbClr val="000000"/>
                </a:solidFill>
              </a:rPr>
              <a:t>5</a:t>
            </a:r>
            <a:r>
              <a:rPr lang="en-US" altLang="zh-CN" dirty="0">
                <a:solidFill>
                  <a:srgbClr val="000000"/>
                </a:solidFill>
              </a:rPr>
              <a:t>'</a:t>
            </a:r>
            <a:r>
              <a:rPr lang="en-US" altLang="zh-CN" dirty="0">
                <a:solidFill>
                  <a:srgbClr val="000000"/>
                </a:solidFill>
                <a:latin typeface="Arial" charset="0"/>
              </a:rPr>
              <a:t>=(e</a:t>
            </a:r>
            <a:r>
              <a:rPr lang="en-US" altLang="zh-CN" baseline="-25000" dirty="0">
                <a:solidFill>
                  <a:srgbClr val="000000"/>
                </a:solidFill>
                <a:latin typeface="Arial" charset="0"/>
              </a:rPr>
              <a:t>6</a:t>
            </a:r>
            <a:r>
              <a:rPr lang="en-US" altLang="zh-CN" dirty="0">
                <a:solidFill>
                  <a:srgbClr val="000000"/>
                </a:solidFill>
                <a:latin typeface="Arial" charset="0"/>
              </a:rPr>
              <a:t>,</a:t>
            </a:r>
            <a:r>
              <a:rPr lang="en-US" altLang="zh-CN" dirty="0">
                <a:solidFill>
                  <a:srgbClr val="FF0000"/>
                </a:solidFill>
                <a:latin typeface="Arial" charset="0"/>
              </a:rPr>
              <a:t>e</a:t>
            </a:r>
            <a:r>
              <a:rPr lang="en-US" altLang="zh-CN" baseline="-25000" dirty="0">
                <a:solidFill>
                  <a:srgbClr val="FF0000"/>
                </a:solidFill>
                <a:latin typeface="Arial" charset="0"/>
              </a:rPr>
              <a:t>5</a:t>
            </a:r>
            <a:r>
              <a:rPr lang="en-US" altLang="zh-CN" dirty="0">
                <a:solidFill>
                  <a:srgbClr val="000000"/>
                </a:solidFill>
                <a:latin typeface="Arial" charset="0"/>
              </a:rPr>
              <a:t>, e</a:t>
            </a:r>
            <a:r>
              <a:rPr lang="en-US" altLang="zh-CN" baseline="-25000" dirty="0">
                <a:solidFill>
                  <a:srgbClr val="000000"/>
                </a:solidFill>
                <a:latin typeface="Arial" charset="0"/>
              </a:rPr>
              <a:t>3</a:t>
            </a:r>
            <a:r>
              <a:rPr lang="en-US" altLang="zh-CN" dirty="0">
                <a:solidFill>
                  <a:srgbClr val="000000"/>
                </a:solidFill>
                <a:latin typeface="Arial" charset="0"/>
              </a:rPr>
              <a:t>)</a:t>
            </a:r>
            <a:r>
              <a:rPr lang="en-US" altLang="zh-CN" sz="2400" b="1" dirty="0">
                <a:solidFill>
                  <a:srgbClr val="000000"/>
                </a:solidFill>
                <a:latin typeface="Arial" charset="0"/>
              </a:rPr>
              <a:t> </a:t>
            </a:r>
          </a:p>
        </p:txBody>
      </p:sp>
      <p:sp>
        <p:nvSpPr>
          <p:cNvPr id="2" name="矩形 1"/>
          <p:cNvSpPr/>
          <p:nvPr/>
        </p:nvSpPr>
        <p:spPr>
          <a:xfrm>
            <a:off x="1071022" y="6053178"/>
            <a:ext cx="7129673" cy="830997"/>
          </a:xfrm>
          <a:prstGeom prst="rect">
            <a:avLst/>
          </a:prstGeom>
        </p:spPr>
        <p:txBody>
          <a:bodyPr wrap="square">
            <a:spAutoFit/>
          </a:bodyPr>
          <a:lstStyle/>
          <a:p>
            <a:r>
              <a:rPr lang="en-US" altLang="zh-CN" dirty="0">
                <a:solidFill>
                  <a:srgbClr val="000000"/>
                </a:solidFill>
              </a:rPr>
              <a:t>t</a:t>
            </a:r>
            <a:r>
              <a:rPr lang="en-US" altLang="zh-CN" baseline="-25000" dirty="0">
                <a:solidFill>
                  <a:srgbClr val="000000"/>
                </a:solidFill>
              </a:rPr>
              <a:t>3</a:t>
            </a:r>
            <a:r>
              <a:rPr lang="en-US" altLang="zh-CN" dirty="0">
                <a:solidFill>
                  <a:srgbClr val="000000"/>
                </a:solidFill>
              </a:rPr>
              <a:t>'</a:t>
            </a:r>
            <a:r>
              <a:rPr lang="zh-CN" altLang="en-US" dirty="0">
                <a:solidFill>
                  <a:srgbClr val="000000"/>
                </a:solidFill>
                <a:latin typeface="Arial" charset="0"/>
              </a:rPr>
              <a:t>就是例</a:t>
            </a:r>
            <a:r>
              <a:rPr lang="en-US" altLang="zh-CN" dirty="0">
                <a:solidFill>
                  <a:srgbClr val="000000"/>
                </a:solidFill>
                <a:latin typeface="Arial" charset="0"/>
              </a:rPr>
              <a:t>3.5.3</a:t>
            </a:r>
            <a:r>
              <a:rPr lang="zh-CN" altLang="en-US" dirty="0">
                <a:solidFill>
                  <a:srgbClr val="000000"/>
                </a:solidFill>
                <a:latin typeface="Arial" charset="0"/>
              </a:rPr>
              <a:t>中的</a:t>
            </a:r>
            <a:r>
              <a:rPr lang="en-US" altLang="zh-CN" dirty="0">
                <a:solidFill>
                  <a:srgbClr val="000000"/>
                </a:solidFill>
                <a:latin typeface="Arial" charset="0"/>
              </a:rPr>
              <a:t>t</a:t>
            </a:r>
            <a:r>
              <a:rPr lang="en-US" altLang="zh-CN" baseline="-25000" dirty="0">
                <a:solidFill>
                  <a:srgbClr val="000000"/>
                </a:solidFill>
                <a:latin typeface="Arial" charset="0"/>
              </a:rPr>
              <a:t>4</a:t>
            </a:r>
            <a:r>
              <a:rPr lang="zh-CN" altLang="en-US" dirty="0">
                <a:solidFill>
                  <a:srgbClr val="000000"/>
                </a:solidFill>
                <a:latin typeface="Arial" charset="0"/>
              </a:rPr>
              <a:t>，即它与</a:t>
            </a:r>
            <a:r>
              <a:rPr lang="en-US" altLang="zh-CN" dirty="0">
                <a:solidFill>
                  <a:srgbClr val="000000"/>
                </a:solidFill>
                <a:latin typeface="Arial" charset="0"/>
              </a:rPr>
              <a:t>t</a:t>
            </a:r>
            <a:r>
              <a:rPr lang="en-US" altLang="zh-CN" baseline="-25000" dirty="0">
                <a:solidFill>
                  <a:srgbClr val="000000"/>
                </a:solidFill>
                <a:latin typeface="Arial" charset="0"/>
              </a:rPr>
              <a:t>0</a:t>
            </a:r>
            <a:r>
              <a:rPr lang="zh-CN" altLang="en-US" dirty="0">
                <a:solidFill>
                  <a:srgbClr val="000000"/>
                </a:solidFill>
                <a:latin typeface="Arial" charset="0"/>
              </a:rPr>
              <a:t>距离为</a:t>
            </a:r>
            <a:r>
              <a:rPr lang="en-US" altLang="zh-CN" dirty="0">
                <a:solidFill>
                  <a:srgbClr val="000000"/>
                </a:solidFill>
                <a:latin typeface="Arial" charset="0"/>
              </a:rPr>
              <a:t>1</a:t>
            </a:r>
            <a:r>
              <a:rPr lang="zh-CN" altLang="en-US" dirty="0">
                <a:solidFill>
                  <a:srgbClr val="000000"/>
                </a:solidFill>
                <a:latin typeface="Arial" charset="0"/>
              </a:rPr>
              <a:t>而其余均为</a:t>
            </a:r>
            <a:r>
              <a:rPr lang="en-US" altLang="zh-CN" dirty="0">
                <a:solidFill>
                  <a:srgbClr val="000000"/>
                </a:solidFill>
                <a:latin typeface="Arial" charset="0"/>
              </a:rPr>
              <a:t>2</a:t>
            </a:r>
            <a:r>
              <a:rPr lang="zh-CN" altLang="en-US" dirty="0">
                <a:solidFill>
                  <a:srgbClr val="000000"/>
                </a:solidFill>
                <a:latin typeface="Arial" charset="0"/>
              </a:rPr>
              <a:t>，但</a:t>
            </a:r>
            <a:r>
              <a:rPr lang="en-US" altLang="zh-CN" dirty="0">
                <a:solidFill>
                  <a:srgbClr val="000000"/>
                </a:solidFill>
              </a:rPr>
              <a:t>t</a:t>
            </a:r>
            <a:r>
              <a:rPr lang="en-US" altLang="zh-CN" baseline="-25000" dirty="0">
                <a:solidFill>
                  <a:srgbClr val="000000"/>
                </a:solidFill>
              </a:rPr>
              <a:t>2</a:t>
            </a:r>
            <a:r>
              <a:rPr lang="en-US" altLang="zh-CN" dirty="0">
                <a:solidFill>
                  <a:srgbClr val="000000"/>
                </a:solidFill>
              </a:rPr>
              <a:t>'</a:t>
            </a:r>
            <a:r>
              <a:rPr lang="en-US" altLang="zh-CN" dirty="0">
                <a:solidFill>
                  <a:srgbClr val="000000"/>
                </a:solidFill>
                <a:latin typeface="Arial" charset="0"/>
              </a:rPr>
              <a:t>,</a:t>
            </a:r>
            <a:r>
              <a:rPr lang="en-US" altLang="zh-CN" dirty="0">
                <a:solidFill>
                  <a:srgbClr val="000000"/>
                </a:solidFill>
              </a:rPr>
              <a:t> t</a:t>
            </a:r>
            <a:r>
              <a:rPr lang="en-US" altLang="zh-CN" baseline="-25000" dirty="0">
                <a:solidFill>
                  <a:srgbClr val="000000"/>
                </a:solidFill>
              </a:rPr>
              <a:t>4</a:t>
            </a:r>
            <a:r>
              <a:rPr lang="en-US" altLang="zh-CN" dirty="0">
                <a:solidFill>
                  <a:srgbClr val="000000"/>
                </a:solidFill>
              </a:rPr>
              <a:t>'</a:t>
            </a:r>
            <a:r>
              <a:rPr lang="zh-CN" altLang="en-US" dirty="0">
                <a:solidFill>
                  <a:srgbClr val="000000"/>
                </a:solidFill>
                <a:latin typeface="Arial" charset="0"/>
              </a:rPr>
              <a:t>是同一棵树，</a:t>
            </a:r>
            <a:endParaRPr lang="zh-CN" altLang="en-US" dirty="0"/>
          </a:p>
        </p:txBody>
      </p:sp>
    </p:spTree>
    <p:extLst>
      <p:ext uri="{BB962C8B-B14F-4D97-AF65-F5344CB8AC3E}">
        <p14:creationId xmlns:p14="http://schemas.microsoft.com/office/powerpoint/2010/main" val="126716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6596">
                                            <p:txEl>
                                              <p:pRg st="2" end="2"/>
                                            </p:txEl>
                                          </p:spTgt>
                                        </p:tgtEl>
                                        <p:attrNameLst>
                                          <p:attrName>style.visibility</p:attrName>
                                        </p:attrNameLst>
                                      </p:cBhvr>
                                      <p:to>
                                        <p:strVal val="visible"/>
                                      </p:to>
                                    </p:set>
                                    <p:animEffect transition="in" filter="blinds(horizontal)">
                                      <p:cBhvr>
                                        <p:cTn id="7" dur="500"/>
                                        <p:tgtEl>
                                          <p:spTgt spid="10065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6596">
                                            <p:txEl>
                                              <p:pRg st="1" end="1"/>
                                            </p:txEl>
                                          </p:spTgt>
                                        </p:tgtEl>
                                        <p:attrNameLst>
                                          <p:attrName>style.visibility</p:attrName>
                                        </p:attrNameLst>
                                      </p:cBhvr>
                                      <p:to>
                                        <p:strVal val="visible"/>
                                      </p:to>
                                    </p:set>
                                    <p:animEffect transition="in" filter="blinds(horizontal)">
                                      <p:cBhvr>
                                        <p:cTn id="12" dur="500"/>
                                        <p:tgtEl>
                                          <p:spTgt spid="10065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6596">
                                            <p:txEl>
                                              <p:pRg st="3" end="3"/>
                                            </p:txEl>
                                          </p:spTgt>
                                        </p:tgtEl>
                                        <p:attrNameLst>
                                          <p:attrName>style.visibility</p:attrName>
                                        </p:attrNameLst>
                                      </p:cBhvr>
                                      <p:to>
                                        <p:strVal val="visible"/>
                                      </p:to>
                                    </p:set>
                                    <p:animEffect transition="in" filter="blinds(horizontal)">
                                      <p:cBhvr>
                                        <p:cTn id="17" dur="500"/>
                                        <p:tgtEl>
                                          <p:spTgt spid="10065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6596">
                                            <p:txEl>
                                              <p:pRg st="4" end="4"/>
                                            </p:txEl>
                                          </p:spTgt>
                                        </p:tgtEl>
                                        <p:attrNameLst>
                                          <p:attrName>style.visibility</p:attrName>
                                        </p:attrNameLst>
                                      </p:cBhvr>
                                      <p:to>
                                        <p:strVal val="visible"/>
                                      </p:to>
                                    </p:set>
                                    <p:animEffect transition="in" filter="blinds(horizontal)">
                                      <p:cBhvr>
                                        <p:cTn id="22" dur="500"/>
                                        <p:tgtEl>
                                          <p:spTgt spid="10065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6596">
                                            <p:txEl>
                                              <p:pRg st="5" end="5"/>
                                            </p:txEl>
                                          </p:spTgt>
                                        </p:tgtEl>
                                        <p:attrNameLst>
                                          <p:attrName>style.visibility</p:attrName>
                                        </p:attrNameLst>
                                      </p:cBhvr>
                                      <p:to>
                                        <p:strVal val="visible"/>
                                      </p:to>
                                    </p:set>
                                    <p:animEffect transition="in" filter="blinds(horizontal)">
                                      <p:cBhvr>
                                        <p:cTn id="27" dur="500"/>
                                        <p:tgtEl>
                                          <p:spTgt spid="10065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
                                            <p:txEl>
                                              <p:pRg st="1" end="1"/>
                                            </p:txEl>
                                          </p:spTgt>
                                        </p:tgtEl>
                                        <p:attrNameLst>
                                          <p:attrName>style.visibility</p:attrName>
                                        </p:attrNameLst>
                                      </p:cBhvr>
                                      <p:to>
                                        <p:strVal val="visible"/>
                                      </p:to>
                                    </p:set>
                                    <p:animEffect transition="in" filter="blinds(horizontal)">
                                      <p:cBhvr>
                                        <p:cTn id="32" dur="500"/>
                                        <p:tgtEl>
                                          <p:spTgt spid="5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
                                            <p:txEl>
                                              <p:pRg st="0" end="0"/>
                                            </p:txEl>
                                          </p:spTgt>
                                        </p:tgtEl>
                                        <p:attrNameLst>
                                          <p:attrName>style.visibility</p:attrName>
                                        </p:attrNameLst>
                                      </p:cBhvr>
                                      <p:to>
                                        <p:strVal val="visible"/>
                                      </p:to>
                                    </p:set>
                                    <p:animEffect transition="in" filter="blinds(horizontal)">
                                      <p:cBhvr>
                                        <p:cTn id="37" dur="500"/>
                                        <p:tgtEl>
                                          <p:spTgt spid="5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
                                            <p:txEl>
                                              <p:pRg st="2" end="2"/>
                                            </p:txEl>
                                          </p:spTgt>
                                        </p:tgtEl>
                                        <p:attrNameLst>
                                          <p:attrName>style.visibility</p:attrName>
                                        </p:attrNameLst>
                                      </p:cBhvr>
                                      <p:to>
                                        <p:strVal val="visible"/>
                                      </p:to>
                                    </p:set>
                                    <p:animEffect transition="in" filter="blinds(horizontal)">
                                      <p:cBhvr>
                                        <p:cTn id="42" dur="500"/>
                                        <p:tgtEl>
                                          <p:spTgt spid="5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1">
                                            <p:txEl>
                                              <p:pRg st="3" end="3"/>
                                            </p:txEl>
                                          </p:spTgt>
                                        </p:tgtEl>
                                        <p:attrNameLst>
                                          <p:attrName>style.visibility</p:attrName>
                                        </p:attrNameLst>
                                      </p:cBhvr>
                                      <p:to>
                                        <p:strVal val="visible"/>
                                      </p:to>
                                    </p:set>
                                    <p:animEffect transition="in" filter="blinds(horizontal)">
                                      <p:cBhvr>
                                        <p:cTn id="47" dur="500"/>
                                        <p:tgtEl>
                                          <p:spTgt spid="5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1">
                                            <p:txEl>
                                              <p:pRg st="4" end="4"/>
                                            </p:txEl>
                                          </p:spTgt>
                                        </p:tgtEl>
                                        <p:attrNameLst>
                                          <p:attrName>style.visibility</p:attrName>
                                        </p:attrNameLst>
                                      </p:cBhvr>
                                      <p:to>
                                        <p:strVal val="visible"/>
                                      </p:to>
                                    </p:set>
                                    <p:animEffect transition="in" filter="blinds(horizontal)">
                                      <p:cBhvr>
                                        <p:cTn id="52" dur="500"/>
                                        <p:tgtEl>
                                          <p:spTgt spid="5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1">
                                            <p:txEl>
                                              <p:pRg st="5" end="5"/>
                                            </p:txEl>
                                          </p:spTgt>
                                        </p:tgtEl>
                                        <p:attrNameLst>
                                          <p:attrName>style.visibility</p:attrName>
                                        </p:attrNameLst>
                                      </p:cBhvr>
                                      <p:to>
                                        <p:strVal val="visible"/>
                                      </p:to>
                                    </p:set>
                                    <p:animEffect transition="in" filter="blinds(horizontal)">
                                      <p:cBhvr>
                                        <p:cTn id="57" dur="500"/>
                                        <p:tgtEl>
                                          <p:spTgt spid="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Rot="1" noChangeArrowheads="1"/>
          </p:cNvSpPr>
          <p:nvPr>
            <p:ph type="title"/>
          </p:nvPr>
        </p:nvSpPr>
        <p:spPr>
          <a:xfrm>
            <a:off x="641023" y="333375"/>
            <a:ext cx="8045777" cy="719138"/>
          </a:xfrm>
          <a:noFill/>
          <a:ln/>
        </p:spPr>
        <p:txBody>
          <a:bodyPr/>
          <a:lstStyle/>
          <a:p>
            <a:r>
              <a:rPr lang="zh-CN" altLang="en-US" sz="4000" dirty="0">
                <a:solidFill>
                  <a:schemeClr val="tx1"/>
                </a:solidFill>
              </a:rPr>
              <a:t>支撑树的生成</a:t>
            </a:r>
          </a:p>
        </p:txBody>
      </p:sp>
      <p:sp>
        <p:nvSpPr>
          <p:cNvPr id="1007619" name="Rectangle 3"/>
          <p:cNvSpPr>
            <a:spLocks noChangeArrowheads="1"/>
          </p:cNvSpPr>
          <p:nvPr/>
        </p:nvSpPr>
        <p:spPr bwMode="auto">
          <a:xfrm>
            <a:off x="206375" y="1268413"/>
            <a:ext cx="8397875" cy="4185761"/>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rPr>
              <a:t>定义</a:t>
            </a:r>
            <a:r>
              <a:rPr lang="en-US" altLang="zh-CN" sz="2600" b="1" dirty="0">
                <a:solidFill>
                  <a:srgbClr val="FF0000"/>
                </a:solidFill>
              </a:rPr>
              <a:t>3.5.3    </a:t>
            </a:r>
            <a:r>
              <a:rPr lang="zh-CN" altLang="en-US" sz="2400" b="1" dirty="0">
                <a:solidFill>
                  <a:srgbClr val="000000"/>
                </a:solidFill>
                <a:latin typeface="Arial" charset="0"/>
              </a:rPr>
              <a:t>设</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n-1</a:t>
            </a:r>
            <a:r>
              <a:rPr lang="en-US" altLang="zh-CN" sz="2400" b="1" dirty="0">
                <a:solidFill>
                  <a:srgbClr val="000000"/>
                </a:solidFill>
                <a:latin typeface="Arial" charset="0"/>
              </a:rPr>
              <a:t>)</a:t>
            </a:r>
            <a:r>
              <a:rPr lang="zh-CN" altLang="en-US" sz="2400" b="1" dirty="0">
                <a:solidFill>
                  <a:srgbClr val="000000"/>
                </a:solidFill>
                <a:latin typeface="Arial" charset="0"/>
              </a:rPr>
              <a:t>是</a:t>
            </a:r>
            <a:r>
              <a:rPr lang="en-US" altLang="zh-CN" sz="2400" b="1" dirty="0">
                <a:solidFill>
                  <a:srgbClr val="000000"/>
                </a:solidFill>
                <a:latin typeface="Arial" charset="0"/>
              </a:rPr>
              <a:t>G</a:t>
            </a:r>
            <a:r>
              <a:rPr lang="zh-CN" altLang="en-US" sz="2400" b="1" dirty="0">
                <a:solidFill>
                  <a:srgbClr val="000000"/>
                </a:solidFill>
                <a:latin typeface="Arial" charset="0"/>
              </a:rPr>
              <a:t>的一棵参考树。</a:t>
            </a:r>
          </a:p>
          <a:p>
            <a:pPr marL="1524000" indent="-1524000"/>
            <a:r>
              <a:rPr lang="zh-CN" altLang="en-US" sz="2400" b="1" dirty="0">
                <a:solidFill>
                  <a:srgbClr val="000000"/>
                </a:solidFill>
                <a:latin typeface="Arial" charset="0"/>
              </a:rPr>
              <a:t> 定义</a:t>
            </a:r>
            <a:r>
              <a:rPr lang="en-US" altLang="zh-CN" sz="2400" b="1" dirty="0">
                <a:solidFill>
                  <a:srgbClr val="000000"/>
                </a:solidFill>
                <a:latin typeface="Arial" charset="0"/>
              </a:rPr>
              <a:t>T</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1</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2</a:t>
            </a:r>
            <a:r>
              <a:rPr lang="en-US" altLang="zh-CN" sz="2400" b="1" dirty="0">
                <a:solidFill>
                  <a:srgbClr val="000000"/>
                </a:solidFill>
                <a:latin typeface="Arial" charset="0"/>
              </a:rPr>
              <a:t>= {t</a:t>
            </a:r>
            <a:r>
              <a:rPr lang="en-US" altLang="en-US" sz="2400" b="1" dirty="0">
                <a:solidFill>
                  <a:srgbClr val="000000"/>
                </a:solidFill>
                <a:latin typeface="Arial" charset="0"/>
              </a:rPr>
              <a:t>⊕</a:t>
            </a:r>
            <a:r>
              <a:rPr lang="en-US" altLang="zh-CN" sz="2400" b="1" dirty="0">
                <a:solidFill>
                  <a:srgbClr val="000000"/>
                </a:solidFill>
                <a:latin typeface="Arial" charset="0"/>
              </a:rPr>
              <a:t> (e</a:t>
            </a:r>
            <a:r>
              <a:rPr lang="en-US" altLang="zh-CN" sz="2400" b="1" baseline="-25000" dirty="0">
                <a:solidFill>
                  <a:srgbClr val="000000"/>
                </a:solidFill>
                <a:latin typeface="Arial" charset="0"/>
              </a:rPr>
              <a:t>2</a:t>
            </a:r>
            <a:r>
              <a:rPr lang="en-US" altLang="zh-CN" sz="2400" b="1" dirty="0">
                <a:solidFill>
                  <a:srgbClr val="000000"/>
                </a:solidFill>
                <a:latin typeface="Arial" charset="0"/>
              </a:rPr>
              <a:t>,b)|b ∈ S</a:t>
            </a:r>
            <a:r>
              <a:rPr lang="en-US" altLang="zh-CN" sz="2400" b="1" baseline="-25000" dirty="0">
                <a:solidFill>
                  <a:srgbClr val="000000"/>
                </a:solidFill>
                <a:latin typeface="Arial" charset="0"/>
              </a:rPr>
              <a:t>e2</a:t>
            </a:r>
            <a:r>
              <a:rPr lang="en-US" altLang="zh-CN" sz="2400" b="1" dirty="0">
                <a:solidFill>
                  <a:srgbClr val="000000"/>
                </a:solidFill>
                <a:latin typeface="Arial" charset="0"/>
              </a:rPr>
              <a:t> (t) </a:t>
            </a:r>
            <a:r>
              <a:rPr lang="en-US" altLang="zh-CN" sz="2400" b="1" dirty="0">
                <a:solidFill>
                  <a:srgbClr val="000000"/>
                </a:solidFill>
                <a:latin typeface="Arial" charset="0"/>
                <a:cs typeface="Arial" charset="0"/>
              </a:rPr>
              <a:t>∩</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 (t</a:t>
            </a:r>
            <a:r>
              <a:rPr lang="en-US" altLang="zh-CN" sz="2400" b="1" baseline="-25000" dirty="0">
                <a:solidFill>
                  <a:srgbClr val="000000"/>
                </a:solidFill>
                <a:latin typeface="Arial" charset="0"/>
              </a:rPr>
              <a:t>0</a:t>
            </a:r>
            <a:r>
              <a:rPr lang="en-US" altLang="zh-CN" sz="2400" b="1" dirty="0">
                <a:solidFill>
                  <a:srgbClr val="000000"/>
                </a:solidFill>
                <a:latin typeface="Arial" charset="0"/>
              </a:rPr>
              <a:t>), t ∈T</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1</a:t>
            </a:r>
            <a:r>
              <a:rPr lang="en-US" altLang="zh-CN" sz="2400" b="1" dirty="0">
                <a:solidFill>
                  <a:srgbClr val="000000"/>
                </a:solidFill>
                <a:latin typeface="Arial" charset="0"/>
              </a:rPr>
              <a:t>, b≠e</a:t>
            </a:r>
            <a:r>
              <a:rPr lang="en-US" altLang="zh-CN" sz="2400" b="1" baseline="-25000" dirty="0">
                <a:solidFill>
                  <a:srgbClr val="000000"/>
                </a:solidFill>
                <a:latin typeface="Arial" charset="0"/>
              </a:rPr>
              <a:t>2</a:t>
            </a:r>
            <a:r>
              <a:rPr lang="en-US" altLang="zh-CN" sz="2400" b="1" dirty="0">
                <a:solidFill>
                  <a:srgbClr val="000000"/>
                </a:solidFill>
                <a:latin typeface="Arial" charset="0"/>
              </a:rPr>
              <a:t>}</a:t>
            </a:r>
            <a:r>
              <a:rPr lang="zh-CN" altLang="en-US" sz="2400" b="1" dirty="0">
                <a:solidFill>
                  <a:srgbClr val="000000"/>
                </a:solidFill>
                <a:latin typeface="Arial" charset="0"/>
              </a:rPr>
              <a:t>。</a:t>
            </a:r>
          </a:p>
          <a:p>
            <a:pPr marL="1524000" indent="-1524000"/>
            <a:r>
              <a:rPr lang="zh-CN" altLang="en-US" sz="2400" b="1" dirty="0">
                <a:solidFill>
                  <a:srgbClr val="000000"/>
                </a:solidFill>
                <a:latin typeface="Arial" charset="0"/>
              </a:rPr>
              <a:t>       比如上例中</a:t>
            </a:r>
          </a:p>
          <a:p>
            <a:pPr marL="1524000" indent="-1524000"/>
            <a:r>
              <a:rPr lang="en-US" altLang="zh-CN" sz="2400" b="1" dirty="0">
                <a:solidFill>
                  <a:srgbClr val="000000"/>
                </a:solidFill>
                <a:latin typeface="Arial" charset="0"/>
              </a:rPr>
              <a:t>       S</a:t>
            </a:r>
            <a:r>
              <a:rPr lang="en-US" altLang="zh-CN" sz="2400" b="1" baseline="-25000" dirty="0">
                <a:solidFill>
                  <a:srgbClr val="000000"/>
                </a:solidFill>
                <a:latin typeface="Arial" charset="0"/>
              </a:rPr>
              <a:t>e2</a:t>
            </a:r>
            <a:r>
              <a:rPr lang="en-US" altLang="zh-CN" sz="2400" b="1" dirty="0">
                <a:solidFill>
                  <a:srgbClr val="000000"/>
                </a:solidFill>
                <a:latin typeface="Arial" charset="0"/>
              </a:rPr>
              <a:t> (t</a:t>
            </a:r>
            <a:r>
              <a:rPr lang="en-US" altLang="zh-CN" sz="2400" b="1" baseline="-25000" dirty="0">
                <a:solidFill>
                  <a:srgbClr val="000000"/>
                </a:solidFill>
                <a:latin typeface="Arial" charset="0"/>
              </a:rPr>
              <a:t>1</a:t>
            </a:r>
            <a:r>
              <a:rPr lang="en-US" altLang="zh-CN" sz="2400" b="1" dirty="0">
                <a:solidFill>
                  <a:srgbClr val="000000"/>
                </a:solidFill>
                <a:latin typeface="Arial" charset="0"/>
              </a:rPr>
              <a:t>) ∩S</a:t>
            </a:r>
            <a:r>
              <a:rPr lang="en-US" altLang="zh-CN" sz="2400" b="1" baseline="-25000" dirty="0">
                <a:solidFill>
                  <a:srgbClr val="000000"/>
                </a:solidFill>
                <a:latin typeface="Arial" charset="0"/>
              </a:rPr>
              <a:t>e2</a:t>
            </a:r>
            <a:r>
              <a:rPr lang="en-US" altLang="zh-CN" sz="2400" b="1" dirty="0">
                <a:solidFill>
                  <a:srgbClr val="000000"/>
                </a:solidFill>
                <a:latin typeface="Arial" charset="0"/>
              </a:rPr>
              <a:t> (t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en-US" altLang="zh-CN" dirty="0">
                <a:latin typeface="Arial" charset="0"/>
              </a:rPr>
              <a:t> </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 ∩(e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a:t>
            </a:r>
          </a:p>
          <a:p>
            <a:pPr marL="1524000" indent="-1524000"/>
            <a:r>
              <a:rPr lang="en-US" altLang="zh-CN" sz="2400" b="1" dirty="0">
                <a:solidFill>
                  <a:srgbClr val="000000"/>
                </a:solidFill>
                <a:latin typeface="Arial" charset="0"/>
              </a:rPr>
              <a:t>       S</a:t>
            </a:r>
            <a:r>
              <a:rPr lang="en-US" altLang="zh-CN" sz="2400" b="1" baseline="-25000" dirty="0">
                <a:solidFill>
                  <a:srgbClr val="000000"/>
                </a:solidFill>
                <a:latin typeface="Arial" charset="0"/>
              </a:rPr>
              <a:t>e2</a:t>
            </a:r>
            <a:r>
              <a:rPr lang="en-US" altLang="zh-CN" sz="2400" b="1" dirty="0">
                <a:solidFill>
                  <a:srgbClr val="000000"/>
                </a:solidFill>
                <a:latin typeface="Arial" charset="0"/>
              </a:rPr>
              <a:t> (t</a:t>
            </a:r>
            <a:r>
              <a:rPr lang="en-US" altLang="zh-CN" sz="2400" b="1" baseline="-25000" dirty="0">
                <a:solidFill>
                  <a:srgbClr val="000000"/>
                </a:solidFill>
                <a:latin typeface="Arial" charset="0"/>
              </a:rPr>
              <a:t>2</a:t>
            </a:r>
            <a:r>
              <a:rPr lang="en-US" altLang="zh-CN" sz="2400" b="1" dirty="0">
                <a:solidFill>
                  <a:srgbClr val="000000"/>
                </a:solidFill>
                <a:latin typeface="Arial" charset="0"/>
              </a:rPr>
              <a:t>) ∩S</a:t>
            </a:r>
            <a:r>
              <a:rPr lang="en-US" altLang="zh-CN" sz="2400" b="1" baseline="-25000" dirty="0">
                <a:solidFill>
                  <a:srgbClr val="000000"/>
                </a:solidFill>
                <a:latin typeface="Arial" charset="0"/>
              </a:rPr>
              <a:t>e2</a:t>
            </a:r>
            <a:r>
              <a:rPr lang="en-US" altLang="zh-CN" sz="2400" b="1" dirty="0">
                <a:solidFill>
                  <a:srgbClr val="000000"/>
                </a:solidFill>
                <a:latin typeface="Arial" charset="0"/>
              </a:rPr>
              <a:t> (t</a:t>
            </a:r>
            <a:r>
              <a:rPr lang="en-US" altLang="zh-CN" sz="2400" b="1" baseline="-25000" dirty="0">
                <a:solidFill>
                  <a:srgbClr val="000000"/>
                </a:solidFill>
                <a:latin typeface="Arial" charset="0"/>
              </a:rPr>
              <a:t>0</a:t>
            </a:r>
            <a:r>
              <a:rPr lang="en-US" altLang="zh-CN" sz="2400" b="1" dirty="0">
                <a:solidFill>
                  <a:srgbClr val="000000"/>
                </a:solidFill>
                <a:latin typeface="Arial" charset="0"/>
              </a:rPr>
              <a:t>) =(e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4</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 ∩(e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 </a:t>
            </a:r>
            <a:r>
              <a:rPr lang="en-US" altLang="zh-CN" dirty="0">
                <a:solidFill>
                  <a:srgbClr val="FF0000"/>
                </a:solidFill>
              </a:rPr>
              <a:t>e</a:t>
            </a:r>
            <a:r>
              <a:rPr lang="en-US" altLang="zh-CN" baseline="-25000" dirty="0">
                <a:solidFill>
                  <a:srgbClr val="FF0000"/>
                </a:solidFill>
              </a:rPr>
              <a:t>5</a:t>
            </a:r>
            <a:r>
              <a:rPr lang="en-US" altLang="zh-CN" sz="2400" b="1" dirty="0">
                <a:solidFill>
                  <a:srgbClr val="000000"/>
                </a:solidFill>
                <a:latin typeface="Arial" charset="0"/>
              </a:rPr>
              <a:t>)</a:t>
            </a:r>
          </a:p>
          <a:p>
            <a:pPr marL="536575" indent="-536575"/>
            <a:r>
              <a:rPr lang="zh-CN" altLang="en-US" sz="2400" b="1" dirty="0">
                <a:solidFill>
                  <a:srgbClr val="000000"/>
                </a:solidFill>
                <a:latin typeface="Arial" charset="0"/>
              </a:rPr>
              <a:t>      因此只有</a:t>
            </a:r>
            <a:r>
              <a:rPr lang="en-US" altLang="zh-CN" dirty="0">
                <a:solidFill>
                  <a:srgbClr val="000000"/>
                </a:solidFill>
              </a:rPr>
              <a:t>t</a:t>
            </a:r>
            <a:r>
              <a:rPr lang="en-US" altLang="zh-CN" baseline="-25000" dirty="0">
                <a:solidFill>
                  <a:srgbClr val="000000"/>
                </a:solidFill>
              </a:rPr>
              <a:t>1</a:t>
            </a:r>
            <a:r>
              <a:rPr lang="en-US" altLang="zh-CN" dirty="0">
                <a:solidFill>
                  <a:srgbClr val="000000"/>
                </a:solidFill>
              </a:rPr>
              <a:t>'</a:t>
            </a:r>
            <a:r>
              <a:rPr lang="en-US" altLang="zh-CN" sz="2400" b="1" dirty="0">
                <a:solidFill>
                  <a:srgbClr val="000000"/>
                </a:solidFill>
                <a:latin typeface="Arial" charset="0"/>
              </a:rPr>
              <a:t>,</a:t>
            </a:r>
            <a:r>
              <a:rPr lang="en-US" altLang="zh-CN" dirty="0">
                <a:solidFill>
                  <a:srgbClr val="000000"/>
                </a:solidFill>
              </a:rPr>
              <a:t> t</a:t>
            </a:r>
            <a:r>
              <a:rPr lang="en-US" altLang="zh-CN" baseline="-25000" dirty="0">
                <a:solidFill>
                  <a:srgbClr val="000000"/>
                </a:solidFill>
              </a:rPr>
              <a:t>2</a:t>
            </a:r>
            <a:r>
              <a:rPr lang="en-US" altLang="zh-CN" dirty="0">
                <a:solidFill>
                  <a:srgbClr val="000000"/>
                </a:solidFill>
              </a:rPr>
              <a:t>'</a:t>
            </a:r>
            <a:r>
              <a:rPr lang="en-US" altLang="zh-CN" sz="2400" b="1" dirty="0">
                <a:solidFill>
                  <a:srgbClr val="000000"/>
                </a:solidFill>
                <a:latin typeface="Arial" charset="0"/>
              </a:rPr>
              <a:t>,</a:t>
            </a:r>
            <a:r>
              <a:rPr lang="en-US" altLang="zh-CN" dirty="0">
                <a:solidFill>
                  <a:srgbClr val="000000"/>
                </a:solidFill>
              </a:rPr>
              <a:t> t</a:t>
            </a:r>
            <a:r>
              <a:rPr lang="en-US" altLang="zh-CN" baseline="-25000" dirty="0">
                <a:solidFill>
                  <a:srgbClr val="000000"/>
                </a:solidFill>
              </a:rPr>
              <a:t>3</a:t>
            </a:r>
            <a:r>
              <a:rPr lang="en-US" altLang="zh-CN" dirty="0">
                <a:solidFill>
                  <a:srgbClr val="000000"/>
                </a:solidFill>
              </a:rPr>
              <a:t>'</a:t>
            </a:r>
            <a:r>
              <a:rPr lang="zh-CN" altLang="en-US" sz="2400" b="1" dirty="0">
                <a:solidFill>
                  <a:srgbClr val="000000"/>
                </a:solidFill>
                <a:latin typeface="Arial" charset="0"/>
              </a:rPr>
              <a:t>属于</a:t>
            </a:r>
            <a:r>
              <a:rPr lang="en-US" altLang="zh-CN" sz="2400" b="1" dirty="0">
                <a:solidFill>
                  <a:srgbClr val="000000"/>
                </a:solidFill>
                <a:latin typeface="Arial" charset="0"/>
              </a:rPr>
              <a:t>T</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1</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2</a:t>
            </a:r>
            <a:r>
              <a:rPr lang="zh-CN" altLang="en-US" sz="2400" b="1" dirty="0">
                <a:solidFill>
                  <a:srgbClr val="000000"/>
                </a:solidFill>
                <a:latin typeface="Arial" charset="0"/>
              </a:rPr>
              <a:t>。由于</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zh-CN" altLang="en-US" sz="2400" b="1" dirty="0">
                <a:solidFill>
                  <a:srgbClr val="000000"/>
                </a:solidFill>
                <a:latin typeface="Arial" charset="0"/>
              </a:rPr>
              <a:t>是图</a:t>
            </a:r>
            <a:r>
              <a:rPr lang="en-US" altLang="zh-CN" sz="2400" b="1" dirty="0">
                <a:solidFill>
                  <a:srgbClr val="000000"/>
                </a:solidFill>
                <a:latin typeface="Arial" charset="0"/>
              </a:rPr>
              <a:t>G</a:t>
            </a:r>
            <a:r>
              <a:rPr lang="zh-CN" altLang="en-US" sz="2400" b="1" dirty="0">
                <a:solidFill>
                  <a:srgbClr val="000000"/>
                </a:solidFill>
                <a:latin typeface="Arial" charset="0"/>
              </a:rPr>
              <a:t>关于树</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zh-CN" altLang="en-US" sz="2400" b="1" dirty="0">
                <a:solidFill>
                  <a:srgbClr val="000000"/>
                </a:solidFill>
                <a:latin typeface="Arial" charset="0"/>
              </a:rPr>
              <a:t>的包含树枝</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zh-CN" altLang="en-US" sz="2400" b="1" dirty="0">
                <a:solidFill>
                  <a:srgbClr val="000000"/>
                </a:solidFill>
                <a:latin typeface="Arial" charset="0"/>
              </a:rPr>
              <a:t>的基本割集。由于</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zh-CN" altLang="en-US" sz="2400" b="1" dirty="0">
                <a:solidFill>
                  <a:srgbClr val="000000"/>
                </a:solidFill>
                <a:latin typeface="Arial" charset="0"/>
              </a:rPr>
              <a:t>都在</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zh-CN" altLang="en-US" sz="2400" b="1" dirty="0">
                <a:solidFill>
                  <a:srgbClr val="000000"/>
                </a:solidFill>
                <a:latin typeface="Arial" charset="0"/>
              </a:rPr>
              <a:t>中，所以割集</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zh-CN" altLang="en-US" sz="2400" b="1" dirty="0">
                <a:solidFill>
                  <a:srgbClr val="000000"/>
                </a:solidFill>
                <a:latin typeface="Arial" charset="0"/>
              </a:rPr>
              <a:t>不会包含另一条树枝</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zh-CN" altLang="en-US" sz="2400" b="1" dirty="0">
                <a:solidFill>
                  <a:srgbClr val="000000"/>
                </a:solidFill>
                <a:latin typeface="Arial" charset="0"/>
              </a:rPr>
              <a:t>，即</a:t>
            </a:r>
          </a:p>
          <a:p>
            <a:pPr marL="536575" indent="-536575"/>
            <a:r>
              <a:rPr lang="zh-CN" altLang="en-US" sz="2400" b="1" dirty="0">
                <a:solidFill>
                  <a:srgbClr val="000000"/>
                </a:solidFill>
                <a:latin typeface="Arial" charset="0"/>
              </a:rPr>
              <a:t>             </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ea typeface="Arial Unicode MS" pitchFamily="34" charset="-122"/>
                <a:cs typeface="Arial Unicode MS" pitchFamily="34" charset="-122"/>
              </a:rPr>
              <a:t>∉</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dirty="0">
                <a:solidFill>
                  <a:srgbClr val="000000"/>
                </a:solidFill>
                <a:latin typeface="Arial" charset="0"/>
                <a:cs typeface="Arial" charset="0"/>
              </a:rPr>
              <a:t>∩</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zh-CN" altLang="en-US" sz="2400" b="1" dirty="0">
                <a:solidFill>
                  <a:srgbClr val="000000"/>
                </a:solidFill>
                <a:latin typeface="Arial" charset="0"/>
              </a:rPr>
              <a:t>，当然</a:t>
            </a:r>
            <a:r>
              <a:rPr lang="en-US" altLang="zh-CN" sz="2400" b="1" dirty="0">
                <a:solidFill>
                  <a:srgbClr val="FF0000"/>
                </a:solidFill>
                <a:latin typeface="Arial" charset="0"/>
              </a:rPr>
              <a:t>e</a:t>
            </a:r>
            <a:r>
              <a:rPr lang="en-US" altLang="zh-CN" sz="2400" b="1" baseline="-25000" dirty="0">
                <a:solidFill>
                  <a:srgbClr val="FF0000"/>
                </a:solidFill>
                <a:latin typeface="Arial" charset="0"/>
              </a:rPr>
              <a:t>2 </a:t>
            </a:r>
            <a:r>
              <a:rPr lang="en-US" altLang="zh-CN" sz="2400" b="1" dirty="0">
                <a:solidFill>
                  <a:srgbClr val="FF0000"/>
                </a:solidFill>
                <a:latin typeface="Arial" charset="0"/>
              </a:rPr>
              <a:t>∈</a:t>
            </a:r>
            <a:r>
              <a:rPr lang="en-US" altLang="zh-CN" sz="2400" b="1" dirty="0">
                <a:solidFill>
                  <a:srgbClr val="FF0000"/>
                </a:solidFill>
                <a:latin typeface="Arial" charset="0"/>
                <a:ea typeface="Arial Unicode MS" pitchFamily="34" charset="-122"/>
                <a:cs typeface="Arial Unicode MS" pitchFamily="34" charset="-122"/>
              </a:rPr>
              <a:t> </a:t>
            </a:r>
            <a:r>
              <a:rPr lang="en-US" altLang="zh-CN" sz="2400" b="1" dirty="0">
                <a:solidFill>
                  <a:srgbClr val="FF0000"/>
                </a:solidFill>
                <a:latin typeface="Arial" charset="0"/>
              </a:rPr>
              <a:t>S</a:t>
            </a:r>
            <a:r>
              <a:rPr lang="en-US" altLang="zh-CN" sz="2400" b="1" baseline="-25000" dirty="0">
                <a:solidFill>
                  <a:srgbClr val="FF0000"/>
                </a:solidFill>
                <a:latin typeface="Arial" charset="0"/>
              </a:rPr>
              <a:t>e2</a:t>
            </a:r>
            <a:r>
              <a:rPr lang="en-US" altLang="zh-CN" sz="2400" b="1" dirty="0">
                <a:solidFill>
                  <a:srgbClr val="FF0000"/>
                </a:solidFill>
                <a:latin typeface="Arial" charset="0"/>
              </a:rPr>
              <a:t>(t)</a:t>
            </a:r>
            <a:r>
              <a:rPr lang="en-US" altLang="zh-CN" sz="2400" b="1" dirty="0">
                <a:solidFill>
                  <a:srgbClr val="FF0000"/>
                </a:solidFill>
                <a:latin typeface="Arial" charset="0"/>
                <a:cs typeface="Arial" charset="0"/>
              </a:rPr>
              <a:t>∩</a:t>
            </a:r>
            <a:r>
              <a:rPr lang="en-US" altLang="zh-CN" sz="2400" b="1" dirty="0">
                <a:solidFill>
                  <a:srgbClr val="FF0000"/>
                </a:solidFill>
                <a:latin typeface="Arial" charset="0"/>
              </a:rPr>
              <a:t>S</a:t>
            </a:r>
            <a:r>
              <a:rPr lang="en-US" altLang="zh-CN" sz="2400" b="1" baseline="-25000" dirty="0">
                <a:solidFill>
                  <a:srgbClr val="FF0000"/>
                </a:solidFill>
                <a:latin typeface="Arial" charset="0"/>
              </a:rPr>
              <a:t>e2</a:t>
            </a:r>
            <a:r>
              <a:rPr lang="en-US" altLang="zh-CN" sz="2400" b="1" dirty="0">
                <a:solidFill>
                  <a:srgbClr val="FF0000"/>
                </a:solidFill>
                <a:latin typeface="Arial" charset="0"/>
              </a:rPr>
              <a:t>(t</a:t>
            </a:r>
            <a:r>
              <a:rPr lang="en-US" altLang="zh-CN" sz="2400" b="1" baseline="-25000" dirty="0">
                <a:solidFill>
                  <a:srgbClr val="FF0000"/>
                </a:solidFill>
                <a:latin typeface="Arial" charset="0"/>
              </a:rPr>
              <a:t>0</a:t>
            </a:r>
            <a:r>
              <a:rPr lang="en-US" altLang="zh-CN" sz="2400" b="1" dirty="0">
                <a:solidFill>
                  <a:srgbClr val="FF0000"/>
                </a:solidFill>
                <a:latin typeface="Arial" charset="0"/>
              </a:rPr>
              <a:t>)</a:t>
            </a:r>
            <a:r>
              <a:rPr lang="zh-CN" altLang="en-US" sz="2400" b="1" dirty="0">
                <a:solidFill>
                  <a:srgbClr val="000000"/>
                </a:solidFill>
                <a:latin typeface="Arial" charset="0"/>
              </a:rPr>
              <a:t>，但</a:t>
            </a:r>
            <a:r>
              <a:rPr lang="en-US" altLang="zh-CN" sz="2400" b="1" dirty="0">
                <a:solidFill>
                  <a:srgbClr val="000000"/>
                </a:solidFill>
                <a:latin typeface="Arial" charset="0"/>
              </a:rPr>
              <a:t>b≠e</a:t>
            </a:r>
            <a:r>
              <a:rPr lang="en-US" altLang="zh-CN" sz="2400" b="1" baseline="-25000" dirty="0">
                <a:solidFill>
                  <a:srgbClr val="000000"/>
                </a:solidFill>
                <a:latin typeface="Arial" charset="0"/>
              </a:rPr>
              <a:t>2</a:t>
            </a:r>
            <a:r>
              <a:rPr lang="en-US" altLang="zh-CN" sz="2400" b="1" dirty="0">
                <a:solidFill>
                  <a:srgbClr val="000000"/>
                </a:solidFill>
                <a:latin typeface="Arial" charset="0"/>
              </a:rPr>
              <a:t> </a:t>
            </a:r>
            <a:r>
              <a:rPr lang="zh-CN" altLang="en-US" sz="2400" b="1" dirty="0">
                <a:solidFill>
                  <a:srgbClr val="000000"/>
                </a:solidFill>
                <a:latin typeface="Arial" charset="0"/>
              </a:rPr>
              <a:t>。即</a:t>
            </a:r>
            <a:r>
              <a:rPr lang="en-US" altLang="zh-CN" sz="2400" b="1" dirty="0">
                <a:solidFill>
                  <a:srgbClr val="000000"/>
                </a:solidFill>
                <a:latin typeface="Arial" charset="0"/>
              </a:rPr>
              <a:t>T</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1</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2</a:t>
            </a:r>
            <a:r>
              <a:rPr lang="zh-CN" altLang="en-US" sz="2400" b="1" dirty="0">
                <a:solidFill>
                  <a:srgbClr val="000000"/>
                </a:solidFill>
                <a:latin typeface="Arial" charset="0"/>
              </a:rPr>
              <a:t>中的每一棵树包含了</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zh-CN" altLang="en-US" sz="2400" b="1" dirty="0">
                <a:solidFill>
                  <a:srgbClr val="000000"/>
                </a:solidFill>
                <a:latin typeface="Arial" charset="0"/>
              </a:rPr>
              <a:t>中除</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zh-CN" altLang="en-US" sz="2400" b="1" dirty="0">
                <a:solidFill>
                  <a:srgbClr val="000000"/>
                </a:solidFill>
                <a:latin typeface="Arial" charset="0"/>
              </a:rPr>
              <a:t>之外的所有边，并对任意</a:t>
            </a:r>
            <a:r>
              <a:rPr lang="en-US" altLang="zh-CN" sz="2400" b="1" dirty="0">
                <a:solidFill>
                  <a:srgbClr val="000000"/>
                </a:solidFill>
                <a:latin typeface="Arial" charset="0"/>
              </a:rPr>
              <a:t>t</a:t>
            </a:r>
            <a:r>
              <a:rPr lang="en-US" altLang="zh-CN" sz="2400" b="1" dirty="0">
                <a:solidFill>
                  <a:srgbClr val="000000"/>
                </a:solidFill>
                <a:latin typeface="Arial" charset="0"/>
                <a:ea typeface="Arial Unicode MS" pitchFamily="34" charset="-122"/>
                <a:cs typeface="Arial Unicode MS" pitchFamily="34" charset="-122"/>
              </a:rPr>
              <a:t>∈</a:t>
            </a:r>
            <a:r>
              <a:rPr lang="en-US" altLang="zh-CN" sz="2400" b="1" dirty="0">
                <a:solidFill>
                  <a:srgbClr val="000000"/>
                </a:solidFill>
                <a:latin typeface="Arial" charset="0"/>
              </a:rPr>
              <a:t>T</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1</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2</a:t>
            </a:r>
            <a:r>
              <a:rPr lang="zh-CN" altLang="en-US" sz="2400" b="1" dirty="0">
                <a:solidFill>
                  <a:srgbClr val="000000"/>
                </a:solidFill>
                <a:latin typeface="Arial" charset="0"/>
              </a:rPr>
              <a:t>，都有</a:t>
            </a:r>
            <a:r>
              <a:rPr lang="en-US" altLang="zh-CN" sz="2400" b="1" dirty="0">
                <a:solidFill>
                  <a:srgbClr val="000000"/>
                </a:solidFill>
                <a:latin typeface="Arial" charset="0"/>
              </a:rPr>
              <a:t>d(t,t</a:t>
            </a:r>
            <a:r>
              <a:rPr lang="en-US" altLang="zh-CN" sz="2400" b="1" baseline="-25000" dirty="0">
                <a:solidFill>
                  <a:srgbClr val="000000"/>
                </a:solidFill>
                <a:latin typeface="Arial" charset="0"/>
              </a:rPr>
              <a:t>0</a:t>
            </a:r>
            <a:r>
              <a:rPr lang="en-US" altLang="zh-CN" sz="2400" b="1" dirty="0">
                <a:solidFill>
                  <a:srgbClr val="000000"/>
                </a:solidFill>
                <a:latin typeface="Arial" charset="0"/>
              </a:rPr>
              <a:t>)=2</a:t>
            </a:r>
            <a:r>
              <a:rPr lang="zh-CN" altLang="en-US" sz="2400" b="1" dirty="0">
                <a:solidFill>
                  <a:srgbClr val="000000"/>
                </a:solidFill>
                <a:latin typeface="Arial" charset="0"/>
              </a:rPr>
              <a:t>。因此可以得到结论。</a:t>
            </a:r>
          </a:p>
        </p:txBody>
      </p:sp>
      <p:sp>
        <p:nvSpPr>
          <p:cNvPr id="1007621" name="AutoShape 5"/>
          <p:cNvSpPr>
            <a:spLocks noChangeArrowheads="1"/>
          </p:cNvSpPr>
          <p:nvPr/>
        </p:nvSpPr>
        <p:spPr bwMode="auto">
          <a:xfrm rot="10800000">
            <a:off x="2592370" y="6109299"/>
            <a:ext cx="3733016" cy="468231"/>
          </a:xfrm>
          <a:prstGeom prst="wedgeRectCallout">
            <a:avLst>
              <a:gd name="adj1" fmla="val -13643"/>
              <a:gd name="adj2" fmla="val 366203"/>
            </a:avLst>
          </a:prstGeom>
          <a:noFill/>
          <a:ln w="28575">
            <a:solidFill>
              <a:srgbClr val="FF3399"/>
            </a:solidFill>
            <a:miter lim="800000"/>
            <a:headEnd/>
            <a:tailEnd/>
          </a:ln>
          <a:effectLst/>
        </p:spPr>
        <p:txBody>
          <a:bodyPr rot="10800000"/>
          <a:lstStyle/>
          <a:p>
            <a:pPr algn="ctr"/>
            <a:r>
              <a:rPr lang="zh-CN" altLang="en-US" sz="2000" b="1" dirty="0">
                <a:solidFill>
                  <a:schemeClr val="tx1">
                    <a:lumMod val="50000"/>
                  </a:schemeClr>
                </a:solidFill>
              </a:rPr>
              <a:t>注：书中这里有错误</a:t>
            </a:r>
          </a:p>
        </p:txBody>
      </p:sp>
      <p:sp>
        <p:nvSpPr>
          <p:cNvPr id="5" name="AutoShape 5"/>
          <p:cNvSpPr>
            <a:spLocks noChangeArrowheads="1"/>
          </p:cNvSpPr>
          <p:nvPr/>
        </p:nvSpPr>
        <p:spPr bwMode="auto">
          <a:xfrm rot="10800000">
            <a:off x="5520921" y="5547620"/>
            <a:ext cx="3165879" cy="468231"/>
          </a:xfrm>
          <a:prstGeom prst="wedgeRectCallout">
            <a:avLst>
              <a:gd name="adj1" fmla="val -3038"/>
              <a:gd name="adj2" fmla="val 556213"/>
            </a:avLst>
          </a:prstGeom>
          <a:noFill/>
          <a:ln w="28575">
            <a:solidFill>
              <a:srgbClr val="FF3399"/>
            </a:solidFill>
            <a:miter lim="800000"/>
            <a:headEnd/>
            <a:tailEnd/>
          </a:ln>
          <a:effectLst/>
        </p:spPr>
        <p:txBody>
          <a:bodyPr rot="10800000"/>
          <a:lstStyle/>
          <a:p>
            <a:pPr algn="ctr"/>
            <a:r>
              <a:rPr lang="zh-CN" altLang="en-US" sz="2000" b="1" dirty="0">
                <a:solidFill>
                  <a:schemeClr val="tx1">
                    <a:lumMod val="50000"/>
                  </a:schemeClr>
                </a:solidFill>
              </a:rPr>
              <a:t>注：书中这里有错误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7619">
                                            <p:txEl>
                                              <p:pRg st="2" end="2"/>
                                            </p:txEl>
                                          </p:spTgt>
                                        </p:tgtEl>
                                        <p:attrNameLst>
                                          <p:attrName>style.visibility</p:attrName>
                                        </p:attrNameLst>
                                      </p:cBhvr>
                                      <p:to>
                                        <p:strVal val="visible"/>
                                      </p:to>
                                    </p:set>
                                    <p:animEffect transition="in" filter="blinds(horizontal)">
                                      <p:cBhvr>
                                        <p:cTn id="7" dur="500"/>
                                        <p:tgtEl>
                                          <p:spTgt spid="10076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7619">
                                            <p:txEl>
                                              <p:pRg st="3" end="3"/>
                                            </p:txEl>
                                          </p:spTgt>
                                        </p:tgtEl>
                                        <p:attrNameLst>
                                          <p:attrName>style.visibility</p:attrName>
                                        </p:attrNameLst>
                                      </p:cBhvr>
                                      <p:to>
                                        <p:strVal val="visible"/>
                                      </p:to>
                                    </p:set>
                                    <p:animEffect transition="in" filter="blinds(horizontal)">
                                      <p:cBhvr>
                                        <p:cTn id="12" dur="500"/>
                                        <p:tgtEl>
                                          <p:spTgt spid="10076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7619">
                                            <p:txEl>
                                              <p:pRg st="4" end="4"/>
                                            </p:txEl>
                                          </p:spTgt>
                                        </p:tgtEl>
                                        <p:attrNameLst>
                                          <p:attrName>style.visibility</p:attrName>
                                        </p:attrNameLst>
                                      </p:cBhvr>
                                      <p:to>
                                        <p:strVal val="visible"/>
                                      </p:to>
                                    </p:set>
                                    <p:animEffect transition="in" filter="blinds(horizontal)">
                                      <p:cBhvr>
                                        <p:cTn id="17" dur="500"/>
                                        <p:tgtEl>
                                          <p:spTgt spid="10076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7619">
                                            <p:txEl>
                                              <p:pRg st="5" end="5"/>
                                            </p:txEl>
                                          </p:spTgt>
                                        </p:tgtEl>
                                        <p:attrNameLst>
                                          <p:attrName>style.visibility</p:attrName>
                                        </p:attrNameLst>
                                      </p:cBhvr>
                                      <p:to>
                                        <p:strVal val="visible"/>
                                      </p:to>
                                    </p:set>
                                    <p:animEffect transition="in" filter="blinds(horizontal)">
                                      <p:cBhvr>
                                        <p:cTn id="22" dur="500"/>
                                        <p:tgtEl>
                                          <p:spTgt spid="10076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7619">
                                            <p:txEl>
                                              <p:pRg st="6" end="6"/>
                                            </p:txEl>
                                          </p:spTgt>
                                        </p:tgtEl>
                                        <p:attrNameLst>
                                          <p:attrName>style.visibility</p:attrName>
                                        </p:attrNameLst>
                                      </p:cBhvr>
                                      <p:to>
                                        <p:strVal val="visible"/>
                                      </p:to>
                                    </p:set>
                                    <p:animEffect transition="in" filter="blinds(horizontal)">
                                      <p:cBhvr>
                                        <p:cTn id="27" dur="500"/>
                                        <p:tgtEl>
                                          <p:spTgt spid="10076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07621"/>
                                        </p:tgtEl>
                                        <p:attrNameLst>
                                          <p:attrName>style.visibility</p:attrName>
                                        </p:attrNameLst>
                                      </p:cBhvr>
                                      <p:to>
                                        <p:strVal val="visible"/>
                                      </p:to>
                                    </p:set>
                                    <p:animEffect transition="in" filter="blinds(horizontal)">
                                      <p:cBhvr>
                                        <p:cTn id="32" dur="500"/>
                                        <p:tgtEl>
                                          <p:spTgt spid="10076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21" grpId="0" animBg="1"/>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Rot="1" noChangeArrowheads="1"/>
          </p:cNvSpPr>
          <p:nvPr>
            <p:ph type="title"/>
          </p:nvPr>
        </p:nvSpPr>
        <p:spPr>
          <a:xfrm>
            <a:off x="584462" y="333375"/>
            <a:ext cx="8102338" cy="719138"/>
          </a:xfrm>
          <a:noFill/>
          <a:ln/>
        </p:spPr>
        <p:txBody>
          <a:bodyPr/>
          <a:lstStyle/>
          <a:p>
            <a:r>
              <a:rPr lang="zh-CN" altLang="en-US" sz="4000" dirty="0">
                <a:solidFill>
                  <a:schemeClr val="tx1"/>
                </a:solidFill>
              </a:rPr>
              <a:t>支撑树的生成</a:t>
            </a:r>
          </a:p>
        </p:txBody>
      </p:sp>
      <p:sp>
        <p:nvSpPr>
          <p:cNvPr id="1008643" name="Rectangle 3"/>
          <p:cNvSpPr>
            <a:spLocks noChangeArrowheads="1"/>
          </p:cNvSpPr>
          <p:nvPr/>
        </p:nvSpPr>
        <p:spPr bwMode="auto">
          <a:xfrm>
            <a:off x="385763" y="1268413"/>
            <a:ext cx="8578850" cy="2930033"/>
          </a:xfrm>
          <a:prstGeom prst="rect">
            <a:avLst/>
          </a:prstGeom>
          <a:noFill/>
          <a:ln w="9525">
            <a:noFill/>
            <a:miter lim="800000"/>
            <a:headEnd/>
            <a:tailEnd/>
          </a:ln>
          <a:effectLst/>
        </p:spPr>
        <p:txBody>
          <a:bodyPr wrap="square">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定理</a:t>
            </a:r>
            <a:r>
              <a:rPr lang="en-US" altLang="zh-CN" sz="2600" b="1" dirty="0">
                <a:solidFill>
                  <a:srgbClr val="FF0000"/>
                </a:solidFill>
                <a:latin typeface="Times New Roman" panose="02020603050405020304" pitchFamily="18" charset="0"/>
                <a:cs typeface="Times New Roman" panose="02020603050405020304" pitchFamily="18" charset="0"/>
              </a:rPr>
              <a:t>3.5.4  </a:t>
            </a:r>
            <a:r>
              <a:rPr lang="zh-CN" altLang="en-US" sz="2400" b="1" dirty="0">
                <a:solidFill>
                  <a:srgbClr val="000000"/>
                </a:solidFill>
                <a:latin typeface="Times New Roman" panose="02020603050405020304" pitchFamily="18" charset="0"/>
                <a:cs typeface="Times New Roman" panose="02020603050405020304" pitchFamily="18" charset="0"/>
              </a:rPr>
              <a:t>设</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2</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n-1</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是距离为</a:t>
            </a:r>
            <a:r>
              <a:rPr lang="en-US" altLang="zh-CN" sz="2400" b="1" dirty="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000000"/>
                </a:solidFill>
                <a:latin typeface="Times New Roman" panose="02020603050405020304" pitchFamily="18" charset="0"/>
                <a:cs typeface="Times New Roman" panose="02020603050405020304" pitchFamily="18" charset="0"/>
              </a:rPr>
              <a:t>的全部支撑树都在集合</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j</a:t>
            </a:r>
            <a:r>
              <a:rPr lang="zh-CN" altLang="en-US" sz="2400" b="1" dirty="0">
                <a:solidFill>
                  <a:srgbClr val="000000"/>
                </a:solidFill>
                <a:latin typeface="Times New Roman" panose="02020603050405020304" pitchFamily="18" charset="0"/>
                <a:cs typeface="Times New Roman" panose="02020603050405020304" pitchFamily="18" charset="0"/>
              </a:rPr>
              <a:t>之中，</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j</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,i≠j</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itchFamily="2" charset="2"/>
              <a:buNone/>
            </a:pPr>
            <a:endParaRPr lang="zh-CN" altLang="en-US" sz="24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buFont typeface="Wingdings" pitchFamily="2" charset="2"/>
              <a:buNone/>
            </a:pPr>
            <a:r>
              <a:rPr lang="zh-CN" altLang="en-US" sz="2400" b="1" dirty="0">
                <a:solidFill>
                  <a:srgbClr val="000000"/>
                </a:solidFill>
                <a:latin typeface="Times New Roman" panose="02020603050405020304" pitchFamily="18" charset="0"/>
                <a:cs typeface="Times New Roman" panose="02020603050405020304" pitchFamily="18" charset="0"/>
              </a:rPr>
              <a:t>一般情况下可以定义</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1</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k</a:t>
            </a:r>
            <a:r>
              <a:rPr lang="zh-CN" altLang="en-US" b="1" dirty="0">
                <a:solidFill>
                  <a:srgbClr val="000000"/>
                </a:solidFill>
                <a:latin typeface="Times New Roman" panose="02020603050405020304" pitchFamily="18" charset="0"/>
                <a:cs typeface="Times New Roman" panose="02020603050405020304" pitchFamily="18" charset="0"/>
              </a:rPr>
              <a:t>如下</a:t>
            </a:r>
          </a:p>
          <a:p>
            <a:pPr marL="1524000" indent="-1524000">
              <a:spcBef>
                <a:spcPct val="20000"/>
              </a:spcBef>
              <a:buClr>
                <a:schemeClr val="folHlink"/>
              </a:buClr>
              <a:buSzPct val="60000"/>
              <a:buFont typeface="Wingdings" pitchFamily="2" charset="2"/>
              <a:buNone/>
            </a:pP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e</a:t>
            </a:r>
            <a:r>
              <a:rPr lang="en-US" altLang="zh-CN" sz="2400" b="1" baseline="-25000" dirty="0" err="1">
                <a:solidFill>
                  <a:srgbClr val="000000"/>
                </a:solidFill>
                <a:latin typeface="Times New Roman" panose="02020603050405020304" pitchFamily="18" charset="0"/>
                <a:cs typeface="Times New Roman" panose="02020603050405020304" pitchFamily="18" charset="0"/>
              </a:rPr>
              <a:t>k</a:t>
            </a:r>
            <a:r>
              <a:rPr lang="en-US" altLang="zh-CN" sz="2400" b="1" dirty="0" err="1">
                <a:solidFill>
                  <a:srgbClr val="000000"/>
                </a:solidFill>
                <a:latin typeface="Times New Roman" panose="02020603050405020304" pitchFamily="18" charset="0"/>
                <a:cs typeface="Times New Roman" panose="02020603050405020304" pitchFamily="18" charset="0"/>
              </a:rPr>
              <a:t>,b</a:t>
            </a:r>
            <a:r>
              <a:rPr lang="en-US" altLang="zh-CN" sz="2400" b="1" dirty="0">
                <a:solidFill>
                  <a:srgbClr val="000000"/>
                </a:solidFill>
                <a:latin typeface="Times New Roman" panose="02020603050405020304" pitchFamily="18" charset="0"/>
                <a:cs typeface="Times New Roman" panose="02020603050405020304" pitchFamily="18" charset="0"/>
              </a:rPr>
              <a:t>)|b ∈ </a:t>
            </a:r>
            <a:r>
              <a:rPr lang="en-US" altLang="zh-CN" sz="2400" b="1" dirty="0" err="1">
                <a:solidFill>
                  <a:srgbClr val="000000"/>
                </a:solidFill>
                <a:latin typeface="Times New Roman" panose="02020603050405020304" pitchFamily="18" charset="0"/>
                <a:cs typeface="Times New Roman" panose="02020603050405020304" pitchFamily="18" charset="0"/>
              </a:rPr>
              <a:t>S</a:t>
            </a:r>
            <a:r>
              <a:rPr lang="en-US" altLang="zh-CN" sz="2400" b="1" baseline="-25000" dirty="0" err="1">
                <a:solidFill>
                  <a:srgbClr val="000000"/>
                </a:solidFill>
                <a:latin typeface="Times New Roman" panose="02020603050405020304" pitchFamily="18" charset="0"/>
                <a:cs typeface="Times New Roman" panose="02020603050405020304" pitchFamily="18" charset="0"/>
              </a:rPr>
              <a:t>ek</a:t>
            </a:r>
            <a:r>
              <a:rPr lang="en-US" altLang="zh-CN" sz="2400" b="1" dirty="0">
                <a:solidFill>
                  <a:srgbClr val="000000"/>
                </a:solidFill>
                <a:latin typeface="Times New Roman" panose="02020603050405020304" pitchFamily="18" charset="0"/>
                <a:cs typeface="Times New Roman" panose="02020603050405020304" pitchFamily="18" charset="0"/>
              </a:rPr>
              <a:t> (t) ∩</a:t>
            </a:r>
            <a:r>
              <a:rPr lang="en-US" altLang="zh-CN" sz="2400" b="1" dirty="0" err="1">
                <a:solidFill>
                  <a:srgbClr val="000000"/>
                </a:solidFill>
                <a:latin typeface="Times New Roman" panose="02020603050405020304" pitchFamily="18" charset="0"/>
                <a:cs typeface="Times New Roman" panose="02020603050405020304" pitchFamily="18" charset="0"/>
              </a:rPr>
              <a:t>S</a:t>
            </a:r>
            <a:r>
              <a:rPr lang="en-US" altLang="zh-CN" sz="2400" b="1" baseline="-25000" dirty="0" err="1">
                <a:solidFill>
                  <a:srgbClr val="000000"/>
                </a:solidFill>
                <a:latin typeface="Times New Roman" panose="02020603050405020304" pitchFamily="18" charset="0"/>
                <a:cs typeface="Times New Roman" panose="02020603050405020304" pitchFamily="18" charset="0"/>
              </a:rPr>
              <a:t>ek</a:t>
            </a:r>
            <a:r>
              <a:rPr lang="en-US" altLang="zh-CN" sz="2400" b="1" dirty="0">
                <a:solidFill>
                  <a:srgbClr val="000000"/>
                </a:solidFill>
                <a:latin typeface="Times New Roman" panose="02020603050405020304" pitchFamily="18" charset="0"/>
                <a:cs typeface="Times New Roman" panose="02020603050405020304" pitchFamily="18" charset="0"/>
              </a:rPr>
              <a:t> (t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 t ∈T</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1</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k-1</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b≠e</a:t>
            </a:r>
            <a:r>
              <a:rPr lang="en-US" altLang="zh-CN" sz="2400" b="1" baseline="-25000" dirty="0" err="1">
                <a:solidFill>
                  <a:srgbClr val="000000"/>
                </a:solidFill>
                <a:latin typeface="Times New Roman" panose="02020603050405020304" pitchFamily="18" charset="0"/>
                <a:cs typeface="Times New Roman" panose="02020603050405020304" pitchFamily="18" charset="0"/>
              </a:rPr>
              <a:t>k</a:t>
            </a:r>
            <a:r>
              <a:rPr lang="en-US" altLang="zh-CN" sz="2400" b="1" dirty="0" err="1">
                <a:solidFill>
                  <a:srgbClr val="000000"/>
                </a:solidFill>
                <a:latin typeface="Times New Roman" panose="02020603050405020304" pitchFamily="18" charset="0"/>
                <a:cs typeface="Times New Roman" panose="02020603050405020304" pitchFamily="18" charset="0"/>
              </a:rPr>
              <a:t>,k</a:t>
            </a:r>
            <a:r>
              <a:rPr lang="en-US" altLang="zh-CN" sz="2400" b="1" dirty="0">
                <a:solidFill>
                  <a:srgbClr val="000000"/>
                </a:solidFill>
                <a:latin typeface="Times New Roman" panose="02020603050405020304" pitchFamily="18" charset="0"/>
                <a:cs typeface="Times New Roman" panose="02020603050405020304" pitchFamily="18" charset="0"/>
              </a:rPr>
              <a:t>&lt;n}</a:t>
            </a:r>
            <a:r>
              <a:rPr lang="zh-CN" altLang="en-US" sz="2400" b="1" dirty="0">
                <a:solidFill>
                  <a:srgbClr val="000000"/>
                </a:solidFill>
                <a:latin typeface="Times New Roman" panose="02020603050405020304" pitchFamily="18" charset="0"/>
                <a:cs typeface="Times New Roman" panose="02020603050405020304" pitchFamily="18" charset="0"/>
              </a:rPr>
              <a:t>。</a:t>
            </a:r>
          </a:p>
          <a:p>
            <a:pPr marL="1524000" indent="-1524000"/>
            <a:r>
              <a:rPr lang="zh-CN" altLang="en-US" sz="2400" b="1" dirty="0">
                <a:solidFill>
                  <a:srgbClr val="000000"/>
                </a:solidFill>
                <a:latin typeface="Times New Roman" panose="02020603050405020304" pitchFamily="18" charset="0"/>
                <a:cs typeface="Times New Roman" panose="02020603050405020304" pitchFamily="18" charset="0"/>
              </a:rPr>
              <a:t>这样，如果令</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30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 e</a:t>
            </a:r>
            <a:r>
              <a:rPr lang="en-US" altLang="zh-CN" sz="2400" b="1" baseline="-25000"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Arial Unicode MS" pitchFamily="34" charset="-122"/>
                <a:cs typeface="Times New Roman" panose="02020603050405020304" pitchFamily="18" charset="0"/>
              </a:rPr>
              <a:t>0</a:t>
            </a:r>
            <a:r>
              <a:rPr lang="zh-CN" altLang="en-US"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T</a:t>
            </a:r>
            <a:r>
              <a:rPr lang="en-US" altLang="zh-CN" sz="2400" b="1" baseline="30000" dirty="0">
                <a:solidFill>
                  <a:srgbClr val="000000"/>
                </a:solidFill>
                <a:latin typeface="Times New Roman" panose="02020603050405020304" pitchFamily="18" charset="0"/>
                <a:ea typeface="Arial Unicode MS" pitchFamily="34"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j</a:t>
            </a:r>
            <a:r>
              <a:rPr lang="en-US" altLang="zh-CN" sz="2400" b="1" dirty="0">
                <a:solidFill>
                  <a:srgbClr val="000000"/>
                </a:solidFill>
                <a:latin typeface="Times New Roman" panose="02020603050405020304" pitchFamily="18" charset="0"/>
                <a:cs typeface="Times New Roman" panose="02020603050405020304" pitchFamily="18" charset="0"/>
              </a:rPr>
              <a:t>, e</a:t>
            </a:r>
            <a:r>
              <a:rPr lang="en-US" altLang="zh-CN" sz="2400" b="1" baseline="-25000"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j</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k</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i1</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i2</a:t>
            </a:r>
            <a:r>
              <a:rPr lang="en-US" altLang="zh-CN" sz="2400" b="1" baseline="30000" dirty="0">
                <a:solidFill>
                  <a:srgbClr val="000000"/>
                </a:solidFill>
                <a:latin typeface="Times New Roman" panose="02020603050405020304" pitchFamily="18" charset="0"/>
                <a:cs typeface="Times New Roman" panose="02020603050405020304" pitchFamily="18" charset="0"/>
              </a:rPr>
              <a: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ik</a:t>
            </a:r>
            <a:r>
              <a:rPr lang="en-US" altLang="zh-CN" sz="2400" b="1" dirty="0">
                <a:solidFill>
                  <a:srgbClr val="000000"/>
                </a:solidFill>
                <a:latin typeface="Times New Roman" panose="02020603050405020304" pitchFamily="18" charset="0"/>
                <a:cs typeface="Times New Roman" panose="02020603050405020304" pitchFamily="18" charset="0"/>
              </a:rPr>
              <a:t>, e</a:t>
            </a:r>
            <a:r>
              <a:rPr lang="en-US" altLang="zh-CN" sz="2400" b="1" baseline="-25000" dirty="0">
                <a:solidFill>
                  <a:srgbClr val="000000"/>
                </a:solidFill>
                <a:latin typeface="Times New Roman" panose="02020603050405020304" pitchFamily="18" charset="0"/>
                <a:cs typeface="Times New Roman" panose="02020603050405020304" pitchFamily="18" charset="0"/>
              </a:rPr>
              <a:t>ij</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 j=1,2,…,k</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0" dirty="0">
              <a:solidFill>
                <a:srgbClr val="000000"/>
              </a:solidFill>
              <a:latin typeface="Times New Roman" panose="02020603050405020304" pitchFamily="18" charset="0"/>
              <a:ea typeface="+mn-ea"/>
              <a:cs typeface="Times New Roman" panose="02020603050405020304" pitchFamily="18" charset="0"/>
            </a:endParaRPr>
          </a:p>
        </p:txBody>
      </p:sp>
      <p:sp>
        <p:nvSpPr>
          <p:cNvPr id="1008644" name="Rectangle 4"/>
          <p:cNvSpPr>
            <a:spLocks noChangeArrowheads="1"/>
          </p:cNvSpPr>
          <p:nvPr/>
        </p:nvSpPr>
        <p:spPr bwMode="auto">
          <a:xfrm>
            <a:off x="385763" y="4414346"/>
            <a:ext cx="8758237" cy="854075"/>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buFont typeface="Wingdings" pitchFamily="2" charset="2"/>
              <a:buNone/>
            </a:pPr>
            <a:r>
              <a:rPr lang="zh-CN" altLang="en-US" sz="2600" b="1" dirty="0">
                <a:solidFill>
                  <a:srgbClr val="FF0000"/>
                </a:solidFill>
                <a:latin typeface="Times New Roman" panose="02020603050405020304" pitchFamily="18" charset="0"/>
                <a:cs typeface="Times New Roman" panose="02020603050405020304" pitchFamily="18" charset="0"/>
              </a:rPr>
              <a:t>定理</a:t>
            </a:r>
            <a:r>
              <a:rPr lang="en-US" altLang="zh-CN" sz="2600" b="1" dirty="0">
                <a:solidFill>
                  <a:srgbClr val="FF0000"/>
                </a:solidFill>
                <a:latin typeface="Times New Roman" panose="02020603050405020304" pitchFamily="18" charset="0"/>
                <a:cs typeface="Times New Roman" panose="02020603050405020304" pitchFamily="18" charset="0"/>
              </a:rPr>
              <a:t>3.5.5  </a:t>
            </a:r>
            <a:r>
              <a:rPr lang="zh-CN" altLang="en-US" sz="2400" b="1" dirty="0">
                <a:solidFill>
                  <a:srgbClr val="000000"/>
                </a:solidFill>
                <a:latin typeface="Times New Roman" panose="02020603050405020304" pitchFamily="18" charset="0"/>
                <a:cs typeface="Times New Roman" panose="02020603050405020304" pitchFamily="18" charset="0"/>
              </a:rPr>
              <a:t>设</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连通图</a:t>
            </a:r>
            <a:r>
              <a:rPr lang="en-US" altLang="zh-CN" sz="2400" b="1" dirty="0">
                <a:solidFill>
                  <a:srgbClr val="000000"/>
                </a:solidFill>
                <a:latin typeface="Times New Roman" panose="02020603050405020304" pitchFamily="18" charset="0"/>
                <a:cs typeface="Times New Roman" panose="02020603050405020304" pitchFamily="18" charset="0"/>
              </a:rPr>
              <a:t>G</a:t>
            </a:r>
            <a:r>
              <a:rPr lang="zh-CN" altLang="en-US" sz="2400" b="1" dirty="0">
                <a:solidFill>
                  <a:srgbClr val="000000"/>
                </a:solidFill>
                <a:latin typeface="Times New Roman" panose="02020603050405020304" pitchFamily="18" charset="0"/>
                <a:cs typeface="Times New Roman" panose="02020603050405020304" pitchFamily="18" charset="0"/>
              </a:rPr>
              <a:t>的参考树，</a:t>
            </a:r>
            <a:r>
              <a:rPr lang="en-US" altLang="zh-CN" sz="2400" b="1" dirty="0">
                <a:solidFill>
                  <a:srgbClr val="000000"/>
                </a:solidFill>
                <a:latin typeface="Times New Roman" panose="02020603050405020304" pitchFamily="18" charset="0"/>
                <a:cs typeface="Times New Roman" panose="02020603050405020304" pitchFamily="18" charset="0"/>
              </a:rPr>
              <a:t>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是</a:t>
            </a:r>
            <a:r>
              <a:rPr lang="en-US" altLang="zh-CN" sz="2400" b="1" dirty="0">
                <a:solidFill>
                  <a:srgbClr val="000000"/>
                </a:solidFill>
                <a:latin typeface="Times New Roman" panose="02020603050405020304" pitchFamily="18" charset="0"/>
                <a:cs typeface="Times New Roman" panose="02020603050405020304" pitchFamily="18" charset="0"/>
              </a:rPr>
              <a:t>G</a:t>
            </a:r>
            <a:r>
              <a:rPr lang="zh-CN" altLang="en-US" sz="2400" b="1" dirty="0">
                <a:solidFill>
                  <a:srgbClr val="000000"/>
                </a:solidFill>
                <a:latin typeface="Times New Roman" panose="02020603050405020304" pitchFamily="18" charset="0"/>
                <a:cs typeface="Times New Roman" panose="02020603050405020304" pitchFamily="18" charset="0"/>
              </a:rPr>
              <a:t>的任一棵支撑树，  那么一定有</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i</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ea typeface="Arial Unicode MS"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8643">
                                            <p:txEl>
                                              <p:pRg st="0" end="0"/>
                                            </p:txEl>
                                          </p:spTgt>
                                        </p:tgtEl>
                                        <p:attrNameLst>
                                          <p:attrName>style.visibility</p:attrName>
                                        </p:attrNameLst>
                                      </p:cBhvr>
                                      <p:to>
                                        <p:strVal val="visible"/>
                                      </p:to>
                                    </p:set>
                                    <p:animEffect transition="in" filter="blinds(horizontal)">
                                      <p:cBhvr>
                                        <p:cTn id="7" dur="500"/>
                                        <p:tgtEl>
                                          <p:spTgt spid="1008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8643">
                                            <p:txEl>
                                              <p:pRg st="2" end="2"/>
                                            </p:txEl>
                                          </p:spTgt>
                                        </p:tgtEl>
                                        <p:attrNameLst>
                                          <p:attrName>style.visibility</p:attrName>
                                        </p:attrNameLst>
                                      </p:cBhvr>
                                      <p:to>
                                        <p:strVal val="visible"/>
                                      </p:to>
                                    </p:set>
                                    <p:animEffect transition="in" filter="blinds(horizontal)">
                                      <p:cBhvr>
                                        <p:cTn id="12" dur="500"/>
                                        <p:tgtEl>
                                          <p:spTgt spid="100864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08643">
                                            <p:txEl>
                                              <p:pRg st="3" end="3"/>
                                            </p:txEl>
                                          </p:spTgt>
                                        </p:tgtEl>
                                        <p:attrNameLst>
                                          <p:attrName>style.visibility</p:attrName>
                                        </p:attrNameLst>
                                      </p:cBhvr>
                                      <p:to>
                                        <p:strVal val="visible"/>
                                      </p:to>
                                    </p:set>
                                    <p:animEffect transition="in" filter="blinds(horizontal)">
                                      <p:cBhvr>
                                        <p:cTn id="15" dur="500"/>
                                        <p:tgtEl>
                                          <p:spTgt spid="100864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08643">
                                            <p:txEl>
                                              <p:pRg st="4" end="4"/>
                                            </p:txEl>
                                          </p:spTgt>
                                        </p:tgtEl>
                                        <p:attrNameLst>
                                          <p:attrName>style.visibility</p:attrName>
                                        </p:attrNameLst>
                                      </p:cBhvr>
                                      <p:to>
                                        <p:strVal val="visible"/>
                                      </p:to>
                                    </p:set>
                                    <p:animEffect transition="in" filter="blinds(horizontal)">
                                      <p:cBhvr>
                                        <p:cTn id="20" dur="500"/>
                                        <p:tgtEl>
                                          <p:spTgt spid="100864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08644"/>
                                        </p:tgtEl>
                                        <p:attrNameLst>
                                          <p:attrName>style.visibility</p:attrName>
                                        </p:attrNameLst>
                                      </p:cBhvr>
                                      <p:to>
                                        <p:strVal val="visible"/>
                                      </p:to>
                                    </p:set>
                                    <p:animEffect transition="in" filter="blinds(horizontal)">
                                      <p:cBhvr>
                                        <p:cTn id="25" dur="500"/>
                                        <p:tgtEl>
                                          <p:spTgt spid="100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9049-2878-4B50-B858-D3B6A8CED58E}"/>
              </a:ext>
            </a:extLst>
          </p:cNvPr>
          <p:cNvSpPr>
            <a:spLocks noGrp="1"/>
          </p:cNvSpPr>
          <p:nvPr>
            <p:ph type="title"/>
          </p:nvPr>
        </p:nvSpPr>
        <p:spPr/>
        <p:txBody>
          <a:bodyPr/>
          <a:lstStyle/>
          <a:p>
            <a:r>
              <a:rPr lang="zh-CN" altLang="en-US" dirty="0"/>
              <a:t>支撑树的生成</a:t>
            </a:r>
          </a:p>
        </p:txBody>
      </p:sp>
      <p:sp>
        <p:nvSpPr>
          <p:cNvPr id="3" name="Content Placeholder 2">
            <a:extLst>
              <a:ext uri="{FF2B5EF4-FFF2-40B4-BE49-F238E27FC236}">
                <a16:creationId xmlns:a16="http://schemas.microsoft.com/office/drawing/2014/main" id="{8C71F5DD-1C51-4A3E-89B7-65418E0E1553}"/>
              </a:ext>
            </a:extLst>
          </p:cNvPr>
          <p:cNvSpPr>
            <a:spLocks noGrp="1"/>
          </p:cNvSpPr>
          <p:nvPr>
            <p:ph idx="1"/>
          </p:nvPr>
        </p:nvSpPr>
        <p:spPr>
          <a:xfrm>
            <a:off x="638627" y="1259113"/>
            <a:ext cx="8231053" cy="5214257"/>
          </a:xfrm>
        </p:spPr>
        <p:txBody>
          <a:bodyPr/>
          <a:lstStyle/>
          <a:p>
            <a:pPr marL="0" indent="0">
              <a:buNone/>
            </a:pPr>
            <a:r>
              <a:rPr lang="zh-CN" altLang="en-US" dirty="0">
                <a:solidFill>
                  <a:srgbClr val="FF0000"/>
                </a:solidFill>
                <a:latin typeface="Times New Roman" panose="02020603050405020304" pitchFamily="18" charset="0"/>
                <a:cs typeface="Times New Roman" panose="02020603050405020304" pitchFamily="18" charset="0"/>
              </a:rPr>
              <a:t>例</a:t>
            </a:r>
            <a:r>
              <a:rPr lang="en-US" altLang="zh-CN" dirty="0">
                <a:solidFill>
                  <a:srgbClr val="FF0000"/>
                </a:solidFill>
                <a:latin typeface="Times New Roman" panose="02020603050405020304" pitchFamily="18" charset="0"/>
                <a:cs typeface="Times New Roman" panose="02020603050405020304" pitchFamily="18" charset="0"/>
              </a:rPr>
              <a:t>3.5.5  </a:t>
            </a:r>
            <a:r>
              <a:rPr lang="zh-CN" altLang="zh-CN" dirty="0">
                <a:latin typeface="Times New Roman" panose="02020603050405020304" pitchFamily="18" charset="0"/>
                <a:cs typeface="Times New Roman" panose="02020603050405020304" pitchFamily="18" charset="0"/>
              </a:rPr>
              <a:t>以</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为参考树，求</a:t>
            </a:r>
            <a:r>
              <a:rPr lang="en-US" altLang="zh-CN" dirty="0">
                <a:latin typeface="Times New Roman" panose="02020603050405020304" pitchFamily="18" charset="0"/>
                <a:cs typeface="Times New Roman" panose="02020603050405020304" pitchFamily="18" charset="0"/>
              </a:rPr>
              <a:t>G</a:t>
            </a:r>
            <a:r>
              <a:rPr lang="zh-CN" altLang="zh-CN" dirty="0">
                <a:latin typeface="Times New Roman" panose="02020603050405020304" pitchFamily="18" charset="0"/>
                <a:cs typeface="Times New Roman" panose="02020603050405020304" pitchFamily="18" charset="0"/>
              </a:rPr>
              <a:t>的全部生成树</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DE27640D-7DC0-4CE4-B86B-AFB658744D2D}"/>
              </a:ext>
            </a:extLst>
          </p:cNvPr>
          <p:cNvCxnSpPr>
            <a:cxnSpLocks/>
          </p:cNvCxnSpPr>
          <p:nvPr/>
        </p:nvCxnSpPr>
        <p:spPr>
          <a:xfrm>
            <a:off x="4345576" y="3509554"/>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A4785DCB-8C40-40BC-800A-D4974EC29FD6}"/>
              </a:ext>
            </a:extLst>
          </p:cNvPr>
          <p:cNvCxnSpPr/>
          <p:nvPr/>
        </p:nvCxnSpPr>
        <p:spPr>
          <a:xfrm>
            <a:off x="4345576" y="3509554"/>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6D144826-A874-4EC1-A848-5BCEA1A1E72A}"/>
              </a:ext>
            </a:extLst>
          </p:cNvPr>
          <p:cNvCxnSpPr>
            <a:cxnSpLocks/>
          </p:cNvCxnSpPr>
          <p:nvPr/>
        </p:nvCxnSpPr>
        <p:spPr>
          <a:xfrm flipH="1" flipV="1">
            <a:off x="2908662" y="4258491"/>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A9D6FFBC-1FA7-46C5-ACCF-33F79267C58F}"/>
              </a:ext>
            </a:extLst>
          </p:cNvPr>
          <p:cNvCxnSpPr>
            <a:cxnSpLocks/>
          </p:cNvCxnSpPr>
          <p:nvPr/>
        </p:nvCxnSpPr>
        <p:spPr>
          <a:xfrm>
            <a:off x="2908662" y="4258491"/>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3CCCEB17-C848-48B7-B64D-65A4F8D3D2B6}"/>
              </a:ext>
            </a:extLst>
          </p:cNvPr>
          <p:cNvCxnSpPr>
            <a:cxnSpLocks/>
          </p:cNvCxnSpPr>
          <p:nvPr/>
        </p:nvCxnSpPr>
        <p:spPr>
          <a:xfrm flipV="1">
            <a:off x="2978331" y="3509555"/>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6EAA944-41DA-407D-8FF8-98C65FEC1955}"/>
              </a:ext>
            </a:extLst>
          </p:cNvPr>
          <p:cNvCxnSpPr>
            <a:cxnSpLocks/>
          </p:cNvCxnSpPr>
          <p:nvPr/>
        </p:nvCxnSpPr>
        <p:spPr>
          <a:xfrm flipH="1">
            <a:off x="4345576" y="4258491"/>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ED29040-FD36-4296-B343-00F540FA3FD5}"/>
              </a:ext>
            </a:extLst>
          </p:cNvPr>
          <p:cNvSpPr txBox="1"/>
          <p:nvPr/>
        </p:nvSpPr>
        <p:spPr>
          <a:xfrm>
            <a:off x="4981308" y="3461637"/>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11" name="TextBox 10">
            <a:extLst>
              <a:ext uri="{FF2B5EF4-FFF2-40B4-BE49-F238E27FC236}">
                <a16:creationId xmlns:a16="http://schemas.microsoft.com/office/drawing/2014/main" id="{274F950D-0723-4AFD-A4D0-627CC14E80E2}"/>
              </a:ext>
            </a:extLst>
          </p:cNvPr>
          <p:cNvSpPr txBox="1"/>
          <p:nvPr/>
        </p:nvSpPr>
        <p:spPr>
          <a:xfrm>
            <a:off x="3286448" y="4838009"/>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12" name="TextBox 11">
            <a:extLst>
              <a:ext uri="{FF2B5EF4-FFF2-40B4-BE49-F238E27FC236}">
                <a16:creationId xmlns:a16="http://schemas.microsoft.com/office/drawing/2014/main" id="{70B86EEA-08DC-459B-AE1B-1C0D5B56C7D0}"/>
              </a:ext>
            </a:extLst>
          </p:cNvPr>
          <p:cNvSpPr txBox="1"/>
          <p:nvPr/>
        </p:nvSpPr>
        <p:spPr>
          <a:xfrm>
            <a:off x="4313618" y="4606744"/>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13" name="TextBox 12">
            <a:extLst>
              <a:ext uri="{FF2B5EF4-FFF2-40B4-BE49-F238E27FC236}">
                <a16:creationId xmlns:a16="http://schemas.microsoft.com/office/drawing/2014/main" id="{F0F431D9-FBDC-4FA2-B197-85539D62A329}"/>
              </a:ext>
            </a:extLst>
          </p:cNvPr>
          <p:cNvSpPr txBox="1"/>
          <p:nvPr/>
        </p:nvSpPr>
        <p:spPr>
          <a:xfrm>
            <a:off x="5084325" y="4776594"/>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14" name="TextBox 13">
            <a:extLst>
              <a:ext uri="{FF2B5EF4-FFF2-40B4-BE49-F238E27FC236}">
                <a16:creationId xmlns:a16="http://schemas.microsoft.com/office/drawing/2014/main" id="{25FD1D65-46BC-44DA-AE76-04730D3A6C3F}"/>
              </a:ext>
            </a:extLst>
          </p:cNvPr>
          <p:cNvSpPr txBox="1"/>
          <p:nvPr/>
        </p:nvSpPr>
        <p:spPr>
          <a:xfrm>
            <a:off x="4485653" y="3855248"/>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15" name="TextBox 14">
            <a:extLst>
              <a:ext uri="{FF2B5EF4-FFF2-40B4-BE49-F238E27FC236}">
                <a16:creationId xmlns:a16="http://schemas.microsoft.com/office/drawing/2014/main" id="{C54F19ED-415D-49E2-8D4B-572733B7D1FC}"/>
              </a:ext>
            </a:extLst>
          </p:cNvPr>
          <p:cNvSpPr txBox="1"/>
          <p:nvPr/>
        </p:nvSpPr>
        <p:spPr>
          <a:xfrm>
            <a:off x="2404714" y="4027659"/>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16" name="TextBox 15">
            <a:extLst>
              <a:ext uri="{FF2B5EF4-FFF2-40B4-BE49-F238E27FC236}">
                <a16:creationId xmlns:a16="http://schemas.microsoft.com/office/drawing/2014/main" id="{4BF56DCA-9987-460B-9FA5-10D237C57E9B}"/>
              </a:ext>
            </a:extLst>
          </p:cNvPr>
          <p:cNvSpPr txBox="1"/>
          <p:nvPr/>
        </p:nvSpPr>
        <p:spPr>
          <a:xfrm>
            <a:off x="4035989" y="3017398"/>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17" name="TextBox 16">
            <a:extLst>
              <a:ext uri="{FF2B5EF4-FFF2-40B4-BE49-F238E27FC236}">
                <a16:creationId xmlns:a16="http://schemas.microsoft.com/office/drawing/2014/main" id="{9841EDE1-DEF9-4588-A4CF-B204445A2B60}"/>
              </a:ext>
            </a:extLst>
          </p:cNvPr>
          <p:cNvSpPr txBox="1"/>
          <p:nvPr/>
        </p:nvSpPr>
        <p:spPr>
          <a:xfrm>
            <a:off x="5902972" y="3986179"/>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18" name="TextBox 17">
            <a:extLst>
              <a:ext uri="{FF2B5EF4-FFF2-40B4-BE49-F238E27FC236}">
                <a16:creationId xmlns:a16="http://schemas.microsoft.com/office/drawing/2014/main" id="{F0B97604-41A1-4F42-9BF7-26F8219F614B}"/>
              </a:ext>
            </a:extLst>
          </p:cNvPr>
          <p:cNvSpPr txBox="1"/>
          <p:nvPr/>
        </p:nvSpPr>
        <p:spPr>
          <a:xfrm>
            <a:off x="4153559" y="5487569"/>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19" name="TextBox 18">
            <a:extLst>
              <a:ext uri="{FF2B5EF4-FFF2-40B4-BE49-F238E27FC236}">
                <a16:creationId xmlns:a16="http://schemas.microsoft.com/office/drawing/2014/main" id="{9E8A5C80-BBD5-4388-82D9-60D2F3BBC8E3}"/>
              </a:ext>
            </a:extLst>
          </p:cNvPr>
          <p:cNvSpPr txBox="1"/>
          <p:nvPr/>
        </p:nvSpPr>
        <p:spPr>
          <a:xfrm>
            <a:off x="3217534" y="3479043"/>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extLst>
      <p:ext uri="{BB962C8B-B14F-4D97-AF65-F5344CB8AC3E}">
        <p14:creationId xmlns:p14="http://schemas.microsoft.com/office/powerpoint/2010/main" val="25214371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9049-2878-4B50-B858-D3B6A8CED58E}"/>
              </a:ext>
            </a:extLst>
          </p:cNvPr>
          <p:cNvSpPr>
            <a:spLocks noGrp="1"/>
          </p:cNvSpPr>
          <p:nvPr>
            <p:ph type="title"/>
          </p:nvPr>
        </p:nvSpPr>
        <p:spPr/>
        <p:txBody>
          <a:bodyPr/>
          <a:lstStyle/>
          <a:p>
            <a:r>
              <a:rPr lang="zh-CN" altLang="en-US" dirty="0"/>
              <a:t>支撑树的生成</a:t>
            </a:r>
          </a:p>
        </p:txBody>
      </p:sp>
      <p:sp>
        <p:nvSpPr>
          <p:cNvPr id="3" name="Content Placeholder 2">
            <a:extLst>
              <a:ext uri="{FF2B5EF4-FFF2-40B4-BE49-F238E27FC236}">
                <a16:creationId xmlns:a16="http://schemas.microsoft.com/office/drawing/2014/main" id="{8C71F5DD-1C51-4A3E-89B7-65418E0E1553}"/>
              </a:ext>
            </a:extLst>
          </p:cNvPr>
          <p:cNvSpPr>
            <a:spLocks noGrp="1"/>
          </p:cNvSpPr>
          <p:nvPr>
            <p:ph idx="1"/>
          </p:nvPr>
        </p:nvSpPr>
        <p:spPr>
          <a:xfrm>
            <a:off x="638627" y="1259113"/>
            <a:ext cx="8026401" cy="5214257"/>
          </a:xfrm>
        </p:spPr>
        <p:txBody>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生成距离为</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的不同支撑树</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7628CE2A-2A7A-4593-BCA4-9DCEDF4E9FF0}"/>
              </a:ext>
            </a:extLst>
          </p:cNvPr>
          <p:cNvCxnSpPr>
            <a:cxnSpLocks/>
          </p:cNvCxnSpPr>
          <p:nvPr/>
        </p:nvCxnSpPr>
        <p:spPr>
          <a:xfrm>
            <a:off x="2579489" y="4262289"/>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D46334CB-C75E-4F8E-917D-61D28D1C6319}"/>
              </a:ext>
            </a:extLst>
          </p:cNvPr>
          <p:cNvCxnSpPr/>
          <p:nvPr/>
        </p:nvCxnSpPr>
        <p:spPr>
          <a:xfrm>
            <a:off x="2579489" y="4262289"/>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A2A5A1A-64FA-4A8B-A573-0E1280F6C9A4}"/>
              </a:ext>
            </a:extLst>
          </p:cNvPr>
          <p:cNvCxnSpPr>
            <a:cxnSpLocks/>
          </p:cNvCxnSpPr>
          <p:nvPr/>
        </p:nvCxnSpPr>
        <p:spPr>
          <a:xfrm flipH="1" flipV="1">
            <a:off x="1142575" y="5011226"/>
            <a:ext cx="1436914" cy="131499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5281F08D-48B9-436A-BBD9-B6AA812424E7}"/>
              </a:ext>
            </a:extLst>
          </p:cNvPr>
          <p:cNvCxnSpPr>
            <a:cxnSpLocks/>
          </p:cNvCxnSpPr>
          <p:nvPr/>
        </p:nvCxnSpPr>
        <p:spPr>
          <a:xfrm>
            <a:off x="1142575" y="5011226"/>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9A7CA07A-16C4-4B05-9D59-94D837253D75}"/>
              </a:ext>
            </a:extLst>
          </p:cNvPr>
          <p:cNvCxnSpPr>
            <a:cxnSpLocks/>
          </p:cNvCxnSpPr>
          <p:nvPr/>
        </p:nvCxnSpPr>
        <p:spPr>
          <a:xfrm flipV="1">
            <a:off x="1212244" y="4262290"/>
            <a:ext cx="1367245" cy="74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1BC5D4C1-B169-4D0F-BC13-CFF4F49823F7}"/>
              </a:ext>
            </a:extLst>
          </p:cNvPr>
          <p:cNvCxnSpPr>
            <a:cxnSpLocks/>
          </p:cNvCxnSpPr>
          <p:nvPr/>
        </p:nvCxnSpPr>
        <p:spPr>
          <a:xfrm flipH="1">
            <a:off x="2579489" y="5011226"/>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E23FE30A-2ED8-44F3-8323-6572BD2CB00F}"/>
              </a:ext>
            </a:extLst>
          </p:cNvPr>
          <p:cNvSpPr txBox="1"/>
          <p:nvPr/>
        </p:nvSpPr>
        <p:spPr>
          <a:xfrm>
            <a:off x="3215221" y="4214372"/>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27" name="TextBox 26">
            <a:extLst>
              <a:ext uri="{FF2B5EF4-FFF2-40B4-BE49-F238E27FC236}">
                <a16:creationId xmlns:a16="http://schemas.microsoft.com/office/drawing/2014/main" id="{25ED069C-38A3-4688-BA20-74BCF2176F5D}"/>
              </a:ext>
            </a:extLst>
          </p:cNvPr>
          <p:cNvSpPr txBox="1"/>
          <p:nvPr/>
        </p:nvSpPr>
        <p:spPr>
          <a:xfrm>
            <a:off x="1520361" y="5590744"/>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28" name="TextBox 27">
            <a:extLst>
              <a:ext uri="{FF2B5EF4-FFF2-40B4-BE49-F238E27FC236}">
                <a16:creationId xmlns:a16="http://schemas.microsoft.com/office/drawing/2014/main" id="{834306F9-1CEC-4EEA-9E12-57D244CD23E3}"/>
              </a:ext>
            </a:extLst>
          </p:cNvPr>
          <p:cNvSpPr txBox="1"/>
          <p:nvPr/>
        </p:nvSpPr>
        <p:spPr>
          <a:xfrm>
            <a:off x="2547531" y="5359479"/>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29" name="TextBox 28">
            <a:extLst>
              <a:ext uri="{FF2B5EF4-FFF2-40B4-BE49-F238E27FC236}">
                <a16:creationId xmlns:a16="http://schemas.microsoft.com/office/drawing/2014/main" id="{6F76D070-54AE-4716-8E6C-2687162E538D}"/>
              </a:ext>
            </a:extLst>
          </p:cNvPr>
          <p:cNvSpPr txBox="1"/>
          <p:nvPr/>
        </p:nvSpPr>
        <p:spPr>
          <a:xfrm>
            <a:off x="3318238" y="5529329"/>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30" name="TextBox 29">
            <a:extLst>
              <a:ext uri="{FF2B5EF4-FFF2-40B4-BE49-F238E27FC236}">
                <a16:creationId xmlns:a16="http://schemas.microsoft.com/office/drawing/2014/main" id="{6D328636-F88A-4388-A822-8C2745CA4A3C}"/>
              </a:ext>
            </a:extLst>
          </p:cNvPr>
          <p:cNvSpPr txBox="1"/>
          <p:nvPr/>
        </p:nvSpPr>
        <p:spPr>
          <a:xfrm>
            <a:off x="2719566" y="4607983"/>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31" name="TextBox 30">
            <a:extLst>
              <a:ext uri="{FF2B5EF4-FFF2-40B4-BE49-F238E27FC236}">
                <a16:creationId xmlns:a16="http://schemas.microsoft.com/office/drawing/2014/main" id="{9FFD209C-13F6-4790-9C1F-2F8BCAF4EF19}"/>
              </a:ext>
            </a:extLst>
          </p:cNvPr>
          <p:cNvSpPr txBox="1"/>
          <p:nvPr/>
        </p:nvSpPr>
        <p:spPr>
          <a:xfrm>
            <a:off x="638627" y="4780394"/>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32" name="TextBox 31">
            <a:extLst>
              <a:ext uri="{FF2B5EF4-FFF2-40B4-BE49-F238E27FC236}">
                <a16:creationId xmlns:a16="http://schemas.microsoft.com/office/drawing/2014/main" id="{ECE871A4-78D3-45C1-ABA1-6DB1E20950C5}"/>
              </a:ext>
            </a:extLst>
          </p:cNvPr>
          <p:cNvSpPr txBox="1"/>
          <p:nvPr/>
        </p:nvSpPr>
        <p:spPr>
          <a:xfrm>
            <a:off x="2269902" y="3770133"/>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33" name="TextBox 32">
            <a:extLst>
              <a:ext uri="{FF2B5EF4-FFF2-40B4-BE49-F238E27FC236}">
                <a16:creationId xmlns:a16="http://schemas.microsoft.com/office/drawing/2014/main" id="{3A5E4067-4A68-47FC-B9DB-48B9D88E24B7}"/>
              </a:ext>
            </a:extLst>
          </p:cNvPr>
          <p:cNvSpPr txBox="1"/>
          <p:nvPr/>
        </p:nvSpPr>
        <p:spPr>
          <a:xfrm>
            <a:off x="4136885" y="4738914"/>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34" name="TextBox 33">
            <a:extLst>
              <a:ext uri="{FF2B5EF4-FFF2-40B4-BE49-F238E27FC236}">
                <a16:creationId xmlns:a16="http://schemas.microsoft.com/office/drawing/2014/main" id="{67C88AFA-B3B9-47F8-B137-25D62D0739E8}"/>
              </a:ext>
            </a:extLst>
          </p:cNvPr>
          <p:cNvSpPr txBox="1"/>
          <p:nvPr/>
        </p:nvSpPr>
        <p:spPr>
          <a:xfrm>
            <a:off x="2387472" y="6240304"/>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35" name="TextBox 34">
            <a:extLst>
              <a:ext uri="{FF2B5EF4-FFF2-40B4-BE49-F238E27FC236}">
                <a16:creationId xmlns:a16="http://schemas.microsoft.com/office/drawing/2014/main" id="{D0C468D8-AA0B-412D-B60B-41CEF33C5FFC}"/>
              </a:ext>
            </a:extLst>
          </p:cNvPr>
          <p:cNvSpPr txBox="1"/>
          <p:nvPr/>
        </p:nvSpPr>
        <p:spPr>
          <a:xfrm>
            <a:off x="1451447" y="4231778"/>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cxnSp>
        <p:nvCxnSpPr>
          <p:cNvPr id="36" name="Straight Arrow Connector 35">
            <a:extLst>
              <a:ext uri="{FF2B5EF4-FFF2-40B4-BE49-F238E27FC236}">
                <a16:creationId xmlns:a16="http://schemas.microsoft.com/office/drawing/2014/main" id="{DBA78491-D85B-458E-A069-D9FCC9696D65}"/>
              </a:ext>
            </a:extLst>
          </p:cNvPr>
          <p:cNvCxnSpPr>
            <a:cxnSpLocks/>
          </p:cNvCxnSpPr>
          <p:nvPr/>
        </p:nvCxnSpPr>
        <p:spPr>
          <a:xfrm>
            <a:off x="6655386" y="4301568"/>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D3519B53-FE58-4FF8-AD1A-EDAB77336584}"/>
              </a:ext>
            </a:extLst>
          </p:cNvPr>
          <p:cNvCxnSpPr/>
          <p:nvPr/>
        </p:nvCxnSpPr>
        <p:spPr>
          <a:xfrm>
            <a:off x="6655386" y="4301568"/>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1C160B29-44CC-47F1-BB05-19FD6923FCC6}"/>
              </a:ext>
            </a:extLst>
          </p:cNvPr>
          <p:cNvCxnSpPr>
            <a:cxnSpLocks/>
          </p:cNvCxnSpPr>
          <p:nvPr/>
        </p:nvCxnSpPr>
        <p:spPr>
          <a:xfrm flipH="1" flipV="1">
            <a:off x="5218472" y="5050505"/>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F91B4474-8A94-4E89-852B-6EA7990EEFB7}"/>
              </a:ext>
            </a:extLst>
          </p:cNvPr>
          <p:cNvCxnSpPr>
            <a:cxnSpLocks/>
          </p:cNvCxnSpPr>
          <p:nvPr/>
        </p:nvCxnSpPr>
        <p:spPr>
          <a:xfrm>
            <a:off x="5218472" y="5050505"/>
            <a:ext cx="2978331"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41BEB512-0A90-47E6-AE4C-A497C4E692F6}"/>
              </a:ext>
            </a:extLst>
          </p:cNvPr>
          <p:cNvCxnSpPr>
            <a:cxnSpLocks/>
          </p:cNvCxnSpPr>
          <p:nvPr/>
        </p:nvCxnSpPr>
        <p:spPr>
          <a:xfrm flipV="1">
            <a:off x="5288141" y="4301569"/>
            <a:ext cx="1367245" cy="7489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DC5B6BD0-EC86-440B-A0EA-D6C342586728}"/>
              </a:ext>
            </a:extLst>
          </p:cNvPr>
          <p:cNvCxnSpPr>
            <a:cxnSpLocks/>
          </p:cNvCxnSpPr>
          <p:nvPr/>
        </p:nvCxnSpPr>
        <p:spPr>
          <a:xfrm flipH="1">
            <a:off x="6655386" y="5050505"/>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205E2121-7323-48E7-99F6-E518782D2549}"/>
              </a:ext>
            </a:extLst>
          </p:cNvPr>
          <p:cNvSpPr txBox="1"/>
          <p:nvPr/>
        </p:nvSpPr>
        <p:spPr>
          <a:xfrm>
            <a:off x="7291118" y="4253651"/>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43" name="TextBox 42">
            <a:extLst>
              <a:ext uri="{FF2B5EF4-FFF2-40B4-BE49-F238E27FC236}">
                <a16:creationId xmlns:a16="http://schemas.microsoft.com/office/drawing/2014/main" id="{26A301F2-CD4D-48E3-A1B1-8FAF9A59635D}"/>
              </a:ext>
            </a:extLst>
          </p:cNvPr>
          <p:cNvSpPr txBox="1"/>
          <p:nvPr/>
        </p:nvSpPr>
        <p:spPr>
          <a:xfrm>
            <a:off x="5596258" y="5630023"/>
            <a:ext cx="487665" cy="461665"/>
          </a:xfrm>
          <a:prstGeom prst="rect">
            <a:avLst/>
          </a:prstGeom>
          <a:noFill/>
          <a:ln>
            <a:noFill/>
          </a:ln>
        </p:spPr>
        <p:txBody>
          <a:bodyPr wrap="square" rtlCol="0">
            <a:spAutoFit/>
          </a:bodyPr>
          <a:lstStyle/>
          <a:p>
            <a:r>
              <a:rPr lang="en-US" altLang="zh-CN" dirty="0"/>
              <a:t>e</a:t>
            </a:r>
            <a:r>
              <a:rPr lang="en-US" altLang="zh-CN" baseline="-25000" dirty="0"/>
              <a:t>4</a:t>
            </a:r>
            <a:endParaRPr lang="zh-CN" altLang="zh-CN" dirty="0"/>
          </a:p>
        </p:txBody>
      </p:sp>
      <p:sp>
        <p:nvSpPr>
          <p:cNvPr id="44" name="TextBox 43">
            <a:extLst>
              <a:ext uri="{FF2B5EF4-FFF2-40B4-BE49-F238E27FC236}">
                <a16:creationId xmlns:a16="http://schemas.microsoft.com/office/drawing/2014/main" id="{F0116533-2C5A-4E6F-846B-3A371D6AB73F}"/>
              </a:ext>
            </a:extLst>
          </p:cNvPr>
          <p:cNvSpPr txBox="1"/>
          <p:nvPr/>
        </p:nvSpPr>
        <p:spPr>
          <a:xfrm>
            <a:off x="6623428" y="5398758"/>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45" name="TextBox 44">
            <a:extLst>
              <a:ext uri="{FF2B5EF4-FFF2-40B4-BE49-F238E27FC236}">
                <a16:creationId xmlns:a16="http://schemas.microsoft.com/office/drawing/2014/main" id="{DBCA6F59-3AAC-4DF4-B072-674D3E44C4C7}"/>
              </a:ext>
            </a:extLst>
          </p:cNvPr>
          <p:cNvSpPr txBox="1"/>
          <p:nvPr/>
        </p:nvSpPr>
        <p:spPr>
          <a:xfrm>
            <a:off x="7394135" y="5568608"/>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46" name="TextBox 45">
            <a:extLst>
              <a:ext uri="{FF2B5EF4-FFF2-40B4-BE49-F238E27FC236}">
                <a16:creationId xmlns:a16="http://schemas.microsoft.com/office/drawing/2014/main" id="{EA1C378A-4BD2-4FE6-99BD-3D65A5D29535}"/>
              </a:ext>
            </a:extLst>
          </p:cNvPr>
          <p:cNvSpPr txBox="1"/>
          <p:nvPr/>
        </p:nvSpPr>
        <p:spPr>
          <a:xfrm>
            <a:off x="6795463" y="4647262"/>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47" name="TextBox 46">
            <a:extLst>
              <a:ext uri="{FF2B5EF4-FFF2-40B4-BE49-F238E27FC236}">
                <a16:creationId xmlns:a16="http://schemas.microsoft.com/office/drawing/2014/main" id="{735AA068-9F39-4F06-B49D-3DE0A2497CCF}"/>
              </a:ext>
            </a:extLst>
          </p:cNvPr>
          <p:cNvSpPr txBox="1"/>
          <p:nvPr/>
        </p:nvSpPr>
        <p:spPr>
          <a:xfrm>
            <a:off x="4714524" y="4819673"/>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48" name="TextBox 47">
            <a:extLst>
              <a:ext uri="{FF2B5EF4-FFF2-40B4-BE49-F238E27FC236}">
                <a16:creationId xmlns:a16="http://schemas.microsoft.com/office/drawing/2014/main" id="{72921C64-2901-4B08-86C6-D35CB82A67CF}"/>
              </a:ext>
            </a:extLst>
          </p:cNvPr>
          <p:cNvSpPr txBox="1"/>
          <p:nvPr/>
        </p:nvSpPr>
        <p:spPr>
          <a:xfrm>
            <a:off x="6345799" y="3809412"/>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49" name="TextBox 48">
            <a:extLst>
              <a:ext uri="{FF2B5EF4-FFF2-40B4-BE49-F238E27FC236}">
                <a16:creationId xmlns:a16="http://schemas.microsoft.com/office/drawing/2014/main" id="{65BC0F00-D254-4D2C-956C-A2B9EFFB67F9}"/>
              </a:ext>
            </a:extLst>
          </p:cNvPr>
          <p:cNvSpPr txBox="1"/>
          <p:nvPr/>
        </p:nvSpPr>
        <p:spPr>
          <a:xfrm>
            <a:off x="8212782" y="4778193"/>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50" name="TextBox 49">
            <a:extLst>
              <a:ext uri="{FF2B5EF4-FFF2-40B4-BE49-F238E27FC236}">
                <a16:creationId xmlns:a16="http://schemas.microsoft.com/office/drawing/2014/main" id="{2A9445BF-74FE-46AD-A021-7CA15B44FCD2}"/>
              </a:ext>
            </a:extLst>
          </p:cNvPr>
          <p:cNvSpPr txBox="1"/>
          <p:nvPr/>
        </p:nvSpPr>
        <p:spPr>
          <a:xfrm>
            <a:off x="6463369" y="6279583"/>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51" name="TextBox 50">
            <a:extLst>
              <a:ext uri="{FF2B5EF4-FFF2-40B4-BE49-F238E27FC236}">
                <a16:creationId xmlns:a16="http://schemas.microsoft.com/office/drawing/2014/main" id="{491423ED-E5DA-44BD-9847-3AFA2B9500F8}"/>
              </a:ext>
            </a:extLst>
          </p:cNvPr>
          <p:cNvSpPr txBox="1"/>
          <p:nvPr/>
        </p:nvSpPr>
        <p:spPr>
          <a:xfrm>
            <a:off x="5527344" y="4271057"/>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extLst>
      <p:ext uri="{BB962C8B-B14F-4D97-AF65-F5344CB8AC3E}">
        <p14:creationId xmlns:p14="http://schemas.microsoft.com/office/powerpoint/2010/main" val="3997406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9049-2878-4B50-B858-D3B6A8CED58E}"/>
              </a:ext>
            </a:extLst>
          </p:cNvPr>
          <p:cNvSpPr>
            <a:spLocks noGrp="1"/>
          </p:cNvSpPr>
          <p:nvPr>
            <p:ph type="title"/>
          </p:nvPr>
        </p:nvSpPr>
        <p:spPr/>
        <p:txBody>
          <a:bodyPr/>
          <a:lstStyle/>
          <a:p>
            <a:r>
              <a:rPr lang="zh-CN" altLang="en-US" dirty="0"/>
              <a:t>支撑树的生成</a:t>
            </a:r>
          </a:p>
        </p:txBody>
      </p:sp>
      <p:sp>
        <p:nvSpPr>
          <p:cNvPr id="3" name="Content Placeholder 2">
            <a:extLst>
              <a:ext uri="{FF2B5EF4-FFF2-40B4-BE49-F238E27FC236}">
                <a16:creationId xmlns:a16="http://schemas.microsoft.com/office/drawing/2014/main" id="{8C71F5DD-1C51-4A3E-89B7-65418E0E1553}"/>
              </a:ext>
            </a:extLst>
          </p:cNvPr>
          <p:cNvSpPr>
            <a:spLocks noGrp="1"/>
          </p:cNvSpPr>
          <p:nvPr>
            <p:ph idx="1"/>
          </p:nvPr>
        </p:nvSpPr>
        <p:spPr>
          <a:xfrm>
            <a:off x="638627" y="1259113"/>
            <a:ext cx="8026401" cy="5214257"/>
          </a:xfrm>
        </p:spPr>
        <p:txBody>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7628CE2A-2A7A-4593-BCA4-9DCEDF4E9FF0}"/>
              </a:ext>
            </a:extLst>
          </p:cNvPr>
          <p:cNvCxnSpPr>
            <a:cxnSpLocks/>
          </p:cNvCxnSpPr>
          <p:nvPr/>
        </p:nvCxnSpPr>
        <p:spPr>
          <a:xfrm>
            <a:off x="2579489" y="4262289"/>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D46334CB-C75E-4F8E-917D-61D28D1C6319}"/>
              </a:ext>
            </a:extLst>
          </p:cNvPr>
          <p:cNvCxnSpPr/>
          <p:nvPr/>
        </p:nvCxnSpPr>
        <p:spPr>
          <a:xfrm>
            <a:off x="2579489" y="4262289"/>
            <a:ext cx="1541417" cy="748937"/>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A2A5A1A-64FA-4A8B-A573-0E1280F6C9A4}"/>
              </a:ext>
            </a:extLst>
          </p:cNvPr>
          <p:cNvCxnSpPr>
            <a:cxnSpLocks/>
          </p:cNvCxnSpPr>
          <p:nvPr/>
        </p:nvCxnSpPr>
        <p:spPr>
          <a:xfrm flipH="1" flipV="1">
            <a:off x="1142575" y="5011226"/>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5281F08D-48B9-436A-BBD9-B6AA812424E7}"/>
              </a:ext>
            </a:extLst>
          </p:cNvPr>
          <p:cNvCxnSpPr>
            <a:cxnSpLocks/>
          </p:cNvCxnSpPr>
          <p:nvPr/>
        </p:nvCxnSpPr>
        <p:spPr>
          <a:xfrm>
            <a:off x="1142575" y="5011226"/>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9A7CA07A-16C4-4B05-9D59-94D837253D75}"/>
              </a:ext>
            </a:extLst>
          </p:cNvPr>
          <p:cNvCxnSpPr>
            <a:cxnSpLocks/>
          </p:cNvCxnSpPr>
          <p:nvPr/>
        </p:nvCxnSpPr>
        <p:spPr>
          <a:xfrm flipV="1">
            <a:off x="1212244" y="4262290"/>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1BC5D4C1-B169-4D0F-BC13-CFF4F49823F7}"/>
              </a:ext>
            </a:extLst>
          </p:cNvPr>
          <p:cNvCxnSpPr>
            <a:cxnSpLocks/>
          </p:cNvCxnSpPr>
          <p:nvPr/>
        </p:nvCxnSpPr>
        <p:spPr>
          <a:xfrm flipH="1">
            <a:off x="2579489" y="5011226"/>
            <a:ext cx="1541418" cy="131499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E23FE30A-2ED8-44F3-8323-6572BD2CB00F}"/>
              </a:ext>
            </a:extLst>
          </p:cNvPr>
          <p:cNvSpPr txBox="1"/>
          <p:nvPr/>
        </p:nvSpPr>
        <p:spPr>
          <a:xfrm>
            <a:off x="3215221" y="4214372"/>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27" name="TextBox 26">
            <a:extLst>
              <a:ext uri="{FF2B5EF4-FFF2-40B4-BE49-F238E27FC236}">
                <a16:creationId xmlns:a16="http://schemas.microsoft.com/office/drawing/2014/main" id="{25ED069C-38A3-4688-BA20-74BCF2176F5D}"/>
              </a:ext>
            </a:extLst>
          </p:cNvPr>
          <p:cNvSpPr txBox="1"/>
          <p:nvPr/>
        </p:nvSpPr>
        <p:spPr>
          <a:xfrm>
            <a:off x="1520361" y="5590744"/>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28" name="TextBox 27">
            <a:extLst>
              <a:ext uri="{FF2B5EF4-FFF2-40B4-BE49-F238E27FC236}">
                <a16:creationId xmlns:a16="http://schemas.microsoft.com/office/drawing/2014/main" id="{834306F9-1CEC-4EEA-9E12-57D244CD23E3}"/>
              </a:ext>
            </a:extLst>
          </p:cNvPr>
          <p:cNvSpPr txBox="1"/>
          <p:nvPr/>
        </p:nvSpPr>
        <p:spPr>
          <a:xfrm>
            <a:off x="2547531" y="5359479"/>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29" name="TextBox 28">
            <a:extLst>
              <a:ext uri="{FF2B5EF4-FFF2-40B4-BE49-F238E27FC236}">
                <a16:creationId xmlns:a16="http://schemas.microsoft.com/office/drawing/2014/main" id="{6F76D070-54AE-4716-8E6C-2687162E538D}"/>
              </a:ext>
            </a:extLst>
          </p:cNvPr>
          <p:cNvSpPr txBox="1"/>
          <p:nvPr/>
        </p:nvSpPr>
        <p:spPr>
          <a:xfrm>
            <a:off x="3318238" y="5529329"/>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30" name="TextBox 29">
            <a:extLst>
              <a:ext uri="{FF2B5EF4-FFF2-40B4-BE49-F238E27FC236}">
                <a16:creationId xmlns:a16="http://schemas.microsoft.com/office/drawing/2014/main" id="{6D328636-F88A-4388-A822-8C2745CA4A3C}"/>
              </a:ext>
            </a:extLst>
          </p:cNvPr>
          <p:cNvSpPr txBox="1"/>
          <p:nvPr/>
        </p:nvSpPr>
        <p:spPr>
          <a:xfrm>
            <a:off x="2719566" y="4607983"/>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31" name="TextBox 30">
            <a:extLst>
              <a:ext uri="{FF2B5EF4-FFF2-40B4-BE49-F238E27FC236}">
                <a16:creationId xmlns:a16="http://schemas.microsoft.com/office/drawing/2014/main" id="{9FFD209C-13F6-4790-9C1F-2F8BCAF4EF19}"/>
              </a:ext>
            </a:extLst>
          </p:cNvPr>
          <p:cNvSpPr txBox="1"/>
          <p:nvPr/>
        </p:nvSpPr>
        <p:spPr>
          <a:xfrm>
            <a:off x="638627" y="4780394"/>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32" name="TextBox 31">
            <a:extLst>
              <a:ext uri="{FF2B5EF4-FFF2-40B4-BE49-F238E27FC236}">
                <a16:creationId xmlns:a16="http://schemas.microsoft.com/office/drawing/2014/main" id="{ECE871A4-78D3-45C1-ABA1-6DB1E20950C5}"/>
              </a:ext>
            </a:extLst>
          </p:cNvPr>
          <p:cNvSpPr txBox="1"/>
          <p:nvPr/>
        </p:nvSpPr>
        <p:spPr>
          <a:xfrm>
            <a:off x="2269902" y="3770133"/>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33" name="TextBox 32">
            <a:extLst>
              <a:ext uri="{FF2B5EF4-FFF2-40B4-BE49-F238E27FC236}">
                <a16:creationId xmlns:a16="http://schemas.microsoft.com/office/drawing/2014/main" id="{3A5E4067-4A68-47FC-B9DB-48B9D88E24B7}"/>
              </a:ext>
            </a:extLst>
          </p:cNvPr>
          <p:cNvSpPr txBox="1"/>
          <p:nvPr/>
        </p:nvSpPr>
        <p:spPr>
          <a:xfrm>
            <a:off x="4136885" y="4738914"/>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34" name="TextBox 33">
            <a:extLst>
              <a:ext uri="{FF2B5EF4-FFF2-40B4-BE49-F238E27FC236}">
                <a16:creationId xmlns:a16="http://schemas.microsoft.com/office/drawing/2014/main" id="{67C88AFA-B3B9-47F8-B137-25D62D0739E8}"/>
              </a:ext>
            </a:extLst>
          </p:cNvPr>
          <p:cNvSpPr txBox="1"/>
          <p:nvPr/>
        </p:nvSpPr>
        <p:spPr>
          <a:xfrm>
            <a:off x="2387472" y="6240304"/>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35" name="TextBox 34">
            <a:extLst>
              <a:ext uri="{FF2B5EF4-FFF2-40B4-BE49-F238E27FC236}">
                <a16:creationId xmlns:a16="http://schemas.microsoft.com/office/drawing/2014/main" id="{D0C468D8-AA0B-412D-B60B-41CEF33C5FFC}"/>
              </a:ext>
            </a:extLst>
          </p:cNvPr>
          <p:cNvSpPr txBox="1"/>
          <p:nvPr/>
        </p:nvSpPr>
        <p:spPr>
          <a:xfrm>
            <a:off x="1451447" y="4231778"/>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cxnSp>
        <p:nvCxnSpPr>
          <p:cNvPr id="36" name="Straight Arrow Connector 35">
            <a:extLst>
              <a:ext uri="{FF2B5EF4-FFF2-40B4-BE49-F238E27FC236}">
                <a16:creationId xmlns:a16="http://schemas.microsoft.com/office/drawing/2014/main" id="{DBA78491-D85B-458E-A069-D9FCC9696D65}"/>
              </a:ext>
            </a:extLst>
          </p:cNvPr>
          <p:cNvCxnSpPr>
            <a:cxnSpLocks/>
          </p:cNvCxnSpPr>
          <p:nvPr/>
        </p:nvCxnSpPr>
        <p:spPr>
          <a:xfrm>
            <a:off x="6655386" y="4301568"/>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D3519B53-FE58-4FF8-AD1A-EDAB77336584}"/>
              </a:ext>
            </a:extLst>
          </p:cNvPr>
          <p:cNvCxnSpPr/>
          <p:nvPr/>
        </p:nvCxnSpPr>
        <p:spPr>
          <a:xfrm>
            <a:off x="6655386" y="4301568"/>
            <a:ext cx="1541417" cy="748937"/>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1C160B29-44CC-47F1-BB05-19FD6923FCC6}"/>
              </a:ext>
            </a:extLst>
          </p:cNvPr>
          <p:cNvCxnSpPr>
            <a:cxnSpLocks/>
          </p:cNvCxnSpPr>
          <p:nvPr/>
        </p:nvCxnSpPr>
        <p:spPr>
          <a:xfrm flipH="1" flipV="1">
            <a:off x="5218472" y="5050505"/>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F91B4474-8A94-4E89-852B-6EA7990EEFB7}"/>
              </a:ext>
            </a:extLst>
          </p:cNvPr>
          <p:cNvCxnSpPr>
            <a:cxnSpLocks/>
          </p:cNvCxnSpPr>
          <p:nvPr/>
        </p:nvCxnSpPr>
        <p:spPr>
          <a:xfrm>
            <a:off x="5218472" y="5050505"/>
            <a:ext cx="2978331"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41BEB512-0A90-47E6-AE4C-A497C4E692F6}"/>
              </a:ext>
            </a:extLst>
          </p:cNvPr>
          <p:cNvCxnSpPr>
            <a:cxnSpLocks/>
          </p:cNvCxnSpPr>
          <p:nvPr/>
        </p:nvCxnSpPr>
        <p:spPr>
          <a:xfrm flipV="1">
            <a:off x="5288141" y="4301569"/>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DC5B6BD0-EC86-440B-A0EA-D6C342586728}"/>
              </a:ext>
            </a:extLst>
          </p:cNvPr>
          <p:cNvCxnSpPr>
            <a:cxnSpLocks/>
          </p:cNvCxnSpPr>
          <p:nvPr/>
        </p:nvCxnSpPr>
        <p:spPr>
          <a:xfrm flipH="1">
            <a:off x="6655386" y="5050505"/>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205E2121-7323-48E7-99F6-E518782D2549}"/>
              </a:ext>
            </a:extLst>
          </p:cNvPr>
          <p:cNvSpPr txBox="1"/>
          <p:nvPr/>
        </p:nvSpPr>
        <p:spPr>
          <a:xfrm>
            <a:off x="7291118" y="4253651"/>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43" name="TextBox 42">
            <a:extLst>
              <a:ext uri="{FF2B5EF4-FFF2-40B4-BE49-F238E27FC236}">
                <a16:creationId xmlns:a16="http://schemas.microsoft.com/office/drawing/2014/main" id="{26A301F2-CD4D-48E3-A1B1-8FAF9A59635D}"/>
              </a:ext>
            </a:extLst>
          </p:cNvPr>
          <p:cNvSpPr txBox="1"/>
          <p:nvPr/>
        </p:nvSpPr>
        <p:spPr>
          <a:xfrm>
            <a:off x="5596258" y="5630023"/>
            <a:ext cx="487665" cy="461665"/>
          </a:xfrm>
          <a:prstGeom prst="rect">
            <a:avLst/>
          </a:prstGeom>
          <a:noFill/>
          <a:ln>
            <a:noFill/>
          </a:ln>
        </p:spPr>
        <p:txBody>
          <a:bodyPr wrap="square" rtlCol="0">
            <a:spAutoFit/>
          </a:bodyPr>
          <a:lstStyle/>
          <a:p>
            <a:r>
              <a:rPr lang="en-US" altLang="zh-CN" dirty="0"/>
              <a:t>e</a:t>
            </a:r>
            <a:r>
              <a:rPr lang="en-US" altLang="zh-CN" baseline="-25000" dirty="0"/>
              <a:t>4</a:t>
            </a:r>
            <a:endParaRPr lang="zh-CN" altLang="zh-CN" dirty="0"/>
          </a:p>
        </p:txBody>
      </p:sp>
      <p:sp>
        <p:nvSpPr>
          <p:cNvPr id="44" name="TextBox 43">
            <a:extLst>
              <a:ext uri="{FF2B5EF4-FFF2-40B4-BE49-F238E27FC236}">
                <a16:creationId xmlns:a16="http://schemas.microsoft.com/office/drawing/2014/main" id="{F0116533-2C5A-4E6F-846B-3A371D6AB73F}"/>
              </a:ext>
            </a:extLst>
          </p:cNvPr>
          <p:cNvSpPr txBox="1"/>
          <p:nvPr/>
        </p:nvSpPr>
        <p:spPr>
          <a:xfrm>
            <a:off x="6623428" y="5398758"/>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45" name="TextBox 44">
            <a:extLst>
              <a:ext uri="{FF2B5EF4-FFF2-40B4-BE49-F238E27FC236}">
                <a16:creationId xmlns:a16="http://schemas.microsoft.com/office/drawing/2014/main" id="{DBCA6F59-3AAC-4DF4-B072-674D3E44C4C7}"/>
              </a:ext>
            </a:extLst>
          </p:cNvPr>
          <p:cNvSpPr txBox="1"/>
          <p:nvPr/>
        </p:nvSpPr>
        <p:spPr>
          <a:xfrm>
            <a:off x="7394135" y="5568608"/>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46" name="TextBox 45">
            <a:extLst>
              <a:ext uri="{FF2B5EF4-FFF2-40B4-BE49-F238E27FC236}">
                <a16:creationId xmlns:a16="http://schemas.microsoft.com/office/drawing/2014/main" id="{EA1C378A-4BD2-4FE6-99BD-3D65A5D29535}"/>
              </a:ext>
            </a:extLst>
          </p:cNvPr>
          <p:cNvSpPr txBox="1"/>
          <p:nvPr/>
        </p:nvSpPr>
        <p:spPr>
          <a:xfrm>
            <a:off x="6795463" y="4647262"/>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47" name="TextBox 46">
            <a:extLst>
              <a:ext uri="{FF2B5EF4-FFF2-40B4-BE49-F238E27FC236}">
                <a16:creationId xmlns:a16="http://schemas.microsoft.com/office/drawing/2014/main" id="{735AA068-9F39-4F06-B49D-3DE0A2497CCF}"/>
              </a:ext>
            </a:extLst>
          </p:cNvPr>
          <p:cNvSpPr txBox="1"/>
          <p:nvPr/>
        </p:nvSpPr>
        <p:spPr>
          <a:xfrm>
            <a:off x="4714524" y="4819673"/>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48" name="TextBox 47">
            <a:extLst>
              <a:ext uri="{FF2B5EF4-FFF2-40B4-BE49-F238E27FC236}">
                <a16:creationId xmlns:a16="http://schemas.microsoft.com/office/drawing/2014/main" id="{72921C64-2901-4B08-86C6-D35CB82A67CF}"/>
              </a:ext>
            </a:extLst>
          </p:cNvPr>
          <p:cNvSpPr txBox="1"/>
          <p:nvPr/>
        </p:nvSpPr>
        <p:spPr>
          <a:xfrm>
            <a:off x="6345799" y="3809412"/>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49" name="TextBox 48">
            <a:extLst>
              <a:ext uri="{FF2B5EF4-FFF2-40B4-BE49-F238E27FC236}">
                <a16:creationId xmlns:a16="http://schemas.microsoft.com/office/drawing/2014/main" id="{65BC0F00-D254-4D2C-956C-A2B9EFFB67F9}"/>
              </a:ext>
            </a:extLst>
          </p:cNvPr>
          <p:cNvSpPr txBox="1"/>
          <p:nvPr/>
        </p:nvSpPr>
        <p:spPr>
          <a:xfrm>
            <a:off x="8212782" y="4778193"/>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50" name="TextBox 49">
            <a:extLst>
              <a:ext uri="{FF2B5EF4-FFF2-40B4-BE49-F238E27FC236}">
                <a16:creationId xmlns:a16="http://schemas.microsoft.com/office/drawing/2014/main" id="{2A9445BF-74FE-46AD-A021-7CA15B44FCD2}"/>
              </a:ext>
            </a:extLst>
          </p:cNvPr>
          <p:cNvSpPr txBox="1"/>
          <p:nvPr/>
        </p:nvSpPr>
        <p:spPr>
          <a:xfrm>
            <a:off x="6463369" y="6279583"/>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51" name="TextBox 50">
            <a:extLst>
              <a:ext uri="{FF2B5EF4-FFF2-40B4-BE49-F238E27FC236}">
                <a16:creationId xmlns:a16="http://schemas.microsoft.com/office/drawing/2014/main" id="{491423ED-E5DA-44BD-9847-3AFA2B9500F8}"/>
              </a:ext>
            </a:extLst>
          </p:cNvPr>
          <p:cNvSpPr txBox="1"/>
          <p:nvPr/>
        </p:nvSpPr>
        <p:spPr>
          <a:xfrm>
            <a:off x="5527344" y="4271057"/>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extLst>
      <p:ext uri="{BB962C8B-B14F-4D97-AF65-F5344CB8AC3E}">
        <p14:creationId xmlns:p14="http://schemas.microsoft.com/office/powerpoint/2010/main" val="31333292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9049-2878-4B50-B858-D3B6A8CED58E}"/>
              </a:ext>
            </a:extLst>
          </p:cNvPr>
          <p:cNvSpPr>
            <a:spLocks noGrp="1"/>
          </p:cNvSpPr>
          <p:nvPr>
            <p:ph type="title"/>
          </p:nvPr>
        </p:nvSpPr>
        <p:spPr/>
        <p:txBody>
          <a:bodyPr/>
          <a:lstStyle/>
          <a:p>
            <a:r>
              <a:rPr lang="zh-CN" altLang="en-US" dirty="0"/>
              <a:t>支撑树的生成</a:t>
            </a:r>
          </a:p>
        </p:txBody>
      </p:sp>
      <p:sp>
        <p:nvSpPr>
          <p:cNvPr id="3" name="Content Placeholder 2">
            <a:extLst>
              <a:ext uri="{FF2B5EF4-FFF2-40B4-BE49-F238E27FC236}">
                <a16:creationId xmlns:a16="http://schemas.microsoft.com/office/drawing/2014/main" id="{8C71F5DD-1C51-4A3E-89B7-65418E0E1553}"/>
              </a:ext>
            </a:extLst>
          </p:cNvPr>
          <p:cNvSpPr>
            <a:spLocks noGrp="1"/>
          </p:cNvSpPr>
          <p:nvPr>
            <p:ph idx="1"/>
          </p:nvPr>
        </p:nvSpPr>
        <p:spPr>
          <a:xfrm>
            <a:off x="638627" y="1259113"/>
            <a:ext cx="8026401" cy="5214257"/>
          </a:xfrm>
        </p:spPr>
        <p:txBody>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p>
          <a:p>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7628CE2A-2A7A-4593-BCA4-9DCEDF4E9FF0}"/>
              </a:ext>
            </a:extLst>
          </p:cNvPr>
          <p:cNvCxnSpPr>
            <a:cxnSpLocks/>
          </p:cNvCxnSpPr>
          <p:nvPr/>
        </p:nvCxnSpPr>
        <p:spPr>
          <a:xfrm>
            <a:off x="2579489" y="4262289"/>
            <a:ext cx="0" cy="206393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D46334CB-C75E-4F8E-917D-61D28D1C6319}"/>
              </a:ext>
            </a:extLst>
          </p:cNvPr>
          <p:cNvCxnSpPr/>
          <p:nvPr/>
        </p:nvCxnSpPr>
        <p:spPr>
          <a:xfrm>
            <a:off x="2579489" y="4262289"/>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A2A5A1A-64FA-4A8B-A573-0E1280F6C9A4}"/>
              </a:ext>
            </a:extLst>
          </p:cNvPr>
          <p:cNvCxnSpPr>
            <a:cxnSpLocks/>
          </p:cNvCxnSpPr>
          <p:nvPr/>
        </p:nvCxnSpPr>
        <p:spPr>
          <a:xfrm flipH="1" flipV="1">
            <a:off x="1142575" y="5011226"/>
            <a:ext cx="1436914" cy="131499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5281F08D-48B9-436A-BBD9-B6AA812424E7}"/>
              </a:ext>
            </a:extLst>
          </p:cNvPr>
          <p:cNvCxnSpPr>
            <a:cxnSpLocks/>
          </p:cNvCxnSpPr>
          <p:nvPr/>
        </p:nvCxnSpPr>
        <p:spPr>
          <a:xfrm>
            <a:off x="1142575" y="5011226"/>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9A7CA07A-16C4-4B05-9D59-94D837253D75}"/>
              </a:ext>
            </a:extLst>
          </p:cNvPr>
          <p:cNvCxnSpPr>
            <a:cxnSpLocks/>
          </p:cNvCxnSpPr>
          <p:nvPr/>
        </p:nvCxnSpPr>
        <p:spPr>
          <a:xfrm flipV="1">
            <a:off x="1212244" y="4262290"/>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1BC5D4C1-B169-4D0F-BC13-CFF4F49823F7}"/>
              </a:ext>
            </a:extLst>
          </p:cNvPr>
          <p:cNvCxnSpPr>
            <a:cxnSpLocks/>
          </p:cNvCxnSpPr>
          <p:nvPr/>
        </p:nvCxnSpPr>
        <p:spPr>
          <a:xfrm flipH="1">
            <a:off x="2579489" y="5011226"/>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E23FE30A-2ED8-44F3-8323-6572BD2CB00F}"/>
              </a:ext>
            </a:extLst>
          </p:cNvPr>
          <p:cNvSpPr txBox="1"/>
          <p:nvPr/>
        </p:nvSpPr>
        <p:spPr>
          <a:xfrm>
            <a:off x="3215221" y="4214372"/>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27" name="TextBox 26">
            <a:extLst>
              <a:ext uri="{FF2B5EF4-FFF2-40B4-BE49-F238E27FC236}">
                <a16:creationId xmlns:a16="http://schemas.microsoft.com/office/drawing/2014/main" id="{25ED069C-38A3-4688-BA20-74BCF2176F5D}"/>
              </a:ext>
            </a:extLst>
          </p:cNvPr>
          <p:cNvSpPr txBox="1"/>
          <p:nvPr/>
        </p:nvSpPr>
        <p:spPr>
          <a:xfrm>
            <a:off x="1520361" y="5590744"/>
            <a:ext cx="487665" cy="461665"/>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28" name="TextBox 27">
            <a:extLst>
              <a:ext uri="{FF2B5EF4-FFF2-40B4-BE49-F238E27FC236}">
                <a16:creationId xmlns:a16="http://schemas.microsoft.com/office/drawing/2014/main" id="{834306F9-1CEC-4EEA-9E12-57D244CD23E3}"/>
              </a:ext>
            </a:extLst>
          </p:cNvPr>
          <p:cNvSpPr txBox="1"/>
          <p:nvPr/>
        </p:nvSpPr>
        <p:spPr>
          <a:xfrm>
            <a:off x="2547531" y="5359479"/>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29" name="TextBox 28">
            <a:extLst>
              <a:ext uri="{FF2B5EF4-FFF2-40B4-BE49-F238E27FC236}">
                <a16:creationId xmlns:a16="http://schemas.microsoft.com/office/drawing/2014/main" id="{6F76D070-54AE-4716-8E6C-2687162E538D}"/>
              </a:ext>
            </a:extLst>
          </p:cNvPr>
          <p:cNvSpPr txBox="1"/>
          <p:nvPr/>
        </p:nvSpPr>
        <p:spPr>
          <a:xfrm>
            <a:off x="3318238" y="5529329"/>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30" name="TextBox 29">
            <a:extLst>
              <a:ext uri="{FF2B5EF4-FFF2-40B4-BE49-F238E27FC236}">
                <a16:creationId xmlns:a16="http://schemas.microsoft.com/office/drawing/2014/main" id="{6D328636-F88A-4388-A822-8C2745CA4A3C}"/>
              </a:ext>
            </a:extLst>
          </p:cNvPr>
          <p:cNvSpPr txBox="1"/>
          <p:nvPr/>
        </p:nvSpPr>
        <p:spPr>
          <a:xfrm>
            <a:off x="2719566" y="4607983"/>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31" name="TextBox 30">
            <a:extLst>
              <a:ext uri="{FF2B5EF4-FFF2-40B4-BE49-F238E27FC236}">
                <a16:creationId xmlns:a16="http://schemas.microsoft.com/office/drawing/2014/main" id="{9FFD209C-13F6-4790-9C1F-2F8BCAF4EF19}"/>
              </a:ext>
            </a:extLst>
          </p:cNvPr>
          <p:cNvSpPr txBox="1"/>
          <p:nvPr/>
        </p:nvSpPr>
        <p:spPr>
          <a:xfrm>
            <a:off x="638627" y="4780394"/>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32" name="TextBox 31">
            <a:extLst>
              <a:ext uri="{FF2B5EF4-FFF2-40B4-BE49-F238E27FC236}">
                <a16:creationId xmlns:a16="http://schemas.microsoft.com/office/drawing/2014/main" id="{ECE871A4-78D3-45C1-ABA1-6DB1E20950C5}"/>
              </a:ext>
            </a:extLst>
          </p:cNvPr>
          <p:cNvSpPr txBox="1"/>
          <p:nvPr/>
        </p:nvSpPr>
        <p:spPr>
          <a:xfrm>
            <a:off x="2269902" y="3770133"/>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33" name="TextBox 32">
            <a:extLst>
              <a:ext uri="{FF2B5EF4-FFF2-40B4-BE49-F238E27FC236}">
                <a16:creationId xmlns:a16="http://schemas.microsoft.com/office/drawing/2014/main" id="{3A5E4067-4A68-47FC-B9DB-48B9D88E24B7}"/>
              </a:ext>
            </a:extLst>
          </p:cNvPr>
          <p:cNvSpPr txBox="1"/>
          <p:nvPr/>
        </p:nvSpPr>
        <p:spPr>
          <a:xfrm>
            <a:off x="4136885" y="4738914"/>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34" name="TextBox 33">
            <a:extLst>
              <a:ext uri="{FF2B5EF4-FFF2-40B4-BE49-F238E27FC236}">
                <a16:creationId xmlns:a16="http://schemas.microsoft.com/office/drawing/2014/main" id="{67C88AFA-B3B9-47F8-B137-25D62D0739E8}"/>
              </a:ext>
            </a:extLst>
          </p:cNvPr>
          <p:cNvSpPr txBox="1"/>
          <p:nvPr/>
        </p:nvSpPr>
        <p:spPr>
          <a:xfrm>
            <a:off x="2387472" y="6240304"/>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35" name="TextBox 34">
            <a:extLst>
              <a:ext uri="{FF2B5EF4-FFF2-40B4-BE49-F238E27FC236}">
                <a16:creationId xmlns:a16="http://schemas.microsoft.com/office/drawing/2014/main" id="{D0C468D8-AA0B-412D-B60B-41CEF33C5FFC}"/>
              </a:ext>
            </a:extLst>
          </p:cNvPr>
          <p:cNvSpPr txBox="1"/>
          <p:nvPr/>
        </p:nvSpPr>
        <p:spPr>
          <a:xfrm>
            <a:off x="1451447" y="4231778"/>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cxnSp>
        <p:nvCxnSpPr>
          <p:cNvPr id="36" name="Straight Arrow Connector 35">
            <a:extLst>
              <a:ext uri="{FF2B5EF4-FFF2-40B4-BE49-F238E27FC236}">
                <a16:creationId xmlns:a16="http://schemas.microsoft.com/office/drawing/2014/main" id="{DBA78491-D85B-458E-A069-D9FCC9696D65}"/>
              </a:ext>
            </a:extLst>
          </p:cNvPr>
          <p:cNvCxnSpPr>
            <a:cxnSpLocks/>
          </p:cNvCxnSpPr>
          <p:nvPr/>
        </p:nvCxnSpPr>
        <p:spPr>
          <a:xfrm>
            <a:off x="6655386" y="4301568"/>
            <a:ext cx="0" cy="206393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D3519B53-FE58-4FF8-AD1A-EDAB77336584}"/>
              </a:ext>
            </a:extLst>
          </p:cNvPr>
          <p:cNvCxnSpPr/>
          <p:nvPr/>
        </p:nvCxnSpPr>
        <p:spPr>
          <a:xfrm>
            <a:off x="6655386" y="4301568"/>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1C160B29-44CC-47F1-BB05-19FD6923FCC6}"/>
              </a:ext>
            </a:extLst>
          </p:cNvPr>
          <p:cNvCxnSpPr>
            <a:cxnSpLocks/>
          </p:cNvCxnSpPr>
          <p:nvPr/>
        </p:nvCxnSpPr>
        <p:spPr>
          <a:xfrm flipH="1" flipV="1">
            <a:off x="5218472" y="5050505"/>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F91B4474-8A94-4E89-852B-6EA7990EEFB7}"/>
              </a:ext>
            </a:extLst>
          </p:cNvPr>
          <p:cNvCxnSpPr>
            <a:cxnSpLocks/>
          </p:cNvCxnSpPr>
          <p:nvPr/>
        </p:nvCxnSpPr>
        <p:spPr>
          <a:xfrm>
            <a:off x="5218472" y="5050505"/>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41BEB512-0A90-47E6-AE4C-A497C4E692F6}"/>
              </a:ext>
            </a:extLst>
          </p:cNvPr>
          <p:cNvCxnSpPr>
            <a:cxnSpLocks/>
          </p:cNvCxnSpPr>
          <p:nvPr/>
        </p:nvCxnSpPr>
        <p:spPr>
          <a:xfrm flipV="1">
            <a:off x="5288141" y="4301569"/>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DC5B6BD0-EC86-440B-A0EA-D6C342586728}"/>
              </a:ext>
            </a:extLst>
          </p:cNvPr>
          <p:cNvCxnSpPr>
            <a:cxnSpLocks/>
          </p:cNvCxnSpPr>
          <p:nvPr/>
        </p:nvCxnSpPr>
        <p:spPr>
          <a:xfrm flipH="1">
            <a:off x="6655386" y="5050505"/>
            <a:ext cx="1541418" cy="131499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205E2121-7323-48E7-99F6-E518782D2549}"/>
              </a:ext>
            </a:extLst>
          </p:cNvPr>
          <p:cNvSpPr txBox="1"/>
          <p:nvPr/>
        </p:nvSpPr>
        <p:spPr>
          <a:xfrm>
            <a:off x="7291118" y="4253651"/>
            <a:ext cx="487665" cy="461665"/>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43" name="TextBox 42">
            <a:extLst>
              <a:ext uri="{FF2B5EF4-FFF2-40B4-BE49-F238E27FC236}">
                <a16:creationId xmlns:a16="http://schemas.microsoft.com/office/drawing/2014/main" id="{26A301F2-CD4D-48E3-A1B1-8FAF9A59635D}"/>
              </a:ext>
            </a:extLst>
          </p:cNvPr>
          <p:cNvSpPr txBox="1"/>
          <p:nvPr/>
        </p:nvSpPr>
        <p:spPr>
          <a:xfrm>
            <a:off x="5596258" y="5630023"/>
            <a:ext cx="487665" cy="461665"/>
          </a:xfrm>
          <a:prstGeom prst="rect">
            <a:avLst/>
          </a:prstGeom>
          <a:noFill/>
          <a:ln>
            <a:noFill/>
          </a:ln>
        </p:spPr>
        <p:txBody>
          <a:bodyPr wrap="square" rtlCol="0">
            <a:spAutoFit/>
          </a:bodyPr>
          <a:lstStyle/>
          <a:p>
            <a:r>
              <a:rPr lang="en-US" altLang="zh-CN" dirty="0"/>
              <a:t>e</a:t>
            </a:r>
            <a:r>
              <a:rPr lang="en-US" altLang="zh-CN" baseline="-25000" dirty="0"/>
              <a:t>4</a:t>
            </a:r>
            <a:endParaRPr lang="zh-CN" altLang="zh-CN" dirty="0"/>
          </a:p>
        </p:txBody>
      </p:sp>
      <p:sp>
        <p:nvSpPr>
          <p:cNvPr id="44" name="TextBox 43">
            <a:extLst>
              <a:ext uri="{FF2B5EF4-FFF2-40B4-BE49-F238E27FC236}">
                <a16:creationId xmlns:a16="http://schemas.microsoft.com/office/drawing/2014/main" id="{F0116533-2C5A-4E6F-846B-3A371D6AB73F}"/>
              </a:ext>
            </a:extLst>
          </p:cNvPr>
          <p:cNvSpPr txBox="1"/>
          <p:nvPr/>
        </p:nvSpPr>
        <p:spPr>
          <a:xfrm>
            <a:off x="6623428" y="5398758"/>
            <a:ext cx="487665" cy="461665"/>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45" name="TextBox 44">
            <a:extLst>
              <a:ext uri="{FF2B5EF4-FFF2-40B4-BE49-F238E27FC236}">
                <a16:creationId xmlns:a16="http://schemas.microsoft.com/office/drawing/2014/main" id="{DBCA6F59-3AAC-4DF4-B072-674D3E44C4C7}"/>
              </a:ext>
            </a:extLst>
          </p:cNvPr>
          <p:cNvSpPr txBox="1"/>
          <p:nvPr/>
        </p:nvSpPr>
        <p:spPr>
          <a:xfrm>
            <a:off x="7394135" y="5568608"/>
            <a:ext cx="487665" cy="461665"/>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46" name="TextBox 45">
            <a:extLst>
              <a:ext uri="{FF2B5EF4-FFF2-40B4-BE49-F238E27FC236}">
                <a16:creationId xmlns:a16="http://schemas.microsoft.com/office/drawing/2014/main" id="{EA1C378A-4BD2-4FE6-99BD-3D65A5D29535}"/>
              </a:ext>
            </a:extLst>
          </p:cNvPr>
          <p:cNvSpPr txBox="1"/>
          <p:nvPr/>
        </p:nvSpPr>
        <p:spPr>
          <a:xfrm>
            <a:off x="6795463" y="4647262"/>
            <a:ext cx="487665" cy="461665"/>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47" name="TextBox 46">
            <a:extLst>
              <a:ext uri="{FF2B5EF4-FFF2-40B4-BE49-F238E27FC236}">
                <a16:creationId xmlns:a16="http://schemas.microsoft.com/office/drawing/2014/main" id="{735AA068-9F39-4F06-B49D-3DE0A2497CCF}"/>
              </a:ext>
            </a:extLst>
          </p:cNvPr>
          <p:cNvSpPr txBox="1"/>
          <p:nvPr/>
        </p:nvSpPr>
        <p:spPr>
          <a:xfrm>
            <a:off x="4714524" y="4819673"/>
            <a:ext cx="773627" cy="461665"/>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48" name="TextBox 47">
            <a:extLst>
              <a:ext uri="{FF2B5EF4-FFF2-40B4-BE49-F238E27FC236}">
                <a16:creationId xmlns:a16="http://schemas.microsoft.com/office/drawing/2014/main" id="{72921C64-2901-4B08-86C6-D35CB82A67CF}"/>
              </a:ext>
            </a:extLst>
          </p:cNvPr>
          <p:cNvSpPr txBox="1"/>
          <p:nvPr/>
        </p:nvSpPr>
        <p:spPr>
          <a:xfrm>
            <a:off x="6345799" y="3809412"/>
            <a:ext cx="597006" cy="461665"/>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49" name="TextBox 48">
            <a:extLst>
              <a:ext uri="{FF2B5EF4-FFF2-40B4-BE49-F238E27FC236}">
                <a16:creationId xmlns:a16="http://schemas.microsoft.com/office/drawing/2014/main" id="{65BC0F00-D254-4D2C-956C-A2B9EFFB67F9}"/>
              </a:ext>
            </a:extLst>
          </p:cNvPr>
          <p:cNvSpPr txBox="1"/>
          <p:nvPr/>
        </p:nvSpPr>
        <p:spPr>
          <a:xfrm>
            <a:off x="8212782" y="4778193"/>
            <a:ext cx="585261" cy="461665"/>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50" name="TextBox 49">
            <a:extLst>
              <a:ext uri="{FF2B5EF4-FFF2-40B4-BE49-F238E27FC236}">
                <a16:creationId xmlns:a16="http://schemas.microsoft.com/office/drawing/2014/main" id="{2A9445BF-74FE-46AD-A021-7CA15B44FCD2}"/>
              </a:ext>
            </a:extLst>
          </p:cNvPr>
          <p:cNvSpPr txBox="1"/>
          <p:nvPr/>
        </p:nvSpPr>
        <p:spPr>
          <a:xfrm>
            <a:off x="6463369" y="6279583"/>
            <a:ext cx="583423" cy="461665"/>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51" name="TextBox 50">
            <a:extLst>
              <a:ext uri="{FF2B5EF4-FFF2-40B4-BE49-F238E27FC236}">
                <a16:creationId xmlns:a16="http://schemas.microsoft.com/office/drawing/2014/main" id="{491423ED-E5DA-44BD-9847-3AFA2B9500F8}"/>
              </a:ext>
            </a:extLst>
          </p:cNvPr>
          <p:cNvSpPr txBox="1"/>
          <p:nvPr/>
        </p:nvSpPr>
        <p:spPr>
          <a:xfrm>
            <a:off x="5527344" y="4271057"/>
            <a:ext cx="487665" cy="461665"/>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extLst>
      <p:ext uri="{BB962C8B-B14F-4D97-AF65-F5344CB8AC3E}">
        <p14:creationId xmlns:p14="http://schemas.microsoft.com/office/powerpoint/2010/main" val="16479813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9049-2878-4B50-B858-D3B6A8CED58E}"/>
              </a:ext>
            </a:extLst>
          </p:cNvPr>
          <p:cNvSpPr>
            <a:spLocks noGrp="1"/>
          </p:cNvSpPr>
          <p:nvPr>
            <p:ph type="title"/>
          </p:nvPr>
        </p:nvSpPr>
        <p:spPr/>
        <p:txBody>
          <a:bodyPr/>
          <a:lstStyle/>
          <a:p>
            <a:r>
              <a:rPr lang="zh-CN" altLang="en-US" dirty="0"/>
              <a:t>支撑树的生成</a:t>
            </a:r>
          </a:p>
        </p:txBody>
      </p:sp>
      <p:sp>
        <p:nvSpPr>
          <p:cNvPr id="3" name="Content Placeholder 2">
            <a:extLst>
              <a:ext uri="{FF2B5EF4-FFF2-40B4-BE49-F238E27FC236}">
                <a16:creationId xmlns:a16="http://schemas.microsoft.com/office/drawing/2014/main" id="{8C71F5DD-1C51-4A3E-89B7-65418E0E1553}"/>
              </a:ext>
            </a:extLst>
          </p:cNvPr>
          <p:cNvSpPr>
            <a:spLocks noGrp="1"/>
          </p:cNvSpPr>
          <p:nvPr>
            <p:ph idx="1"/>
          </p:nvPr>
        </p:nvSpPr>
        <p:spPr>
          <a:xfrm>
            <a:off x="638627" y="1259113"/>
            <a:ext cx="8026401" cy="5214257"/>
          </a:xfrm>
        </p:spPr>
        <p:txBody>
          <a:bodyPr>
            <a:normAutofit fontScale="92500"/>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e1e3</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e2e3</a:t>
            </a:r>
            <a:endParaRPr lang="zh-CN"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e1e3</a:t>
            </a:r>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a:t>
            </a:r>
            <a:r>
              <a:rPr lang="zh-CN" altLang="zh-CN" dirty="0">
                <a:latin typeface="Times New Roman" panose="02020603050405020304" pitchFamily="18" charset="0"/>
                <a:cs typeface="Times New Roman" panose="02020603050405020304" pitchFamily="18" charset="0"/>
              </a:rPr>
              <a:t>包括</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e1e3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e2e3</a:t>
            </a:r>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a:t>
            </a:r>
            <a:r>
              <a:rPr lang="zh-CN" altLang="zh-CN" dirty="0">
                <a:latin typeface="Times New Roman" panose="02020603050405020304" pitchFamily="18" charset="0"/>
                <a:cs typeface="Times New Roman" panose="02020603050405020304" pitchFamily="18" charset="0"/>
              </a:rPr>
              <a:t>包括</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e2e3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所以</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包含了</a:t>
            </a:r>
            <a:r>
              <a:rPr lang="en-US" altLang="zh-CN" dirty="0">
                <a:latin typeface="Times New Roman" panose="02020603050405020304" pitchFamily="18" charset="0"/>
                <a:cs typeface="Times New Roman" panose="02020603050405020304" pitchFamily="18" charset="0"/>
              </a:rPr>
              <a:t>9</a:t>
            </a:r>
            <a:r>
              <a:rPr lang="zh-CN" altLang="zh-CN" dirty="0">
                <a:latin typeface="Times New Roman" panose="02020603050405020304" pitchFamily="18" charset="0"/>
                <a:cs typeface="Times New Roman" panose="02020603050405020304" pitchFamily="18" charset="0"/>
              </a:rPr>
              <a:t>棵树。</a:t>
            </a: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9589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8021-E39E-401D-9390-2F5734DA274E}"/>
              </a:ext>
            </a:extLst>
          </p:cNvPr>
          <p:cNvSpPr>
            <a:spLocks noGrp="1"/>
          </p:cNvSpPr>
          <p:nvPr>
            <p:ph type="title"/>
          </p:nvPr>
        </p:nvSpPr>
        <p:spPr/>
        <p:txBody>
          <a:bodyPr/>
          <a:lstStyle/>
          <a:p>
            <a:r>
              <a:rPr lang="zh-CN" altLang="en-US" dirty="0"/>
              <a:t>支撑树的生成</a:t>
            </a:r>
          </a:p>
        </p:txBody>
      </p:sp>
      <p:sp>
        <p:nvSpPr>
          <p:cNvPr id="3" name="Content Placeholder 2">
            <a:extLst>
              <a:ext uri="{FF2B5EF4-FFF2-40B4-BE49-F238E27FC236}">
                <a16:creationId xmlns:a16="http://schemas.microsoft.com/office/drawing/2014/main" id="{85C505EC-8163-4B8E-9B7C-1071B37A1E1A}"/>
              </a:ext>
            </a:extLst>
          </p:cNvPr>
          <p:cNvSpPr>
            <a:spLocks noGrp="1"/>
          </p:cNvSpPr>
          <p:nvPr>
            <p:ph idx="1"/>
          </p:nvPr>
        </p:nvSpPr>
        <p:spPr/>
        <p:txBody>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4.</a:t>
            </a:r>
            <a:r>
              <a:rPr lang="zh-CN" altLang="zh-CN"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e1e2e3</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由</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可得</a:t>
            </a: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所以</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Φ</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09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nvGraphicFramePr>
        <p:xfrm>
          <a:off x="6597650" y="1525270"/>
          <a:ext cx="2160588" cy="2051050"/>
        </p:xfrm>
        <a:graphic>
          <a:graphicData uri="http://schemas.openxmlformats.org/presentationml/2006/ole">
            <mc:AlternateContent xmlns:mc="http://schemas.openxmlformats.org/markup-compatibility/2006">
              <mc:Choice xmlns:v="urn:schemas-microsoft-com:vml" Requires="v">
                <p:oleObj spid="_x0000_s280610" name="Visio" r:id="rId3" imgW="1519501" imgH="1438521" progId="Visio.Drawing.11">
                  <p:embed/>
                </p:oleObj>
              </mc:Choice>
              <mc:Fallback>
                <p:oleObj name="Visio" r:id="rId3" imgW="1519501" imgH="1438521" progId="Visio.Drawing.11">
                  <p:embed/>
                  <p:pic>
                    <p:nvPicPr>
                      <p:cNvPr id="256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650" y="1525270"/>
                        <a:ext cx="2160588"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8707" name="Rectangle 3"/>
          <p:cNvSpPr>
            <a:spLocks noChangeArrowheads="1"/>
          </p:cNvSpPr>
          <p:nvPr/>
        </p:nvSpPr>
        <p:spPr bwMode="auto">
          <a:xfrm>
            <a:off x="296863" y="1345883"/>
            <a:ext cx="7813675" cy="1889125"/>
          </a:xfrm>
          <a:prstGeom prst="rect">
            <a:avLst/>
          </a:prstGeom>
          <a:noFill/>
          <a:ln w="9525">
            <a:noFill/>
            <a:miter lim="800000"/>
            <a:headEnd/>
            <a:tailEnd/>
          </a:ln>
        </p:spPr>
        <p:txBody>
          <a:bodyPr/>
          <a:lstStyle/>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5E2CAE"/>
                </a:solidFill>
                <a:effectLst/>
                <a:uLnTx/>
                <a:uFillTx/>
                <a:latin typeface="Times New Roman" pitchFamily="18" charset="0"/>
                <a:ea typeface="宋体" pitchFamily="2" charset="-122"/>
                <a:cs typeface="+mn-cs"/>
              </a:rPr>
              <a:t>例：求右图的完全回路矩阵。</a:t>
            </a: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zh-CN" altLang="en-US"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C</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 </a:t>
            </a: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5</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6</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1</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 </a:t>
            </a: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     C</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7</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3</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4</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v</a:t>
            </a:r>
            <a:r>
              <a:rPr kumimoji="1" lang="en-US" altLang="zh-CN" sz="2400" b="1" i="0" u="none" strike="noStrike" kern="1200" cap="none" spc="0" normalizeH="0" baseline="-25000" noProof="0" dirty="0">
                <a:ln>
                  <a:noFill/>
                </a:ln>
                <a:solidFill>
                  <a:srgbClr val="1C1C1C"/>
                </a:solidFill>
                <a:effectLst/>
                <a:uLnTx/>
                <a:uFillTx/>
                <a:latin typeface="Times New Roman" pitchFamily="18" charset="0"/>
                <a:ea typeface="宋体" pitchFamily="2" charset="-122"/>
                <a:cs typeface="+mn-cs"/>
              </a:rPr>
              <a:t>2</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     G</a:t>
            </a:r>
            <a:r>
              <a:rPr kumimoji="1" lang="zh-CN" altLang="en-US"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的完全回路矩阵是</a:t>
            </a:r>
            <a:r>
              <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rPr>
              <a:t>:</a:t>
            </a: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Char char="n"/>
              <a:tabLst/>
              <a:defRPr/>
            </a:pPr>
            <a:endPar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Char char="n"/>
              <a:tabLst/>
              <a:defRPr/>
            </a:pPr>
            <a:endParaRPr kumimoji="1" lang="en-US" altLang="zh-CN" sz="2400" b="1" i="0" u="none" strike="noStrike" kern="1200" cap="none" spc="0" normalizeH="0" baseline="0" noProof="0" dirty="0">
              <a:ln>
                <a:noFill/>
              </a:ln>
              <a:solidFill>
                <a:srgbClr val="1C1C1C"/>
              </a:solidFill>
              <a:effectLst/>
              <a:uLnTx/>
              <a:uFillTx/>
              <a:latin typeface="Times New Roman" pitchFamily="18" charset="0"/>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Char char="n"/>
              <a:tabLst/>
              <a:defRPr/>
            </a:pPr>
            <a:endParaRPr kumimoji="1" lang="en-US" altLang="zh-CN" sz="24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Char char="n"/>
              <a:tabLst/>
              <a:defRPr/>
            </a:pPr>
            <a:endParaRPr kumimoji="1" lang="en-US" altLang="zh-CN" sz="24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Char char="n"/>
              <a:tabLst/>
              <a:defRPr/>
            </a:pPr>
            <a:endParaRPr kumimoji="1" lang="en-US" altLang="zh-CN" sz="24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Char char="n"/>
              <a:tabLst/>
              <a:defRPr/>
            </a:pPr>
            <a:endParaRPr kumimoji="1" lang="en-US" altLang="zh-CN" sz="24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Char char="n"/>
              <a:tabLst/>
              <a:defRPr/>
            </a:pPr>
            <a:endParaRPr kumimoji="1" lang="en-US" altLang="zh-CN" sz="24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9AAD3"/>
              </a:buClr>
              <a:buSzPct val="70000"/>
              <a:buFont typeface="Wingdings" pitchFamily="2" charset="2"/>
              <a:buNone/>
              <a:tabLst/>
              <a:defRPr/>
            </a:pPr>
            <a:endParaRPr kumimoji="1" lang="en-US" altLang="zh-CN" sz="24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p:txBody>
      </p:sp>
      <p:sp>
        <p:nvSpPr>
          <p:cNvPr id="968710" name="Rectangle 6"/>
          <p:cNvSpPr>
            <a:spLocks noChangeArrowheads="1"/>
          </p:cNvSpPr>
          <p:nvPr/>
        </p:nvSpPr>
        <p:spPr bwMode="auto">
          <a:xfrm>
            <a:off x="6281738" y="4720908"/>
            <a:ext cx="2565400" cy="137318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a:t>
            </a:r>
            <a:r>
              <a:rPr kumimoji="1" lang="en-US" altLang="zh-CN" sz="2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1</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sym typeface="Symbol" pitchFamily="18" charset="2"/>
              </a:rPr>
              <a:t></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C</a:t>
            </a:r>
            <a:r>
              <a:rPr kumimoji="1" lang="en-US" altLang="zh-CN" sz="2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={e</a:t>
            </a:r>
            <a:r>
              <a:rPr kumimoji="1" lang="en-US" altLang="zh-CN" sz="2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4</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e</a:t>
            </a:r>
            <a:r>
              <a:rPr kumimoji="1" lang="en-US" altLang="zh-CN" sz="2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5</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e</a:t>
            </a:r>
            <a:r>
              <a:rPr kumimoji="1" lang="en-US" altLang="zh-CN" sz="2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3</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e</a:t>
            </a:r>
            <a:r>
              <a:rPr kumimoji="1" lang="en-US" altLang="zh-CN" sz="2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2</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C</a:t>
            </a:r>
            <a:r>
              <a:rPr kumimoji="1" lang="en-US" altLang="zh-CN" sz="2800" b="1" i="0" u="none" strike="noStrike" kern="1200" cap="none" spc="0" normalizeH="0" baseline="-25000" noProof="0">
                <a:ln>
                  <a:noFill/>
                </a:ln>
                <a:solidFill>
                  <a:srgbClr val="000000"/>
                </a:solidFill>
                <a:effectLst/>
                <a:uLnTx/>
                <a:uFillTx/>
                <a:latin typeface="Times New Roman" pitchFamily="18" charset="0"/>
                <a:ea typeface="宋体" pitchFamily="2" charset="-122"/>
                <a:cs typeface="+mn-cs"/>
              </a:rPr>
              <a:t>5</a:t>
            </a:r>
          </a:p>
        </p:txBody>
      </p:sp>
      <p:sp>
        <p:nvSpPr>
          <p:cNvPr id="9" name="标题 6"/>
          <p:cNvSpPr>
            <a:spLocks noGrp="1"/>
          </p:cNvSpPr>
          <p:nvPr>
            <p:ph type="title"/>
          </p:nvPr>
        </p:nvSpPr>
        <p:spPr/>
        <p:txBody>
          <a:bodyPr/>
          <a:lstStyle/>
          <a:p>
            <a:r>
              <a:rPr lang="zh-CN" altLang="en-US" dirty="0"/>
              <a:t>回路矩阵</a:t>
            </a:r>
          </a:p>
        </p:txBody>
      </p:sp>
      <p:grpSp>
        <p:nvGrpSpPr>
          <p:cNvPr id="4" name="组合 3"/>
          <p:cNvGrpSpPr/>
          <p:nvPr/>
        </p:nvGrpSpPr>
        <p:grpSpPr>
          <a:xfrm>
            <a:off x="870602" y="3917423"/>
            <a:ext cx="3539675" cy="2766951"/>
            <a:chOff x="1456590" y="3859469"/>
            <a:chExt cx="3539675" cy="2766951"/>
          </a:xfrm>
        </p:grpSpPr>
        <p:graphicFrame>
          <p:nvGraphicFramePr>
            <p:cNvPr id="968708" name="Object 4"/>
            <p:cNvGraphicFramePr>
              <a:graphicFrameLocks noChangeAspect="1"/>
            </p:cNvGraphicFramePr>
            <p:nvPr>
              <p:extLst/>
            </p:nvPr>
          </p:nvGraphicFramePr>
          <p:xfrm>
            <a:off x="1456590" y="3859469"/>
            <a:ext cx="3539675" cy="2766951"/>
          </p:xfrm>
          <a:graphic>
            <a:graphicData uri="http://schemas.openxmlformats.org/presentationml/2006/ole">
              <mc:AlternateContent xmlns:mc="http://schemas.openxmlformats.org/markup-compatibility/2006">
                <mc:Choice xmlns:v="urn:schemas-microsoft-com:vml" Requires="v">
                  <p:oleObj spid="_x0000_s280611" name="公式" r:id="rId5" imgW="2374900" imgH="1854200" progId="Equation.3">
                    <p:embed/>
                  </p:oleObj>
                </mc:Choice>
                <mc:Fallback>
                  <p:oleObj name="公式" r:id="rId5" imgW="2374900" imgH="1854200" progId="Equation.3">
                    <p:embed/>
                    <p:pic>
                      <p:nvPicPr>
                        <p:cNvPr id="96870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6590" y="3859469"/>
                          <a:ext cx="3539675" cy="2766951"/>
                        </a:xfrm>
                        <a:prstGeom prst="rect">
                          <a:avLst/>
                        </a:prstGeom>
                        <a:noFill/>
                        <a:extLst/>
                      </p:spPr>
                    </p:pic>
                  </p:oleObj>
                </mc:Fallback>
              </mc:AlternateContent>
            </a:graphicData>
          </a:graphic>
        </p:graphicFrame>
        <p:pic>
          <p:nvPicPr>
            <p:cNvPr id="2" name="图片 1"/>
            <p:cNvPicPr>
              <a:picLocks noChangeAspect="1"/>
            </p:cNvPicPr>
            <p:nvPr/>
          </p:nvPicPr>
          <p:blipFill>
            <a:blip r:embed="rId7"/>
            <a:stretch>
              <a:fillRect/>
            </a:stretch>
          </p:blipFill>
          <p:spPr>
            <a:xfrm>
              <a:off x="2568598" y="4611232"/>
              <a:ext cx="419301" cy="233709"/>
            </a:xfrm>
            <a:prstGeom prst="rect">
              <a:avLst/>
            </a:prstGeom>
          </p:spPr>
        </p:pic>
      </p:grpSp>
    </p:spTree>
    <p:extLst>
      <p:ext uri="{BB962C8B-B14F-4D97-AF65-F5344CB8AC3E}">
        <p14:creationId xmlns:p14="http://schemas.microsoft.com/office/powerpoint/2010/main" val="269797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8707">
                                            <p:txEl>
                                              <p:pRg st="1" end="1"/>
                                            </p:txEl>
                                          </p:spTgt>
                                        </p:tgtEl>
                                        <p:attrNameLst>
                                          <p:attrName>style.visibility</p:attrName>
                                        </p:attrNameLst>
                                      </p:cBhvr>
                                      <p:to>
                                        <p:strVal val="visible"/>
                                      </p:to>
                                    </p:set>
                                    <p:animEffect transition="in" filter="blinds(horizontal)">
                                      <p:cBhvr>
                                        <p:cTn id="7" dur="500"/>
                                        <p:tgtEl>
                                          <p:spTgt spid="96870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68707">
                                            <p:txEl>
                                              <p:pRg st="2" end="2"/>
                                            </p:txEl>
                                          </p:spTgt>
                                        </p:tgtEl>
                                        <p:attrNameLst>
                                          <p:attrName>style.visibility</p:attrName>
                                        </p:attrNameLst>
                                      </p:cBhvr>
                                      <p:to>
                                        <p:strVal val="visible"/>
                                      </p:to>
                                    </p:set>
                                    <p:animEffect transition="in" filter="blinds(horizontal)">
                                      <p:cBhvr>
                                        <p:cTn id="10" dur="500"/>
                                        <p:tgtEl>
                                          <p:spTgt spid="96870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68707">
                                            <p:txEl>
                                              <p:pRg st="3" end="3"/>
                                            </p:txEl>
                                          </p:spTgt>
                                        </p:tgtEl>
                                        <p:attrNameLst>
                                          <p:attrName>style.visibility</p:attrName>
                                        </p:attrNameLst>
                                      </p:cBhvr>
                                      <p:to>
                                        <p:strVal val="visible"/>
                                      </p:to>
                                    </p:set>
                                    <p:animEffect transition="in" filter="blinds(horizontal)">
                                      <p:cBhvr>
                                        <p:cTn id="13" dur="500"/>
                                        <p:tgtEl>
                                          <p:spTgt spid="96870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68707">
                                            <p:txEl>
                                              <p:pRg st="5" end="5"/>
                                            </p:txEl>
                                          </p:spTgt>
                                        </p:tgtEl>
                                        <p:attrNameLst>
                                          <p:attrName>style.visibility</p:attrName>
                                        </p:attrNameLst>
                                      </p:cBhvr>
                                      <p:to>
                                        <p:strVal val="visible"/>
                                      </p:to>
                                    </p:set>
                                    <p:animEffect transition="in" filter="blinds(horizontal)">
                                      <p:cBhvr>
                                        <p:cTn id="18" dur="500"/>
                                        <p:tgtEl>
                                          <p:spTgt spid="96870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68710"/>
                                        </p:tgtEl>
                                        <p:attrNameLst>
                                          <p:attrName>style.visibility</p:attrName>
                                        </p:attrNameLst>
                                      </p:cBhvr>
                                      <p:to>
                                        <p:strVal val="visible"/>
                                      </p:to>
                                    </p:set>
                                    <p:animEffect transition="in" filter="blinds(horizontal)">
                                      <p:cBhvr>
                                        <p:cTn id="23" dur="500"/>
                                        <p:tgtEl>
                                          <p:spTgt spid="968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8778-88B1-4CE2-ACB4-4519D57F14F6}"/>
              </a:ext>
            </a:extLst>
          </p:cNvPr>
          <p:cNvSpPr>
            <a:spLocks noGrp="1"/>
          </p:cNvSpPr>
          <p:nvPr>
            <p:ph type="title"/>
          </p:nvPr>
        </p:nvSpPr>
        <p:spPr/>
        <p:txBody>
          <a:bodyPr/>
          <a:lstStyle/>
          <a:p>
            <a:r>
              <a:rPr lang="zh-CN" altLang="en-US" dirty="0"/>
              <a:t>支撑树的生成</a:t>
            </a:r>
          </a:p>
        </p:txBody>
      </p:sp>
      <p:cxnSp>
        <p:nvCxnSpPr>
          <p:cNvPr id="4" name="Straight Arrow Connector 3">
            <a:extLst>
              <a:ext uri="{FF2B5EF4-FFF2-40B4-BE49-F238E27FC236}">
                <a16:creationId xmlns:a16="http://schemas.microsoft.com/office/drawing/2014/main" id="{398D666E-7F05-44E1-9BE4-32632286B714}"/>
              </a:ext>
            </a:extLst>
          </p:cNvPr>
          <p:cNvCxnSpPr>
            <a:cxnSpLocks/>
          </p:cNvCxnSpPr>
          <p:nvPr/>
        </p:nvCxnSpPr>
        <p:spPr>
          <a:xfrm>
            <a:off x="4441370" y="1259113"/>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644B09CB-62F2-4D35-BCE1-763DB121CD76}"/>
              </a:ext>
            </a:extLst>
          </p:cNvPr>
          <p:cNvCxnSpPr>
            <a:cxnSpLocks/>
          </p:cNvCxnSpPr>
          <p:nvPr/>
        </p:nvCxnSpPr>
        <p:spPr>
          <a:xfrm>
            <a:off x="4441370" y="1259113"/>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3FE35090-8C49-4336-869C-EFA349900402}"/>
              </a:ext>
            </a:extLst>
          </p:cNvPr>
          <p:cNvCxnSpPr>
            <a:cxnSpLocks/>
          </p:cNvCxnSpPr>
          <p:nvPr/>
        </p:nvCxnSpPr>
        <p:spPr>
          <a:xfrm flipV="1">
            <a:off x="3909866" y="1259114"/>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C6A4272-BB4C-49B5-BA5C-5A03EE38E7FC}"/>
              </a:ext>
            </a:extLst>
          </p:cNvPr>
          <p:cNvCxnSpPr>
            <a:cxnSpLocks/>
          </p:cNvCxnSpPr>
          <p:nvPr/>
        </p:nvCxnSpPr>
        <p:spPr>
          <a:xfrm>
            <a:off x="1416110" y="2500726"/>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A790802-F9E4-48BF-A6CB-C08796368CC9}"/>
              </a:ext>
            </a:extLst>
          </p:cNvPr>
          <p:cNvCxnSpPr>
            <a:cxnSpLocks/>
          </p:cNvCxnSpPr>
          <p:nvPr/>
        </p:nvCxnSpPr>
        <p:spPr>
          <a:xfrm>
            <a:off x="1416110" y="2500726"/>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CDCF75F9-6956-4821-8648-CE5AFFD25863}"/>
              </a:ext>
            </a:extLst>
          </p:cNvPr>
          <p:cNvCxnSpPr>
            <a:cxnSpLocks/>
          </p:cNvCxnSpPr>
          <p:nvPr/>
        </p:nvCxnSpPr>
        <p:spPr>
          <a:xfrm flipH="1" flipV="1">
            <a:off x="903036" y="2871785"/>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F5C61C36-B64C-441E-BA57-A9C495D9061C}"/>
              </a:ext>
            </a:extLst>
          </p:cNvPr>
          <p:cNvCxnSpPr>
            <a:cxnSpLocks/>
          </p:cNvCxnSpPr>
          <p:nvPr/>
        </p:nvCxnSpPr>
        <p:spPr>
          <a:xfrm>
            <a:off x="3912306" y="2518133"/>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24422662-0FF4-4ECD-B9C4-AE354D9156BE}"/>
              </a:ext>
            </a:extLst>
          </p:cNvPr>
          <p:cNvCxnSpPr>
            <a:cxnSpLocks/>
          </p:cNvCxnSpPr>
          <p:nvPr/>
        </p:nvCxnSpPr>
        <p:spPr>
          <a:xfrm flipV="1">
            <a:off x="3380802" y="2518134"/>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EB5E8FDC-5BD4-44BB-B537-A09553D1AD03}"/>
              </a:ext>
            </a:extLst>
          </p:cNvPr>
          <p:cNvCxnSpPr>
            <a:cxnSpLocks/>
          </p:cNvCxnSpPr>
          <p:nvPr/>
        </p:nvCxnSpPr>
        <p:spPr>
          <a:xfrm flipH="1">
            <a:off x="3933395" y="2849126"/>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1474F334-4FFC-40CE-AAF3-71FE0935AD19}"/>
              </a:ext>
            </a:extLst>
          </p:cNvPr>
          <p:cNvCxnSpPr>
            <a:cxnSpLocks/>
          </p:cNvCxnSpPr>
          <p:nvPr/>
        </p:nvCxnSpPr>
        <p:spPr>
          <a:xfrm>
            <a:off x="5201889" y="2532529"/>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BE7558ED-3F30-4BAD-A391-CA23025898B3}"/>
              </a:ext>
            </a:extLst>
          </p:cNvPr>
          <p:cNvCxnSpPr>
            <a:cxnSpLocks/>
          </p:cNvCxnSpPr>
          <p:nvPr/>
        </p:nvCxnSpPr>
        <p:spPr>
          <a:xfrm flipV="1">
            <a:off x="4670385" y="2849712"/>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6D205B03-B6AE-427B-B490-DE6ECA21CC6C}"/>
              </a:ext>
            </a:extLst>
          </p:cNvPr>
          <p:cNvCxnSpPr>
            <a:cxnSpLocks/>
          </p:cNvCxnSpPr>
          <p:nvPr/>
        </p:nvCxnSpPr>
        <p:spPr>
          <a:xfrm flipV="1">
            <a:off x="4670385" y="2532530"/>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038C8377-CCC4-4E66-B70F-3D7517089D04}"/>
              </a:ext>
            </a:extLst>
          </p:cNvPr>
          <p:cNvCxnSpPr>
            <a:cxnSpLocks/>
          </p:cNvCxnSpPr>
          <p:nvPr/>
        </p:nvCxnSpPr>
        <p:spPr>
          <a:xfrm>
            <a:off x="2641152" y="2493354"/>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90EC199F-59DE-48EF-9A2E-1ABEE34AF500}"/>
              </a:ext>
            </a:extLst>
          </p:cNvPr>
          <p:cNvCxnSpPr>
            <a:cxnSpLocks/>
          </p:cNvCxnSpPr>
          <p:nvPr/>
        </p:nvCxnSpPr>
        <p:spPr>
          <a:xfrm>
            <a:off x="2641152" y="2493354"/>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42169B5D-F621-4F49-9884-F91B2AE3BD99}"/>
              </a:ext>
            </a:extLst>
          </p:cNvPr>
          <p:cNvCxnSpPr>
            <a:cxnSpLocks/>
          </p:cNvCxnSpPr>
          <p:nvPr/>
        </p:nvCxnSpPr>
        <p:spPr>
          <a:xfrm flipV="1">
            <a:off x="2109648" y="2810537"/>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444A18C7-5115-456C-ACF3-F429EFD8E48C}"/>
              </a:ext>
            </a:extLst>
          </p:cNvPr>
          <p:cNvCxnSpPr>
            <a:cxnSpLocks/>
          </p:cNvCxnSpPr>
          <p:nvPr/>
        </p:nvCxnSpPr>
        <p:spPr>
          <a:xfrm>
            <a:off x="6527906" y="2510761"/>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F0AAFD06-A164-4864-A5D6-958554F9D40A}"/>
              </a:ext>
            </a:extLst>
          </p:cNvPr>
          <p:cNvCxnSpPr>
            <a:cxnSpLocks/>
          </p:cNvCxnSpPr>
          <p:nvPr/>
        </p:nvCxnSpPr>
        <p:spPr>
          <a:xfrm flipH="1" flipV="1">
            <a:off x="6014832" y="2881820"/>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D70B1C59-1A62-47DB-B086-25E3D0DADA30}"/>
              </a:ext>
            </a:extLst>
          </p:cNvPr>
          <p:cNvCxnSpPr>
            <a:cxnSpLocks/>
          </p:cNvCxnSpPr>
          <p:nvPr/>
        </p:nvCxnSpPr>
        <p:spPr>
          <a:xfrm flipV="1">
            <a:off x="5996402" y="2510762"/>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06A18DF5-083A-4F02-82C7-275608792AF8}"/>
              </a:ext>
            </a:extLst>
          </p:cNvPr>
          <p:cNvCxnSpPr>
            <a:cxnSpLocks/>
          </p:cNvCxnSpPr>
          <p:nvPr/>
        </p:nvCxnSpPr>
        <p:spPr>
          <a:xfrm>
            <a:off x="7869270" y="2493354"/>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C4D3C28E-868C-4164-9548-67B65AC20A4C}"/>
              </a:ext>
            </a:extLst>
          </p:cNvPr>
          <p:cNvCxnSpPr>
            <a:cxnSpLocks/>
          </p:cNvCxnSpPr>
          <p:nvPr/>
        </p:nvCxnSpPr>
        <p:spPr>
          <a:xfrm flipV="1">
            <a:off x="7337766" y="2493355"/>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19AEDF46-8F6B-41C8-8153-C6F89F79758F}"/>
              </a:ext>
            </a:extLst>
          </p:cNvPr>
          <p:cNvCxnSpPr>
            <a:cxnSpLocks/>
          </p:cNvCxnSpPr>
          <p:nvPr/>
        </p:nvCxnSpPr>
        <p:spPr>
          <a:xfrm flipH="1">
            <a:off x="7890359" y="2824347"/>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0299121A-623F-43D4-AA44-D9834E048BEE}"/>
              </a:ext>
            </a:extLst>
          </p:cNvPr>
          <p:cNvCxnSpPr>
            <a:cxnSpLocks/>
          </p:cNvCxnSpPr>
          <p:nvPr/>
        </p:nvCxnSpPr>
        <p:spPr>
          <a:xfrm>
            <a:off x="1869892" y="4081747"/>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Straight Arrow Connector 47">
            <a:extLst>
              <a:ext uri="{FF2B5EF4-FFF2-40B4-BE49-F238E27FC236}">
                <a16:creationId xmlns:a16="http://schemas.microsoft.com/office/drawing/2014/main" id="{E3358C4B-E124-471F-9CC1-EF60B316FE7C}"/>
              </a:ext>
            </a:extLst>
          </p:cNvPr>
          <p:cNvCxnSpPr>
            <a:cxnSpLocks/>
          </p:cNvCxnSpPr>
          <p:nvPr/>
        </p:nvCxnSpPr>
        <p:spPr>
          <a:xfrm flipH="1" flipV="1">
            <a:off x="1356818" y="4452806"/>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1" name="Straight Arrow Connector 50">
            <a:extLst>
              <a:ext uri="{FF2B5EF4-FFF2-40B4-BE49-F238E27FC236}">
                <a16:creationId xmlns:a16="http://schemas.microsoft.com/office/drawing/2014/main" id="{95BE5827-7A11-44CC-AD37-E6B45F09A48A}"/>
              </a:ext>
            </a:extLst>
          </p:cNvPr>
          <p:cNvCxnSpPr>
            <a:cxnSpLocks/>
          </p:cNvCxnSpPr>
          <p:nvPr/>
        </p:nvCxnSpPr>
        <p:spPr>
          <a:xfrm flipH="1">
            <a:off x="1890981" y="4412740"/>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C2B5FE77-8823-4DD9-9207-DD89CC647DB7}"/>
              </a:ext>
            </a:extLst>
          </p:cNvPr>
          <p:cNvCxnSpPr>
            <a:cxnSpLocks/>
          </p:cNvCxnSpPr>
          <p:nvPr/>
        </p:nvCxnSpPr>
        <p:spPr>
          <a:xfrm>
            <a:off x="3225870" y="4064340"/>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4" name="Straight Arrow Connector 53">
            <a:extLst>
              <a:ext uri="{FF2B5EF4-FFF2-40B4-BE49-F238E27FC236}">
                <a16:creationId xmlns:a16="http://schemas.microsoft.com/office/drawing/2014/main" id="{879BEEC6-2152-445A-892A-F5F08D7B29EF}"/>
              </a:ext>
            </a:extLst>
          </p:cNvPr>
          <p:cNvCxnSpPr>
            <a:cxnSpLocks/>
          </p:cNvCxnSpPr>
          <p:nvPr/>
        </p:nvCxnSpPr>
        <p:spPr>
          <a:xfrm flipH="1" flipV="1">
            <a:off x="2712796" y="4435399"/>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5" name="Straight Arrow Connector 54">
            <a:extLst>
              <a:ext uri="{FF2B5EF4-FFF2-40B4-BE49-F238E27FC236}">
                <a16:creationId xmlns:a16="http://schemas.microsoft.com/office/drawing/2014/main" id="{D8AC7068-77F8-4239-BD87-071254C30A43}"/>
              </a:ext>
            </a:extLst>
          </p:cNvPr>
          <p:cNvCxnSpPr>
            <a:cxnSpLocks/>
          </p:cNvCxnSpPr>
          <p:nvPr/>
        </p:nvCxnSpPr>
        <p:spPr>
          <a:xfrm flipV="1">
            <a:off x="2694366" y="4381523"/>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59" name="Straight Arrow Connector 58">
            <a:extLst>
              <a:ext uri="{FF2B5EF4-FFF2-40B4-BE49-F238E27FC236}">
                <a16:creationId xmlns:a16="http://schemas.microsoft.com/office/drawing/2014/main" id="{BB0944F4-970C-4E8A-BC1B-7804827E2241}"/>
              </a:ext>
            </a:extLst>
          </p:cNvPr>
          <p:cNvCxnSpPr>
            <a:cxnSpLocks/>
          </p:cNvCxnSpPr>
          <p:nvPr/>
        </p:nvCxnSpPr>
        <p:spPr>
          <a:xfrm>
            <a:off x="5802929" y="4091065"/>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0" name="Straight Arrow Connector 59">
            <a:extLst>
              <a:ext uri="{FF2B5EF4-FFF2-40B4-BE49-F238E27FC236}">
                <a16:creationId xmlns:a16="http://schemas.microsoft.com/office/drawing/2014/main" id="{6CD510A9-7DA4-4369-AC7F-7892BE1B5CFD}"/>
              </a:ext>
            </a:extLst>
          </p:cNvPr>
          <p:cNvCxnSpPr>
            <a:cxnSpLocks/>
          </p:cNvCxnSpPr>
          <p:nvPr/>
        </p:nvCxnSpPr>
        <p:spPr>
          <a:xfrm flipH="1" flipV="1">
            <a:off x="5289855" y="4462124"/>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3" name="Straight Arrow Connector 62">
            <a:extLst>
              <a:ext uri="{FF2B5EF4-FFF2-40B4-BE49-F238E27FC236}">
                <a16:creationId xmlns:a16="http://schemas.microsoft.com/office/drawing/2014/main" id="{92E18C34-7AA9-4C28-AFB0-26F9F6E9082F}"/>
              </a:ext>
            </a:extLst>
          </p:cNvPr>
          <p:cNvCxnSpPr>
            <a:cxnSpLocks/>
          </p:cNvCxnSpPr>
          <p:nvPr/>
        </p:nvCxnSpPr>
        <p:spPr>
          <a:xfrm flipH="1">
            <a:off x="5824018" y="4422058"/>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74D34DD5-215D-408E-9355-B50710C4BCB7}"/>
              </a:ext>
            </a:extLst>
          </p:cNvPr>
          <p:cNvCxnSpPr>
            <a:cxnSpLocks/>
          </p:cNvCxnSpPr>
          <p:nvPr/>
        </p:nvCxnSpPr>
        <p:spPr>
          <a:xfrm>
            <a:off x="7094753" y="4101272"/>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6" name="Straight Arrow Connector 65">
            <a:extLst>
              <a:ext uri="{FF2B5EF4-FFF2-40B4-BE49-F238E27FC236}">
                <a16:creationId xmlns:a16="http://schemas.microsoft.com/office/drawing/2014/main" id="{EE5BAA91-6F0A-4AB2-9F64-C8A136616F40}"/>
              </a:ext>
            </a:extLst>
          </p:cNvPr>
          <p:cNvCxnSpPr>
            <a:cxnSpLocks/>
          </p:cNvCxnSpPr>
          <p:nvPr/>
        </p:nvCxnSpPr>
        <p:spPr>
          <a:xfrm flipH="1" flipV="1">
            <a:off x="6581679" y="4472331"/>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7" name="Straight Arrow Connector 66">
            <a:extLst>
              <a:ext uri="{FF2B5EF4-FFF2-40B4-BE49-F238E27FC236}">
                <a16:creationId xmlns:a16="http://schemas.microsoft.com/office/drawing/2014/main" id="{F59FBA42-7066-4F1A-8627-920F9090D5A3}"/>
              </a:ext>
            </a:extLst>
          </p:cNvPr>
          <p:cNvCxnSpPr>
            <a:cxnSpLocks/>
          </p:cNvCxnSpPr>
          <p:nvPr/>
        </p:nvCxnSpPr>
        <p:spPr>
          <a:xfrm flipV="1">
            <a:off x="6563249" y="4418455"/>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1" name="Straight Arrow Connector 70">
            <a:extLst>
              <a:ext uri="{FF2B5EF4-FFF2-40B4-BE49-F238E27FC236}">
                <a16:creationId xmlns:a16="http://schemas.microsoft.com/office/drawing/2014/main" id="{9BF6B881-F617-435B-929B-340B2CA67835}"/>
              </a:ext>
            </a:extLst>
          </p:cNvPr>
          <p:cNvCxnSpPr>
            <a:cxnSpLocks/>
          </p:cNvCxnSpPr>
          <p:nvPr/>
        </p:nvCxnSpPr>
        <p:spPr>
          <a:xfrm>
            <a:off x="1841454" y="5174154"/>
            <a:ext cx="526858" cy="2918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3" name="Straight Arrow Connector 72">
            <a:extLst>
              <a:ext uri="{FF2B5EF4-FFF2-40B4-BE49-F238E27FC236}">
                <a16:creationId xmlns:a16="http://schemas.microsoft.com/office/drawing/2014/main" id="{0622B779-52DC-408D-8CBF-E81B19327EBC}"/>
              </a:ext>
            </a:extLst>
          </p:cNvPr>
          <p:cNvCxnSpPr>
            <a:cxnSpLocks/>
          </p:cNvCxnSpPr>
          <p:nvPr/>
        </p:nvCxnSpPr>
        <p:spPr>
          <a:xfrm flipV="1">
            <a:off x="1309950" y="5491337"/>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5" name="Straight Arrow Connector 74">
            <a:extLst>
              <a:ext uri="{FF2B5EF4-FFF2-40B4-BE49-F238E27FC236}">
                <a16:creationId xmlns:a16="http://schemas.microsoft.com/office/drawing/2014/main" id="{277D7978-2566-4476-B9F2-7396C1A23161}"/>
              </a:ext>
            </a:extLst>
          </p:cNvPr>
          <p:cNvCxnSpPr>
            <a:cxnSpLocks/>
          </p:cNvCxnSpPr>
          <p:nvPr/>
        </p:nvCxnSpPr>
        <p:spPr>
          <a:xfrm flipH="1">
            <a:off x="1862543" y="5505147"/>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1E192D96-C738-4A67-AD0E-F8D50CDD5EA8}"/>
              </a:ext>
            </a:extLst>
          </p:cNvPr>
          <p:cNvCxnSpPr>
            <a:cxnSpLocks/>
          </p:cNvCxnSpPr>
          <p:nvPr/>
        </p:nvCxnSpPr>
        <p:spPr>
          <a:xfrm flipH="1" flipV="1">
            <a:off x="2577846" y="5531403"/>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0" name="Straight Arrow Connector 79">
            <a:extLst>
              <a:ext uri="{FF2B5EF4-FFF2-40B4-BE49-F238E27FC236}">
                <a16:creationId xmlns:a16="http://schemas.microsoft.com/office/drawing/2014/main" id="{275F5B38-65BC-4C05-B516-EA4AA9828840}"/>
              </a:ext>
            </a:extLst>
          </p:cNvPr>
          <p:cNvCxnSpPr>
            <a:cxnSpLocks/>
          </p:cNvCxnSpPr>
          <p:nvPr/>
        </p:nvCxnSpPr>
        <p:spPr>
          <a:xfrm flipV="1">
            <a:off x="2559416" y="5160345"/>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5953E63C-A5C3-4C68-8D52-164A14BFD592}"/>
              </a:ext>
            </a:extLst>
          </p:cNvPr>
          <p:cNvCxnSpPr>
            <a:cxnSpLocks/>
          </p:cNvCxnSpPr>
          <p:nvPr/>
        </p:nvCxnSpPr>
        <p:spPr>
          <a:xfrm flipH="1">
            <a:off x="3112009" y="5491337"/>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095878DB-C116-408D-B4B2-838E52C523AF}"/>
              </a:ext>
            </a:extLst>
          </p:cNvPr>
          <p:cNvCxnSpPr>
            <a:cxnSpLocks/>
          </p:cNvCxnSpPr>
          <p:nvPr/>
        </p:nvCxnSpPr>
        <p:spPr>
          <a:xfrm flipH="1" flipV="1">
            <a:off x="3769657" y="5516702"/>
            <a:ext cx="481116" cy="27835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5" name="Straight Arrow Connector 84">
            <a:extLst>
              <a:ext uri="{FF2B5EF4-FFF2-40B4-BE49-F238E27FC236}">
                <a16:creationId xmlns:a16="http://schemas.microsoft.com/office/drawing/2014/main" id="{E581EF38-82D4-4B23-887D-617090D2F88A}"/>
              </a:ext>
            </a:extLst>
          </p:cNvPr>
          <p:cNvCxnSpPr>
            <a:cxnSpLocks/>
          </p:cNvCxnSpPr>
          <p:nvPr/>
        </p:nvCxnSpPr>
        <p:spPr>
          <a:xfrm flipV="1">
            <a:off x="3751227" y="5462826"/>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6" name="Straight Arrow Connector 85">
            <a:extLst>
              <a:ext uri="{FF2B5EF4-FFF2-40B4-BE49-F238E27FC236}">
                <a16:creationId xmlns:a16="http://schemas.microsoft.com/office/drawing/2014/main" id="{D817B0A9-272D-4ECE-B144-41DA4484E17E}"/>
              </a:ext>
            </a:extLst>
          </p:cNvPr>
          <p:cNvCxnSpPr>
            <a:cxnSpLocks/>
          </p:cNvCxnSpPr>
          <p:nvPr/>
        </p:nvCxnSpPr>
        <p:spPr>
          <a:xfrm flipV="1">
            <a:off x="3751227" y="5145644"/>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2D944AA7-A40C-42B1-9A3B-06428B28B50D}"/>
              </a:ext>
            </a:extLst>
          </p:cNvPr>
          <p:cNvCxnSpPr>
            <a:cxnSpLocks/>
          </p:cNvCxnSpPr>
          <p:nvPr/>
        </p:nvCxnSpPr>
        <p:spPr>
          <a:xfrm flipV="1">
            <a:off x="5185574" y="5445419"/>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92" name="Straight Arrow Connector 91">
            <a:extLst>
              <a:ext uri="{FF2B5EF4-FFF2-40B4-BE49-F238E27FC236}">
                <a16:creationId xmlns:a16="http://schemas.microsoft.com/office/drawing/2014/main" id="{D0551169-8A42-4206-937B-F7540CD8E3E4}"/>
              </a:ext>
            </a:extLst>
          </p:cNvPr>
          <p:cNvCxnSpPr>
            <a:cxnSpLocks/>
          </p:cNvCxnSpPr>
          <p:nvPr/>
        </p:nvCxnSpPr>
        <p:spPr>
          <a:xfrm flipV="1">
            <a:off x="5185574" y="5128237"/>
            <a:ext cx="531504" cy="30922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a:extLst>
              <a:ext uri="{FF2B5EF4-FFF2-40B4-BE49-F238E27FC236}">
                <a16:creationId xmlns:a16="http://schemas.microsoft.com/office/drawing/2014/main" id="{8986F56B-9DF8-4038-8326-8364C8F92AB9}"/>
              </a:ext>
            </a:extLst>
          </p:cNvPr>
          <p:cNvCxnSpPr>
            <a:cxnSpLocks/>
          </p:cNvCxnSpPr>
          <p:nvPr/>
        </p:nvCxnSpPr>
        <p:spPr>
          <a:xfrm flipH="1">
            <a:off x="5738167" y="5459229"/>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4876CBD1-BFC7-4E43-A493-8DD64EB2E8E7}"/>
              </a:ext>
            </a:extLst>
          </p:cNvPr>
          <p:cNvCxnSpPr>
            <a:cxnSpLocks/>
          </p:cNvCxnSpPr>
          <p:nvPr/>
        </p:nvCxnSpPr>
        <p:spPr>
          <a:xfrm>
            <a:off x="4403623" y="4061651"/>
            <a:ext cx="0" cy="66198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97" name="Straight Arrow Connector 96">
            <a:extLst>
              <a:ext uri="{FF2B5EF4-FFF2-40B4-BE49-F238E27FC236}">
                <a16:creationId xmlns:a16="http://schemas.microsoft.com/office/drawing/2014/main" id="{71362E4A-90CB-426B-8EEC-1CFFFD633CDE}"/>
              </a:ext>
            </a:extLst>
          </p:cNvPr>
          <p:cNvCxnSpPr>
            <a:cxnSpLocks/>
          </p:cNvCxnSpPr>
          <p:nvPr/>
        </p:nvCxnSpPr>
        <p:spPr>
          <a:xfrm flipV="1">
            <a:off x="3872119" y="4378834"/>
            <a:ext cx="1058362" cy="28511"/>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99" name="Straight Arrow Connector 98">
            <a:extLst>
              <a:ext uri="{FF2B5EF4-FFF2-40B4-BE49-F238E27FC236}">
                <a16:creationId xmlns:a16="http://schemas.microsoft.com/office/drawing/2014/main" id="{30BE9853-51B9-47CE-9EE7-5BAC3039FCAB}"/>
              </a:ext>
            </a:extLst>
          </p:cNvPr>
          <p:cNvCxnSpPr>
            <a:cxnSpLocks/>
          </p:cNvCxnSpPr>
          <p:nvPr/>
        </p:nvCxnSpPr>
        <p:spPr>
          <a:xfrm flipH="1">
            <a:off x="4424712" y="4392644"/>
            <a:ext cx="478457" cy="31105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0" name="Rectangle 99">
            <a:extLst>
              <a:ext uri="{FF2B5EF4-FFF2-40B4-BE49-F238E27FC236}">
                <a16:creationId xmlns:a16="http://schemas.microsoft.com/office/drawing/2014/main" id="{58ACB5A0-621D-4697-A6A5-BDAA900ABE3B}"/>
              </a:ext>
            </a:extLst>
          </p:cNvPr>
          <p:cNvSpPr/>
          <p:nvPr/>
        </p:nvSpPr>
        <p:spPr>
          <a:xfrm>
            <a:off x="389026" y="1415097"/>
            <a:ext cx="441146" cy="461665"/>
          </a:xfrm>
          <a:prstGeom prst="rect">
            <a:avLst/>
          </a:prstGeom>
        </p:spPr>
        <p:txBody>
          <a:bodyPr wrap="none">
            <a:spAutoFit/>
          </a:bodyPr>
          <a:lstStyle/>
          <a:p>
            <a:r>
              <a:rPr lang="en-US" altLang="zh-CN">
                <a:latin typeface="Calibri" panose="020F0502020204030204" pitchFamily="34" charset="0"/>
                <a:cs typeface="Times New Roman" panose="02020603050405020304" pitchFamily="18" charset="0"/>
              </a:rPr>
              <a:t>T</a:t>
            </a:r>
            <a:r>
              <a:rPr lang="en-US" altLang="zh-CN" baseline="30000">
                <a:latin typeface="Calibri" panose="020F0502020204030204" pitchFamily="34" charset="0"/>
                <a:cs typeface="Times New Roman" panose="02020603050405020304" pitchFamily="18" charset="0"/>
              </a:rPr>
              <a:t>0</a:t>
            </a:r>
            <a:endParaRPr lang="zh-CN" altLang="en-US" dirty="0"/>
          </a:p>
        </p:txBody>
      </p:sp>
      <p:sp>
        <p:nvSpPr>
          <p:cNvPr id="101" name="Rectangle 100">
            <a:extLst>
              <a:ext uri="{FF2B5EF4-FFF2-40B4-BE49-F238E27FC236}">
                <a16:creationId xmlns:a16="http://schemas.microsoft.com/office/drawing/2014/main" id="{B6C361C3-AD95-4048-B683-A79C4E5F262D}"/>
              </a:ext>
            </a:extLst>
          </p:cNvPr>
          <p:cNvSpPr/>
          <p:nvPr/>
        </p:nvSpPr>
        <p:spPr>
          <a:xfrm>
            <a:off x="387856" y="2596525"/>
            <a:ext cx="498855" cy="461665"/>
          </a:xfrm>
          <a:prstGeom prst="rect">
            <a:avLst/>
          </a:prstGeom>
        </p:spPr>
        <p:txBody>
          <a:bodyPr wrap="none">
            <a:spAutoFit/>
          </a:bodyPr>
          <a:lstStyle/>
          <a:p>
            <a:r>
              <a:rPr lang="zh-CN" altLang="zh-CN" baseline="30000" dirty="0">
                <a:ea typeface="Calibri" panose="020F0502020204030204" pitchFamily="34" charset="0"/>
                <a:cs typeface="Times New Roman" panose="02020603050405020304" pitchFamily="18" charset="0"/>
              </a:rPr>
              <a:t> </a:t>
            </a:r>
            <a:r>
              <a:rPr lang="en-US" altLang="zh-CN" dirty="0">
                <a:latin typeface="Calibri" panose="020F0502020204030204" pitchFamily="34" charset="0"/>
                <a:cs typeface="Times New Roman" panose="02020603050405020304" pitchFamily="18" charset="0"/>
              </a:rPr>
              <a:t>T</a:t>
            </a:r>
            <a:r>
              <a:rPr lang="en-US" altLang="zh-CN" baseline="30000" dirty="0">
                <a:latin typeface="Calibri" panose="020F0502020204030204" pitchFamily="34" charset="0"/>
                <a:cs typeface="Times New Roman" panose="02020603050405020304" pitchFamily="18" charset="0"/>
              </a:rPr>
              <a:t>1</a:t>
            </a:r>
            <a:endParaRPr lang="zh-CN" altLang="en-US" dirty="0"/>
          </a:p>
        </p:txBody>
      </p:sp>
      <p:sp>
        <p:nvSpPr>
          <p:cNvPr id="102" name="Rectangle 101">
            <a:extLst>
              <a:ext uri="{FF2B5EF4-FFF2-40B4-BE49-F238E27FC236}">
                <a16:creationId xmlns:a16="http://schemas.microsoft.com/office/drawing/2014/main" id="{7E8BE2B2-0354-43A3-89A6-9B798946B063}"/>
              </a:ext>
            </a:extLst>
          </p:cNvPr>
          <p:cNvSpPr/>
          <p:nvPr/>
        </p:nvSpPr>
        <p:spPr>
          <a:xfrm>
            <a:off x="451723" y="4198726"/>
            <a:ext cx="44114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T</a:t>
            </a:r>
            <a:r>
              <a:rPr lang="en-US" altLang="zh-CN" baseline="30000" dirty="0">
                <a:latin typeface="Calibri" panose="020F0502020204030204" pitchFamily="34" charset="0"/>
                <a:cs typeface="Times New Roman" panose="02020603050405020304" pitchFamily="18" charset="0"/>
              </a:rPr>
              <a:t>2</a:t>
            </a:r>
            <a:endParaRPr lang="zh-CN" altLang="en-US" dirty="0"/>
          </a:p>
        </p:txBody>
      </p:sp>
      <p:sp>
        <p:nvSpPr>
          <p:cNvPr id="103" name="Rectangle 102">
            <a:extLst>
              <a:ext uri="{FF2B5EF4-FFF2-40B4-BE49-F238E27FC236}">
                <a16:creationId xmlns:a16="http://schemas.microsoft.com/office/drawing/2014/main" id="{4DF17F09-C705-40E3-8479-42C8A7811521}"/>
              </a:ext>
            </a:extLst>
          </p:cNvPr>
          <p:cNvSpPr/>
          <p:nvPr/>
        </p:nvSpPr>
        <p:spPr>
          <a:xfrm>
            <a:off x="3731330" y="1882654"/>
            <a:ext cx="1454244"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04" name="Rectangle 103">
            <a:extLst>
              <a:ext uri="{FF2B5EF4-FFF2-40B4-BE49-F238E27FC236}">
                <a16:creationId xmlns:a16="http://schemas.microsoft.com/office/drawing/2014/main" id="{0C98A69F-B09E-462B-959F-A4458D8FD442}"/>
              </a:ext>
            </a:extLst>
          </p:cNvPr>
          <p:cNvSpPr/>
          <p:nvPr/>
        </p:nvSpPr>
        <p:spPr>
          <a:xfrm>
            <a:off x="770684" y="3197020"/>
            <a:ext cx="1316386" cy="461665"/>
          </a:xfrm>
          <a:prstGeom prst="rect">
            <a:avLst/>
          </a:prstGeom>
        </p:spPr>
        <p:txBody>
          <a:bodyPr wrap="none">
            <a:spAutoFit/>
          </a:bodyPr>
          <a:lstStyle/>
          <a:p>
            <a:r>
              <a:rPr lang="en-US" altLang="zh-CN">
                <a:latin typeface="Calibri" panose="020F0502020204030204" pitchFamily="34" charset="0"/>
                <a:cs typeface="Times New Roman" panose="02020603050405020304" pitchFamily="18" charset="0"/>
              </a:rPr>
              <a:t>(e</a:t>
            </a:r>
            <a:r>
              <a:rPr lang="en-US" altLang="zh-CN" baseline="-25000">
                <a:latin typeface="Calibri" panose="020F0502020204030204" pitchFamily="34" charset="0"/>
                <a:cs typeface="Times New Roman" panose="02020603050405020304" pitchFamily="18" charset="0"/>
              </a:rPr>
              <a:t>4</a:t>
            </a:r>
            <a:r>
              <a:rPr lang="en-US" altLang="zh-CN">
                <a:latin typeface="Calibri" panose="020F0502020204030204" pitchFamily="34" charset="0"/>
                <a:cs typeface="Times New Roman" panose="02020603050405020304" pitchFamily="18" charset="0"/>
              </a:rPr>
              <a:t>,e</a:t>
            </a:r>
            <a:r>
              <a:rPr lang="en-US" altLang="zh-CN" baseline="-25000">
                <a:latin typeface="Calibri" panose="020F0502020204030204" pitchFamily="34" charset="0"/>
                <a:cs typeface="Times New Roman" panose="02020603050405020304" pitchFamily="18" charset="0"/>
              </a:rPr>
              <a:t>2</a:t>
            </a:r>
            <a:r>
              <a:rPr lang="en-US" altLang="zh-CN">
                <a:latin typeface="Calibri" panose="020F0502020204030204" pitchFamily="34" charset="0"/>
                <a:cs typeface="Times New Roman" panose="02020603050405020304" pitchFamily="18" charset="0"/>
              </a:rPr>
              <a:t>,e</a:t>
            </a:r>
            <a:r>
              <a:rPr lang="en-US" altLang="zh-CN" baseline="-25000">
                <a:latin typeface="Calibri" panose="020F0502020204030204" pitchFamily="34" charset="0"/>
                <a:cs typeface="Times New Roman" panose="02020603050405020304" pitchFamily="18" charset="0"/>
              </a:rPr>
              <a:t>3</a:t>
            </a:r>
            <a:r>
              <a:rPr lang="en-US" altLang="zh-CN">
                <a:latin typeface="Calibri" panose="020F0502020204030204" pitchFamily="34" charset="0"/>
                <a:cs typeface="Times New Roman" panose="02020603050405020304" pitchFamily="18" charset="0"/>
              </a:rPr>
              <a:t>)</a:t>
            </a:r>
            <a:endParaRPr lang="zh-CN" altLang="en-US" dirty="0"/>
          </a:p>
        </p:txBody>
      </p:sp>
      <p:sp>
        <p:nvSpPr>
          <p:cNvPr id="105" name="Rectangle 104">
            <a:extLst>
              <a:ext uri="{FF2B5EF4-FFF2-40B4-BE49-F238E27FC236}">
                <a16:creationId xmlns:a16="http://schemas.microsoft.com/office/drawing/2014/main" id="{FAA2CA10-C346-401A-8B78-5289BE59D18F}"/>
              </a:ext>
            </a:extLst>
          </p:cNvPr>
          <p:cNvSpPr/>
          <p:nvPr/>
        </p:nvSpPr>
        <p:spPr>
          <a:xfrm>
            <a:off x="1951129" y="3179209"/>
            <a:ext cx="131638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06" name="Rectangle 105">
            <a:extLst>
              <a:ext uri="{FF2B5EF4-FFF2-40B4-BE49-F238E27FC236}">
                <a16:creationId xmlns:a16="http://schemas.microsoft.com/office/drawing/2014/main" id="{2A10650C-D3BB-493F-83F5-0F4DDB79793D}"/>
              </a:ext>
            </a:extLst>
          </p:cNvPr>
          <p:cNvSpPr/>
          <p:nvPr/>
        </p:nvSpPr>
        <p:spPr>
          <a:xfrm>
            <a:off x="3215808" y="3197342"/>
            <a:ext cx="131638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07" name="Rectangle 106">
            <a:extLst>
              <a:ext uri="{FF2B5EF4-FFF2-40B4-BE49-F238E27FC236}">
                <a16:creationId xmlns:a16="http://schemas.microsoft.com/office/drawing/2014/main" id="{FB4010DE-C3C0-4842-91CA-6A2C14B9A393}"/>
              </a:ext>
            </a:extLst>
          </p:cNvPr>
          <p:cNvSpPr/>
          <p:nvPr/>
        </p:nvSpPr>
        <p:spPr>
          <a:xfrm>
            <a:off x="4484714" y="3214565"/>
            <a:ext cx="131638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08" name="Rectangle 107">
            <a:extLst>
              <a:ext uri="{FF2B5EF4-FFF2-40B4-BE49-F238E27FC236}">
                <a16:creationId xmlns:a16="http://schemas.microsoft.com/office/drawing/2014/main" id="{D4BB297A-229A-4E5A-8A71-3AD34C561F96}"/>
              </a:ext>
            </a:extLst>
          </p:cNvPr>
          <p:cNvSpPr/>
          <p:nvPr/>
        </p:nvSpPr>
        <p:spPr>
          <a:xfrm>
            <a:off x="5869713" y="3202386"/>
            <a:ext cx="131638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09" name="Rectangle 108">
            <a:extLst>
              <a:ext uri="{FF2B5EF4-FFF2-40B4-BE49-F238E27FC236}">
                <a16:creationId xmlns:a16="http://schemas.microsoft.com/office/drawing/2014/main" id="{6B7FBB8F-5E18-48DE-9609-BD397988A7CF}"/>
              </a:ext>
            </a:extLst>
          </p:cNvPr>
          <p:cNvSpPr/>
          <p:nvPr/>
        </p:nvSpPr>
        <p:spPr>
          <a:xfrm>
            <a:off x="7254712" y="3214565"/>
            <a:ext cx="1316386" cy="461665"/>
          </a:xfrm>
          <a:prstGeom prst="rect">
            <a:avLst/>
          </a:prstGeom>
        </p:spPr>
        <p:txBody>
          <a:bodyPr wrap="non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11" name="Rectangle 110">
            <a:extLst>
              <a:ext uri="{FF2B5EF4-FFF2-40B4-BE49-F238E27FC236}">
                <a16:creationId xmlns:a16="http://schemas.microsoft.com/office/drawing/2014/main" id="{7C397173-0EFC-4BCE-BC05-2DB923E5F5A5}"/>
              </a:ext>
            </a:extLst>
          </p:cNvPr>
          <p:cNvSpPr/>
          <p:nvPr/>
        </p:nvSpPr>
        <p:spPr>
          <a:xfrm>
            <a:off x="1095560" y="4703573"/>
            <a:ext cx="7160166" cy="461665"/>
          </a:xfrm>
          <a:prstGeom prst="rect">
            <a:avLst/>
          </a:prstGeom>
        </p:spPr>
        <p:txBody>
          <a:bodyPr wrap="squar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3</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a:t>
            </a:r>
            <a:endParaRPr lang="zh-CN" altLang="en-US" dirty="0"/>
          </a:p>
        </p:txBody>
      </p:sp>
      <p:sp>
        <p:nvSpPr>
          <p:cNvPr id="112" name="Rectangle 111">
            <a:extLst>
              <a:ext uri="{FF2B5EF4-FFF2-40B4-BE49-F238E27FC236}">
                <a16:creationId xmlns:a16="http://schemas.microsoft.com/office/drawing/2014/main" id="{AC9AC613-BE71-46BD-8E56-32E0004F4F2E}"/>
              </a:ext>
            </a:extLst>
          </p:cNvPr>
          <p:cNvSpPr/>
          <p:nvPr/>
        </p:nvSpPr>
        <p:spPr>
          <a:xfrm>
            <a:off x="1046996" y="5815231"/>
            <a:ext cx="5642777" cy="461665"/>
          </a:xfrm>
          <a:prstGeom prst="rect">
            <a:avLst/>
          </a:prstGeom>
        </p:spPr>
        <p:txBody>
          <a:bodyPr wrap="square">
            <a:spAutoFit/>
          </a:bodyPr>
          <a:lstStyle/>
          <a:p>
            <a:r>
              <a:rPr lang="en-US" altLang="zh-CN" dirty="0">
                <a:latin typeface="Calibri" panose="020F0502020204030204" pitchFamily="34" charset="0"/>
                <a:cs typeface="Times New Roman" panose="02020603050405020304" pitchFamily="18" charset="0"/>
              </a:rPr>
              <a:t>(e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2</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4</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5</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1</a:t>
            </a:r>
            <a:r>
              <a:rPr lang="en-US" altLang="zh-CN" dirty="0">
                <a:latin typeface="Calibri" panose="020F0502020204030204" pitchFamily="34" charset="0"/>
                <a:cs typeface="Times New Roman" panose="02020603050405020304" pitchFamily="18" charset="0"/>
              </a:rPr>
              <a:t>, e</a:t>
            </a:r>
            <a:r>
              <a:rPr lang="en-US" altLang="zh-CN" baseline="-25000" dirty="0">
                <a:latin typeface="Calibri" panose="020F0502020204030204" pitchFamily="34" charset="0"/>
                <a:cs typeface="Times New Roman" panose="02020603050405020304" pitchFamily="18" charset="0"/>
              </a:rPr>
              <a:t>6</a:t>
            </a:r>
            <a:r>
              <a:rPr lang="en-US" altLang="zh-CN" dirty="0">
                <a:latin typeface="Calibri" panose="020F0502020204030204" pitchFamily="34"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2643229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53B2-2F5F-4644-8526-630DC8BCE6AD}"/>
              </a:ext>
            </a:extLst>
          </p:cNvPr>
          <p:cNvSpPr>
            <a:spLocks noGrp="1"/>
          </p:cNvSpPr>
          <p:nvPr>
            <p:ph type="title"/>
          </p:nvPr>
        </p:nvSpPr>
        <p:spPr/>
        <p:txBody>
          <a:bodyPr/>
          <a:lstStyle/>
          <a:p>
            <a:r>
              <a:rPr lang="zh-CN" altLang="en-US" dirty="0"/>
              <a:t>支撑树的生成</a:t>
            </a:r>
          </a:p>
        </p:txBody>
      </p:sp>
      <p:sp>
        <p:nvSpPr>
          <p:cNvPr id="3" name="Content Placeholder 2">
            <a:extLst>
              <a:ext uri="{FF2B5EF4-FFF2-40B4-BE49-F238E27FC236}">
                <a16:creationId xmlns:a16="http://schemas.microsoft.com/office/drawing/2014/main" id="{4F27269C-3DE3-4FFE-8453-7B3274EDACF6}"/>
              </a:ext>
            </a:extLst>
          </p:cNvPr>
          <p:cNvSpPr>
            <a:spLocks noGrp="1"/>
          </p:cNvSpPr>
          <p:nvPr>
            <p:ph idx="1"/>
          </p:nvPr>
        </p:nvSpPr>
        <p:spPr/>
        <p:txBody>
          <a:bodyPr/>
          <a:lstStyle/>
          <a:p>
            <a:pPr marL="0" indent="0">
              <a:buNone/>
            </a:pPr>
            <a:r>
              <a:rPr lang="zh-CN" altLang="en-US" dirty="0"/>
              <a:t>参考文献：</a:t>
            </a:r>
            <a:endParaRPr lang="en-US" altLang="zh-CN" dirty="0"/>
          </a:p>
          <a:p>
            <a:pPr marL="447675" indent="-447675">
              <a:buNone/>
            </a:pPr>
            <a:r>
              <a:rPr lang="en-US" altLang="zh-CN" sz="2400" b="0" dirty="0">
                <a:latin typeface="Times New Roman" panose="02020603050405020304" pitchFamily="18" charset="0"/>
                <a:cs typeface="Times New Roman" panose="02020603050405020304" pitchFamily="18" charset="0"/>
              </a:rPr>
              <a:t>[1] </a:t>
            </a:r>
            <a:r>
              <a:rPr lang="en-US" altLang="zh-CN" sz="2400" b="0" dirty="0" err="1">
                <a:latin typeface="Times New Roman" panose="02020603050405020304" pitchFamily="18" charset="0"/>
                <a:cs typeface="Times New Roman" panose="02020603050405020304" pitchFamily="18" charset="0"/>
              </a:rPr>
              <a:t>Mayeda</a:t>
            </a:r>
            <a:r>
              <a:rPr lang="en-US" altLang="zh-CN" sz="2400" b="0" dirty="0">
                <a:latin typeface="Times New Roman" panose="02020603050405020304" pitchFamily="18" charset="0"/>
                <a:cs typeface="Times New Roman" panose="02020603050405020304" pitchFamily="18" charset="0"/>
              </a:rPr>
              <a:t> W, </a:t>
            </a:r>
            <a:r>
              <a:rPr lang="en-US" altLang="zh-CN" sz="2400" b="0" dirty="0" err="1">
                <a:latin typeface="Times New Roman" panose="02020603050405020304" pitchFamily="18" charset="0"/>
                <a:cs typeface="Times New Roman" panose="02020603050405020304" pitchFamily="18" charset="0"/>
              </a:rPr>
              <a:t>Seshu</a:t>
            </a:r>
            <a:r>
              <a:rPr lang="en-US" altLang="zh-CN" sz="2400" b="0" dirty="0">
                <a:latin typeface="Times New Roman" panose="02020603050405020304" pitchFamily="18" charset="0"/>
                <a:cs typeface="Times New Roman" panose="02020603050405020304" pitchFamily="18" charset="0"/>
              </a:rPr>
              <a:t> S. Generation of trees without duplications[J]. IEEE Transactions on Circuit Theory, 1965, 12(2): 181-185.</a:t>
            </a:r>
          </a:p>
          <a:p>
            <a:pPr marL="447675" indent="-447675">
              <a:buNone/>
            </a:pPr>
            <a:r>
              <a:rPr lang="en-US" altLang="zh-CN" sz="2400" b="0" dirty="0">
                <a:latin typeface="Times New Roman" panose="02020603050405020304" pitchFamily="18" charset="0"/>
                <a:cs typeface="Times New Roman" panose="02020603050405020304" pitchFamily="18" charset="0"/>
              </a:rPr>
              <a:t>[2] Chakraborty M, </a:t>
            </a:r>
            <a:r>
              <a:rPr lang="en-US" altLang="zh-CN" sz="2400" b="0" dirty="0" err="1">
                <a:latin typeface="Times New Roman" panose="02020603050405020304" pitchFamily="18" charset="0"/>
                <a:cs typeface="Times New Roman" panose="02020603050405020304" pitchFamily="18" charset="0"/>
              </a:rPr>
              <a:t>Mehera</a:t>
            </a:r>
            <a:r>
              <a:rPr lang="en-US" altLang="zh-CN" sz="2400" b="0" dirty="0">
                <a:latin typeface="Times New Roman" panose="02020603050405020304" pitchFamily="18" charset="0"/>
                <a:cs typeface="Times New Roman" panose="02020603050405020304" pitchFamily="18" charset="0"/>
              </a:rPr>
              <a:t> R, Pal R K. A Divide-and-Conquer Algorithm for All Spanning Tree Generation[M]//Advanced Computing and Systems for Security. Springer, Singapore, 2017: 19-36.</a:t>
            </a:r>
          </a:p>
          <a:p>
            <a:endParaRPr lang="zh-CN" altLang="en-US" dirty="0"/>
          </a:p>
        </p:txBody>
      </p:sp>
    </p:spTree>
    <p:extLst>
      <p:ext uri="{BB962C8B-B14F-4D97-AF65-F5344CB8AC3E}">
        <p14:creationId xmlns:p14="http://schemas.microsoft.com/office/powerpoint/2010/main" val="11987443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第三章 树</a:t>
            </a:r>
          </a:p>
        </p:txBody>
      </p:sp>
      <p:sp>
        <p:nvSpPr>
          <p:cNvPr id="81922" name="Rectangle 2"/>
          <p:cNvSpPr>
            <a:spLocks noGrp="1" noChangeArrowheads="1"/>
          </p:cNvSpPr>
          <p:nvPr>
            <p:ph idx="1"/>
          </p:nvPr>
        </p:nvSpPr>
        <p:spPr/>
        <p:txBody>
          <a:bodyPr>
            <a:normAutofit/>
          </a:bodyPr>
          <a:lstStyle/>
          <a:p>
            <a:pPr eaLnBrk="1" hangingPunct="1">
              <a:buNone/>
            </a:pPr>
            <a:r>
              <a:rPr lang="en-US" altLang="zh-CN" sz="3600" dirty="0">
                <a:solidFill>
                  <a:schemeClr val="tx1">
                    <a:lumMod val="40000"/>
                    <a:lumOff val="60000"/>
                  </a:schemeClr>
                </a:solidFill>
                <a:latin typeface="Times New Roman" pitchFamily="18" charset="0"/>
              </a:rPr>
              <a:t>3.1 </a:t>
            </a:r>
            <a:r>
              <a:rPr lang="zh-CN" altLang="zh-CN" sz="3600" dirty="0">
                <a:solidFill>
                  <a:schemeClr val="tx1">
                    <a:lumMod val="40000"/>
                    <a:lumOff val="60000"/>
                  </a:schemeClr>
                </a:solidFill>
                <a:latin typeface="Times New Roman" pitchFamily="18" charset="0"/>
              </a:rPr>
              <a:t>树的有关定义</a:t>
            </a:r>
          </a:p>
          <a:p>
            <a:pPr eaLnBrk="1" hangingPunct="1">
              <a:buNone/>
            </a:pPr>
            <a:r>
              <a:rPr lang="en-US" altLang="zh-CN" sz="3600" dirty="0">
                <a:solidFill>
                  <a:schemeClr val="tx1">
                    <a:lumMod val="40000"/>
                    <a:lumOff val="60000"/>
                  </a:schemeClr>
                </a:solidFill>
                <a:latin typeface="Times New Roman" pitchFamily="18" charset="0"/>
              </a:rPr>
              <a:t>3.2 </a:t>
            </a:r>
            <a:r>
              <a:rPr lang="zh-CN" altLang="zh-CN" sz="3600" dirty="0">
                <a:solidFill>
                  <a:schemeClr val="tx1">
                    <a:lumMod val="40000"/>
                    <a:lumOff val="60000"/>
                  </a:schemeClr>
                </a:solidFill>
                <a:latin typeface="Times New Roman" pitchFamily="18" charset="0"/>
              </a:rPr>
              <a:t>基本关联矩阵及其性质</a:t>
            </a:r>
          </a:p>
          <a:p>
            <a:pPr eaLnBrk="1" hangingPunct="1">
              <a:buNone/>
            </a:pPr>
            <a:r>
              <a:rPr lang="en-US" altLang="zh-CN" sz="3600" dirty="0">
                <a:solidFill>
                  <a:schemeClr val="tx1">
                    <a:lumMod val="40000"/>
                    <a:lumOff val="60000"/>
                  </a:schemeClr>
                </a:solidFill>
                <a:latin typeface="Times New Roman" pitchFamily="18" charset="0"/>
              </a:rPr>
              <a:t>3.3 </a:t>
            </a:r>
            <a:r>
              <a:rPr lang="zh-CN" altLang="zh-CN" sz="3600" dirty="0">
                <a:solidFill>
                  <a:schemeClr val="tx1">
                    <a:lumMod val="40000"/>
                    <a:lumOff val="60000"/>
                  </a:schemeClr>
                </a:solidFill>
                <a:latin typeface="Times New Roman" pitchFamily="18" charset="0"/>
              </a:rPr>
              <a:t>支撑树的计数</a:t>
            </a:r>
          </a:p>
          <a:p>
            <a:pPr eaLnBrk="1" hangingPunct="1">
              <a:buNone/>
            </a:pPr>
            <a:r>
              <a:rPr lang="en-US" altLang="zh-CN" sz="3600" dirty="0">
                <a:solidFill>
                  <a:schemeClr val="tx1">
                    <a:lumMod val="40000"/>
                    <a:lumOff val="60000"/>
                  </a:schemeClr>
                </a:solidFill>
                <a:latin typeface="Times New Roman" pitchFamily="18" charset="0"/>
              </a:rPr>
              <a:t>3.4 </a:t>
            </a:r>
            <a:r>
              <a:rPr lang="zh-CN" altLang="zh-CN" sz="3600" dirty="0">
                <a:solidFill>
                  <a:schemeClr val="tx1">
                    <a:lumMod val="40000"/>
                    <a:lumOff val="60000"/>
                  </a:schemeClr>
                </a:solidFill>
                <a:latin typeface="Times New Roman" pitchFamily="18" charset="0"/>
              </a:rPr>
              <a:t>回路矩阵与割集矩阵</a:t>
            </a:r>
          </a:p>
          <a:p>
            <a:pPr eaLnBrk="1" hangingPunct="1">
              <a:buNone/>
            </a:pPr>
            <a:r>
              <a:rPr lang="en-US" altLang="zh-CN" sz="3600" dirty="0">
                <a:solidFill>
                  <a:schemeClr val="tx1">
                    <a:lumMod val="40000"/>
                    <a:lumOff val="60000"/>
                  </a:schemeClr>
                </a:solidFill>
                <a:latin typeface="Times New Roman" pitchFamily="18" charset="0"/>
              </a:rPr>
              <a:t>3.5 </a:t>
            </a:r>
            <a:r>
              <a:rPr lang="zh-CN" altLang="zh-CN" sz="3600" dirty="0">
                <a:solidFill>
                  <a:schemeClr val="tx1">
                    <a:lumMod val="40000"/>
                    <a:lumOff val="60000"/>
                  </a:schemeClr>
                </a:solidFill>
                <a:latin typeface="Times New Roman" pitchFamily="18" charset="0"/>
              </a:rPr>
              <a:t>最短树</a:t>
            </a:r>
            <a:endParaRPr lang="en-US" altLang="zh-CN" sz="3600" dirty="0">
              <a:solidFill>
                <a:schemeClr val="tx1">
                  <a:lumMod val="40000"/>
                  <a:lumOff val="60000"/>
                </a:schemeClr>
              </a:solidFill>
              <a:latin typeface="Times New Roman" pitchFamily="18" charset="0"/>
            </a:endParaRPr>
          </a:p>
          <a:p>
            <a:pPr eaLnBrk="1" hangingPunct="1">
              <a:buNone/>
            </a:pPr>
            <a:r>
              <a:rPr lang="en-US" altLang="zh-CN" sz="3600" dirty="0">
                <a:solidFill>
                  <a:schemeClr val="tx1">
                    <a:lumMod val="40000"/>
                    <a:lumOff val="60000"/>
                  </a:schemeClr>
                </a:solidFill>
                <a:latin typeface="Times New Roman" pitchFamily="18" charset="0"/>
              </a:rPr>
              <a:t>3.6 </a:t>
            </a:r>
            <a:r>
              <a:rPr lang="zh-CN" altLang="zh-CN" sz="3600" dirty="0">
                <a:solidFill>
                  <a:schemeClr val="tx1">
                    <a:lumMod val="40000"/>
                    <a:lumOff val="60000"/>
                  </a:schemeClr>
                </a:solidFill>
                <a:latin typeface="Times New Roman" pitchFamily="18" charset="0"/>
              </a:rPr>
              <a:t>支撑树的生成</a:t>
            </a:r>
            <a:endParaRPr lang="en-US" altLang="zh-CN" sz="3600" dirty="0">
              <a:solidFill>
                <a:schemeClr val="tx1">
                  <a:lumMod val="40000"/>
                  <a:lumOff val="60000"/>
                </a:schemeClr>
              </a:solidFill>
              <a:latin typeface="Times New Roman" pitchFamily="18" charset="0"/>
            </a:endParaRPr>
          </a:p>
          <a:p>
            <a:pPr eaLnBrk="1" hangingPunct="1">
              <a:buNone/>
            </a:pPr>
            <a:r>
              <a:rPr lang="en-US" altLang="zh-CN" sz="3600" dirty="0">
                <a:solidFill>
                  <a:srgbClr val="C00000"/>
                </a:solidFill>
                <a:latin typeface="Times New Roman" pitchFamily="18" charset="0"/>
              </a:rPr>
              <a:t>3.7 Huffman</a:t>
            </a:r>
            <a:r>
              <a:rPr lang="zh-CN" altLang="en-US" sz="3600" dirty="0">
                <a:solidFill>
                  <a:srgbClr val="C00000"/>
                </a:solidFill>
                <a:latin typeface="Times New Roman" pitchFamily="18" charset="0"/>
              </a:rPr>
              <a:t>树</a:t>
            </a:r>
          </a:p>
          <a:p>
            <a:pPr eaLnBrk="1" hangingPunct="1">
              <a:buNone/>
            </a:pPr>
            <a:endParaRPr lang="zh-CN" altLang="zh-CN" sz="3600" dirty="0">
              <a:solidFill>
                <a:srgbClr val="C00000"/>
              </a:solidFill>
              <a:latin typeface="Times New Roman" pitchFamily="18" charset="0"/>
            </a:endParaRPr>
          </a:p>
          <a:p>
            <a:pPr eaLnBrk="1" hangingPunct="1">
              <a:buNone/>
            </a:pPr>
            <a:endParaRPr lang="zh-CN" altLang="zh-CN" sz="3600" dirty="0">
              <a:solidFill>
                <a:schemeClr val="tx1">
                  <a:lumMod val="75000"/>
                </a:schemeClr>
              </a:solidFill>
              <a:latin typeface="Times New Roman" pitchFamily="18" charset="0"/>
            </a:endParaRPr>
          </a:p>
        </p:txBody>
      </p:sp>
    </p:spTree>
    <p:extLst>
      <p:ext uri="{BB962C8B-B14F-4D97-AF65-F5344CB8AC3E}">
        <p14:creationId xmlns:p14="http://schemas.microsoft.com/office/powerpoint/2010/main" val="580438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a:ln w="12700">
                  <a:solidFill>
                    <a:schemeClr val="tx2"/>
                  </a:solidFill>
                </a:ln>
                <a:solidFill>
                  <a:schemeClr val="tx2">
                    <a:lumMod val="75000"/>
                  </a:schemeClr>
                </a:solidFill>
                <a:latin typeface="+mn-ea"/>
                <a:ea typeface="+mn-ea"/>
                <a:cs typeface="+mj-cs"/>
              </a:rPr>
              <a:t>根树的基本概念</a:t>
            </a:r>
          </a:p>
        </p:txBody>
      </p:sp>
      <p:sp>
        <p:nvSpPr>
          <p:cNvPr id="99331" name="Rectangle 3"/>
          <p:cNvSpPr>
            <a:spLocks noChangeArrowheads="1"/>
          </p:cNvSpPr>
          <p:nvPr/>
        </p:nvSpPr>
        <p:spPr bwMode="auto">
          <a:xfrm>
            <a:off x="341313" y="1223963"/>
            <a:ext cx="627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75000"/>
                  </a:schemeClr>
                </a:solidFill>
                <a:latin typeface="Garamond" panose="02020404030301010803" pitchFamily="18" charset="0"/>
              </a:rPr>
              <a:t>  </a:t>
            </a:r>
            <a:r>
              <a:rPr lang="zh-CN" altLang="en-US" sz="3200" b="1" dirty="0">
                <a:solidFill>
                  <a:schemeClr val="tx1">
                    <a:lumMod val="75000"/>
                  </a:schemeClr>
                </a:solidFill>
                <a:latin typeface="Garamond" panose="02020404030301010803" pitchFamily="18" charset="0"/>
              </a:rPr>
              <a:t>根树的几个术语</a:t>
            </a:r>
          </a:p>
        </p:txBody>
      </p:sp>
      <p:sp>
        <p:nvSpPr>
          <p:cNvPr id="857092" name="Rectangle 4"/>
          <p:cNvSpPr>
            <a:spLocks noChangeArrowheads="1"/>
          </p:cNvSpPr>
          <p:nvPr/>
        </p:nvSpPr>
        <p:spPr bwMode="auto">
          <a:xfrm>
            <a:off x="250825" y="1943100"/>
            <a:ext cx="84169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350963" indent="-13509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设</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a:t>
            </a:r>
            <a:r>
              <a:rPr lang="en-US" altLang="zh-CN" sz="2600" b="1" dirty="0">
                <a:solidFill>
                  <a:schemeClr val="tx1">
                    <a:lumMod val="75000"/>
                  </a:schemeClr>
                </a:solidFill>
                <a:ea typeface="楷体_GB2312" pitchFamily="49" charset="-122"/>
              </a:rPr>
              <a:t>n(n </a:t>
            </a:r>
            <a:r>
              <a:rPr lang="en-US" altLang="zh-CN" sz="2600" b="1" dirty="0">
                <a:solidFill>
                  <a:schemeClr val="tx1">
                    <a:lumMod val="75000"/>
                  </a:schemeClr>
                </a:solidFill>
                <a:ea typeface="楷体_GB2312" pitchFamily="49" charset="-122"/>
                <a:sym typeface="Symbol" panose="05050102010706020507" pitchFamily="18" charset="2"/>
              </a:rPr>
              <a:t> </a:t>
            </a:r>
            <a:r>
              <a:rPr lang="en-US" altLang="zh-CN" sz="2600" b="1" dirty="0">
                <a:solidFill>
                  <a:schemeClr val="tx1">
                    <a:lumMod val="75000"/>
                  </a:schemeClr>
                </a:solidFill>
                <a:ea typeface="楷体_GB2312" pitchFamily="49" charset="-122"/>
              </a:rPr>
              <a:t>2)</a:t>
            </a:r>
            <a:r>
              <a:rPr lang="zh-CN" altLang="en-US" sz="2600" b="1" dirty="0">
                <a:solidFill>
                  <a:schemeClr val="tx1">
                    <a:lumMod val="75000"/>
                  </a:schemeClr>
                </a:solidFill>
                <a:ea typeface="楷体_GB2312" pitchFamily="49" charset="-122"/>
              </a:rPr>
              <a:t>阶有向图</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中有一个顶点的入度为</a:t>
            </a:r>
            <a:r>
              <a:rPr lang="en-US" altLang="zh-CN" sz="2600" b="1" dirty="0">
                <a:solidFill>
                  <a:schemeClr val="tx1">
                    <a:lumMod val="75000"/>
                  </a:schemeClr>
                </a:solidFill>
                <a:ea typeface="楷体_GB2312" pitchFamily="49" charset="-122"/>
              </a:rPr>
              <a:t>0,</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其余的顶点的入度均为</a:t>
            </a:r>
            <a:r>
              <a:rPr lang="en-US" altLang="zh-CN" sz="2600" b="1" dirty="0">
                <a:solidFill>
                  <a:schemeClr val="tx1">
                    <a:lumMod val="75000"/>
                  </a:schemeClr>
                </a:solidFill>
                <a:ea typeface="楷体_GB2312" pitchFamily="49" charset="-122"/>
              </a:rPr>
              <a:t>1,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zh-CN" altLang="en-US" sz="2600" b="1" dirty="0">
                <a:solidFill>
                  <a:srgbClr val="C00000"/>
                </a:solidFill>
                <a:ea typeface="楷体_GB2312" pitchFamily="49" charset="-122"/>
              </a:rPr>
              <a:t>根树</a:t>
            </a:r>
            <a:r>
              <a:rPr lang="en-US" altLang="zh-CN" sz="2600" b="1" dirty="0">
                <a:solidFill>
                  <a:schemeClr val="tx1">
                    <a:lumMod val="75000"/>
                  </a:schemeClr>
                </a:solidFill>
                <a:ea typeface="楷体_GB2312" pitchFamily="49" charset="-122"/>
              </a:rPr>
              <a:t>(</a:t>
            </a:r>
            <a:r>
              <a:rPr lang="en-US" altLang="zh-CN" sz="2600" b="1" dirty="0">
                <a:solidFill>
                  <a:schemeClr val="tx1">
                    <a:lumMod val="75000"/>
                  </a:schemeClr>
                </a:solidFill>
                <a:latin typeface="Franklin Gothic Book" panose="020B0503020102020204" pitchFamily="34" charset="0"/>
                <a:ea typeface="楷体_GB2312" pitchFamily="49" charset="-122"/>
              </a:rPr>
              <a:t>Rooted Tree</a:t>
            </a:r>
            <a:r>
              <a:rPr lang="en-US" altLang="zh-CN" sz="2600" b="1" dirty="0">
                <a:solidFill>
                  <a:schemeClr val="tx1">
                    <a:lumMod val="75000"/>
                  </a:schemeClr>
                </a:solidFill>
                <a:ea typeface="楷体_GB2312" pitchFamily="49" charset="-122"/>
              </a:rPr>
              <a:t>);</a:t>
            </a:r>
          </a:p>
        </p:txBody>
      </p:sp>
      <p:sp>
        <p:nvSpPr>
          <p:cNvPr id="857093" name="Rectangle 5"/>
          <p:cNvSpPr>
            <a:spLocks noChangeArrowheads="1"/>
          </p:cNvSpPr>
          <p:nvPr/>
        </p:nvSpPr>
        <p:spPr bwMode="auto">
          <a:xfrm>
            <a:off x="250825" y="3024188"/>
            <a:ext cx="81661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238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入度为</a:t>
            </a:r>
            <a:r>
              <a:rPr lang="en-US" altLang="zh-CN" sz="2600" b="1" dirty="0">
                <a:solidFill>
                  <a:schemeClr val="tx1">
                    <a:lumMod val="75000"/>
                  </a:schemeClr>
                </a:solidFill>
                <a:ea typeface="楷体_GB2312" pitchFamily="49" charset="-122"/>
              </a:rPr>
              <a:t>0</a:t>
            </a:r>
            <a:r>
              <a:rPr lang="zh-CN" altLang="en-US" sz="2600" b="1" dirty="0">
                <a:solidFill>
                  <a:schemeClr val="tx1">
                    <a:lumMod val="75000"/>
                  </a:schemeClr>
                </a:solidFill>
                <a:ea typeface="楷体_GB2312" pitchFamily="49" charset="-122"/>
              </a:rPr>
              <a:t>的顶点称为</a:t>
            </a:r>
            <a:r>
              <a:rPr lang="zh-CN" altLang="en-US" sz="2600" b="1" dirty="0">
                <a:solidFill>
                  <a:srgbClr val="C00000"/>
                </a:solidFill>
                <a:ea typeface="楷体_GB2312" pitchFamily="49" charset="-122"/>
              </a:rPr>
              <a:t>树根</a:t>
            </a:r>
            <a:r>
              <a:rPr lang="en-US" altLang="zh-CN" sz="2600" b="1" dirty="0">
                <a:solidFill>
                  <a:schemeClr val="tx1">
                    <a:lumMod val="75000"/>
                  </a:schemeClr>
                </a:solidFill>
                <a:ea typeface="楷体_GB2312" pitchFamily="49" charset="-122"/>
              </a:rPr>
              <a:t>(</a:t>
            </a:r>
            <a:r>
              <a:rPr lang="en-US" altLang="zh-CN" sz="2600" b="1" dirty="0">
                <a:solidFill>
                  <a:schemeClr val="tx1">
                    <a:lumMod val="75000"/>
                  </a:schemeClr>
                </a:solidFill>
                <a:latin typeface="Franklin Gothic Book" panose="020B0503020102020204" pitchFamily="34" charset="0"/>
                <a:ea typeface="楷体_GB2312" pitchFamily="49" charset="-122"/>
              </a:rPr>
              <a:t>Root</a:t>
            </a:r>
            <a:r>
              <a:rPr lang="en-US" altLang="zh-CN" sz="26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入度为</a:t>
            </a:r>
            <a:r>
              <a:rPr lang="en-US" altLang="zh-CN" sz="2600" b="1" dirty="0">
                <a:solidFill>
                  <a:schemeClr val="tx1">
                    <a:lumMod val="75000"/>
                  </a:schemeClr>
                </a:solidFill>
                <a:ea typeface="楷体_GB2312" pitchFamily="49" charset="-122"/>
              </a:rPr>
              <a:t>1</a:t>
            </a:r>
            <a:r>
              <a:rPr lang="zh-CN" altLang="en-US" sz="2600" b="1" dirty="0">
                <a:solidFill>
                  <a:schemeClr val="tx1">
                    <a:lumMod val="75000"/>
                  </a:schemeClr>
                </a:solidFill>
                <a:ea typeface="楷体_GB2312" pitchFamily="49" charset="-122"/>
              </a:rPr>
              <a:t>出度为</a:t>
            </a:r>
            <a:r>
              <a:rPr lang="en-US" altLang="zh-CN" sz="2600" b="1" dirty="0">
                <a:solidFill>
                  <a:schemeClr val="tx1">
                    <a:lumMod val="75000"/>
                  </a:schemeClr>
                </a:solidFill>
                <a:ea typeface="楷体_GB2312" pitchFamily="49" charset="-122"/>
              </a:rPr>
              <a:t>0</a:t>
            </a:r>
            <a:r>
              <a:rPr lang="zh-CN" altLang="en-US" sz="2600" b="1" dirty="0">
                <a:solidFill>
                  <a:schemeClr val="tx1">
                    <a:lumMod val="75000"/>
                  </a:schemeClr>
                </a:solidFill>
                <a:ea typeface="楷体_GB2312" pitchFamily="49" charset="-122"/>
              </a:rPr>
              <a:t>的顶点称为</a:t>
            </a:r>
            <a:r>
              <a:rPr lang="zh-CN" altLang="en-US" sz="2600" b="1" dirty="0">
                <a:solidFill>
                  <a:srgbClr val="C00000"/>
                </a:solidFill>
                <a:ea typeface="楷体_GB2312" pitchFamily="49" charset="-122"/>
              </a:rPr>
              <a:t>叶结点</a:t>
            </a:r>
            <a:r>
              <a:rPr lang="en-US" altLang="zh-CN" sz="26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入度为</a:t>
            </a:r>
            <a:r>
              <a:rPr lang="en-US" altLang="zh-CN" sz="2600" b="1" dirty="0">
                <a:solidFill>
                  <a:schemeClr val="tx1">
                    <a:lumMod val="75000"/>
                  </a:schemeClr>
                </a:solidFill>
                <a:ea typeface="楷体_GB2312" pitchFamily="49" charset="-122"/>
              </a:rPr>
              <a:t>1</a:t>
            </a:r>
            <a:r>
              <a:rPr lang="zh-CN" altLang="en-US" sz="2600" b="1" dirty="0">
                <a:solidFill>
                  <a:schemeClr val="tx1">
                    <a:lumMod val="75000"/>
                  </a:schemeClr>
                </a:solidFill>
                <a:ea typeface="楷体_GB2312" pitchFamily="49" charset="-122"/>
              </a:rPr>
              <a:t>出度不为</a:t>
            </a:r>
            <a:r>
              <a:rPr lang="en-US" altLang="zh-CN" sz="2600" b="1" dirty="0">
                <a:solidFill>
                  <a:schemeClr val="tx1">
                    <a:lumMod val="75000"/>
                  </a:schemeClr>
                </a:solidFill>
                <a:ea typeface="楷体_GB2312" pitchFamily="49" charset="-122"/>
              </a:rPr>
              <a:t>0</a:t>
            </a:r>
            <a:r>
              <a:rPr lang="zh-CN" altLang="en-US" sz="2600" b="1" dirty="0">
                <a:solidFill>
                  <a:schemeClr val="tx1">
                    <a:lumMod val="75000"/>
                  </a:schemeClr>
                </a:solidFill>
                <a:ea typeface="楷体_GB2312" pitchFamily="49" charset="-122"/>
              </a:rPr>
              <a:t>的顶点称为</a:t>
            </a:r>
            <a:r>
              <a:rPr lang="zh-CN" altLang="en-US" sz="2600" b="1" dirty="0">
                <a:solidFill>
                  <a:srgbClr val="C00000"/>
                </a:solidFill>
                <a:ea typeface="楷体_GB2312" pitchFamily="49" charset="-122"/>
              </a:rPr>
              <a:t>内结点</a:t>
            </a:r>
            <a:r>
              <a:rPr lang="en-US" altLang="zh-CN" sz="26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内点和树根统称为</a:t>
            </a:r>
            <a:r>
              <a:rPr lang="zh-CN" altLang="en-US" sz="2600" b="1" dirty="0">
                <a:solidFill>
                  <a:srgbClr val="C00000"/>
                </a:solidFill>
                <a:ea typeface="楷体_GB2312" pitchFamily="49" charset="-122"/>
              </a:rPr>
              <a:t>分支点</a:t>
            </a:r>
            <a:r>
              <a:rPr lang="en-US" altLang="zh-CN" sz="26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从树根到结点</a:t>
            </a:r>
            <a:r>
              <a:rPr lang="en-US" altLang="zh-CN" sz="2600" b="1" dirty="0">
                <a:solidFill>
                  <a:schemeClr val="tx1">
                    <a:lumMod val="75000"/>
                  </a:schemeClr>
                </a:solidFill>
                <a:ea typeface="楷体_GB2312" pitchFamily="49" charset="-122"/>
              </a:rPr>
              <a:t>v</a:t>
            </a:r>
            <a:r>
              <a:rPr lang="zh-CN" altLang="en-US" sz="2600" b="1" dirty="0">
                <a:solidFill>
                  <a:schemeClr val="tx1">
                    <a:lumMod val="75000"/>
                  </a:schemeClr>
                </a:solidFill>
                <a:ea typeface="楷体_GB2312" pitchFamily="49" charset="-122"/>
              </a:rPr>
              <a:t>路径的长度称为</a:t>
            </a:r>
            <a:r>
              <a:rPr lang="en-US" altLang="zh-CN" sz="2600" b="1" dirty="0">
                <a:solidFill>
                  <a:schemeClr val="tx1">
                    <a:lumMod val="75000"/>
                  </a:schemeClr>
                </a:solidFill>
                <a:ea typeface="楷体_GB2312" pitchFamily="49" charset="-122"/>
              </a:rPr>
              <a:t>v</a:t>
            </a:r>
            <a:r>
              <a:rPr lang="zh-CN" altLang="en-US" sz="2600" b="1" dirty="0">
                <a:solidFill>
                  <a:schemeClr val="tx1">
                    <a:lumMod val="75000"/>
                  </a:schemeClr>
                </a:solidFill>
                <a:ea typeface="楷体_GB2312" pitchFamily="49" charset="-122"/>
              </a:rPr>
              <a:t>的</a:t>
            </a:r>
            <a:r>
              <a:rPr lang="zh-CN" altLang="en-US" sz="2600" b="1" dirty="0">
                <a:solidFill>
                  <a:srgbClr val="C00000"/>
                </a:solidFill>
                <a:ea typeface="楷体_GB2312" pitchFamily="49" charset="-122"/>
              </a:rPr>
              <a:t>层数</a:t>
            </a:r>
            <a:r>
              <a:rPr lang="en-US" altLang="zh-CN" sz="26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层数最大值称为</a:t>
            </a:r>
            <a:r>
              <a:rPr lang="zh-CN" altLang="en-US" sz="2600" b="1" dirty="0">
                <a:solidFill>
                  <a:srgbClr val="C00000"/>
                </a:solidFill>
                <a:ea typeface="楷体_GB2312" pitchFamily="49" charset="-122"/>
              </a:rPr>
              <a:t>树高</a:t>
            </a:r>
            <a:r>
              <a:rPr lang="en-US" altLang="zh-CN" sz="2600" b="1" dirty="0">
                <a:solidFill>
                  <a:schemeClr val="tx1">
                    <a:lumMod val="75000"/>
                  </a:schemeClr>
                </a:solidFill>
                <a:ea typeface="楷体_GB2312" pitchFamily="49" charset="-122"/>
              </a:rPr>
              <a:t>;</a:t>
            </a:r>
          </a:p>
        </p:txBody>
      </p:sp>
    </p:spTree>
    <p:extLst>
      <p:ext uri="{BB962C8B-B14F-4D97-AF65-F5344CB8AC3E}">
        <p14:creationId xmlns:p14="http://schemas.microsoft.com/office/powerpoint/2010/main" val="3374625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746125" y="1943100"/>
            <a:ext cx="8166100" cy="91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通常我们用将家族成员之间的关系来描述根树中的结点关系。</a:t>
            </a:r>
          </a:p>
        </p:txBody>
      </p:sp>
      <p:sp>
        <p:nvSpPr>
          <p:cNvPr id="858115" name="Rectangle 3"/>
          <p:cNvSpPr>
            <a:spLocks noChangeArrowheads="1"/>
          </p:cNvSpPr>
          <p:nvPr/>
        </p:nvSpPr>
        <p:spPr bwMode="auto">
          <a:xfrm>
            <a:off x="566738" y="3024188"/>
            <a:ext cx="81661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350963" indent="-13509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a:t>
            </a:r>
            <a:r>
              <a:rPr lang="zh-CN" altLang="en-US" sz="2500" b="1" dirty="0">
                <a:solidFill>
                  <a:schemeClr val="tx1">
                    <a:lumMod val="75000"/>
                  </a:schemeClr>
                </a:solidFill>
                <a:ea typeface="楷体_GB2312" pitchFamily="49" charset="-122"/>
              </a:rPr>
              <a:t>设</a:t>
            </a:r>
            <a:r>
              <a:rPr lang="en-US" altLang="zh-CN" sz="2500" b="1" dirty="0">
                <a:solidFill>
                  <a:schemeClr val="tx1">
                    <a:lumMod val="75000"/>
                  </a:schemeClr>
                </a:solidFill>
                <a:ea typeface="楷体_GB2312" pitchFamily="49" charset="-122"/>
              </a:rPr>
              <a:t>T</a:t>
            </a:r>
            <a:r>
              <a:rPr lang="zh-CN" altLang="en-US" sz="2500" b="1" dirty="0">
                <a:solidFill>
                  <a:schemeClr val="tx1">
                    <a:lumMod val="75000"/>
                  </a:schemeClr>
                </a:solidFill>
                <a:ea typeface="楷体_GB2312" pitchFamily="49" charset="-122"/>
              </a:rPr>
              <a:t>为一棵大于一个结点的根树</a:t>
            </a:r>
            <a:r>
              <a:rPr lang="en-US" altLang="zh-CN" sz="2500" b="1" dirty="0">
                <a:solidFill>
                  <a:schemeClr val="tx1">
                    <a:lumMod val="75000"/>
                  </a:schemeClr>
                </a:solidFill>
                <a:ea typeface="楷体_GB2312" pitchFamily="49" charset="-122"/>
              </a:rPr>
              <a:t>, </a:t>
            </a:r>
            <a:r>
              <a:rPr lang="en-US" altLang="zh-CN" sz="2500" b="1" dirty="0">
                <a:solidFill>
                  <a:schemeClr val="tx1">
                    <a:lumMod val="75000"/>
                  </a:schemeClr>
                </a:solidFill>
                <a:ea typeface="楷体_GB2312" pitchFamily="49" charset="-122"/>
                <a:sym typeface="Symbol" panose="05050102010706020507" pitchFamily="18" charset="2"/>
              </a:rPr>
              <a:t>u</a:t>
            </a:r>
            <a:r>
              <a:rPr lang="en-US" altLang="zh-CN" sz="2500" b="1" dirty="0">
                <a:solidFill>
                  <a:schemeClr val="tx1">
                    <a:lumMod val="75000"/>
                  </a:schemeClr>
                </a:solidFill>
                <a:ea typeface="楷体_GB2312" pitchFamily="49" charset="-122"/>
              </a:rPr>
              <a:t>, </a:t>
            </a:r>
            <a:r>
              <a:rPr lang="en-US" altLang="zh-CN" sz="2500" b="1" dirty="0" err="1">
                <a:solidFill>
                  <a:schemeClr val="tx1">
                    <a:lumMod val="75000"/>
                  </a:schemeClr>
                </a:solidFill>
                <a:ea typeface="楷体_GB2312" pitchFamily="49" charset="-122"/>
              </a:rPr>
              <a:t>v</a:t>
            </a:r>
            <a:r>
              <a:rPr lang="en-US" altLang="zh-CN" sz="2500" b="1" dirty="0" err="1">
                <a:solidFill>
                  <a:schemeClr val="tx1">
                    <a:lumMod val="75000"/>
                  </a:schemeClr>
                </a:solidFill>
                <a:sym typeface="Symbol" panose="05050102010706020507" pitchFamily="18" charset="2"/>
              </a:rPr>
              <a:t></a:t>
            </a:r>
            <a:r>
              <a:rPr lang="en-US" altLang="zh-CN" sz="2500" b="1" dirty="0" err="1">
                <a:solidFill>
                  <a:schemeClr val="tx1">
                    <a:lumMod val="75000"/>
                  </a:schemeClr>
                </a:solidFill>
                <a:ea typeface="楷体_GB2312" pitchFamily="49" charset="-122"/>
              </a:rPr>
              <a:t>V</a:t>
            </a:r>
            <a:r>
              <a:rPr lang="en-US" altLang="zh-CN" sz="2500" b="1" dirty="0">
                <a:solidFill>
                  <a:schemeClr val="tx1">
                    <a:lumMod val="75000"/>
                  </a:schemeClr>
                </a:solidFill>
                <a:ea typeface="楷体_GB2312" pitchFamily="49" charset="-122"/>
              </a:rPr>
              <a:t>(T), </a:t>
            </a:r>
          </a:p>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a:t>
            </a:r>
            <a:r>
              <a:rPr lang="zh-CN" altLang="en-US" sz="2500" b="1" dirty="0">
                <a:solidFill>
                  <a:schemeClr val="tx1">
                    <a:lumMod val="75000"/>
                  </a:schemeClr>
                </a:solidFill>
                <a:ea typeface="楷体_GB2312" pitchFamily="49" charset="-122"/>
              </a:rPr>
              <a:t>若</a:t>
            </a:r>
            <a:r>
              <a:rPr lang="en-US" altLang="zh-CN" sz="2500" b="1" dirty="0">
                <a:solidFill>
                  <a:schemeClr val="tx1">
                    <a:lumMod val="75000"/>
                  </a:schemeClr>
                </a:solidFill>
                <a:ea typeface="楷体_GB2312" pitchFamily="49" charset="-122"/>
              </a:rPr>
              <a:t>u </a:t>
            </a:r>
            <a:r>
              <a:rPr lang="en-US" altLang="zh-CN" sz="2500" b="1" dirty="0">
                <a:solidFill>
                  <a:schemeClr val="tx1">
                    <a:lumMod val="75000"/>
                  </a:schemeClr>
                </a:solidFill>
                <a:ea typeface="楷体_GB2312" pitchFamily="49" charset="-122"/>
                <a:sym typeface="Symbol" panose="05050102010706020507" pitchFamily="18" charset="2"/>
              </a:rPr>
              <a:t> </a:t>
            </a:r>
            <a:r>
              <a:rPr lang="en-US" altLang="zh-CN" sz="2500" b="1" dirty="0">
                <a:solidFill>
                  <a:schemeClr val="tx1">
                    <a:lumMod val="75000"/>
                  </a:schemeClr>
                </a:solidFill>
                <a:ea typeface="楷体_GB2312" pitchFamily="49" charset="-122"/>
              </a:rPr>
              <a:t>v, </a:t>
            </a:r>
            <a:r>
              <a:rPr lang="zh-CN" altLang="en-US" sz="2500" b="1" dirty="0">
                <a:solidFill>
                  <a:schemeClr val="tx1">
                    <a:lumMod val="75000"/>
                  </a:schemeClr>
                </a:solidFill>
                <a:ea typeface="楷体_GB2312" pitchFamily="49" charset="-122"/>
              </a:rPr>
              <a:t>则称</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是</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祖先</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Ascendant</a:t>
            </a:r>
            <a:r>
              <a:rPr lang="en-US" altLang="zh-CN" sz="2500" b="1" dirty="0">
                <a:solidFill>
                  <a:schemeClr val="tx1">
                    <a:lumMod val="75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v</a:t>
            </a:r>
            <a:r>
              <a:rPr lang="zh-CN" altLang="en-US" sz="2500" b="1" dirty="0">
                <a:solidFill>
                  <a:schemeClr val="tx1">
                    <a:lumMod val="75000"/>
                  </a:schemeClr>
                </a:solidFill>
                <a:ea typeface="楷体_GB2312" pitchFamily="49" charset="-122"/>
              </a:rPr>
              <a:t>是</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后代</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Descendant</a:t>
            </a:r>
            <a:r>
              <a:rPr lang="en-US" altLang="zh-CN" sz="2500" b="1" dirty="0">
                <a:solidFill>
                  <a:schemeClr val="tx1">
                    <a:lumMod val="75000"/>
                  </a:schemeClr>
                </a:solidFill>
                <a:ea typeface="楷体_GB2312" pitchFamily="49" charset="-122"/>
              </a:rPr>
              <a:t>)</a:t>
            </a:r>
          </a:p>
        </p:txBody>
      </p:sp>
      <p:sp>
        <p:nvSpPr>
          <p:cNvPr id="858116" name="Rectangle 4"/>
          <p:cNvSpPr>
            <a:spLocks noChangeArrowheads="1"/>
          </p:cNvSpPr>
          <p:nvPr/>
        </p:nvSpPr>
        <p:spPr bwMode="auto">
          <a:xfrm>
            <a:off x="522288" y="4373563"/>
            <a:ext cx="81661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92088" indent="63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500" b="1" dirty="0">
                <a:solidFill>
                  <a:schemeClr val="tx1">
                    <a:lumMod val="75000"/>
                  </a:schemeClr>
                </a:solidFill>
                <a:ea typeface="楷体_GB2312" pitchFamily="49" charset="-122"/>
              </a:rPr>
              <a:t>若边</a:t>
            </a:r>
            <a:r>
              <a:rPr lang="en-US" altLang="zh-CN" sz="2500" b="1" dirty="0">
                <a:solidFill>
                  <a:schemeClr val="tx1">
                    <a:lumMod val="75000"/>
                  </a:schemeClr>
                </a:solidFill>
                <a:ea typeface="楷体_GB2312" pitchFamily="49" charset="-122"/>
              </a:rPr>
              <a:t>&lt;u, v&gt;</a:t>
            </a:r>
            <a:r>
              <a:rPr lang="en-US" altLang="zh-CN" sz="2500" b="1" dirty="0">
                <a:solidFill>
                  <a:schemeClr val="tx1">
                    <a:lumMod val="75000"/>
                  </a:schemeClr>
                </a:solidFill>
                <a:sym typeface="Symbol" panose="05050102010706020507" pitchFamily="18" charset="2"/>
              </a:rPr>
              <a:t></a:t>
            </a:r>
            <a:r>
              <a:rPr lang="en-US" altLang="zh-CN" sz="2500" b="1" dirty="0">
                <a:solidFill>
                  <a:schemeClr val="tx1">
                    <a:lumMod val="75000"/>
                  </a:schemeClr>
                </a:solidFill>
                <a:ea typeface="楷体_GB2312" pitchFamily="49" charset="-122"/>
              </a:rPr>
              <a:t>E(T), </a:t>
            </a:r>
            <a:r>
              <a:rPr lang="zh-CN" altLang="en-US" sz="2500" b="1" dirty="0">
                <a:solidFill>
                  <a:schemeClr val="tx1">
                    <a:lumMod val="75000"/>
                  </a:schemeClr>
                </a:solidFill>
                <a:ea typeface="楷体_GB2312" pitchFamily="49" charset="-122"/>
              </a:rPr>
              <a:t>则称</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是</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父亲</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Parent</a:t>
            </a:r>
            <a:r>
              <a:rPr lang="en-US" altLang="zh-CN" sz="2500" b="1" dirty="0">
                <a:solidFill>
                  <a:schemeClr val="tx1">
                    <a:lumMod val="75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v</a:t>
            </a:r>
            <a:r>
              <a:rPr lang="zh-CN" altLang="en-US" sz="2500" b="1" dirty="0">
                <a:solidFill>
                  <a:schemeClr val="tx1">
                    <a:lumMod val="75000"/>
                  </a:schemeClr>
                </a:solidFill>
                <a:ea typeface="楷体_GB2312" pitchFamily="49" charset="-122"/>
              </a:rPr>
              <a:t>为</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儿子</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Child</a:t>
            </a:r>
            <a:r>
              <a:rPr lang="en-US" altLang="zh-CN" sz="25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500" b="1" dirty="0">
                <a:solidFill>
                  <a:schemeClr val="tx1">
                    <a:lumMod val="75000"/>
                  </a:schemeClr>
                </a:solidFill>
                <a:ea typeface="楷体_GB2312" pitchFamily="49" charset="-122"/>
              </a:rPr>
              <a:t>若结点</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和</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的具有相同父亲</a:t>
            </a:r>
            <a:r>
              <a:rPr lang="en-US" altLang="zh-CN" sz="2500" b="1" dirty="0">
                <a:solidFill>
                  <a:schemeClr val="tx1">
                    <a:lumMod val="75000"/>
                  </a:schemeClr>
                </a:solidFill>
                <a:ea typeface="楷体_GB2312" pitchFamily="49" charset="-122"/>
              </a:rPr>
              <a:t>, </a:t>
            </a:r>
            <a:r>
              <a:rPr lang="zh-CN" altLang="en-US" sz="2500" b="1" dirty="0">
                <a:solidFill>
                  <a:schemeClr val="tx1">
                    <a:lumMod val="75000"/>
                  </a:schemeClr>
                </a:solidFill>
                <a:ea typeface="楷体_GB2312" pitchFamily="49" charset="-122"/>
              </a:rPr>
              <a:t>则称</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和</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是兄弟</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Sibling</a:t>
            </a:r>
            <a:r>
              <a:rPr lang="en-US" altLang="zh-CN" sz="2500" b="1" dirty="0">
                <a:solidFill>
                  <a:schemeClr val="tx1">
                    <a:lumMod val="75000"/>
                  </a:schemeClr>
                </a:solidFill>
                <a:ea typeface="楷体_GB2312" pitchFamily="49" charset="-122"/>
              </a:rPr>
              <a:t>)</a:t>
            </a:r>
          </a:p>
        </p:txBody>
      </p:sp>
      <p:sp>
        <p:nvSpPr>
          <p:cNvPr id="100357" name="Rectangle 5"/>
          <p:cNvSpPr>
            <a:spLocks noChangeArrowheads="1"/>
          </p:cNvSpPr>
          <p:nvPr/>
        </p:nvSpPr>
        <p:spPr bwMode="auto">
          <a:xfrm>
            <a:off x="341313" y="1223963"/>
            <a:ext cx="627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75000"/>
                  </a:schemeClr>
                </a:solidFill>
                <a:latin typeface="Garamond" panose="02020404030301010803" pitchFamily="18" charset="0"/>
              </a:rPr>
              <a:t>  </a:t>
            </a:r>
            <a:r>
              <a:rPr lang="zh-CN" altLang="en-US" sz="3200" b="1" dirty="0">
                <a:solidFill>
                  <a:schemeClr val="tx1">
                    <a:lumMod val="75000"/>
                  </a:schemeClr>
                </a:solidFill>
                <a:latin typeface="Garamond" panose="02020404030301010803" pitchFamily="18" charset="0"/>
              </a:rPr>
              <a:t>根树的几个术语</a:t>
            </a:r>
          </a:p>
        </p:txBody>
      </p:sp>
      <p:sp>
        <p:nvSpPr>
          <p:cNvPr id="100358" name="Rectangle 6"/>
          <p:cNvSpPr>
            <a:spLocks noRot="1" noChangeArrowheads="1"/>
          </p:cNvSpPr>
          <p:nvPr/>
        </p:nvSpPr>
        <p:spPr bwMode="auto">
          <a:xfrm>
            <a:off x="522288" y="368300"/>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a:ln w="12700">
                  <a:solidFill>
                    <a:schemeClr val="tx2"/>
                  </a:solidFill>
                </a:ln>
                <a:solidFill>
                  <a:schemeClr val="tx2">
                    <a:lumMod val="75000"/>
                  </a:schemeClr>
                </a:solidFill>
                <a:latin typeface="+mn-ea"/>
              </a:rPr>
              <a:t>根树的基本概念</a:t>
            </a:r>
          </a:p>
        </p:txBody>
      </p:sp>
    </p:spTree>
    <p:extLst>
      <p:ext uri="{BB962C8B-B14F-4D97-AF65-F5344CB8AC3E}">
        <p14:creationId xmlns:p14="http://schemas.microsoft.com/office/powerpoint/2010/main" val="152849779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ln w="12700">
                  <a:solidFill>
                    <a:schemeClr val="tx2"/>
                  </a:solidFill>
                </a:ln>
                <a:solidFill>
                  <a:schemeClr val="tx2">
                    <a:lumMod val="75000"/>
                  </a:schemeClr>
                </a:solidFill>
                <a:latin typeface="+mn-ea"/>
              </a:rPr>
              <a:t>根树的基本概念</a:t>
            </a:r>
          </a:p>
        </p:txBody>
      </p:sp>
      <p:sp>
        <p:nvSpPr>
          <p:cNvPr id="101379" name="Rectangle 3"/>
          <p:cNvSpPr>
            <a:spLocks noChangeArrowheads="1"/>
          </p:cNvSpPr>
          <p:nvPr/>
        </p:nvSpPr>
        <p:spPr bwMode="auto">
          <a:xfrm>
            <a:off x="206375" y="1223963"/>
            <a:ext cx="627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bg2"/>
                </a:solidFill>
                <a:latin typeface="Garamond" panose="02020404030301010803" pitchFamily="18" charset="0"/>
              </a:rPr>
              <a:t>  </a:t>
            </a:r>
            <a:r>
              <a:rPr lang="zh-CN" altLang="en-US" sz="3200" b="1" dirty="0">
                <a:solidFill>
                  <a:schemeClr val="tx1">
                    <a:lumMod val="75000"/>
                  </a:schemeClr>
                </a:solidFill>
                <a:latin typeface="Garamond" panose="02020404030301010803" pitchFamily="18" charset="0"/>
              </a:rPr>
              <a:t>根树的几个术语</a:t>
            </a:r>
          </a:p>
        </p:txBody>
      </p:sp>
      <p:sp>
        <p:nvSpPr>
          <p:cNvPr id="859140" name="Rectangle 4"/>
          <p:cNvSpPr>
            <a:spLocks noChangeArrowheads="1"/>
          </p:cNvSpPr>
          <p:nvPr/>
        </p:nvSpPr>
        <p:spPr bwMode="auto">
          <a:xfrm>
            <a:off x="566738" y="1763713"/>
            <a:ext cx="8577262"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若将根树</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中每个结点的</a:t>
            </a:r>
            <a:r>
              <a:rPr lang="zh-CN" altLang="en-US" sz="2600" dirty="0">
                <a:solidFill>
                  <a:schemeClr val="tx1">
                    <a:lumMod val="75000"/>
                  </a:schemeClr>
                </a:solidFill>
                <a:ea typeface="楷体_GB2312" pitchFamily="49" charset="-122"/>
              </a:rPr>
              <a:t>孩</a:t>
            </a:r>
            <a:r>
              <a:rPr lang="zh-CN" altLang="en-US" sz="2600" b="1" dirty="0">
                <a:solidFill>
                  <a:schemeClr val="tx1">
                    <a:lumMod val="75000"/>
                  </a:schemeClr>
                </a:solidFill>
                <a:ea typeface="楷体_GB2312" pitchFamily="49" charset="-122"/>
              </a:rPr>
              <a:t>子都标定次序</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zh-CN" altLang="en-US" sz="2600" b="1" dirty="0">
                <a:solidFill>
                  <a:srgbClr val="FF0066"/>
                </a:solidFill>
                <a:ea typeface="楷体_GB2312" pitchFamily="49" charset="-122"/>
              </a:rPr>
              <a:t>有序树</a:t>
            </a:r>
            <a:r>
              <a:rPr lang="zh-CN" altLang="en-US" sz="2600" b="1" dirty="0">
                <a:solidFill>
                  <a:schemeClr val="bg2"/>
                </a:solidFill>
                <a:ea typeface="楷体_GB2312" pitchFamily="49" charset="-122"/>
              </a:rPr>
              <a:t>。</a:t>
            </a:r>
            <a:r>
              <a:rPr lang="zh-CN" altLang="en-US" sz="2600" b="1" dirty="0">
                <a:solidFill>
                  <a:schemeClr val="tx1">
                    <a:lumMod val="75000"/>
                  </a:schemeClr>
                </a:solidFill>
                <a:ea typeface="楷体_GB2312" pitchFamily="49" charset="-122"/>
              </a:rPr>
              <a:t>根据根树</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中每个分支点孩子数和是否有序</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树可分为</a:t>
            </a:r>
            <a:r>
              <a:rPr lang="en-US" altLang="zh-CN" sz="2600" b="1" dirty="0">
                <a:solidFill>
                  <a:schemeClr val="tx1">
                    <a:lumMod val="75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(1)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的每个分支点至多有</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个孩子</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叉树</a:t>
            </a:r>
            <a:r>
              <a:rPr lang="en-US" altLang="zh-CN" sz="2600" b="1" dirty="0">
                <a:solidFill>
                  <a:schemeClr val="bg2"/>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bg2"/>
                </a:solidFill>
                <a:ea typeface="楷体_GB2312" pitchFamily="49" charset="-122"/>
              </a:rPr>
              <a:t>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叉树是有序的</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则称它为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叉有序树</a:t>
            </a:r>
            <a:r>
              <a:rPr lang="en-US" altLang="zh-CN" sz="2600" b="1" dirty="0">
                <a:solidFill>
                  <a:schemeClr val="bg2"/>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(2)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的每个分支点都恰好有</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个孩子</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叉正则树</a:t>
            </a:r>
            <a:r>
              <a:rPr lang="en-US" altLang="zh-CN" sz="2600" b="1" dirty="0">
                <a:solidFill>
                  <a:schemeClr val="bg2"/>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bg2"/>
                </a:solidFill>
                <a:ea typeface="楷体_GB2312" pitchFamily="49" charset="-122"/>
              </a:rPr>
              <a:t>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是有序的</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则称它为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叉正则有序树</a:t>
            </a:r>
            <a:r>
              <a:rPr lang="en-US" altLang="zh-CN" sz="2600" b="1" dirty="0">
                <a:solidFill>
                  <a:schemeClr val="bg2"/>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(3)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叉正则树</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且每个叶结点的层数均为树高</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叉满正则树</a:t>
            </a:r>
            <a:r>
              <a:rPr lang="en-US" altLang="zh-CN" sz="2600" b="1" dirty="0">
                <a:solidFill>
                  <a:schemeClr val="tx1">
                    <a:lumMod val="75000"/>
                  </a:schemeClr>
                </a:solidFill>
                <a:ea typeface="楷体_GB2312" pitchFamily="49" charset="-122"/>
              </a:rPr>
              <a:t>;</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是有序的</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则称它为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叉满正则</a:t>
            </a:r>
          </a:p>
          <a:p>
            <a:pPr eaLnBrk="1" hangingPunct="1">
              <a:lnSpc>
                <a:spcPct val="120000"/>
              </a:lnSpc>
              <a:buClr>
                <a:schemeClr val="hlink"/>
              </a:buClr>
              <a:buSzPct val="70000"/>
              <a:buFont typeface="Wingdings" panose="05000000000000000000" pitchFamily="2" charset="2"/>
              <a:buNone/>
            </a:pPr>
            <a:r>
              <a:rPr lang="zh-CN" altLang="en-US" sz="2600" b="1" dirty="0">
                <a:solidFill>
                  <a:srgbClr val="FF0066"/>
                </a:solidFill>
                <a:ea typeface="楷体_GB2312" pitchFamily="49" charset="-122"/>
              </a:rPr>
              <a:t>     有序树</a:t>
            </a:r>
            <a:r>
              <a:rPr lang="zh-CN" altLang="en-US" sz="2600" b="1" dirty="0">
                <a:solidFill>
                  <a:schemeClr val="bg2"/>
                </a:solidFill>
                <a:ea typeface="楷体_GB2312" pitchFamily="49" charset="-122"/>
              </a:rPr>
              <a:t>。</a:t>
            </a:r>
          </a:p>
        </p:txBody>
      </p:sp>
    </p:spTree>
    <p:extLst>
      <p:ext uri="{BB962C8B-B14F-4D97-AF65-F5344CB8AC3E}">
        <p14:creationId xmlns:p14="http://schemas.microsoft.com/office/powerpoint/2010/main" val="398610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91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91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91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91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914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914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91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Text Box 2"/>
          <p:cNvSpPr txBox="1">
            <a:spLocks noChangeArrowheads="1"/>
          </p:cNvSpPr>
          <p:nvPr/>
        </p:nvSpPr>
        <p:spPr bwMode="auto">
          <a:xfrm>
            <a:off x="3254375" y="5210175"/>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Verdana" panose="020B0604030504040204" pitchFamily="34" charset="0"/>
                <a:ea typeface="楷体_GB2312" pitchFamily="49" charset="-122"/>
              </a:rPr>
              <a:t>二叉树</a:t>
            </a:r>
          </a:p>
        </p:txBody>
      </p:sp>
      <p:sp>
        <p:nvSpPr>
          <p:cNvPr id="860163" name="Text Box 3"/>
          <p:cNvSpPr txBox="1">
            <a:spLocks noChangeArrowheads="1"/>
          </p:cNvSpPr>
          <p:nvPr/>
        </p:nvSpPr>
        <p:spPr bwMode="auto">
          <a:xfrm>
            <a:off x="2946400" y="5210175"/>
            <a:ext cx="1531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Verdana" panose="020B0604030504040204" pitchFamily="34" charset="0"/>
                <a:ea typeface="楷体_GB2312" pitchFamily="49" charset="-122"/>
              </a:rPr>
              <a:t>二叉正则树</a:t>
            </a:r>
          </a:p>
        </p:txBody>
      </p:sp>
      <p:sp>
        <p:nvSpPr>
          <p:cNvPr id="860164" name="Text Box 4"/>
          <p:cNvSpPr txBox="1">
            <a:spLocks noChangeArrowheads="1"/>
          </p:cNvSpPr>
          <p:nvPr/>
        </p:nvSpPr>
        <p:spPr bwMode="auto">
          <a:xfrm>
            <a:off x="3081338" y="5241983"/>
            <a:ext cx="20129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00"/>
                </a:solidFill>
                <a:latin typeface="Verdana" panose="020B0604030504040204" pitchFamily="34" charset="0"/>
                <a:ea typeface="楷体_GB2312" pitchFamily="49" charset="-122"/>
              </a:rPr>
              <a:t>满二叉树</a:t>
            </a:r>
          </a:p>
        </p:txBody>
      </p:sp>
      <p:sp>
        <p:nvSpPr>
          <p:cNvPr id="860165" name="Rectangle 5"/>
          <p:cNvSpPr>
            <a:spLocks noChangeArrowheads="1"/>
          </p:cNvSpPr>
          <p:nvPr/>
        </p:nvSpPr>
        <p:spPr bwMode="auto">
          <a:xfrm>
            <a:off x="611188" y="1358900"/>
            <a:ext cx="8166100"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270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a:solidFill>
                  <a:schemeClr val="tx1">
                    <a:lumMod val="75000"/>
                  </a:schemeClr>
                </a:solidFill>
                <a:ea typeface="楷体_GB2312" pitchFamily="49" charset="-122"/>
              </a:rPr>
              <a:t>高度为</a:t>
            </a:r>
            <a:r>
              <a:rPr lang="en-US" altLang="zh-CN" sz="2600" b="1">
                <a:solidFill>
                  <a:schemeClr val="tx1">
                    <a:lumMod val="75000"/>
                  </a:schemeClr>
                </a:solidFill>
                <a:ea typeface="楷体_GB2312" pitchFamily="49" charset="-122"/>
              </a:rPr>
              <a:t>3</a:t>
            </a:r>
            <a:r>
              <a:rPr lang="zh-CN" altLang="en-US" sz="2600" b="1">
                <a:solidFill>
                  <a:schemeClr val="tx1">
                    <a:lumMod val="75000"/>
                  </a:schemeClr>
                </a:solidFill>
                <a:ea typeface="楷体_GB2312" pitchFamily="49" charset="-122"/>
              </a:rPr>
              <a:t>的各类二叉树的示意图。</a:t>
            </a:r>
            <a:endParaRPr lang="zh-CN" altLang="en-US" sz="2500" b="1">
              <a:solidFill>
                <a:schemeClr val="tx1">
                  <a:lumMod val="75000"/>
                </a:schemeClr>
              </a:solidFill>
              <a:ea typeface="楷体_GB2312" pitchFamily="49" charset="-122"/>
            </a:endParaRPr>
          </a:p>
        </p:txBody>
      </p:sp>
      <p:grpSp>
        <p:nvGrpSpPr>
          <p:cNvPr id="2" name="Group 6"/>
          <p:cNvGrpSpPr>
            <a:grpSpLocks/>
          </p:cNvGrpSpPr>
          <p:nvPr/>
        </p:nvGrpSpPr>
        <p:grpSpPr bwMode="auto">
          <a:xfrm>
            <a:off x="2720975" y="4275138"/>
            <a:ext cx="450850" cy="703262"/>
            <a:chOff x="2255" y="3199"/>
            <a:chExt cx="284" cy="443"/>
          </a:xfrm>
        </p:grpSpPr>
        <p:sp>
          <p:nvSpPr>
            <p:cNvPr id="102440" name="Line 7"/>
            <p:cNvSpPr>
              <a:spLocks noChangeShapeType="1"/>
            </p:cNvSpPr>
            <p:nvPr/>
          </p:nvSpPr>
          <p:spPr bwMode="auto">
            <a:xfrm flipH="1">
              <a:off x="2403" y="3199"/>
              <a:ext cx="136"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1" name="Oval 8"/>
            <p:cNvSpPr>
              <a:spLocks noChangeArrowheads="1"/>
            </p:cNvSpPr>
            <p:nvPr/>
          </p:nvSpPr>
          <p:spPr bwMode="auto">
            <a:xfrm>
              <a:off x="2255" y="3415"/>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10</a:t>
              </a:r>
            </a:p>
          </p:txBody>
        </p:sp>
      </p:grpSp>
      <p:grpSp>
        <p:nvGrpSpPr>
          <p:cNvPr id="3" name="Group 9"/>
          <p:cNvGrpSpPr>
            <a:grpSpLocks/>
          </p:cNvGrpSpPr>
          <p:nvPr/>
        </p:nvGrpSpPr>
        <p:grpSpPr bwMode="auto">
          <a:xfrm>
            <a:off x="3189288" y="4275138"/>
            <a:ext cx="441325" cy="703262"/>
            <a:chOff x="2550" y="3199"/>
            <a:chExt cx="278" cy="443"/>
          </a:xfrm>
        </p:grpSpPr>
        <p:sp>
          <p:nvSpPr>
            <p:cNvPr id="102438" name="Line 10"/>
            <p:cNvSpPr>
              <a:spLocks noChangeShapeType="1"/>
            </p:cNvSpPr>
            <p:nvPr/>
          </p:nvSpPr>
          <p:spPr bwMode="auto">
            <a:xfrm>
              <a:off x="2550" y="3199"/>
              <a:ext cx="136"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9" name="Oval 11"/>
            <p:cNvSpPr>
              <a:spLocks noChangeArrowheads="1"/>
            </p:cNvSpPr>
            <p:nvPr/>
          </p:nvSpPr>
          <p:spPr bwMode="auto">
            <a:xfrm>
              <a:off x="2601" y="3415"/>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11</a:t>
              </a:r>
            </a:p>
          </p:txBody>
        </p:sp>
      </p:grpSp>
      <p:grpSp>
        <p:nvGrpSpPr>
          <p:cNvPr id="4" name="Group 12"/>
          <p:cNvGrpSpPr>
            <a:grpSpLocks/>
          </p:cNvGrpSpPr>
          <p:nvPr/>
        </p:nvGrpSpPr>
        <p:grpSpPr bwMode="auto">
          <a:xfrm>
            <a:off x="4264025" y="4275138"/>
            <a:ext cx="441325" cy="703262"/>
            <a:chOff x="3227" y="3199"/>
            <a:chExt cx="278" cy="443"/>
          </a:xfrm>
        </p:grpSpPr>
        <p:sp>
          <p:nvSpPr>
            <p:cNvPr id="102436" name="Line 13"/>
            <p:cNvSpPr>
              <a:spLocks noChangeShapeType="1"/>
            </p:cNvSpPr>
            <p:nvPr/>
          </p:nvSpPr>
          <p:spPr bwMode="auto">
            <a:xfrm>
              <a:off x="3227" y="3199"/>
              <a:ext cx="136"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7" name="Oval 14"/>
            <p:cNvSpPr>
              <a:spLocks noChangeArrowheads="1"/>
            </p:cNvSpPr>
            <p:nvPr/>
          </p:nvSpPr>
          <p:spPr bwMode="auto">
            <a:xfrm>
              <a:off x="3278" y="3415"/>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13</a:t>
              </a:r>
            </a:p>
          </p:txBody>
        </p:sp>
      </p:grpSp>
      <p:grpSp>
        <p:nvGrpSpPr>
          <p:cNvPr id="5" name="Group 15"/>
          <p:cNvGrpSpPr>
            <a:grpSpLocks/>
          </p:cNvGrpSpPr>
          <p:nvPr/>
        </p:nvGrpSpPr>
        <p:grpSpPr bwMode="auto">
          <a:xfrm>
            <a:off x="4872038" y="4275138"/>
            <a:ext cx="450850" cy="703262"/>
            <a:chOff x="3610" y="3199"/>
            <a:chExt cx="284" cy="443"/>
          </a:xfrm>
        </p:grpSpPr>
        <p:sp>
          <p:nvSpPr>
            <p:cNvPr id="102434" name="Line 16"/>
            <p:cNvSpPr>
              <a:spLocks noChangeShapeType="1"/>
            </p:cNvSpPr>
            <p:nvPr/>
          </p:nvSpPr>
          <p:spPr bwMode="auto">
            <a:xfrm flipH="1">
              <a:off x="3758" y="3199"/>
              <a:ext cx="136"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5" name="Oval 17"/>
            <p:cNvSpPr>
              <a:spLocks noChangeArrowheads="1"/>
            </p:cNvSpPr>
            <p:nvPr/>
          </p:nvSpPr>
          <p:spPr bwMode="auto">
            <a:xfrm>
              <a:off x="3610" y="3415"/>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14</a:t>
              </a:r>
            </a:p>
          </p:txBody>
        </p:sp>
      </p:grpSp>
      <p:grpSp>
        <p:nvGrpSpPr>
          <p:cNvPr id="6" name="Group 18"/>
          <p:cNvGrpSpPr>
            <a:grpSpLocks/>
          </p:cNvGrpSpPr>
          <p:nvPr/>
        </p:nvGrpSpPr>
        <p:grpSpPr bwMode="auto">
          <a:xfrm>
            <a:off x="5340350" y="4275138"/>
            <a:ext cx="441325" cy="703262"/>
            <a:chOff x="3905" y="3199"/>
            <a:chExt cx="278" cy="443"/>
          </a:xfrm>
        </p:grpSpPr>
        <p:sp>
          <p:nvSpPr>
            <p:cNvPr id="102432" name="Line 19"/>
            <p:cNvSpPr>
              <a:spLocks noChangeShapeType="1"/>
            </p:cNvSpPr>
            <p:nvPr/>
          </p:nvSpPr>
          <p:spPr bwMode="auto">
            <a:xfrm>
              <a:off x="3905" y="3199"/>
              <a:ext cx="136"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3" name="Oval 20"/>
            <p:cNvSpPr>
              <a:spLocks noChangeArrowheads="1"/>
            </p:cNvSpPr>
            <p:nvPr/>
          </p:nvSpPr>
          <p:spPr bwMode="auto">
            <a:xfrm>
              <a:off x="3956" y="3415"/>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15</a:t>
              </a:r>
            </a:p>
          </p:txBody>
        </p:sp>
      </p:grpSp>
      <p:grpSp>
        <p:nvGrpSpPr>
          <p:cNvPr id="7" name="Group 21"/>
          <p:cNvGrpSpPr>
            <a:grpSpLocks/>
          </p:cNvGrpSpPr>
          <p:nvPr/>
        </p:nvGrpSpPr>
        <p:grpSpPr bwMode="auto">
          <a:xfrm>
            <a:off x="1646238" y="2393950"/>
            <a:ext cx="3862387" cy="2584450"/>
            <a:chOff x="1578" y="2014"/>
            <a:chExt cx="2433" cy="1628"/>
          </a:xfrm>
        </p:grpSpPr>
        <p:sp>
          <p:nvSpPr>
            <p:cNvPr id="102413" name="Line 22"/>
            <p:cNvSpPr>
              <a:spLocks noChangeShapeType="1"/>
            </p:cNvSpPr>
            <p:nvPr/>
          </p:nvSpPr>
          <p:spPr bwMode="auto">
            <a:xfrm flipH="1">
              <a:off x="3273" y="2722"/>
              <a:ext cx="272" cy="2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4" name="Line 23"/>
            <p:cNvSpPr>
              <a:spLocks noChangeShapeType="1"/>
            </p:cNvSpPr>
            <p:nvPr/>
          </p:nvSpPr>
          <p:spPr bwMode="auto">
            <a:xfrm>
              <a:off x="3557" y="2722"/>
              <a:ext cx="272" cy="2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5" name="Line 24"/>
            <p:cNvSpPr>
              <a:spLocks noChangeShapeType="1"/>
            </p:cNvSpPr>
            <p:nvPr/>
          </p:nvSpPr>
          <p:spPr bwMode="auto">
            <a:xfrm flipH="1">
              <a:off x="1940" y="2722"/>
              <a:ext cx="272" cy="2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6" name="Line 25"/>
            <p:cNvSpPr>
              <a:spLocks noChangeShapeType="1"/>
            </p:cNvSpPr>
            <p:nvPr/>
          </p:nvSpPr>
          <p:spPr bwMode="auto">
            <a:xfrm>
              <a:off x="2224" y="2722"/>
              <a:ext cx="272" cy="27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7" name="Oval 26"/>
            <p:cNvSpPr>
              <a:spLocks noChangeArrowheads="1"/>
            </p:cNvSpPr>
            <p:nvPr/>
          </p:nvSpPr>
          <p:spPr bwMode="auto">
            <a:xfrm>
              <a:off x="2772" y="2014"/>
              <a:ext cx="227" cy="227"/>
            </a:xfrm>
            <a:prstGeom prst="ellipse">
              <a:avLst/>
            </a:prstGeom>
            <a:solidFill>
              <a:srgbClr val="FFCC99"/>
            </a:solidFill>
            <a:ln w="9525">
              <a:solidFill>
                <a:srgbClr val="000000"/>
              </a:solidFill>
              <a:round/>
              <a:headEnd/>
              <a:tailE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1</a:t>
              </a:r>
            </a:p>
          </p:txBody>
        </p:sp>
        <p:sp>
          <p:nvSpPr>
            <p:cNvPr id="102418" name="Line 27"/>
            <p:cNvSpPr>
              <a:spLocks noChangeShapeType="1"/>
            </p:cNvSpPr>
            <p:nvPr/>
          </p:nvSpPr>
          <p:spPr bwMode="auto">
            <a:xfrm flipH="1">
              <a:off x="1726" y="3199"/>
              <a:ext cx="136"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9" name="Line 28"/>
            <p:cNvSpPr>
              <a:spLocks noChangeShapeType="1"/>
            </p:cNvSpPr>
            <p:nvPr/>
          </p:nvSpPr>
          <p:spPr bwMode="auto">
            <a:xfrm>
              <a:off x="1873" y="3199"/>
              <a:ext cx="136"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0" name="Oval 29"/>
            <p:cNvSpPr>
              <a:spLocks noChangeArrowheads="1"/>
            </p:cNvSpPr>
            <p:nvPr/>
          </p:nvSpPr>
          <p:spPr bwMode="auto">
            <a:xfrm>
              <a:off x="1578" y="3415"/>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8</a:t>
              </a:r>
            </a:p>
          </p:txBody>
        </p:sp>
        <p:sp>
          <p:nvSpPr>
            <p:cNvPr id="102421" name="Oval 30"/>
            <p:cNvSpPr>
              <a:spLocks noChangeArrowheads="1"/>
            </p:cNvSpPr>
            <p:nvPr/>
          </p:nvSpPr>
          <p:spPr bwMode="auto">
            <a:xfrm>
              <a:off x="1924" y="3415"/>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9</a:t>
              </a:r>
            </a:p>
          </p:txBody>
        </p:sp>
        <p:sp>
          <p:nvSpPr>
            <p:cNvPr id="102422" name="Oval 31"/>
            <p:cNvSpPr>
              <a:spLocks noChangeArrowheads="1"/>
            </p:cNvSpPr>
            <p:nvPr/>
          </p:nvSpPr>
          <p:spPr bwMode="auto">
            <a:xfrm>
              <a:off x="1752" y="2971"/>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4</a:t>
              </a:r>
            </a:p>
          </p:txBody>
        </p:sp>
        <p:sp>
          <p:nvSpPr>
            <p:cNvPr id="102423" name="Oval 32"/>
            <p:cNvSpPr>
              <a:spLocks noChangeArrowheads="1"/>
            </p:cNvSpPr>
            <p:nvPr/>
          </p:nvSpPr>
          <p:spPr bwMode="auto">
            <a:xfrm>
              <a:off x="2429" y="2971"/>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5</a:t>
              </a:r>
            </a:p>
          </p:txBody>
        </p:sp>
        <p:sp>
          <p:nvSpPr>
            <p:cNvPr id="102424" name="Line 33"/>
            <p:cNvSpPr>
              <a:spLocks noChangeShapeType="1"/>
            </p:cNvSpPr>
            <p:nvPr/>
          </p:nvSpPr>
          <p:spPr bwMode="auto">
            <a:xfrm flipH="1">
              <a:off x="3080" y="3199"/>
              <a:ext cx="136" cy="22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5" name="Oval 34"/>
            <p:cNvSpPr>
              <a:spLocks noChangeArrowheads="1"/>
            </p:cNvSpPr>
            <p:nvPr/>
          </p:nvSpPr>
          <p:spPr bwMode="auto">
            <a:xfrm>
              <a:off x="2932" y="3415"/>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solidFill>
                    <a:srgbClr val="000000"/>
                  </a:solidFill>
                </a:rPr>
                <a:t>12</a:t>
              </a:r>
            </a:p>
          </p:txBody>
        </p:sp>
        <p:sp>
          <p:nvSpPr>
            <p:cNvPr id="102426" name="Oval 35"/>
            <p:cNvSpPr>
              <a:spLocks noChangeArrowheads="1"/>
            </p:cNvSpPr>
            <p:nvPr/>
          </p:nvSpPr>
          <p:spPr bwMode="auto">
            <a:xfrm>
              <a:off x="3106" y="2971"/>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6</a:t>
              </a:r>
            </a:p>
          </p:txBody>
        </p:sp>
        <p:sp>
          <p:nvSpPr>
            <p:cNvPr id="102427" name="Oval 36"/>
            <p:cNvSpPr>
              <a:spLocks noChangeArrowheads="1"/>
            </p:cNvSpPr>
            <p:nvPr/>
          </p:nvSpPr>
          <p:spPr bwMode="auto">
            <a:xfrm>
              <a:off x="3784" y="2971"/>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7</a:t>
              </a:r>
            </a:p>
          </p:txBody>
        </p:sp>
        <p:sp>
          <p:nvSpPr>
            <p:cNvPr id="102428" name="Line 37"/>
            <p:cNvSpPr>
              <a:spLocks noChangeShapeType="1"/>
            </p:cNvSpPr>
            <p:nvPr/>
          </p:nvSpPr>
          <p:spPr bwMode="auto">
            <a:xfrm flipH="1">
              <a:off x="2303" y="2241"/>
              <a:ext cx="567" cy="2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9" name="Oval 38"/>
            <p:cNvSpPr>
              <a:spLocks noChangeArrowheads="1"/>
            </p:cNvSpPr>
            <p:nvPr/>
          </p:nvSpPr>
          <p:spPr bwMode="auto">
            <a:xfrm>
              <a:off x="2106" y="2494"/>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2</a:t>
              </a:r>
            </a:p>
          </p:txBody>
        </p:sp>
        <p:sp>
          <p:nvSpPr>
            <p:cNvPr id="102430" name="Oval 39"/>
            <p:cNvSpPr>
              <a:spLocks noChangeArrowheads="1"/>
            </p:cNvSpPr>
            <p:nvPr/>
          </p:nvSpPr>
          <p:spPr bwMode="auto">
            <a:xfrm>
              <a:off x="3439" y="2494"/>
              <a:ext cx="227" cy="227"/>
            </a:xfrm>
            <a:prstGeom prst="ellipse">
              <a:avLst/>
            </a:prstGeom>
            <a:solidFill>
              <a:srgbClr val="FFCC99"/>
            </a:solidFill>
            <a:ln w="9525">
              <a:solidFill>
                <a:srgbClr val="000000"/>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rgbClr val="000000"/>
                  </a:solidFill>
                </a:rPr>
                <a:t>3</a:t>
              </a:r>
            </a:p>
          </p:txBody>
        </p:sp>
        <p:sp>
          <p:nvSpPr>
            <p:cNvPr id="102431" name="Line 40"/>
            <p:cNvSpPr>
              <a:spLocks noChangeShapeType="1"/>
            </p:cNvSpPr>
            <p:nvPr/>
          </p:nvSpPr>
          <p:spPr bwMode="auto">
            <a:xfrm>
              <a:off x="2891" y="2241"/>
              <a:ext cx="567" cy="29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12" name="Rectangle 41"/>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ln w="12700">
                  <a:solidFill>
                    <a:schemeClr val="tx2"/>
                  </a:solidFill>
                </a:ln>
                <a:solidFill>
                  <a:schemeClr val="tx2">
                    <a:lumMod val="75000"/>
                  </a:schemeClr>
                </a:solidFill>
                <a:latin typeface="+mn-ea"/>
              </a:rPr>
              <a:t>根树的基本概念</a:t>
            </a:r>
          </a:p>
        </p:txBody>
      </p:sp>
    </p:spTree>
    <p:extLst>
      <p:ext uri="{BB962C8B-B14F-4D97-AF65-F5344CB8AC3E}">
        <p14:creationId xmlns:p14="http://schemas.microsoft.com/office/powerpoint/2010/main" val="2057626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6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nodeType="afterGroup">
                            <p:stCondLst>
                              <p:cond delay="0"/>
                            </p:stCondLst>
                            <p:childTnLst>
                              <p:par>
                                <p:cTn id="14" presetID="23" presetClass="entr" presetSubtype="16" fill="hold" grpId="0" nodeType="afterEffect">
                                  <p:stCondLst>
                                    <p:cond delay="0"/>
                                  </p:stCondLst>
                                  <p:childTnLst>
                                    <p:set>
                                      <p:cBhvr>
                                        <p:cTn id="15" dur="1" fill="hold">
                                          <p:stCondLst>
                                            <p:cond delay="0"/>
                                          </p:stCondLst>
                                        </p:cTn>
                                        <p:tgtEl>
                                          <p:spTgt spid="860162"/>
                                        </p:tgtEl>
                                        <p:attrNameLst>
                                          <p:attrName>style.visibility</p:attrName>
                                        </p:attrNameLst>
                                      </p:cBhvr>
                                      <p:to>
                                        <p:strVal val="visible"/>
                                      </p:to>
                                    </p:set>
                                    <p:anim calcmode="lin" valueType="num">
                                      <p:cBhvr>
                                        <p:cTn id="16" dur="500" fill="hold"/>
                                        <p:tgtEl>
                                          <p:spTgt spid="860162"/>
                                        </p:tgtEl>
                                        <p:attrNameLst>
                                          <p:attrName>ppt_w</p:attrName>
                                        </p:attrNameLst>
                                      </p:cBhvr>
                                      <p:tavLst>
                                        <p:tav tm="0">
                                          <p:val>
                                            <p:fltVal val="0"/>
                                          </p:val>
                                        </p:tav>
                                        <p:tav tm="100000">
                                          <p:val>
                                            <p:strVal val="#ppt_w"/>
                                          </p:val>
                                        </p:tav>
                                      </p:tavLst>
                                    </p:anim>
                                    <p:anim calcmode="lin" valueType="num">
                                      <p:cBhvr>
                                        <p:cTn id="17" dur="500" fill="hold"/>
                                        <p:tgtEl>
                                          <p:spTgt spid="860162"/>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200"/>
                                  </p:stCondLst>
                                  <p:childTnLst>
                                    <p:set>
                                      <p:cBhvr>
                                        <p:cTn id="24" dur="1" fill="hold">
                                          <p:stCondLst>
                                            <p:cond delay="0"/>
                                          </p:stCondLst>
                                        </p:cTn>
                                        <p:tgtEl>
                                          <p:spTgt spid="5"/>
                                        </p:tgtEl>
                                        <p:attrNameLst>
                                          <p:attrName>style.visibility</p:attrName>
                                        </p:attrNameLst>
                                      </p:cBhvr>
                                      <p:to>
                                        <p:strVal val="visible"/>
                                      </p:to>
                                    </p:set>
                                  </p:childTnLst>
                                </p:cTn>
                              </p:par>
                            </p:childTnLst>
                          </p:cTn>
                        </p:par>
                        <p:par>
                          <p:cTn id="25" fill="hold" nodeType="afterGroup">
                            <p:stCondLst>
                              <p:cond delay="200"/>
                            </p:stCondLst>
                            <p:childTnLst>
                              <p:par>
                                <p:cTn id="26" presetID="23" presetClass="exit" presetSubtype="32" fill="hold" grpId="1" nodeType="afterEffect">
                                  <p:stCondLst>
                                    <p:cond delay="200"/>
                                  </p:stCondLst>
                                  <p:childTnLst>
                                    <p:anim calcmode="lin" valueType="num">
                                      <p:cBhvr>
                                        <p:cTn id="27" dur="500"/>
                                        <p:tgtEl>
                                          <p:spTgt spid="860162"/>
                                        </p:tgtEl>
                                        <p:attrNameLst>
                                          <p:attrName>ppt_w</p:attrName>
                                        </p:attrNameLst>
                                      </p:cBhvr>
                                      <p:tavLst>
                                        <p:tav tm="0">
                                          <p:val>
                                            <p:strVal val="ppt_w"/>
                                          </p:val>
                                        </p:tav>
                                        <p:tav tm="100000">
                                          <p:val>
                                            <p:fltVal val="0"/>
                                          </p:val>
                                        </p:tav>
                                      </p:tavLst>
                                    </p:anim>
                                    <p:anim calcmode="lin" valueType="num">
                                      <p:cBhvr>
                                        <p:cTn id="28" dur="500"/>
                                        <p:tgtEl>
                                          <p:spTgt spid="860162"/>
                                        </p:tgtEl>
                                        <p:attrNameLst>
                                          <p:attrName>ppt_h</p:attrName>
                                        </p:attrNameLst>
                                      </p:cBhvr>
                                      <p:tavLst>
                                        <p:tav tm="0">
                                          <p:val>
                                            <p:strVal val="ppt_h"/>
                                          </p:val>
                                        </p:tav>
                                        <p:tav tm="100000">
                                          <p:val>
                                            <p:fltVal val="0"/>
                                          </p:val>
                                        </p:tav>
                                      </p:tavLst>
                                    </p:anim>
                                    <p:set>
                                      <p:cBhvr>
                                        <p:cTn id="29" dur="1" fill="hold">
                                          <p:stCondLst>
                                            <p:cond delay="499"/>
                                          </p:stCondLst>
                                        </p:cTn>
                                        <p:tgtEl>
                                          <p:spTgt spid="860162"/>
                                        </p:tgtEl>
                                        <p:attrNameLst>
                                          <p:attrName>style.visibility</p:attrName>
                                        </p:attrNameLst>
                                      </p:cBhvr>
                                      <p:to>
                                        <p:strVal val="hidden"/>
                                      </p:to>
                                    </p:set>
                                  </p:childTnLst>
                                </p:cTn>
                              </p:par>
                            </p:childTnLst>
                          </p:cTn>
                        </p:par>
                        <p:par>
                          <p:cTn id="30" fill="hold" nodeType="afterGroup">
                            <p:stCondLst>
                              <p:cond delay="900"/>
                            </p:stCondLst>
                            <p:childTnLst>
                              <p:par>
                                <p:cTn id="31" presetID="23" presetClass="entr" presetSubtype="16" fill="hold" grpId="0" nodeType="afterEffect">
                                  <p:stCondLst>
                                    <p:cond delay="0"/>
                                  </p:stCondLst>
                                  <p:childTnLst>
                                    <p:set>
                                      <p:cBhvr>
                                        <p:cTn id="32" dur="1" fill="hold">
                                          <p:stCondLst>
                                            <p:cond delay="0"/>
                                          </p:stCondLst>
                                        </p:cTn>
                                        <p:tgtEl>
                                          <p:spTgt spid="860163"/>
                                        </p:tgtEl>
                                        <p:attrNameLst>
                                          <p:attrName>style.visibility</p:attrName>
                                        </p:attrNameLst>
                                      </p:cBhvr>
                                      <p:to>
                                        <p:strVal val="visible"/>
                                      </p:to>
                                    </p:set>
                                    <p:anim calcmode="lin" valueType="num">
                                      <p:cBhvr>
                                        <p:cTn id="33" dur="500" fill="hold"/>
                                        <p:tgtEl>
                                          <p:spTgt spid="860163"/>
                                        </p:tgtEl>
                                        <p:attrNameLst>
                                          <p:attrName>ppt_w</p:attrName>
                                        </p:attrNameLst>
                                      </p:cBhvr>
                                      <p:tavLst>
                                        <p:tav tm="0">
                                          <p:val>
                                            <p:fltVal val="0"/>
                                          </p:val>
                                        </p:tav>
                                        <p:tav tm="100000">
                                          <p:val>
                                            <p:strVal val="#ppt_w"/>
                                          </p:val>
                                        </p:tav>
                                      </p:tavLst>
                                    </p:anim>
                                    <p:anim calcmode="lin" valueType="num">
                                      <p:cBhvr>
                                        <p:cTn id="34" dur="500" fill="hold"/>
                                        <p:tgtEl>
                                          <p:spTgt spid="860163"/>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par>
                          <p:cTn id="39" fill="hold" nodeType="afterGroup">
                            <p:stCondLst>
                              <p:cond delay="0"/>
                            </p:stCondLst>
                            <p:childTnLst>
                              <p:par>
                                <p:cTn id="40" presetID="1" presetClass="entr" presetSubtype="0" fill="hold" nodeType="afterEffect">
                                  <p:stCondLst>
                                    <p:cond delay="200"/>
                                  </p:stCondLst>
                                  <p:childTnLst>
                                    <p:set>
                                      <p:cBhvr>
                                        <p:cTn id="41" dur="1" fill="hold">
                                          <p:stCondLst>
                                            <p:cond delay="0"/>
                                          </p:stCondLst>
                                        </p:cTn>
                                        <p:tgtEl>
                                          <p:spTgt spid="3"/>
                                        </p:tgtEl>
                                        <p:attrNameLst>
                                          <p:attrName>style.visibility</p:attrName>
                                        </p:attrNameLst>
                                      </p:cBhvr>
                                      <p:to>
                                        <p:strVal val="visible"/>
                                      </p:to>
                                    </p:set>
                                  </p:childTnLst>
                                </p:cTn>
                              </p:par>
                            </p:childTnLst>
                          </p:cTn>
                        </p:par>
                        <p:par>
                          <p:cTn id="42" fill="hold" nodeType="afterGroup">
                            <p:stCondLst>
                              <p:cond delay="200"/>
                            </p:stCondLst>
                            <p:childTnLst>
                              <p:par>
                                <p:cTn id="43" presetID="23" presetClass="exit" presetSubtype="32" fill="hold" grpId="1" nodeType="afterEffect">
                                  <p:stCondLst>
                                    <p:cond delay="200"/>
                                  </p:stCondLst>
                                  <p:childTnLst>
                                    <p:anim calcmode="lin" valueType="num">
                                      <p:cBhvr>
                                        <p:cTn id="44" dur="500"/>
                                        <p:tgtEl>
                                          <p:spTgt spid="860163"/>
                                        </p:tgtEl>
                                        <p:attrNameLst>
                                          <p:attrName>ppt_w</p:attrName>
                                        </p:attrNameLst>
                                      </p:cBhvr>
                                      <p:tavLst>
                                        <p:tav tm="0">
                                          <p:val>
                                            <p:strVal val="ppt_w"/>
                                          </p:val>
                                        </p:tav>
                                        <p:tav tm="100000">
                                          <p:val>
                                            <p:fltVal val="0"/>
                                          </p:val>
                                        </p:tav>
                                      </p:tavLst>
                                    </p:anim>
                                    <p:anim calcmode="lin" valueType="num">
                                      <p:cBhvr>
                                        <p:cTn id="45" dur="500"/>
                                        <p:tgtEl>
                                          <p:spTgt spid="860163"/>
                                        </p:tgtEl>
                                        <p:attrNameLst>
                                          <p:attrName>ppt_h</p:attrName>
                                        </p:attrNameLst>
                                      </p:cBhvr>
                                      <p:tavLst>
                                        <p:tav tm="0">
                                          <p:val>
                                            <p:strVal val="ppt_h"/>
                                          </p:val>
                                        </p:tav>
                                        <p:tav tm="100000">
                                          <p:val>
                                            <p:fltVal val="0"/>
                                          </p:val>
                                        </p:tav>
                                      </p:tavLst>
                                    </p:anim>
                                    <p:set>
                                      <p:cBhvr>
                                        <p:cTn id="46" dur="1" fill="hold">
                                          <p:stCondLst>
                                            <p:cond delay="499"/>
                                          </p:stCondLst>
                                        </p:cTn>
                                        <p:tgtEl>
                                          <p:spTgt spid="860163"/>
                                        </p:tgtEl>
                                        <p:attrNameLst>
                                          <p:attrName>style.visibility</p:attrName>
                                        </p:attrNameLst>
                                      </p:cBhvr>
                                      <p:to>
                                        <p:strVal val="hidden"/>
                                      </p:to>
                                    </p:set>
                                  </p:childTnLst>
                                </p:cTn>
                              </p:par>
                            </p:childTnLst>
                          </p:cTn>
                        </p:par>
                        <p:par>
                          <p:cTn id="47" fill="hold" nodeType="afterGroup">
                            <p:stCondLst>
                              <p:cond delay="900"/>
                            </p:stCondLst>
                            <p:childTnLst>
                              <p:par>
                                <p:cTn id="48" presetID="23" presetClass="entr" presetSubtype="16" fill="hold" grpId="0" nodeType="afterEffect">
                                  <p:stCondLst>
                                    <p:cond delay="0"/>
                                  </p:stCondLst>
                                  <p:childTnLst>
                                    <p:set>
                                      <p:cBhvr>
                                        <p:cTn id="49" dur="1" fill="hold">
                                          <p:stCondLst>
                                            <p:cond delay="0"/>
                                          </p:stCondLst>
                                        </p:cTn>
                                        <p:tgtEl>
                                          <p:spTgt spid="860164"/>
                                        </p:tgtEl>
                                        <p:attrNameLst>
                                          <p:attrName>style.visibility</p:attrName>
                                        </p:attrNameLst>
                                      </p:cBhvr>
                                      <p:to>
                                        <p:strVal val="visible"/>
                                      </p:to>
                                    </p:set>
                                    <p:anim calcmode="lin" valueType="num">
                                      <p:cBhvr>
                                        <p:cTn id="50" dur="500" fill="hold"/>
                                        <p:tgtEl>
                                          <p:spTgt spid="860164"/>
                                        </p:tgtEl>
                                        <p:attrNameLst>
                                          <p:attrName>ppt_w</p:attrName>
                                        </p:attrNameLst>
                                      </p:cBhvr>
                                      <p:tavLst>
                                        <p:tav tm="0">
                                          <p:val>
                                            <p:fltVal val="0"/>
                                          </p:val>
                                        </p:tav>
                                        <p:tav tm="100000">
                                          <p:val>
                                            <p:strVal val="#ppt_w"/>
                                          </p:val>
                                        </p:tav>
                                      </p:tavLst>
                                    </p:anim>
                                    <p:anim calcmode="lin" valueType="num">
                                      <p:cBhvr>
                                        <p:cTn id="51" dur="500" fill="hold"/>
                                        <p:tgtEl>
                                          <p:spTgt spid="8601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2" grpId="0"/>
      <p:bldP spid="860162" grpId="1"/>
      <p:bldP spid="860163" grpId="0"/>
      <p:bldP spid="860163" grpId="1"/>
      <p:bldP spid="860164" grpId="0"/>
      <p:bldP spid="86016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1" name="Rectangle 3"/>
          <p:cNvSpPr>
            <a:spLocks noChangeArrowheads="1"/>
          </p:cNvSpPr>
          <p:nvPr/>
        </p:nvSpPr>
        <p:spPr bwMode="auto">
          <a:xfrm>
            <a:off x="426826" y="2917157"/>
            <a:ext cx="8686800" cy="429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2663" indent="-9826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600" dirty="0">
                <a:solidFill>
                  <a:srgbClr val="FF0000"/>
                </a:solidFill>
                <a:latin typeface="Times New Roman" panose="02020603050405020304" pitchFamily="18" charset="0"/>
              </a:rPr>
              <a:t>性质</a:t>
            </a:r>
            <a:r>
              <a:rPr lang="en-US" altLang="zh-CN" sz="2600" dirty="0">
                <a:solidFill>
                  <a:srgbClr val="FF0000"/>
                </a:solidFill>
                <a:latin typeface="Times New Roman" panose="02020603050405020304" pitchFamily="18" charset="0"/>
              </a:rPr>
              <a:t>2   </a:t>
            </a:r>
            <a:r>
              <a:rPr lang="zh-CN" altLang="en-US" sz="2600" dirty="0">
                <a:solidFill>
                  <a:srgbClr val="000000"/>
                </a:solidFill>
                <a:latin typeface="Times New Roman" panose="02020603050405020304" pitchFamily="18" charset="0"/>
              </a:rPr>
              <a:t>在高度为</a:t>
            </a:r>
            <a:r>
              <a:rPr lang="en-US" altLang="zh-CN" sz="2600" dirty="0">
                <a:solidFill>
                  <a:srgbClr val="000000"/>
                </a:solidFill>
                <a:latin typeface="Times New Roman" panose="02020603050405020304" pitchFamily="18" charset="0"/>
              </a:rPr>
              <a:t>h</a:t>
            </a:r>
            <a:r>
              <a:rPr lang="zh-CN" altLang="en-US" sz="2600" dirty="0">
                <a:solidFill>
                  <a:srgbClr val="000000"/>
                </a:solidFill>
                <a:latin typeface="Times New Roman" panose="02020603050405020304" pitchFamily="18" charset="0"/>
              </a:rPr>
              <a:t>的</a:t>
            </a:r>
            <a:r>
              <a:rPr lang="en-US" altLang="zh-CN" sz="2600" dirty="0">
                <a:solidFill>
                  <a:srgbClr val="000000"/>
                </a:solidFill>
                <a:latin typeface="Times New Roman" panose="02020603050405020304" pitchFamily="18" charset="0"/>
              </a:rPr>
              <a:t>m</a:t>
            </a:r>
            <a:r>
              <a:rPr lang="zh-CN" altLang="en-US" sz="2600" dirty="0">
                <a:solidFill>
                  <a:srgbClr val="000000"/>
                </a:solidFill>
                <a:latin typeface="Times New Roman" panose="02020603050405020304" pitchFamily="18" charset="0"/>
              </a:rPr>
              <a:t>叉树里最多有</a:t>
            </a:r>
            <a:r>
              <a:rPr kumimoji="1" lang="en-US" altLang="zh-CN" sz="2800" b="1" i="1" dirty="0" err="1">
                <a:solidFill>
                  <a:srgbClr val="000000"/>
                </a:solidFill>
                <a:latin typeface="Times New Roman" panose="02020603050405020304" pitchFamily="18" charset="0"/>
              </a:rPr>
              <a:t>m</a:t>
            </a:r>
            <a:r>
              <a:rPr kumimoji="1" lang="en-US" altLang="zh-CN" sz="2800" b="1" i="1" baseline="30000" dirty="0" err="1">
                <a:solidFill>
                  <a:srgbClr val="000000"/>
                </a:solidFill>
                <a:latin typeface="Times New Roman" panose="02020603050405020304" pitchFamily="18" charset="0"/>
              </a:rPr>
              <a:t>h</a:t>
            </a:r>
            <a:r>
              <a:rPr lang="zh-CN" altLang="en-US" sz="2600" dirty="0">
                <a:solidFill>
                  <a:srgbClr val="000000"/>
                </a:solidFill>
                <a:latin typeface="Times New Roman" panose="02020603050405020304" pitchFamily="18" charset="0"/>
              </a:rPr>
              <a:t>个树叶</a:t>
            </a:r>
            <a:r>
              <a:rPr lang="en-US" altLang="zh-CN" sz="2600"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证明：采用数学归纳法</a:t>
            </a:r>
            <a:r>
              <a:rPr lang="en-US" altLang="zh-CN" sz="2000" b="1"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en-US" altLang="zh-CN" sz="2000" b="1" dirty="0">
                <a:solidFill>
                  <a:srgbClr val="000000"/>
                </a:solidFill>
                <a:latin typeface="Times New Roman" panose="02020603050405020304" pitchFamily="18" charset="0"/>
              </a:rPr>
              <a:t>         1) </a:t>
            </a:r>
            <a:r>
              <a:rPr lang="zh-CN" altLang="en-US" sz="2000" b="1" dirty="0">
                <a:solidFill>
                  <a:srgbClr val="000000"/>
                </a:solidFill>
                <a:latin typeface="Times New Roman" panose="02020603050405020304" pitchFamily="18" charset="0"/>
              </a:rPr>
              <a:t>高度</a:t>
            </a:r>
            <a:r>
              <a:rPr lang="en-US" altLang="zh-CN" sz="2000" b="1" dirty="0">
                <a:solidFill>
                  <a:srgbClr val="000000"/>
                </a:solidFill>
                <a:latin typeface="Times New Roman" panose="02020603050405020304" pitchFamily="18" charset="0"/>
              </a:rPr>
              <a:t>k=1</a:t>
            </a:r>
            <a:r>
              <a:rPr lang="zh-CN" altLang="en-US" sz="2000" b="1" dirty="0">
                <a:solidFill>
                  <a:srgbClr val="000000"/>
                </a:solidFill>
                <a:latin typeface="Times New Roman" panose="02020603050405020304" pitchFamily="18" charset="0"/>
              </a:rPr>
              <a:t>时，</a:t>
            </a:r>
            <a:r>
              <a:rPr lang="en-US" altLang="zh-CN" sz="2000" b="1" dirty="0">
                <a:solidFill>
                  <a:srgbClr val="000000"/>
                </a:solidFill>
                <a:latin typeface="Times New Roman" panose="02020603050405020304" pitchFamily="18" charset="0"/>
              </a:rPr>
              <a:t>h=1, </a:t>
            </a:r>
            <a:r>
              <a:rPr lang="zh-CN" altLang="en-US" sz="2000" b="1" dirty="0">
                <a:solidFill>
                  <a:srgbClr val="000000"/>
                </a:solidFill>
                <a:latin typeface="Times New Roman" panose="02020603050405020304" pitchFamily="18" charset="0"/>
              </a:rPr>
              <a:t>显然成立。</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2) </a:t>
            </a:r>
            <a:r>
              <a:rPr lang="zh-CN" altLang="en-US" sz="2000" b="1" dirty="0">
                <a:solidFill>
                  <a:srgbClr val="000000"/>
                </a:solidFill>
                <a:latin typeface="Times New Roman" panose="02020603050405020304" pitchFamily="18" charset="0"/>
              </a:rPr>
              <a:t>假设</a:t>
            </a:r>
            <a:r>
              <a:rPr lang="en-US" altLang="zh-CN" sz="2000" b="1" dirty="0">
                <a:solidFill>
                  <a:srgbClr val="000000"/>
                </a:solidFill>
                <a:latin typeface="Times New Roman" panose="02020603050405020304" pitchFamily="18" charset="0"/>
              </a:rPr>
              <a:t>k&lt;h</a:t>
            </a:r>
            <a:r>
              <a:rPr lang="zh-CN" altLang="en-US" sz="2000" b="1" dirty="0">
                <a:solidFill>
                  <a:srgbClr val="000000"/>
                </a:solidFill>
                <a:latin typeface="Times New Roman" panose="02020603050405020304" pitchFamily="18" charset="0"/>
              </a:rPr>
              <a:t>都满足</a:t>
            </a:r>
            <a:r>
              <a:rPr lang="en-US" altLang="zh-CN" sz="2000" b="1" dirty="0">
                <a:solidFill>
                  <a:srgbClr val="000000"/>
                </a:solidFill>
                <a:latin typeface="Times New Roman" panose="02020603050405020304" pitchFamily="18" charset="0"/>
              </a:rPr>
              <a:t>m</a:t>
            </a:r>
            <a:r>
              <a:rPr lang="zh-CN" altLang="en-US" sz="2000" b="1" dirty="0">
                <a:solidFill>
                  <a:srgbClr val="000000"/>
                </a:solidFill>
                <a:latin typeface="Times New Roman" panose="02020603050405020304" pitchFamily="18" charset="0"/>
              </a:rPr>
              <a:t>叉树最多有</a:t>
            </a:r>
            <a:r>
              <a:rPr kumimoji="1" lang="en-US" altLang="zh-CN" sz="2000" b="1" i="1" dirty="0" err="1">
                <a:solidFill>
                  <a:srgbClr val="000000"/>
                </a:solidFill>
                <a:latin typeface="Times New Roman" panose="02020603050405020304" pitchFamily="18" charset="0"/>
              </a:rPr>
              <a:t>m</a:t>
            </a:r>
            <a:r>
              <a:rPr kumimoji="1" lang="en-US" altLang="zh-CN" sz="2000" b="1" i="1" baseline="30000" dirty="0" err="1">
                <a:solidFill>
                  <a:srgbClr val="000000"/>
                </a:solidFill>
                <a:latin typeface="Times New Roman" panose="02020603050405020304" pitchFamily="18" charset="0"/>
              </a:rPr>
              <a:t>k</a:t>
            </a:r>
            <a:r>
              <a:rPr lang="zh-CN" altLang="en-US" sz="2000" b="1" dirty="0">
                <a:solidFill>
                  <a:srgbClr val="000000"/>
                </a:solidFill>
                <a:latin typeface="Times New Roman" panose="02020603050405020304" pitchFamily="18" charset="0"/>
              </a:rPr>
              <a:t>个树叶</a:t>
            </a:r>
            <a:r>
              <a:rPr lang="en-US" altLang="zh-CN" sz="2000" b="1"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en-US" altLang="zh-CN" sz="2000" b="1" dirty="0">
                <a:solidFill>
                  <a:srgbClr val="000000"/>
                </a:solidFill>
                <a:latin typeface="Times New Roman" panose="02020603050405020304" pitchFamily="18" charset="0"/>
              </a:rPr>
              <a:t>              </a:t>
            </a:r>
            <a:r>
              <a:rPr lang="zh-CN" altLang="en-US" sz="2000" b="1" dirty="0">
                <a:solidFill>
                  <a:srgbClr val="000000"/>
                </a:solidFill>
                <a:latin typeface="Times New Roman" panose="02020603050405020304" pitchFamily="18" charset="0"/>
              </a:rPr>
              <a:t>当</a:t>
            </a:r>
            <a:r>
              <a:rPr lang="en-US" altLang="zh-CN" sz="2000" b="1" dirty="0">
                <a:solidFill>
                  <a:srgbClr val="000000"/>
                </a:solidFill>
                <a:latin typeface="Times New Roman" panose="02020603050405020304" pitchFamily="18" charset="0"/>
              </a:rPr>
              <a:t>k=h</a:t>
            </a:r>
            <a:r>
              <a:rPr lang="zh-CN" altLang="en-US" sz="2000" b="1" dirty="0">
                <a:solidFill>
                  <a:srgbClr val="000000"/>
                </a:solidFill>
                <a:latin typeface="Times New Roman" panose="02020603050405020304" pitchFamily="18" charset="0"/>
              </a:rPr>
              <a:t>时，树</a:t>
            </a:r>
            <a:r>
              <a:rPr lang="en-US" altLang="zh-CN" sz="2000" b="1" dirty="0">
                <a:solidFill>
                  <a:srgbClr val="000000"/>
                </a:solidFill>
                <a:latin typeface="Times New Roman" panose="02020603050405020304" pitchFamily="18" charset="0"/>
              </a:rPr>
              <a:t>T</a:t>
            </a:r>
            <a:r>
              <a:rPr lang="zh-CN" altLang="en-US" sz="2000" b="1" dirty="0">
                <a:solidFill>
                  <a:srgbClr val="000000"/>
                </a:solidFill>
                <a:latin typeface="Times New Roman" panose="02020603050405020304" pitchFamily="18" charset="0"/>
              </a:rPr>
              <a:t>的所有树叶都可以看</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作是删除从根到第一层的结点</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的边后所获得的所有</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子树的树叶，</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故必然小于</a:t>
            </a:r>
            <a:r>
              <a:rPr lang="en-US" altLang="zh-CN" sz="2000" b="1" dirty="0">
                <a:solidFill>
                  <a:srgbClr val="000000"/>
                </a:solidFill>
                <a:latin typeface="Times New Roman" panose="02020603050405020304" pitchFamily="18" charset="0"/>
              </a:rPr>
              <a:t>m*</a:t>
            </a:r>
            <a:r>
              <a:rPr kumimoji="1" lang="en-US" altLang="zh-CN" sz="2000" b="1" i="1" dirty="0">
                <a:solidFill>
                  <a:srgbClr val="000000"/>
                </a:solidFill>
                <a:latin typeface="Times New Roman" panose="02020603050405020304" pitchFamily="18" charset="0"/>
              </a:rPr>
              <a:t>m</a:t>
            </a:r>
            <a:r>
              <a:rPr kumimoji="1" lang="en-US" altLang="zh-CN" sz="2000" b="1" i="1" baseline="30000" dirty="0">
                <a:solidFill>
                  <a:srgbClr val="000000"/>
                </a:solidFill>
                <a:latin typeface="Times New Roman" panose="02020603050405020304" pitchFamily="18" charset="0"/>
              </a:rPr>
              <a:t>h-1</a:t>
            </a:r>
            <a:r>
              <a:rPr lang="en-US" altLang="zh-CN" sz="2000" b="1" dirty="0">
                <a:solidFill>
                  <a:srgbClr val="000000"/>
                </a:solidFill>
                <a:latin typeface="Times New Roman" panose="02020603050405020304" pitchFamily="18" charset="0"/>
              </a:rPr>
              <a:t>=</a:t>
            </a:r>
            <a:r>
              <a:rPr lang="en-US" altLang="zh-CN" sz="2000" b="1" dirty="0" err="1">
                <a:solidFill>
                  <a:srgbClr val="000000"/>
                </a:solidFill>
                <a:latin typeface="Times New Roman" panose="02020603050405020304" pitchFamily="18" charset="0"/>
              </a:rPr>
              <a:t>m</a:t>
            </a:r>
            <a:r>
              <a:rPr kumimoji="1" lang="en-US" altLang="zh-CN" sz="2000" b="1" i="1" baseline="30000" dirty="0" err="1">
                <a:solidFill>
                  <a:srgbClr val="000000"/>
                </a:solidFill>
                <a:latin typeface="Times New Roman" panose="02020603050405020304" pitchFamily="18" charset="0"/>
              </a:rPr>
              <a:t>h</a:t>
            </a:r>
            <a:endParaRPr lang="en-US" altLang="zh-CN"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endParaRPr lang="en-US" altLang="zh-CN" sz="2600" b="1" dirty="0">
              <a:solidFill>
                <a:srgbClr val="000000"/>
              </a:solidFill>
              <a:latin typeface="Times New Roman" panose="02020603050405020304" pitchFamily="18" charset="0"/>
            </a:endParaRPr>
          </a:p>
          <a:p>
            <a:pPr eaLnBrk="1" hangingPunct="1"/>
            <a:endParaRPr lang="en-US" altLang="zh-CN" sz="2400" b="1" dirty="0">
              <a:solidFill>
                <a:srgbClr val="000000"/>
              </a:solidFill>
              <a:latin typeface="Times New Roman" panose="02020603050405020304" pitchFamily="18" charset="0"/>
            </a:endParaRPr>
          </a:p>
        </p:txBody>
      </p:sp>
      <p:grpSp>
        <p:nvGrpSpPr>
          <p:cNvPr id="2" name="Group 4"/>
          <p:cNvGrpSpPr>
            <a:grpSpLocks/>
          </p:cNvGrpSpPr>
          <p:nvPr/>
        </p:nvGrpSpPr>
        <p:grpSpPr bwMode="auto">
          <a:xfrm>
            <a:off x="4976813" y="3968750"/>
            <a:ext cx="3811587" cy="2001838"/>
            <a:chOff x="904" y="2614"/>
            <a:chExt cx="2764" cy="1550"/>
          </a:xfrm>
        </p:grpSpPr>
        <p:sp>
          <p:nvSpPr>
            <p:cNvPr id="104453" name="Line 5"/>
            <p:cNvSpPr>
              <a:spLocks noChangeShapeType="1"/>
            </p:cNvSpPr>
            <p:nvPr/>
          </p:nvSpPr>
          <p:spPr bwMode="auto">
            <a:xfrm flipH="1">
              <a:off x="1156" y="2614"/>
              <a:ext cx="1179" cy="499"/>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4" name="Oval 6"/>
            <p:cNvSpPr>
              <a:spLocks noChangeArrowheads="1"/>
            </p:cNvSpPr>
            <p:nvPr/>
          </p:nvSpPr>
          <p:spPr bwMode="auto">
            <a:xfrm>
              <a:off x="904" y="3113"/>
              <a:ext cx="561" cy="979"/>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p>
            <a:p>
              <a:pPr algn="ctr" eaLnBrk="1" hangingPunct="1"/>
              <a:r>
                <a:rPr kumimoji="1" lang="zh-CN" altLang="en-US" sz="1600">
                  <a:solidFill>
                    <a:srgbClr val="000000"/>
                  </a:solidFill>
                  <a:latin typeface="Times New Roman" panose="02020603050405020304" pitchFamily="18" charset="0"/>
                </a:rPr>
                <a:t>第一子树</a:t>
              </a:r>
            </a:p>
          </p:txBody>
        </p:sp>
        <p:sp>
          <p:nvSpPr>
            <p:cNvPr id="104455" name="Line 7"/>
            <p:cNvSpPr>
              <a:spLocks noChangeShapeType="1"/>
            </p:cNvSpPr>
            <p:nvPr/>
          </p:nvSpPr>
          <p:spPr bwMode="auto">
            <a:xfrm flipH="1">
              <a:off x="2154" y="2614"/>
              <a:ext cx="182" cy="499"/>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6" name="Oval 8"/>
            <p:cNvSpPr>
              <a:spLocks noChangeArrowheads="1"/>
            </p:cNvSpPr>
            <p:nvPr/>
          </p:nvSpPr>
          <p:spPr bwMode="auto">
            <a:xfrm>
              <a:off x="1882" y="3131"/>
              <a:ext cx="561" cy="979"/>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p>
            <a:p>
              <a:pPr algn="ctr" eaLnBrk="1" hangingPunct="1"/>
              <a:r>
                <a:rPr kumimoji="1" lang="zh-CN" altLang="en-US" sz="1600">
                  <a:solidFill>
                    <a:srgbClr val="000000"/>
                  </a:solidFill>
                  <a:latin typeface="Times New Roman" panose="02020603050405020304" pitchFamily="18" charset="0"/>
                </a:rPr>
                <a:t>第</a:t>
              </a:r>
              <a:r>
                <a:rPr kumimoji="1" lang="en-US" altLang="zh-CN" sz="1600">
                  <a:solidFill>
                    <a:srgbClr val="000000"/>
                  </a:solidFill>
                  <a:latin typeface="Times New Roman" panose="02020603050405020304" pitchFamily="18" charset="0"/>
                </a:rPr>
                <a:t>2</a:t>
              </a:r>
              <a:r>
                <a:rPr kumimoji="1" lang="zh-CN" altLang="en-US" sz="1600">
                  <a:solidFill>
                    <a:srgbClr val="000000"/>
                  </a:solidFill>
                  <a:latin typeface="Times New Roman" panose="02020603050405020304" pitchFamily="18" charset="0"/>
                </a:rPr>
                <a:t>子树</a:t>
              </a:r>
            </a:p>
          </p:txBody>
        </p:sp>
        <p:sp>
          <p:nvSpPr>
            <p:cNvPr id="104457" name="Line 9"/>
            <p:cNvSpPr>
              <a:spLocks noChangeShapeType="1"/>
            </p:cNvSpPr>
            <p:nvPr/>
          </p:nvSpPr>
          <p:spPr bwMode="auto">
            <a:xfrm>
              <a:off x="2336" y="2614"/>
              <a:ext cx="1043" cy="589"/>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8" name="Rectangle 10"/>
            <p:cNvSpPr>
              <a:spLocks noChangeArrowheads="1"/>
            </p:cNvSpPr>
            <p:nvPr/>
          </p:nvSpPr>
          <p:spPr bwMode="auto">
            <a:xfrm>
              <a:off x="2591" y="3377"/>
              <a:ext cx="49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a:t>
              </a:r>
            </a:p>
          </p:txBody>
        </p:sp>
        <p:sp>
          <p:nvSpPr>
            <p:cNvPr id="104459" name="Oval 11"/>
            <p:cNvSpPr>
              <a:spLocks noChangeArrowheads="1"/>
            </p:cNvSpPr>
            <p:nvPr/>
          </p:nvSpPr>
          <p:spPr bwMode="auto">
            <a:xfrm>
              <a:off x="3107" y="3185"/>
              <a:ext cx="561" cy="979"/>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p>
            <a:p>
              <a:pPr algn="ctr" eaLnBrk="1" hangingPunct="1"/>
              <a:r>
                <a:rPr kumimoji="1" lang="zh-CN" altLang="en-US" sz="1600">
                  <a:solidFill>
                    <a:srgbClr val="000000"/>
                  </a:solidFill>
                  <a:latin typeface="Times New Roman" panose="02020603050405020304" pitchFamily="18" charset="0"/>
                </a:rPr>
                <a:t>第</a:t>
              </a:r>
              <a:r>
                <a:rPr kumimoji="1" lang="en-US" altLang="zh-CN" sz="1600">
                  <a:solidFill>
                    <a:srgbClr val="000000"/>
                  </a:solidFill>
                  <a:latin typeface="Times New Roman" panose="02020603050405020304" pitchFamily="18" charset="0"/>
                </a:rPr>
                <a:t>m</a:t>
              </a:r>
              <a:r>
                <a:rPr kumimoji="1" lang="zh-CN" altLang="en-US" sz="1600">
                  <a:solidFill>
                    <a:srgbClr val="000000"/>
                  </a:solidFill>
                  <a:latin typeface="Times New Roman" panose="02020603050405020304" pitchFamily="18" charset="0"/>
                </a:rPr>
                <a:t>子树</a:t>
              </a:r>
            </a:p>
          </p:txBody>
        </p:sp>
      </p:grpSp>
      <p:sp>
        <p:nvSpPr>
          <p:cNvPr id="12" name="Rectangle 3"/>
          <p:cNvSpPr>
            <a:spLocks noChangeArrowheads="1"/>
          </p:cNvSpPr>
          <p:nvPr/>
        </p:nvSpPr>
        <p:spPr bwMode="auto">
          <a:xfrm>
            <a:off x="396453" y="1268413"/>
            <a:ext cx="8747547"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982663" indent="-9826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rPr>
              <a:t>性质</a:t>
            </a:r>
            <a:r>
              <a:rPr lang="en-US" altLang="zh-CN" sz="2600" b="1" dirty="0">
                <a:solidFill>
                  <a:srgbClr val="FF0000"/>
                </a:solidFill>
                <a:latin typeface="Times New Roman" panose="02020603050405020304" pitchFamily="18" charset="0"/>
              </a:rPr>
              <a:t>1   </a:t>
            </a:r>
            <a:r>
              <a:rPr lang="zh-CN" altLang="en-US" sz="2600" b="1" dirty="0">
                <a:solidFill>
                  <a:srgbClr val="000000"/>
                </a:solidFill>
                <a:latin typeface="Times New Roman" panose="02020603050405020304" pitchFamily="18" charset="0"/>
              </a:rPr>
              <a:t>带有</a:t>
            </a:r>
            <a:r>
              <a:rPr lang="en-US" altLang="zh-CN" sz="2600" b="1" i="1" dirty="0" err="1">
                <a:solidFill>
                  <a:srgbClr val="000000"/>
                </a:solidFill>
                <a:latin typeface="Times New Roman" panose="02020603050405020304" pitchFamily="18" charset="0"/>
              </a:rPr>
              <a:t>i</a:t>
            </a:r>
            <a:r>
              <a:rPr lang="zh-CN" altLang="en-US" sz="2600" b="1" dirty="0">
                <a:solidFill>
                  <a:srgbClr val="000000"/>
                </a:solidFill>
                <a:latin typeface="Times New Roman" panose="02020603050405020304" pitchFamily="18" charset="0"/>
              </a:rPr>
              <a:t>个分支点的正则</a:t>
            </a:r>
            <a:r>
              <a:rPr lang="en-US" altLang="zh-CN" sz="2600" b="1" i="1" dirty="0">
                <a:solidFill>
                  <a:srgbClr val="000000"/>
                </a:solidFill>
                <a:latin typeface="Times New Roman" panose="02020603050405020304" pitchFamily="18" charset="0"/>
              </a:rPr>
              <a:t>m</a:t>
            </a:r>
            <a:r>
              <a:rPr lang="zh-CN" altLang="en-US" sz="2600" b="1" dirty="0">
                <a:solidFill>
                  <a:srgbClr val="000000"/>
                </a:solidFill>
                <a:latin typeface="Times New Roman" panose="02020603050405020304" pitchFamily="18" charset="0"/>
              </a:rPr>
              <a:t>元树含有</a:t>
            </a:r>
            <a:r>
              <a:rPr lang="en-US" altLang="zh-CN" sz="2600" b="1" i="1" dirty="0">
                <a:solidFill>
                  <a:srgbClr val="000000"/>
                </a:solidFill>
                <a:latin typeface="Times New Roman" panose="02020603050405020304" pitchFamily="18" charset="0"/>
              </a:rPr>
              <a:t>n=mi+</a:t>
            </a:r>
            <a:r>
              <a:rPr lang="en-US" altLang="zh-CN" sz="2600" b="1" dirty="0">
                <a:solidFill>
                  <a:srgbClr val="000000"/>
                </a:solidFill>
                <a:latin typeface="Times New Roman" panose="02020603050405020304" pitchFamily="18" charset="0"/>
              </a:rPr>
              <a:t>1</a:t>
            </a:r>
            <a:r>
              <a:rPr lang="zh-CN" altLang="en-US" sz="2600" b="1" dirty="0">
                <a:solidFill>
                  <a:srgbClr val="000000"/>
                </a:solidFill>
                <a:latin typeface="Times New Roman" panose="02020603050405020304" pitchFamily="18" charset="0"/>
              </a:rPr>
              <a:t>个结点</a:t>
            </a:r>
            <a:r>
              <a:rPr lang="en-US" altLang="zh-CN" sz="2600" b="1"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证明：除根之外每个结点都是分支点的孩子，因为每个分支点有</a:t>
            </a:r>
            <a:r>
              <a:rPr lang="en-US" altLang="zh-CN" sz="2000" b="1" i="1" dirty="0">
                <a:solidFill>
                  <a:srgbClr val="000000"/>
                </a:solidFill>
                <a:latin typeface="Times New Roman" panose="02020603050405020304" pitchFamily="18" charset="0"/>
              </a:rPr>
              <a:t>m</a:t>
            </a:r>
            <a:r>
              <a:rPr lang="zh-CN" altLang="en-US" sz="2000" b="1" dirty="0">
                <a:solidFill>
                  <a:srgbClr val="000000"/>
                </a:solidFill>
                <a:latin typeface="Times New Roman" panose="02020603050405020304" pitchFamily="18" charset="0"/>
              </a:rPr>
              <a:t>个孩子，所以</a:t>
            </a:r>
            <a:r>
              <a:rPr lang="en-US" altLang="zh-CN" sz="2000" b="1" i="1" dirty="0">
                <a:solidFill>
                  <a:srgbClr val="000000"/>
                </a:solidFill>
                <a:latin typeface="Times New Roman" panose="02020603050405020304" pitchFamily="18" charset="0"/>
              </a:rPr>
              <a:t>n=mi+</a:t>
            </a:r>
            <a:r>
              <a:rPr lang="en-US" altLang="zh-CN" sz="2000" b="1" dirty="0">
                <a:solidFill>
                  <a:srgbClr val="000000"/>
                </a:solidFill>
                <a:latin typeface="Times New Roman" panose="02020603050405020304" pitchFamily="18" charset="0"/>
              </a:rPr>
              <a:t>1.</a:t>
            </a:r>
          </a:p>
          <a:p>
            <a:pPr eaLnBrk="1" hangingPunct="1">
              <a:spcBef>
                <a:spcPct val="20000"/>
              </a:spcBef>
              <a:buClr>
                <a:schemeClr val="folHlink"/>
              </a:buClr>
              <a:buSzPct val="60000"/>
              <a:buFont typeface="Wingdings" panose="05000000000000000000" pitchFamily="2" charset="2"/>
              <a:buNone/>
            </a:pPr>
            <a:endParaRPr lang="en-US" altLang="zh-CN" sz="2000" b="1" dirty="0">
              <a:solidFill>
                <a:srgbClr val="000000"/>
              </a:solidFill>
              <a:latin typeface="Times New Roman" panose="02020603050405020304" pitchFamily="18" charset="0"/>
            </a:endParaRPr>
          </a:p>
          <a:p>
            <a:pPr eaLnBrk="1" hangingPunct="1"/>
            <a:endParaRPr lang="en-US" altLang="zh-CN" sz="2400" b="1" dirty="0">
              <a:solidFill>
                <a:srgbClr val="000000"/>
              </a:solidFill>
              <a:latin typeface="Times New Roman" panose="02020603050405020304" pitchFamily="18" charset="0"/>
            </a:endParaRPr>
          </a:p>
        </p:txBody>
      </p:sp>
      <p:sp>
        <p:nvSpPr>
          <p:cNvPr id="13" name="Rectangle 2"/>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79388" eaLnBrk="1" hangingPunct="1"/>
            <a:r>
              <a:rPr lang="zh-CN" altLang="en-US" sz="4000" b="1" dirty="0">
                <a:solidFill>
                  <a:schemeClr val="tx1">
                    <a:lumMod val="75000"/>
                  </a:schemeClr>
                </a:solidFill>
                <a:latin typeface="Garamond" panose="02020404030301010803" pitchFamily="18" charset="0"/>
              </a:rPr>
              <a:t>根树的性质</a:t>
            </a:r>
          </a:p>
        </p:txBody>
      </p:sp>
    </p:spTree>
    <p:extLst>
      <p:ext uri="{BB962C8B-B14F-4D97-AF65-F5344CB8AC3E}">
        <p14:creationId xmlns:p14="http://schemas.microsoft.com/office/powerpoint/2010/main" val="2018556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2211">
                                            <p:txEl>
                                              <p:pRg st="1" end="1"/>
                                            </p:txEl>
                                          </p:spTgt>
                                        </p:tgtEl>
                                        <p:attrNameLst>
                                          <p:attrName>style.visibility</p:attrName>
                                        </p:attrNameLst>
                                      </p:cBhvr>
                                      <p:to>
                                        <p:strVal val="visible"/>
                                      </p:to>
                                    </p:set>
                                    <p:animEffect transition="in" filter="blinds(horizontal)">
                                      <p:cBhvr>
                                        <p:cTn id="7" dur="500"/>
                                        <p:tgtEl>
                                          <p:spTgt spid="862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2211">
                                            <p:txEl>
                                              <p:pRg st="2" end="2"/>
                                            </p:txEl>
                                          </p:spTgt>
                                        </p:tgtEl>
                                        <p:attrNameLst>
                                          <p:attrName>style.visibility</p:attrName>
                                        </p:attrNameLst>
                                      </p:cBhvr>
                                      <p:to>
                                        <p:strVal val="visible"/>
                                      </p:to>
                                    </p:set>
                                    <p:animEffect transition="in" filter="blinds(horizontal)">
                                      <p:cBhvr>
                                        <p:cTn id="12" dur="500"/>
                                        <p:tgtEl>
                                          <p:spTgt spid="8622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62211">
                                            <p:txEl>
                                              <p:pRg st="3" end="3"/>
                                            </p:txEl>
                                          </p:spTgt>
                                        </p:tgtEl>
                                        <p:attrNameLst>
                                          <p:attrName>style.visibility</p:attrName>
                                        </p:attrNameLst>
                                      </p:cBhvr>
                                      <p:to>
                                        <p:strVal val="visible"/>
                                      </p:to>
                                    </p:set>
                                    <p:animEffect transition="in" filter="blinds(horizontal)">
                                      <p:cBhvr>
                                        <p:cTn id="17" dur="500"/>
                                        <p:tgtEl>
                                          <p:spTgt spid="8622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62211">
                                            <p:txEl>
                                              <p:pRg st="4" end="4"/>
                                            </p:txEl>
                                          </p:spTgt>
                                        </p:tgtEl>
                                        <p:attrNameLst>
                                          <p:attrName>style.visibility</p:attrName>
                                        </p:attrNameLst>
                                      </p:cBhvr>
                                      <p:to>
                                        <p:strVal val="visible"/>
                                      </p:to>
                                    </p:set>
                                    <p:animEffect transition="in" filter="blinds(horizontal)">
                                      <p:cBhvr>
                                        <p:cTn id="22" dur="500"/>
                                        <p:tgtEl>
                                          <p:spTgt spid="8622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62211">
                                            <p:txEl>
                                              <p:pRg st="5" end="5"/>
                                            </p:txEl>
                                          </p:spTgt>
                                        </p:tgtEl>
                                        <p:attrNameLst>
                                          <p:attrName>style.visibility</p:attrName>
                                        </p:attrNameLst>
                                      </p:cBhvr>
                                      <p:to>
                                        <p:strVal val="visible"/>
                                      </p:to>
                                    </p:set>
                                    <p:animEffect transition="in" filter="blinds(horizontal)">
                                      <p:cBhvr>
                                        <p:cTn id="32" dur="500"/>
                                        <p:tgtEl>
                                          <p:spTgt spid="862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62211">
                                            <p:txEl>
                                              <p:pRg st="6" end="6"/>
                                            </p:txEl>
                                          </p:spTgt>
                                        </p:tgtEl>
                                        <p:attrNameLst>
                                          <p:attrName>style.visibility</p:attrName>
                                        </p:attrNameLst>
                                      </p:cBhvr>
                                      <p:to>
                                        <p:strVal val="visible"/>
                                      </p:to>
                                    </p:set>
                                    <p:animEffect transition="in" filter="blinds(horizontal)">
                                      <p:cBhvr>
                                        <p:cTn id="37" dur="500"/>
                                        <p:tgtEl>
                                          <p:spTgt spid="862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62211">
                                            <p:txEl>
                                              <p:pRg st="7" end="7"/>
                                            </p:txEl>
                                          </p:spTgt>
                                        </p:tgtEl>
                                        <p:attrNameLst>
                                          <p:attrName>style.visibility</p:attrName>
                                        </p:attrNameLst>
                                      </p:cBhvr>
                                      <p:to>
                                        <p:strVal val="visible"/>
                                      </p:to>
                                    </p:set>
                                    <p:animEffect transition="in" filter="blinds(horizontal)">
                                      <p:cBhvr>
                                        <p:cTn id="42" dur="500"/>
                                        <p:tgtEl>
                                          <p:spTgt spid="8622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62211">
                                            <p:txEl>
                                              <p:pRg st="8" end="8"/>
                                            </p:txEl>
                                          </p:spTgt>
                                        </p:tgtEl>
                                        <p:attrNameLst>
                                          <p:attrName>style.visibility</p:attrName>
                                        </p:attrNameLst>
                                      </p:cBhvr>
                                      <p:to>
                                        <p:strVal val="visible"/>
                                      </p:to>
                                    </p:set>
                                    <p:animEffect transition="in" filter="blinds(horizontal)">
                                      <p:cBhvr>
                                        <p:cTn id="47" dur="500"/>
                                        <p:tgtEl>
                                          <p:spTgt spid="8622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blinds(horizontal)">
                                      <p:cBhvr>
                                        <p:cTn id="5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最优二叉树</a:t>
            </a:r>
          </a:p>
        </p:txBody>
      </p:sp>
      <p:sp>
        <p:nvSpPr>
          <p:cNvPr id="6" name="Rectangle 3"/>
          <p:cNvSpPr>
            <a:spLocks noChangeArrowheads="1"/>
          </p:cNvSpPr>
          <p:nvPr/>
        </p:nvSpPr>
        <p:spPr bwMode="auto">
          <a:xfrm>
            <a:off x="584460" y="5371271"/>
            <a:ext cx="8102339" cy="1292662"/>
          </a:xfrm>
          <a:prstGeom prst="rect">
            <a:avLst/>
          </a:prstGeom>
          <a:noFill/>
          <a:ln w="9525">
            <a:noFill/>
            <a:miter lim="800000"/>
            <a:headEnd/>
            <a:tailEnd/>
          </a:ln>
          <a:effectLst/>
        </p:spPr>
        <p:txBody>
          <a:bodyPr wrap="square">
            <a:spAutoFit/>
          </a:bodyPr>
          <a:lstStyle/>
          <a:p>
            <a:pPr marL="1524000" indent="-1524000">
              <a:spcBef>
                <a:spcPct val="20000"/>
              </a:spcBef>
              <a:buClr>
                <a:srgbClr val="795185"/>
              </a:buClr>
              <a:buSzPct val="60000"/>
              <a:buFont typeface="Wingdings" pitchFamily="2" charset="2"/>
              <a:buNone/>
            </a:pPr>
            <a:r>
              <a:rPr lang="zh-CN" altLang="en-US" sz="2600" dirty="0">
                <a:solidFill>
                  <a:srgbClr val="FF0000"/>
                </a:solidFill>
              </a:rPr>
              <a:t>定义</a:t>
            </a:r>
            <a:r>
              <a:rPr lang="en-US" altLang="zh-CN" sz="2600" dirty="0">
                <a:solidFill>
                  <a:srgbClr val="FF0000"/>
                </a:solidFill>
              </a:rPr>
              <a:t>3.6.3 </a:t>
            </a:r>
            <a:r>
              <a:rPr lang="zh-CN" altLang="en-US" sz="2600" dirty="0">
                <a:solidFill>
                  <a:srgbClr val="000000"/>
                </a:solidFill>
              </a:rPr>
              <a:t>在树叶结点个数以及它们对应权值相同的情况下构造出的所有赋权二叉树中带权路径长度最短的树称为</a:t>
            </a:r>
            <a:r>
              <a:rPr lang="zh-CN" altLang="en-US" sz="2600" dirty="0">
                <a:solidFill>
                  <a:srgbClr val="FF0000"/>
                </a:solidFill>
              </a:rPr>
              <a:t>最优二叉树</a:t>
            </a:r>
            <a:r>
              <a:rPr lang="zh-CN" altLang="en-US" sz="2600" dirty="0">
                <a:solidFill>
                  <a:srgbClr val="000000"/>
                </a:solidFill>
              </a:rPr>
              <a:t>。</a:t>
            </a:r>
            <a:endParaRPr lang="en-US" altLang="zh-CN" sz="2600" dirty="0">
              <a:solidFill>
                <a:srgbClr val="000000"/>
              </a:solidFill>
              <a:latin typeface="宋体" panose="02010600030101010101" pitchFamily="2" charset="-122"/>
              <a:cs typeface="Arial Unicode MS" pitchFamily="34" charset="-122"/>
            </a:endParaRPr>
          </a:p>
        </p:txBody>
      </p:sp>
      <mc:AlternateContent xmlns:mc="http://schemas.openxmlformats.org/markup-compatibility/2006" xmlns:a14="http://schemas.microsoft.com/office/drawing/2010/main">
        <mc:Choice Requires="a14">
          <p:sp>
            <p:nvSpPr>
              <p:cNvPr id="4" name="Rectangle 3"/>
              <p:cNvSpPr>
                <a:spLocks noChangeArrowheads="1"/>
              </p:cNvSpPr>
              <p:nvPr/>
            </p:nvSpPr>
            <p:spPr bwMode="auto">
              <a:xfrm>
                <a:off x="584461" y="1268413"/>
                <a:ext cx="8102339" cy="1692771"/>
              </a:xfrm>
              <a:prstGeom prst="rect">
                <a:avLst/>
              </a:prstGeom>
              <a:noFill/>
              <a:ln w="9525">
                <a:noFill/>
                <a:miter lim="800000"/>
                <a:headEnd/>
                <a:tailEnd/>
              </a:ln>
              <a:effectLst/>
            </p:spPr>
            <p:txBody>
              <a:bodyPr wrap="square">
                <a:spAutoFit/>
              </a:bodyPr>
              <a:lstStyle/>
              <a:p>
                <a:pPr marL="1524000" indent="-1524000">
                  <a:spcBef>
                    <a:spcPct val="20000"/>
                  </a:spcBef>
                  <a:buClr>
                    <a:srgbClr val="795185"/>
                  </a:buClr>
                  <a:buSzPct val="60000"/>
                  <a:buFont typeface="Wingdings" pitchFamily="2" charset="2"/>
                  <a:buNone/>
                </a:pPr>
                <a:r>
                  <a:rPr lang="zh-CN" altLang="en-US" sz="2600" dirty="0">
                    <a:solidFill>
                      <a:srgbClr val="FF0000"/>
                    </a:solidFill>
                  </a:rPr>
                  <a:t>定义</a:t>
                </a:r>
                <a:r>
                  <a:rPr lang="en-US" altLang="zh-CN" sz="2600" dirty="0">
                    <a:solidFill>
                      <a:srgbClr val="FF0000"/>
                    </a:solidFill>
                  </a:rPr>
                  <a:t>3.6.2 </a:t>
                </a:r>
                <a:r>
                  <a:rPr lang="zh-CN" altLang="en-US" sz="2600" dirty="0">
                    <a:solidFill>
                      <a:srgbClr val="000000"/>
                    </a:solidFill>
                  </a:rPr>
                  <a:t>给一棵正则二叉树的所有树叶都赋予权重</a:t>
                </a:r>
                <a14:m>
                  <m:oMath xmlns:m="http://schemas.openxmlformats.org/officeDocument/2006/math">
                    <m:sSub>
                      <m:sSubPr>
                        <m:ctrlPr>
                          <a:rPr lang="en-US" altLang="zh-CN" sz="2600" i="1" smtClean="0">
                            <a:solidFill>
                              <a:srgbClr val="000000"/>
                            </a:solidFill>
                            <a:latin typeface="Cambria Math" panose="02040503050406030204" pitchFamily="18" charset="0"/>
                          </a:rPr>
                        </m:ctrlPr>
                      </m:sSubPr>
                      <m:e>
                        <m:r>
                          <a:rPr lang="en-US" altLang="zh-CN" sz="2600" b="1" i="1" smtClean="0">
                            <a:solidFill>
                              <a:srgbClr val="000000"/>
                            </a:solidFill>
                            <a:latin typeface="Cambria Math" panose="02040503050406030204" pitchFamily="18" charset="0"/>
                          </a:rPr>
                          <m:t>𝒘</m:t>
                        </m:r>
                      </m:e>
                      <m:sub>
                        <m:r>
                          <a:rPr lang="en-US" altLang="zh-CN" sz="2600" b="1" i="1" smtClean="0">
                            <a:solidFill>
                              <a:srgbClr val="000000"/>
                            </a:solidFill>
                            <a:latin typeface="Cambria Math" panose="02040503050406030204" pitchFamily="18" charset="0"/>
                          </a:rPr>
                          <m:t>𝒊</m:t>
                        </m:r>
                      </m:sub>
                    </m:sSub>
                  </m:oMath>
                </a14:m>
                <a:r>
                  <a:rPr lang="zh-CN" altLang="en-US" sz="2600" dirty="0">
                    <a:solidFill>
                      <a:srgbClr val="000000"/>
                    </a:solidFill>
                    <a:latin typeface="宋体" panose="02010600030101010101" pitchFamily="2" charset="-122"/>
                    <a:cs typeface="Arial Unicode MS" pitchFamily="34" charset="-122"/>
                  </a:rPr>
                  <a:t>，称之为赋权二叉树，且将从根节点到树叶结点</a:t>
                </a:r>
                <a14:m>
                  <m:oMath xmlns:m="http://schemas.openxmlformats.org/officeDocument/2006/math">
                    <m:r>
                      <a:rPr lang="en-US" altLang="zh-CN" sz="2600" i="1">
                        <a:solidFill>
                          <a:srgbClr val="000000"/>
                        </a:solidFill>
                        <a:latin typeface="Cambria Math" panose="02040503050406030204" pitchFamily="18" charset="0"/>
                        <a:ea typeface="+mn-ea"/>
                        <a:cs typeface="Arial Unicode MS" pitchFamily="34" charset="-122"/>
                      </a:rPr>
                      <m:t>𝒍𝒆𝒂</m:t>
                    </m:r>
                    <m:sSub>
                      <m:sSubPr>
                        <m:ctrlPr>
                          <a:rPr lang="en-US" altLang="zh-CN" sz="2600" i="1">
                            <a:solidFill>
                              <a:srgbClr val="000000"/>
                            </a:solidFill>
                            <a:latin typeface="Cambria Math" panose="02040503050406030204" pitchFamily="18" charset="0"/>
                            <a:ea typeface="+mn-ea"/>
                            <a:cs typeface="Arial Unicode MS" pitchFamily="34" charset="-122"/>
                          </a:rPr>
                        </m:ctrlPr>
                      </m:sSubPr>
                      <m:e>
                        <m:r>
                          <a:rPr lang="en-US" altLang="zh-CN" sz="2600" i="1">
                            <a:solidFill>
                              <a:srgbClr val="000000"/>
                            </a:solidFill>
                            <a:latin typeface="Cambria Math" panose="02040503050406030204" pitchFamily="18" charset="0"/>
                            <a:ea typeface="+mn-ea"/>
                            <a:cs typeface="Arial Unicode MS" pitchFamily="34" charset="-122"/>
                          </a:rPr>
                          <m:t>𝒇</m:t>
                        </m:r>
                        <m:r>
                          <m:rPr>
                            <m:sty m:val="p"/>
                          </m:rPr>
                          <a:rPr lang="en-US" altLang="zh-CN" sz="2600" i="1">
                            <a:solidFill>
                              <a:srgbClr val="000000"/>
                            </a:solidFill>
                            <a:latin typeface="Cambria Math" panose="02040503050406030204" pitchFamily="18" charset="0"/>
                            <a:ea typeface="+mn-ea"/>
                            <a:cs typeface="Arial Unicode MS" pitchFamily="34" charset="-122"/>
                          </a:rPr>
                          <m:t>s</m:t>
                        </m:r>
                        <m:r>
                          <a:rPr lang="en-US" altLang="zh-CN" sz="2600" i="1">
                            <a:solidFill>
                              <a:srgbClr val="000000"/>
                            </a:solidFill>
                            <a:latin typeface="Cambria Math" panose="02040503050406030204" pitchFamily="18" charset="0"/>
                            <a:ea typeface="+mn-ea"/>
                            <a:cs typeface="Arial Unicode MS" pitchFamily="34" charset="-122"/>
                          </a:rPr>
                          <m:t> </m:t>
                        </m:r>
                        <m:r>
                          <a:rPr lang="en-US" altLang="zh-CN" sz="2600" i="1">
                            <a:solidFill>
                              <a:srgbClr val="000000"/>
                            </a:solidFill>
                            <a:latin typeface="Cambria Math" panose="02040503050406030204" pitchFamily="18" charset="0"/>
                            <a:ea typeface="+mn-ea"/>
                            <a:cs typeface="Arial Unicode MS" pitchFamily="34" charset="-122"/>
                          </a:rPr>
                          <m:t>𝒗</m:t>
                        </m:r>
                      </m:e>
                      <m:sub>
                        <m:r>
                          <a:rPr lang="en-US" altLang="zh-CN" sz="2600" i="1">
                            <a:solidFill>
                              <a:srgbClr val="000000"/>
                            </a:solidFill>
                            <a:latin typeface="Cambria Math" panose="02040503050406030204" pitchFamily="18" charset="0"/>
                            <a:ea typeface="+mn-ea"/>
                            <a:cs typeface="Arial Unicode MS" pitchFamily="34" charset="-122"/>
                          </a:rPr>
                          <m:t>𝒊</m:t>
                        </m:r>
                      </m:sub>
                    </m:sSub>
                  </m:oMath>
                </a14:m>
                <a:r>
                  <a:rPr lang="zh-CN" altLang="en-US" sz="2600" dirty="0">
                    <a:solidFill>
                      <a:srgbClr val="000000"/>
                    </a:solidFill>
                    <a:latin typeface="宋体" panose="02010600030101010101" pitchFamily="2" charset="-122"/>
                    <a:cs typeface="Arial Unicode MS" pitchFamily="34" charset="-122"/>
                  </a:rPr>
                  <a:t>的路径长度记作</a:t>
                </a:r>
                <a14:m>
                  <m:oMath xmlns:m="http://schemas.openxmlformats.org/officeDocument/2006/math">
                    <m:sSub>
                      <m:sSubPr>
                        <m:ctrlPr>
                          <a:rPr lang="en-US" altLang="zh-CN" sz="2600" i="1" smtClean="0">
                            <a:solidFill>
                              <a:srgbClr val="000000"/>
                            </a:solidFill>
                            <a:latin typeface="Cambria Math" panose="02040503050406030204" pitchFamily="18" charset="0"/>
                            <a:ea typeface="+mn-ea"/>
                            <a:cs typeface="Arial Unicode MS" pitchFamily="34" charset="-122"/>
                          </a:rPr>
                        </m:ctrlPr>
                      </m:sSubPr>
                      <m:e>
                        <m:r>
                          <a:rPr lang="en-US" altLang="zh-CN" sz="2600" b="1" i="1" smtClean="0">
                            <a:solidFill>
                              <a:srgbClr val="000000"/>
                            </a:solidFill>
                            <a:latin typeface="Cambria Math" panose="02040503050406030204" pitchFamily="18" charset="0"/>
                            <a:ea typeface="+mn-ea"/>
                            <a:cs typeface="Arial Unicode MS" pitchFamily="34" charset="-122"/>
                          </a:rPr>
                          <m:t>𝒍</m:t>
                        </m:r>
                      </m:e>
                      <m:sub>
                        <m:r>
                          <a:rPr lang="en-US" altLang="zh-CN" sz="2600" b="1" i="1" smtClean="0">
                            <a:solidFill>
                              <a:srgbClr val="000000"/>
                            </a:solidFill>
                            <a:latin typeface="Cambria Math" panose="02040503050406030204" pitchFamily="18" charset="0"/>
                            <a:ea typeface="+mn-ea"/>
                            <a:cs typeface="Arial Unicode MS" pitchFamily="34" charset="-122"/>
                          </a:rPr>
                          <m:t>𝒊</m:t>
                        </m:r>
                      </m:sub>
                    </m:sSub>
                  </m:oMath>
                </a14:m>
                <a:r>
                  <a:rPr lang="zh-CN" altLang="en-US" sz="2600" dirty="0">
                    <a:solidFill>
                      <a:srgbClr val="000000"/>
                    </a:solidFill>
                    <a:latin typeface="宋体" panose="02010600030101010101" pitchFamily="2" charset="-122"/>
                    <a:cs typeface="Arial Unicode MS" pitchFamily="34" charset="-122"/>
                  </a:rPr>
                  <a:t>，则该树的</a:t>
                </a:r>
                <a:r>
                  <a:rPr lang="zh-CN" altLang="en-US" sz="2600" dirty="0">
                    <a:solidFill>
                      <a:srgbClr val="FF0000"/>
                    </a:solidFill>
                    <a:latin typeface="宋体" panose="02010600030101010101" pitchFamily="2" charset="-122"/>
                    <a:cs typeface="Arial Unicode MS" pitchFamily="34" charset="-122"/>
                  </a:rPr>
                  <a:t>带权路径长度</a:t>
                </a:r>
                <a:endParaRPr lang="en-US" altLang="zh-CN" sz="2600" dirty="0">
                  <a:solidFill>
                    <a:srgbClr val="FF0000"/>
                  </a:solidFill>
                  <a:latin typeface="宋体" panose="02010600030101010101" pitchFamily="2" charset="-122"/>
                  <a:cs typeface="Arial Unicode MS" pitchFamily="34" charset="-122"/>
                </a:endParaRPr>
              </a:p>
            </p:txBody>
          </p:sp>
        </mc:Choice>
        <mc:Fallback xmlns="">
          <p:sp>
            <p:nvSpPr>
              <p:cNvPr id="4" name="Rectangle 3"/>
              <p:cNvSpPr>
                <a:spLocks noRot="1" noChangeAspect="1" noMove="1" noResize="1" noEditPoints="1" noAdjustHandles="1" noChangeArrowheads="1" noChangeShapeType="1" noTextEdit="1"/>
              </p:cNvSpPr>
              <p:nvPr/>
            </p:nvSpPr>
            <p:spPr bwMode="auto">
              <a:xfrm>
                <a:off x="584461" y="1268413"/>
                <a:ext cx="8102339" cy="1692771"/>
              </a:xfrm>
              <a:prstGeom prst="rect">
                <a:avLst/>
              </a:prstGeom>
              <a:blipFill>
                <a:blip r:embed="rId2"/>
                <a:stretch>
                  <a:fillRect l="-1354" t="-3957" r="-5493" b="-8633"/>
                </a:stretch>
              </a:blipFill>
              <a:ln w="9525">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507413" y="3082744"/>
                <a:ext cx="4105835" cy="9278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cs typeface="Arial Unicode MS" pitchFamily="34" charset="-122"/>
                        </a:rPr>
                        <m:t>𝑾𝑷𝑳</m:t>
                      </m:r>
                      <m:r>
                        <a:rPr lang="en-US" altLang="zh-CN" i="1">
                          <a:solidFill>
                            <a:srgbClr val="000000"/>
                          </a:solidFill>
                          <a:latin typeface="Cambria Math" panose="02040503050406030204" pitchFamily="18" charset="0"/>
                          <a:cs typeface="Arial Unicode MS" pitchFamily="34" charset="-122"/>
                        </a:rPr>
                        <m:t>=</m:t>
                      </m:r>
                      <m:nary>
                        <m:naryPr>
                          <m:chr m:val="∑"/>
                          <m:limLoc m:val="subSup"/>
                          <m:ctrlPr>
                            <a:rPr lang="en-US" altLang="zh-CN" i="1">
                              <a:solidFill>
                                <a:srgbClr val="000000"/>
                              </a:solidFill>
                              <a:latin typeface="Cambria Math" panose="02040503050406030204" pitchFamily="18" charset="0"/>
                              <a:cs typeface="Arial Unicode MS" pitchFamily="34" charset="-122"/>
                            </a:rPr>
                          </m:ctrlPr>
                        </m:naryPr>
                        <m:sub>
                          <m:r>
                            <m:rPr>
                              <m:brk m:alnAt="25"/>
                            </m:rPr>
                            <a:rPr lang="en-US" altLang="zh-CN" i="1">
                              <a:solidFill>
                                <a:srgbClr val="000000"/>
                              </a:solidFill>
                              <a:latin typeface="Cambria Math" panose="02040503050406030204" pitchFamily="18" charset="0"/>
                              <a:cs typeface="Arial Unicode MS" pitchFamily="34" charset="-122"/>
                            </a:rPr>
                            <m:t>𝒊</m:t>
                          </m:r>
                          <m:r>
                            <a:rPr lang="en-US" altLang="zh-CN" i="1">
                              <a:solidFill>
                                <a:srgbClr val="000000"/>
                              </a:solidFill>
                              <a:latin typeface="Cambria Math" panose="02040503050406030204" pitchFamily="18" charset="0"/>
                              <a:cs typeface="Arial Unicode MS" pitchFamily="34" charset="-122"/>
                            </a:rPr>
                            <m:t>∈</m:t>
                          </m:r>
                          <m:r>
                            <a:rPr lang="en-US" altLang="zh-CN" i="1">
                              <a:solidFill>
                                <a:srgbClr val="000000"/>
                              </a:solidFill>
                              <a:latin typeface="Cambria Math" panose="02040503050406030204" pitchFamily="18" charset="0"/>
                              <a:cs typeface="Arial Unicode MS" pitchFamily="34" charset="-122"/>
                            </a:rPr>
                            <m:t>𝒍𝒆𝒂𝒇𝒔</m:t>
                          </m:r>
                        </m:sub>
                        <m:sup/>
                        <m:e>
                          <m:sSub>
                            <m:sSubPr>
                              <m:ctrlPr>
                                <a:rPr lang="en-US" altLang="zh-CN" i="1">
                                  <a:solidFill>
                                    <a:srgbClr val="000000"/>
                                  </a:solidFill>
                                  <a:latin typeface="Cambria Math" panose="02040503050406030204" pitchFamily="18" charset="0"/>
                                  <a:cs typeface="Arial Unicode MS" pitchFamily="34" charset="-122"/>
                                </a:rPr>
                              </m:ctrlPr>
                            </m:sSubPr>
                            <m:e>
                              <m:r>
                                <a:rPr lang="en-US" altLang="zh-CN" i="1">
                                  <a:solidFill>
                                    <a:srgbClr val="000000"/>
                                  </a:solidFill>
                                  <a:latin typeface="Cambria Math" panose="02040503050406030204" pitchFamily="18" charset="0"/>
                                  <a:cs typeface="Arial Unicode MS" pitchFamily="34" charset="-122"/>
                                </a:rPr>
                                <m:t>𝒘</m:t>
                              </m:r>
                            </m:e>
                            <m:sub>
                              <m:r>
                                <a:rPr lang="en-US" altLang="zh-CN" i="1">
                                  <a:solidFill>
                                    <a:srgbClr val="000000"/>
                                  </a:solidFill>
                                  <a:latin typeface="Cambria Math" panose="02040503050406030204" pitchFamily="18" charset="0"/>
                                  <a:cs typeface="Arial Unicode MS" pitchFamily="34" charset="-122"/>
                                </a:rPr>
                                <m:t>𝒊</m:t>
                              </m:r>
                            </m:sub>
                          </m:sSub>
                          <m:sSub>
                            <m:sSubPr>
                              <m:ctrlPr>
                                <a:rPr lang="en-US" altLang="zh-CN" i="1">
                                  <a:solidFill>
                                    <a:srgbClr val="000000"/>
                                  </a:solidFill>
                                  <a:latin typeface="Cambria Math" panose="02040503050406030204" pitchFamily="18" charset="0"/>
                                  <a:cs typeface="Arial Unicode MS" pitchFamily="34" charset="-122"/>
                                </a:rPr>
                              </m:ctrlPr>
                            </m:sSubPr>
                            <m:e>
                              <m:r>
                                <a:rPr lang="en-US" altLang="zh-CN" i="1">
                                  <a:solidFill>
                                    <a:srgbClr val="000000"/>
                                  </a:solidFill>
                                  <a:latin typeface="Cambria Math" panose="02040503050406030204" pitchFamily="18" charset="0"/>
                                  <a:cs typeface="Arial Unicode MS" pitchFamily="34" charset="-122"/>
                                </a:rPr>
                                <m:t>𝒍</m:t>
                              </m:r>
                            </m:e>
                            <m:sub>
                              <m:r>
                                <a:rPr lang="en-US" altLang="zh-CN" i="1">
                                  <a:solidFill>
                                    <a:srgbClr val="000000"/>
                                  </a:solidFill>
                                  <a:latin typeface="Cambria Math" panose="02040503050406030204" pitchFamily="18" charset="0"/>
                                  <a:cs typeface="Arial Unicode MS" pitchFamily="34" charset="-122"/>
                                </a:rPr>
                                <m:t>𝒊</m:t>
                              </m:r>
                            </m:sub>
                          </m:sSub>
                        </m:e>
                      </m:nary>
                    </m:oMath>
                  </m:oMathPara>
                </a14:m>
                <a:endParaRPr lang="zh-CN" altLang="en-US" dirty="0">
                  <a:solidFill>
                    <a:srgbClr val="4D5B6B"/>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507413" y="3082744"/>
                <a:ext cx="4105835" cy="927818"/>
              </a:xfrm>
              <a:prstGeom prst="rect">
                <a:avLst/>
              </a:prstGeom>
              <a:blipFill>
                <a:blip r:embed="rId3"/>
                <a:stretch>
                  <a:fillRect/>
                </a:stretch>
              </a:blipFill>
            </p:spPr>
            <p:txBody>
              <a:bodyPr/>
              <a:lstStyle/>
              <a:p>
                <a:r>
                  <a:rPr lang="zh-CN" altLang="en-US">
                    <a:noFill/>
                  </a:rPr>
                  <a:t> </a:t>
                </a:r>
              </a:p>
            </p:txBody>
          </p:sp>
        </mc:Fallback>
      </mc:AlternateContent>
      <p:grpSp>
        <p:nvGrpSpPr>
          <p:cNvPr id="7" name="Group 9"/>
          <p:cNvGrpSpPr>
            <a:grpSpLocks/>
          </p:cNvGrpSpPr>
          <p:nvPr/>
        </p:nvGrpSpPr>
        <p:grpSpPr bwMode="auto">
          <a:xfrm>
            <a:off x="6313616" y="3077996"/>
            <a:ext cx="2417762" cy="2176463"/>
            <a:chOff x="4002" y="202"/>
            <a:chExt cx="1523" cy="1371"/>
          </a:xfrm>
        </p:grpSpPr>
        <p:sp>
          <p:nvSpPr>
            <p:cNvPr id="8" name="Oval 10"/>
            <p:cNvSpPr>
              <a:spLocks noChangeArrowheads="1"/>
            </p:cNvSpPr>
            <p:nvPr/>
          </p:nvSpPr>
          <p:spPr bwMode="auto">
            <a:xfrm>
              <a:off x="4264" y="512"/>
              <a:ext cx="197"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9" name="Oval 11"/>
            <p:cNvSpPr>
              <a:spLocks noChangeArrowheads="1"/>
            </p:cNvSpPr>
            <p:nvPr/>
          </p:nvSpPr>
          <p:spPr bwMode="auto">
            <a:xfrm>
              <a:off x="5051" y="512"/>
              <a:ext cx="197"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0" name="Oval 12"/>
            <p:cNvSpPr>
              <a:spLocks noChangeArrowheads="1"/>
            </p:cNvSpPr>
            <p:nvPr/>
          </p:nvSpPr>
          <p:spPr bwMode="auto">
            <a:xfrm>
              <a:off x="4658" y="202"/>
              <a:ext cx="196"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1" name="Oval 13"/>
            <p:cNvSpPr>
              <a:spLocks noChangeArrowheads="1"/>
            </p:cNvSpPr>
            <p:nvPr/>
          </p:nvSpPr>
          <p:spPr bwMode="auto">
            <a:xfrm>
              <a:off x="4822" y="898"/>
              <a:ext cx="196"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2" name="Oval 14"/>
            <p:cNvSpPr>
              <a:spLocks noChangeArrowheads="1"/>
            </p:cNvSpPr>
            <p:nvPr/>
          </p:nvSpPr>
          <p:spPr bwMode="auto">
            <a:xfrm>
              <a:off x="5313" y="898"/>
              <a:ext cx="197"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3" name="Oval 15"/>
            <p:cNvSpPr>
              <a:spLocks noChangeArrowheads="1"/>
            </p:cNvSpPr>
            <p:nvPr/>
          </p:nvSpPr>
          <p:spPr bwMode="auto">
            <a:xfrm>
              <a:off x="4559" y="1324"/>
              <a:ext cx="197" cy="232"/>
            </a:xfrm>
            <a:prstGeom prst="ellipse">
              <a:avLst/>
            </a:prstGeom>
            <a:noFill/>
            <a:ln w="12700" cap="sq">
              <a:solidFill>
                <a:schemeClr val="tx1"/>
              </a:solidFill>
              <a:round/>
              <a:headEnd type="none" w="sm" len="sm"/>
              <a:tailEnd type="none" w="sm" len="sm"/>
            </a:ln>
          </p:spPr>
          <p:txBody>
            <a:bodyPr wrap="none" anchor="ctr"/>
            <a:lstStyle/>
            <a:p>
              <a:pPr algn="ctr"/>
              <a:r>
                <a:rPr lang="en-US" altLang="zh-CN" sz="2400">
                  <a:solidFill>
                    <a:srgbClr val="000000"/>
                  </a:solidFill>
                </a:rPr>
                <a:t>2</a:t>
              </a:r>
            </a:p>
          </p:txBody>
        </p:sp>
        <p:sp>
          <p:nvSpPr>
            <p:cNvPr id="14" name="Oval 16"/>
            <p:cNvSpPr>
              <a:spLocks noChangeArrowheads="1"/>
            </p:cNvSpPr>
            <p:nvPr/>
          </p:nvSpPr>
          <p:spPr bwMode="auto">
            <a:xfrm>
              <a:off x="5018" y="1324"/>
              <a:ext cx="197" cy="232"/>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5" name="Oval 17"/>
            <p:cNvSpPr>
              <a:spLocks noChangeArrowheads="1"/>
            </p:cNvSpPr>
            <p:nvPr/>
          </p:nvSpPr>
          <p:spPr bwMode="auto">
            <a:xfrm>
              <a:off x="4002" y="898"/>
              <a:ext cx="197"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6" name="Oval 18"/>
            <p:cNvSpPr>
              <a:spLocks noChangeArrowheads="1"/>
            </p:cNvSpPr>
            <p:nvPr/>
          </p:nvSpPr>
          <p:spPr bwMode="auto">
            <a:xfrm>
              <a:off x="4494" y="898"/>
              <a:ext cx="196" cy="233"/>
            </a:xfrm>
            <a:prstGeom prst="ellips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7" name="Line 19"/>
            <p:cNvSpPr>
              <a:spLocks noChangeShapeType="1"/>
            </p:cNvSpPr>
            <p:nvPr/>
          </p:nvSpPr>
          <p:spPr bwMode="auto">
            <a:xfrm flipH="1">
              <a:off x="4363" y="318"/>
              <a:ext cx="295" cy="19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8" name="Line 20"/>
            <p:cNvSpPr>
              <a:spLocks noChangeShapeType="1"/>
            </p:cNvSpPr>
            <p:nvPr/>
          </p:nvSpPr>
          <p:spPr bwMode="auto">
            <a:xfrm>
              <a:off x="4854" y="318"/>
              <a:ext cx="295" cy="194"/>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19" name="Line 21"/>
            <p:cNvSpPr>
              <a:spLocks noChangeShapeType="1"/>
            </p:cNvSpPr>
            <p:nvPr/>
          </p:nvSpPr>
          <p:spPr bwMode="auto">
            <a:xfrm flipH="1">
              <a:off x="4920" y="619"/>
              <a:ext cx="131" cy="271"/>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0" name="Line 22"/>
            <p:cNvSpPr>
              <a:spLocks noChangeShapeType="1"/>
            </p:cNvSpPr>
            <p:nvPr/>
          </p:nvSpPr>
          <p:spPr bwMode="auto">
            <a:xfrm>
              <a:off x="5248" y="628"/>
              <a:ext cx="164" cy="27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1" name="Line 23"/>
            <p:cNvSpPr>
              <a:spLocks noChangeShapeType="1"/>
            </p:cNvSpPr>
            <p:nvPr/>
          </p:nvSpPr>
          <p:spPr bwMode="auto">
            <a:xfrm flipH="1">
              <a:off x="4658" y="1014"/>
              <a:ext cx="164" cy="31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2" name="Line 24"/>
            <p:cNvSpPr>
              <a:spLocks noChangeShapeType="1"/>
            </p:cNvSpPr>
            <p:nvPr/>
          </p:nvSpPr>
          <p:spPr bwMode="auto">
            <a:xfrm>
              <a:off x="5018" y="1014"/>
              <a:ext cx="99" cy="31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3" name="Line 25"/>
            <p:cNvSpPr>
              <a:spLocks noChangeShapeType="1"/>
            </p:cNvSpPr>
            <p:nvPr/>
          </p:nvSpPr>
          <p:spPr bwMode="auto">
            <a:xfrm flipH="1">
              <a:off x="4100" y="628"/>
              <a:ext cx="164" cy="27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4" name="Line 26"/>
            <p:cNvSpPr>
              <a:spLocks noChangeShapeType="1"/>
            </p:cNvSpPr>
            <p:nvPr/>
          </p:nvSpPr>
          <p:spPr bwMode="auto">
            <a:xfrm>
              <a:off x="4461" y="628"/>
              <a:ext cx="131" cy="270"/>
            </a:xfrm>
            <a:prstGeom prst="line">
              <a:avLst/>
            </a:prstGeom>
            <a:noFill/>
            <a:ln w="12700" cap="sq">
              <a:solidFill>
                <a:schemeClr val="tx1"/>
              </a:solidFill>
              <a:round/>
              <a:headEnd type="none" w="sm" len="sm"/>
              <a:tailEnd type="none" w="sm" len="sm"/>
            </a:ln>
          </p:spPr>
          <p:txBody>
            <a:bodyPr wrap="none" anchor="ctr"/>
            <a:lstStyle/>
            <a:p>
              <a:endParaRPr lang="zh-CN" altLang="en-US" sz="2400">
                <a:solidFill>
                  <a:srgbClr val="000000"/>
                </a:solidFill>
              </a:endParaRPr>
            </a:p>
          </p:txBody>
        </p:sp>
        <p:sp>
          <p:nvSpPr>
            <p:cNvPr id="25" name="Text Box 27"/>
            <p:cNvSpPr txBox="1">
              <a:spLocks noChangeArrowheads="1"/>
            </p:cNvSpPr>
            <p:nvPr/>
          </p:nvSpPr>
          <p:spPr bwMode="auto">
            <a:xfrm>
              <a:off x="4002" y="860"/>
              <a:ext cx="220"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7</a:t>
              </a:r>
            </a:p>
          </p:txBody>
        </p:sp>
        <p:sp>
          <p:nvSpPr>
            <p:cNvPr id="26" name="Text Box 28"/>
            <p:cNvSpPr txBox="1">
              <a:spLocks noChangeArrowheads="1"/>
            </p:cNvSpPr>
            <p:nvPr/>
          </p:nvSpPr>
          <p:spPr bwMode="auto">
            <a:xfrm>
              <a:off x="4494" y="884"/>
              <a:ext cx="212" cy="288"/>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5</a:t>
              </a:r>
            </a:p>
          </p:txBody>
        </p:sp>
        <p:sp>
          <p:nvSpPr>
            <p:cNvPr id="27" name="Text Box 29"/>
            <p:cNvSpPr txBox="1">
              <a:spLocks noChangeArrowheads="1"/>
            </p:cNvSpPr>
            <p:nvPr/>
          </p:nvSpPr>
          <p:spPr bwMode="auto">
            <a:xfrm>
              <a:off x="5018" y="1285"/>
              <a:ext cx="220" cy="288"/>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400">
                  <a:solidFill>
                    <a:srgbClr val="000000"/>
                  </a:solidFill>
                </a:rPr>
                <a:t>4</a:t>
              </a:r>
            </a:p>
          </p:txBody>
        </p:sp>
        <p:sp>
          <p:nvSpPr>
            <p:cNvPr id="28" name="Text Box 30"/>
            <p:cNvSpPr txBox="1">
              <a:spLocks noChangeArrowheads="1"/>
            </p:cNvSpPr>
            <p:nvPr/>
          </p:nvSpPr>
          <p:spPr bwMode="auto">
            <a:xfrm>
              <a:off x="5313" y="874"/>
              <a:ext cx="212" cy="288"/>
            </a:xfrm>
            <a:prstGeom prst="rect">
              <a:avLst/>
            </a:prstGeom>
            <a:noFill/>
            <a:ln w="12700" cap="sq">
              <a:noFill/>
              <a:miter lim="800000"/>
              <a:headEnd type="none" w="sm" len="sm"/>
              <a:tailEnd type="none" w="sm" len="sm"/>
            </a:ln>
          </p:spPr>
          <p:txBody>
            <a:bodyPr wrap="none">
              <a:spAutoFit/>
            </a:bodyPr>
            <a:lstStyle/>
            <a:p>
              <a:r>
                <a:rPr lang="en-US" altLang="zh-CN" sz="2400">
                  <a:solidFill>
                    <a:srgbClr val="000000"/>
                  </a:solidFill>
                </a:rPr>
                <a:t>9</a:t>
              </a:r>
            </a:p>
          </p:txBody>
        </p:sp>
      </p:grpSp>
    </p:spTree>
    <p:extLst>
      <p:ext uri="{BB962C8B-B14F-4D97-AF65-F5344CB8AC3E}">
        <p14:creationId xmlns:p14="http://schemas.microsoft.com/office/powerpoint/2010/main" val="236426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ChangeArrowheads="1"/>
          </p:cNvSpPr>
          <p:nvPr/>
        </p:nvSpPr>
        <p:spPr bwMode="auto">
          <a:xfrm>
            <a:off x="611188" y="1133475"/>
            <a:ext cx="7900987" cy="91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4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下面三棵二叉树</a:t>
            </a:r>
            <a:r>
              <a:rPr lang="en-US" altLang="zh-CN" sz="2600" b="1" dirty="0">
                <a:solidFill>
                  <a:schemeClr val="tx1">
                    <a:lumMod val="75000"/>
                  </a:schemeClr>
                </a:solidFill>
                <a:ea typeface="楷体_GB2312" pitchFamily="49" charset="-122"/>
              </a:rPr>
              <a:t>T</a:t>
            </a:r>
            <a:r>
              <a:rPr lang="en-US" altLang="zh-CN" sz="2600" b="1" baseline="-25000" dirty="0">
                <a:solidFill>
                  <a:schemeClr val="tx1">
                    <a:lumMod val="75000"/>
                  </a:schemeClr>
                </a:solidFill>
                <a:ea typeface="楷体_GB2312" pitchFamily="49" charset="-122"/>
              </a:rPr>
              <a:t>1</a:t>
            </a:r>
            <a:r>
              <a:rPr lang="en-US" altLang="zh-CN" sz="2600" b="1" dirty="0">
                <a:solidFill>
                  <a:schemeClr val="tx1">
                    <a:lumMod val="75000"/>
                  </a:schemeClr>
                </a:solidFill>
                <a:ea typeface="楷体_GB2312" pitchFamily="49" charset="-122"/>
              </a:rPr>
              <a:t>, T</a:t>
            </a:r>
            <a:r>
              <a:rPr lang="en-US" altLang="zh-CN" sz="2600" b="1" baseline="-25000" dirty="0">
                <a:solidFill>
                  <a:schemeClr val="tx1">
                    <a:lumMod val="75000"/>
                  </a:schemeClr>
                </a:solidFill>
                <a:ea typeface="楷体_GB2312" pitchFamily="49" charset="-122"/>
              </a:rPr>
              <a:t>2</a:t>
            </a:r>
            <a:r>
              <a:rPr lang="zh-CN" altLang="en-US" sz="2600" b="1" dirty="0">
                <a:solidFill>
                  <a:schemeClr val="tx1">
                    <a:lumMod val="75000"/>
                  </a:schemeClr>
                </a:solidFill>
                <a:ea typeface="楷体_GB2312" pitchFamily="49" charset="-122"/>
              </a:rPr>
              <a:t>和</a:t>
            </a:r>
            <a:r>
              <a:rPr lang="en-US" altLang="zh-CN" sz="2600" b="1" dirty="0">
                <a:solidFill>
                  <a:schemeClr val="tx1">
                    <a:lumMod val="75000"/>
                  </a:schemeClr>
                </a:solidFill>
                <a:ea typeface="楷体_GB2312" pitchFamily="49" charset="-122"/>
              </a:rPr>
              <a:t>T</a:t>
            </a:r>
            <a:r>
              <a:rPr lang="en-US" altLang="zh-CN" sz="2600" b="1" baseline="-25000" dirty="0">
                <a:solidFill>
                  <a:schemeClr val="tx1">
                    <a:lumMod val="75000"/>
                  </a:schemeClr>
                </a:solidFill>
                <a:ea typeface="楷体_GB2312" pitchFamily="49" charset="-122"/>
              </a:rPr>
              <a:t>3</a:t>
            </a:r>
            <a:r>
              <a:rPr lang="zh-CN" altLang="en-US" sz="2600" b="1" dirty="0">
                <a:solidFill>
                  <a:schemeClr val="tx1">
                    <a:lumMod val="75000"/>
                  </a:schemeClr>
                </a:solidFill>
                <a:ea typeface="楷体_GB2312" pitchFamily="49" charset="-122"/>
              </a:rPr>
              <a:t>都是带权为</a:t>
            </a:r>
            <a:r>
              <a:rPr lang="en-US" altLang="zh-CN" sz="2600" b="1" dirty="0">
                <a:solidFill>
                  <a:schemeClr val="tx1">
                    <a:lumMod val="75000"/>
                  </a:schemeClr>
                </a:solidFill>
                <a:ea typeface="楷体_GB2312" pitchFamily="49" charset="-122"/>
              </a:rPr>
              <a:t>2,2,3,3,5</a:t>
            </a:r>
            <a:r>
              <a:rPr lang="zh-CN" altLang="en-US" sz="2600" b="1" dirty="0">
                <a:solidFill>
                  <a:schemeClr val="tx1">
                    <a:lumMod val="75000"/>
                  </a:schemeClr>
                </a:solidFill>
                <a:ea typeface="楷体_GB2312" pitchFamily="49" charset="-122"/>
              </a:rPr>
              <a:t>的二叉树。</a:t>
            </a:r>
          </a:p>
        </p:txBody>
      </p:sp>
      <p:sp>
        <p:nvSpPr>
          <p:cNvPr id="874500" name="Rectangle 4"/>
          <p:cNvSpPr>
            <a:spLocks noChangeArrowheads="1"/>
          </p:cNvSpPr>
          <p:nvPr/>
        </p:nvSpPr>
        <p:spPr bwMode="auto">
          <a:xfrm>
            <a:off x="609599" y="4501107"/>
            <a:ext cx="81661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4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根据树权</a:t>
            </a:r>
            <a:r>
              <a:rPr lang="en-US" altLang="zh-CN" sz="2600" b="1" dirty="0">
                <a:solidFill>
                  <a:schemeClr val="tx1">
                    <a:lumMod val="75000"/>
                  </a:schemeClr>
                </a:solidFill>
                <a:ea typeface="楷体_GB2312" pitchFamily="49" charset="-122"/>
              </a:rPr>
              <a:t>W(T)</a:t>
            </a:r>
            <a:r>
              <a:rPr lang="zh-CN" altLang="en-US" sz="2600" b="1" dirty="0">
                <a:solidFill>
                  <a:schemeClr val="tx1">
                    <a:lumMod val="75000"/>
                  </a:schemeClr>
                </a:solidFill>
                <a:ea typeface="楷体_GB2312" pitchFamily="49" charset="-122"/>
              </a:rPr>
              <a:t>的定义</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计算出它们的权分别为</a:t>
            </a:r>
            <a:r>
              <a:rPr lang="en-US" altLang="zh-CN" sz="2600" b="1" dirty="0">
                <a:solidFill>
                  <a:schemeClr val="tx1">
                    <a:lumMod val="75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　　</a:t>
            </a:r>
            <a:r>
              <a:rPr lang="en-US" altLang="zh-CN" sz="2600" b="1" dirty="0">
                <a:solidFill>
                  <a:schemeClr val="tx1">
                    <a:lumMod val="75000"/>
                  </a:schemeClr>
                </a:solidFill>
                <a:ea typeface="楷体_GB2312" pitchFamily="49" charset="-122"/>
              </a:rPr>
              <a:t>W(T</a:t>
            </a:r>
            <a:r>
              <a:rPr lang="en-US" altLang="zh-CN" sz="2600" b="1" baseline="-25000" dirty="0">
                <a:solidFill>
                  <a:schemeClr val="tx1">
                    <a:lumMod val="75000"/>
                  </a:schemeClr>
                </a:solidFill>
                <a:ea typeface="楷体_GB2312" pitchFamily="49" charset="-122"/>
              </a:rPr>
              <a:t>1</a:t>
            </a:r>
            <a:r>
              <a:rPr lang="en-US" altLang="zh-CN" sz="2600" b="1" dirty="0">
                <a:solidFill>
                  <a:schemeClr val="tx1">
                    <a:lumMod val="75000"/>
                  </a:schemeClr>
                </a:solidFill>
                <a:ea typeface="楷体_GB2312" pitchFamily="49" charset="-122"/>
              </a:rPr>
              <a:t>) = 2*2 + 2*2 + 3*3 + 5*3 + 3*2 = 38</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　　</a:t>
            </a:r>
            <a:r>
              <a:rPr lang="en-US" altLang="zh-CN" sz="2600" b="1" dirty="0">
                <a:solidFill>
                  <a:schemeClr val="tx1">
                    <a:lumMod val="75000"/>
                  </a:schemeClr>
                </a:solidFill>
                <a:ea typeface="楷体_GB2312" pitchFamily="49" charset="-122"/>
              </a:rPr>
              <a:t>W(T</a:t>
            </a:r>
            <a:r>
              <a:rPr lang="en-US" altLang="zh-CN" sz="2600" b="1" baseline="-25000" dirty="0">
                <a:solidFill>
                  <a:schemeClr val="tx1">
                    <a:lumMod val="75000"/>
                  </a:schemeClr>
                </a:solidFill>
                <a:ea typeface="楷体_GB2312" pitchFamily="49" charset="-122"/>
              </a:rPr>
              <a:t>2</a:t>
            </a:r>
            <a:r>
              <a:rPr lang="en-US" altLang="zh-CN" sz="2600" b="1" dirty="0">
                <a:solidFill>
                  <a:schemeClr val="tx1">
                    <a:lumMod val="75000"/>
                  </a:schemeClr>
                </a:solidFill>
                <a:ea typeface="楷体_GB2312" pitchFamily="49" charset="-122"/>
              </a:rPr>
              <a:t>) = 3*4 + 5*4 + 3*3 + 2*2 + 2*1 = 47</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　　</a:t>
            </a:r>
            <a:r>
              <a:rPr lang="en-US" altLang="zh-CN" sz="2600" b="1" dirty="0">
                <a:solidFill>
                  <a:schemeClr val="tx1">
                    <a:lumMod val="75000"/>
                  </a:schemeClr>
                </a:solidFill>
                <a:ea typeface="楷体_GB2312" pitchFamily="49" charset="-122"/>
              </a:rPr>
              <a:t>W(T</a:t>
            </a:r>
            <a:r>
              <a:rPr lang="en-US" altLang="zh-CN" sz="2600" b="1" baseline="-25000" dirty="0">
                <a:solidFill>
                  <a:schemeClr val="tx1">
                    <a:lumMod val="75000"/>
                  </a:schemeClr>
                </a:solidFill>
                <a:ea typeface="楷体_GB2312" pitchFamily="49" charset="-122"/>
              </a:rPr>
              <a:t>3</a:t>
            </a:r>
            <a:r>
              <a:rPr lang="en-US" altLang="zh-CN" sz="2600" b="1" dirty="0">
                <a:solidFill>
                  <a:schemeClr val="tx1">
                    <a:lumMod val="75000"/>
                  </a:schemeClr>
                </a:solidFill>
                <a:ea typeface="楷体_GB2312" pitchFamily="49" charset="-122"/>
              </a:rPr>
              <a:t>) = 3*3 + 3*3 + 5*2 + 2*2 + 2*2 = 36</a:t>
            </a:r>
          </a:p>
        </p:txBody>
      </p:sp>
      <p:pic>
        <p:nvPicPr>
          <p:cNvPr id="116741" name="Picture 5" descr="16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0450" y="1982788"/>
            <a:ext cx="15081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Picture 6" descr="16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1982788"/>
            <a:ext cx="16684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7" descr="16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975" y="1982788"/>
            <a:ext cx="13938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p:cNvSpPr>
          <p:nvPr/>
        </p:nvSpPr>
        <p:spPr>
          <a:xfrm>
            <a:off x="609599" y="115096"/>
            <a:ext cx="8055429" cy="1030514"/>
          </a:xfrm>
          <a:prstGeom prst="rect">
            <a:avLst/>
          </a:prstGeom>
        </p:spPr>
        <p:txBody>
          <a:bodyPr/>
          <a:lstStyle>
            <a:lvl1pPr algn="l" rtl="0" eaLnBrk="0" fontAlgn="base" hangingPunct="0">
              <a:spcBef>
                <a:spcPct val="0"/>
              </a:spcBef>
              <a:spcAft>
                <a:spcPct val="0"/>
              </a:spcAft>
              <a:defRPr lang="en-US" altLang="en-US" sz="4400" b="1" kern="1200" baseline="0" dirty="0">
                <a:ln w="12700">
                  <a:solidFill>
                    <a:schemeClr val="tx2"/>
                  </a:solidFill>
                </a:ln>
                <a:solidFill>
                  <a:schemeClr val="tx2">
                    <a:lumMod val="75000"/>
                  </a:schemeClr>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r>
              <a:rPr kumimoji="0" lang="zh-CN"/>
              <a:t>最优二叉树</a:t>
            </a:r>
          </a:p>
        </p:txBody>
      </p:sp>
      <p:sp>
        <p:nvSpPr>
          <p:cNvPr id="9" name="矩形 8"/>
          <p:cNvSpPr/>
          <p:nvPr/>
        </p:nvSpPr>
        <p:spPr>
          <a:xfrm>
            <a:off x="1597852" y="6376816"/>
            <a:ext cx="5234125" cy="523220"/>
          </a:xfrm>
          <a:prstGeom prst="rect">
            <a:avLst/>
          </a:prstGeom>
        </p:spPr>
        <p:txBody>
          <a:bodyPr wrap="none">
            <a:spAutoFit/>
          </a:bodyPr>
          <a:lstStyle/>
          <a:p>
            <a:r>
              <a:rPr lang="zh-CN" altLang="en-US" sz="2800" dirty="0"/>
              <a:t>最优二叉树唯一吗？如何构造？</a:t>
            </a:r>
          </a:p>
        </p:txBody>
      </p:sp>
    </p:spTree>
    <p:extLst>
      <p:ext uri="{BB962C8B-B14F-4D97-AF65-F5344CB8AC3E}">
        <p14:creationId xmlns:p14="http://schemas.microsoft.com/office/powerpoint/2010/main" val="384297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4500">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74500">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874500">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874500">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1" name="Rectangle 3"/>
          <p:cNvSpPr>
            <a:spLocks noChangeArrowheads="1"/>
          </p:cNvSpPr>
          <p:nvPr/>
        </p:nvSpPr>
        <p:spPr bwMode="auto">
          <a:xfrm>
            <a:off x="605971" y="1358900"/>
            <a:ext cx="6705600" cy="1373188"/>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完全回路矩阵可能包含多少个回路？</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最多可能包含</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m-n+1</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是否独立呢？</a:t>
            </a:r>
          </a:p>
        </p:txBody>
      </p:sp>
      <p:pic>
        <p:nvPicPr>
          <p:cNvPr id="139268" name="Picture 4" descr="ScreenHunter_23"/>
          <p:cNvPicPr>
            <a:picLocks noChangeAspect="1" noChangeArrowheads="1"/>
          </p:cNvPicPr>
          <p:nvPr/>
        </p:nvPicPr>
        <p:blipFill>
          <a:blip r:embed="rId2" cstate="print"/>
          <a:srcRect/>
          <a:stretch>
            <a:fillRect/>
          </a:stretch>
        </p:blipFill>
        <p:spPr bwMode="auto">
          <a:xfrm>
            <a:off x="4569506" y="2055813"/>
            <a:ext cx="3806825" cy="3760787"/>
          </a:xfrm>
          <a:prstGeom prst="rect">
            <a:avLst/>
          </a:prstGeom>
          <a:noFill/>
          <a:ln w="9525">
            <a:noFill/>
            <a:miter lim="800000"/>
            <a:headEnd/>
            <a:tailEnd/>
          </a:ln>
        </p:spPr>
      </p:pic>
      <p:sp>
        <p:nvSpPr>
          <p:cNvPr id="7" name="标题 6"/>
          <p:cNvSpPr>
            <a:spLocks noGrp="1"/>
          </p:cNvSpPr>
          <p:nvPr>
            <p:ph type="title"/>
          </p:nvPr>
        </p:nvSpPr>
        <p:spPr/>
        <p:txBody>
          <a:bodyPr/>
          <a:lstStyle/>
          <a:p>
            <a:r>
              <a:rPr lang="zh-CN" altLang="en-US" dirty="0"/>
              <a:t>回路矩阵</a:t>
            </a:r>
          </a:p>
        </p:txBody>
      </p:sp>
    </p:spTree>
    <p:extLst>
      <p:ext uri="{BB962C8B-B14F-4D97-AF65-F5344CB8AC3E}">
        <p14:creationId xmlns:p14="http://schemas.microsoft.com/office/powerpoint/2010/main" val="325490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Effect transition="in" filter="blinds(horizontal)">
                                      <p:cBhvr>
                                        <p:cTn id="7" dur="500"/>
                                        <p:tgtEl>
                                          <p:spTgt spid="969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9731">
                                            <p:txEl>
                                              <p:pRg st="2" end="2"/>
                                            </p:txEl>
                                          </p:spTgt>
                                        </p:tgtEl>
                                        <p:attrNameLst>
                                          <p:attrName>style.visibility</p:attrName>
                                        </p:attrNameLst>
                                      </p:cBhvr>
                                      <p:to>
                                        <p:strVal val="visible"/>
                                      </p:to>
                                    </p:set>
                                    <p:animEffect transition="in" filter="blinds(horizontal)">
                                      <p:cBhvr>
                                        <p:cTn id="12" dur="500"/>
                                        <p:tgtEl>
                                          <p:spTgt spid="969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488950" y="1208255"/>
            <a:ext cx="8166100"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例  求带权</a:t>
            </a:r>
            <a:r>
              <a:rPr lang="en-US" altLang="zh-CN" sz="2600" b="1" dirty="0">
                <a:solidFill>
                  <a:schemeClr val="tx1">
                    <a:lumMod val="75000"/>
                  </a:schemeClr>
                </a:solidFill>
                <a:ea typeface="楷体_GB2312" pitchFamily="49" charset="-122"/>
              </a:rPr>
              <a:t>2,2,3,3,5</a:t>
            </a:r>
            <a:r>
              <a:rPr lang="zh-CN" altLang="en-US" sz="2600" b="1" dirty="0">
                <a:solidFill>
                  <a:schemeClr val="tx1">
                    <a:lumMod val="75000"/>
                  </a:schemeClr>
                </a:solidFill>
                <a:ea typeface="楷体_GB2312" pitchFamily="49" charset="-122"/>
              </a:rPr>
              <a:t>的最优二叉树。</a:t>
            </a:r>
          </a:p>
        </p:txBody>
      </p:sp>
      <p:sp>
        <p:nvSpPr>
          <p:cNvPr id="876547" name="Rectangle 3"/>
          <p:cNvSpPr>
            <a:spLocks noChangeArrowheads="1"/>
          </p:cNvSpPr>
          <p:nvPr/>
        </p:nvSpPr>
        <p:spPr bwMode="auto">
          <a:xfrm>
            <a:off x="566738" y="1719263"/>
            <a:ext cx="81661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a:solidFill>
                  <a:schemeClr val="tx1">
                    <a:lumMod val="75000"/>
                  </a:schemeClr>
                </a:solidFill>
                <a:ea typeface="楷体_GB2312" pitchFamily="49" charset="-122"/>
              </a:rPr>
              <a:t>解</a:t>
            </a:r>
          </a:p>
        </p:txBody>
      </p:sp>
      <p:sp>
        <p:nvSpPr>
          <p:cNvPr id="876548" name="Rectangle 4"/>
          <p:cNvSpPr>
            <a:spLocks noChangeArrowheads="1"/>
          </p:cNvSpPr>
          <p:nvPr/>
        </p:nvSpPr>
        <p:spPr bwMode="auto">
          <a:xfrm>
            <a:off x="604838" y="1754188"/>
            <a:ext cx="8166100"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4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利用</a:t>
            </a:r>
            <a:r>
              <a:rPr lang="en-US" altLang="zh-CN" sz="2600" b="1" dirty="0">
                <a:solidFill>
                  <a:schemeClr val="tx1">
                    <a:lumMod val="75000"/>
                  </a:schemeClr>
                </a:solidFill>
                <a:ea typeface="楷体_GB2312" pitchFamily="49" charset="-122"/>
              </a:rPr>
              <a:t>Huffman</a:t>
            </a:r>
            <a:r>
              <a:rPr lang="zh-CN" altLang="en-US" sz="2600" b="1" dirty="0">
                <a:solidFill>
                  <a:schemeClr val="tx1">
                    <a:lumMod val="75000"/>
                  </a:schemeClr>
                </a:solidFill>
                <a:ea typeface="楷体_GB2312" pitchFamily="49" charset="-122"/>
              </a:rPr>
              <a:t>算法求解最优二叉树的全过程如下</a:t>
            </a:r>
            <a:r>
              <a:rPr lang="en-US" altLang="zh-CN" sz="2600" b="1" dirty="0">
                <a:solidFill>
                  <a:schemeClr val="tx1">
                    <a:lumMod val="75000"/>
                  </a:schemeClr>
                </a:solidFill>
                <a:ea typeface="楷体_GB2312" pitchFamily="49" charset="-122"/>
              </a:rPr>
              <a:t>: </a:t>
            </a:r>
          </a:p>
        </p:txBody>
      </p:sp>
      <p:sp>
        <p:nvSpPr>
          <p:cNvPr id="876549" name="Rectangle 5"/>
          <p:cNvSpPr>
            <a:spLocks noChangeArrowheads="1"/>
          </p:cNvSpPr>
          <p:nvPr/>
        </p:nvSpPr>
        <p:spPr bwMode="auto">
          <a:xfrm>
            <a:off x="127889" y="5610225"/>
            <a:ext cx="540861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4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显然</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树</a:t>
            </a:r>
            <a:r>
              <a:rPr lang="en-US" altLang="zh-CN" sz="2600" b="1" dirty="0">
                <a:solidFill>
                  <a:schemeClr val="tx1">
                    <a:lumMod val="75000"/>
                  </a:schemeClr>
                </a:solidFill>
                <a:ea typeface="楷体_GB2312" pitchFamily="49" charset="-122"/>
              </a:rPr>
              <a:t>(d)</a:t>
            </a:r>
            <a:r>
              <a:rPr lang="zh-CN" altLang="en-US" sz="2600" b="1" dirty="0">
                <a:solidFill>
                  <a:schemeClr val="tx1">
                    <a:lumMod val="75000"/>
                  </a:schemeClr>
                </a:solidFill>
                <a:ea typeface="楷体_GB2312" pitchFamily="49" charset="-122"/>
              </a:rPr>
              <a:t>是最优树</a:t>
            </a:r>
            <a:r>
              <a:rPr lang="en-US" altLang="zh-CN" sz="2600" b="1" dirty="0">
                <a:solidFill>
                  <a:schemeClr val="tx1">
                    <a:lumMod val="75000"/>
                  </a:schemeClr>
                </a:solidFill>
                <a:ea typeface="楷体_GB2312" pitchFamily="49" charset="-122"/>
              </a:rPr>
              <a:t>, W(T)=34</a:t>
            </a:r>
            <a:r>
              <a:rPr lang="zh-CN" altLang="en-US" sz="2600" b="1" dirty="0">
                <a:solidFill>
                  <a:schemeClr val="tx1">
                    <a:lumMod val="75000"/>
                  </a:schemeClr>
                </a:solidFill>
                <a:ea typeface="楷体_GB2312" pitchFamily="49" charset="-122"/>
              </a:rPr>
              <a:t>。</a:t>
            </a:r>
          </a:p>
          <a:p>
            <a:pPr eaLnBrk="1" hangingPunct="1">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右边三棵树都不是最优二叉树。</a:t>
            </a:r>
          </a:p>
        </p:txBody>
      </p:sp>
      <p:pic>
        <p:nvPicPr>
          <p:cNvPr id="876550" name="Picture 6" descr="16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150" y="4103688"/>
            <a:ext cx="1257300" cy="190341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1" name="Picture 7" descr="16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213" y="2214563"/>
            <a:ext cx="1390650" cy="190341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2" name="Picture 8" descr="16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1613" y="4103688"/>
            <a:ext cx="1162050" cy="190341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3" name="Picture 9" descr="168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5513" y="2276475"/>
            <a:ext cx="1419225" cy="22860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4" name="Picture 10" descr="168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25" y="3467100"/>
            <a:ext cx="942975" cy="109537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5" name="Picture 11" descr="168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3863" y="2952750"/>
            <a:ext cx="1409700" cy="16097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76556" name="Picture 12" descr="168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1038" y="2924175"/>
            <a:ext cx="1409700" cy="16383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76557" name="Text Box 13"/>
          <p:cNvSpPr txBox="1">
            <a:spLocks noChangeArrowheads="1"/>
          </p:cNvSpPr>
          <p:nvPr/>
        </p:nvSpPr>
        <p:spPr bwMode="auto">
          <a:xfrm>
            <a:off x="371475" y="4710113"/>
            <a:ext cx="1169988" cy="396875"/>
          </a:xfrm>
          <a:prstGeom prst="rect">
            <a:avLst/>
          </a:prstGeom>
          <a:solidFill>
            <a:srgbClr val="C00000"/>
          </a:solidFill>
          <a:ln w="9525">
            <a:solidFill>
              <a:srgbClr val="C00000"/>
            </a:solidFill>
            <a:miter lim="800000"/>
            <a:headEnd/>
            <a:tailEnd/>
          </a:ln>
          <a:scene3d>
            <a:camera prst="legacyObliqueTopRight"/>
            <a:lightRig rig="legacyFlat3" dir="b"/>
          </a:scene3d>
          <a:sp3d extrusionH="49200" prstMaterial="legacyMatte">
            <a:bevelT w="13500" h="13500" prst="angle"/>
            <a:bevelB w="13500" h="13500" prst="angle"/>
            <a:extrusionClr>
              <a:srgbClr val="33CCCC"/>
            </a:extrusionClr>
            <a:contourClr>
              <a:srgbClr val="33CCCC"/>
            </a:contourClr>
          </a:sp3d>
        </p:spPr>
        <p:txBody>
          <a:bodyPr wrap="none">
            <a:spAutoFit/>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chemeClr val="bg1"/>
                </a:solidFill>
              </a:rPr>
              <a:t>2,2,3,3,5</a:t>
            </a:r>
          </a:p>
        </p:txBody>
      </p:sp>
      <p:sp>
        <p:nvSpPr>
          <p:cNvPr id="876558" name="Text Box 14"/>
          <p:cNvSpPr txBox="1">
            <a:spLocks noChangeArrowheads="1"/>
          </p:cNvSpPr>
          <p:nvPr/>
        </p:nvSpPr>
        <p:spPr bwMode="auto">
          <a:xfrm>
            <a:off x="1919288" y="4710113"/>
            <a:ext cx="958850" cy="396875"/>
          </a:xfrm>
          <a:prstGeom prst="rect">
            <a:avLst/>
          </a:prstGeom>
          <a:solidFill>
            <a:srgbClr val="C00000"/>
          </a:solidFill>
          <a:ln w="9525">
            <a:solidFill>
              <a:srgbClr val="C00000"/>
            </a:solidFill>
            <a:miter lim="800000"/>
            <a:headEnd/>
            <a:tailEnd/>
          </a:ln>
          <a:scene3d>
            <a:camera prst="legacyObliqueTopRight"/>
            <a:lightRig rig="legacyFlat3" dir="b"/>
          </a:scene3d>
          <a:sp3d extrusionH="49200" prstMaterial="legacyMatte">
            <a:bevelT w="13500" h="13500" prst="angle"/>
            <a:bevelB w="13500" h="13500" prst="angle"/>
            <a:extrusionClr>
              <a:srgbClr val="33CCCC"/>
            </a:extrusionClr>
            <a:contourClr>
              <a:srgbClr val="33CCCC"/>
            </a:contourClr>
          </a:sp3d>
        </p:spPr>
        <p:txBody>
          <a:bodyPr wrap="none">
            <a:spAutoFit/>
            <a:flatTx/>
          </a:bodyPr>
          <a:lstStyle>
            <a:defPPr>
              <a:defRPr lang="ja-JP"/>
            </a:defPPr>
            <a:lvl1pPr eaLnBrk="1" hangingPunct="1">
              <a:defRPr sz="2000">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3,3,4,5</a:t>
            </a:r>
          </a:p>
        </p:txBody>
      </p:sp>
      <p:sp>
        <p:nvSpPr>
          <p:cNvPr id="876559" name="Text Box 15"/>
          <p:cNvSpPr txBox="1">
            <a:spLocks noChangeArrowheads="1"/>
          </p:cNvSpPr>
          <p:nvPr/>
        </p:nvSpPr>
        <p:spPr bwMode="auto">
          <a:xfrm>
            <a:off x="3551238" y="4710113"/>
            <a:ext cx="747712" cy="396875"/>
          </a:xfrm>
          <a:prstGeom prst="rect">
            <a:avLst/>
          </a:prstGeom>
          <a:solidFill>
            <a:srgbClr val="C00000"/>
          </a:solidFill>
          <a:ln w="9525">
            <a:solidFill>
              <a:srgbClr val="C00000"/>
            </a:solidFill>
            <a:miter lim="800000"/>
            <a:headEnd/>
            <a:tailEnd/>
          </a:ln>
          <a:scene3d>
            <a:camera prst="legacyObliqueTopRight"/>
            <a:lightRig rig="legacyFlat3" dir="b"/>
          </a:scene3d>
          <a:sp3d extrusionH="49200" prstMaterial="legacyMatte">
            <a:bevelT w="13500" h="13500" prst="angle"/>
            <a:bevelB w="13500" h="13500" prst="angle"/>
            <a:extrusionClr>
              <a:srgbClr val="33CCCC"/>
            </a:extrusionClr>
            <a:contourClr>
              <a:srgbClr val="33CCCC"/>
            </a:contourClr>
          </a:sp3d>
        </p:spPr>
        <p:txBody>
          <a:bodyPr wrap="none">
            <a:spAutoFit/>
            <a:flatTx/>
          </a:bodyPr>
          <a:lstStyle>
            <a:defPPr>
              <a:defRPr lang="ja-JP"/>
            </a:defPPr>
            <a:lvl1pPr eaLnBrk="1" hangingPunct="1">
              <a:defRPr sz="2000">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a:t>4,5,6</a:t>
            </a:r>
          </a:p>
        </p:txBody>
      </p:sp>
      <p:sp>
        <p:nvSpPr>
          <p:cNvPr id="876560" name="Text Box 16"/>
          <p:cNvSpPr txBox="1">
            <a:spLocks noChangeArrowheads="1"/>
          </p:cNvSpPr>
          <p:nvPr/>
        </p:nvSpPr>
        <p:spPr bwMode="auto">
          <a:xfrm>
            <a:off x="5176838" y="4710113"/>
            <a:ext cx="536575" cy="396875"/>
          </a:xfrm>
          <a:prstGeom prst="rect">
            <a:avLst/>
          </a:prstGeom>
          <a:solidFill>
            <a:srgbClr val="C00000"/>
          </a:solidFill>
          <a:ln w="9525">
            <a:solidFill>
              <a:srgbClr val="C00000"/>
            </a:solidFill>
            <a:miter lim="800000"/>
            <a:headEnd/>
            <a:tailEnd/>
          </a:ln>
          <a:scene3d>
            <a:camera prst="legacyObliqueTopRight"/>
            <a:lightRig rig="legacyFlat3" dir="b"/>
          </a:scene3d>
          <a:sp3d extrusionH="49200" prstMaterial="legacyMatte">
            <a:bevelT w="13500" h="13500" prst="angle"/>
            <a:bevelB w="13500" h="13500" prst="angle"/>
            <a:extrusionClr>
              <a:srgbClr val="33CCCC"/>
            </a:extrusionClr>
            <a:contourClr>
              <a:srgbClr val="33CCCC"/>
            </a:contourClr>
          </a:sp3d>
        </p:spPr>
        <p:txBody>
          <a:bodyPr wrap="none">
            <a:spAutoFit/>
            <a:flatTx/>
          </a:bodyPr>
          <a:lstStyle>
            <a:defPPr>
              <a:defRPr lang="ja-JP"/>
            </a:defPPr>
            <a:lvl1pPr eaLnBrk="1" hangingPunct="1">
              <a:defRPr sz="2000">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a:t>6,9</a:t>
            </a:r>
          </a:p>
        </p:txBody>
      </p:sp>
      <p:sp>
        <p:nvSpPr>
          <p:cNvPr id="118801"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2913902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65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65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876557"/>
                                        </p:tgtEl>
                                        <p:attrNameLst>
                                          <p:attrName>style.visibility</p:attrName>
                                        </p:attrNameLst>
                                      </p:cBhvr>
                                      <p:to>
                                        <p:strVal val="visible"/>
                                      </p:to>
                                    </p:set>
                                    <p:anim calcmode="lin" valueType="num">
                                      <p:cBhvr>
                                        <p:cTn id="13" dur="500" fill="hold"/>
                                        <p:tgtEl>
                                          <p:spTgt spid="876557"/>
                                        </p:tgtEl>
                                        <p:attrNameLst>
                                          <p:attrName>ppt_w</p:attrName>
                                        </p:attrNameLst>
                                      </p:cBhvr>
                                      <p:tavLst>
                                        <p:tav tm="0">
                                          <p:val>
                                            <p:fltVal val="0"/>
                                          </p:val>
                                        </p:tav>
                                        <p:tav tm="100000">
                                          <p:val>
                                            <p:strVal val="#ppt_w"/>
                                          </p:val>
                                        </p:tav>
                                      </p:tavLst>
                                    </p:anim>
                                    <p:anim calcmode="lin" valueType="num">
                                      <p:cBhvr>
                                        <p:cTn id="14" dur="500" fill="hold"/>
                                        <p:tgtEl>
                                          <p:spTgt spid="876557"/>
                                        </p:tgtEl>
                                        <p:attrNameLst>
                                          <p:attrName>ppt_h</p:attrName>
                                        </p:attrNameLst>
                                      </p:cBhvr>
                                      <p:tavLst>
                                        <p:tav tm="0">
                                          <p:val>
                                            <p:fltVal val="0"/>
                                          </p:val>
                                        </p:tav>
                                        <p:tav tm="100000">
                                          <p:val>
                                            <p:strVal val="#ppt_h"/>
                                          </p:val>
                                        </p:tav>
                                      </p:tavLst>
                                    </p:anim>
                                  </p:childTnLst>
                                </p:cTn>
                              </p:par>
                            </p:childTnLst>
                          </p:cTn>
                        </p:par>
                        <p:par>
                          <p:cTn id="15" fill="hold" nodeType="afterGroup">
                            <p:stCondLst>
                              <p:cond delay="500"/>
                            </p:stCondLst>
                            <p:childTnLst>
                              <p:par>
                                <p:cTn id="16" presetID="23" presetClass="entr" presetSubtype="16" fill="hold" nodeType="afterEffect">
                                  <p:stCondLst>
                                    <p:cond delay="0"/>
                                  </p:stCondLst>
                                  <p:childTnLst>
                                    <p:set>
                                      <p:cBhvr>
                                        <p:cTn id="17" dur="1" fill="hold">
                                          <p:stCondLst>
                                            <p:cond delay="0"/>
                                          </p:stCondLst>
                                        </p:cTn>
                                        <p:tgtEl>
                                          <p:spTgt spid="876554"/>
                                        </p:tgtEl>
                                        <p:attrNameLst>
                                          <p:attrName>style.visibility</p:attrName>
                                        </p:attrNameLst>
                                      </p:cBhvr>
                                      <p:to>
                                        <p:strVal val="visible"/>
                                      </p:to>
                                    </p:set>
                                    <p:anim calcmode="lin" valueType="num">
                                      <p:cBhvr>
                                        <p:cTn id="18" dur="500" fill="hold"/>
                                        <p:tgtEl>
                                          <p:spTgt spid="876554"/>
                                        </p:tgtEl>
                                        <p:attrNameLst>
                                          <p:attrName>ppt_w</p:attrName>
                                        </p:attrNameLst>
                                      </p:cBhvr>
                                      <p:tavLst>
                                        <p:tav tm="0">
                                          <p:val>
                                            <p:fltVal val="0"/>
                                          </p:val>
                                        </p:tav>
                                        <p:tav tm="100000">
                                          <p:val>
                                            <p:strVal val="#ppt_w"/>
                                          </p:val>
                                        </p:tav>
                                      </p:tavLst>
                                    </p:anim>
                                    <p:anim calcmode="lin" valueType="num">
                                      <p:cBhvr>
                                        <p:cTn id="19" dur="500" fill="hold"/>
                                        <p:tgtEl>
                                          <p:spTgt spid="876554"/>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876558"/>
                                        </p:tgtEl>
                                        <p:attrNameLst>
                                          <p:attrName>style.visibility</p:attrName>
                                        </p:attrNameLst>
                                      </p:cBhvr>
                                      <p:to>
                                        <p:strVal val="visible"/>
                                      </p:to>
                                    </p:set>
                                    <p:anim calcmode="lin" valueType="num">
                                      <p:cBhvr>
                                        <p:cTn id="24" dur="500" fill="hold"/>
                                        <p:tgtEl>
                                          <p:spTgt spid="876558"/>
                                        </p:tgtEl>
                                        <p:attrNameLst>
                                          <p:attrName>ppt_w</p:attrName>
                                        </p:attrNameLst>
                                      </p:cBhvr>
                                      <p:tavLst>
                                        <p:tav tm="0">
                                          <p:val>
                                            <p:fltVal val="0"/>
                                          </p:val>
                                        </p:tav>
                                        <p:tav tm="100000">
                                          <p:val>
                                            <p:strVal val="#ppt_w"/>
                                          </p:val>
                                        </p:tav>
                                      </p:tavLst>
                                    </p:anim>
                                    <p:anim calcmode="lin" valueType="num">
                                      <p:cBhvr>
                                        <p:cTn id="25" dur="500" fill="hold"/>
                                        <p:tgtEl>
                                          <p:spTgt spid="876558"/>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876555"/>
                                        </p:tgtEl>
                                        <p:attrNameLst>
                                          <p:attrName>style.visibility</p:attrName>
                                        </p:attrNameLst>
                                      </p:cBhvr>
                                      <p:to>
                                        <p:strVal val="visible"/>
                                      </p:to>
                                    </p:set>
                                    <p:anim calcmode="lin" valueType="num">
                                      <p:cBhvr>
                                        <p:cTn id="30" dur="500" fill="hold"/>
                                        <p:tgtEl>
                                          <p:spTgt spid="876555"/>
                                        </p:tgtEl>
                                        <p:attrNameLst>
                                          <p:attrName>ppt_w</p:attrName>
                                        </p:attrNameLst>
                                      </p:cBhvr>
                                      <p:tavLst>
                                        <p:tav tm="0">
                                          <p:val>
                                            <p:fltVal val="0"/>
                                          </p:val>
                                        </p:tav>
                                        <p:tav tm="100000">
                                          <p:val>
                                            <p:strVal val="#ppt_w"/>
                                          </p:val>
                                        </p:tav>
                                      </p:tavLst>
                                    </p:anim>
                                    <p:anim calcmode="lin" valueType="num">
                                      <p:cBhvr>
                                        <p:cTn id="31" dur="500" fill="hold"/>
                                        <p:tgtEl>
                                          <p:spTgt spid="876555"/>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876559"/>
                                        </p:tgtEl>
                                        <p:attrNameLst>
                                          <p:attrName>style.visibility</p:attrName>
                                        </p:attrNameLst>
                                      </p:cBhvr>
                                      <p:to>
                                        <p:strVal val="visible"/>
                                      </p:to>
                                    </p:set>
                                    <p:anim calcmode="lin" valueType="num">
                                      <p:cBhvr>
                                        <p:cTn id="36" dur="500" fill="hold"/>
                                        <p:tgtEl>
                                          <p:spTgt spid="876559"/>
                                        </p:tgtEl>
                                        <p:attrNameLst>
                                          <p:attrName>ppt_w</p:attrName>
                                        </p:attrNameLst>
                                      </p:cBhvr>
                                      <p:tavLst>
                                        <p:tav tm="0">
                                          <p:val>
                                            <p:fltVal val="0"/>
                                          </p:val>
                                        </p:tav>
                                        <p:tav tm="100000">
                                          <p:val>
                                            <p:strVal val="#ppt_w"/>
                                          </p:val>
                                        </p:tav>
                                      </p:tavLst>
                                    </p:anim>
                                    <p:anim calcmode="lin" valueType="num">
                                      <p:cBhvr>
                                        <p:cTn id="37" dur="500" fill="hold"/>
                                        <p:tgtEl>
                                          <p:spTgt spid="876559"/>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876556"/>
                                        </p:tgtEl>
                                        <p:attrNameLst>
                                          <p:attrName>style.visibility</p:attrName>
                                        </p:attrNameLst>
                                      </p:cBhvr>
                                      <p:to>
                                        <p:strVal val="visible"/>
                                      </p:to>
                                    </p:set>
                                    <p:anim calcmode="lin" valueType="num">
                                      <p:cBhvr>
                                        <p:cTn id="42" dur="500" fill="hold"/>
                                        <p:tgtEl>
                                          <p:spTgt spid="876556"/>
                                        </p:tgtEl>
                                        <p:attrNameLst>
                                          <p:attrName>ppt_w</p:attrName>
                                        </p:attrNameLst>
                                      </p:cBhvr>
                                      <p:tavLst>
                                        <p:tav tm="0">
                                          <p:val>
                                            <p:fltVal val="0"/>
                                          </p:val>
                                        </p:tav>
                                        <p:tav tm="100000">
                                          <p:val>
                                            <p:strVal val="#ppt_w"/>
                                          </p:val>
                                        </p:tav>
                                      </p:tavLst>
                                    </p:anim>
                                    <p:anim calcmode="lin" valueType="num">
                                      <p:cBhvr>
                                        <p:cTn id="43" dur="500" fill="hold"/>
                                        <p:tgtEl>
                                          <p:spTgt spid="876556"/>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876560"/>
                                        </p:tgtEl>
                                        <p:attrNameLst>
                                          <p:attrName>style.visibility</p:attrName>
                                        </p:attrNameLst>
                                      </p:cBhvr>
                                      <p:to>
                                        <p:strVal val="visible"/>
                                      </p:to>
                                    </p:set>
                                    <p:anim calcmode="lin" valueType="num">
                                      <p:cBhvr>
                                        <p:cTn id="48" dur="500" fill="hold"/>
                                        <p:tgtEl>
                                          <p:spTgt spid="876560"/>
                                        </p:tgtEl>
                                        <p:attrNameLst>
                                          <p:attrName>ppt_w</p:attrName>
                                        </p:attrNameLst>
                                      </p:cBhvr>
                                      <p:tavLst>
                                        <p:tav tm="0">
                                          <p:val>
                                            <p:fltVal val="0"/>
                                          </p:val>
                                        </p:tav>
                                        <p:tav tm="100000">
                                          <p:val>
                                            <p:strVal val="#ppt_w"/>
                                          </p:val>
                                        </p:tav>
                                      </p:tavLst>
                                    </p:anim>
                                    <p:anim calcmode="lin" valueType="num">
                                      <p:cBhvr>
                                        <p:cTn id="49" dur="500" fill="hold"/>
                                        <p:tgtEl>
                                          <p:spTgt spid="876560"/>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nodeType="clickEffect">
                                  <p:stCondLst>
                                    <p:cond delay="0"/>
                                  </p:stCondLst>
                                  <p:childTnLst>
                                    <p:set>
                                      <p:cBhvr>
                                        <p:cTn id="53" dur="1" fill="hold">
                                          <p:stCondLst>
                                            <p:cond delay="0"/>
                                          </p:stCondLst>
                                        </p:cTn>
                                        <p:tgtEl>
                                          <p:spTgt spid="876553"/>
                                        </p:tgtEl>
                                        <p:attrNameLst>
                                          <p:attrName>style.visibility</p:attrName>
                                        </p:attrNameLst>
                                      </p:cBhvr>
                                      <p:to>
                                        <p:strVal val="visible"/>
                                      </p:to>
                                    </p:set>
                                    <p:anim calcmode="lin" valueType="num">
                                      <p:cBhvr>
                                        <p:cTn id="54" dur="500" fill="hold"/>
                                        <p:tgtEl>
                                          <p:spTgt spid="876553"/>
                                        </p:tgtEl>
                                        <p:attrNameLst>
                                          <p:attrName>ppt_w</p:attrName>
                                        </p:attrNameLst>
                                      </p:cBhvr>
                                      <p:tavLst>
                                        <p:tav tm="0">
                                          <p:val>
                                            <p:fltVal val="0"/>
                                          </p:val>
                                        </p:tav>
                                        <p:tav tm="100000">
                                          <p:val>
                                            <p:strVal val="#ppt_w"/>
                                          </p:val>
                                        </p:tav>
                                      </p:tavLst>
                                    </p:anim>
                                    <p:anim calcmode="lin" valueType="num">
                                      <p:cBhvr>
                                        <p:cTn id="55" dur="500" fill="hold"/>
                                        <p:tgtEl>
                                          <p:spTgt spid="876553"/>
                                        </p:tgtEl>
                                        <p:attrNameLst>
                                          <p:attrName>ppt_h</p:attrName>
                                        </p:attrNameLst>
                                      </p:cBhvr>
                                      <p:tavLst>
                                        <p:tav tm="0">
                                          <p:val>
                                            <p:fltVal val="0"/>
                                          </p:val>
                                        </p:tav>
                                        <p:tav tm="100000">
                                          <p:val>
                                            <p:strVal val="#ppt_h"/>
                                          </p:val>
                                        </p:tav>
                                      </p:tavLst>
                                    </p:anim>
                                  </p:childTnLst>
                                </p:cTn>
                              </p:par>
                            </p:childTnLst>
                          </p:cTn>
                        </p:par>
                        <p:par>
                          <p:cTn id="56" fill="hold" nodeType="afterGroup">
                            <p:stCondLst>
                              <p:cond delay="500"/>
                            </p:stCondLst>
                            <p:childTnLst>
                              <p:par>
                                <p:cTn id="57" presetID="1" presetClass="entr" presetSubtype="0" fill="hold" nodeType="afterEffect">
                                  <p:stCondLst>
                                    <p:cond delay="0"/>
                                  </p:stCondLst>
                                  <p:childTnLst>
                                    <p:set>
                                      <p:cBhvr>
                                        <p:cTn id="58" dur="1" fill="hold">
                                          <p:stCondLst>
                                            <p:cond delay="0"/>
                                          </p:stCondLst>
                                        </p:cTn>
                                        <p:tgtEl>
                                          <p:spTgt spid="876549">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76549">
                                            <p:txEl>
                                              <p:pRg st="1" end="1"/>
                                            </p:txEl>
                                          </p:spTgt>
                                        </p:tgtEl>
                                        <p:attrNameLst>
                                          <p:attrName>style.visibility</p:attrName>
                                        </p:attrNameLst>
                                      </p:cBhvr>
                                      <p:to>
                                        <p:strVal val="visible"/>
                                      </p:to>
                                    </p:set>
                                  </p:childTnLst>
                                </p:cTn>
                              </p:par>
                            </p:childTnLst>
                          </p:cTn>
                        </p:par>
                        <p:par>
                          <p:cTn id="63" fill="hold" nodeType="afterGroup">
                            <p:stCondLst>
                              <p:cond delay="0"/>
                            </p:stCondLst>
                            <p:childTnLst>
                              <p:par>
                                <p:cTn id="64" presetID="1" presetClass="entr" presetSubtype="0" fill="hold" nodeType="afterEffect">
                                  <p:stCondLst>
                                    <p:cond delay="0"/>
                                  </p:stCondLst>
                                  <p:childTnLst>
                                    <p:set>
                                      <p:cBhvr>
                                        <p:cTn id="65" dur="1" fill="hold">
                                          <p:stCondLst>
                                            <p:cond delay="0"/>
                                          </p:stCondLst>
                                        </p:cTn>
                                        <p:tgtEl>
                                          <p:spTgt spid="876551"/>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76552"/>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876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7" grpId="0"/>
      <p:bldP spid="876548" grpId="0"/>
      <p:bldP spid="876557" grpId="0" animBg="1"/>
      <p:bldP spid="876558" grpId="0" animBg="1"/>
      <p:bldP spid="876559" grpId="0" animBg="1"/>
      <p:bldP spid="87656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树</a:t>
            </a:r>
            <a:endParaRPr lang="zh-CN" altLang="en-US" dirty="0"/>
          </a:p>
        </p:txBody>
      </p:sp>
      <mc:AlternateContent xmlns:mc="http://schemas.openxmlformats.org/markup-compatibility/2006" xmlns:a14="http://schemas.microsoft.com/office/drawing/2010/main">
        <mc:Choice Requires="a14">
          <p:sp>
            <p:nvSpPr>
              <p:cNvPr id="5" name="Rectangle 3"/>
              <p:cNvSpPr>
                <a:spLocks noChangeArrowheads="1"/>
              </p:cNvSpPr>
              <p:nvPr/>
            </p:nvSpPr>
            <p:spPr bwMode="auto">
              <a:xfrm>
                <a:off x="584461" y="1268413"/>
                <a:ext cx="8102339" cy="4505849"/>
              </a:xfrm>
              <a:prstGeom prst="rect">
                <a:avLst/>
              </a:prstGeom>
              <a:noFill/>
              <a:ln w="9525">
                <a:noFill/>
                <a:miter lim="800000"/>
                <a:headEnd/>
                <a:tailEnd/>
              </a:ln>
              <a:effectLst/>
            </p:spPr>
            <p:txBody>
              <a:bodyPr wrap="square">
                <a:spAutoFit/>
              </a:bodyPr>
              <a:lstStyle/>
              <a:p>
                <a:pPr>
                  <a:spcBef>
                    <a:spcPct val="20000"/>
                  </a:spcBef>
                  <a:buClr>
                    <a:srgbClr val="795185"/>
                  </a:buClr>
                  <a:buSzPct val="60000"/>
                </a:pPr>
                <a:r>
                  <a:rPr lang="en-US" altLang="zh-CN" sz="3200" dirty="0">
                    <a:solidFill>
                      <a:srgbClr val="FF0000"/>
                    </a:solidFill>
                  </a:rPr>
                  <a:t>Huffman</a:t>
                </a:r>
                <a:r>
                  <a:rPr lang="zh-CN" altLang="en-US" sz="3200" dirty="0">
                    <a:solidFill>
                      <a:srgbClr val="FF0000"/>
                    </a:solidFill>
                  </a:rPr>
                  <a:t>树构造算法</a:t>
                </a:r>
                <a:endParaRPr lang="en-US" altLang="zh-CN" sz="3200" dirty="0">
                  <a:solidFill>
                    <a:srgbClr val="FF0000"/>
                  </a:solidFill>
                </a:endParaRPr>
              </a:p>
              <a:p>
                <a:pPr>
                  <a:spcBef>
                    <a:spcPct val="20000"/>
                  </a:spcBef>
                  <a:buClr>
                    <a:srgbClr val="795185"/>
                  </a:buClr>
                  <a:buSzPct val="60000"/>
                </a:pPr>
                <a:r>
                  <a:rPr lang="en-US" altLang="zh-CN" sz="2600" dirty="0">
                    <a:solidFill>
                      <a:srgbClr val="000000"/>
                    </a:solidFill>
                  </a:rPr>
                  <a:t>1</a:t>
                </a:r>
                <a:r>
                  <a:rPr lang="zh-CN" altLang="en-US" sz="2600" dirty="0">
                    <a:solidFill>
                      <a:srgbClr val="000000"/>
                    </a:solidFill>
                  </a:rPr>
                  <a:t>、根据所有权重</a:t>
                </a:r>
                <a14:m>
                  <m:oMath xmlns:m="http://schemas.openxmlformats.org/officeDocument/2006/math">
                    <m:sSub>
                      <m:sSubPr>
                        <m:ctrlPr>
                          <a:rPr lang="en-US" altLang="zh-CN" sz="2600" i="1" smtClean="0">
                            <a:solidFill>
                              <a:srgbClr val="000000"/>
                            </a:solidFill>
                            <a:latin typeface="Cambria Math" panose="02040503050406030204" pitchFamily="18" charset="0"/>
                          </a:rPr>
                        </m:ctrlPr>
                      </m:sSubPr>
                      <m:e>
                        <m:r>
                          <m:rPr>
                            <m:lit/>
                          </m:rP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𝒘</m:t>
                        </m:r>
                      </m:e>
                      <m:sub>
                        <m:r>
                          <a:rPr lang="en-US" altLang="zh-CN" sz="2600" i="1" smtClean="0">
                            <a:solidFill>
                              <a:srgbClr val="000000"/>
                            </a:solidFill>
                            <a:latin typeface="Cambria Math" panose="02040503050406030204" pitchFamily="18" charset="0"/>
                          </a:rPr>
                          <m:t>𝟏</m:t>
                        </m:r>
                      </m:sub>
                    </m:sSub>
                    <m:r>
                      <a:rPr lang="en-US" altLang="zh-CN" sz="2600" i="1" smtClean="0">
                        <a:solidFill>
                          <a:srgbClr val="000000"/>
                        </a:solidFill>
                        <a:latin typeface="Cambria Math" panose="02040503050406030204" pitchFamily="18" charset="0"/>
                      </a:rPr>
                      <m:t>,</m:t>
                    </m:r>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𝒘</m:t>
                        </m:r>
                      </m:e>
                      <m:sub>
                        <m:r>
                          <a:rPr lang="en-US" altLang="zh-CN" sz="2600" i="1" smtClean="0">
                            <a:solidFill>
                              <a:srgbClr val="000000"/>
                            </a:solidFill>
                            <a:latin typeface="Cambria Math" panose="02040503050406030204" pitchFamily="18" charset="0"/>
                          </a:rPr>
                          <m:t>𝟐</m:t>
                        </m:r>
                      </m:sub>
                    </m:sSub>
                    <m:r>
                      <a:rPr lang="en-US" altLang="zh-CN" sz="2600" i="1" smtClean="0">
                        <a:solidFill>
                          <a:srgbClr val="000000"/>
                        </a:solidFill>
                        <a:latin typeface="Cambria Math" panose="02040503050406030204" pitchFamily="18" charset="0"/>
                      </a:rPr>
                      <m:t>,⋯,</m:t>
                    </m:r>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𝒘</m:t>
                        </m:r>
                      </m:e>
                      <m:sub>
                        <m:r>
                          <a:rPr lang="en-US" altLang="zh-CN" sz="2600" i="1" smtClean="0">
                            <a:solidFill>
                              <a:srgbClr val="000000"/>
                            </a:solidFill>
                            <a:latin typeface="Cambria Math" panose="02040503050406030204" pitchFamily="18" charset="0"/>
                          </a:rPr>
                          <m:t>𝒏</m:t>
                        </m:r>
                      </m:sub>
                    </m:sSub>
                    <m:r>
                      <m:rPr>
                        <m:lit/>
                      </m:rPr>
                      <a:rPr lang="en-US" altLang="zh-CN" sz="2600" i="1" smtClean="0">
                        <a:solidFill>
                          <a:srgbClr val="000000"/>
                        </a:solidFill>
                        <a:latin typeface="Cambria Math" panose="02040503050406030204" pitchFamily="18" charset="0"/>
                      </a:rPr>
                      <m:t>}</m:t>
                    </m:r>
                  </m:oMath>
                </a14:m>
                <a:r>
                  <a:rPr lang="zh-CN" altLang="en-US" sz="2600" dirty="0">
                    <a:solidFill>
                      <a:srgbClr val="000000"/>
                    </a:solidFill>
                  </a:rPr>
                  <a:t>构造二叉树集合</a:t>
                </a:r>
                <a14:m>
                  <m:oMath xmlns:m="http://schemas.openxmlformats.org/officeDocument/2006/math">
                    <m:r>
                      <m:rPr>
                        <m:lit/>
                      </m:rPr>
                      <a:rPr lang="en-US" altLang="zh-CN" sz="2600" i="1" smtClean="0">
                        <a:solidFill>
                          <a:srgbClr val="000000"/>
                        </a:solidFill>
                        <a:latin typeface="Cambria Math" panose="02040503050406030204" pitchFamily="18" charset="0"/>
                      </a:rPr>
                      <m:t>{</m:t>
                    </m:r>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𝑻</m:t>
                        </m:r>
                      </m:e>
                      <m:sub>
                        <m:r>
                          <a:rPr lang="en-US" altLang="zh-CN" sz="2600" i="1" smtClean="0">
                            <a:solidFill>
                              <a:srgbClr val="000000"/>
                            </a:solidFill>
                            <a:latin typeface="Cambria Math" panose="02040503050406030204" pitchFamily="18" charset="0"/>
                          </a:rPr>
                          <m:t>𝟏</m:t>
                        </m:r>
                      </m:sub>
                    </m:sSub>
                    <m:r>
                      <a:rPr lang="en-US" altLang="zh-CN" sz="2600" i="1" smtClean="0">
                        <a:solidFill>
                          <a:srgbClr val="000000"/>
                        </a:solidFill>
                        <a:latin typeface="Cambria Math" panose="02040503050406030204" pitchFamily="18" charset="0"/>
                      </a:rPr>
                      <m:t>,</m:t>
                    </m:r>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𝑻</m:t>
                        </m:r>
                      </m:e>
                      <m:sub>
                        <m:r>
                          <a:rPr lang="en-US" altLang="zh-CN" sz="2600" i="1" smtClean="0">
                            <a:solidFill>
                              <a:srgbClr val="000000"/>
                            </a:solidFill>
                            <a:latin typeface="Cambria Math" panose="02040503050406030204" pitchFamily="18" charset="0"/>
                          </a:rPr>
                          <m:t>𝟐</m:t>
                        </m:r>
                      </m:sub>
                    </m:sSub>
                    <m:r>
                      <a:rPr lang="en-US" altLang="zh-CN" sz="2600" i="1" smtClean="0">
                        <a:solidFill>
                          <a:srgbClr val="000000"/>
                        </a:solidFill>
                        <a:latin typeface="Cambria Math" panose="02040503050406030204" pitchFamily="18" charset="0"/>
                      </a:rPr>
                      <m:t>,⋯,</m:t>
                    </m:r>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𝑻</m:t>
                        </m:r>
                      </m:e>
                      <m:sub>
                        <m:r>
                          <a:rPr lang="en-US" altLang="zh-CN" sz="2600" i="1" smtClean="0">
                            <a:solidFill>
                              <a:srgbClr val="000000"/>
                            </a:solidFill>
                            <a:latin typeface="Cambria Math" panose="02040503050406030204" pitchFamily="18" charset="0"/>
                          </a:rPr>
                          <m:t>𝒏</m:t>
                        </m:r>
                      </m:sub>
                    </m:sSub>
                    <m:r>
                      <m:rPr>
                        <m:lit/>
                      </m:rPr>
                      <a:rPr lang="en-US" altLang="zh-CN" sz="2600" i="1" smtClean="0">
                        <a:solidFill>
                          <a:srgbClr val="000000"/>
                        </a:solidFill>
                        <a:latin typeface="Cambria Math" panose="02040503050406030204" pitchFamily="18" charset="0"/>
                      </a:rPr>
                      <m:t>}</m:t>
                    </m:r>
                  </m:oMath>
                </a14:m>
                <a:r>
                  <a:rPr lang="zh-CN" altLang="en-US" sz="2600" dirty="0">
                    <a:solidFill>
                      <a:srgbClr val="000000"/>
                    </a:solidFill>
                  </a:rPr>
                  <a:t>，其中树</a:t>
                </a:r>
                <a14:m>
                  <m:oMath xmlns:m="http://schemas.openxmlformats.org/officeDocument/2006/math">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𝑻</m:t>
                        </m:r>
                      </m:e>
                      <m:sub>
                        <m:r>
                          <a:rPr lang="en-US" altLang="zh-CN" sz="2600" i="1" smtClean="0">
                            <a:solidFill>
                              <a:srgbClr val="000000"/>
                            </a:solidFill>
                            <a:latin typeface="Cambria Math" panose="02040503050406030204" pitchFamily="18" charset="0"/>
                          </a:rPr>
                          <m:t>𝒊</m:t>
                        </m:r>
                      </m:sub>
                    </m:sSub>
                  </m:oMath>
                </a14:m>
                <a:r>
                  <a:rPr lang="zh-CN" altLang="en-US" sz="2600" dirty="0">
                    <a:solidFill>
                      <a:srgbClr val="000000"/>
                    </a:solidFill>
                  </a:rPr>
                  <a:t>仅有一个权重为</a:t>
                </a:r>
                <a14:m>
                  <m:oMath xmlns:m="http://schemas.openxmlformats.org/officeDocument/2006/math">
                    <m:sSub>
                      <m:sSubPr>
                        <m:ctrlPr>
                          <a:rPr lang="en-US" altLang="zh-CN" sz="2600" i="1" smtClean="0">
                            <a:solidFill>
                              <a:srgbClr val="000000"/>
                            </a:solidFill>
                            <a:latin typeface="Cambria Math" panose="02040503050406030204" pitchFamily="18" charset="0"/>
                          </a:rPr>
                        </m:ctrlPr>
                      </m:sSubPr>
                      <m:e>
                        <m:r>
                          <a:rPr lang="en-US" altLang="zh-CN" sz="2600" i="1" smtClean="0">
                            <a:solidFill>
                              <a:srgbClr val="000000"/>
                            </a:solidFill>
                            <a:latin typeface="Cambria Math" panose="02040503050406030204" pitchFamily="18" charset="0"/>
                          </a:rPr>
                          <m:t>𝒘</m:t>
                        </m:r>
                      </m:e>
                      <m:sub>
                        <m:r>
                          <a:rPr lang="en-US" altLang="zh-CN" sz="2600" i="1" smtClean="0">
                            <a:solidFill>
                              <a:srgbClr val="000000"/>
                            </a:solidFill>
                            <a:latin typeface="Cambria Math" panose="02040503050406030204" pitchFamily="18" charset="0"/>
                          </a:rPr>
                          <m:t>𝒊</m:t>
                        </m:r>
                      </m:sub>
                    </m:sSub>
                  </m:oMath>
                </a14:m>
                <a:r>
                  <a:rPr lang="zh-CN" altLang="en-US" sz="2600" dirty="0">
                    <a:solidFill>
                      <a:srgbClr val="000000"/>
                    </a:solidFill>
                  </a:rPr>
                  <a:t>的结点；</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2</a:t>
                </a:r>
                <a:r>
                  <a:rPr lang="zh-CN" altLang="en-US" sz="2600" dirty="0">
                    <a:solidFill>
                      <a:srgbClr val="000000"/>
                    </a:solidFill>
                  </a:rPr>
                  <a:t>、将这些</a:t>
                </a:r>
                <a14:m>
                  <m:oMath xmlns:m="http://schemas.openxmlformats.org/officeDocument/2006/math">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𝒊</m:t>
                        </m:r>
                      </m:sub>
                    </m:sSub>
                  </m:oMath>
                </a14:m>
                <a:r>
                  <a:rPr lang="zh-CN" altLang="en-US" sz="2600" dirty="0">
                    <a:solidFill>
                      <a:srgbClr val="000000"/>
                    </a:solidFill>
                  </a:rPr>
                  <a:t>按照从小到大进行排序，权重越小越靠前，放入优先级队列</a:t>
                </a:r>
                <a:r>
                  <a:rPr lang="en-US" altLang="zh-CN" sz="2600" dirty="0">
                    <a:solidFill>
                      <a:srgbClr val="000000"/>
                    </a:solidFill>
                  </a:rPr>
                  <a:t>Q</a:t>
                </a:r>
                <a:r>
                  <a:rPr lang="zh-CN" altLang="en-US" sz="2600" dirty="0">
                    <a:solidFill>
                      <a:srgbClr val="000000"/>
                    </a:solidFill>
                  </a:rPr>
                  <a:t>中；</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3</a:t>
                </a:r>
                <a:r>
                  <a:rPr lang="zh-CN" altLang="en-US" sz="2600" dirty="0">
                    <a:solidFill>
                      <a:srgbClr val="000000"/>
                    </a:solidFill>
                  </a:rPr>
                  <a:t>、 从</a:t>
                </a:r>
                <a14:m>
                  <m:oMath xmlns:m="http://schemas.openxmlformats.org/officeDocument/2006/math">
                    <m:r>
                      <a:rPr lang="en-US" altLang="zh-CN" sz="2600" i="1">
                        <a:solidFill>
                          <a:srgbClr val="000000"/>
                        </a:solidFill>
                        <a:latin typeface="Cambria Math" panose="02040503050406030204" pitchFamily="18" charset="0"/>
                      </a:rPr>
                      <m:t>𝑸</m:t>
                    </m:r>
                  </m:oMath>
                </a14:m>
                <a:r>
                  <a:rPr lang="zh-CN" altLang="en-US" sz="2600" dirty="0">
                    <a:solidFill>
                      <a:srgbClr val="000000"/>
                    </a:solidFill>
                  </a:rPr>
                  <a:t>中连续弹出两次队首元素并将对应的二叉树分别作为左右子树进行二叉树合并，合并后根结点权重</a:t>
                </a:r>
                <a14:m>
                  <m:oMath xmlns:m="http://schemas.openxmlformats.org/officeDocument/2006/math">
                    <m:r>
                      <a:rPr lang="en-US" altLang="zh-CN" sz="2600" i="1">
                        <a:solidFill>
                          <a:srgbClr val="000000"/>
                        </a:solidFill>
                        <a:latin typeface="Cambria Math" panose="02040503050406030204" pitchFamily="18" charset="0"/>
                      </a:rPr>
                      <m:t>=</m:t>
                    </m:r>
                  </m:oMath>
                </a14:m>
                <a:r>
                  <a:rPr lang="zh-CN" altLang="en-US" sz="2600" dirty="0">
                    <a:solidFill>
                      <a:srgbClr val="000000"/>
                    </a:solidFill>
                  </a:rPr>
                  <a:t>左子树根结点权重</a:t>
                </a:r>
                <a14:m>
                  <m:oMath xmlns:m="http://schemas.openxmlformats.org/officeDocument/2006/math">
                    <m:r>
                      <a:rPr lang="en-US" altLang="zh-CN" sz="2600" i="1">
                        <a:solidFill>
                          <a:srgbClr val="000000"/>
                        </a:solidFill>
                        <a:latin typeface="Cambria Math" panose="02040503050406030204" pitchFamily="18" charset="0"/>
                      </a:rPr>
                      <m:t>+</m:t>
                    </m:r>
                  </m:oMath>
                </a14:m>
                <a:r>
                  <a:rPr lang="zh-CN" altLang="en-US" sz="2600" dirty="0">
                    <a:solidFill>
                      <a:srgbClr val="000000"/>
                    </a:solidFill>
                  </a:rPr>
                  <a:t>右子树根结点权重，将该值根据大小插入优先级</a:t>
                </a:r>
                <a14:m>
                  <m:oMath xmlns:m="http://schemas.openxmlformats.org/officeDocument/2006/math">
                    <m:r>
                      <m:rPr>
                        <m:nor/>
                      </m:rPr>
                      <a:rPr lang="zh-CN" altLang="en-US" sz="2600" dirty="0">
                        <a:solidFill>
                          <a:srgbClr val="000000"/>
                        </a:solidFill>
                      </a:rPr>
                      <m:t>队列</m:t>
                    </m:r>
                    <m:r>
                      <a:rPr lang="en-US" altLang="zh-CN" sz="2600">
                        <a:solidFill>
                          <a:srgbClr val="000000"/>
                        </a:solidFill>
                        <a:latin typeface="Cambria Math" panose="02040503050406030204" pitchFamily="18" charset="0"/>
                      </a:rPr>
                      <m:t>𝑸</m:t>
                    </m:r>
                  </m:oMath>
                </a14:m>
                <a:r>
                  <a:rPr lang="zh-CN" altLang="en-US" sz="2600" dirty="0">
                    <a:solidFill>
                      <a:srgbClr val="000000"/>
                    </a:solidFill>
                  </a:rPr>
                  <a:t>中；</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4</a:t>
                </a:r>
                <a:r>
                  <a:rPr lang="zh-CN" altLang="en-US" sz="2600" dirty="0">
                    <a:solidFill>
                      <a:srgbClr val="000000"/>
                    </a:solidFill>
                  </a:rPr>
                  <a:t>、重复步骤</a:t>
                </a:r>
                <a:r>
                  <a:rPr lang="en-US" altLang="zh-CN" sz="2600" dirty="0">
                    <a:solidFill>
                      <a:srgbClr val="000000"/>
                    </a:solidFill>
                  </a:rPr>
                  <a:t>3</a:t>
                </a:r>
                <a:r>
                  <a:rPr lang="zh-CN" altLang="en-US" sz="2600" dirty="0">
                    <a:solidFill>
                      <a:srgbClr val="000000"/>
                    </a:solidFill>
                  </a:rPr>
                  <a:t>，直到</a:t>
                </a:r>
                <a14:m>
                  <m:oMath xmlns:m="http://schemas.openxmlformats.org/officeDocument/2006/math">
                    <m:r>
                      <a:rPr lang="en-US" altLang="zh-CN" sz="2600" i="1">
                        <a:solidFill>
                          <a:srgbClr val="000000"/>
                        </a:solidFill>
                        <a:latin typeface="Cambria Math" panose="02040503050406030204" pitchFamily="18" charset="0"/>
                      </a:rPr>
                      <m:t>𝑸</m:t>
                    </m:r>
                  </m:oMath>
                </a14:m>
                <a:r>
                  <a:rPr lang="zh-CN" altLang="en-US" sz="2600" dirty="0">
                    <a:solidFill>
                      <a:srgbClr val="000000"/>
                    </a:solidFill>
                  </a:rPr>
                  <a:t>为空。</a:t>
                </a:r>
                <a:endParaRPr lang="en-US" altLang="zh-CN" sz="2600" dirty="0">
                  <a:solidFill>
                    <a:srgbClr val="000000"/>
                  </a:solidFill>
                </a:endParaRPr>
              </a:p>
            </p:txBody>
          </p:sp>
        </mc:Choice>
        <mc:Fallback xmlns="">
          <p:sp>
            <p:nvSpPr>
              <p:cNvPr id="5" name="Rectangle 3"/>
              <p:cNvSpPr>
                <a:spLocks noRot="1" noChangeAspect="1" noMove="1" noResize="1" noEditPoints="1" noAdjustHandles="1" noChangeArrowheads="1" noChangeShapeType="1" noTextEdit="1"/>
              </p:cNvSpPr>
              <p:nvPr/>
            </p:nvSpPr>
            <p:spPr bwMode="auto">
              <a:xfrm>
                <a:off x="584461" y="1268413"/>
                <a:ext cx="8102339" cy="4505849"/>
              </a:xfrm>
              <a:prstGeom prst="rect">
                <a:avLst/>
              </a:prstGeom>
              <a:blipFill rotWithShape="0">
                <a:blip r:embed="rId2"/>
                <a:stretch>
                  <a:fillRect l="-1956" t="-2165" r="-5418" b="-2571"/>
                </a:stretch>
              </a:blipFill>
              <a:ln w="9525">
                <a:noFill/>
                <a:miter lim="800000"/>
                <a:headEnd/>
                <a:tailEnd/>
              </a:ln>
              <a:effectLst/>
            </p:spPr>
            <p:txBody>
              <a:bodyPr/>
              <a:lstStyle/>
              <a:p>
                <a:r>
                  <a:rPr lang="zh-CN" altLang="en-US">
                    <a:noFill/>
                  </a:rPr>
                  <a:t> </a:t>
                </a:r>
              </a:p>
            </p:txBody>
          </p:sp>
        </mc:Fallback>
      </mc:AlternateContent>
      <p:sp>
        <p:nvSpPr>
          <p:cNvPr id="3" name="矩形 2"/>
          <p:cNvSpPr/>
          <p:nvPr/>
        </p:nvSpPr>
        <p:spPr>
          <a:xfrm>
            <a:off x="4732995" y="3159802"/>
            <a:ext cx="1463862" cy="461665"/>
          </a:xfrm>
          <a:prstGeom prst="rect">
            <a:avLst/>
          </a:prstGeom>
        </p:spPr>
        <p:txBody>
          <a:bodyPr wrap="none">
            <a:spAutoFit/>
          </a:bodyPr>
          <a:lstStyle/>
          <a:p>
            <a:r>
              <a:rPr lang="en-US" altLang="zh-CN" dirty="0"/>
              <a:t>O(</a:t>
            </a:r>
            <a:r>
              <a:rPr lang="en-US" altLang="zh-CN" dirty="0" err="1"/>
              <a:t>nlogn</a:t>
            </a:r>
            <a:r>
              <a:rPr lang="en-US" altLang="zh-CN" dirty="0"/>
              <a:t>)</a:t>
            </a:r>
            <a:endParaRPr lang="zh-CN" altLang="en-US" dirty="0"/>
          </a:p>
        </p:txBody>
      </p:sp>
      <p:sp>
        <p:nvSpPr>
          <p:cNvPr id="6" name="矩形 5"/>
          <p:cNvSpPr/>
          <p:nvPr/>
        </p:nvSpPr>
        <p:spPr>
          <a:xfrm>
            <a:off x="5224299" y="4770127"/>
            <a:ext cx="1276311" cy="461665"/>
          </a:xfrm>
          <a:prstGeom prst="rect">
            <a:avLst/>
          </a:prstGeom>
        </p:spPr>
        <p:txBody>
          <a:bodyPr wrap="none">
            <a:spAutoFit/>
          </a:bodyPr>
          <a:lstStyle/>
          <a:p>
            <a:r>
              <a:rPr lang="en-US" altLang="zh-CN" dirty="0"/>
              <a:t>O(</a:t>
            </a:r>
            <a:r>
              <a:rPr lang="en-US" altLang="zh-CN" dirty="0" err="1"/>
              <a:t>logn</a:t>
            </a:r>
            <a:r>
              <a:rPr lang="en-US" altLang="zh-CN" dirty="0"/>
              <a:t>)</a:t>
            </a:r>
            <a:endParaRPr lang="zh-CN" altLang="en-US" dirty="0"/>
          </a:p>
        </p:txBody>
      </p:sp>
      <p:sp>
        <p:nvSpPr>
          <p:cNvPr id="7" name="矩形 6"/>
          <p:cNvSpPr/>
          <p:nvPr/>
        </p:nvSpPr>
        <p:spPr>
          <a:xfrm>
            <a:off x="5326609" y="5282023"/>
            <a:ext cx="955711" cy="461665"/>
          </a:xfrm>
          <a:prstGeom prst="rect">
            <a:avLst/>
          </a:prstGeom>
        </p:spPr>
        <p:txBody>
          <a:bodyPr wrap="none">
            <a:spAutoFit/>
          </a:bodyPr>
          <a:lstStyle/>
          <a:p>
            <a:r>
              <a:rPr lang="en-US" altLang="zh-CN" dirty="0"/>
              <a:t>n-2</a:t>
            </a:r>
            <a:r>
              <a:rPr lang="zh-CN" altLang="en-US" dirty="0"/>
              <a:t>次</a:t>
            </a:r>
          </a:p>
        </p:txBody>
      </p:sp>
      <p:sp>
        <p:nvSpPr>
          <p:cNvPr id="8" name="矩形 7"/>
          <p:cNvSpPr/>
          <p:nvPr/>
        </p:nvSpPr>
        <p:spPr>
          <a:xfrm>
            <a:off x="2231717" y="6012161"/>
            <a:ext cx="4248279" cy="461665"/>
          </a:xfrm>
          <a:prstGeom prst="rect">
            <a:avLst/>
          </a:prstGeom>
        </p:spPr>
        <p:txBody>
          <a:bodyPr wrap="none">
            <a:spAutoFit/>
          </a:bodyPr>
          <a:lstStyle/>
          <a:p>
            <a:r>
              <a:rPr lang="zh-CN" altLang="en-US" dirty="0"/>
              <a:t>整个算法计算复杂度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234661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7" grpId="0"/>
      <p:bldP spid="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D643-57BB-4E73-9C2A-5F7B9F12F02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树</a:t>
            </a:r>
          </a:p>
        </p:txBody>
      </p:sp>
      <p:sp>
        <p:nvSpPr>
          <p:cNvPr id="3" name="Content Placeholder 2">
            <a:extLst>
              <a:ext uri="{FF2B5EF4-FFF2-40B4-BE49-F238E27FC236}">
                <a16:creationId xmlns:a16="http://schemas.microsoft.com/office/drawing/2014/main" id="{A5ADF20D-2EC5-497B-9CC6-BCF18F4F3FD3}"/>
              </a:ext>
            </a:extLst>
          </p:cNvPr>
          <p:cNvSpPr>
            <a:spLocks noGrp="1"/>
          </p:cNvSpPr>
          <p:nvPr>
            <p:ph idx="1"/>
          </p:nvPr>
        </p:nvSpPr>
        <p:spPr>
          <a:xfrm>
            <a:off x="372794" y="1259113"/>
            <a:ext cx="8433581" cy="5214257"/>
          </a:xfrm>
        </p:spPr>
        <p:txBody>
          <a:bodyPr>
            <a:normAutofit/>
          </a:bodyPr>
          <a:lstStyle/>
          <a:p>
            <a:pPr marL="0" indent="0">
              <a:buNone/>
            </a:pPr>
            <a:r>
              <a:rPr lang="zh-CN" altLang="en-US" sz="2400" dirty="0">
                <a:solidFill>
                  <a:srgbClr val="FF0000"/>
                </a:solidFill>
                <a:latin typeface="Times New Roman" panose="02020603050405020304" pitchFamily="18" charset="0"/>
                <a:cs typeface="Times New Roman" panose="02020603050405020304" pitchFamily="18" charset="0"/>
              </a:rPr>
              <a:t>定理</a:t>
            </a:r>
            <a:r>
              <a:rPr lang="en-US" altLang="zh-CN" sz="2400" dirty="0">
                <a:solidFill>
                  <a:srgbClr val="FF0000"/>
                </a:solidFill>
                <a:latin typeface="Times New Roman" panose="02020603050405020304" pitchFamily="18" charset="0"/>
                <a:cs typeface="Times New Roman" panose="02020603050405020304" pitchFamily="18" charset="0"/>
              </a:rPr>
              <a:t>3.6.1 </a:t>
            </a: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Huffman</a:t>
            </a:r>
            <a:r>
              <a:rPr lang="zh-CN" altLang="en-US" sz="2400" dirty="0">
                <a:latin typeface="Times New Roman" panose="02020603050405020304" pitchFamily="18" charset="0"/>
                <a:cs typeface="Times New Roman" panose="02020603050405020304" pitchFamily="18" charset="0"/>
              </a:rPr>
              <a:t>算法得到的二叉树是最优</a:t>
            </a:r>
            <a:r>
              <a:rPr lang="zh-CN" altLang="en-US" sz="2400" dirty="0" smtClean="0">
                <a:latin typeface="Times New Roman" panose="02020603050405020304" pitchFamily="18" charset="0"/>
                <a:cs typeface="Times New Roman" panose="02020603050405020304" pitchFamily="18" charset="0"/>
              </a:rPr>
              <a:t>二叉树。</a:t>
            </a:r>
            <a:endParaRPr lang="en-US" altLang="zh-CN" sz="2400" dirty="0">
              <a:latin typeface="Times New Roman" panose="02020603050405020304" pitchFamily="18" charset="0"/>
              <a:cs typeface="Times New Roman" panose="02020603050405020304" pitchFamily="18" charset="0"/>
            </a:endParaRPr>
          </a:p>
          <a:p>
            <a:pPr marL="0" indent="0">
              <a:buNone/>
            </a:pPr>
            <a:r>
              <a:rPr lang="zh-CN" altLang="en-US" sz="2400" dirty="0">
                <a:latin typeface="Times New Roman" panose="02020603050405020304" pitchFamily="18" charset="0"/>
                <a:cs typeface="Times New Roman" panose="02020603050405020304" pitchFamily="18" charset="0"/>
              </a:rPr>
              <a:t>证明：</a:t>
            </a:r>
            <a:endParaRPr lang="en-US" altLang="zh-CN" sz="2400" dirty="0">
              <a:latin typeface="Times New Roman" panose="02020603050405020304" pitchFamily="18" charset="0"/>
              <a:cs typeface="Times New Roman" panose="02020603050405020304" pitchFamily="18" charset="0"/>
            </a:endParaRP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对于最优二叉树</a:t>
            </a:r>
            <a:r>
              <a:rPr lang="en-US" altLang="zh-CN" sz="2000" dirty="0">
                <a:latin typeface="Times New Roman" panose="02020603050405020304" pitchFamily="18" charset="0"/>
                <a:cs typeface="Times New Roman" panose="02020603050405020304" pitchFamily="18" charset="0"/>
              </a:rPr>
              <a:t>T</a:t>
            </a:r>
            <a:r>
              <a:rPr lang="zh-CN" altLang="zh-CN" sz="2000" dirty="0">
                <a:latin typeface="Times New Roman" panose="02020603050405020304" pitchFamily="18" charset="0"/>
                <a:cs typeface="Times New Roman" panose="02020603050405020304" pitchFamily="18" charset="0"/>
              </a:rPr>
              <a:t>，假定</a:t>
            </a:r>
            <a:r>
              <a:rPr lang="en-US" altLang="zh-CN" sz="2000" dirty="0">
                <a:latin typeface="Times New Roman" panose="02020603050405020304" pitchFamily="18" charset="0"/>
                <a:cs typeface="Times New Roman" panose="02020603050405020304" pitchFamily="18" charset="0"/>
              </a:rPr>
              <a:t>n</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n</a:t>
            </a:r>
            <a:r>
              <a:rPr lang="zh-CN" altLang="zh-CN" sz="2000" dirty="0">
                <a:latin typeface="Times New Roman" panose="02020603050405020304" pitchFamily="18" charset="0"/>
                <a:cs typeface="Times New Roman" panose="02020603050405020304" pitchFamily="18" charset="0"/>
              </a:rPr>
              <a:t>，一定有</a:t>
            </a:r>
            <a:r>
              <a:rPr lang="en-US" altLang="zh-CN" sz="2000" i="1"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=max{</a:t>
            </a:r>
            <a:r>
              <a:rPr lang="en-US" altLang="zh-CN" sz="2000" i="1" dirty="0">
                <a:latin typeface="Times New Roman" panose="02020603050405020304" pitchFamily="18" charset="0"/>
                <a:cs typeface="Times New Roman" panose="02020603050405020304" pitchFamily="18" charset="0"/>
              </a:rPr>
              <a:t>l</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。否则，如果存在</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且</a:t>
            </a:r>
            <a:r>
              <a:rPr lang="en-US" altLang="zh-CN" sz="2000" i="1" dirty="0" err="1">
                <a:latin typeface="Times New Roman" panose="02020603050405020304" pitchFamily="18" charset="0"/>
                <a:cs typeface="Times New Roman" panose="02020603050405020304" pitchFamily="18" charset="0"/>
              </a:rPr>
              <a:t>l</a:t>
            </a:r>
            <a:r>
              <a:rPr lang="en-US" altLang="zh-CN" sz="2000" i="1"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，那么交换</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就能够得到权重更小的二叉树。</a:t>
            </a: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2.w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一定有兄弟结点，否则把</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赋给其父节点，能够得到权重更小的二叉树。而且这个兄弟结点一定是</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，否则此树不是最优，道理同第一步。</a:t>
            </a: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这样</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以及他们的父节点构成一个最优子树，把它们合并为一个结点（权重相加）不改变树的最优性。</a:t>
            </a: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重复这个合并的过程一直都不会改变树的最优性，直到三个结点为止，所以得到的树是最优二叉树。</a:t>
            </a:r>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47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06938" y="1628775"/>
            <a:ext cx="3429000" cy="3844925"/>
            <a:chOff x="2448" y="1200"/>
            <a:chExt cx="2160" cy="2422"/>
          </a:xfrm>
        </p:grpSpPr>
        <p:grpSp>
          <p:nvGrpSpPr>
            <p:cNvPr id="119815" name="Group 3"/>
            <p:cNvGrpSpPr>
              <a:grpSpLocks/>
            </p:cNvGrpSpPr>
            <p:nvPr/>
          </p:nvGrpSpPr>
          <p:grpSpPr bwMode="auto">
            <a:xfrm>
              <a:off x="3216" y="1440"/>
              <a:ext cx="720" cy="336"/>
              <a:chOff x="3168" y="1440"/>
              <a:chExt cx="720" cy="336"/>
            </a:xfrm>
          </p:grpSpPr>
          <p:sp>
            <p:nvSpPr>
              <p:cNvPr id="119849" name="AutoShape 4"/>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50" name="Text Box 5"/>
              <p:cNvSpPr txBox="1">
                <a:spLocks noChangeArrowheads="1"/>
              </p:cNvSpPr>
              <p:nvPr/>
            </p:nvSpPr>
            <p:spPr bwMode="auto">
              <a:xfrm>
                <a:off x="3302" y="1464"/>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a&lt;60</a:t>
                </a:r>
              </a:p>
            </p:txBody>
          </p:sp>
        </p:grpSp>
        <p:grpSp>
          <p:nvGrpSpPr>
            <p:cNvPr id="119816" name="Group 6"/>
            <p:cNvGrpSpPr>
              <a:grpSpLocks/>
            </p:cNvGrpSpPr>
            <p:nvPr/>
          </p:nvGrpSpPr>
          <p:grpSpPr bwMode="auto">
            <a:xfrm>
              <a:off x="3216" y="1920"/>
              <a:ext cx="720" cy="336"/>
              <a:chOff x="3168" y="1440"/>
              <a:chExt cx="720" cy="336"/>
            </a:xfrm>
          </p:grpSpPr>
          <p:sp>
            <p:nvSpPr>
              <p:cNvPr id="119847" name="AutoShape 7"/>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48" name="Text Box 8"/>
              <p:cNvSpPr txBox="1">
                <a:spLocks noChangeArrowheads="1"/>
              </p:cNvSpPr>
              <p:nvPr/>
            </p:nvSpPr>
            <p:spPr bwMode="auto">
              <a:xfrm>
                <a:off x="3302" y="1464"/>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a&lt;70</a:t>
                </a:r>
              </a:p>
            </p:txBody>
          </p:sp>
        </p:grpSp>
        <p:grpSp>
          <p:nvGrpSpPr>
            <p:cNvPr id="119817" name="Group 9"/>
            <p:cNvGrpSpPr>
              <a:grpSpLocks/>
            </p:cNvGrpSpPr>
            <p:nvPr/>
          </p:nvGrpSpPr>
          <p:grpSpPr bwMode="auto">
            <a:xfrm>
              <a:off x="3888" y="2352"/>
              <a:ext cx="720" cy="336"/>
              <a:chOff x="3168" y="1440"/>
              <a:chExt cx="720" cy="336"/>
            </a:xfrm>
          </p:grpSpPr>
          <p:sp>
            <p:nvSpPr>
              <p:cNvPr id="119845" name="AutoShape 10"/>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46" name="Text Box 11"/>
              <p:cNvSpPr txBox="1">
                <a:spLocks noChangeArrowheads="1"/>
              </p:cNvSpPr>
              <p:nvPr/>
            </p:nvSpPr>
            <p:spPr bwMode="auto">
              <a:xfrm>
                <a:off x="3302" y="1464"/>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a&lt;80</a:t>
                </a:r>
              </a:p>
            </p:txBody>
          </p:sp>
        </p:grpSp>
        <p:grpSp>
          <p:nvGrpSpPr>
            <p:cNvPr id="119818" name="Group 12"/>
            <p:cNvGrpSpPr>
              <a:grpSpLocks/>
            </p:cNvGrpSpPr>
            <p:nvPr/>
          </p:nvGrpSpPr>
          <p:grpSpPr bwMode="auto">
            <a:xfrm>
              <a:off x="3888" y="2832"/>
              <a:ext cx="720" cy="336"/>
              <a:chOff x="3168" y="1440"/>
              <a:chExt cx="720" cy="336"/>
            </a:xfrm>
          </p:grpSpPr>
          <p:sp>
            <p:nvSpPr>
              <p:cNvPr id="119843" name="AutoShape 13"/>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44" name="Text Box 14"/>
              <p:cNvSpPr txBox="1">
                <a:spLocks noChangeArrowheads="1"/>
              </p:cNvSpPr>
              <p:nvPr/>
            </p:nvSpPr>
            <p:spPr bwMode="auto">
              <a:xfrm>
                <a:off x="3302" y="1464"/>
                <a:ext cx="5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a&lt;90</a:t>
                </a:r>
              </a:p>
            </p:txBody>
          </p:sp>
        </p:grpSp>
        <p:sp>
          <p:nvSpPr>
            <p:cNvPr id="119819" name="Oval 15"/>
            <p:cNvSpPr>
              <a:spLocks noChangeArrowheads="1"/>
            </p:cNvSpPr>
            <p:nvPr/>
          </p:nvSpPr>
          <p:spPr bwMode="auto">
            <a:xfrm>
              <a:off x="3552" y="1200"/>
              <a:ext cx="96" cy="96"/>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820" name="Line 16"/>
            <p:cNvSpPr>
              <a:spLocks noChangeShapeType="1"/>
            </p:cNvSpPr>
            <p:nvPr/>
          </p:nvSpPr>
          <p:spPr bwMode="auto">
            <a:xfrm>
              <a:off x="3600" y="1296"/>
              <a:ext cx="0" cy="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1" name="Text Box 17"/>
            <p:cNvSpPr txBox="1">
              <a:spLocks noChangeArrowheads="1"/>
            </p:cNvSpPr>
            <p:nvPr/>
          </p:nvSpPr>
          <p:spPr bwMode="auto">
            <a:xfrm>
              <a:off x="2448" y="1488"/>
              <a:ext cx="608" cy="262"/>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不及格</a:t>
              </a:r>
              <a:endParaRPr kumimoji="1" lang="zh-CN" altLang="en-US" sz="2400">
                <a:solidFill>
                  <a:srgbClr val="000000"/>
                </a:solidFill>
                <a:latin typeface="Times New Roman" panose="02020603050405020304" pitchFamily="18" charset="0"/>
              </a:endParaRPr>
            </a:p>
          </p:txBody>
        </p:sp>
        <p:sp>
          <p:nvSpPr>
            <p:cNvPr id="119822" name="Text Box 18"/>
            <p:cNvSpPr txBox="1">
              <a:spLocks noChangeArrowheads="1"/>
            </p:cNvSpPr>
            <p:nvPr/>
          </p:nvSpPr>
          <p:spPr bwMode="auto">
            <a:xfrm>
              <a:off x="2592" y="1920"/>
              <a:ext cx="448" cy="262"/>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及格</a:t>
              </a:r>
              <a:endParaRPr kumimoji="1" lang="zh-CN" altLang="en-US" sz="2400">
                <a:solidFill>
                  <a:srgbClr val="000000"/>
                </a:solidFill>
                <a:latin typeface="Times New Roman" panose="02020603050405020304" pitchFamily="18" charset="0"/>
              </a:endParaRPr>
            </a:p>
          </p:txBody>
        </p:sp>
        <p:sp>
          <p:nvSpPr>
            <p:cNvPr id="119823" name="Text Box 19"/>
            <p:cNvSpPr txBox="1">
              <a:spLocks noChangeArrowheads="1"/>
            </p:cNvSpPr>
            <p:nvPr/>
          </p:nvSpPr>
          <p:spPr bwMode="auto">
            <a:xfrm>
              <a:off x="3264" y="2400"/>
              <a:ext cx="448" cy="262"/>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中等</a:t>
              </a:r>
              <a:endParaRPr kumimoji="1" lang="zh-CN" altLang="en-US" sz="2400">
                <a:solidFill>
                  <a:srgbClr val="000000"/>
                </a:solidFill>
                <a:latin typeface="Times New Roman" panose="02020603050405020304" pitchFamily="18" charset="0"/>
              </a:endParaRPr>
            </a:p>
          </p:txBody>
        </p:sp>
        <p:sp>
          <p:nvSpPr>
            <p:cNvPr id="119824" name="Text Box 20"/>
            <p:cNvSpPr txBox="1">
              <a:spLocks noChangeArrowheads="1"/>
            </p:cNvSpPr>
            <p:nvPr/>
          </p:nvSpPr>
          <p:spPr bwMode="auto">
            <a:xfrm>
              <a:off x="3216" y="2880"/>
              <a:ext cx="448" cy="262"/>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良好</a:t>
              </a:r>
              <a:endParaRPr kumimoji="1" lang="zh-CN" altLang="en-US" sz="2400">
                <a:solidFill>
                  <a:srgbClr val="000000"/>
                </a:solidFill>
                <a:latin typeface="Times New Roman" panose="02020603050405020304" pitchFamily="18" charset="0"/>
              </a:endParaRPr>
            </a:p>
          </p:txBody>
        </p:sp>
        <p:sp>
          <p:nvSpPr>
            <p:cNvPr id="119825" name="Text Box 21"/>
            <p:cNvSpPr txBox="1">
              <a:spLocks noChangeArrowheads="1"/>
            </p:cNvSpPr>
            <p:nvPr/>
          </p:nvSpPr>
          <p:spPr bwMode="auto">
            <a:xfrm>
              <a:off x="4032" y="3360"/>
              <a:ext cx="448" cy="262"/>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优秀</a:t>
              </a:r>
              <a:endParaRPr kumimoji="1" lang="zh-CN" altLang="en-US" sz="2400">
                <a:solidFill>
                  <a:srgbClr val="000000"/>
                </a:solidFill>
                <a:latin typeface="Times New Roman" panose="02020603050405020304" pitchFamily="18" charset="0"/>
              </a:endParaRPr>
            </a:p>
          </p:txBody>
        </p:sp>
        <p:sp>
          <p:nvSpPr>
            <p:cNvPr id="119826" name="Line 22"/>
            <p:cNvSpPr>
              <a:spLocks noChangeShapeType="1"/>
            </p:cNvSpPr>
            <p:nvPr/>
          </p:nvSpPr>
          <p:spPr bwMode="auto">
            <a:xfrm flipH="1">
              <a:off x="3072" y="1632"/>
              <a:ext cx="14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7" name="Line 23"/>
            <p:cNvSpPr>
              <a:spLocks noChangeShapeType="1"/>
            </p:cNvSpPr>
            <p:nvPr/>
          </p:nvSpPr>
          <p:spPr bwMode="auto">
            <a:xfrm>
              <a:off x="3552" y="1776"/>
              <a:ext cx="0" cy="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8" name="Line 24"/>
            <p:cNvSpPr>
              <a:spLocks noChangeShapeType="1"/>
            </p:cNvSpPr>
            <p:nvPr/>
          </p:nvSpPr>
          <p:spPr bwMode="auto">
            <a:xfrm flipH="1">
              <a:off x="3024" y="2112"/>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9" name="Line 25"/>
            <p:cNvSpPr>
              <a:spLocks noChangeShapeType="1"/>
            </p:cNvSpPr>
            <p:nvPr/>
          </p:nvSpPr>
          <p:spPr bwMode="auto">
            <a:xfrm>
              <a:off x="4224" y="2112"/>
              <a:ext cx="0" cy="2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0" name="Line 26"/>
            <p:cNvSpPr>
              <a:spLocks noChangeShapeType="1"/>
            </p:cNvSpPr>
            <p:nvPr/>
          </p:nvSpPr>
          <p:spPr bwMode="auto">
            <a:xfrm>
              <a:off x="3936" y="211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1" name="Line 27"/>
            <p:cNvSpPr>
              <a:spLocks noChangeShapeType="1"/>
            </p:cNvSpPr>
            <p:nvPr/>
          </p:nvSpPr>
          <p:spPr bwMode="auto">
            <a:xfrm flipH="1">
              <a:off x="3696" y="2544"/>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2" name="Line 28"/>
            <p:cNvSpPr>
              <a:spLocks noChangeShapeType="1"/>
            </p:cNvSpPr>
            <p:nvPr/>
          </p:nvSpPr>
          <p:spPr bwMode="auto">
            <a:xfrm>
              <a:off x="4272" y="2688"/>
              <a:ext cx="0" cy="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3" name="Line 29"/>
            <p:cNvSpPr>
              <a:spLocks noChangeShapeType="1"/>
            </p:cNvSpPr>
            <p:nvPr/>
          </p:nvSpPr>
          <p:spPr bwMode="auto">
            <a:xfrm flipH="1">
              <a:off x="3648" y="3024"/>
              <a:ext cx="24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4" name="Line 30"/>
            <p:cNvSpPr>
              <a:spLocks noChangeShapeType="1"/>
            </p:cNvSpPr>
            <p:nvPr/>
          </p:nvSpPr>
          <p:spPr bwMode="auto">
            <a:xfrm>
              <a:off x="4272" y="3168"/>
              <a:ext cx="0" cy="19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5" name="Text Box 31"/>
            <p:cNvSpPr txBox="1">
              <a:spLocks noChangeArrowheads="1"/>
            </p:cNvSpPr>
            <p:nvPr/>
          </p:nvSpPr>
          <p:spPr bwMode="auto">
            <a:xfrm>
              <a:off x="3072" y="139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19836" name="Text Box 32"/>
            <p:cNvSpPr txBox="1">
              <a:spLocks noChangeArrowheads="1"/>
            </p:cNvSpPr>
            <p:nvPr/>
          </p:nvSpPr>
          <p:spPr bwMode="auto">
            <a:xfrm>
              <a:off x="3072" y="187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19837" name="Text Box 33"/>
            <p:cNvSpPr txBox="1">
              <a:spLocks noChangeArrowheads="1"/>
            </p:cNvSpPr>
            <p:nvPr/>
          </p:nvSpPr>
          <p:spPr bwMode="auto">
            <a:xfrm>
              <a:off x="3744" y="230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19838" name="Text Box 34"/>
            <p:cNvSpPr txBox="1">
              <a:spLocks noChangeArrowheads="1"/>
            </p:cNvSpPr>
            <p:nvPr/>
          </p:nvSpPr>
          <p:spPr bwMode="auto">
            <a:xfrm>
              <a:off x="3696" y="278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19839" name="Text Box 35"/>
            <p:cNvSpPr txBox="1">
              <a:spLocks noChangeArrowheads="1"/>
            </p:cNvSpPr>
            <p:nvPr/>
          </p:nvSpPr>
          <p:spPr bwMode="auto">
            <a:xfrm>
              <a:off x="3600" y="172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19840" name="Text Box 36"/>
            <p:cNvSpPr txBox="1">
              <a:spLocks noChangeArrowheads="1"/>
            </p:cNvSpPr>
            <p:nvPr/>
          </p:nvSpPr>
          <p:spPr bwMode="auto">
            <a:xfrm>
              <a:off x="3936" y="192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19841" name="Text Box 37"/>
            <p:cNvSpPr txBox="1">
              <a:spLocks noChangeArrowheads="1"/>
            </p:cNvSpPr>
            <p:nvPr/>
          </p:nvSpPr>
          <p:spPr bwMode="auto">
            <a:xfrm>
              <a:off x="4320" y="264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19842" name="Text Box 38"/>
            <p:cNvSpPr txBox="1">
              <a:spLocks noChangeArrowheads="1"/>
            </p:cNvSpPr>
            <p:nvPr/>
          </p:nvSpPr>
          <p:spPr bwMode="auto">
            <a:xfrm>
              <a:off x="4272" y="312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grpSp>
      <p:sp>
        <p:nvSpPr>
          <p:cNvPr id="119812" name="Rectangle 40"/>
          <p:cNvSpPr>
            <a:spLocks noChangeArrowheads="1"/>
          </p:cNvSpPr>
          <p:nvPr/>
        </p:nvSpPr>
        <p:spPr bwMode="auto">
          <a:xfrm>
            <a:off x="385763" y="1989138"/>
            <a:ext cx="34210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例：编写一个将百计分</a:t>
            </a:r>
            <a:r>
              <a:rPr lang="en-US" altLang="zh-CN" sz="2400" b="1">
                <a:solidFill>
                  <a:srgbClr val="000000"/>
                </a:solidFill>
                <a:latin typeface="Tahoma" panose="020B0604030504040204" pitchFamily="34" charset="0"/>
                <a:sym typeface="MT Extra" panose="05050102010205020202" pitchFamily="18" charset="2"/>
              </a:rPr>
              <a:t>a</a:t>
            </a:r>
            <a:r>
              <a:rPr lang="zh-CN" altLang="en-US" sz="2400" b="1">
                <a:solidFill>
                  <a:srgbClr val="000000"/>
                </a:solidFill>
                <a:latin typeface="Tahoma" panose="020B0604030504040204" pitchFamily="34" charset="0"/>
                <a:sym typeface="MT Extra" panose="05050102010205020202" pitchFamily="18" charset="2"/>
              </a:rPr>
              <a:t>转换成五计分的程序</a:t>
            </a:r>
          </a:p>
        </p:txBody>
      </p:sp>
      <p:sp>
        <p:nvSpPr>
          <p:cNvPr id="119813" name="Rectangle 41"/>
          <p:cNvSpPr>
            <a:spLocks noChangeArrowheads="1"/>
          </p:cNvSpPr>
          <p:nvPr/>
        </p:nvSpPr>
        <p:spPr bwMode="auto">
          <a:xfrm>
            <a:off x="385763" y="1268413"/>
            <a:ext cx="37353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50000"/>
                  </a:schemeClr>
                </a:solidFill>
                <a:latin typeface="Garamond" panose="02020404030301010803" pitchFamily="18" charset="0"/>
              </a:rPr>
              <a:t>  </a:t>
            </a:r>
            <a:r>
              <a:rPr lang="zh-CN" altLang="en-US" sz="3200" b="1" dirty="0">
                <a:solidFill>
                  <a:schemeClr val="tx1">
                    <a:lumMod val="50000"/>
                  </a:schemeClr>
                </a:solidFill>
                <a:latin typeface="Garamond" panose="02020404030301010803" pitchFamily="18" charset="0"/>
              </a:rPr>
              <a:t>用于程序设计</a:t>
            </a:r>
          </a:p>
        </p:txBody>
      </p:sp>
      <p:sp>
        <p:nvSpPr>
          <p:cNvPr id="877610" name="Rectangle 42"/>
          <p:cNvSpPr>
            <a:spLocks noChangeArrowheads="1"/>
          </p:cNvSpPr>
          <p:nvPr/>
        </p:nvSpPr>
        <p:spPr bwMode="auto">
          <a:xfrm>
            <a:off x="646124" y="3457575"/>
            <a:ext cx="29003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400" b="1" dirty="0">
                <a:solidFill>
                  <a:srgbClr val="000000"/>
                </a:solidFill>
                <a:latin typeface="Tahoma" panose="020B0604030504040204" pitchFamily="34" charset="0"/>
                <a:sym typeface="MT Extra" panose="05050102010205020202" pitchFamily="18" charset="2"/>
              </a:rPr>
              <a:t>这个算法是正确的</a:t>
            </a:r>
            <a:r>
              <a:rPr lang="en-US" altLang="zh-CN" sz="2400" b="1" dirty="0">
                <a:solidFill>
                  <a:srgbClr val="000000"/>
                </a:solidFill>
                <a:latin typeface="Tahoma" panose="020B0604030504040204" pitchFamily="34" charset="0"/>
                <a:sym typeface="MT Extra" panose="05050102010205020202" pitchFamily="18" charset="2"/>
              </a:rPr>
              <a:t>,</a:t>
            </a:r>
            <a:r>
              <a:rPr lang="zh-CN" altLang="en-US" sz="2400" b="1" dirty="0">
                <a:solidFill>
                  <a:srgbClr val="000000"/>
                </a:solidFill>
                <a:latin typeface="Tahoma" panose="020B0604030504040204" pitchFamily="34" charset="0"/>
                <a:sym typeface="MT Extra" panose="05050102010205020202" pitchFamily="18" charset="2"/>
              </a:rPr>
              <a:t>但不是最优的</a:t>
            </a:r>
            <a:r>
              <a:rPr lang="en-US" altLang="zh-CN" sz="2400" b="1" dirty="0">
                <a:solidFill>
                  <a:srgbClr val="000000"/>
                </a:solidFill>
                <a:latin typeface="Tahoma" panose="020B0604030504040204" pitchFamily="34" charset="0"/>
                <a:sym typeface="MT Extra" panose="05050102010205020202" pitchFamily="18" charset="2"/>
              </a:rPr>
              <a:t>.</a:t>
            </a:r>
          </a:p>
        </p:txBody>
      </p:sp>
      <p:sp>
        <p:nvSpPr>
          <p:cNvPr id="43"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1280009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7610"/>
                                        </p:tgtEl>
                                        <p:attrNameLst>
                                          <p:attrName>style.visibility</p:attrName>
                                        </p:attrNameLst>
                                      </p:cBhvr>
                                      <p:to>
                                        <p:strVal val="visible"/>
                                      </p:to>
                                    </p:set>
                                    <p:animEffect transition="in" filter="blinds(horizontal)">
                                      <p:cBhvr>
                                        <p:cTn id="12" dur="500"/>
                                        <p:tgtEl>
                                          <p:spTgt spid="877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6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ChangeArrowheads="1"/>
          </p:cNvSpPr>
          <p:nvPr/>
        </p:nvSpPr>
        <p:spPr bwMode="auto">
          <a:xfrm>
            <a:off x="385763" y="1268413"/>
            <a:ext cx="37353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50000"/>
                  </a:schemeClr>
                </a:solidFill>
                <a:latin typeface="Garamond" panose="02020404030301010803" pitchFamily="18" charset="0"/>
              </a:rPr>
              <a:t>  </a:t>
            </a:r>
            <a:r>
              <a:rPr lang="zh-CN" altLang="en-US" sz="3200" b="1" dirty="0">
                <a:solidFill>
                  <a:schemeClr val="tx1">
                    <a:lumMod val="50000"/>
                  </a:schemeClr>
                </a:solidFill>
                <a:latin typeface="Garamond" panose="02020404030301010803" pitchFamily="18" charset="0"/>
              </a:rPr>
              <a:t>用于程序设计</a:t>
            </a:r>
          </a:p>
        </p:txBody>
      </p:sp>
      <p:sp>
        <p:nvSpPr>
          <p:cNvPr id="120836" name="Rectangle 4"/>
          <p:cNvSpPr>
            <a:spLocks noChangeArrowheads="1"/>
          </p:cNvSpPr>
          <p:nvPr/>
        </p:nvSpPr>
        <p:spPr bwMode="auto">
          <a:xfrm>
            <a:off x="385763" y="2708275"/>
            <a:ext cx="8326437"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在分数正态分布情况下</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上述算法运行的时间不是最优的</a:t>
            </a:r>
            <a:r>
              <a:rPr lang="en-US" altLang="zh-CN" sz="2400" b="1">
                <a:solidFill>
                  <a:srgbClr val="000000"/>
                </a:solidFill>
                <a:latin typeface="Tahoma" panose="020B0604030504040204" pitchFamily="34" charset="0"/>
                <a:sym typeface="MT Extra" panose="05050102010205020202" pitchFamily="18" charset="2"/>
              </a:rPr>
              <a:t>. </a:t>
            </a: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设分数的分布如下</a:t>
            </a:r>
            <a:r>
              <a:rPr lang="en-US" altLang="zh-CN" sz="2400" b="1">
                <a:solidFill>
                  <a:srgbClr val="000000"/>
                </a:solidFill>
                <a:latin typeface="Tahoma" panose="020B0604030504040204" pitchFamily="34" charset="0"/>
                <a:sym typeface="MT Extra" panose="05050102010205020202" pitchFamily="18" charset="2"/>
              </a:rPr>
              <a:t>:</a:t>
            </a:r>
          </a:p>
          <a:p>
            <a:pPr eaLnBrk="1" hangingPunct="1">
              <a:spcBef>
                <a:spcPct val="20000"/>
              </a:spcBef>
              <a:buClr>
                <a:schemeClr val="folHlink"/>
              </a:buClr>
              <a:buSzPct val="60000"/>
              <a:buFont typeface="Wingdings" panose="05000000000000000000" pitchFamily="2" charset="2"/>
              <a:buNone/>
            </a:pPr>
            <a:r>
              <a:rPr lang="en-US" altLang="zh-CN" sz="2400" b="1">
                <a:solidFill>
                  <a:srgbClr val="000000"/>
                </a:solidFill>
                <a:latin typeface="Tahoma" panose="020B0604030504040204" pitchFamily="34" charset="0"/>
                <a:sym typeface="MT Extra" panose="05050102010205020202" pitchFamily="18" charset="2"/>
              </a:rPr>
              <a:t>    </a:t>
            </a:r>
            <a:r>
              <a:rPr lang="zh-CN" altLang="en-US" sz="2400" b="1">
                <a:solidFill>
                  <a:srgbClr val="000000"/>
                </a:solidFill>
                <a:latin typeface="Tahoma" panose="020B0604030504040204" pitchFamily="34" charset="0"/>
                <a:sym typeface="MT Extra" panose="05050102010205020202" pitchFamily="18" charset="2"/>
              </a:rPr>
              <a:t>分数</a:t>
            </a:r>
            <a:r>
              <a:rPr lang="en-US" altLang="zh-CN" sz="2400" b="1">
                <a:solidFill>
                  <a:srgbClr val="000000"/>
                </a:solidFill>
                <a:latin typeface="Tahoma" panose="020B0604030504040204" pitchFamily="34" charset="0"/>
                <a:sym typeface="MT Extra" panose="05050102010205020202" pitchFamily="18" charset="2"/>
              </a:rPr>
              <a:t>:       0-59   60-69    70-79    80-89    90-100</a:t>
            </a: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比例</a:t>
            </a:r>
            <a:r>
              <a:rPr lang="en-US" altLang="zh-CN" sz="2400" b="1">
                <a:solidFill>
                  <a:srgbClr val="000000"/>
                </a:solidFill>
                <a:latin typeface="Tahoma" panose="020B0604030504040204" pitchFamily="34" charset="0"/>
                <a:sym typeface="MT Extra" panose="05050102010205020202" pitchFamily="18" charset="2"/>
              </a:rPr>
              <a:t>(%):        5         15          40        30           10</a:t>
            </a: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可见在分数正态分布的情况下</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上述程序中</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有</a:t>
            </a:r>
            <a:r>
              <a:rPr lang="en-US" altLang="zh-CN" sz="2400" b="1">
                <a:solidFill>
                  <a:srgbClr val="000000"/>
                </a:solidFill>
                <a:latin typeface="Tahoma" panose="020B0604030504040204" pitchFamily="34" charset="0"/>
                <a:sym typeface="MT Extra" panose="05050102010205020202" pitchFamily="18" charset="2"/>
              </a:rPr>
              <a:t>80%</a:t>
            </a:r>
            <a:r>
              <a:rPr lang="zh-CN" altLang="en-US" sz="2400" b="1">
                <a:solidFill>
                  <a:srgbClr val="000000"/>
                </a:solidFill>
                <a:latin typeface="Tahoma" panose="020B0604030504040204" pitchFamily="34" charset="0"/>
                <a:sym typeface="MT Extra" panose="05050102010205020202" pitchFamily="18" charset="2"/>
              </a:rPr>
              <a:t>的分</a:t>
            </a: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数</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至少要比较</a:t>
            </a:r>
            <a:r>
              <a:rPr lang="en-US" altLang="zh-CN" sz="2400" b="1">
                <a:solidFill>
                  <a:srgbClr val="000000"/>
                </a:solidFill>
                <a:latin typeface="Tahoma" panose="020B0604030504040204" pitchFamily="34" charset="0"/>
                <a:sym typeface="MT Extra" panose="05050102010205020202" pitchFamily="18" charset="2"/>
              </a:rPr>
              <a:t>3</a:t>
            </a:r>
            <a:r>
              <a:rPr lang="zh-CN" altLang="en-US" sz="2400" b="1">
                <a:solidFill>
                  <a:srgbClr val="000000"/>
                </a:solidFill>
                <a:latin typeface="Tahoma" panose="020B0604030504040204" pitchFamily="34" charset="0"/>
                <a:sym typeface="MT Extra" panose="05050102010205020202" pitchFamily="18" charset="2"/>
              </a:rPr>
              <a:t>次</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因为 </a:t>
            </a:r>
            <a:r>
              <a:rPr lang="en-US" altLang="zh-CN" sz="2400" b="1">
                <a:solidFill>
                  <a:srgbClr val="000000"/>
                </a:solidFill>
                <a:latin typeface="Tahoma" panose="020B0604030504040204" pitchFamily="34" charset="0"/>
                <a:sym typeface="MT Extra" panose="05050102010205020202" pitchFamily="18" charset="2"/>
              </a:rPr>
              <a:t>80%</a:t>
            </a:r>
            <a:r>
              <a:rPr lang="zh-CN" altLang="en-US" sz="2400" b="1">
                <a:solidFill>
                  <a:srgbClr val="000000"/>
                </a:solidFill>
                <a:latin typeface="Tahoma" panose="020B0604030504040204" pitchFamily="34" charset="0"/>
                <a:sym typeface="MT Extra" panose="05050102010205020202" pitchFamily="18" charset="2"/>
              </a:rPr>
              <a:t>的分数</a:t>
            </a:r>
            <a:r>
              <a:rPr lang="en-US" altLang="zh-CN" sz="2400" b="1">
                <a:solidFill>
                  <a:srgbClr val="000000"/>
                </a:solidFill>
                <a:latin typeface="Tahoma" panose="020B0604030504040204" pitchFamily="34" charset="0"/>
                <a:sym typeface="MT Extra" panose="05050102010205020202" pitchFamily="18" charset="2"/>
              </a:rPr>
              <a:t>&gt;70</a:t>
            </a:r>
            <a:r>
              <a:rPr lang="zh-CN" altLang="en-US" sz="2400" b="1">
                <a:solidFill>
                  <a:srgbClr val="000000"/>
                </a:solidFill>
                <a:latin typeface="Tahoma" panose="020B0604030504040204" pitchFamily="34" charset="0"/>
                <a:sym typeface="MT Extra" panose="05050102010205020202" pitchFamily="18" charset="2"/>
              </a:rPr>
              <a:t>分</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才得出结果</a:t>
            </a:r>
            <a:r>
              <a:rPr lang="en-US" altLang="zh-CN" sz="2400" b="1">
                <a:solidFill>
                  <a:srgbClr val="000000"/>
                </a:solidFill>
                <a:latin typeface="Tahoma" panose="020B0604030504040204" pitchFamily="34" charset="0"/>
                <a:sym typeface="MT Extra" panose="05050102010205020202" pitchFamily="18" charset="2"/>
              </a:rPr>
              <a:t>.</a:t>
            </a: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那么如何设计这个程序才合理呢</a:t>
            </a:r>
            <a:r>
              <a:rPr lang="en-US" altLang="zh-CN" sz="2400" b="1">
                <a:solidFill>
                  <a:srgbClr val="000000"/>
                </a:solidFill>
                <a:latin typeface="Tahoma" panose="020B0604030504040204" pitchFamily="34" charset="0"/>
                <a:sym typeface="MT Extra" panose="05050102010205020202" pitchFamily="18" charset="2"/>
              </a:rPr>
              <a:t>?</a:t>
            </a:r>
            <a:r>
              <a:rPr lang="zh-CN" altLang="en-US" sz="2400" b="1">
                <a:solidFill>
                  <a:srgbClr val="000000"/>
                </a:solidFill>
                <a:latin typeface="Tahoma" panose="020B0604030504040204" pitchFamily="34" charset="0"/>
                <a:sym typeface="MT Extra" panose="05050102010205020202" pitchFamily="18" charset="2"/>
              </a:rPr>
              <a:t>就是按最优树来设计</a:t>
            </a:r>
            <a:r>
              <a:rPr lang="en-US" altLang="zh-CN" sz="2400" b="1">
                <a:solidFill>
                  <a:srgbClr val="000000"/>
                </a:solidFill>
                <a:latin typeface="Tahoma" panose="020B0604030504040204" pitchFamily="34" charset="0"/>
                <a:sym typeface="MT Extra" panose="05050102010205020202" pitchFamily="18" charset="2"/>
              </a:rPr>
              <a:t>.</a:t>
            </a:r>
          </a:p>
        </p:txBody>
      </p:sp>
      <p:sp>
        <p:nvSpPr>
          <p:cNvPr id="120837" name="Rectangle 5"/>
          <p:cNvSpPr>
            <a:spLocks noChangeArrowheads="1"/>
          </p:cNvSpPr>
          <p:nvPr/>
        </p:nvSpPr>
        <p:spPr bwMode="auto">
          <a:xfrm>
            <a:off x="341313" y="1943100"/>
            <a:ext cx="7291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例：编写一个将百计分</a:t>
            </a:r>
            <a:r>
              <a:rPr lang="en-US" altLang="zh-CN" sz="2400" b="1">
                <a:solidFill>
                  <a:srgbClr val="000000"/>
                </a:solidFill>
                <a:latin typeface="Tahoma" panose="020B0604030504040204" pitchFamily="34" charset="0"/>
                <a:sym typeface="MT Extra" panose="05050102010205020202" pitchFamily="18" charset="2"/>
              </a:rPr>
              <a:t>a</a:t>
            </a:r>
            <a:r>
              <a:rPr lang="zh-CN" altLang="en-US" sz="2400" b="1">
                <a:solidFill>
                  <a:srgbClr val="000000"/>
                </a:solidFill>
                <a:latin typeface="Tahoma" panose="020B0604030504040204" pitchFamily="34" charset="0"/>
                <a:sym typeface="MT Extra" panose="05050102010205020202" pitchFamily="18" charset="2"/>
              </a:rPr>
              <a:t>转换成五计分的程序</a:t>
            </a:r>
          </a:p>
        </p:txBody>
      </p:sp>
      <p:sp>
        <p:nvSpPr>
          <p:cNvPr id="6"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671410972"/>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9" name="Group 3"/>
          <p:cNvGrpSpPr>
            <a:grpSpLocks/>
          </p:cNvGrpSpPr>
          <p:nvPr/>
        </p:nvGrpSpPr>
        <p:grpSpPr bwMode="auto">
          <a:xfrm>
            <a:off x="1241425" y="2754313"/>
            <a:ext cx="2373313" cy="3248025"/>
            <a:chOff x="3739" y="1392"/>
            <a:chExt cx="1541" cy="2390"/>
          </a:xfrm>
        </p:grpSpPr>
        <p:sp>
          <p:nvSpPr>
            <p:cNvPr id="121898" name="Text Box 4"/>
            <p:cNvSpPr txBox="1">
              <a:spLocks noChangeArrowheads="1"/>
            </p:cNvSpPr>
            <p:nvPr/>
          </p:nvSpPr>
          <p:spPr bwMode="auto">
            <a:xfrm>
              <a:off x="4556" y="3432"/>
              <a:ext cx="231" cy="35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5</a:t>
              </a:r>
            </a:p>
          </p:txBody>
        </p:sp>
        <p:sp>
          <p:nvSpPr>
            <p:cNvPr id="121899" name="Text Box 5"/>
            <p:cNvSpPr txBox="1">
              <a:spLocks noChangeArrowheads="1"/>
            </p:cNvSpPr>
            <p:nvPr/>
          </p:nvSpPr>
          <p:spPr bwMode="auto">
            <a:xfrm>
              <a:off x="4943" y="3431"/>
              <a:ext cx="337" cy="351"/>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10</a:t>
              </a:r>
            </a:p>
          </p:txBody>
        </p:sp>
        <p:sp>
          <p:nvSpPr>
            <p:cNvPr id="121900" name="Text Box 6"/>
            <p:cNvSpPr txBox="1">
              <a:spLocks noChangeArrowheads="1"/>
            </p:cNvSpPr>
            <p:nvPr/>
          </p:nvSpPr>
          <p:spPr bwMode="auto">
            <a:xfrm>
              <a:off x="4266" y="2855"/>
              <a:ext cx="330" cy="351"/>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15</a:t>
              </a:r>
            </a:p>
          </p:txBody>
        </p:sp>
        <p:sp>
          <p:nvSpPr>
            <p:cNvPr id="121901" name="Text Box 7"/>
            <p:cNvSpPr txBox="1">
              <a:spLocks noChangeArrowheads="1"/>
            </p:cNvSpPr>
            <p:nvPr/>
          </p:nvSpPr>
          <p:spPr bwMode="auto">
            <a:xfrm>
              <a:off x="4027" y="2375"/>
              <a:ext cx="329" cy="351"/>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30</a:t>
              </a:r>
            </a:p>
          </p:txBody>
        </p:sp>
        <p:sp>
          <p:nvSpPr>
            <p:cNvPr id="121902" name="Text Box 8"/>
            <p:cNvSpPr txBox="1">
              <a:spLocks noChangeArrowheads="1"/>
            </p:cNvSpPr>
            <p:nvPr/>
          </p:nvSpPr>
          <p:spPr bwMode="auto">
            <a:xfrm>
              <a:off x="3739" y="1848"/>
              <a:ext cx="330" cy="35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40</a:t>
              </a:r>
            </a:p>
          </p:txBody>
        </p:sp>
        <p:grpSp>
          <p:nvGrpSpPr>
            <p:cNvPr id="121903" name="Group 9"/>
            <p:cNvGrpSpPr>
              <a:grpSpLocks/>
            </p:cNvGrpSpPr>
            <p:nvPr/>
          </p:nvGrpSpPr>
          <p:grpSpPr bwMode="auto">
            <a:xfrm>
              <a:off x="4752" y="2832"/>
              <a:ext cx="384" cy="384"/>
              <a:chOff x="3792" y="1536"/>
              <a:chExt cx="384" cy="384"/>
            </a:xfrm>
          </p:grpSpPr>
          <p:sp>
            <p:nvSpPr>
              <p:cNvPr id="121921" name="Oval 10"/>
              <p:cNvSpPr>
                <a:spLocks noChangeArrowheads="1"/>
              </p:cNvSpPr>
              <p:nvPr/>
            </p:nvSpPr>
            <p:spPr bwMode="auto">
              <a:xfrm>
                <a:off x="3792" y="1536"/>
                <a:ext cx="384" cy="384"/>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22" name="Text Box 11"/>
              <p:cNvSpPr txBox="1">
                <a:spLocks noChangeArrowheads="1"/>
              </p:cNvSpPr>
              <p:nvPr/>
            </p:nvSpPr>
            <p:spPr bwMode="auto">
              <a:xfrm>
                <a:off x="3836" y="1561"/>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15</a:t>
                </a:r>
              </a:p>
            </p:txBody>
          </p:sp>
        </p:grpSp>
        <p:grpSp>
          <p:nvGrpSpPr>
            <p:cNvPr id="121904" name="Group 12"/>
            <p:cNvGrpSpPr>
              <a:grpSpLocks/>
            </p:cNvGrpSpPr>
            <p:nvPr/>
          </p:nvGrpSpPr>
          <p:grpSpPr bwMode="auto">
            <a:xfrm>
              <a:off x="4512" y="2352"/>
              <a:ext cx="384" cy="384"/>
              <a:chOff x="3792" y="1536"/>
              <a:chExt cx="384" cy="384"/>
            </a:xfrm>
          </p:grpSpPr>
          <p:sp>
            <p:nvSpPr>
              <p:cNvPr id="121919" name="Oval 13"/>
              <p:cNvSpPr>
                <a:spLocks noChangeArrowheads="1"/>
              </p:cNvSpPr>
              <p:nvPr/>
            </p:nvSpPr>
            <p:spPr bwMode="auto">
              <a:xfrm>
                <a:off x="3792" y="1536"/>
                <a:ext cx="384" cy="384"/>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20" name="Text Box 14"/>
              <p:cNvSpPr txBox="1">
                <a:spLocks noChangeArrowheads="1"/>
              </p:cNvSpPr>
              <p:nvPr/>
            </p:nvSpPr>
            <p:spPr bwMode="auto">
              <a:xfrm>
                <a:off x="3835" y="1561"/>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30</a:t>
                </a:r>
              </a:p>
            </p:txBody>
          </p:sp>
        </p:grpSp>
        <p:grpSp>
          <p:nvGrpSpPr>
            <p:cNvPr id="121905" name="Group 15"/>
            <p:cNvGrpSpPr>
              <a:grpSpLocks/>
            </p:cNvGrpSpPr>
            <p:nvPr/>
          </p:nvGrpSpPr>
          <p:grpSpPr bwMode="auto">
            <a:xfrm>
              <a:off x="4224" y="1872"/>
              <a:ext cx="384" cy="384"/>
              <a:chOff x="3792" y="1536"/>
              <a:chExt cx="384" cy="384"/>
            </a:xfrm>
          </p:grpSpPr>
          <p:sp>
            <p:nvSpPr>
              <p:cNvPr id="121917" name="Oval 16"/>
              <p:cNvSpPr>
                <a:spLocks noChangeArrowheads="1"/>
              </p:cNvSpPr>
              <p:nvPr/>
            </p:nvSpPr>
            <p:spPr bwMode="auto">
              <a:xfrm>
                <a:off x="3792" y="1536"/>
                <a:ext cx="384" cy="384"/>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18" name="Text Box 17"/>
              <p:cNvSpPr txBox="1">
                <a:spLocks noChangeArrowheads="1"/>
              </p:cNvSpPr>
              <p:nvPr/>
            </p:nvSpPr>
            <p:spPr bwMode="auto">
              <a:xfrm>
                <a:off x="3836" y="1561"/>
                <a:ext cx="31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60</a:t>
                </a:r>
              </a:p>
            </p:txBody>
          </p:sp>
        </p:grpSp>
        <p:grpSp>
          <p:nvGrpSpPr>
            <p:cNvPr id="121906" name="Group 18"/>
            <p:cNvGrpSpPr>
              <a:grpSpLocks/>
            </p:cNvGrpSpPr>
            <p:nvPr/>
          </p:nvGrpSpPr>
          <p:grpSpPr bwMode="auto">
            <a:xfrm>
              <a:off x="3978" y="1392"/>
              <a:ext cx="417" cy="384"/>
              <a:chOff x="3786" y="1536"/>
              <a:chExt cx="417" cy="384"/>
            </a:xfrm>
          </p:grpSpPr>
          <p:sp>
            <p:nvSpPr>
              <p:cNvPr id="121915" name="Oval 19"/>
              <p:cNvSpPr>
                <a:spLocks noChangeArrowheads="1"/>
              </p:cNvSpPr>
              <p:nvPr/>
            </p:nvSpPr>
            <p:spPr bwMode="auto">
              <a:xfrm>
                <a:off x="3792" y="1536"/>
                <a:ext cx="384" cy="384"/>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16" name="Text Box 20"/>
              <p:cNvSpPr txBox="1">
                <a:spLocks noChangeArrowheads="1"/>
              </p:cNvSpPr>
              <p:nvPr/>
            </p:nvSpPr>
            <p:spPr bwMode="auto">
              <a:xfrm>
                <a:off x="3786" y="1561"/>
                <a:ext cx="41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100</a:t>
                </a:r>
              </a:p>
            </p:txBody>
          </p:sp>
        </p:grpSp>
        <p:sp>
          <p:nvSpPr>
            <p:cNvPr id="121907" name="Line 21"/>
            <p:cNvSpPr>
              <a:spLocks noChangeShapeType="1"/>
            </p:cNvSpPr>
            <p:nvPr/>
          </p:nvSpPr>
          <p:spPr bwMode="auto">
            <a:xfrm flipH="1">
              <a:off x="3936" y="1728"/>
              <a:ext cx="96"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8" name="Line 22"/>
            <p:cNvSpPr>
              <a:spLocks noChangeShapeType="1"/>
            </p:cNvSpPr>
            <p:nvPr/>
          </p:nvSpPr>
          <p:spPr bwMode="auto">
            <a:xfrm>
              <a:off x="4320" y="1728"/>
              <a:ext cx="48"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9" name="Line 23"/>
            <p:cNvSpPr>
              <a:spLocks noChangeShapeType="1"/>
            </p:cNvSpPr>
            <p:nvPr/>
          </p:nvSpPr>
          <p:spPr bwMode="auto">
            <a:xfrm flipH="1">
              <a:off x="4176" y="2256"/>
              <a:ext cx="144"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0" name="Line 24"/>
            <p:cNvSpPr>
              <a:spLocks noChangeShapeType="1"/>
            </p:cNvSpPr>
            <p:nvPr/>
          </p:nvSpPr>
          <p:spPr bwMode="auto">
            <a:xfrm>
              <a:off x="4512" y="2256"/>
              <a:ext cx="96"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1" name="Line 25"/>
            <p:cNvSpPr>
              <a:spLocks noChangeShapeType="1"/>
            </p:cNvSpPr>
            <p:nvPr/>
          </p:nvSpPr>
          <p:spPr bwMode="auto">
            <a:xfrm flipH="1">
              <a:off x="4416" y="2736"/>
              <a:ext cx="192"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2" name="Line 26"/>
            <p:cNvSpPr>
              <a:spLocks noChangeShapeType="1"/>
            </p:cNvSpPr>
            <p:nvPr/>
          </p:nvSpPr>
          <p:spPr bwMode="auto">
            <a:xfrm>
              <a:off x="4800" y="2736"/>
              <a:ext cx="96"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3" name="Line 27"/>
            <p:cNvSpPr>
              <a:spLocks noChangeShapeType="1"/>
            </p:cNvSpPr>
            <p:nvPr/>
          </p:nvSpPr>
          <p:spPr bwMode="auto">
            <a:xfrm flipH="1">
              <a:off x="4704" y="3216"/>
              <a:ext cx="192"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4" name="Line 28"/>
            <p:cNvSpPr>
              <a:spLocks noChangeShapeType="1"/>
            </p:cNvSpPr>
            <p:nvPr/>
          </p:nvSpPr>
          <p:spPr bwMode="auto">
            <a:xfrm>
              <a:off x="5040" y="3216"/>
              <a:ext cx="96"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1860" name="Group 29"/>
          <p:cNvGrpSpPr>
            <a:grpSpLocks/>
          </p:cNvGrpSpPr>
          <p:nvPr/>
        </p:nvGrpSpPr>
        <p:grpSpPr bwMode="auto">
          <a:xfrm>
            <a:off x="4122738" y="2393950"/>
            <a:ext cx="3751262" cy="3697288"/>
            <a:chOff x="1058" y="1200"/>
            <a:chExt cx="2593" cy="2580"/>
          </a:xfrm>
        </p:grpSpPr>
        <p:grpSp>
          <p:nvGrpSpPr>
            <p:cNvPr id="121862" name="Group 30"/>
            <p:cNvGrpSpPr>
              <a:grpSpLocks/>
            </p:cNvGrpSpPr>
            <p:nvPr/>
          </p:nvGrpSpPr>
          <p:grpSpPr bwMode="auto">
            <a:xfrm>
              <a:off x="2640" y="2400"/>
              <a:ext cx="1011" cy="432"/>
              <a:chOff x="3168" y="1440"/>
              <a:chExt cx="739" cy="336"/>
            </a:xfrm>
          </p:grpSpPr>
          <p:sp>
            <p:nvSpPr>
              <p:cNvPr id="121896" name="AutoShape 31"/>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7" name="Text Box 32"/>
              <p:cNvSpPr txBox="1">
                <a:spLocks noChangeArrowheads="1"/>
              </p:cNvSpPr>
              <p:nvPr/>
            </p:nvSpPr>
            <p:spPr bwMode="auto">
              <a:xfrm>
                <a:off x="3197" y="1484"/>
                <a:ext cx="7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zh-CN" sz="2400">
                    <a:solidFill>
                      <a:srgbClr val="000000"/>
                    </a:solidFill>
                    <a:latin typeface="Times New Roman" panose="02020603050405020304" pitchFamily="18" charset="0"/>
                  </a:rPr>
                  <a:t>60≤</a:t>
                </a:r>
                <a:r>
                  <a:rPr kumimoji="1" lang="en-US" altLang="zh-CN" sz="2400">
                    <a:solidFill>
                      <a:srgbClr val="000000"/>
                    </a:solidFill>
                    <a:latin typeface="Times New Roman" panose="02020603050405020304" pitchFamily="18" charset="0"/>
                  </a:rPr>
                  <a:t>a&lt;70</a:t>
                </a:r>
              </a:p>
            </p:txBody>
          </p:sp>
        </p:grpSp>
        <p:grpSp>
          <p:nvGrpSpPr>
            <p:cNvPr id="121863" name="Group 33"/>
            <p:cNvGrpSpPr>
              <a:grpSpLocks/>
            </p:cNvGrpSpPr>
            <p:nvPr/>
          </p:nvGrpSpPr>
          <p:grpSpPr bwMode="auto">
            <a:xfrm>
              <a:off x="1823" y="1440"/>
              <a:ext cx="1097" cy="432"/>
              <a:chOff x="3168" y="1440"/>
              <a:chExt cx="720" cy="336"/>
            </a:xfrm>
          </p:grpSpPr>
          <p:sp>
            <p:nvSpPr>
              <p:cNvPr id="121894" name="AutoShape 34"/>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5" name="Text Box 35"/>
              <p:cNvSpPr txBox="1">
                <a:spLocks noChangeArrowheads="1"/>
              </p:cNvSpPr>
              <p:nvPr/>
            </p:nvSpPr>
            <p:spPr bwMode="auto">
              <a:xfrm>
                <a:off x="3234" y="1484"/>
                <a:ext cx="63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zh-CN" sz="2400">
                    <a:solidFill>
                      <a:srgbClr val="000000"/>
                    </a:solidFill>
                    <a:latin typeface="Times New Roman" panose="02020603050405020304" pitchFamily="18" charset="0"/>
                  </a:rPr>
                  <a:t>70≤</a:t>
                </a:r>
                <a:r>
                  <a:rPr kumimoji="1" lang="en-US" altLang="zh-CN" sz="2400">
                    <a:solidFill>
                      <a:srgbClr val="000000"/>
                    </a:solidFill>
                    <a:latin typeface="Times New Roman" panose="02020603050405020304" pitchFamily="18" charset="0"/>
                  </a:rPr>
                  <a:t>a&lt;80</a:t>
                </a:r>
              </a:p>
            </p:txBody>
          </p:sp>
        </p:grpSp>
        <p:grpSp>
          <p:nvGrpSpPr>
            <p:cNvPr id="121864" name="Group 36"/>
            <p:cNvGrpSpPr>
              <a:grpSpLocks/>
            </p:cNvGrpSpPr>
            <p:nvPr/>
          </p:nvGrpSpPr>
          <p:grpSpPr bwMode="auto">
            <a:xfrm>
              <a:off x="1828" y="1968"/>
              <a:ext cx="1148" cy="384"/>
              <a:chOff x="3168" y="1440"/>
              <a:chExt cx="720" cy="336"/>
            </a:xfrm>
          </p:grpSpPr>
          <p:sp>
            <p:nvSpPr>
              <p:cNvPr id="121892" name="AutoShape 37"/>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3" name="Text Box 38"/>
              <p:cNvSpPr txBox="1">
                <a:spLocks noChangeArrowheads="1"/>
              </p:cNvSpPr>
              <p:nvPr/>
            </p:nvSpPr>
            <p:spPr bwMode="auto">
              <a:xfrm>
                <a:off x="3249" y="1468"/>
                <a:ext cx="60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zh-CN" sz="2400">
                    <a:solidFill>
                      <a:srgbClr val="000000"/>
                    </a:solidFill>
                    <a:latin typeface="Times New Roman" panose="02020603050405020304" pitchFamily="18" charset="0"/>
                  </a:rPr>
                  <a:t>80≤</a:t>
                </a:r>
                <a:r>
                  <a:rPr kumimoji="1" lang="en-US" altLang="zh-CN" sz="2400">
                    <a:solidFill>
                      <a:srgbClr val="000000"/>
                    </a:solidFill>
                    <a:latin typeface="Times New Roman" panose="02020603050405020304" pitchFamily="18" charset="0"/>
                  </a:rPr>
                  <a:t>a&lt;90</a:t>
                </a:r>
              </a:p>
            </p:txBody>
          </p:sp>
        </p:grpSp>
        <p:grpSp>
          <p:nvGrpSpPr>
            <p:cNvPr id="121865" name="Group 39"/>
            <p:cNvGrpSpPr>
              <a:grpSpLocks/>
            </p:cNvGrpSpPr>
            <p:nvPr/>
          </p:nvGrpSpPr>
          <p:grpSpPr bwMode="auto">
            <a:xfrm>
              <a:off x="2784" y="2976"/>
              <a:ext cx="720" cy="336"/>
              <a:chOff x="3168" y="1440"/>
              <a:chExt cx="720" cy="336"/>
            </a:xfrm>
          </p:grpSpPr>
          <p:sp>
            <p:nvSpPr>
              <p:cNvPr id="121890" name="AutoShape 40"/>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1" name="Text Box 41"/>
              <p:cNvSpPr txBox="1">
                <a:spLocks noChangeArrowheads="1"/>
              </p:cNvSpPr>
              <p:nvPr/>
            </p:nvSpPr>
            <p:spPr bwMode="auto">
              <a:xfrm>
                <a:off x="3277" y="1449"/>
                <a:ext cx="55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a&lt;60</a:t>
                </a:r>
              </a:p>
            </p:txBody>
          </p:sp>
        </p:grpSp>
        <p:sp>
          <p:nvSpPr>
            <p:cNvPr id="121866" name="Oval 42"/>
            <p:cNvSpPr>
              <a:spLocks noChangeArrowheads="1"/>
            </p:cNvSpPr>
            <p:nvPr/>
          </p:nvSpPr>
          <p:spPr bwMode="auto">
            <a:xfrm>
              <a:off x="2304" y="1200"/>
              <a:ext cx="96" cy="96"/>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67" name="Line 43"/>
            <p:cNvSpPr>
              <a:spLocks noChangeShapeType="1"/>
            </p:cNvSpPr>
            <p:nvPr/>
          </p:nvSpPr>
          <p:spPr bwMode="auto">
            <a:xfrm>
              <a:off x="2352" y="1296"/>
              <a:ext cx="0" cy="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8" name="Text Box 44"/>
            <p:cNvSpPr txBox="1">
              <a:spLocks noChangeArrowheads="1"/>
            </p:cNvSpPr>
            <p:nvPr/>
          </p:nvSpPr>
          <p:spPr bwMode="auto">
            <a:xfrm>
              <a:off x="1842" y="2962"/>
              <a:ext cx="667" cy="291"/>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不及格</a:t>
              </a:r>
              <a:endParaRPr kumimoji="1" lang="zh-CN" altLang="en-US" sz="2400">
                <a:solidFill>
                  <a:srgbClr val="000000"/>
                </a:solidFill>
                <a:latin typeface="Times New Roman" panose="02020603050405020304" pitchFamily="18" charset="0"/>
              </a:endParaRPr>
            </a:p>
          </p:txBody>
        </p:sp>
        <p:sp>
          <p:nvSpPr>
            <p:cNvPr id="121869" name="Text Box 45"/>
            <p:cNvSpPr txBox="1">
              <a:spLocks noChangeArrowheads="1"/>
            </p:cNvSpPr>
            <p:nvPr/>
          </p:nvSpPr>
          <p:spPr bwMode="auto">
            <a:xfrm>
              <a:off x="1947" y="2483"/>
              <a:ext cx="491" cy="29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及格</a:t>
              </a:r>
              <a:endParaRPr kumimoji="1" lang="zh-CN" altLang="en-US" sz="2400">
                <a:solidFill>
                  <a:srgbClr val="000000"/>
                </a:solidFill>
                <a:latin typeface="Times New Roman" panose="02020603050405020304" pitchFamily="18" charset="0"/>
              </a:endParaRPr>
            </a:p>
          </p:txBody>
        </p:sp>
        <p:sp>
          <p:nvSpPr>
            <p:cNvPr id="121870" name="Text Box 46"/>
            <p:cNvSpPr txBox="1">
              <a:spLocks noChangeArrowheads="1"/>
            </p:cNvSpPr>
            <p:nvPr/>
          </p:nvSpPr>
          <p:spPr bwMode="auto">
            <a:xfrm>
              <a:off x="1130" y="1521"/>
              <a:ext cx="492" cy="29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中等</a:t>
              </a:r>
              <a:endParaRPr kumimoji="1" lang="zh-CN" altLang="en-US" sz="2400">
                <a:solidFill>
                  <a:srgbClr val="000000"/>
                </a:solidFill>
                <a:latin typeface="Times New Roman" panose="02020603050405020304" pitchFamily="18" charset="0"/>
              </a:endParaRPr>
            </a:p>
          </p:txBody>
        </p:sp>
        <p:sp>
          <p:nvSpPr>
            <p:cNvPr id="121871" name="Text Box 47"/>
            <p:cNvSpPr txBox="1">
              <a:spLocks noChangeArrowheads="1"/>
            </p:cNvSpPr>
            <p:nvPr/>
          </p:nvSpPr>
          <p:spPr bwMode="auto">
            <a:xfrm flipH="1">
              <a:off x="1058" y="2050"/>
              <a:ext cx="576" cy="29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良好</a:t>
              </a:r>
              <a:endParaRPr kumimoji="1" lang="zh-CN" altLang="en-US" sz="2400">
                <a:solidFill>
                  <a:srgbClr val="000000"/>
                </a:solidFill>
                <a:latin typeface="Times New Roman" panose="02020603050405020304" pitchFamily="18" charset="0"/>
              </a:endParaRPr>
            </a:p>
          </p:txBody>
        </p:sp>
        <p:sp>
          <p:nvSpPr>
            <p:cNvPr id="121872" name="Text Box 48"/>
            <p:cNvSpPr txBox="1">
              <a:spLocks noChangeArrowheads="1"/>
            </p:cNvSpPr>
            <p:nvPr/>
          </p:nvSpPr>
          <p:spPr bwMode="auto">
            <a:xfrm>
              <a:off x="2906" y="3490"/>
              <a:ext cx="492" cy="29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优秀</a:t>
              </a:r>
              <a:endParaRPr kumimoji="1" lang="zh-CN" altLang="en-US" sz="2400">
                <a:solidFill>
                  <a:srgbClr val="000000"/>
                </a:solidFill>
                <a:latin typeface="Times New Roman" panose="02020603050405020304" pitchFamily="18" charset="0"/>
              </a:endParaRPr>
            </a:p>
          </p:txBody>
        </p:sp>
        <p:sp>
          <p:nvSpPr>
            <p:cNvPr id="121873" name="Line 49"/>
            <p:cNvSpPr>
              <a:spLocks noChangeShapeType="1"/>
            </p:cNvSpPr>
            <p:nvPr/>
          </p:nvSpPr>
          <p:spPr bwMode="auto">
            <a:xfrm flipH="1">
              <a:off x="1632" y="1632"/>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4" name="Line 50"/>
            <p:cNvSpPr>
              <a:spLocks noChangeShapeType="1"/>
            </p:cNvSpPr>
            <p:nvPr/>
          </p:nvSpPr>
          <p:spPr bwMode="auto">
            <a:xfrm>
              <a:off x="2352" y="1872"/>
              <a:ext cx="0" cy="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5" name="Line 51"/>
            <p:cNvSpPr>
              <a:spLocks noChangeShapeType="1"/>
            </p:cNvSpPr>
            <p:nvPr/>
          </p:nvSpPr>
          <p:spPr bwMode="auto">
            <a:xfrm flipH="1">
              <a:off x="1632" y="2160"/>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6" name="Line 52"/>
            <p:cNvSpPr>
              <a:spLocks noChangeShapeType="1"/>
            </p:cNvSpPr>
            <p:nvPr/>
          </p:nvSpPr>
          <p:spPr bwMode="auto">
            <a:xfrm>
              <a:off x="3168" y="2160"/>
              <a:ext cx="0" cy="2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7" name="Line 53"/>
            <p:cNvSpPr>
              <a:spLocks noChangeShapeType="1"/>
            </p:cNvSpPr>
            <p:nvPr/>
          </p:nvSpPr>
          <p:spPr bwMode="auto">
            <a:xfrm>
              <a:off x="2976" y="2160"/>
              <a:ext cx="1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8" name="Line 54"/>
            <p:cNvSpPr>
              <a:spLocks noChangeShapeType="1"/>
            </p:cNvSpPr>
            <p:nvPr/>
          </p:nvSpPr>
          <p:spPr bwMode="auto">
            <a:xfrm flipH="1">
              <a:off x="2400" y="2640"/>
              <a:ext cx="24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9" name="Line 55"/>
            <p:cNvSpPr>
              <a:spLocks noChangeShapeType="1"/>
            </p:cNvSpPr>
            <p:nvPr/>
          </p:nvSpPr>
          <p:spPr bwMode="auto">
            <a:xfrm>
              <a:off x="3120" y="2832"/>
              <a:ext cx="0" cy="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0" name="Line 56"/>
            <p:cNvSpPr>
              <a:spLocks noChangeShapeType="1"/>
            </p:cNvSpPr>
            <p:nvPr/>
          </p:nvSpPr>
          <p:spPr bwMode="auto">
            <a:xfrm flipH="1">
              <a:off x="2496" y="3120"/>
              <a:ext cx="33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1" name="Line 57"/>
            <p:cNvSpPr>
              <a:spLocks noChangeShapeType="1"/>
            </p:cNvSpPr>
            <p:nvPr/>
          </p:nvSpPr>
          <p:spPr bwMode="auto">
            <a:xfrm>
              <a:off x="3168" y="3312"/>
              <a:ext cx="0" cy="19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2" name="Text Box 58"/>
            <p:cNvSpPr txBox="1">
              <a:spLocks noChangeArrowheads="1"/>
            </p:cNvSpPr>
            <p:nvPr/>
          </p:nvSpPr>
          <p:spPr bwMode="auto">
            <a:xfrm>
              <a:off x="1669" y="1427"/>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3" name="Text Box 59"/>
            <p:cNvSpPr txBox="1">
              <a:spLocks noChangeArrowheads="1"/>
            </p:cNvSpPr>
            <p:nvPr/>
          </p:nvSpPr>
          <p:spPr bwMode="auto">
            <a:xfrm>
              <a:off x="1669" y="1907"/>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4" name="Text Box 60"/>
            <p:cNvSpPr txBox="1">
              <a:spLocks noChangeArrowheads="1"/>
            </p:cNvSpPr>
            <p:nvPr/>
          </p:nvSpPr>
          <p:spPr bwMode="auto">
            <a:xfrm>
              <a:off x="2532" y="2387"/>
              <a:ext cx="25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5" name="Text Box 61"/>
            <p:cNvSpPr txBox="1">
              <a:spLocks noChangeArrowheads="1"/>
            </p:cNvSpPr>
            <p:nvPr/>
          </p:nvSpPr>
          <p:spPr bwMode="auto">
            <a:xfrm>
              <a:off x="2485" y="2866"/>
              <a:ext cx="25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6" name="Text Box 62"/>
            <p:cNvSpPr txBox="1">
              <a:spLocks noChangeArrowheads="1"/>
            </p:cNvSpPr>
            <p:nvPr/>
          </p:nvSpPr>
          <p:spPr bwMode="auto">
            <a:xfrm>
              <a:off x="2389" y="1810"/>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21887" name="Text Box 63"/>
            <p:cNvSpPr txBox="1">
              <a:spLocks noChangeArrowheads="1"/>
            </p:cNvSpPr>
            <p:nvPr/>
          </p:nvSpPr>
          <p:spPr bwMode="auto">
            <a:xfrm>
              <a:off x="2964" y="1907"/>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21888" name="Text Box 64"/>
            <p:cNvSpPr txBox="1">
              <a:spLocks noChangeArrowheads="1"/>
            </p:cNvSpPr>
            <p:nvPr/>
          </p:nvSpPr>
          <p:spPr bwMode="auto">
            <a:xfrm>
              <a:off x="3109" y="2722"/>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21889" name="Text Box 65"/>
            <p:cNvSpPr txBox="1">
              <a:spLocks noChangeArrowheads="1"/>
            </p:cNvSpPr>
            <p:nvPr/>
          </p:nvSpPr>
          <p:spPr bwMode="auto">
            <a:xfrm>
              <a:off x="3156" y="3202"/>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grpSp>
      <p:sp>
        <p:nvSpPr>
          <p:cNvPr id="121861" name="Rectangle 66"/>
          <p:cNvSpPr>
            <a:spLocks noChangeArrowheads="1"/>
          </p:cNvSpPr>
          <p:nvPr/>
        </p:nvSpPr>
        <p:spPr bwMode="auto">
          <a:xfrm>
            <a:off x="385763" y="1133475"/>
            <a:ext cx="79644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000" b="1">
                <a:solidFill>
                  <a:srgbClr val="000000"/>
                </a:solidFill>
                <a:latin typeface="Tahoma" panose="020B0604030504040204" pitchFamily="34" charset="0"/>
                <a:sym typeface="MT Extra" panose="05050102010205020202" pitchFamily="18" charset="2"/>
              </a:rPr>
              <a:t>分数</a:t>
            </a:r>
            <a:r>
              <a:rPr lang="en-US" altLang="zh-CN" sz="2000" b="1">
                <a:solidFill>
                  <a:srgbClr val="000000"/>
                </a:solidFill>
                <a:latin typeface="Tahoma" panose="020B0604030504040204" pitchFamily="34" charset="0"/>
                <a:sym typeface="MT Extra" panose="05050102010205020202" pitchFamily="18" charset="2"/>
              </a:rPr>
              <a:t>:           0-59   60-69    70-79    80-89    90-100</a:t>
            </a:r>
          </a:p>
          <a:p>
            <a:pPr eaLnBrk="1" hangingPunct="1">
              <a:spcBef>
                <a:spcPct val="20000"/>
              </a:spcBef>
              <a:buClr>
                <a:schemeClr val="folHlink"/>
              </a:buClr>
              <a:buSzPct val="60000"/>
              <a:buFont typeface="Wingdings" panose="05000000000000000000" pitchFamily="2" charset="2"/>
              <a:buNone/>
            </a:pPr>
            <a:r>
              <a:rPr lang="zh-CN" altLang="en-US" sz="2000" b="1">
                <a:solidFill>
                  <a:srgbClr val="000000"/>
                </a:solidFill>
                <a:latin typeface="Tahoma" panose="020B0604030504040204" pitchFamily="34" charset="0"/>
                <a:sym typeface="MT Extra" panose="05050102010205020202" pitchFamily="18" charset="2"/>
              </a:rPr>
              <a:t>比例</a:t>
            </a:r>
            <a:r>
              <a:rPr lang="en-US" altLang="zh-CN" sz="2000" b="1">
                <a:solidFill>
                  <a:srgbClr val="000000"/>
                </a:solidFill>
                <a:latin typeface="Tahoma" panose="020B0604030504040204" pitchFamily="34" charset="0"/>
                <a:sym typeface="MT Extra" panose="05050102010205020202" pitchFamily="18" charset="2"/>
              </a:rPr>
              <a:t>(%):        5         15          40        30           10</a:t>
            </a: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设权序列为</a:t>
            </a:r>
            <a:r>
              <a:rPr lang="en-US" altLang="zh-CN" sz="2400" b="1">
                <a:solidFill>
                  <a:srgbClr val="000000"/>
                </a:solidFill>
                <a:latin typeface="Tahoma" panose="020B0604030504040204" pitchFamily="34" charset="0"/>
                <a:sym typeface="MT Extra" panose="05050102010205020202" pitchFamily="18" charset="2"/>
              </a:rPr>
              <a:t>: 5,10,15,30,40      </a:t>
            </a:r>
            <a:r>
              <a:rPr lang="zh-CN" altLang="en-US" sz="2400" b="1">
                <a:solidFill>
                  <a:srgbClr val="000000"/>
                </a:solidFill>
                <a:latin typeface="Tahoma" panose="020B0604030504040204" pitchFamily="34" charset="0"/>
                <a:sym typeface="MT Extra" panose="05050102010205020202" pitchFamily="18" charset="2"/>
              </a:rPr>
              <a:t>构造最优树</a:t>
            </a:r>
            <a:r>
              <a:rPr lang="en-US" altLang="zh-CN" sz="2400" b="1">
                <a:solidFill>
                  <a:srgbClr val="000000"/>
                </a:solidFill>
                <a:latin typeface="Tahoma" panose="020B0604030504040204" pitchFamily="34" charset="0"/>
                <a:sym typeface="MT Extra" panose="05050102010205020202" pitchFamily="18" charset="2"/>
              </a:rPr>
              <a:t>:</a:t>
            </a:r>
          </a:p>
        </p:txBody>
      </p:sp>
      <p:sp>
        <p:nvSpPr>
          <p:cNvPr id="67"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13547288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p:cNvSpPr>
                <a:spLocks noChangeArrowheads="1"/>
              </p:cNvSpPr>
              <p:nvPr/>
            </p:nvSpPr>
            <p:spPr bwMode="auto">
              <a:xfrm>
                <a:off x="584461" y="1268413"/>
                <a:ext cx="8102339" cy="5133713"/>
              </a:xfrm>
              <a:prstGeom prst="rect">
                <a:avLst/>
              </a:prstGeom>
              <a:noFill/>
              <a:ln w="9525">
                <a:noFill/>
                <a:miter lim="800000"/>
                <a:headEnd/>
                <a:tailEnd/>
              </a:ln>
              <a:effectLst/>
            </p:spPr>
            <p:txBody>
              <a:bodyPr wrap="square">
                <a:spAutoFit/>
              </a:bodyPr>
              <a:lstStyle/>
              <a:p>
                <a:pPr marL="457200" indent="-457200">
                  <a:spcBef>
                    <a:spcPct val="20000"/>
                  </a:spcBef>
                  <a:buClr>
                    <a:srgbClr val="795185"/>
                  </a:buClr>
                  <a:buSzPct val="60000"/>
                  <a:buFont typeface="Wingdings" panose="05000000000000000000" pitchFamily="2" charset="2"/>
                  <a:buChar char="n"/>
                </a:pPr>
                <a:r>
                  <a:rPr lang="zh-CN" altLang="en-US" sz="2600" dirty="0">
                    <a:solidFill>
                      <a:srgbClr val="000000"/>
                    </a:solidFill>
                  </a:rPr>
                  <a:t>应用场景：数据压缩表示</a:t>
                </a:r>
                <a:endParaRPr lang="en-US" altLang="zh-CN" sz="2600" dirty="0">
                  <a:solidFill>
                    <a:srgbClr val="000000"/>
                  </a:solidFill>
                </a:endParaRPr>
              </a:p>
              <a:p>
                <a:pPr marL="1524000" indent="-1524000">
                  <a:spcBef>
                    <a:spcPct val="20000"/>
                  </a:spcBef>
                  <a:buClr>
                    <a:srgbClr val="795185"/>
                  </a:buClr>
                  <a:buSzPct val="60000"/>
                  <a:buFont typeface="Wingdings" pitchFamily="2" charset="2"/>
                  <a:buNone/>
                </a:pPr>
                <a:r>
                  <a:rPr lang="zh-CN" altLang="en-US" sz="2600" dirty="0">
                    <a:solidFill>
                      <a:srgbClr val="000000"/>
                    </a:solidFill>
                  </a:rPr>
                  <a:t>      考虑在计算机中存储一段数据，其中</a:t>
                </a:r>
                <a:r>
                  <a:rPr lang="en-US" altLang="zh-CN" sz="2600" dirty="0">
                    <a:solidFill>
                      <a:srgbClr val="000000"/>
                    </a:solidFill>
                  </a:rPr>
                  <a:t>A,B,C,D</a:t>
                </a:r>
                <a:r>
                  <a:rPr lang="zh-CN" altLang="en-US" sz="2600" dirty="0">
                    <a:solidFill>
                      <a:srgbClr val="000000"/>
                    </a:solidFill>
                  </a:rPr>
                  <a:t>出现个数分别为</a:t>
                </a:r>
                <a:r>
                  <a:rPr lang="en-US" altLang="zh-CN" sz="2600" dirty="0">
                    <a:solidFill>
                      <a:srgbClr val="000000"/>
                    </a:solidFill>
                  </a:rPr>
                  <a:t>5,7,2,13</a:t>
                </a:r>
                <a:endParaRPr lang="zh-CN" altLang="en-US" sz="2600" dirty="0">
                  <a:solidFill>
                    <a:srgbClr val="000000"/>
                  </a:solidFill>
                </a:endParaRPr>
              </a:p>
              <a:p>
                <a:pPr marL="1524000" indent="-1524000">
                  <a:spcBef>
                    <a:spcPct val="20000"/>
                  </a:spcBef>
                  <a:buClr>
                    <a:srgbClr val="795185"/>
                  </a:buClr>
                  <a:buSzPct val="60000"/>
                  <a:buFont typeface="Wingdings" pitchFamily="2" charset="2"/>
                  <a:buNone/>
                </a:pPr>
                <a:r>
                  <a:rPr lang="en-US" altLang="zh-CN" sz="2600" dirty="0">
                    <a:solidFill>
                      <a:srgbClr val="000000"/>
                    </a:solidFill>
                  </a:rPr>
                  <a:t>       naïve</a:t>
                </a:r>
                <a:r>
                  <a:rPr lang="zh-CN" altLang="en-US" sz="2600" dirty="0">
                    <a:solidFill>
                      <a:srgbClr val="000000"/>
                    </a:solidFill>
                  </a:rPr>
                  <a:t>方法：</a:t>
                </a:r>
                <a:endParaRPr lang="en-US" altLang="zh-CN" sz="2600" dirty="0">
                  <a:solidFill>
                    <a:srgbClr val="000000"/>
                  </a:solidFill>
                </a:endParaRPr>
              </a:p>
              <a:p>
                <a:pPr marL="1524000" indent="-1524000">
                  <a:spcBef>
                    <a:spcPct val="20000"/>
                  </a:spcBef>
                  <a:buClr>
                    <a:srgbClr val="795185"/>
                  </a:buClr>
                  <a:buSzPct val="60000"/>
                  <a:buFont typeface="Wingdings" pitchFamily="2" charset="2"/>
                  <a:buNone/>
                </a:pPr>
                <a:r>
                  <a:rPr lang="zh-CN" altLang="en-US" sz="2600" dirty="0">
                    <a:solidFill>
                      <a:srgbClr val="000000"/>
                    </a:solidFill>
                  </a:rPr>
                  <a:t>          每个字符 → </a:t>
                </a:r>
                <a14:m>
                  <m:oMath xmlns:m="http://schemas.openxmlformats.org/officeDocument/2006/math">
                    <m:r>
                      <a:rPr lang="en-US" altLang="zh-CN" sz="2600" i="1">
                        <a:solidFill>
                          <a:srgbClr val="000000"/>
                        </a:solidFill>
                        <a:latin typeface="Cambria Math" panose="02040503050406030204" pitchFamily="18" charset="0"/>
                      </a:rPr>
                      <m:t>𝟐</m:t>
                    </m:r>
                  </m:oMath>
                </a14:m>
                <a:r>
                  <a:rPr lang="zh-CN" altLang="en-US" sz="2600" dirty="0">
                    <a:solidFill>
                      <a:srgbClr val="000000"/>
                    </a:solidFill>
                  </a:rPr>
                  <a:t>位二进制编码（</a:t>
                </a:r>
                <a:r>
                  <a:rPr lang="en-US" altLang="zh-CN" sz="2600" dirty="0">
                    <a:solidFill>
                      <a:srgbClr val="000000"/>
                    </a:solidFill>
                  </a:rPr>
                  <a:t>00, 01, 10, 11</a:t>
                </a:r>
                <a:r>
                  <a:rPr lang="zh-CN" altLang="en-US" sz="2600" dirty="0">
                    <a:solidFill>
                      <a:srgbClr val="000000"/>
                    </a:solidFill>
                  </a:rPr>
                  <a:t>）</a:t>
                </a:r>
              </a:p>
              <a:p>
                <a:pPr marL="1524000" indent="-1524000">
                  <a:spcBef>
                    <a:spcPct val="20000"/>
                  </a:spcBef>
                  <a:buClr>
                    <a:srgbClr val="795185"/>
                  </a:buClr>
                  <a:buSzPct val="60000"/>
                  <a:buFont typeface="Wingdings" pitchFamily="2" charset="2"/>
                  <a:buNone/>
                </a:pPr>
                <a:r>
                  <a:rPr lang="zh-CN" altLang="en-US" sz="2600" dirty="0">
                    <a:solidFill>
                      <a:srgbClr val="000000"/>
                    </a:solidFill>
                  </a:rPr>
                  <a:t>          原数据占用空间 → </a:t>
                </a:r>
                <a14:m>
                  <m:oMath xmlns:m="http://schemas.openxmlformats.org/officeDocument/2006/math">
                    <m:r>
                      <a:rPr lang="en-US" altLang="zh-CN" sz="2600" i="1">
                        <a:solidFill>
                          <a:srgbClr val="000000"/>
                        </a:solidFill>
                        <a:latin typeface="Cambria Math" panose="02040503050406030204" pitchFamily="18" charset="0"/>
                      </a:rPr>
                      <m:t>𝟐</m:t>
                    </m:r>
                    <m:r>
                      <a:rPr lang="en-US" altLang="zh-CN" sz="2600" i="1">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𝟐𝟕</m:t>
                    </m:r>
                    <m:r>
                      <a:rPr lang="en-US" altLang="zh-CN" sz="2600" i="1">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𝟓𝟒</m:t>
                    </m:r>
                  </m:oMath>
                </a14:m>
                <a:r>
                  <a:rPr lang="zh-CN" altLang="en-US" sz="2600" dirty="0">
                    <a:solidFill>
                      <a:srgbClr val="000000"/>
                    </a:solidFill>
                  </a:rPr>
                  <a:t>位</a:t>
                </a:r>
              </a:p>
              <a:p>
                <a:pPr marL="1524000" indent="-1524000">
                  <a:spcBef>
                    <a:spcPct val="20000"/>
                  </a:spcBef>
                  <a:buClr>
                    <a:srgbClr val="795185"/>
                  </a:buClr>
                  <a:buSzPct val="60000"/>
                  <a:buFont typeface="Wingdings" pitchFamily="2" charset="2"/>
                  <a:buNone/>
                </a:pPr>
                <a:endParaRPr lang="zh-CN" altLang="en-US"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r>
                  <a:rPr lang="zh-CN" altLang="en-US" sz="2600" dirty="0">
                    <a:solidFill>
                      <a:srgbClr val="000000"/>
                    </a:solidFill>
                  </a:rPr>
                  <a:t>问题：在保证字符串数据没有损失的情况下，如何编码使存储字符串所需空间尽量小？</a:t>
                </a: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a:spcBef>
                    <a:spcPct val="20000"/>
                  </a:spcBef>
                  <a:buClr>
                    <a:srgbClr val="795185"/>
                  </a:buClr>
                  <a:buSzPct val="60000"/>
                </a:pPr>
                <a:r>
                  <a:rPr lang="zh-CN" altLang="en-US" sz="2600" dirty="0">
                    <a:solidFill>
                      <a:srgbClr val="000000"/>
                    </a:solidFill>
                  </a:rPr>
                  <a:t>      出现频率高的符号用位数少的编码来表示</a:t>
                </a:r>
              </a:p>
            </p:txBody>
          </p:sp>
        </mc:Choice>
        <mc:Fallback xmlns="">
          <p:sp>
            <p:nvSpPr>
              <p:cNvPr id="6" name="Rectangle 3"/>
              <p:cNvSpPr>
                <a:spLocks noRot="1" noChangeAspect="1" noMove="1" noResize="1" noEditPoints="1" noAdjustHandles="1" noChangeArrowheads="1" noChangeShapeType="1" noTextEdit="1"/>
              </p:cNvSpPr>
              <p:nvPr/>
            </p:nvSpPr>
            <p:spPr bwMode="auto">
              <a:xfrm>
                <a:off x="584461" y="1268413"/>
                <a:ext cx="8102339" cy="5133713"/>
              </a:xfrm>
              <a:prstGeom prst="rect">
                <a:avLst/>
              </a:prstGeom>
              <a:blipFill rotWithShape="0">
                <a:blip r:embed="rId2"/>
                <a:stretch>
                  <a:fillRect l="-301" t="-1306" b="-1900"/>
                </a:stretch>
              </a:blipFill>
              <a:ln w="9525">
                <a:noFill/>
                <a:miter lim="800000"/>
                <a:headEnd/>
                <a:tailEnd/>
              </a:ln>
              <a:effectLst/>
            </p:spPr>
            <p:txBody>
              <a:bodyPr/>
              <a:lstStyle/>
              <a:p>
                <a:r>
                  <a:rPr lang="zh-CN" altLang="en-US">
                    <a:noFill/>
                  </a:rPr>
                  <a:t> </a:t>
                </a:r>
              </a:p>
            </p:txBody>
          </p:sp>
        </mc:Fallback>
      </mc:AlternateContent>
      <p:sp>
        <p:nvSpPr>
          <p:cNvPr id="5"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124314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blinds(horizontal)">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p:cNvSpPr>
                <a:spLocks noChangeArrowheads="1"/>
              </p:cNvSpPr>
              <p:nvPr/>
            </p:nvSpPr>
            <p:spPr bwMode="auto">
              <a:xfrm>
                <a:off x="584461" y="1268413"/>
                <a:ext cx="8102339" cy="3853363"/>
              </a:xfrm>
              <a:prstGeom prst="rect">
                <a:avLst/>
              </a:prstGeom>
              <a:noFill/>
              <a:ln w="9525">
                <a:noFill/>
                <a:miter lim="800000"/>
                <a:headEnd/>
                <a:tailEnd/>
              </a:ln>
              <a:effectLst/>
            </p:spPr>
            <p:txBody>
              <a:bodyPr wrap="square">
                <a:spAutoFit/>
              </a:bodyPr>
              <a:lstStyle/>
              <a:p>
                <a:pPr marL="457200" indent="-457200">
                  <a:spcBef>
                    <a:spcPct val="20000"/>
                  </a:spcBef>
                  <a:buClr>
                    <a:srgbClr val="795185"/>
                  </a:buClr>
                  <a:buSzPct val="60000"/>
                  <a:buFont typeface="Wingdings" panose="05000000000000000000" pitchFamily="2" charset="2"/>
                  <a:buChar char="n"/>
                </a:pPr>
                <a:r>
                  <a:rPr lang="en-US" altLang="zh-CN" sz="2600" dirty="0">
                    <a:solidFill>
                      <a:srgbClr val="000000"/>
                    </a:solidFill>
                  </a:rPr>
                  <a:t>naïve</a:t>
                </a:r>
                <a:r>
                  <a:rPr lang="zh-CN" altLang="en-US" sz="2600" dirty="0">
                    <a:solidFill>
                      <a:srgbClr val="000000"/>
                    </a:solidFill>
                  </a:rPr>
                  <a:t>编码方式：</a:t>
                </a: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algn="ctr">
                  <a:spcBef>
                    <a:spcPct val="20000"/>
                  </a:spcBef>
                  <a:buClr>
                    <a:srgbClr val="795185"/>
                  </a:buClr>
                  <a:buSzPct val="60000"/>
                </a:pPr>
                <a14:m>
                  <m:oMathPara xmlns:m="http://schemas.openxmlformats.org/officeDocument/2006/math">
                    <m:oMathParaPr>
                      <m:jc m:val="centerGroup"/>
                    </m:oMathParaPr>
                    <m:oMath xmlns:m="http://schemas.openxmlformats.org/officeDocument/2006/math">
                      <m:r>
                        <a:rPr lang="en-US" altLang="zh-CN" sz="2600" i="1" smtClean="0">
                          <a:solidFill>
                            <a:srgbClr val="000000"/>
                          </a:solidFill>
                          <a:latin typeface="Cambria Math" panose="02040503050406030204" pitchFamily="18" charset="0"/>
                        </a:rPr>
                        <m:t>𝑾𝑷𝑳</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𝟓</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𝟕</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𝟏𝟑</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𝟓𝟒</m:t>
                      </m:r>
                    </m:oMath>
                  </m:oMathPara>
                </a14:m>
                <a:endParaRPr lang="en-US" altLang="zh-CN" sz="2600" dirty="0">
                  <a:solidFill>
                    <a:srgbClr val="000000"/>
                  </a:solidFill>
                </a:endParaRPr>
              </a:p>
            </p:txBody>
          </p:sp>
        </mc:Choice>
        <mc:Fallback xmlns="">
          <p:sp>
            <p:nvSpPr>
              <p:cNvPr id="6" name="Rectangle 3"/>
              <p:cNvSpPr>
                <a:spLocks noRot="1" noChangeAspect="1" noMove="1" noResize="1" noEditPoints="1" noAdjustHandles="1" noChangeArrowheads="1" noChangeShapeType="1" noTextEdit="1"/>
              </p:cNvSpPr>
              <p:nvPr/>
            </p:nvSpPr>
            <p:spPr bwMode="auto">
              <a:xfrm>
                <a:off x="584461" y="1268413"/>
                <a:ext cx="8102339" cy="3853363"/>
              </a:xfrm>
              <a:prstGeom prst="rect">
                <a:avLst/>
              </a:prstGeom>
              <a:blipFill rotWithShape="0">
                <a:blip r:embed="rId2"/>
                <a:stretch>
                  <a:fillRect l="-301" t="-1741"/>
                </a:stretch>
              </a:blipFill>
              <a:ln w="9525">
                <a:noFill/>
                <a:miter lim="800000"/>
                <a:headEnd/>
                <a:tailEnd/>
              </a:ln>
              <a:effectLst/>
            </p:spPr>
            <p:txBody>
              <a:bodyPr/>
              <a:lstStyle/>
              <a:p>
                <a:r>
                  <a:rPr lang="zh-CN" altLang="en-US">
                    <a:noFill/>
                  </a:rPr>
                  <a:t> </a:t>
                </a:r>
              </a:p>
            </p:txBody>
          </p:sp>
        </mc:Fallback>
      </mc:AlternateContent>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792" y="1976756"/>
            <a:ext cx="4257675" cy="1971675"/>
          </a:xfrm>
          <a:prstGeom prst="rect">
            <a:avLst/>
          </a:prstGeom>
        </p:spPr>
      </p:pic>
      <p:sp>
        <p:nvSpPr>
          <p:cNvPr id="7"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30614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linds(horizontal)">
                                      <p:cBhvr>
                                        <p:cTn id="1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Rot="1" noChangeArrowheads="1"/>
          </p:cNvSpPr>
          <p:nvPr>
            <p:ph type="title"/>
          </p:nvPr>
        </p:nvSpPr>
        <p:spPr>
          <a:xfrm>
            <a:off x="584462" y="333375"/>
            <a:ext cx="8102338" cy="719138"/>
          </a:xfrm>
          <a:noFill/>
          <a:ln/>
        </p:spPr>
        <p:txBody>
          <a:bodyPr/>
          <a:lstStyle/>
          <a:p>
            <a:r>
              <a:rPr lang="en-US" altLang="zh-CN" sz="4000" dirty="0">
                <a:solidFill>
                  <a:schemeClr val="tx1"/>
                </a:solidFill>
              </a:rPr>
              <a:t>Huffman</a:t>
            </a:r>
            <a:r>
              <a:rPr lang="zh-CN" altLang="en-US" sz="4000" dirty="0">
                <a:solidFill>
                  <a:schemeClr val="tx1"/>
                </a:solidFill>
              </a:rPr>
              <a:t>树</a:t>
            </a:r>
          </a:p>
        </p:txBody>
      </p:sp>
      <mc:AlternateContent xmlns:mc="http://schemas.openxmlformats.org/markup-compatibility/2006" xmlns:a14="http://schemas.microsoft.com/office/drawing/2010/main">
        <mc:Choice Requires="a14">
          <p:sp>
            <p:nvSpPr>
              <p:cNvPr id="6" name="Rectangle 3"/>
              <p:cNvSpPr>
                <a:spLocks noChangeArrowheads="1"/>
              </p:cNvSpPr>
              <p:nvPr/>
            </p:nvSpPr>
            <p:spPr bwMode="auto">
              <a:xfrm>
                <a:off x="584461" y="1268413"/>
                <a:ext cx="8102339" cy="4253472"/>
              </a:xfrm>
              <a:prstGeom prst="rect">
                <a:avLst/>
              </a:prstGeom>
              <a:noFill/>
              <a:ln w="9525">
                <a:noFill/>
                <a:miter lim="800000"/>
                <a:headEnd/>
                <a:tailEnd/>
              </a:ln>
              <a:effectLst/>
            </p:spPr>
            <p:txBody>
              <a:bodyPr wrap="square">
                <a:spAutoFit/>
              </a:bodyPr>
              <a:lstStyle/>
              <a:p>
                <a:pPr marL="457200" indent="-457200">
                  <a:spcBef>
                    <a:spcPct val="20000"/>
                  </a:spcBef>
                  <a:buClr>
                    <a:srgbClr val="795185"/>
                  </a:buClr>
                  <a:buSzPct val="60000"/>
                  <a:buFont typeface="Wingdings" panose="05000000000000000000" pitchFamily="2" charset="2"/>
                  <a:buChar char="n"/>
                </a:pPr>
                <a:r>
                  <a:rPr lang="zh-CN" altLang="en-US" sz="2600" dirty="0">
                    <a:solidFill>
                      <a:srgbClr val="000000"/>
                    </a:solidFill>
                  </a:rPr>
                  <a:t>考虑另一种编码方式：</a:t>
                </a: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marL="457200" indent="-457200">
                  <a:spcBef>
                    <a:spcPct val="20000"/>
                  </a:spcBef>
                  <a:buClr>
                    <a:srgbClr val="795185"/>
                  </a:buClr>
                  <a:buSzPct val="60000"/>
                  <a:buFont typeface="Wingdings" panose="05000000000000000000" pitchFamily="2" charset="2"/>
                  <a:buChar char="n"/>
                </a:pPr>
                <a:endParaRPr lang="en-US" altLang="zh-CN" sz="2600" dirty="0">
                  <a:solidFill>
                    <a:srgbClr val="000000"/>
                  </a:solidFill>
                </a:endParaRPr>
              </a:p>
              <a:p>
                <a:pPr algn="ctr">
                  <a:spcBef>
                    <a:spcPct val="20000"/>
                  </a:spcBef>
                  <a:buClr>
                    <a:srgbClr val="795185"/>
                  </a:buClr>
                  <a:buSzPct val="60000"/>
                </a:pPr>
                <a14:m>
                  <m:oMathPara xmlns:m="http://schemas.openxmlformats.org/officeDocument/2006/math">
                    <m:oMathParaPr>
                      <m:jc m:val="centerGroup"/>
                    </m:oMathParaPr>
                    <m:oMath xmlns:m="http://schemas.openxmlformats.org/officeDocument/2006/math">
                      <m:r>
                        <a:rPr lang="en-US" altLang="zh-CN" sz="2600" i="1" smtClean="0">
                          <a:solidFill>
                            <a:srgbClr val="000000"/>
                          </a:solidFill>
                          <a:latin typeface="Cambria Math" panose="02040503050406030204" pitchFamily="18" charset="0"/>
                        </a:rPr>
                        <m:t>𝑾𝑷𝑳</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𝟑</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𝟑</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𝟓</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𝟐</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𝟕</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𝟏</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𝟏𝟑</m:t>
                      </m:r>
                      <m:r>
                        <a:rPr lang="en-US" altLang="zh-CN" sz="2600" i="1" smtClean="0">
                          <a:solidFill>
                            <a:srgbClr val="000000"/>
                          </a:solidFill>
                          <a:latin typeface="Cambria Math" panose="02040503050406030204" pitchFamily="18" charset="0"/>
                        </a:rPr>
                        <m:t>=</m:t>
                      </m:r>
                      <m:r>
                        <a:rPr lang="en-US" altLang="zh-CN" sz="2600" i="1" smtClean="0">
                          <a:solidFill>
                            <a:srgbClr val="000000"/>
                          </a:solidFill>
                          <a:latin typeface="Cambria Math" panose="02040503050406030204" pitchFamily="18" charset="0"/>
                        </a:rPr>
                        <m:t>𝟒𝟖</m:t>
                      </m:r>
                    </m:oMath>
                  </m:oMathPara>
                </a14:m>
                <a:endParaRPr lang="en-US" altLang="zh-CN" sz="2600" dirty="0">
                  <a:solidFill>
                    <a:srgbClr val="000000"/>
                  </a:solidFill>
                </a:endParaRPr>
              </a:p>
              <a:p>
                <a:pPr>
                  <a:spcBef>
                    <a:spcPct val="20000"/>
                  </a:spcBef>
                  <a:buClr>
                    <a:srgbClr val="795185"/>
                  </a:buClr>
                  <a:buSzPct val="60000"/>
                </a:pPr>
                <a:r>
                  <a:rPr lang="zh-CN" altLang="en-US" sz="2600" dirty="0">
                    <a:solidFill>
                      <a:srgbClr val="000000"/>
                    </a:solidFill>
                  </a:rPr>
                  <a:t>      节省了存储空间！</a:t>
                </a:r>
                <a:endParaRPr lang="en-US" altLang="zh-CN" sz="2600" dirty="0">
                  <a:solidFill>
                    <a:srgbClr val="000000"/>
                  </a:solidFill>
                </a:endParaRPr>
              </a:p>
            </p:txBody>
          </p:sp>
        </mc:Choice>
        <mc:Fallback xmlns="">
          <p:sp>
            <p:nvSpPr>
              <p:cNvPr id="6" name="Rectangle 3"/>
              <p:cNvSpPr>
                <a:spLocks noRot="1" noChangeAspect="1" noMove="1" noResize="1" noEditPoints="1" noAdjustHandles="1" noChangeArrowheads="1" noChangeShapeType="1" noTextEdit="1"/>
              </p:cNvSpPr>
              <p:nvPr/>
            </p:nvSpPr>
            <p:spPr bwMode="auto">
              <a:xfrm>
                <a:off x="584461" y="1268413"/>
                <a:ext cx="8102339" cy="4253472"/>
              </a:xfrm>
              <a:prstGeom prst="rect">
                <a:avLst/>
              </a:prstGeom>
              <a:blipFill rotWithShape="0">
                <a:blip r:embed="rId2"/>
                <a:stretch>
                  <a:fillRect l="-301" t="-1576" b="-2436"/>
                </a:stretch>
              </a:blipFill>
              <a:ln w="9525">
                <a:noFill/>
                <a:miter lim="800000"/>
                <a:headEnd/>
                <a:tailEnd/>
              </a:ln>
              <a:effectLst/>
            </p:spPr>
            <p:txBody>
              <a:bodyPr/>
              <a:lstStyle/>
              <a:p>
                <a:r>
                  <a:rPr lang="zh-CN" altLang="en-US">
                    <a:noFill/>
                  </a:rPr>
                  <a:t> </a:t>
                </a:r>
              </a:p>
            </p:txBody>
          </p:sp>
        </mc:Fallback>
      </mc:AlternateContent>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792" y="1811996"/>
            <a:ext cx="4257675" cy="2733675"/>
          </a:xfrm>
          <a:prstGeom prst="rect">
            <a:avLst/>
          </a:prstGeom>
        </p:spPr>
      </p:pic>
    </p:spTree>
    <p:extLst>
      <p:ext uri="{BB962C8B-B14F-4D97-AF65-F5344CB8AC3E}">
        <p14:creationId xmlns:p14="http://schemas.microsoft.com/office/powerpoint/2010/main" val="416448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linds(horizontal)">
                                      <p:cBhvr>
                                        <p:cTn id="17" dur="500"/>
                                        <p:tgtEl>
                                          <p:spTgt spid="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blinds(horizontal)">
                                      <p:cBhvr>
                                        <p:cTn id="2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522288" y="1268413"/>
            <a:ext cx="3014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a:solidFill>
                  <a:schemeClr val="tx1">
                    <a:lumMod val="50000"/>
                  </a:schemeClr>
                </a:solidFill>
                <a:latin typeface="Garamond" panose="02020404030301010803" pitchFamily="18" charset="0"/>
              </a:rPr>
              <a:t>  </a:t>
            </a:r>
            <a:r>
              <a:rPr lang="zh-CN" altLang="en-US" sz="3200" b="1">
                <a:solidFill>
                  <a:schemeClr val="tx1">
                    <a:lumMod val="50000"/>
                  </a:schemeClr>
                </a:solidFill>
                <a:latin typeface="Garamond" panose="02020404030301010803" pitchFamily="18" charset="0"/>
              </a:rPr>
              <a:t>编码</a:t>
            </a:r>
          </a:p>
        </p:txBody>
      </p:sp>
      <p:sp>
        <p:nvSpPr>
          <p:cNvPr id="882691" name="Rectangle 3"/>
          <p:cNvSpPr>
            <a:spLocks noChangeArrowheads="1"/>
          </p:cNvSpPr>
          <p:nvPr/>
        </p:nvSpPr>
        <p:spPr bwMode="auto">
          <a:xfrm>
            <a:off x="566738" y="1989138"/>
            <a:ext cx="81661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12800" indent="-812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定义  </a:t>
            </a:r>
            <a:r>
              <a:rPr lang="zh-CN" altLang="en-US" sz="2500" b="1" dirty="0">
                <a:solidFill>
                  <a:schemeClr val="tx1">
                    <a:lumMod val="50000"/>
                  </a:schemeClr>
                </a:solidFill>
                <a:ea typeface="楷体_GB2312" pitchFamily="49" charset="-122"/>
              </a:rPr>
              <a:t>设</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2</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n-1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n</a:t>
            </a:r>
            <a:r>
              <a:rPr lang="zh-CN" altLang="en-US" sz="2500" b="1" dirty="0">
                <a:solidFill>
                  <a:schemeClr val="tx1">
                    <a:lumMod val="50000"/>
                  </a:schemeClr>
                </a:solidFill>
                <a:ea typeface="楷体_GB2312" pitchFamily="49" charset="-122"/>
              </a:rPr>
              <a:t>是长度为</a:t>
            </a:r>
            <a:r>
              <a:rPr lang="en-US" altLang="zh-CN" sz="2500" b="1" dirty="0">
                <a:solidFill>
                  <a:schemeClr val="tx1">
                    <a:lumMod val="50000"/>
                  </a:schemeClr>
                </a:solidFill>
                <a:ea typeface="楷体_GB2312" pitchFamily="49" charset="-122"/>
              </a:rPr>
              <a:t>n</a:t>
            </a:r>
            <a:r>
              <a:rPr lang="zh-CN" altLang="en-US" sz="2500" b="1" dirty="0">
                <a:solidFill>
                  <a:schemeClr val="tx1">
                    <a:lumMod val="50000"/>
                  </a:schemeClr>
                </a:solidFill>
                <a:ea typeface="楷体_GB2312" pitchFamily="49" charset="-122"/>
              </a:rPr>
              <a:t>的符号串</a:t>
            </a:r>
            <a:r>
              <a:rPr lang="en-US" altLang="zh-CN" sz="2500" b="1" dirty="0">
                <a:solidFill>
                  <a:schemeClr val="tx1">
                    <a:lumMod val="50000"/>
                  </a:schemeClr>
                </a:solidFill>
                <a:ea typeface="楷体_GB2312" pitchFamily="49" charset="-122"/>
              </a:rPr>
              <a:t>, </a:t>
            </a:r>
            <a:r>
              <a:rPr lang="zh-CN" altLang="en-US" sz="2500" b="1" dirty="0">
                <a:solidFill>
                  <a:schemeClr val="tx1">
                    <a:lumMod val="50000"/>
                  </a:schemeClr>
                </a:solidFill>
                <a:ea typeface="楷体_GB2312" pitchFamily="49" charset="-122"/>
              </a:rPr>
              <a:t>称其子串</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 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2</a:t>
            </a:r>
            <a:r>
              <a:rPr lang="en-US" altLang="zh-CN" sz="2500" b="1" dirty="0">
                <a:solidFill>
                  <a:schemeClr val="tx1">
                    <a:lumMod val="50000"/>
                  </a:schemeClr>
                </a:solidFill>
                <a:ea typeface="楷体_GB2312" pitchFamily="49" charset="-122"/>
              </a:rPr>
              <a:t>, …, 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2</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n-1</a:t>
            </a:r>
            <a:r>
              <a:rPr lang="zh-CN" altLang="en-US" sz="2500" b="1" dirty="0">
                <a:solidFill>
                  <a:schemeClr val="tx1">
                    <a:lumMod val="50000"/>
                  </a:schemeClr>
                </a:solidFill>
                <a:ea typeface="楷体_GB2312" pitchFamily="49" charset="-122"/>
              </a:rPr>
              <a:t>分别为该符号串的长度为</a:t>
            </a:r>
            <a:r>
              <a:rPr lang="en-US" altLang="zh-CN" sz="2500" b="1" dirty="0">
                <a:solidFill>
                  <a:schemeClr val="tx1">
                    <a:lumMod val="50000"/>
                  </a:schemeClr>
                </a:solidFill>
                <a:ea typeface="楷体_GB2312" pitchFamily="49" charset="-122"/>
              </a:rPr>
              <a:t>1, 2, …, n-1</a:t>
            </a:r>
            <a:r>
              <a:rPr lang="zh-CN" altLang="en-US" sz="2500" b="1" dirty="0">
                <a:solidFill>
                  <a:schemeClr val="tx1">
                    <a:lumMod val="50000"/>
                  </a:schemeClr>
                </a:solidFill>
                <a:ea typeface="楷体_GB2312" pitchFamily="49" charset="-122"/>
              </a:rPr>
              <a:t>的</a:t>
            </a:r>
            <a:r>
              <a:rPr lang="zh-CN" altLang="en-US" sz="2500" b="1" dirty="0">
                <a:solidFill>
                  <a:srgbClr val="FF0000"/>
                </a:solidFill>
                <a:ea typeface="楷体_GB2312" pitchFamily="49" charset="-122"/>
              </a:rPr>
              <a:t>前缀</a:t>
            </a:r>
            <a:r>
              <a:rPr lang="en-US" altLang="zh-CN" sz="2500" b="1" dirty="0">
                <a:solidFill>
                  <a:schemeClr val="tx1">
                    <a:lumMod val="50000"/>
                  </a:schemeClr>
                </a:solidFill>
                <a:ea typeface="楷体_GB2312" pitchFamily="49" charset="-122"/>
              </a:rPr>
              <a:t>;</a:t>
            </a:r>
          </a:p>
        </p:txBody>
      </p:sp>
      <p:sp>
        <p:nvSpPr>
          <p:cNvPr id="882692" name="Rectangle 4"/>
          <p:cNvSpPr>
            <a:spLocks noChangeArrowheads="1"/>
          </p:cNvSpPr>
          <p:nvPr/>
        </p:nvSpPr>
        <p:spPr bwMode="auto">
          <a:xfrm>
            <a:off x="522288" y="3473450"/>
            <a:ext cx="8166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048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500" b="1">
                <a:solidFill>
                  <a:schemeClr val="tx1">
                    <a:lumMod val="50000"/>
                  </a:schemeClr>
                </a:solidFill>
                <a:ea typeface="楷体_GB2312" pitchFamily="49" charset="-122"/>
              </a:rPr>
              <a:t>设</a:t>
            </a:r>
            <a:r>
              <a:rPr lang="en-US" altLang="zh-CN" sz="2500" b="1">
                <a:solidFill>
                  <a:schemeClr val="tx1">
                    <a:lumMod val="50000"/>
                  </a:schemeClr>
                </a:solidFill>
                <a:ea typeface="楷体_GB2312" pitchFamily="49" charset="-122"/>
              </a:rPr>
              <a:t>A = {b</a:t>
            </a:r>
            <a:r>
              <a:rPr lang="en-US" altLang="zh-CN" sz="2500" b="1" baseline="-25000">
                <a:solidFill>
                  <a:schemeClr val="tx1">
                    <a:lumMod val="50000"/>
                  </a:schemeClr>
                </a:solidFill>
                <a:ea typeface="楷体_GB2312" pitchFamily="49" charset="-122"/>
              </a:rPr>
              <a:t>1</a:t>
            </a:r>
            <a:r>
              <a:rPr lang="en-US" altLang="zh-CN" sz="2500" b="1">
                <a:solidFill>
                  <a:schemeClr val="tx1">
                    <a:lumMod val="50000"/>
                  </a:schemeClr>
                </a:solidFill>
                <a:ea typeface="楷体_GB2312" pitchFamily="49" charset="-122"/>
              </a:rPr>
              <a:t>, b</a:t>
            </a:r>
            <a:r>
              <a:rPr lang="en-US" altLang="zh-CN" sz="2500" b="1" baseline="-25000">
                <a:solidFill>
                  <a:schemeClr val="tx1">
                    <a:lumMod val="50000"/>
                  </a:schemeClr>
                </a:solidFill>
                <a:ea typeface="楷体_GB2312" pitchFamily="49" charset="-122"/>
              </a:rPr>
              <a:t>2</a:t>
            </a:r>
            <a:r>
              <a:rPr lang="en-US" altLang="zh-CN" sz="2500" b="1">
                <a:solidFill>
                  <a:schemeClr val="tx1">
                    <a:lumMod val="50000"/>
                  </a:schemeClr>
                </a:solidFill>
                <a:ea typeface="楷体_GB2312" pitchFamily="49" charset="-122"/>
              </a:rPr>
              <a:t>, …, b</a:t>
            </a:r>
            <a:r>
              <a:rPr lang="en-US" altLang="zh-CN" sz="2500" b="1" baseline="-25000">
                <a:solidFill>
                  <a:schemeClr val="tx1">
                    <a:lumMod val="50000"/>
                  </a:schemeClr>
                </a:solidFill>
                <a:ea typeface="楷体_GB2312" pitchFamily="49" charset="-122"/>
              </a:rPr>
              <a:t>m</a:t>
            </a:r>
            <a:r>
              <a:rPr lang="en-US" altLang="zh-CN" sz="2500" b="1">
                <a:solidFill>
                  <a:schemeClr val="tx1">
                    <a:lumMod val="50000"/>
                  </a:schemeClr>
                </a:solidFill>
                <a:ea typeface="楷体_GB2312" pitchFamily="49" charset="-122"/>
              </a:rPr>
              <a:t>}</a:t>
            </a:r>
            <a:r>
              <a:rPr lang="zh-CN" altLang="en-US" sz="2500" b="1">
                <a:solidFill>
                  <a:schemeClr val="tx1">
                    <a:lumMod val="50000"/>
                  </a:schemeClr>
                </a:solidFill>
                <a:ea typeface="楷体_GB2312" pitchFamily="49" charset="-122"/>
              </a:rPr>
              <a:t>为一个符号串集合</a:t>
            </a:r>
            <a:r>
              <a:rPr lang="en-US" altLang="zh-CN" sz="2500" b="1">
                <a:solidFill>
                  <a:schemeClr val="tx1">
                    <a:lumMod val="50000"/>
                  </a:schemeClr>
                </a:solidFill>
                <a:ea typeface="楷体_GB2312" pitchFamily="49" charset="-122"/>
              </a:rPr>
              <a:t>, </a:t>
            </a:r>
            <a:r>
              <a:rPr lang="zh-CN" altLang="en-US" sz="2500" b="1">
                <a:solidFill>
                  <a:schemeClr val="tx1">
                    <a:lumMod val="50000"/>
                  </a:schemeClr>
                </a:solidFill>
                <a:ea typeface="楷体_GB2312" pitchFamily="49" charset="-122"/>
              </a:rPr>
              <a:t>若对于</a:t>
            </a:r>
            <a:r>
              <a:rPr lang="zh-CN" altLang="en-US" sz="2500" b="1">
                <a:solidFill>
                  <a:schemeClr val="tx1">
                    <a:lumMod val="50000"/>
                  </a:schemeClr>
                </a:solidFill>
                <a:ea typeface="楷体_GB2312" pitchFamily="49" charset="-122"/>
                <a:sym typeface="Symbol" panose="05050102010706020507" pitchFamily="18" charset="2"/>
              </a:rPr>
              <a:t></a:t>
            </a:r>
            <a:r>
              <a:rPr lang="en-US" altLang="zh-CN" sz="2500" b="1">
                <a:solidFill>
                  <a:schemeClr val="tx1">
                    <a:lumMod val="50000"/>
                  </a:schemeClr>
                </a:solidFill>
                <a:ea typeface="楷体_GB2312" pitchFamily="49" charset="-122"/>
                <a:sym typeface="Symbol" panose="05050102010706020507" pitchFamily="18" charset="2"/>
              </a:rPr>
              <a:t>b</a:t>
            </a:r>
            <a:r>
              <a:rPr lang="en-US" altLang="zh-CN" sz="2500" b="1" baseline="-25000">
                <a:solidFill>
                  <a:schemeClr val="tx1">
                    <a:lumMod val="50000"/>
                  </a:schemeClr>
                </a:solidFill>
                <a:ea typeface="楷体_GB2312" pitchFamily="49" charset="-122"/>
              </a:rPr>
              <a:t>i</a:t>
            </a:r>
            <a:r>
              <a:rPr lang="en-US" altLang="zh-CN" sz="2500" b="1">
                <a:solidFill>
                  <a:schemeClr val="tx1">
                    <a:lumMod val="50000"/>
                  </a:schemeClr>
                </a:solidFill>
                <a:ea typeface="楷体_GB2312" pitchFamily="49" charset="-122"/>
              </a:rPr>
              <a:t>, b</a:t>
            </a:r>
            <a:r>
              <a:rPr lang="en-US" altLang="zh-CN" sz="2500" b="1" baseline="-25000">
                <a:solidFill>
                  <a:schemeClr val="tx1">
                    <a:lumMod val="50000"/>
                  </a:schemeClr>
                </a:solidFill>
                <a:ea typeface="楷体_GB2312" pitchFamily="49" charset="-122"/>
              </a:rPr>
              <a:t>j</a:t>
            </a:r>
            <a:r>
              <a:rPr lang="en-US" altLang="zh-CN" sz="2500" b="1">
                <a:solidFill>
                  <a:schemeClr val="tx1">
                    <a:lumMod val="50000"/>
                  </a:schemeClr>
                </a:solidFill>
                <a:sym typeface="Symbol" panose="05050102010706020507" pitchFamily="18" charset="2"/>
              </a:rPr>
              <a:t></a:t>
            </a:r>
            <a:r>
              <a:rPr lang="en-US" altLang="zh-CN" sz="2500" b="1">
                <a:solidFill>
                  <a:schemeClr val="tx1">
                    <a:lumMod val="50000"/>
                  </a:schemeClr>
                </a:solidFill>
                <a:ea typeface="楷体_GB2312" pitchFamily="49" charset="-122"/>
              </a:rPr>
              <a:t>A, i </a:t>
            </a:r>
            <a:r>
              <a:rPr lang="en-US" altLang="zh-CN" sz="2500" b="1">
                <a:solidFill>
                  <a:schemeClr val="tx1">
                    <a:lumMod val="50000"/>
                  </a:schemeClr>
                </a:solidFill>
                <a:ea typeface="楷体_GB2312" pitchFamily="49" charset="-122"/>
                <a:sym typeface="Symbol" panose="05050102010706020507" pitchFamily="18" charset="2"/>
              </a:rPr>
              <a:t> </a:t>
            </a:r>
            <a:r>
              <a:rPr lang="en-US" altLang="zh-CN" sz="2500" b="1">
                <a:solidFill>
                  <a:schemeClr val="tx1">
                    <a:lumMod val="50000"/>
                  </a:schemeClr>
                </a:solidFill>
                <a:ea typeface="楷体_GB2312" pitchFamily="49" charset="-122"/>
              </a:rPr>
              <a:t>j, b</a:t>
            </a:r>
            <a:r>
              <a:rPr lang="en-US" altLang="zh-CN" sz="2500" b="1" baseline="-25000">
                <a:solidFill>
                  <a:schemeClr val="tx1">
                    <a:lumMod val="50000"/>
                  </a:schemeClr>
                </a:solidFill>
                <a:ea typeface="楷体_GB2312" pitchFamily="49" charset="-122"/>
              </a:rPr>
              <a:t>i</a:t>
            </a:r>
            <a:r>
              <a:rPr lang="zh-CN" altLang="en-US" sz="2500" b="1">
                <a:solidFill>
                  <a:schemeClr val="tx1">
                    <a:lumMod val="50000"/>
                  </a:schemeClr>
                </a:solidFill>
                <a:ea typeface="楷体_GB2312" pitchFamily="49" charset="-122"/>
              </a:rPr>
              <a:t>和</a:t>
            </a:r>
            <a:r>
              <a:rPr lang="en-US" altLang="zh-CN" sz="2500" b="1">
                <a:solidFill>
                  <a:schemeClr val="tx1">
                    <a:lumMod val="50000"/>
                  </a:schemeClr>
                </a:solidFill>
                <a:ea typeface="楷体_GB2312" pitchFamily="49" charset="-122"/>
              </a:rPr>
              <a:t>b</a:t>
            </a:r>
            <a:r>
              <a:rPr lang="en-US" altLang="zh-CN" sz="2500" b="1" baseline="-25000">
                <a:solidFill>
                  <a:schemeClr val="tx1">
                    <a:lumMod val="50000"/>
                  </a:schemeClr>
                </a:solidFill>
                <a:ea typeface="楷体_GB2312" pitchFamily="49" charset="-122"/>
              </a:rPr>
              <a:t>j</a:t>
            </a:r>
            <a:r>
              <a:rPr lang="zh-CN" altLang="en-US" sz="2500" b="1">
                <a:solidFill>
                  <a:schemeClr val="tx1">
                    <a:lumMod val="50000"/>
                  </a:schemeClr>
                </a:solidFill>
                <a:ea typeface="楷体_GB2312" pitchFamily="49" charset="-122"/>
              </a:rPr>
              <a:t>互不为前缀</a:t>
            </a:r>
            <a:r>
              <a:rPr lang="en-US" altLang="zh-CN" sz="2500" b="1">
                <a:solidFill>
                  <a:schemeClr val="tx1">
                    <a:lumMod val="50000"/>
                  </a:schemeClr>
                </a:solidFill>
                <a:ea typeface="楷体_GB2312" pitchFamily="49" charset="-122"/>
              </a:rPr>
              <a:t>, </a:t>
            </a:r>
            <a:r>
              <a:rPr lang="zh-CN" altLang="en-US" sz="2500" b="1">
                <a:solidFill>
                  <a:schemeClr val="tx1">
                    <a:lumMod val="50000"/>
                  </a:schemeClr>
                </a:solidFill>
                <a:ea typeface="楷体_GB2312" pitchFamily="49" charset="-122"/>
              </a:rPr>
              <a:t>则称</a:t>
            </a:r>
            <a:r>
              <a:rPr lang="en-US" altLang="zh-CN" sz="2500" b="1">
                <a:solidFill>
                  <a:schemeClr val="tx1">
                    <a:lumMod val="50000"/>
                  </a:schemeClr>
                </a:solidFill>
                <a:ea typeface="楷体_GB2312" pitchFamily="49" charset="-122"/>
              </a:rPr>
              <a:t>A</a:t>
            </a:r>
            <a:r>
              <a:rPr lang="zh-CN" altLang="en-US" sz="2500" b="1">
                <a:solidFill>
                  <a:schemeClr val="tx1">
                    <a:lumMod val="50000"/>
                  </a:schemeClr>
                </a:solidFill>
                <a:ea typeface="楷体_GB2312" pitchFamily="49" charset="-122"/>
              </a:rPr>
              <a:t>为前缀码</a:t>
            </a:r>
            <a:r>
              <a:rPr lang="en-US" altLang="zh-CN" sz="2500" b="1">
                <a:solidFill>
                  <a:schemeClr val="tx1">
                    <a:lumMod val="50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500" b="1">
                <a:solidFill>
                  <a:schemeClr val="tx1">
                    <a:lumMod val="50000"/>
                  </a:schemeClr>
                </a:solidFill>
                <a:ea typeface="楷体_GB2312" pitchFamily="49" charset="-122"/>
              </a:rPr>
              <a:t>若符号串</a:t>
            </a:r>
            <a:r>
              <a:rPr lang="en-US" altLang="zh-CN" sz="2500" b="1">
                <a:solidFill>
                  <a:schemeClr val="tx1">
                    <a:lumMod val="50000"/>
                  </a:schemeClr>
                </a:solidFill>
                <a:ea typeface="楷体_GB2312" pitchFamily="49" charset="-122"/>
              </a:rPr>
              <a:t>b</a:t>
            </a:r>
            <a:r>
              <a:rPr lang="en-US" altLang="zh-CN" sz="2500" b="1" baseline="-25000">
                <a:solidFill>
                  <a:schemeClr val="tx1">
                    <a:lumMod val="50000"/>
                  </a:schemeClr>
                </a:solidFill>
                <a:ea typeface="楷体_GB2312" pitchFamily="49" charset="-122"/>
              </a:rPr>
              <a:t>i</a:t>
            </a:r>
            <a:r>
              <a:rPr lang="en-US" altLang="zh-CN" sz="2500" b="1">
                <a:solidFill>
                  <a:schemeClr val="tx1">
                    <a:lumMod val="50000"/>
                  </a:schemeClr>
                </a:solidFill>
                <a:ea typeface="楷体_GB2312" pitchFamily="49" charset="-122"/>
              </a:rPr>
              <a:t>(i=1..m)</a:t>
            </a:r>
            <a:r>
              <a:rPr lang="zh-CN" altLang="en-US" sz="2500" b="1">
                <a:solidFill>
                  <a:schemeClr val="tx1">
                    <a:lumMod val="50000"/>
                  </a:schemeClr>
                </a:solidFill>
                <a:ea typeface="楷体_GB2312" pitchFamily="49" charset="-122"/>
              </a:rPr>
              <a:t>中只出现</a:t>
            </a:r>
            <a:r>
              <a:rPr lang="en-US" altLang="zh-CN" sz="2500" b="1">
                <a:solidFill>
                  <a:schemeClr val="tx1">
                    <a:lumMod val="50000"/>
                  </a:schemeClr>
                </a:solidFill>
                <a:ea typeface="楷体_GB2312" pitchFamily="49" charset="-122"/>
              </a:rPr>
              <a:t>0</a:t>
            </a:r>
            <a:r>
              <a:rPr lang="zh-CN" altLang="en-US" sz="2500" b="1">
                <a:solidFill>
                  <a:schemeClr val="tx1">
                    <a:lumMod val="50000"/>
                  </a:schemeClr>
                </a:solidFill>
                <a:ea typeface="楷体_GB2312" pitchFamily="49" charset="-122"/>
              </a:rPr>
              <a:t>和</a:t>
            </a:r>
            <a:r>
              <a:rPr lang="en-US" altLang="zh-CN" sz="2500" b="1">
                <a:solidFill>
                  <a:schemeClr val="tx1">
                    <a:lumMod val="50000"/>
                  </a:schemeClr>
                </a:solidFill>
                <a:ea typeface="楷体_GB2312" pitchFamily="49" charset="-122"/>
              </a:rPr>
              <a:t>1 , </a:t>
            </a:r>
            <a:r>
              <a:rPr lang="zh-CN" altLang="en-US" sz="2500" b="1">
                <a:solidFill>
                  <a:schemeClr val="tx1">
                    <a:lumMod val="50000"/>
                  </a:schemeClr>
                </a:solidFill>
                <a:ea typeface="楷体_GB2312" pitchFamily="49" charset="-122"/>
              </a:rPr>
              <a:t>则称</a:t>
            </a:r>
            <a:r>
              <a:rPr lang="en-US" altLang="zh-CN" sz="2500" b="1">
                <a:solidFill>
                  <a:schemeClr val="tx1">
                    <a:lumMod val="50000"/>
                  </a:schemeClr>
                </a:solidFill>
                <a:ea typeface="楷体_GB2312" pitchFamily="49" charset="-122"/>
              </a:rPr>
              <a:t>A</a:t>
            </a:r>
            <a:r>
              <a:rPr lang="zh-CN" altLang="en-US" sz="2500" b="1">
                <a:solidFill>
                  <a:schemeClr val="tx1">
                    <a:lumMod val="50000"/>
                  </a:schemeClr>
                </a:solidFill>
                <a:ea typeface="楷体_GB2312" pitchFamily="49" charset="-122"/>
              </a:rPr>
              <a:t>为二元前缀码</a:t>
            </a:r>
            <a:r>
              <a:rPr lang="en-US" altLang="zh-CN" sz="2500" b="1">
                <a:solidFill>
                  <a:schemeClr val="tx1">
                    <a:lumMod val="50000"/>
                  </a:schemeClr>
                </a:solidFill>
                <a:ea typeface="楷体_GB2312" pitchFamily="49" charset="-122"/>
              </a:rPr>
              <a:t>;</a:t>
            </a:r>
          </a:p>
        </p:txBody>
      </p:sp>
      <p:sp>
        <p:nvSpPr>
          <p:cNvPr id="6"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1339106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26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269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26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ChangeArrowheads="1"/>
          </p:cNvSpPr>
          <p:nvPr/>
        </p:nvSpPr>
        <p:spPr bwMode="auto">
          <a:xfrm>
            <a:off x="626373" y="1284924"/>
            <a:ext cx="8154770" cy="5351008"/>
          </a:xfrm>
          <a:prstGeom prst="rect">
            <a:avLst/>
          </a:prstGeom>
          <a:noFill/>
          <a:ln w="9525">
            <a:noFill/>
            <a:miter lim="800000"/>
            <a:headEnd/>
            <a:tailEnd/>
          </a:ln>
        </p:spPr>
        <p:txBody>
          <a:bodyPr/>
          <a:lstStyle/>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FF0000"/>
                </a:solidFill>
                <a:effectLst/>
                <a:uLnTx/>
                <a:uFillTx/>
                <a:latin typeface="Garamond" pitchFamily="18" charset="0"/>
                <a:ea typeface="宋体" pitchFamily="2" charset="-122"/>
                <a:cs typeface="+mn-cs"/>
              </a:rPr>
              <a:t>定义</a:t>
            </a:r>
            <a:r>
              <a:rPr kumimoji="1" lang="en-US" altLang="zh-CN" sz="2600" b="1" i="0" u="none" strike="noStrike" kern="1200" cap="none" spc="0" normalizeH="0" baseline="0" noProof="0" dirty="0">
                <a:ln>
                  <a:noFill/>
                </a:ln>
                <a:solidFill>
                  <a:srgbClr val="FF0000"/>
                </a:solidFill>
                <a:effectLst/>
                <a:uLnTx/>
                <a:uFillTx/>
                <a:latin typeface="Garamond" pitchFamily="18" charset="0"/>
                <a:ea typeface="宋体" pitchFamily="2" charset="-122"/>
                <a:cs typeface="+mn-cs"/>
              </a:rPr>
              <a:t>3.4.2.</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当有向图</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G=&lt;V, E&gt;</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的生成树</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T</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确定以后</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每</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条余树边</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e</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所对应的回路称为</a:t>
            </a:r>
            <a:r>
              <a:rPr kumimoji="1" lang="zh-CN" altLang="en-US" sz="2600" b="1" i="0" u="none" strike="noStrike" kern="1200" cap="none" spc="0" normalizeH="0" baseline="0" noProof="0" dirty="0">
                <a:ln>
                  <a:noFill/>
                </a:ln>
                <a:solidFill>
                  <a:srgbClr val="FF0000"/>
                </a:solidFill>
                <a:effectLst/>
                <a:uLnTx/>
                <a:uFillTx/>
                <a:latin typeface="Garamond" pitchFamily="18" charset="0"/>
                <a:ea typeface="宋体" pitchFamily="2" charset="-122"/>
                <a:cs typeface="+mn-cs"/>
              </a:rPr>
              <a:t>基本回路</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该回路的</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方向与</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e</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的方向一致</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由全部基本回路构成的矩阵</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称为</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G</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的</a:t>
            </a:r>
            <a:r>
              <a:rPr kumimoji="1" lang="zh-CN" altLang="en-US" sz="2600" b="1" i="0" u="none" strike="noStrike" kern="1200" cap="none" spc="0" normalizeH="0" baseline="0" noProof="0" dirty="0">
                <a:ln>
                  <a:noFill/>
                </a:ln>
                <a:solidFill>
                  <a:srgbClr val="FF0000"/>
                </a:solidFill>
                <a:effectLst/>
                <a:uLnTx/>
                <a:uFillTx/>
                <a:latin typeface="Garamond" pitchFamily="18" charset="0"/>
                <a:ea typeface="宋体" pitchFamily="2" charset="-122"/>
                <a:cs typeface="+mn-cs"/>
              </a:rPr>
              <a:t>基本回路矩阵</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记为</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C</a:t>
            </a:r>
            <a:r>
              <a:rPr kumimoji="1" lang="en-US" altLang="zh-CN" sz="2600" b="1" i="0" u="none" strike="noStrike" kern="1200" cap="none" spc="0" normalizeH="0" baseline="-25000" noProof="0" dirty="0">
                <a:ln>
                  <a:noFill/>
                </a:ln>
                <a:solidFill>
                  <a:srgbClr val="1C1C1C"/>
                </a:solidFill>
                <a:effectLst/>
                <a:uLnTx/>
                <a:uFillTx/>
                <a:latin typeface="Garamond" pitchFamily="18" charset="0"/>
                <a:ea typeface="宋体" pitchFamily="2" charset="-122"/>
                <a:cs typeface="+mn-cs"/>
              </a:rPr>
              <a:t>f</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endPar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例</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取</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T={e</a:t>
            </a:r>
            <a:r>
              <a:rPr kumimoji="1" lang="en-US" altLang="zh-CN" sz="2600" b="1" i="0" u="none" strike="noStrike" kern="1200" cap="none" spc="0" normalizeH="0" baseline="-25000" noProof="0" dirty="0">
                <a:ln>
                  <a:noFill/>
                </a:ln>
                <a:solidFill>
                  <a:srgbClr val="1C1C1C"/>
                </a:solidFill>
                <a:effectLst/>
                <a:uLnTx/>
                <a:uFillTx/>
                <a:latin typeface="Garamond" pitchFamily="18" charset="0"/>
                <a:ea typeface="宋体" pitchFamily="2" charset="-122"/>
                <a:cs typeface="+mn-cs"/>
              </a:rPr>
              <a:t>1</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e</a:t>
            </a:r>
            <a:r>
              <a:rPr kumimoji="1" lang="en-US" altLang="zh-CN" sz="2600" b="1" i="0" u="none" strike="noStrike" kern="1200" cap="none" spc="0" normalizeH="0" baseline="-25000" noProof="0" dirty="0">
                <a:ln>
                  <a:noFill/>
                </a:ln>
                <a:solidFill>
                  <a:srgbClr val="1C1C1C"/>
                </a:solidFill>
                <a:effectLst/>
                <a:uLnTx/>
                <a:uFillTx/>
                <a:latin typeface="Garamond" pitchFamily="18" charset="0"/>
                <a:ea typeface="宋体" pitchFamily="2" charset="-122"/>
                <a:cs typeface="+mn-cs"/>
              </a:rPr>
              <a:t>5</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e</a:t>
            </a:r>
            <a:r>
              <a:rPr kumimoji="1" lang="en-US" altLang="zh-CN" sz="2600" b="1" i="0" u="none" strike="noStrike" kern="1200" cap="none" spc="0" normalizeH="0" baseline="-25000" noProof="0" dirty="0">
                <a:ln>
                  <a:noFill/>
                </a:ln>
                <a:solidFill>
                  <a:srgbClr val="1C1C1C"/>
                </a:solidFill>
                <a:effectLst/>
                <a:uLnTx/>
                <a:uFillTx/>
                <a:latin typeface="Garamond" pitchFamily="18" charset="0"/>
                <a:ea typeface="宋体" pitchFamily="2" charset="-122"/>
                <a:cs typeface="+mn-cs"/>
              </a:rPr>
              <a:t>6</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 </a:t>
            </a:r>
            <a:r>
              <a:rPr kumimoji="1" lang="zh-CN" altLang="en-US"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则基本回路矩阵为</a:t>
            </a:r>
            <a:r>
              <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endPar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endPar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endPar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Char char="n"/>
              <a:tabLst/>
              <a:defRPr/>
            </a:pPr>
            <a:endParaRPr kumimoji="1" lang="en-US" altLang="zh-CN" sz="26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
                <a:srgbClr val="89AAD3"/>
              </a:buClr>
              <a:buSzPct val="70000"/>
              <a:buFont typeface="Wingdings" pitchFamily="2" charset="2"/>
              <a:buNone/>
              <a:tabLst/>
              <a:defRPr/>
            </a:pPr>
            <a:endParaRPr kumimoji="1" lang="en-US" altLang="zh-CN" sz="2200" b="1" i="0" u="none" strike="noStrike" kern="1200" cap="none" spc="0" normalizeH="0" baseline="0" noProof="0" dirty="0">
              <a:ln>
                <a:noFill/>
              </a:ln>
              <a:solidFill>
                <a:srgbClr val="1C1C1C"/>
              </a:solidFill>
              <a:effectLst/>
              <a:uLnTx/>
              <a:uFillTx/>
              <a:latin typeface="Garamond" pitchFamily="18" charset="0"/>
              <a:ea typeface="宋体" pitchFamily="2" charset="-122"/>
              <a:cs typeface="+mn-cs"/>
            </a:endParaRPr>
          </a:p>
        </p:txBody>
      </p:sp>
      <p:graphicFrame>
        <p:nvGraphicFramePr>
          <p:cNvPr id="970755" name="Object 3"/>
          <p:cNvGraphicFramePr>
            <a:graphicFrameLocks noChangeAspect="1"/>
          </p:cNvGraphicFramePr>
          <p:nvPr/>
        </p:nvGraphicFramePr>
        <p:xfrm>
          <a:off x="6146800" y="3669348"/>
          <a:ext cx="2430463" cy="2311400"/>
        </p:xfrm>
        <a:graphic>
          <a:graphicData uri="http://schemas.openxmlformats.org/presentationml/2006/ole">
            <mc:AlternateContent xmlns:mc="http://schemas.openxmlformats.org/markup-compatibility/2006">
              <mc:Choice xmlns:v="urn:schemas-microsoft-com:vml" Requires="v">
                <p:oleObj spid="_x0000_s281634" name="Visio" r:id="rId3" imgW="1529486" imgH="1282903" progId="Visio.Drawing.11">
                  <p:embed/>
                </p:oleObj>
              </mc:Choice>
              <mc:Fallback>
                <p:oleObj name="Visio" r:id="rId3" imgW="1529486" imgH="1282903" progId="Visio.Drawing.11">
                  <p:embed/>
                  <p:pic>
                    <p:nvPicPr>
                      <p:cNvPr id="9707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669348"/>
                        <a:ext cx="2430463"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56" name="Object 4"/>
          <p:cNvGraphicFramePr>
            <a:graphicFrameLocks noChangeAspect="1"/>
          </p:cNvGraphicFramePr>
          <p:nvPr/>
        </p:nvGraphicFramePr>
        <p:xfrm>
          <a:off x="1256611" y="3985260"/>
          <a:ext cx="4860925" cy="2005013"/>
        </p:xfrm>
        <a:graphic>
          <a:graphicData uri="http://schemas.openxmlformats.org/presentationml/2006/ole">
            <mc:AlternateContent xmlns:mc="http://schemas.openxmlformats.org/markup-compatibility/2006">
              <mc:Choice xmlns:v="urn:schemas-microsoft-com:vml" Requires="v">
                <p:oleObj spid="_x0000_s281635" name="公式" r:id="rId5" imgW="2286000" imgH="939800" progId="Equation.3">
                  <p:embed/>
                </p:oleObj>
              </mc:Choice>
              <mc:Fallback>
                <p:oleObj name="公式" r:id="rId5" imgW="2286000" imgH="939800" progId="Equation.3">
                  <p:embed/>
                  <p:pic>
                    <p:nvPicPr>
                      <p:cNvPr id="97075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6611" y="3985260"/>
                        <a:ext cx="4860925" cy="200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5"/>
          <p:cNvSpPr>
            <a:spLocks noGrp="1"/>
          </p:cNvSpPr>
          <p:nvPr>
            <p:ph type="title"/>
          </p:nvPr>
        </p:nvSpPr>
        <p:spPr/>
        <p:txBody>
          <a:bodyPr/>
          <a:lstStyle/>
          <a:p>
            <a:r>
              <a:rPr lang="zh-CN" altLang="en-US" dirty="0"/>
              <a:t>基本回路矩阵</a:t>
            </a:r>
          </a:p>
        </p:txBody>
      </p:sp>
    </p:spTree>
    <p:extLst>
      <p:ext uri="{BB962C8B-B14F-4D97-AF65-F5344CB8AC3E}">
        <p14:creationId xmlns:p14="http://schemas.microsoft.com/office/powerpoint/2010/main" val="335676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0754">
                                            <p:txEl>
                                              <p:pRg st="5" end="5"/>
                                            </p:txEl>
                                          </p:spTgt>
                                        </p:tgtEl>
                                        <p:attrNameLst>
                                          <p:attrName>style.visibility</p:attrName>
                                        </p:attrNameLst>
                                      </p:cBhvr>
                                      <p:to>
                                        <p:strVal val="visible"/>
                                      </p:to>
                                    </p:set>
                                    <p:animEffect transition="in" filter="blinds(horizontal)">
                                      <p:cBhvr>
                                        <p:cTn id="7" dur="500"/>
                                        <p:tgtEl>
                                          <p:spTgt spid="970754">
                                            <p:txEl>
                                              <p:pRg st="5" end="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70755"/>
                                        </p:tgtEl>
                                        <p:attrNameLst>
                                          <p:attrName>style.visibility</p:attrName>
                                        </p:attrNameLst>
                                      </p:cBhvr>
                                      <p:to>
                                        <p:strVal val="visible"/>
                                      </p:to>
                                    </p:set>
                                    <p:animEffect transition="in" filter="blinds(horizontal)">
                                      <p:cBhvr>
                                        <p:cTn id="11" dur="500"/>
                                        <p:tgtEl>
                                          <p:spTgt spid="97075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70756"/>
                                        </p:tgtEl>
                                        <p:attrNameLst>
                                          <p:attrName>style.visibility</p:attrName>
                                        </p:attrNameLst>
                                      </p:cBhvr>
                                      <p:to>
                                        <p:strVal val="visible"/>
                                      </p:to>
                                    </p:set>
                                    <p:animEffect transition="in" filter="blinds(horizontal)">
                                      <p:cBhvr>
                                        <p:cTn id="16" dur="500"/>
                                        <p:tgtEl>
                                          <p:spTgt spid="97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ChangeArrowheads="1"/>
          </p:cNvSpPr>
          <p:nvPr/>
        </p:nvSpPr>
        <p:spPr bwMode="auto">
          <a:xfrm>
            <a:off x="522288" y="1973263"/>
            <a:ext cx="81661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12800" indent="-812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例如：</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    </a:t>
            </a:r>
            <a:r>
              <a:rPr lang="en-US" altLang="zh-CN" sz="2600" b="1" dirty="0">
                <a:solidFill>
                  <a:schemeClr val="tx1">
                    <a:lumMod val="50000"/>
                  </a:schemeClr>
                </a:solidFill>
                <a:ea typeface="楷体_GB2312" pitchFamily="49" charset="-122"/>
              </a:rPr>
              <a:t>{ 1, 00, 011, 0101, 01001, 01000 }</a:t>
            </a:r>
            <a:r>
              <a:rPr lang="zh-CN" altLang="en-US" sz="2600" b="1" dirty="0">
                <a:solidFill>
                  <a:schemeClr val="tx1">
                    <a:lumMod val="50000"/>
                  </a:schemeClr>
                </a:solidFill>
                <a:ea typeface="楷体_GB2312" pitchFamily="49" charset="-122"/>
              </a:rPr>
              <a:t>为前缀码</a:t>
            </a:r>
            <a:r>
              <a:rPr lang="en-US" altLang="zh-CN" sz="2600" b="1" dirty="0">
                <a:solidFill>
                  <a:schemeClr val="tx1">
                    <a:lumMod val="50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50000"/>
                  </a:schemeClr>
                </a:solidFill>
                <a:ea typeface="楷体_GB2312" pitchFamily="49" charset="-122"/>
              </a:rPr>
              <a:t>    { 1, 00, 011, 0101, 0100, 01001, 01000 }</a:t>
            </a:r>
            <a:r>
              <a:rPr lang="zh-CN" altLang="en-US" sz="2600" b="1" dirty="0">
                <a:solidFill>
                  <a:schemeClr val="tx1">
                    <a:lumMod val="50000"/>
                  </a:schemeClr>
                </a:solidFill>
                <a:ea typeface="楷体_GB2312" pitchFamily="49" charset="-122"/>
              </a:rPr>
              <a:t>不是前缀码</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因为</a:t>
            </a:r>
            <a:r>
              <a:rPr lang="en-US" altLang="zh-CN" sz="2600" b="1" dirty="0">
                <a:solidFill>
                  <a:schemeClr val="tx1">
                    <a:lumMod val="50000"/>
                  </a:schemeClr>
                </a:solidFill>
                <a:ea typeface="楷体_GB2312" pitchFamily="49" charset="-122"/>
              </a:rPr>
              <a:t>0100</a:t>
            </a:r>
            <a:r>
              <a:rPr lang="zh-CN" altLang="en-US" sz="2600" b="1" dirty="0">
                <a:solidFill>
                  <a:schemeClr val="tx1">
                    <a:lumMod val="50000"/>
                  </a:schemeClr>
                </a:solidFill>
                <a:ea typeface="楷体_GB2312" pitchFamily="49" charset="-122"/>
              </a:rPr>
              <a:t>既是</a:t>
            </a:r>
            <a:r>
              <a:rPr lang="en-US" altLang="zh-CN" sz="2600" b="1" dirty="0">
                <a:solidFill>
                  <a:schemeClr val="tx1">
                    <a:lumMod val="50000"/>
                  </a:schemeClr>
                </a:solidFill>
                <a:ea typeface="楷体_GB2312" pitchFamily="49" charset="-122"/>
              </a:rPr>
              <a:t>01001</a:t>
            </a:r>
            <a:r>
              <a:rPr lang="zh-CN" altLang="en-US" sz="2600" b="1" dirty="0">
                <a:solidFill>
                  <a:schemeClr val="tx1">
                    <a:lumMod val="50000"/>
                  </a:schemeClr>
                </a:solidFill>
                <a:ea typeface="楷体_GB2312" pitchFamily="49" charset="-122"/>
              </a:rPr>
              <a:t>又是</a:t>
            </a:r>
            <a:r>
              <a:rPr lang="en-US" altLang="zh-CN" sz="2600" b="1" dirty="0">
                <a:solidFill>
                  <a:schemeClr val="tx1">
                    <a:lumMod val="50000"/>
                  </a:schemeClr>
                </a:solidFill>
                <a:ea typeface="楷体_GB2312" pitchFamily="49" charset="-122"/>
              </a:rPr>
              <a:t>01000</a:t>
            </a:r>
            <a:r>
              <a:rPr lang="zh-CN" altLang="en-US" sz="2600" b="1" dirty="0">
                <a:solidFill>
                  <a:schemeClr val="tx1">
                    <a:lumMod val="50000"/>
                  </a:schemeClr>
                </a:solidFill>
                <a:ea typeface="楷体_GB2312" pitchFamily="49" charset="-122"/>
              </a:rPr>
              <a:t>的前缀。</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可用二叉树产生二元前缀码。</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设</a:t>
            </a:r>
            <a:r>
              <a:rPr lang="en-US" altLang="zh-CN" sz="2600" b="1" dirty="0">
                <a:solidFill>
                  <a:schemeClr val="tx1">
                    <a:lumMod val="50000"/>
                  </a:schemeClr>
                </a:solidFill>
                <a:ea typeface="楷体_GB2312" pitchFamily="49" charset="-122"/>
              </a:rPr>
              <a:t>T</a:t>
            </a:r>
            <a:r>
              <a:rPr lang="zh-CN" altLang="en-US" sz="2600" b="1" dirty="0">
                <a:solidFill>
                  <a:schemeClr val="tx1">
                    <a:lumMod val="50000"/>
                  </a:schemeClr>
                </a:solidFill>
                <a:ea typeface="楷体_GB2312" pitchFamily="49" charset="-122"/>
              </a:rPr>
              <a:t>是具有</a:t>
            </a:r>
            <a:r>
              <a:rPr lang="en-US" altLang="zh-CN" sz="2600" b="1" dirty="0">
                <a:solidFill>
                  <a:schemeClr val="tx1">
                    <a:lumMod val="50000"/>
                  </a:schemeClr>
                </a:solidFill>
                <a:ea typeface="楷体_GB2312" pitchFamily="49" charset="-122"/>
              </a:rPr>
              <a:t>k</a:t>
            </a:r>
            <a:r>
              <a:rPr lang="zh-CN" altLang="en-US" sz="2600" b="1" dirty="0">
                <a:solidFill>
                  <a:schemeClr val="tx1">
                    <a:lumMod val="50000"/>
                  </a:schemeClr>
                </a:solidFill>
                <a:ea typeface="楷体_GB2312" pitchFamily="49" charset="-122"/>
              </a:rPr>
              <a:t>个叶结点的二叉树</a:t>
            </a:r>
            <a:r>
              <a:rPr lang="en-US" altLang="zh-CN" sz="2600" b="1" dirty="0">
                <a:solidFill>
                  <a:schemeClr val="tx1">
                    <a:lumMod val="50000"/>
                  </a:schemeClr>
                </a:solidFill>
                <a:ea typeface="楷体_GB2312" pitchFamily="49" charset="-122"/>
              </a:rPr>
              <a:t>, v</a:t>
            </a:r>
            <a:r>
              <a:rPr lang="zh-CN" altLang="en-US" sz="2600" b="1" dirty="0">
                <a:solidFill>
                  <a:schemeClr val="tx1">
                    <a:lumMod val="50000"/>
                  </a:schemeClr>
                </a:solidFill>
                <a:ea typeface="楷体_GB2312" pitchFamily="49" charset="-122"/>
              </a:rPr>
              <a:t>为</a:t>
            </a:r>
            <a:r>
              <a:rPr lang="en-US" altLang="zh-CN" sz="2600" b="1" dirty="0">
                <a:solidFill>
                  <a:schemeClr val="tx1">
                    <a:lumMod val="50000"/>
                  </a:schemeClr>
                </a:solidFill>
                <a:ea typeface="楷体_GB2312" pitchFamily="49" charset="-122"/>
              </a:rPr>
              <a:t>T</a:t>
            </a:r>
            <a:r>
              <a:rPr lang="zh-CN" altLang="en-US" sz="2600" b="1" dirty="0">
                <a:solidFill>
                  <a:schemeClr val="tx1">
                    <a:lumMod val="50000"/>
                  </a:schemeClr>
                </a:solidFill>
                <a:ea typeface="楷体_GB2312" pitchFamily="49" charset="-122"/>
              </a:rPr>
              <a:t>的内点</a:t>
            </a:r>
            <a:r>
              <a:rPr lang="en-US" altLang="zh-CN" sz="2600" b="1" dirty="0">
                <a:solidFill>
                  <a:schemeClr val="tx1">
                    <a:lumMod val="50000"/>
                  </a:schemeClr>
                </a:solidFill>
                <a:ea typeface="楷体_GB2312" pitchFamily="49" charset="-122"/>
              </a:rPr>
              <a:t>: </a:t>
            </a:r>
          </a:p>
        </p:txBody>
      </p:sp>
      <p:sp>
        <p:nvSpPr>
          <p:cNvPr id="883715" name="Rectangle 3"/>
          <p:cNvSpPr>
            <a:spLocks noChangeArrowheads="1"/>
          </p:cNvSpPr>
          <p:nvPr/>
        </p:nvSpPr>
        <p:spPr bwMode="auto">
          <a:xfrm>
            <a:off x="476250" y="4868863"/>
            <a:ext cx="8166100" cy="96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00113"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Blip>
                <a:blip r:embed="rId2"/>
              </a:buBlip>
            </a:pPr>
            <a:r>
              <a:rPr lang="zh-CN" altLang="en-US" sz="2600" b="1" dirty="0">
                <a:solidFill>
                  <a:schemeClr val="tx1">
                    <a:lumMod val="50000"/>
                  </a:schemeClr>
                </a:solidFill>
                <a:ea typeface="楷体_GB2312" pitchFamily="49" charset="-122"/>
              </a:rPr>
              <a:t>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只有一个孩子</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则在连接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的边上可标</a:t>
            </a:r>
            <a:r>
              <a:rPr lang="en-US" altLang="zh-CN" sz="2600" b="1" dirty="0">
                <a:solidFill>
                  <a:schemeClr val="tx1">
                    <a:lumMod val="50000"/>
                  </a:schemeClr>
                </a:solidFill>
                <a:ea typeface="楷体_GB2312" pitchFamily="49" charset="-122"/>
              </a:rPr>
              <a:t>0</a:t>
            </a:r>
            <a:r>
              <a:rPr lang="zh-CN" altLang="en-US" sz="2600" b="1" dirty="0">
                <a:solidFill>
                  <a:schemeClr val="tx1">
                    <a:lumMod val="50000"/>
                  </a:schemeClr>
                </a:solidFill>
                <a:ea typeface="楷体_GB2312" pitchFamily="49" charset="-122"/>
              </a:rPr>
              <a:t>或</a:t>
            </a:r>
            <a:r>
              <a:rPr lang="en-US" altLang="zh-CN" sz="2600" b="1" dirty="0">
                <a:solidFill>
                  <a:schemeClr val="tx1">
                    <a:lumMod val="50000"/>
                  </a:schemeClr>
                </a:solidFill>
                <a:ea typeface="楷体_GB2312" pitchFamily="49" charset="-122"/>
              </a:rPr>
              <a:t>1;</a:t>
            </a:r>
          </a:p>
          <a:p>
            <a:pPr eaLnBrk="1" hangingPunct="1">
              <a:lnSpc>
                <a:spcPct val="120000"/>
              </a:lnSpc>
              <a:buClr>
                <a:schemeClr val="hlink"/>
              </a:buClr>
              <a:buSzPct val="70000"/>
              <a:buFont typeface="Wingdings" panose="05000000000000000000" pitchFamily="2" charset="2"/>
              <a:buBlip>
                <a:blip r:embed="rId2"/>
              </a:buBlip>
            </a:pPr>
            <a:r>
              <a:rPr lang="zh-CN" altLang="en-US" sz="2600" b="1" dirty="0">
                <a:solidFill>
                  <a:schemeClr val="tx1">
                    <a:lumMod val="50000"/>
                  </a:schemeClr>
                </a:solidFill>
                <a:ea typeface="楷体_GB2312" pitchFamily="49" charset="-122"/>
              </a:rPr>
              <a:t>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有两个孩子</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在连接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的左边上标</a:t>
            </a:r>
            <a:r>
              <a:rPr lang="en-US" altLang="zh-CN" sz="2600" b="1" dirty="0">
                <a:solidFill>
                  <a:schemeClr val="tx1">
                    <a:lumMod val="50000"/>
                  </a:schemeClr>
                </a:solidFill>
                <a:ea typeface="楷体_GB2312" pitchFamily="49" charset="-122"/>
              </a:rPr>
              <a:t>0, </a:t>
            </a:r>
            <a:r>
              <a:rPr lang="zh-CN" altLang="en-US" sz="2600" b="1" dirty="0">
                <a:solidFill>
                  <a:schemeClr val="tx1">
                    <a:lumMod val="50000"/>
                  </a:schemeClr>
                </a:solidFill>
                <a:ea typeface="楷体_GB2312" pitchFamily="49" charset="-122"/>
              </a:rPr>
              <a:t>右边上标</a:t>
            </a:r>
            <a:r>
              <a:rPr lang="en-US" altLang="zh-CN" sz="2600" b="1" dirty="0">
                <a:solidFill>
                  <a:schemeClr val="tx1">
                    <a:lumMod val="50000"/>
                  </a:schemeClr>
                </a:solidFill>
                <a:ea typeface="楷体_GB2312" pitchFamily="49" charset="-122"/>
              </a:rPr>
              <a:t>1;</a:t>
            </a:r>
          </a:p>
        </p:txBody>
      </p:sp>
      <p:sp>
        <p:nvSpPr>
          <p:cNvPr id="125956" name="Rectangle 4"/>
          <p:cNvSpPr>
            <a:spLocks noChangeArrowheads="1"/>
          </p:cNvSpPr>
          <p:nvPr/>
        </p:nvSpPr>
        <p:spPr bwMode="auto">
          <a:xfrm>
            <a:off x="522288" y="1268413"/>
            <a:ext cx="3014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a:solidFill>
                  <a:schemeClr val="tx1">
                    <a:lumMod val="50000"/>
                  </a:schemeClr>
                </a:solidFill>
                <a:latin typeface="Garamond" panose="02020404030301010803" pitchFamily="18" charset="0"/>
              </a:rPr>
              <a:t>  </a:t>
            </a:r>
            <a:r>
              <a:rPr lang="zh-CN" altLang="en-US" sz="3200" b="1">
                <a:solidFill>
                  <a:schemeClr val="tx1">
                    <a:lumMod val="50000"/>
                  </a:schemeClr>
                </a:solidFill>
                <a:latin typeface="Garamond" panose="02020404030301010803" pitchFamily="18" charset="0"/>
              </a:rPr>
              <a:t>前缀码</a:t>
            </a:r>
          </a:p>
        </p:txBody>
      </p:sp>
      <p:sp>
        <p:nvSpPr>
          <p:cNvPr id="6"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3505156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371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371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371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37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522288" y="1268413"/>
            <a:ext cx="3014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50000"/>
                  </a:schemeClr>
                </a:solidFill>
                <a:latin typeface="Garamond" panose="02020404030301010803" pitchFamily="18" charset="0"/>
              </a:rPr>
              <a:t>  </a:t>
            </a:r>
            <a:r>
              <a:rPr lang="zh-CN" altLang="en-US" sz="3200" b="1" dirty="0">
                <a:solidFill>
                  <a:schemeClr val="tx1">
                    <a:lumMod val="50000"/>
                  </a:schemeClr>
                </a:solidFill>
                <a:latin typeface="Garamond" panose="02020404030301010803" pitchFamily="18" charset="0"/>
              </a:rPr>
              <a:t>前缀码</a:t>
            </a:r>
          </a:p>
        </p:txBody>
      </p:sp>
      <p:sp>
        <p:nvSpPr>
          <p:cNvPr id="884739" name="Rectangle 3"/>
          <p:cNvSpPr>
            <a:spLocks noChangeArrowheads="1"/>
          </p:cNvSpPr>
          <p:nvPr/>
        </p:nvSpPr>
        <p:spPr bwMode="auto">
          <a:xfrm>
            <a:off x="250825" y="1989138"/>
            <a:ext cx="85772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4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设</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是</a:t>
            </a:r>
            <a:r>
              <a:rPr lang="en-US" altLang="zh-CN" sz="2600" b="1" dirty="0">
                <a:solidFill>
                  <a:schemeClr val="tx1">
                    <a:lumMod val="50000"/>
                  </a:schemeClr>
                </a:solidFill>
                <a:ea typeface="楷体_GB2312" pitchFamily="49" charset="-122"/>
              </a:rPr>
              <a:t>T</a:t>
            </a:r>
            <a:r>
              <a:rPr lang="zh-CN" altLang="en-US" sz="2600" b="1" dirty="0">
                <a:solidFill>
                  <a:schemeClr val="tx1">
                    <a:lumMod val="50000"/>
                  </a:schemeClr>
                </a:solidFill>
                <a:ea typeface="楷体_GB2312" pitchFamily="49" charset="-122"/>
              </a:rPr>
              <a:t>的一个叶结点</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从树根到</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的通路上各边的标</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号</a:t>
            </a:r>
            <a:r>
              <a:rPr lang="en-US" altLang="zh-CN" sz="2600" b="1" dirty="0">
                <a:solidFill>
                  <a:schemeClr val="tx1">
                    <a:lumMod val="50000"/>
                  </a:schemeClr>
                </a:solidFill>
                <a:ea typeface="楷体_GB2312" pitchFamily="49" charset="-122"/>
              </a:rPr>
              <a:t>(0</a:t>
            </a:r>
            <a:r>
              <a:rPr lang="zh-CN" altLang="en-US" sz="2600" b="1" dirty="0">
                <a:solidFill>
                  <a:schemeClr val="tx1">
                    <a:lumMod val="50000"/>
                  </a:schemeClr>
                </a:solidFill>
                <a:ea typeface="楷体_GB2312" pitchFamily="49" charset="-122"/>
              </a:rPr>
              <a:t>或</a:t>
            </a:r>
            <a:r>
              <a:rPr lang="en-US" altLang="zh-CN" sz="2600" b="1" dirty="0">
                <a:solidFill>
                  <a:schemeClr val="tx1">
                    <a:lumMod val="50000"/>
                  </a:schemeClr>
                </a:solidFill>
                <a:ea typeface="楷体_GB2312" pitchFamily="49" charset="-122"/>
              </a:rPr>
              <a:t>1), </a:t>
            </a:r>
            <a:r>
              <a:rPr lang="zh-CN" altLang="en-US" sz="2600" b="1" dirty="0">
                <a:solidFill>
                  <a:schemeClr val="tx1">
                    <a:lumMod val="50000"/>
                  </a:schemeClr>
                </a:solidFill>
                <a:ea typeface="楷体_GB2312" pitchFamily="49" charset="-122"/>
              </a:rPr>
              <a:t>按通路上边的顺序组成的符号串放在</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处</a:t>
            </a:r>
            <a:r>
              <a:rPr lang="en-US" altLang="zh-CN" sz="2600" b="1" dirty="0">
                <a:solidFill>
                  <a:schemeClr val="tx1">
                    <a:lumMod val="50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则</a:t>
            </a:r>
            <a:r>
              <a:rPr lang="en-US" altLang="zh-CN" sz="2600" b="1" dirty="0">
                <a:solidFill>
                  <a:schemeClr val="tx1">
                    <a:lumMod val="50000"/>
                  </a:schemeClr>
                </a:solidFill>
                <a:ea typeface="楷体_GB2312" pitchFamily="49" charset="-122"/>
              </a:rPr>
              <a:t>k</a:t>
            </a:r>
            <a:r>
              <a:rPr lang="zh-CN" altLang="en-US" sz="2600" b="1" dirty="0">
                <a:solidFill>
                  <a:schemeClr val="tx1">
                    <a:lumMod val="50000"/>
                  </a:schemeClr>
                </a:solidFill>
                <a:ea typeface="楷体_GB2312" pitchFamily="49" charset="-122"/>
              </a:rPr>
              <a:t>个叶结点处</a:t>
            </a:r>
            <a:r>
              <a:rPr lang="en-US" altLang="zh-CN" sz="2600" b="1" dirty="0">
                <a:solidFill>
                  <a:schemeClr val="tx1">
                    <a:lumMod val="50000"/>
                  </a:schemeClr>
                </a:solidFill>
                <a:ea typeface="楷体_GB2312" pitchFamily="49" charset="-122"/>
              </a:rPr>
              <a:t>k</a:t>
            </a:r>
            <a:r>
              <a:rPr lang="zh-CN" altLang="en-US" sz="2600" b="1" dirty="0">
                <a:solidFill>
                  <a:schemeClr val="tx1">
                    <a:lumMod val="50000"/>
                  </a:schemeClr>
                </a:solidFill>
                <a:ea typeface="楷体_GB2312" pitchFamily="49" charset="-122"/>
              </a:rPr>
              <a:t>个符号串组成的集合为二元前缀码。</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叶结点</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处符号串的前缀均在</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所在通路上的顶点处</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达到</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因此</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所得符号串集合必为前缀码</a:t>
            </a:r>
            <a:r>
              <a:rPr lang="zh-CN" altLang="en-US" sz="2600" b="1" dirty="0" smtClean="0">
                <a:solidFill>
                  <a:schemeClr val="tx1">
                    <a:lumMod val="50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smtClean="0">
                <a:solidFill>
                  <a:srgbClr val="C00000"/>
                </a:solidFill>
                <a:ea typeface="楷体_GB2312" pitchFamily="49" charset="-122"/>
              </a:rPr>
              <a:t>若</a:t>
            </a:r>
            <a:r>
              <a:rPr lang="en-US" altLang="zh-CN" sz="2600" b="1" dirty="0" smtClean="0">
                <a:solidFill>
                  <a:srgbClr val="C00000"/>
                </a:solidFill>
                <a:ea typeface="楷体_GB2312" pitchFamily="49" charset="-122"/>
              </a:rPr>
              <a:t>T</a:t>
            </a:r>
            <a:r>
              <a:rPr lang="zh-CN" altLang="en-US" sz="2600" b="1" dirty="0" smtClean="0">
                <a:solidFill>
                  <a:srgbClr val="C00000"/>
                </a:solidFill>
                <a:ea typeface="楷体_GB2312" pitchFamily="49" charset="-122"/>
              </a:rPr>
              <a:t>是正则二叉树</a:t>
            </a:r>
            <a:r>
              <a:rPr lang="en-US" altLang="zh-CN" sz="2600" b="1" dirty="0" smtClean="0">
                <a:solidFill>
                  <a:srgbClr val="C00000"/>
                </a:solidFill>
                <a:ea typeface="楷体_GB2312" pitchFamily="49" charset="-122"/>
              </a:rPr>
              <a:t>, </a:t>
            </a:r>
            <a:r>
              <a:rPr lang="zh-CN" altLang="en-US" sz="2600" b="1" dirty="0" smtClean="0">
                <a:solidFill>
                  <a:srgbClr val="C00000"/>
                </a:solidFill>
                <a:ea typeface="楷体_GB2312" pitchFamily="49" charset="-122"/>
              </a:rPr>
              <a:t>则由</a:t>
            </a:r>
            <a:r>
              <a:rPr lang="en-US" altLang="zh-CN" sz="2600" b="1" dirty="0" smtClean="0">
                <a:solidFill>
                  <a:srgbClr val="C00000"/>
                </a:solidFill>
                <a:ea typeface="楷体_GB2312" pitchFamily="49" charset="-122"/>
              </a:rPr>
              <a:t>T</a:t>
            </a:r>
            <a:r>
              <a:rPr lang="zh-CN" altLang="en-US" sz="2600" b="1" dirty="0" smtClean="0">
                <a:solidFill>
                  <a:srgbClr val="C00000"/>
                </a:solidFill>
                <a:ea typeface="楷体_GB2312" pitchFamily="49" charset="-122"/>
              </a:rPr>
              <a:t>产生的前缀码是唯一的</a:t>
            </a:r>
            <a:r>
              <a:rPr lang="zh-CN" altLang="en-US" sz="2600" b="1" dirty="0" smtClean="0">
                <a:solidFill>
                  <a:schemeClr val="tx1">
                    <a:lumMod val="50000"/>
                  </a:schemeClr>
                </a:solidFill>
                <a:ea typeface="楷体_GB2312" pitchFamily="49" charset="-122"/>
              </a:rPr>
              <a:t>。</a:t>
            </a:r>
            <a:endParaRPr lang="zh-CN" altLang="en-US" sz="2600" b="1" dirty="0">
              <a:solidFill>
                <a:schemeClr val="tx1">
                  <a:lumMod val="50000"/>
                </a:schemeClr>
              </a:solidFill>
              <a:ea typeface="楷体_GB2312" pitchFamily="49" charset="-122"/>
            </a:endParaRPr>
          </a:p>
        </p:txBody>
      </p:sp>
      <p:sp>
        <p:nvSpPr>
          <p:cNvPr id="5"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3991724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4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4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4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4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84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84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ChangeArrowheads="1"/>
          </p:cNvSpPr>
          <p:nvPr/>
        </p:nvSpPr>
        <p:spPr bwMode="auto">
          <a:xfrm>
            <a:off x="522288" y="1949461"/>
            <a:ext cx="4708525"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539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200" b="1" dirty="0">
                <a:solidFill>
                  <a:schemeClr val="tx1">
                    <a:lumMod val="50000"/>
                  </a:schemeClr>
                </a:solidFill>
                <a:ea typeface="楷体_GB2312" pitchFamily="49" charset="-122"/>
              </a:rPr>
              <a:t>右图</a:t>
            </a:r>
            <a:r>
              <a:rPr lang="en-US" altLang="zh-CN" sz="2200" b="1" dirty="0">
                <a:solidFill>
                  <a:schemeClr val="tx1">
                    <a:lumMod val="50000"/>
                  </a:schemeClr>
                </a:solidFill>
                <a:ea typeface="楷体_GB2312" pitchFamily="49" charset="-122"/>
              </a:rPr>
              <a:t>(a)</a:t>
            </a:r>
            <a:r>
              <a:rPr lang="zh-CN" altLang="en-US" sz="2200" b="1" dirty="0">
                <a:solidFill>
                  <a:schemeClr val="tx1">
                    <a:lumMod val="50000"/>
                  </a:schemeClr>
                </a:solidFill>
                <a:ea typeface="楷体_GB2312" pitchFamily="49" charset="-122"/>
              </a:rPr>
              <a:t>为二叉树</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将连接每个分支点的两条边分别标上</a:t>
            </a:r>
            <a:r>
              <a:rPr lang="en-US" altLang="zh-CN" sz="2200" b="1" dirty="0">
                <a:solidFill>
                  <a:schemeClr val="tx1">
                    <a:lumMod val="50000"/>
                  </a:schemeClr>
                </a:solidFill>
                <a:ea typeface="楷体_GB2312" pitchFamily="49" charset="-122"/>
              </a:rPr>
              <a:t>0</a:t>
            </a:r>
            <a:r>
              <a:rPr lang="zh-CN" altLang="en-US" sz="2200" b="1" dirty="0">
                <a:solidFill>
                  <a:schemeClr val="tx1">
                    <a:lumMod val="50000"/>
                  </a:schemeClr>
                </a:solidFill>
                <a:ea typeface="楷体_GB2312" pitchFamily="49" charset="-122"/>
              </a:rPr>
              <a:t>和</a:t>
            </a:r>
            <a:r>
              <a:rPr lang="en-US" altLang="zh-CN" sz="2200" b="1" dirty="0">
                <a:solidFill>
                  <a:schemeClr val="tx1">
                    <a:lumMod val="50000"/>
                  </a:schemeClr>
                </a:solidFill>
                <a:ea typeface="楷体_GB2312" pitchFamily="49" charset="-122"/>
              </a:rPr>
              <a:t>1, </a:t>
            </a:r>
            <a:r>
              <a:rPr lang="zh-CN" altLang="en-US" sz="2200" b="1" dirty="0">
                <a:solidFill>
                  <a:schemeClr val="tx1">
                    <a:lumMod val="50000"/>
                  </a:schemeClr>
                </a:solidFill>
                <a:ea typeface="楷体_GB2312" pitchFamily="49" charset="-122"/>
              </a:rPr>
              <a:t>见下左图</a:t>
            </a:r>
            <a:r>
              <a:rPr lang="en-US" altLang="zh-CN" sz="2200" b="1" dirty="0">
                <a:solidFill>
                  <a:schemeClr val="tx1">
                    <a:lumMod val="50000"/>
                  </a:schemeClr>
                </a:solidFill>
                <a:ea typeface="楷体_GB2312" pitchFamily="49" charset="-122"/>
              </a:rPr>
              <a:t>(a)</a:t>
            </a:r>
            <a:r>
              <a:rPr lang="zh-CN" altLang="en-US" sz="2200" b="1" dirty="0">
                <a:solidFill>
                  <a:schemeClr val="tx1">
                    <a:lumMod val="50000"/>
                  </a:schemeClr>
                </a:solidFill>
                <a:ea typeface="楷体_GB2312" pitchFamily="49" charset="-122"/>
              </a:rPr>
              <a:t>所示</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产生的前缀码为</a:t>
            </a:r>
            <a:r>
              <a:rPr lang="en-US" altLang="zh-CN" sz="2200" b="1" dirty="0">
                <a:solidFill>
                  <a:schemeClr val="tx1">
                    <a:lumMod val="50000"/>
                  </a:schemeClr>
                </a:solidFill>
                <a:ea typeface="楷体_GB2312" pitchFamily="49" charset="-122"/>
              </a:rPr>
              <a:t>{ 11, 01, 000, 0010, 0011 }</a:t>
            </a:r>
            <a:r>
              <a:rPr lang="zh-CN" altLang="en-US" sz="2200" b="1" dirty="0">
                <a:solidFill>
                  <a:schemeClr val="tx1">
                    <a:lumMod val="50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200" b="1" dirty="0">
                <a:solidFill>
                  <a:schemeClr val="tx1">
                    <a:lumMod val="50000"/>
                  </a:schemeClr>
                </a:solidFill>
                <a:ea typeface="楷体_GB2312" pitchFamily="49" charset="-122"/>
              </a:rPr>
              <a:t>若将一个儿子的分支点引出的边标上</a:t>
            </a:r>
            <a:r>
              <a:rPr lang="en-US" altLang="zh-CN" sz="2200" b="1" dirty="0">
                <a:solidFill>
                  <a:schemeClr val="tx1">
                    <a:lumMod val="50000"/>
                  </a:schemeClr>
                </a:solidFill>
                <a:ea typeface="楷体_GB2312" pitchFamily="49" charset="-122"/>
              </a:rPr>
              <a:t>0, </a:t>
            </a:r>
            <a:r>
              <a:rPr lang="zh-CN" altLang="en-US" sz="2200" b="1" dirty="0">
                <a:solidFill>
                  <a:schemeClr val="tx1">
                    <a:lumMod val="50000"/>
                  </a:schemeClr>
                </a:solidFill>
                <a:ea typeface="楷体_GB2312" pitchFamily="49" charset="-122"/>
              </a:rPr>
              <a:t>则产生前缀码为</a:t>
            </a:r>
            <a:r>
              <a:rPr lang="en-US" altLang="zh-CN" sz="2200" b="1" dirty="0">
                <a:solidFill>
                  <a:schemeClr val="tx1">
                    <a:lumMod val="50000"/>
                  </a:schemeClr>
                </a:solidFill>
                <a:ea typeface="楷体_GB2312" pitchFamily="49" charset="-122"/>
              </a:rPr>
              <a:t>{ 10, 01, 000, 0010, 0011 }</a:t>
            </a:r>
            <a:r>
              <a:rPr lang="zh-CN" altLang="en-US" sz="2200" b="1" dirty="0">
                <a:solidFill>
                  <a:schemeClr val="tx1">
                    <a:lumMod val="50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200" b="1" dirty="0">
                <a:solidFill>
                  <a:schemeClr val="tx1">
                    <a:lumMod val="50000"/>
                  </a:schemeClr>
                </a:solidFill>
                <a:ea typeface="楷体_GB2312" pitchFamily="49" charset="-122"/>
              </a:rPr>
              <a:t>上右图</a:t>
            </a:r>
            <a:r>
              <a:rPr lang="en-US" altLang="zh-CN" sz="2200" b="1" dirty="0">
                <a:solidFill>
                  <a:schemeClr val="tx1">
                    <a:lumMod val="50000"/>
                  </a:schemeClr>
                </a:solidFill>
                <a:ea typeface="楷体_GB2312" pitchFamily="49" charset="-122"/>
              </a:rPr>
              <a:t>(b)</a:t>
            </a:r>
            <a:r>
              <a:rPr lang="zh-CN" altLang="en-US" sz="2200" b="1" dirty="0">
                <a:solidFill>
                  <a:schemeClr val="tx1">
                    <a:lumMod val="50000"/>
                  </a:schemeClr>
                </a:solidFill>
                <a:ea typeface="楷体_GB2312" pitchFamily="49" charset="-122"/>
              </a:rPr>
              <a:t>是二叉正则树</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它只能产生唯一的前缀码。标定后二叉正则树为下右图</a:t>
            </a:r>
            <a:r>
              <a:rPr lang="en-US" altLang="zh-CN" sz="2200" b="1" dirty="0">
                <a:solidFill>
                  <a:schemeClr val="tx1">
                    <a:lumMod val="50000"/>
                  </a:schemeClr>
                </a:solidFill>
                <a:ea typeface="楷体_GB2312" pitchFamily="49" charset="-122"/>
              </a:rPr>
              <a:t>(b)</a:t>
            </a:r>
            <a:r>
              <a:rPr lang="zh-CN" altLang="en-US" sz="2200" b="1" dirty="0">
                <a:solidFill>
                  <a:schemeClr val="tx1">
                    <a:lumMod val="50000"/>
                  </a:schemeClr>
                </a:solidFill>
                <a:ea typeface="楷体_GB2312" pitchFamily="49" charset="-122"/>
              </a:rPr>
              <a:t>所示</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前缀码为</a:t>
            </a:r>
            <a:r>
              <a:rPr lang="en-US" altLang="zh-CN" sz="2200" b="1" dirty="0">
                <a:solidFill>
                  <a:schemeClr val="tx1">
                    <a:lumMod val="50000"/>
                  </a:schemeClr>
                </a:solidFill>
                <a:ea typeface="楷体_GB2312" pitchFamily="49" charset="-122"/>
              </a:rPr>
              <a:t>{ 01, 10, 11, 000, 0010, 0011 }</a:t>
            </a:r>
            <a:r>
              <a:rPr lang="zh-CN" altLang="en-US" sz="2200" b="1" dirty="0">
                <a:solidFill>
                  <a:schemeClr val="tx1">
                    <a:lumMod val="50000"/>
                  </a:schemeClr>
                </a:solidFill>
                <a:ea typeface="楷体_GB2312" pitchFamily="49" charset="-122"/>
              </a:rPr>
              <a:t>。</a:t>
            </a:r>
          </a:p>
        </p:txBody>
      </p:sp>
      <p:sp>
        <p:nvSpPr>
          <p:cNvPr id="885763" name="Rectangle 3"/>
          <p:cNvSpPr>
            <a:spLocks noChangeArrowheads="1"/>
          </p:cNvSpPr>
          <p:nvPr/>
        </p:nvSpPr>
        <p:spPr bwMode="auto">
          <a:xfrm>
            <a:off x="522288" y="1319223"/>
            <a:ext cx="8178800"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a:solidFill>
                  <a:schemeClr val="tx1">
                    <a:lumMod val="50000"/>
                  </a:schemeClr>
                </a:solidFill>
                <a:ea typeface="楷体_GB2312" pitchFamily="49" charset="-122"/>
              </a:rPr>
              <a:t>例  求出右图两棵二叉树所产生的二元前缀码。</a:t>
            </a:r>
          </a:p>
        </p:txBody>
      </p:sp>
      <p:sp>
        <p:nvSpPr>
          <p:cNvPr id="885764" name="Rectangle 4"/>
          <p:cNvSpPr>
            <a:spLocks noChangeArrowheads="1"/>
          </p:cNvSpPr>
          <p:nvPr/>
        </p:nvSpPr>
        <p:spPr bwMode="auto">
          <a:xfrm>
            <a:off x="522288" y="1958986"/>
            <a:ext cx="4916487" cy="43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a:solidFill>
                  <a:schemeClr val="tx1">
                    <a:lumMod val="50000"/>
                  </a:schemeClr>
                </a:solidFill>
                <a:ea typeface="楷体_GB2312" pitchFamily="49" charset="-122"/>
              </a:rPr>
              <a:t>解</a:t>
            </a:r>
            <a:endParaRPr lang="zh-CN" altLang="en-US" sz="2200" b="1">
              <a:solidFill>
                <a:schemeClr val="tx1">
                  <a:lumMod val="50000"/>
                </a:schemeClr>
              </a:solidFill>
              <a:ea typeface="楷体_GB2312" pitchFamily="49" charset="-122"/>
            </a:endParaRPr>
          </a:p>
        </p:txBody>
      </p:sp>
      <p:pic>
        <p:nvPicPr>
          <p:cNvPr id="885765" name="Picture 5" descr="16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1970098"/>
            <a:ext cx="1238250" cy="19050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85766" name="Picture 6" descr="16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9438" y="1970098"/>
            <a:ext cx="1323975" cy="1905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85767" name="Picture 7" descr="1610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6938" y="4033848"/>
            <a:ext cx="1657350" cy="19034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85768" name="Picture 8" descr="1610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1325" y="4033848"/>
            <a:ext cx="1600200" cy="19034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3468840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57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57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57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5764"/>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885762">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8576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885762">
                                            <p:txEl>
                                              <p:pRg st="1" end="1"/>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885762">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85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p:bldP spid="88576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ChangeArrowheads="1"/>
          </p:cNvSpPr>
          <p:nvPr/>
        </p:nvSpPr>
        <p:spPr bwMode="auto">
          <a:xfrm>
            <a:off x="522288" y="1403350"/>
            <a:ext cx="81661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4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上面例子产生出来前缀码都可传输</a:t>
            </a:r>
            <a:r>
              <a:rPr lang="en-US" altLang="zh-CN" sz="2600" b="1" dirty="0">
                <a:solidFill>
                  <a:schemeClr val="tx1">
                    <a:lumMod val="50000"/>
                  </a:schemeClr>
                </a:solidFill>
                <a:ea typeface="楷体_GB2312" pitchFamily="49" charset="-122"/>
              </a:rPr>
              <a:t>5</a:t>
            </a:r>
            <a:r>
              <a:rPr lang="zh-CN" altLang="en-US" sz="2600" b="1" dirty="0">
                <a:solidFill>
                  <a:schemeClr val="tx1">
                    <a:lumMod val="50000"/>
                  </a:schemeClr>
                </a:solidFill>
                <a:ea typeface="楷体_GB2312" pitchFamily="49" charset="-122"/>
              </a:rPr>
              <a:t>个符号</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比如</a:t>
            </a:r>
            <a:r>
              <a:rPr lang="en-US" altLang="zh-CN" sz="2600" b="1" dirty="0">
                <a:solidFill>
                  <a:schemeClr val="tx1">
                    <a:lumMod val="50000"/>
                  </a:schemeClr>
                </a:solidFill>
                <a:ea typeface="楷体_GB2312" pitchFamily="49" charset="-122"/>
              </a:rPr>
              <a:t>: A, B, C, D</a:t>
            </a:r>
            <a:r>
              <a:rPr lang="zh-CN" altLang="en-US" sz="2600" b="1" dirty="0">
                <a:solidFill>
                  <a:schemeClr val="tx1">
                    <a:lumMod val="50000"/>
                  </a:schemeClr>
                </a:solidFill>
                <a:ea typeface="楷体_GB2312" pitchFamily="49" charset="-122"/>
              </a:rPr>
              <a:t>和</a:t>
            </a:r>
            <a:r>
              <a:rPr lang="en-US" altLang="zh-CN" sz="2600" b="1" dirty="0">
                <a:solidFill>
                  <a:schemeClr val="tx1">
                    <a:lumMod val="50000"/>
                  </a:schemeClr>
                </a:solidFill>
                <a:ea typeface="楷体_GB2312" pitchFamily="49" charset="-122"/>
              </a:rPr>
              <a:t>E</a:t>
            </a:r>
            <a:r>
              <a:rPr lang="zh-CN" altLang="en-US" sz="2600" b="1" dirty="0">
                <a:solidFill>
                  <a:schemeClr val="tx1">
                    <a:lumMod val="50000"/>
                  </a:schemeClr>
                </a:solidFill>
                <a:ea typeface="楷体_GB2312" pitchFamily="49" charset="-122"/>
              </a:rPr>
              <a:t>都不会传错</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但当这些字母出现频率不同时</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哪一个符号串传输哪个字母最省呢？</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我们可用符号出现的频率为权</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用</a:t>
            </a:r>
            <a:r>
              <a:rPr lang="en-US" altLang="zh-CN" sz="2600" b="1" dirty="0">
                <a:solidFill>
                  <a:schemeClr val="tx1">
                    <a:lumMod val="50000"/>
                  </a:schemeClr>
                </a:solidFill>
                <a:ea typeface="楷体_GB2312" pitchFamily="49" charset="-122"/>
              </a:rPr>
              <a:t>Huffman</a:t>
            </a:r>
            <a:r>
              <a:rPr lang="zh-CN" altLang="en-US" sz="2600" b="1" dirty="0">
                <a:solidFill>
                  <a:schemeClr val="tx1">
                    <a:lumMod val="50000"/>
                  </a:schemeClr>
                </a:solidFill>
                <a:ea typeface="楷体_GB2312" pitchFamily="49" charset="-122"/>
              </a:rPr>
              <a:t>算法求最优二叉树</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由最优二叉树产生的前缀码称为最佳前缀码</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用最佳前缀码传输对应的符号可使传输的二进制数位最省。</a:t>
            </a:r>
          </a:p>
        </p:txBody>
      </p:sp>
      <p:sp>
        <p:nvSpPr>
          <p:cNvPr id="4"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1566374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67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611188" y="1268413"/>
            <a:ext cx="81661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70000"/>
              <a:buFont typeface="Wingdings" panose="05000000000000000000" pitchFamily="2" charset="2"/>
              <a:buNone/>
            </a:pPr>
            <a:r>
              <a:rPr lang="zh-CN" altLang="en-US" sz="2400" b="1" dirty="0">
                <a:solidFill>
                  <a:schemeClr val="tx1">
                    <a:lumMod val="50000"/>
                  </a:schemeClr>
                </a:solidFill>
                <a:ea typeface="楷体_GB2312" pitchFamily="49" charset="-122"/>
              </a:rPr>
              <a:t>例：  在通信中</a:t>
            </a: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八进制数字出现的频率如下</a:t>
            </a:r>
            <a:r>
              <a:rPr lang="en-US" altLang="zh-CN" sz="2400" b="1" dirty="0">
                <a:solidFill>
                  <a:schemeClr val="tx1">
                    <a:lumMod val="50000"/>
                  </a:schemeClr>
                </a:solidFill>
                <a:ea typeface="楷体_GB2312" pitchFamily="49" charset="-122"/>
              </a:rPr>
              <a:t>: </a:t>
            </a:r>
          </a:p>
          <a:p>
            <a:pPr eaLnBrk="1" hangingPunct="1">
              <a:lnSpc>
                <a:spcPct val="110000"/>
              </a:lnSpc>
              <a:buClr>
                <a:schemeClr val="hlink"/>
              </a:buClr>
              <a:buSzPct val="70000"/>
              <a:buFont typeface="Wingdings" panose="05000000000000000000" pitchFamily="2" charset="2"/>
              <a:buNone/>
            </a:pP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0: 25%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1: 20%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2: 15%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3: 10%</a:t>
            </a:r>
          </a:p>
          <a:p>
            <a:pPr eaLnBrk="1" hangingPunct="1">
              <a:lnSpc>
                <a:spcPct val="110000"/>
              </a:lnSpc>
              <a:buClr>
                <a:schemeClr val="hlink"/>
              </a:buClr>
              <a:buSzPct val="70000"/>
              <a:buFont typeface="Wingdings" panose="05000000000000000000" pitchFamily="2" charset="2"/>
              <a:buNone/>
            </a:pP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4: 10%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5: 10%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6: 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7:  5%</a:t>
            </a:r>
          </a:p>
          <a:p>
            <a:pPr eaLnBrk="1" hangingPunct="1">
              <a:lnSpc>
                <a:spcPct val="110000"/>
              </a:lnSpc>
              <a:buClr>
                <a:schemeClr val="hlink"/>
              </a:buClr>
              <a:buSzPct val="70000"/>
              <a:buFont typeface="Wingdings" panose="05000000000000000000" pitchFamily="2" charset="2"/>
              <a:buNone/>
            </a:pPr>
            <a:r>
              <a:rPr lang="zh-CN" altLang="en-US" sz="2400" b="1" dirty="0">
                <a:solidFill>
                  <a:schemeClr val="tx1">
                    <a:lumMod val="50000"/>
                  </a:schemeClr>
                </a:solidFill>
                <a:ea typeface="楷体_GB2312" pitchFamily="49" charset="-122"/>
              </a:rPr>
              <a:t>　　求传输它们的最佳前缀码</a:t>
            </a: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并求传输</a:t>
            </a:r>
            <a:r>
              <a:rPr lang="en-US" altLang="zh-CN" sz="2400" b="1" dirty="0">
                <a:solidFill>
                  <a:schemeClr val="tx1">
                    <a:lumMod val="50000"/>
                  </a:schemeClr>
                </a:solidFill>
                <a:ea typeface="楷体_GB2312" pitchFamily="49" charset="-122"/>
              </a:rPr>
              <a:t>10</a:t>
            </a:r>
            <a:r>
              <a:rPr lang="en-US" altLang="zh-CN" sz="2400" b="1" baseline="30000" dirty="0">
                <a:solidFill>
                  <a:schemeClr val="tx1">
                    <a:lumMod val="50000"/>
                  </a:schemeClr>
                </a:solidFill>
                <a:ea typeface="楷体_GB2312" pitchFamily="49" charset="-122"/>
              </a:rPr>
              <a:t>n</a:t>
            </a:r>
            <a:r>
              <a:rPr lang="en-US" altLang="zh-CN" sz="2400" b="1" dirty="0">
                <a:solidFill>
                  <a:schemeClr val="tx1">
                    <a:lumMod val="50000"/>
                  </a:schemeClr>
                </a:solidFill>
                <a:ea typeface="楷体_GB2312" pitchFamily="49" charset="-122"/>
              </a:rPr>
              <a:t>(n </a:t>
            </a:r>
            <a:r>
              <a:rPr lang="en-US" altLang="zh-CN" sz="2400" b="1" dirty="0">
                <a:solidFill>
                  <a:schemeClr val="tx1">
                    <a:lumMod val="50000"/>
                  </a:schemeClr>
                </a:solidFill>
                <a:ea typeface="楷体_GB2312" pitchFamily="49" charset="-122"/>
                <a:sym typeface="Symbol" panose="05050102010706020507" pitchFamily="18" charset="2"/>
              </a:rPr>
              <a:t> </a:t>
            </a:r>
            <a:r>
              <a:rPr lang="en-US" altLang="zh-CN" sz="2400" b="1" dirty="0">
                <a:solidFill>
                  <a:schemeClr val="tx1">
                    <a:lumMod val="50000"/>
                  </a:schemeClr>
                </a:solidFill>
                <a:ea typeface="楷体_GB2312" pitchFamily="49" charset="-122"/>
              </a:rPr>
              <a:t>2)</a:t>
            </a:r>
            <a:r>
              <a:rPr lang="zh-CN" altLang="en-US" sz="2400" b="1" dirty="0">
                <a:solidFill>
                  <a:schemeClr val="tx1">
                    <a:lumMod val="50000"/>
                  </a:schemeClr>
                </a:solidFill>
                <a:ea typeface="楷体_GB2312" pitchFamily="49" charset="-122"/>
              </a:rPr>
              <a:t>个按上述比例出现的八进制数字需要多少个二进制数字？若使用等长的</a:t>
            </a:r>
            <a:r>
              <a:rPr lang="en-US" altLang="zh-CN" sz="2400" b="1" dirty="0">
                <a:solidFill>
                  <a:schemeClr val="tx1">
                    <a:lumMod val="50000"/>
                  </a:schemeClr>
                </a:solidFill>
                <a:ea typeface="楷体_GB2312" pitchFamily="49" charset="-122"/>
              </a:rPr>
              <a:t>(</a:t>
            </a:r>
            <a:r>
              <a:rPr lang="zh-CN" altLang="en-US" sz="2400" b="1" dirty="0">
                <a:solidFill>
                  <a:schemeClr val="tx1">
                    <a:lumMod val="50000"/>
                  </a:schemeClr>
                </a:solidFill>
                <a:ea typeface="楷体_GB2312" pitchFamily="49" charset="-122"/>
              </a:rPr>
              <a:t>长为</a:t>
            </a:r>
            <a:r>
              <a:rPr lang="en-US" altLang="zh-CN" sz="2400" b="1" dirty="0">
                <a:solidFill>
                  <a:schemeClr val="tx1">
                    <a:lumMod val="50000"/>
                  </a:schemeClr>
                </a:solidFill>
                <a:ea typeface="楷体_GB2312" pitchFamily="49" charset="-122"/>
              </a:rPr>
              <a:t>3)</a:t>
            </a:r>
            <a:r>
              <a:rPr lang="zh-CN" altLang="en-US" sz="2400" b="1" dirty="0">
                <a:solidFill>
                  <a:schemeClr val="tx1">
                    <a:lumMod val="50000"/>
                  </a:schemeClr>
                </a:solidFill>
                <a:ea typeface="楷体_GB2312" pitchFamily="49" charset="-122"/>
              </a:rPr>
              <a:t>的码传输需要多少个二进制数字？</a:t>
            </a:r>
          </a:p>
        </p:txBody>
      </p:sp>
      <p:sp>
        <p:nvSpPr>
          <p:cNvPr id="887811" name="Rectangle 3"/>
          <p:cNvSpPr>
            <a:spLocks noChangeArrowheads="1"/>
          </p:cNvSpPr>
          <p:nvPr/>
        </p:nvSpPr>
        <p:spPr bwMode="auto">
          <a:xfrm>
            <a:off x="611188" y="3878263"/>
            <a:ext cx="6661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70000"/>
              <a:buFont typeface="Wingdings" panose="05000000000000000000" pitchFamily="2" charset="2"/>
              <a:buNone/>
            </a:pPr>
            <a:r>
              <a:rPr lang="zh-CN" altLang="en-US" sz="2200" b="1">
                <a:solidFill>
                  <a:schemeClr val="bg2"/>
                </a:solidFill>
                <a:ea typeface="楷体_GB2312" pitchFamily="49" charset="-122"/>
              </a:rPr>
              <a:t>解</a:t>
            </a:r>
            <a:endParaRPr lang="zh-CN" altLang="en-US" sz="2400" b="1">
              <a:solidFill>
                <a:schemeClr val="bg2"/>
              </a:solidFill>
              <a:ea typeface="楷体_GB2312" pitchFamily="49" charset="-122"/>
            </a:endParaRPr>
          </a:p>
          <a:p>
            <a:pPr eaLnBrk="1" hangingPunct="1">
              <a:lnSpc>
                <a:spcPct val="110000"/>
              </a:lnSpc>
              <a:buClr>
                <a:schemeClr val="hlink"/>
              </a:buClr>
              <a:buSzPct val="70000"/>
              <a:buFont typeface="Wingdings" panose="05000000000000000000" pitchFamily="2" charset="2"/>
              <a:buNone/>
            </a:pPr>
            <a:endParaRPr lang="en-US" altLang="zh-CN" sz="2400" b="1">
              <a:solidFill>
                <a:schemeClr val="bg2"/>
              </a:solidFill>
              <a:ea typeface="楷体_GB2312" pitchFamily="49" charset="-122"/>
            </a:endParaRPr>
          </a:p>
        </p:txBody>
      </p:sp>
      <p:sp>
        <p:nvSpPr>
          <p:cNvPr id="887812" name="Rectangle 4"/>
          <p:cNvSpPr>
            <a:spLocks noChangeArrowheads="1"/>
          </p:cNvSpPr>
          <p:nvPr/>
        </p:nvSpPr>
        <p:spPr bwMode="auto">
          <a:xfrm>
            <a:off x="1106488" y="4238625"/>
            <a:ext cx="6256337"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Font typeface="Wingdings" panose="05000000000000000000" pitchFamily="2" charset="2"/>
              <a:buNone/>
            </a:pPr>
            <a:r>
              <a:rPr lang="zh-CN" altLang="en-US" sz="2400" b="1">
                <a:solidFill>
                  <a:srgbClr val="000000"/>
                </a:solidFill>
                <a:ea typeface="楷体_GB2312" pitchFamily="49" charset="-122"/>
              </a:rPr>
              <a:t>由题意可知</a:t>
            </a:r>
            <a:r>
              <a:rPr lang="en-US" altLang="zh-CN" sz="2400" b="1">
                <a:solidFill>
                  <a:srgbClr val="000000"/>
                </a:solidFill>
                <a:ea typeface="楷体_GB2312" pitchFamily="49" charset="-122"/>
              </a:rPr>
              <a:t>: 8</a:t>
            </a:r>
            <a:r>
              <a:rPr lang="zh-CN" altLang="en-US" sz="2400" b="1">
                <a:solidFill>
                  <a:srgbClr val="000000"/>
                </a:solidFill>
                <a:ea typeface="楷体_GB2312" pitchFamily="49" charset="-122"/>
              </a:rPr>
              <a:t>个权</a:t>
            </a:r>
            <a:r>
              <a:rPr lang="en-US" altLang="zh-CN" sz="2400" b="1">
                <a:solidFill>
                  <a:srgbClr val="000000"/>
                </a:solidFill>
                <a:ea typeface="楷体_GB2312" pitchFamily="49" charset="-122"/>
              </a:rPr>
              <a:t>(</a:t>
            </a:r>
            <a:r>
              <a:rPr lang="zh-CN" altLang="en-US" sz="2400" b="1">
                <a:solidFill>
                  <a:srgbClr val="000000"/>
                </a:solidFill>
                <a:ea typeface="楷体_GB2312" pitchFamily="49" charset="-122"/>
              </a:rPr>
              <a:t>乘</a:t>
            </a:r>
            <a:r>
              <a:rPr lang="en-US" altLang="zh-CN" sz="2400" b="1">
                <a:solidFill>
                  <a:srgbClr val="000000"/>
                </a:solidFill>
                <a:ea typeface="楷体_GB2312" pitchFamily="49" charset="-122"/>
              </a:rPr>
              <a:t>100</a:t>
            </a:r>
            <a:r>
              <a:rPr lang="zh-CN" altLang="en-US" sz="2400" b="1">
                <a:solidFill>
                  <a:srgbClr val="000000"/>
                </a:solidFill>
                <a:ea typeface="楷体_GB2312" pitchFamily="49" charset="-122"/>
              </a:rPr>
              <a:t>后</a:t>
            </a:r>
            <a:r>
              <a:rPr lang="en-US" altLang="zh-CN" sz="2400" b="1">
                <a:solidFill>
                  <a:srgbClr val="000000"/>
                </a:solidFill>
                <a:ea typeface="楷体_GB2312" pitchFamily="49" charset="-122"/>
              </a:rPr>
              <a:t>)</a:t>
            </a:r>
            <a:r>
              <a:rPr lang="zh-CN" altLang="en-US" sz="2400" b="1">
                <a:solidFill>
                  <a:srgbClr val="000000"/>
                </a:solidFill>
                <a:ea typeface="楷体_GB2312" pitchFamily="49" charset="-122"/>
              </a:rPr>
              <a:t>为</a:t>
            </a:r>
            <a:r>
              <a:rPr lang="en-US" altLang="zh-CN" sz="2400" b="1">
                <a:solidFill>
                  <a:srgbClr val="000000"/>
                </a:solidFill>
                <a:ea typeface="楷体_GB2312" pitchFamily="49" charset="-122"/>
              </a:rPr>
              <a:t>w</a:t>
            </a:r>
            <a:r>
              <a:rPr lang="en-US" altLang="zh-CN" sz="2400" b="1" baseline="-25000">
                <a:solidFill>
                  <a:srgbClr val="000000"/>
                </a:solidFill>
                <a:ea typeface="楷体_GB2312" pitchFamily="49" charset="-122"/>
              </a:rPr>
              <a:t>7</a:t>
            </a:r>
            <a:r>
              <a:rPr lang="en-US" altLang="zh-CN" sz="2400" b="1">
                <a:solidFill>
                  <a:srgbClr val="000000"/>
                </a:solidFill>
                <a:ea typeface="楷体_GB2312" pitchFamily="49" charset="-122"/>
              </a:rPr>
              <a:t>=5, w</a:t>
            </a:r>
            <a:r>
              <a:rPr lang="en-US" altLang="zh-CN" sz="2400" b="1" baseline="-25000">
                <a:solidFill>
                  <a:srgbClr val="000000"/>
                </a:solidFill>
                <a:ea typeface="楷体_GB2312" pitchFamily="49" charset="-122"/>
              </a:rPr>
              <a:t>6</a:t>
            </a:r>
            <a:r>
              <a:rPr lang="en-US" altLang="zh-CN" sz="2400" b="1">
                <a:solidFill>
                  <a:srgbClr val="000000"/>
                </a:solidFill>
                <a:ea typeface="楷体_GB2312" pitchFamily="49" charset="-122"/>
              </a:rPr>
              <a:t>=5, w</a:t>
            </a:r>
            <a:r>
              <a:rPr lang="en-US" altLang="zh-CN" sz="2400" b="1" baseline="-25000">
                <a:solidFill>
                  <a:srgbClr val="000000"/>
                </a:solidFill>
                <a:ea typeface="楷体_GB2312" pitchFamily="49" charset="-122"/>
              </a:rPr>
              <a:t>5</a:t>
            </a:r>
            <a:r>
              <a:rPr lang="en-US" altLang="zh-CN" sz="2400" b="1">
                <a:solidFill>
                  <a:srgbClr val="000000"/>
                </a:solidFill>
                <a:ea typeface="楷体_GB2312" pitchFamily="49" charset="-122"/>
              </a:rPr>
              <a:t>=10, w</a:t>
            </a:r>
            <a:r>
              <a:rPr lang="en-US" altLang="zh-CN" sz="2400" b="1" baseline="-25000">
                <a:solidFill>
                  <a:srgbClr val="000000"/>
                </a:solidFill>
                <a:ea typeface="楷体_GB2312" pitchFamily="49" charset="-122"/>
              </a:rPr>
              <a:t>4</a:t>
            </a:r>
            <a:r>
              <a:rPr lang="en-US" altLang="zh-CN" sz="2400" b="1">
                <a:solidFill>
                  <a:srgbClr val="000000"/>
                </a:solidFill>
                <a:ea typeface="楷体_GB2312" pitchFamily="49" charset="-122"/>
              </a:rPr>
              <a:t>=10, w</a:t>
            </a:r>
            <a:r>
              <a:rPr lang="en-US" altLang="zh-CN" sz="2400" b="1" baseline="-25000">
                <a:solidFill>
                  <a:srgbClr val="000000"/>
                </a:solidFill>
                <a:ea typeface="楷体_GB2312" pitchFamily="49" charset="-122"/>
              </a:rPr>
              <a:t>3</a:t>
            </a:r>
            <a:r>
              <a:rPr lang="en-US" altLang="zh-CN" sz="2400" b="1">
                <a:solidFill>
                  <a:srgbClr val="000000"/>
                </a:solidFill>
                <a:ea typeface="楷体_GB2312" pitchFamily="49" charset="-122"/>
              </a:rPr>
              <a:t>=10, w</a:t>
            </a:r>
            <a:r>
              <a:rPr lang="en-US" altLang="zh-CN" sz="2400" b="1" baseline="-25000">
                <a:solidFill>
                  <a:srgbClr val="000000"/>
                </a:solidFill>
                <a:ea typeface="楷体_GB2312" pitchFamily="49" charset="-122"/>
              </a:rPr>
              <a:t>2</a:t>
            </a:r>
            <a:r>
              <a:rPr lang="en-US" altLang="zh-CN" sz="2400" b="1">
                <a:solidFill>
                  <a:srgbClr val="000000"/>
                </a:solidFill>
                <a:ea typeface="楷体_GB2312" pitchFamily="49" charset="-122"/>
              </a:rPr>
              <a:t>=15, w</a:t>
            </a:r>
            <a:r>
              <a:rPr lang="en-US" altLang="zh-CN" sz="2400" b="1" baseline="-25000">
                <a:solidFill>
                  <a:srgbClr val="000000"/>
                </a:solidFill>
                <a:ea typeface="楷体_GB2312" pitchFamily="49" charset="-122"/>
              </a:rPr>
              <a:t>1</a:t>
            </a:r>
            <a:r>
              <a:rPr lang="en-US" altLang="zh-CN" sz="2400" b="1">
                <a:solidFill>
                  <a:srgbClr val="000000"/>
                </a:solidFill>
                <a:ea typeface="楷体_GB2312" pitchFamily="49" charset="-122"/>
              </a:rPr>
              <a:t>=20, w</a:t>
            </a:r>
            <a:r>
              <a:rPr lang="en-US" altLang="zh-CN" sz="2400" b="1" baseline="-25000">
                <a:solidFill>
                  <a:srgbClr val="000000"/>
                </a:solidFill>
                <a:ea typeface="楷体_GB2312" pitchFamily="49" charset="-122"/>
              </a:rPr>
              <a:t>0</a:t>
            </a:r>
            <a:r>
              <a:rPr lang="en-US" altLang="zh-CN" sz="2400" b="1">
                <a:solidFill>
                  <a:srgbClr val="000000"/>
                </a:solidFill>
                <a:ea typeface="楷体_GB2312" pitchFamily="49" charset="-122"/>
              </a:rPr>
              <a:t>=25</a:t>
            </a:r>
            <a:r>
              <a:rPr lang="zh-CN" altLang="en-US" sz="2400" b="1">
                <a:solidFill>
                  <a:srgbClr val="000000"/>
                </a:solidFill>
                <a:ea typeface="楷体_GB2312" pitchFamily="49" charset="-122"/>
              </a:rPr>
              <a:t>。</a:t>
            </a:r>
          </a:p>
        </p:txBody>
      </p:sp>
      <p:sp>
        <p:nvSpPr>
          <p:cNvPr id="6"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3222235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78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87812"/>
                                        </p:tgtEl>
                                        <p:attrNameLst>
                                          <p:attrName>style.visibility</p:attrName>
                                        </p:attrNameLst>
                                      </p:cBhvr>
                                      <p:to>
                                        <p:strVal val="visible"/>
                                      </p:to>
                                    </p:set>
                                    <p:animEffect transition="in" filter="blinds(horizontal)">
                                      <p:cBhvr>
                                        <p:cTn id="11" dur="500"/>
                                        <p:tgtEl>
                                          <p:spTgt spid="887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p:bldP spid="88781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ChangeArrowheads="1"/>
          </p:cNvSpPr>
          <p:nvPr/>
        </p:nvSpPr>
        <p:spPr bwMode="auto">
          <a:xfrm>
            <a:off x="296863" y="2754313"/>
            <a:ext cx="526573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Font typeface="Wingdings" panose="05000000000000000000" pitchFamily="2" charset="2"/>
              <a:buNone/>
            </a:pPr>
            <a:r>
              <a:rPr lang="zh-CN" altLang="en-US" sz="2400" b="1">
                <a:solidFill>
                  <a:srgbClr val="000000"/>
                </a:solidFill>
                <a:ea typeface="楷体_GB2312" pitchFamily="49" charset="-122"/>
              </a:rPr>
              <a:t>用</a:t>
            </a:r>
            <a:r>
              <a:rPr lang="en-US" altLang="zh-CN" sz="2400" b="1">
                <a:solidFill>
                  <a:srgbClr val="000000"/>
                </a:solidFill>
                <a:ea typeface="楷体_GB2312" pitchFamily="49" charset="-122"/>
              </a:rPr>
              <a:t>Huffman</a:t>
            </a:r>
            <a:r>
              <a:rPr lang="zh-CN" altLang="en-US" sz="2400" b="1">
                <a:solidFill>
                  <a:srgbClr val="000000"/>
                </a:solidFill>
                <a:ea typeface="楷体_GB2312" pitchFamily="49" charset="-122"/>
              </a:rPr>
              <a:t>算法求最优树如右图</a:t>
            </a:r>
            <a:r>
              <a:rPr lang="en-US" altLang="zh-CN" sz="2400" b="1">
                <a:solidFill>
                  <a:srgbClr val="000000"/>
                </a:solidFill>
                <a:ea typeface="楷体_GB2312" pitchFamily="49" charset="-122"/>
              </a:rPr>
              <a:t>(a)</a:t>
            </a:r>
            <a:r>
              <a:rPr lang="zh-CN" altLang="en-US" sz="2400" b="1">
                <a:solidFill>
                  <a:srgbClr val="000000"/>
                </a:solidFill>
                <a:ea typeface="楷体_GB2312" pitchFamily="49" charset="-122"/>
              </a:rPr>
              <a:t>。</a:t>
            </a:r>
          </a:p>
          <a:p>
            <a:pPr eaLnBrk="1" hangingPunct="1">
              <a:lnSpc>
                <a:spcPct val="110000"/>
              </a:lnSpc>
              <a:buClr>
                <a:schemeClr val="accent2"/>
              </a:buClr>
              <a:buFont typeface="Wingdings" panose="05000000000000000000" pitchFamily="2" charset="2"/>
              <a:buNone/>
            </a:pPr>
            <a:r>
              <a:rPr lang="zh-CN" altLang="en-US" sz="2400" b="1">
                <a:solidFill>
                  <a:srgbClr val="000000"/>
                </a:solidFill>
                <a:ea typeface="楷体_GB2312" pitchFamily="49" charset="-122"/>
              </a:rPr>
              <a:t>图中矩形框中的符号串为对应数字的编码</a:t>
            </a:r>
            <a:r>
              <a:rPr lang="en-US" altLang="zh-CN" sz="2400" b="1">
                <a:solidFill>
                  <a:srgbClr val="000000"/>
                </a:solidFill>
                <a:ea typeface="楷体_GB2312" pitchFamily="49" charset="-122"/>
              </a:rPr>
              <a:t>, </a:t>
            </a:r>
            <a:r>
              <a:rPr lang="zh-CN" altLang="en-US" sz="2400" b="1">
                <a:solidFill>
                  <a:srgbClr val="000000"/>
                </a:solidFill>
                <a:ea typeface="楷体_GB2312" pitchFamily="49" charset="-122"/>
              </a:rPr>
              <a:t>即可用编码</a:t>
            </a:r>
            <a:r>
              <a:rPr lang="en-US" altLang="zh-CN" sz="2400" b="1">
                <a:solidFill>
                  <a:srgbClr val="000000"/>
                </a:solidFill>
                <a:ea typeface="楷体_GB2312" pitchFamily="49" charset="-122"/>
              </a:rPr>
              <a:t>01, 11, 001, 100, 101, 0001, 00000</a:t>
            </a:r>
            <a:r>
              <a:rPr lang="zh-CN" altLang="en-US" sz="2400" b="1">
                <a:solidFill>
                  <a:srgbClr val="000000"/>
                </a:solidFill>
                <a:ea typeface="楷体_GB2312" pitchFamily="49" charset="-122"/>
              </a:rPr>
              <a:t>和</a:t>
            </a:r>
            <a:r>
              <a:rPr lang="en-US" altLang="zh-CN" sz="2400" b="1">
                <a:solidFill>
                  <a:srgbClr val="000000"/>
                </a:solidFill>
                <a:ea typeface="楷体_GB2312" pitchFamily="49" charset="-122"/>
              </a:rPr>
              <a:t>00001</a:t>
            </a:r>
            <a:r>
              <a:rPr lang="zh-CN" altLang="en-US" sz="2400" b="1">
                <a:solidFill>
                  <a:srgbClr val="000000"/>
                </a:solidFill>
                <a:ea typeface="楷体_GB2312" pitchFamily="49" charset="-122"/>
              </a:rPr>
              <a:t>来分别传输</a:t>
            </a:r>
            <a:r>
              <a:rPr lang="en-US" altLang="zh-CN" sz="2400" b="1">
                <a:solidFill>
                  <a:srgbClr val="000000"/>
                </a:solidFill>
                <a:ea typeface="楷体_GB2312" pitchFamily="49" charset="-122"/>
              </a:rPr>
              <a:t>0, 1, 2, 3, 4, 5, 6</a:t>
            </a:r>
            <a:r>
              <a:rPr lang="zh-CN" altLang="en-US" sz="2400" b="1">
                <a:solidFill>
                  <a:srgbClr val="000000"/>
                </a:solidFill>
                <a:ea typeface="楷体_GB2312" pitchFamily="49" charset="-122"/>
              </a:rPr>
              <a:t>和</a:t>
            </a:r>
            <a:r>
              <a:rPr lang="en-US" altLang="zh-CN" sz="2400" b="1">
                <a:solidFill>
                  <a:srgbClr val="000000"/>
                </a:solidFill>
                <a:ea typeface="楷体_GB2312" pitchFamily="49" charset="-122"/>
              </a:rPr>
              <a:t>7</a:t>
            </a:r>
            <a:r>
              <a:rPr lang="zh-CN" altLang="en-US" sz="2400" b="1">
                <a:solidFill>
                  <a:srgbClr val="000000"/>
                </a:solidFill>
                <a:ea typeface="楷体_GB2312" pitchFamily="49" charset="-122"/>
              </a:rPr>
              <a:t>。</a:t>
            </a:r>
          </a:p>
          <a:p>
            <a:pPr eaLnBrk="1" hangingPunct="1">
              <a:lnSpc>
                <a:spcPct val="110000"/>
              </a:lnSpc>
              <a:buClr>
                <a:schemeClr val="accent2"/>
              </a:buClr>
              <a:buFont typeface="Wingdings" panose="05000000000000000000" pitchFamily="2" charset="2"/>
              <a:buNone/>
            </a:pPr>
            <a:r>
              <a:rPr lang="en-US" altLang="zh-CN" sz="2400" b="1">
                <a:solidFill>
                  <a:srgbClr val="000000"/>
                </a:solidFill>
                <a:ea typeface="楷体_GB2312" pitchFamily="49" charset="-122"/>
              </a:rPr>
              <a:t>8</a:t>
            </a:r>
            <a:r>
              <a:rPr lang="zh-CN" altLang="en-US" sz="2400" b="1">
                <a:solidFill>
                  <a:srgbClr val="000000"/>
                </a:solidFill>
                <a:ea typeface="楷体_GB2312" pitchFamily="49" charset="-122"/>
              </a:rPr>
              <a:t>个编码的集合</a:t>
            </a:r>
            <a:r>
              <a:rPr lang="en-US" altLang="zh-CN" sz="2400" b="1">
                <a:solidFill>
                  <a:srgbClr val="000000"/>
                </a:solidFill>
                <a:ea typeface="楷体_GB2312" pitchFamily="49" charset="-122"/>
              </a:rPr>
              <a:t>{ 01, 11, 001, 100, 101, 0001, 00000, 00001 }</a:t>
            </a:r>
            <a:r>
              <a:rPr lang="zh-CN" altLang="en-US" sz="2400" b="1">
                <a:solidFill>
                  <a:srgbClr val="000000"/>
                </a:solidFill>
                <a:ea typeface="楷体_GB2312" pitchFamily="49" charset="-122"/>
              </a:rPr>
              <a:t>为前缀码</a:t>
            </a:r>
            <a:r>
              <a:rPr lang="en-US" altLang="zh-CN" sz="2400" b="1">
                <a:solidFill>
                  <a:srgbClr val="000000"/>
                </a:solidFill>
                <a:ea typeface="楷体_GB2312" pitchFamily="49" charset="-122"/>
              </a:rPr>
              <a:t>, </a:t>
            </a:r>
            <a:r>
              <a:rPr lang="zh-CN" altLang="en-US" sz="2400" b="1">
                <a:solidFill>
                  <a:srgbClr val="000000"/>
                </a:solidFill>
                <a:ea typeface="楷体_GB2312" pitchFamily="49" charset="-122"/>
              </a:rPr>
              <a:t>且是最佳前缀码。</a:t>
            </a:r>
          </a:p>
        </p:txBody>
      </p:sp>
      <p:pic>
        <p:nvPicPr>
          <p:cNvPr id="131075" name="Picture 3" descr="161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663" y="2033588"/>
            <a:ext cx="3716337" cy="31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7" name="Rectangle 5"/>
          <p:cNvSpPr>
            <a:spLocks noChangeArrowheads="1"/>
          </p:cNvSpPr>
          <p:nvPr/>
        </p:nvSpPr>
        <p:spPr bwMode="auto">
          <a:xfrm>
            <a:off x="250825" y="1179513"/>
            <a:ext cx="792162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70000"/>
              <a:buFont typeface="Wingdings" panose="05000000000000000000" pitchFamily="2" charset="2"/>
              <a:buNone/>
            </a:pPr>
            <a:r>
              <a:rPr lang="zh-CN" altLang="en-US" sz="2400" b="1" dirty="0">
                <a:solidFill>
                  <a:schemeClr val="tx1">
                    <a:lumMod val="50000"/>
                  </a:schemeClr>
                </a:solidFill>
                <a:ea typeface="楷体_GB2312" pitchFamily="49" charset="-122"/>
              </a:rPr>
              <a:t>例：  在通信中</a:t>
            </a: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八进制数字出现的频率如下</a:t>
            </a:r>
            <a:r>
              <a:rPr lang="en-US" altLang="zh-CN" sz="2400" b="1" dirty="0">
                <a:solidFill>
                  <a:schemeClr val="tx1">
                    <a:lumMod val="50000"/>
                  </a:schemeClr>
                </a:solidFill>
                <a:ea typeface="楷体_GB2312" pitchFamily="49" charset="-122"/>
              </a:rPr>
              <a:t>: </a:t>
            </a:r>
          </a:p>
          <a:p>
            <a:pPr eaLnBrk="1" hangingPunct="1">
              <a:lnSpc>
                <a:spcPct val="110000"/>
              </a:lnSpc>
              <a:buClr>
                <a:schemeClr val="hlink"/>
              </a:buClr>
              <a:buSzPct val="70000"/>
              <a:buFont typeface="Wingdings" panose="05000000000000000000" pitchFamily="2" charset="2"/>
              <a:buNone/>
            </a:pP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0: 25%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1: 20%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2: 15%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3: 10%</a:t>
            </a:r>
          </a:p>
          <a:p>
            <a:pPr eaLnBrk="1" hangingPunct="1">
              <a:lnSpc>
                <a:spcPct val="110000"/>
              </a:lnSpc>
              <a:buClr>
                <a:schemeClr val="hlink"/>
              </a:buClr>
              <a:buSzPct val="70000"/>
              <a:buFont typeface="Wingdings" panose="05000000000000000000" pitchFamily="2" charset="2"/>
              <a:buNone/>
            </a:pP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4: 10%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5: 10%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6: 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7:  5%</a:t>
            </a:r>
          </a:p>
        </p:txBody>
      </p:sp>
      <p:sp>
        <p:nvSpPr>
          <p:cNvPr id="131078" name="Rectangle 6"/>
          <p:cNvSpPr>
            <a:spLocks noChangeArrowheads="1"/>
          </p:cNvSpPr>
          <p:nvPr/>
        </p:nvSpPr>
        <p:spPr bwMode="auto">
          <a:xfrm>
            <a:off x="341313" y="2303463"/>
            <a:ext cx="6661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70000"/>
              <a:buFont typeface="Wingdings" panose="05000000000000000000" pitchFamily="2" charset="2"/>
              <a:buNone/>
            </a:pPr>
            <a:r>
              <a:rPr lang="zh-CN" altLang="en-US" sz="2200" b="1">
                <a:solidFill>
                  <a:schemeClr val="bg2"/>
                </a:solidFill>
                <a:ea typeface="楷体_GB2312" pitchFamily="49" charset="-122"/>
              </a:rPr>
              <a:t>解（续）</a:t>
            </a:r>
            <a:endParaRPr lang="zh-CN" altLang="en-US" sz="2400" b="1">
              <a:solidFill>
                <a:schemeClr val="bg2"/>
              </a:solidFill>
              <a:ea typeface="楷体_GB2312" pitchFamily="49" charset="-122"/>
            </a:endParaRPr>
          </a:p>
          <a:p>
            <a:pPr eaLnBrk="1" hangingPunct="1">
              <a:lnSpc>
                <a:spcPct val="110000"/>
              </a:lnSpc>
              <a:buClr>
                <a:schemeClr val="hlink"/>
              </a:buClr>
              <a:buSzPct val="70000"/>
              <a:buFont typeface="Wingdings" panose="05000000000000000000" pitchFamily="2" charset="2"/>
              <a:buNone/>
            </a:pPr>
            <a:endParaRPr lang="en-US" altLang="zh-CN" sz="2400" b="1">
              <a:solidFill>
                <a:schemeClr val="bg2"/>
              </a:solidFill>
              <a:ea typeface="楷体_GB2312" pitchFamily="49" charset="-122"/>
            </a:endParaRPr>
          </a:p>
        </p:txBody>
      </p:sp>
      <p:sp>
        <p:nvSpPr>
          <p:cNvPr id="7"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823830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8834">
                                            <p:txEl>
                                              <p:pRg st="1" end="1"/>
                                            </p:txEl>
                                          </p:spTgt>
                                        </p:tgtEl>
                                        <p:attrNameLst>
                                          <p:attrName>style.visibility</p:attrName>
                                        </p:attrNameLst>
                                      </p:cBhvr>
                                      <p:to>
                                        <p:strVal val="visible"/>
                                      </p:to>
                                    </p:set>
                                    <p:animEffect transition="in" filter="blinds(horizontal)">
                                      <p:cBhvr>
                                        <p:cTn id="7" dur="500"/>
                                        <p:tgtEl>
                                          <p:spTgt spid="888834">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888834">
                                            <p:txEl>
                                              <p:pRg st="2" end="2"/>
                                            </p:txEl>
                                          </p:spTgt>
                                        </p:tgtEl>
                                        <p:attrNameLst>
                                          <p:attrName>style.visibility</p:attrName>
                                        </p:attrNameLst>
                                      </p:cBhvr>
                                      <p:to>
                                        <p:strVal val="visible"/>
                                      </p:to>
                                    </p:set>
                                    <p:animEffect transition="in" filter="blinds(horizontal)">
                                      <p:cBhvr>
                                        <p:cTn id="11" dur="500"/>
                                        <p:tgtEl>
                                          <p:spTgt spid="888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ChangeArrowheads="1"/>
          </p:cNvSpPr>
          <p:nvPr/>
        </p:nvSpPr>
        <p:spPr bwMode="auto">
          <a:xfrm>
            <a:off x="522288" y="1133475"/>
            <a:ext cx="7786687"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设图</a:t>
            </a:r>
            <a:r>
              <a:rPr lang="en-US" altLang="zh-CN" sz="2400" b="1" dirty="0">
                <a:solidFill>
                  <a:srgbClr val="000000"/>
                </a:solidFill>
                <a:ea typeface="楷体_GB2312" pitchFamily="49" charset="-122"/>
              </a:rPr>
              <a:t>(a)</a:t>
            </a:r>
            <a:r>
              <a:rPr lang="zh-CN" altLang="en-US" sz="2400" b="1" dirty="0">
                <a:solidFill>
                  <a:srgbClr val="000000"/>
                </a:solidFill>
                <a:ea typeface="楷体_GB2312" pitchFamily="49" charset="-122"/>
              </a:rPr>
              <a:t>的树为</a:t>
            </a:r>
            <a:r>
              <a:rPr lang="en-US" altLang="zh-CN" sz="2400" b="1" dirty="0">
                <a:solidFill>
                  <a:srgbClr val="000000"/>
                </a:solidFill>
                <a:ea typeface="楷体_GB2312" pitchFamily="49" charset="-122"/>
              </a:rPr>
              <a:t>T, </a:t>
            </a:r>
            <a:r>
              <a:rPr lang="zh-CN" altLang="en-US" sz="2400" b="1" dirty="0">
                <a:solidFill>
                  <a:srgbClr val="000000"/>
                </a:solidFill>
                <a:ea typeface="楷体_GB2312" pitchFamily="49" charset="-122"/>
              </a:rPr>
              <a:t>显然</a:t>
            </a:r>
            <a:r>
              <a:rPr lang="en-US" altLang="zh-CN" sz="2400" b="1" dirty="0">
                <a:solidFill>
                  <a:srgbClr val="000000"/>
                </a:solidFill>
                <a:ea typeface="楷体_GB2312" pitchFamily="49" charset="-122"/>
              </a:rPr>
              <a:t>, W(T)</a:t>
            </a:r>
            <a:r>
              <a:rPr lang="zh-CN" altLang="en-US" sz="2400" b="1" dirty="0">
                <a:solidFill>
                  <a:srgbClr val="000000"/>
                </a:solidFill>
                <a:ea typeface="楷体_GB2312" pitchFamily="49" charset="-122"/>
              </a:rPr>
              <a:t>为传输</a:t>
            </a:r>
            <a:r>
              <a:rPr lang="en-US" altLang="zh-CN" sz="2400" b="1" dirty="0">
                <a:solidFill>
                  <a:srgbClr val="000000"/>
                </a:solidFill>
                <a:ea typeface="楷体_GB2312" pitchFamily="49" charset="-122"/>
              </a:rPr>
              <a:t>100</a:t>
            </a:r>
            <a:r>
              <a:rPr lang="zh-CN" altLang="en-US" sz="2400" b="1" dirty="0">
                <a:solidFill>
                  <a:srgbClr val="000000"/>
                </a:solidFill>
                <a:ea typeface="楷体_GB2312" pitchFamily="49" charset="-122"/>
              </a:rPr>
              <a:t>个题中八进制数字所用二进制数字个数。</a:t>
            </a:r>
          </a:p>
          <a:p>
            <a:pPr eaLnBrk="1" hangingPunct="1">
              <a:lnSpc>
                <a:spcPct val="120000"/>
              </a:lnSpc>
              <a:buClr>
                <a:schemeClr val="accent2"/>
              </a:buClr>
              <a:buFont typeface="Wingdings" panose="05000000000000000000" pitchFamily="2" charset="2"/>
              <a:buNone/>
            </a:pPr>
            <a:r>
              <a:rPr lang="en-US" altLang="zh-CN" sz="2400" b="1" dirty="0">
                <a:solidFill>
                  <a:srgbClr val="000000"/>
                </a:solidFill>
                <a:ea typeface="楷体_GB2312" pitchFamily="49" charset="-122"/>
              </a:rPr>
              <a:t>W(T) = 285</a:t>
            </a:r>
            <a:r>
              <a:rPr lang="zh-CN" altLang="en-US" sz="2400" b="1" dirty="0">
                <a:solidFill>
                  <a:srgbClr val="000000"/>
                </a:solidFill>
                <a:ea typeface="楷体_GB2312" pitchFamily="49" charset="-122"/>
              </a:rPr>
              <a:t>。</a:t>
            </a:r>
          </a:p>
          <a:p>
            <a:pPr eaLnBrk="1" hangingPunct="1">
              <a:lnSpc>
                <a:spcPct val="12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传输</a:t>
            </a:r>
            <a:r>
              <a:rPr lang="en-US" altLang="zh-CN" sz="2400" b="1" dirty="0">
                <a:solidFill>
                  <a:srgbClr val="000000"/>
                </a:solidFill>
                <a:ea typeface="楷体_GB2312" pitchFamily="49" charset="-122"/>
              </a:rPr>
              <a:t>10</a:t>
            </a:r>
            <a:r>
              <a:rPr lang="en-US" altLang="zh-CN" sz="2400" b="1" baseline="30000" dirty="0">
                <a:solidFill>
                  <a:srgbClr val="000000"/>
                </a:solidFill>
                <a:ea typeface="楷体_GB2312" pitchFamily="49" charset="-122"/>
              </a:rPr>
              <a:t>n</a:t>
            </a:r>
            <a:r>
              <a:rPr lang="zh-CN" altLang="en-US" sz="2400" b="1" dirty="0">
                <a:solidFill>
                  <a:srgbClr val="000000"/>
                </a:solidFill>
                <a:ea typeface="楷体_GB2312" pitchFamily="49" charset="-122"/>
              </a:rPr>
              <a:t>个题中八进制数字需要</a:t>
            </a:r>
            <a:r>
              <a:rPr lang="en-US" altLang="zh-CN" sz="2400" b="1" dirty="0">
                <a:solidFill>
                  <a:srgbClr val="000000"/>
                </a:solidFill>
                <a:ea typeface="楷体_GB2312" pitchFamily="49" charset="-122"/>
              </a:rPr>
              <a:t>10</a:t>
            </a:r>
            <a:r>
              <a:rPr lang="en-US" altLang="zh-CN" sz="2400" b="1" baseline="30000" dirty="0">
                <a:solidFill>
                  <a:srgbClr val="000000"/>
                </a:solidFill>
                <a:ea typeface="楷体_GB2312" pitchFamily="49" charset="-122"/>
              </a:rPr>
              <a:t>n-2</a:t>
            </a:r>
            <a:r>
              <a:rPr lang="en-US" altLang="zh-CN" sz="2400" b="1" dirty="0">
                <a:solidFill>
                  <a:srgbClr val="000000"/>
                </a:solidFill>
                <a:ea typeface="楷体_GB2312" pitchFamily="49" charset="-122"/>
              </a:rPr>
              <a:t>×285= 2.85 ×10</a:t>
            </a:r>
            <a:r>
              <a:rPr lang="en-US" altLang="zh-CN" sz="2400" b="1" baseline="30000" dirty="0">
                <a:solidFill>
                  <a:srgbClr val="000000"/>
                </a:solidFill>
                <a:ea typeface="楷体_GB2312" pitchFamily="49" charset="-122"/>
              </a:rPr>
              <a:t>n</a:t>
            </a:r>
            <a:r>
              <a:rPr lang="zh-CN" altLang="en-US" sz="2400" b="1" dirty="0">
                <a:solidFill>
                  <a:srgbClr val="000000"/>
                </a:solidFill>
                <a:ea typeface="楷体_GB2312" pitchFamily="49" charset="-122"/>
              </a:rPr>
              <a:t>个二进制位。</a:t>
            </a:r>
          </a:p>
          <a:p>
            <a:pPr eaLnBrk="1" hangingPunct="1">
              <a:lnSpc>
                <a:spcPct val="12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用长度为</a:t>
            </a:r>
            <a:r>
              <a:rPr lang="en-US" altLang="zh-CN" sz="2400" b="1" dirty="0">
                <a:solidFill>
                  <a:srgbClr val="000000"/>
                </a:solidFill>
                <a:ea typeface="楷体_GB2312" pitchFamily="49" charset="-122"/>
              </a:rPr>
              <a:t>3</a:t>
            </a:r>
            <a:r>
              <a:rPr lang="zh-CN" altLang="en-US" sz="2400" b="1" dirty="0">
                <a:solidFill>
                  <a:srgbClr val="000000"/>
                </a:solidFill>
                <a:ea typeface="楷体_GB2312" pitchFamily="49" charset="-122"/>
              </a:rPr>
              <a:t>的</a:t>
            </a:r>
            <a:r>
              <a:rPr lang="en-US" altLang="zh-CN" sz="2400" b="1" dirty="0">
                <a:solidFill>
                  <a:srgbClr val="000000"/>
                </a:solidFill>
                <a:ea typeface="楷体_GB2312" pitchFamily="49" charset="-122"/>
              </a:rPr>
              <a:t>0/1</a:t>
            </a:r>
            <a:r>
              <a:rPr lang="zh-CN" altLang="en-US" sz="2400" b="1" dirty="0">
                <a:solidFill>
                  <a:srgbClr val="000000"/>
                </a:solidFill>
                <a:ea typeface="楷体_GB2312" pitchFamily="49" charset="-122"/>
              </a:rPr>
              <a:t>符号串传输</a:t>
            </a:r>
            <a:r>
              <a:rPr lang="en-US" altLang="zh-CN" sz="2400" b="1" dirty="0">
                <a:solidFill>
                  <a:srgbClr val="000000"/>
                </a:solidFill>
                <a:ea typeface="楷体_GB2312" pitchFamily="49" charset="-122"/>
              </a:rPr>
              <a:t>10</a:t>
            </a:r>
            <a:r>
              <a:rPr lang="en-US" altLang="zh-CN" sz="2400" b="1" baseline="30000" dirty="0">
                <a:solidFill>
                  <a:srgbClr val="000000"/>
                </a:solidFill>
                <a:ea typeface="楷体_GB2312" pitchFamily="49" charset="-122"/>
              </a:rPr>
              <a:t>n</a:t>
            </a:r>
            <a:r>
              <a:rPr lang="zh-CN" altLang="en-US" sz="2400" b="1" dirty="0">
                <a:solidFill>
                  <a:srgbClr val="000000"/>
                </a:solidFill>
                <a:ea typeface="楷体_GB2312" pitchFamily="49" charset="-122"/>
              </a:rPr>
              <a:t>个八进制数字</a:t>
            </a:r>
            <a:r>
              <a:rPr lang="en-US" altLang="zh-CN" sz="2400" b="1" dirty="0">
                <a:solidFill>
                  <a:srgbClr val="000000"/>
                </a:solidFill>
                <a:ea typeface="楷体_GB2312" pitchFamily="49" charset="-122"/>
              </a:rPr>
              <a:t>(</a:t>
            </a:r>
            <a:r>
              <a:rPr lang="zh-CN" altLang="en-US" sz="2400" b="1" dirty="0">
                <a:solidFill>
                  <a:srgbClr val="000000"/>
                </a:solidFill>
                <a:ea typeface="楷体_GB2312" pitchFamily="49" charset="-122"/>
              </a:rPr>
              <a:t>如</a:t>
            </a:r>
            <a:r>
              <a:rPr lang="en-US" altLang="zh-CN" sz="2400" b="1" dirty="0">
                <a:solidFill>
                  <a:srgbClr val="000000"/>
                </a:solidFill>
                <a:ea typeface="楷体_GB2312" pitchFamily="49" charset="-122"/>
              </a:rPr>
              <a:t>: 000</a:t>
            </a:r>
            <a:r>
              <a:rPr lang="zh-CN" altLang="en-US" sz="2400" b="1" dirty="0">
                <a:solidFill>
                  <a:srgbClr val="000000"/>
                </a:solidFill>
                <a:ea typeface="楷体_GB2312" pitchFamily="49" charset="-122"/>
              </a:rPr>
              <a:t>传</a:t>
            </a:r>
            <a:r>
              <a:rPr lang="en-US" altLang="zh-CN" sz="2400" b="1" dirty="0">
                <a:solidFill>
                  <a:srgbClr val="000000"/>
                </a:solidFill>
                <a:ea typeface="楷体_GB2312" pitchFamily="49" charset="-122"/>
              </a:rPr>
              <a:t>0, 001</a:t>
            </a:r>
            <a:r>
              <a:rPr lang="zh-CN" altLang="en-US" sz="2400" b="1" dirty="0">
                <a:solidFill>
                  <a:srgbClr val="000000"/>
                </a:solidFill>
                <a:ea typeface="楷体_GB2312" pitchFamily="49" charset="-122"/>
              </a:rPr>
              <a:t>传</a:t>
            </a:r>
            <a:r>
              <a:rPr lang="en-US" altLang="zh-CN" sz="2400" b="1" dirty="0">
                <a:solidFill>
                  <a:srgbClr val="000000"/>
                </a:solidFill>
                <a:ea typeface="楷体_GB2312" pitchFamily="49" charset="-122"/>
              </a:rPr>
              <a:t>1, …, 111</a:t>
            </a:r>
            <a:r>
              <a:rPr lang="zh-CN" altLang="en-US" sz="2400" b="1" dirty="0">
                <a:solidFill>
                  <a:srgbClr val="000000"/>
                </a:solidFill>
                <a:ea typeface="楷体_GB2312" pitchFamily="49" charset="-122"/>
              </a:rPr>
              <a:t>传</a:t>
            </a:r>
            <a:r>
              <a:rPr lang="en-US" altLang="zh-CN" sz="2400" b="1" dirty="0">
                <a:solidFill>
                  <a:srgbClr val="000000"/>
                </a:solidFill>
                <a:ea typeface="楷体_GB2312" pitchFamily="49" charset="-122"/>
              </a:rPr>
              <a:t>7), </a:t>
            </a:r>
            <a:r>
              <a:rPr lang="zh-CN" altLang="en-US" sz="2400" b="1" dirty="0">
                <a:solidFill>
                  <a:srgbClr val="000000"/>
                </a:solidFill>
                <a:ea typeface="楷体_GB2312" pitchFamily="49" charset="-122"/>
              </a:rPr>
              <a:t>所以</a:t>
            </a:r>
            <a:r>
              <a:rPr lang="en-US" altLang="zh-CN" sz="2400" b="1" dirty="0">
                <a:solidFill>
                  <a:srgbClr val="000000"/>
                </a:solidFill>
                <a:ea typeface="楷体_GB2312" pitchFamily="49" charset="-122"/>
              </a:rPr>
              <a:t>, </a:t>
            </a:r>
            <a:r>
              <a:rPr lang="zh-CN" altLang="en-US" sz="2400" b="1" dirty="0">
                <a:solidFill>
                  <a:srgbClr val="000000"/>
                </a:solidFill>
                <a:ea typeface="楷体_GB2312" pitchFamily="49" charset="-122"/>
              </a:rPr>
              <a:t>需用</a:t>
            </a:r>
            <a:r>
              <a:rPr lang="en-US" altLang="zh-CN" sz="2400" b="1" dirty="0">
                <a:solidFill>
                  <a:srgbClr val="000000"/>
                </a:solidFill>
                <a:ea typeface="楷体_GB2312" pitchFamily="49" charset="-122"/>
              </a:rPr>
              <a:t>3×10</a:t>
            </a:r>
            <a:r>
              <a:rPr lang="en-US" altLang="zh-CN" sz="2400" b="1" baseline="30000" dirty="0">
                <a:solidFill>
                  <a:srgbClr val="000000"/>
                </a:solidFill>
                <a:ea typeface="楷体_GB2312" pitchFamily="49" charset="-122"/>
              </a:rPr>
              <a:t>n</a:t>
            </a:r>
            <a:r>
              <a:rPr lang="zh-CN" altLang="en-US" sz="2400" b="1" dirty="0">
                <a:solidFill>
                  <a:srgbClr val="000000"/>
                </a:solidFill>
                <a:ea typeface="楷体_GB2312" pitchFamily="49" charset="-122"/>
              </a:rPr>
              <a:t>个二进制位。</a:t>
            </a:r>
          </a:p>
          <a:p>
            <a:pPr eaLnBrk="1" hangingPunct="1">
              <a:lnSpc>
                <a:spcPct val="12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由此可见</a:t>
            </a:r>
            <a:r>
              <a:rPr lang="en-US" altLang="zh-CN" sz="2400" b="1" dirty="0">
                <a:solidFill>
                  <a:srgbClr val="000000"/>
                </a:solidFill>
                <a:ea typeface="楷体_GB2312" pitchFamily="49" charset="-122"/>
              </a:rPr>
              <a:t>: </a:t>
            </a:r>
            <a:r>
              <a:rPr lang="zh-CN" altLang="en-US" sz="2400" b="1" dirty="0">
                <a:solidFill>
                  <a:srgbClr val="000000"/>
                </a:solidFill>
                <a:ea typeface="楷体_GB2312" pitchFamily="49" charset="-122"/>
              </a:rPr>
              <a:t>用前缀码进行编码</a:t>
            </a:r>
            <a:r>
              <a:rPr lang="en-US" altLang="zh-CN" sz="2400" b="1" dirty="0">
                <a:solidFill>
                  <a:srgbClr val="000000"/>
                </a:solidFill>
                <a:ea typeface="楷体_GB2312" pitchFamily="49" charset="-122"/>
              </a:rPr>
              <a:t>, </a:t>
            </a:r>
            <a:r>
              <a:rPr lang="zh-CN" altLang="en-US" sz="2400" b="1" dirty="0">
                <a:solidFill>
                  <a:srgbClr val="000000"/>
                </a:solidFill>
                <a:ea typeface="楷体_GB2312" pitchFamily="49" charset="-122"/>
              </a:rPr>
              <a:t>可提高传输效率。</a:t>
            </a:r>
          </a:p>
        </p:txBody>
      </p:sp>
      <p:sp>
        <p:nvSpPr>
          <p:cNvPr id="4"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2153743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9858">
                                            <p:txEl>
                                              <p:pRg st="0" end="0"/>
                                            </p:txEl>
                                          </p:spTgt>
                                        </p:tgtEl>
                                        <p:attrNameLst>
                                          <p:attrName>style.visibility</p:attrName>
                                        </p:attrNameLst>
                                      </p:cBhvr>
                                      <p:to>
                                        <p:strVal val="visible"/>
                                      </p:to>
                                    </p:set>
                                    <p:animEffect transition="in" filter="blinds(horizontal)">
                                      <p:cBhvr>
                                        <p:cTn id="7" dur="500"/>
                                        <p:tgtEl>
                                          <p:spTgt spid="889858">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889858">
                                            <p:txEl>
                                              <p:pRg st="1" end="1"/>
                                            </p:txEl>
                                          </p:spTgt>
                                        </p:tgtEl>
                                        <p:attrNameLst>
                                          <p:attrName>style.visibility</p:attrName>
                                        </p:attrNameLst>
                                      </p:cBhvr>
                                      <p:to>
                                        <p:strVal val="visible"/>
                                      </p:to>
                                    </p:set>
                                    <p:animEffect transition="in" filter="blinds(horizontal)">
                                      <p:cBhvr>
                                        <p:cTn id="11" dur="500"/>
                                        <p:tgtEl>
                                          <p:spTgt spid="889858">
                                            <p:txEl>
                                              <p:pRg st="1" end="1"/>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889858">
                                            <p:txEl>
                                              <p:pRg st="2" end="2"/>
                                            </p:txEl>
                                          </p:spTgt>
                                        </p:tgtEl>
                                        <p:attrNameLst>
                                          <p:attrName>style.visibility</p:attrName>
                                        </p:attrNameLst>
                                      </p:cBhvr>
                                      <p:to>
                                        <p:strVal val="visible"/>
                                      </p:to>
                                    </p:set>
                                    <p:animEffect transition="in" filter="blinds(horizontal)">
                                      <p:cBhvr>
                                        <p:cTn id="15" dur="500"/>
                                        <p:tgtEl>
                                          <p:spTgt spid="889858">
                                            <p:txEl>
                                              <p:pRg st="2" end="2"/>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889858">
                                            <p:txEl>
                                              <p:pRg st="3" end="3"/>
                                            </p:txEl>
                                          </p:spTgt>
                                        </p:tgtEl>
                                        <p:attrNameLst>
                                          <p:attrName>style.visibility</p:attrName>
                                        </p:attrNameLst>
                                      </p:cBhvr>
                                      <p:to>
                                        <p:strVal val="visible"/>
                                      </p:to>
                                    </p:set>
                                    <p:animEffect transition="in" filter="blinds(horizontal)">
                                      <p:cBhvr>
                                        <p:cTn id="19" dur="500"/>
                                        <p:tgtEl>
                                          <p:spTgt spid="889858">
                                            <p:txEl>
                                              <p:pRg st="3" end="3"/>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889858">
                                            <p:txEl>
                                              <p:pRg st="4" end="4"/>
                                            </p:txEl>
                                          </p:spTgt>
                                        </p:tgtEl>
                                        <p:attrNameLst>
                                          <p:attrName>style.visibility</p:attrName>
                                        </p:attrNameLst>
                                      </p:cBhvr>
                                      <p:to>
                                        <p:strVal val="visible"/>
                                      </p:to>
                                    </p:set>
                                    <p:animEffect transition="in" filter="blinds(horizontal)">
                                      <p:cBhvr>
                                        <p:cTn id="23" dur="500"/>
                                        <p:tgtEl>
                                          <p:spTgt spid="8898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ChangeArrowheads="1"/>
          </p:cNvSpPr>
          <p:nvPr/>
        </p:nvSpPr>
        <p:spPr bwMode="auto">
          <a:xfrm>
            <a:off x="566738" y="1268413"/>
            <a:ext cx="805497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5E2CAE"/>
                </a:solidFill>
                <a:ea typeface="楷体_GB2312" pitchFamily="49" charset="-122"/>
              </a:rPr>
              <a:t>最佳前缀码唯一吗？</a:t>
            </a:r>
          </a:p>
          <a:p>
            <a:pPr eaLnBrk="1" hangingPunct="1"/>
            <a:r>
              <a:rPr lang="zh-CN" altLang="en-US" sz="2800" b="1" dirty="0">
                <a:solidFill>
                  <a:srgbClr val="000000"/>
                </a:solidFill>
                <a:ea typeface="楷体_GB2312" pitchFamily="49" charset="-122"/>
              </a:rPr>
              <a:t>不是唯一的。因为选择两个最小权的选法不唯一</a:t>
            </a:r>
            <a:r>
              <a:rPr lang="en-US" altLang="zh-CN" sz="2800" b="1" dirty="0">
                <a:solidFill>
                  <a:srgbClr val="000000"/>
                </a:solidFill>
                <a:ea typeface="楷体_GB2312" pitchFamily="49" charset="-122"/>
              </a:rPr>
              <a:t>, </a:t>
            </a:r>
            <a:r>
              <a:rPr lang="zh-CN" altLang="en-US" sz="2800" b="1" dirty="0">
                <a:solidFill>
                  <a:srgbClr val="000000"/>
                </a:solidFill>
                <a:ea typeface="楷体_GB2312" pitchFamily="49" charset="-122"/>
              </a:rPr>
              <a:t>和两个权所对应的顶点放在左右位置也可不同</a:t>
            </a:r>
            <a:r>
              <a:rPr lang="en-US" altLang="zh-CN" sz="2800" b="1" dirty="0">
                <a:solidFill>
                  <a:srgbClr val="000000"/>
                </a:solidFill>
                <a:ea typeface="楷体_GB2312" pitchFamily="49" charset="-122"/>
              </a:rPr>
              <a:t>, </a:t>
            </a:r>
          </a:p>
          <a:p>
            <a:pPr eaLnBrk="1" hangingPunct="1"/>
            <a:r>
              <a:rPr lang="zh-CN" altLang="en-US" sz="2800" b="1" dirty="0">
                <a:solidFill>
                  <a:srgbClr val="000000"/>
                </a:solidFill>
                <a:ea typeface="楷体_GB2312" pitchFamily="49" charset="-122"/>
              </a:rPr>
              <a:t>但它们的权都是相等的</a:t>
            </a:r>
            <a:r>
              <a:rPr lang="en-US" altLang="zh-CN" sz="2800" b="1" dirty="0">
                <a:solidFill>
                  <a:srgbClr val="000000"/>
                </a:solidFill>
                <a:ea typeface="楷体_GB2312" pitchFamily="49" charset="-122"/>
              </a:rPr>
              <a:t>, </a:t>
            </a:r>
            <a:r>
              <a:rPr lang="zh-CN" altLang="en-US" sz="2800" b="1" dirty="0">
                <a:solidFill>
                  <a:srgbClr val="000000"/>
                </a:solidFill>
                <a:ea typeface="楷体_GB2312" pitchFamily="49" charset="-122"/>
              </a:rPr>
              <a:t>即它们都是最优树。</a:t>
            </a:r>
          </a:p>
        </p:txBody>
      </p:sp>
      <p:pic>
        <p:nvPicPr>
          <p:cNvPr id="890883" name="Picture 3" descr="16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241" y="3599657"/>
            <a:ext cx="3573463"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884" name="Rectangle 4"/>
          <p:cNvSpPr>
            <a:spLocks noChangeArrowheads="1"/>
          </p:cNvSpPr>
          <p:nvPr/>
        </p:nvSpPr>
        <p:spPr bwMode="auto">
          <a:xfrm>
            <a:off x="338138" y="3043452"/>
            <a:ext cx="48148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Font typeface="Wingdings" panose="05000000000000000000" pitchFamily="2" charset="2"/>
              <a:buNone/>
            </a:pPr>
            <a:r>
              <a:rPr lang="en-US" altLang="zh-CN" sz="2400" b="1" dirty="0">
                <a:solidFill>
                  <a:srgbClr val="000000"/>
                </a:solidFill>
                <a:ea typeface="楷体_GB2312" pitchFamily="49" charset="-122"/>
              </a:rPr>
              <a:t>W(T’) =10+20+40+100+ </a:t>
            </a:r>
          </a:p>
          <a:p>
            <a:pPr eaLnBrk="1" hangingPunct="1">
              <a:lnSpc>
                <a:spcPct val="110000"/>
              </a:lnSpc>
              <a:buClr>
                <a:schemeClr val="accent2"/>
              </a:buClr>
              <a:buFont typeface="Wingdings" panose="05000000000000000000" pitchFamily="2" charset="2"/>
              <a:buNone/>
            </a:pPr>
            <a:r>
              <a:rPr lang="en-US" altLang="zh-CN" sz="2400" b="1" dirty="0">
                <a:solidFill>
                  <a:srgbClr val="000000"/>
                </a:solidFill>
                <a:ea typeface="楷体_GB2312" pitchFamily="49" charset="-122"/>
              </a:rPr>
              <a:t>60+35+20 = 285 = W(T)</a:t>
            </a:r>
            <a:r>
              <a:rPr lang="zh-CN" altLang="en-US" sz="2400" b="1" dirty="0">
                <a:solidFill>
                  <a:srgbClr val="000000"/>
                </a:solidFill>
                <a:ea typeface="楷体_GB2312" pitchFamily="49" charset="-122"/>
              </a:rPr>
              <a:t>。</a:t>
            </a:r>
          </a:p>
          <a:p>
            <a:pPr eaLnBrk="1" hangingPunct="1">
              <a:lnSpc>
                <a:spcPct val="11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所以</a:t>
            </a:r>
            <a:r>
              <a:rPr lang="en-US" altLang="zh-CN" sz="2400" b="1" dirty="0">
                <a:solidFill>
                  <a:srgbClr val="000000"/>
                </a:solidFill>
                <a:ea typeface="楷体_GB2312" pitchFamily="49" charset="-122"/>
              </a:rPr>
              <a:t>, T’</a:t>
            </a:r>
            <a:r>
              <a:rPr lang="zh-CN" altLang="en-US" sz="2400" b="1" dirty="0">
                <a:solidFill>
                  <a:srgbClr val="000000"/>
                </a:solidFill>
                <a:ea typeface="楷体_GB2312" pitchFamily="49" charset="-122"/>
              </a:rPr>
              <a:t>也是最优树。</a:t>
            </a:r>
          </a:p>
        </p:txBody>
      </p:sp>
      <p:sp>
        <p:nvSpPr>
          <p:cNvPr id="6" name="Rectangle 17"/>
          <p:cNvSpPr>
            <a:spLocks noRot="1" noChangeArrowheads="1"/>
          </p:cNvSpPr>
          <p:nvPr/>
        </p:nvSpPr>
        <p:spPr bwMode="auto">
          <a:xfrm>
            <a:off x="457200" y="333375"/>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pic>
        <p:nvPicPr>
          <p:cNvPr id="7" name="Picture 3" descr="161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689" y="3599657"/>
            <a:ext cx="3716337" cy="31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598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0882">
                                            <p:txEl>
                                              <p:pRg st="1" end="1"/>
                                            </p:txEl>
                                          </p:spTgt>
                                        </p:tgtEl>
                                        <p:attrNameLst>
                                          <p:attrName>style.visibility</p:attrName>
                                        </p:attrNameLst>
                                      </p:cBhvr>
                                      <p:to>
                                        <p:strVal val="visible"/>
                                      </p:to>
                                    </p:set>
                                    <p:animEffect transition="in" filter="blinds(horizontal)">
                                      <p:cBhvr>
                                        <p:cTn id="7" dur="500"/>
                                        <p:tgtEl>
                                          <p:spTgt spid="8908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882">
                                            <p:txEl>
                                              <p:pRg st="2" end="2"/>
                                            </p:txEl>
                                          </p:spTgt>
                                        </p:tgtEl>
                                        <p:attrNameLst>
                                          <p:attrName>style.visibility</p:attrName>
                                        </p:attrNameLst>
                                      </p:cBhvr>
                                      <p:to>
                                        <p:strVal val="visible"/>
                                      </p:to>
                                    </p:set>
                                    <p:animEffect transition="in" filter="blinds(horizontal)">
                                      <p:cBhvr>
                                        <p:cTn id="12" dur="500"/>
                                        <p:tgtEl>
                                          <p:spTgt spid="89088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0883"/>
                                        </p:tgtEl>
                                        <p:attrNameLst>
                                          <p:attrName>style.visibility</p:attrName>
                                        </p:attrNameLst>
                                      </p:cBhvr>
                                      <p:to>
                                        <p:strVal val="visible"/>
                                      </p:to>
                                    </p:set>
                                    <p:animEffect transition="in" filter="blinds(horizontal)">
                                      <p:cBhvr>
                                        <p:cTn id="17" dur="500"/>
                                        <p:tgtEl>
                                          <p:spTgt spid="8908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884"/>
                                        </p:tgtEl>
                                        <p:attrNameLst>
                                          <p:attrName>style.visibility</p:attrName>
                                        </p:attrNameLst>
                                      </p:cBhvr>
                                      <p:to>
                                        <p:strVal val="visible"/>
                                      </p:to>
                                    </p:set>
                                    <p:animEffect transition="in" filter="blinds(horizontal)">
                                      <p:cBhvr>
                                        <p:cTn id="22" dur="500"/>
                                        <p:tgtEl>
                                          <p:spTgt spid="89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本堂课小结</a:t>
            </a:r>
          </a:p>
        </p:txBody>
      </p:sp>
      <p:sp>
        <p:nvSpPr>
          <p:cNvPr id="81922" name="Rectangle 2"/>
          <p:cNvSpPr>
            <a:spLocks noGrp="1" noChangeArrowheads="1"/>
          </p:cNvSpPr>
          <p:nvPr>
            <p:ph idx="1"/>
          </p:nvPr>
        </p:nvSpPr>
        <p:spPr/>
        <p:txBody>
          <a:bodyPr>
            <a:normAutofit/>
          </a:bodyPr>
          <a:lstStyle/>
          <a:p>
            <a:pPr eaLnBrk="1" hangingPunct="1"/>
            <a:r>
              <a:rPr lang="zh-CN" altLang="en-US" sz="3200" dirty="0">
                <a:solidFill>
                  <a:schemeClr val="tx1">
                    <a:lumMod val="75000"/>
                  </a:schemeClr>
                </a:solidFill>
                <a:latin typeface="Times New Roman" pitchFamily="18" charset="0"/>
              </a:rPr>
              <a:t>回路矩阵和</a:t>
            </a:r>
            <a:r>
              <a:rPr lang="zh-CN" altLang="zh-CN" sz="3200" dirty="0">
                <a:solidFill>
                  <a:schemeClr val="tx1">
                    <a:lumMod val="75000"/>
                  </a:schemeClr>
                </a:solidFill>
                <a:latin typeface="Times New Roman" pitchFamily="18" charset="0"/>
              </a:rPr>
              <a:t>割集矩阵</a:t>
            </a:r>
          </a:p>
          <a:p>
            <a:pPr eaLnBrk="1" hangingPunct="1"/>
            <a:r>
              <a:rPr lang="zh-CN" altLang="zh-CN" sz="3200" dirty="0">
                <a:solidFill>
                  <a:schemeClr val="tx1">
                    <a:lumMod val="75000"/>
                  </a:schemeClr>
                </a:solidFill>
                <a:latin typeface="Times New Roman" pitchFamily="18" charset="0"/>
              </a:rPr>
              <a:t>最短树</a:t>
            </a:r>
          </a:p>
          <a:p>
            <a:pPr eaLnBrk="1" hangingPunct="1"/>
            <a:r>
              <a:rPr lang="en-US" altLang="zh-CN" sz="3200" dirty="0">
                <a:solidFill>
                  <a:schemeClr val="tx1">
                    <a:lumMod val="75000"/>
                  </a:schemeClr>
                </a:solidFill>
                <a:latin typeface="Times New Roman" pitchFamily="18" charset="0"/>
              </a:rPr>
              <a:t>Huffman</a:t>
            </a:r>
            <a:r>
              <a:rPr lang="zh-CN" altLang="en-US" sz="3200" dirty="0">
                <a:solidFill>
                  <a:schemeClr val="tx1">
                    <a:lumMod val="75000"/>
                  </a:schemeClr>
                </a:solidFill>
                <a:latin typeface="Times New Roman" pitchFamily="18" charset="0"/>
              </a:rPr>
              <a:t>树</a:t>
            </a:r>
            <a:endParaRPr lang="zh-CN" altLang="zh-CN" sz="3200" dirty="0">
              <a:solidFill>
                <a:schemeClr val="tx1">
                  <a:lumMod val="75000"/>
                </a:schemeClr>
              </a:solidFill>
              <a:latin typeface="Times New Roman" pitchFamily="18" charset="0"/>
            </a:endParaRPr>
          </a:p>
        </p:txBody>
      </p:sp>
    </p:spTree>
    <p:extLst>
      <p:ext uri="{BB962C8B-B14F-4D97-AF65-F5344CB8AC3E}">
        <p14:creationId xmlns:p14="http://schemas.microsoft.com/office/powerpoint/2010/main" val="40835066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ChangeArrowheads="1"/>
          </p:cNvSpPr>
          <p:nvPr/>
        </p:nvSpPr>
        <p:spPr bwMode="auto">
          <a:xfrm>
            <a:off x="646107" y="1314450"/>
            <a:ext cx="8118475" cy="3539430"/>
          </a:xfrm>
          <a:prstGeom prst="rect">
            <a:avLst/>
          </a:prstGeom>
          <a:noFill/>
          <a:ln w="9525">
            <a:noFill/>
            <a:miter lim="800000"/>
            <a:headEnd/>
            <a:tailEnd/>
          </a:ln>
        </p:spPr>
        <p:txBody>
          <a:bodyPr>
            <a:spAutoFit/>
          </a:bodyPr>
          <a:lstStyle/>
          <a:p>
            <a:pPr marL="723900" indent="-723900">
              <a:spcBef>
                <a:spcPct val="20000"/>
              </a:spcBef>
              <a:buClr>
                <a:schemeClr val="hlink"/>
              </a:buClr>
              <a:buSzPct val="70000"/>
              <a:buFont typeface="Wingdings" pitchFamily="2" charset="2"/>
              <a:buNone/>
            </a:pPr>
            <a:r>
              <a:rPr lang="en-US" altLang="zh-CN" sz="3200" b="1" dirty="0">
                <a:solidFill>
                  <a:srgbClr val="000000"/>
                </a:solidFill>
                <a:latin typeface="Garamond" pitchFamily="18" charset="0"/>
              </a:rPr>
              <a:t>1. </a:t>
            </a:r>
            <a:r>
              <a:rPr lang="zh-CN" altLang="en-US" sz="3200" b="1" dirty="0">
                <a:solidFill>
                  <a:srgbClr val="000000"/>
                </a:solidFill>
                <a:latin typeface="Garamond" pitchFamily="18" charset="0"/>
              </a:rPr>
              <a:t>课本</a:t>
            </a:r>
            <a:r>
              <a:rPr lang="en-US" altLang="zh-CN" sz="3200" b="1" dirty="0">
                <a:solidFill>
                  <a:srgbClr val="000000"/>
                </a:solidFill>
                <a:latin typeface="Garamond" pitchFamily="18" charset="0"/>
              </a:rPr>
              <a:t>P67</a:t>
            </a:r>
            <a:r>
              <a:rPr lang="zh-CN" altLang="en-US" sz="3200" b="1" dirty="0">
                <a:solidFill>
                  <a:srgbClr val="000000"/>
                </a:solidFill>
                <a:latin typeface="Garamond" pitchFamily="18" charset="0"/>
              </a:rPr>
              <a:t>，习题</a:t>
            </a:r>
            <a:r>
              <a:rPr lang="en-US" altLang="zh-CN" sz="3200" b="1" dirty="0">
                <a:solidFill>
                  <a:srgbClr val="000000"/>
                </a:solidFill>
                <a:latin typeface="Garamond" pitchFamily="18" charset="0"/>
              </a:rPr>
              <a:t>10</a:t>
            </a:r>
            <a:endParaRPr lang="en-US" altLang="zh-CN" sz="3200" dirty="0">
              <a:solidFill>
                <a:srgbClr val="000000"/>
              </a:solidFill>
              <a:latin typeface="Garamond" pitchFamily="18" charset="0"/>
            </a:endParaRPr>
          </a:p>
          <a:p>
            <a:pPr marL="723900" indent="-723900">
              <a:spcBef>
                <a:spcPct val="20000"/>
              </a:spcBef>
              <a:buClr>
                <a:schemeClr val="hlink"/>
              </a:buClr>
              <a:buSzPct val="70000"/>
              <a:buFont typeface="Wingdings" pitchFamily="2" charset="2"/>
              <a:buNone/>
            </a:pPr>
            <a:r>
              <a:rPr lang="en-US" altLang="zh-CN" sz="3200" dirty="0">
                <a:solidFill>
                  <a:srgbClr val="000000"/>
                </a:solidFill>
                <a:latin typeface="Garamond" pitchFamily="18" charset="0"/>
              </a:rPr>
              <a:t>2. </a:t>
            </a:r>
            <a:r>
              <a:rPr lang="zh-CN" altLang="en-US" sz="3200" dirty="0">
                <a:solidFill>
                  <a:srgbClr val="000000"/>
                </a:solidFill>
                <a:latin typeface="Garamond" pitchFamily="18" charset="0"/>
              </a:rPr>
              <a:t>课本</a:t>
            </a:r>
            <a:r>
              <a:rPr lang="en-US" altLang="zh-CN" sz="3200" dirty="0">
                <a:solidFill>
                  <a:srgbClr val="000000"/>
                </a:solidFill>
                <a:latin typeface="Garamond" pitchFamily="18" charset="0"/>
              </a:rPr>
              <a:t>P67</a:t>
            </a:r>
            <a:r>
              <a:rPr lang="zh-CN" altLang="en-US" sz="3200" dirty="0">
                <a:solidFill>
                  <a:srgbClr val="000000"/>
                </a:solidFill>
                <a:latin typeface="Garamond" pitchFamily="18" charset="0"/>
              </a:rPr>
              <a:t>习题</a:t>
            </a:r>
            <a:r>
              <a:rPr lang="en-US" altLang="zh-CN" sz="3200" dirty="0">
                <a:solidFill>
                  <a:srgbClr val="000000"/>
                </a:solidFill>
                <a:latin typeface="Garamond" pitchFamily="18" charset="0"/>
              </a:rPr>
              <a:t>14</a:t>
            </a:r>
            <a:r>
              <a:rPr lang="zh-CN" altLang="en-US" sz="3200" dirty="0">
                <a:solidFill>
                  <a:srgbClr val="000000"/>
                </a:solidFill>
                <a:latin typeface="Garamond" pitchFamily="18" charset="0"/>
              </a:rPr>
              <a:t>改为：</a:t>
            </a:r>
            <a:endParaRPr lang="en-US" altLang="zh-CN" sz="3200" dirty="0">
              <a:solidFill>
                <a:srgbClr val="000000"/>
              </a:solidFill>
              <a:latin typeface="Garamond" pitchFamily="18" charset="0"/>
            </a:endParaRPr>
          </a:p>
          <a:p>
            <a:pPr marL="723900" indent="-723900">
              <a:spcBef>
                <a:spcPct val="20000"/>
              </a:spcBef>
              <a:buClr>
                <a:schemeClr val="hlink"/>
              </a:buClr>
              <a:buSzPct val="70000"/>
              <a:buFont typeface="Wingdings" pitchFamily="2" charset="2"/>
              <a:buNone/>
            </a:pPr>
            <a:r>
              <a:rPr lang="en-US" altLang="zh-CN" sz="3200" dirty="0">
                <a:solidFill>
                  <a:srgbClr val="000000"/>
                </a:solidFill>
                <a:latin typeface="Garamond" pitchFamily="18" charset="0"/>
              </a:rPr>
              <a:t>     </a:t>
            </a:r>
            <a:r>
              <a:rPr lang="zh-CN" altLang="en-US" sz="2800" dirty="0">
                <a:solidFill>
                  <a:srgbClr val="000000"/>
                </a:solidFill>
                <a:latin typeface="Garamond" pitchFamily="18" charset="0"/>
              </a:rPr>
              <a:t>给出字符串</a:t>
            </a:r>
            <a:r>
              <a:rPr lang="en-US" altLang="zh-CN" sz="2800" dirty="0">
                <a:solidFill>
                  <a:srgbClr val="000000"/>
                </a:solidFill>
                <a:latin typeface="Garamond" pitchFamily="18" charset="0"/>
              </a:rPr>
              <a:t>state act as a seat</a:t>
            </a:r>
            <a:r>
              <a:rPr lang="zh-CN" altLang="en-US" sz="2800" dirty="0">
                <a:solidFill>
                  <a:srgbClr val="000000"/>
                </a:solidFill>
                <a:latin typeface="Garamond" pitchFamily="18" charset="0"/>
              </a:rPr>
              <a:t>的最优二进制编码。</a:t>
            </a:r>
            <a:endParaRPr lang="en-US" altLang="zh-CN" sz="2800" dirty="0">
              <a:solidFill>
                <a:srgbClr val="000000"/>
              </a:solidFill>
              <a:latin typeface="Garamond" pitchFamily="18" charset="0"/>
            </a:endParaRPr>
          </a:p>
          <a:p>
            <a:pPr marL="723900" indent="-723900">
              <a:spcBef>
                <a:spcPct val="20000"/>
              </a:spcBef>
              <a:buClr>
                <a:schemeClr val="hlink"/>
              </a:buClr>
              <a:buSzPct val="70000"/>
            </a:pPr>
            <a:r>
              <a:rPr lang="en-US" altLang="zh-CN" sz="3200" dirty="0">
                <a:solidFill>
                  <a:srgbClr val="000000"/>
                </a:solidFill>
                <a:latin typeface="Garamond" pitchFamily="18" charset="0"/>
              </a:rPr>
              <a:t>3.</a:t>
            </a:r>
            <a:r>
              <a:rPr lang="zh-CN" altLang="en-US" sz="3200" dirty="0">
                <a:solidFill>
                  <a:srgbClr val="000000"/>
                </a:solidFill>
                <a:latin typeface="Garamond" pitchFamily="18" charset="0"/>
              </a:rPr>
              <a:t>课本</a:t>
            </a:r>
            <a:r>
              <a:rPr lang="en-US" altLang="zh-CN" sz="3200" dirty="0">
                <a:solidFill>
                  <a:srgbClr val="000000"/>
                </a:solidFill>
                <a:latin typeface="Garamond" pitchFamily="18" charset="0"/>
              </a:rPr>
              <a:t>P68</a:t>
            </a:r>
            <a:r>
              <a:rPr lang="zh-CN" altLang="en-US" sz="3200" dirty="0">
                <a:solidFill>
                  <a:srgbClr val="000000"/>
                </a:solidFill>
                <a:latin typeface="Garamond" pitchFamily="18" charset="0"/>
              </a:rPr>
              <a:t>，习题</a:t>
            </a:r>
            <a:r>
              <a:rPr lang="en-US" altLang="zh-CN" sz="3200" dirty="0">
                <a:solidFill>
                  <a:srgbClr val="000000"/>
                </a:solidFill>
                <a:latin typeface="Garamond" pitchFamily="18" charset="0"/>
              </a:rPr>
              <a:t>16</a:t>
            </a:r>
          </a:p>
          <a:p>
            <a:pPr marL="723900" indent="-723900">
              <a:spcBef>
                <a:spcPct val="20000"/>
              </a:spcBef>
              <a:buClr>
                <a:schemeClr val="hlink"/>
              </a:buClr>
              <a:buSzPct val="70000"/>
              <a:buFont typeface="Wingdings" pitchFamily="2" charset="2"/>
              <a:buNone/>
            </a:pPr>
            <a:endParaRPr lang="en-US" altLang="zh-CN" sz="3200" dirty="0">
              <a:solidFill>
                <a:srgbClr val="000000"/>
              </a:solidFill>
              <a:latin typeface="Garamond" pitchFamily="18" charset="0"/>
            </a:endParaRPr>
          </a:p>
          <a:p>
            <a:pPr marL="723900" indent="-723900">
              <a:spcBef>
                <a:spcPct val="20000"/>
              </a:spcBef>
              <a:buClr>
                <a:schemeClr val="hlink"/>
              </a:buClr>
              <a:buSzPct val="70000"/>
              <a:buFont typeface="Wingdings" pitchFamily="2" charset="2"/>
              <a:buNone/>
            </a:pPr>
            <a:r>
              <a:rPr lang="zh-CN" altLang="en-US" sz="3200" dirty="0">
                <a:solidFill>
                  <a:srgbClr val="000000"/>
                </a:solidFill>
                <a:latin typeface="Garamond" pitchFamily="18" charset="0"/>
              </a:rPr>
              <a:t>上机题</a:t>
            </a:r>
            <a:r>
              <a:rPr lang="zh-CN" altLang="en-US" sz="3200" dirty="0" smtClean="0">
                <a:solidFill>
                  <a:srgbClr val="000000"/>
                </a:solidFill>
                <a:latin typeface="Garamond" pitchFamily="18" charset="0"/>
              </a:rPr>
              <a:t>：最小支撑</a:t>
            </a:r>
            <a:r>
              <a:rPr lang="zh-CN" altLang="en-US" sz="3200" dirty="0">
                <a:solidFill>
                  <a:srgbClr val="000000"/>
                </a:solidFill>
                <a:latin typeface="Garamond" pitchFamily="18" charset="0"/>
              </a:rPr>
              <a:t>树（见网络学堂）</a:t>
            </a:r>
            <a:endParaRPr lang="en-US" altLang="zh-CN" sz="3200" b="1" dirty="0">
              <a:solidFill>
                <a:srgbClr val="000000"/>
              </a:solidFill>
              <a:latin typeface="Garamond" pitchFamily="18" charset="0"/>
            </a:endParaRPr>
          </a:p>
        </p:txBody>
      </p:sp>
      <p:sp>
        <p:nvSpPr>
          <p:cNvPr id="4" name="标题 3"/>
          <p:cNvSpPr>
            <a:spLocks noGrp="1"/>
          </p:cNvSpPr>
          <p:nvPr>
            <p:ph type="title"/>
          </p:nvPr>
        </p:nvSpPr>
        <p:spPr/>
        <p:txBody>
          <a:bodyPr/>
          <a:lstStyle/>
          <a:p>
            <a:r>
              <a:rPr lang="zh-CN" altLang="en-US" dirty="0"/>
              <a:t>作业</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30568</TotalTime>
  <Words>7819</Words>
  <Application>Microsoft Office PowerPoint</Application>
  <PresentationFormat>全屏显示(4:3)</PresentationFormat>
  <Paragraphs>1242</Paragraphs>
  <Slides>99</Slides>
  <Notes>3</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2</vt:i4>
      </vt:variant>
      <vt:variant>
        <vt:lpstr>幻灯片标题</vt:lpstr>
      </vt:variant>
      <vt:variant>
        <vt:i4>99</vt:i4>
      </vt:variant>
    </vt:vector>
  </HeadingPairs>
  <TitlesOfParts>
    <vt:vector size="122" baseType="lpstr">
      <vt:lpstr>Arial Unicode MS</vt:lpstr>
      <vt:lpstr>MS PGothic</vt:lpstr>
      <vt:lpstr>MS PMincho</vt:lpstr>
      <vt:lpstr>黑体</vt:lpstr>
      <vt:lpstr>华文细黑</vt:lpstr>
      <vt:lpstr>楷体_GB2312</vt:lpstr>
      <vt:lpstr>宋体</vt:lpstr>
      <vt:lpstr>Arial</vt:lpstr>
      <vt:lpstr>Calibri</vt:lpstr>
      <vt:lpstr>Cambria Math</vt:lpstr>
      <vt:lpstr>Comic Sans MS</vt:lpstr>
      <vt:lpstr>Franklin Gothic Book</vt:lpstr>
      <vt:lpstr>Garamond</vt:lpstr>
      <vt:lpstr>MT Extra</vt:lpstr>
      <vt:lpstr>Symbol</vt:lpstr>
      <vt:lpstr>Tahoma</vt:lpstr>
      <vt:lpstr>Times New Roman</vt:lpstr>
      <vt:lpstr>Verdana</vt:lpstr>
      <vt:lpstr>Wingdings</vt:lpstr>
      <vt:lpstr>热</vt:lpstr>
      <vt:lpstr>1_热</vt:lpstr>
      <vt:lpstr>公式</vt:lpstr>
      <vt:lpstr>Visio</vt:lpstr>
      <vt:lpstr>PowerPoint 演示文稿</vt:lpstr>
      <vt:lpstr>第三章 树</vt:lpstr>
      <vt:lpstr>上堂课回顾</vt:lpstr>
      <vt:lpstr>第三章 树</vt:lpstr>
      <vt:lpstr>回路矩阵</vt:lpstr>
      <vt:lpstr>回路矩阵</vt:lpstr>
      <vt:lpstr>回路矩阵</vt:lpstr>
      <vt:lpstr>回路矩阵</vt:lpstr>
      <vt:lpstr>基本回路矩阵</vt:lpstr>
      <vt:lpstr>基本回路矩阵</vt:lpstr>
      <vt:lpstr>回路矩阵的性质</vt:lpstr>
      <vt:lpstr>回路矩阵的性质</vt:lpstr>
      <vt:lpstr>回路矩阵的性质</vt:lpstr>
      <vt:lpstr>回路矩阵的性质</vt:lpstr>
      <vt:lpstr>回路矩阵的性质</vt:lpstr>
      <vt:lpstr>回路矩阵的性质</vt:lpstr>
      <vt:lpstr>回路矩阵的性质</vt:lpstr>
      <vt:lpstr>回路矩阵的性质</vt:lpstr>
      <vt:lpstr>回路矩阵的性质</vt:lpstr>
      <vt:lpstr>第三章 树</vt:lpstr>
      <vt:lpstr>割集矩阵及其性质</vt:lpstr>
      <vt:lpstr>割集矩阵及其性质</vt:lpstr>
      <vt:lpstr>割集矩阵及其性质</vt:lpstr>
      <vt:lpstr>割集矩阵及其性质</vt:lpstr>
      <vt:lpstr>割集矩阵及其性质</vt:lpstr>
      <vt:lpstr>割集矩阵及其性质</vt:lpstr>
      <vt:lpstr>割集矩阵的性质</vt:lpstr>
      <vt:lpstr>割集矩阵的性质</vt:lpstr>
      <vt:lpstr>割集矩阵的性质</vt:lpstr>
      <vt:lpstr>割集矩阵的性质</vt:lpstr>
      <vt:lpstr>第三章 树</vt:lpstr>
      <vt:lpstr>最小支撑树</vt:lpstr>
      <vt:lpstr>3.1 最短支撑树的生成</vt:lpstr>
      <vt:lpstr>3.1 最短支撑树的生成</vt:lpstr>
      <vt:lpstr>最小支撑树</vt:lpstr>
      <vt:lpstr>最小支撑树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最小支撑树</vt:lpstr>
      <vt:lpstr>最小支撑树</vt:lpstr>
      <vt:lpstr>最小支撑树</vt:lpstr>
      <vt:lpstr>最小支撑树</vt:lpstr>
      <vt:lpstr>最小支撑树</vt:lpstr>
      <vt:lpstr>最小支撑树</vt:lpstr>
      <vt:lpstr>最小支撑树</vt:lpstr>
      <vt:lpstr>最小支撑树</vt:lpstr>
      <vt:lpstr>最小支撑树</vt:lpstr>
      <vt:lpstr>第三章 树</vt:lpstr>
      <vt:lpstr>支撑树的生成</vt:lpstr>
      <vt:lpstr>PowerPoint 演示文稿</vt:lpstr>
      <vt:lpstr>支撑树的生成</vt:lpstr>
      <vt:lpstr>支撑树的生成</vt:lpstr>
      <vt:lpstr>支撑树的生成</vt:lpstr>
      <vt:lpstr>PowerPoint 演示文稿</vt:lpstr>
      <vt:lpstr>支撑树的生成</vt:lpstr>
      <vt:lpstr>支撑树的生成</vt:lpstr>
      <vt:lpstr>支撑树的生成</vt:lpstr>
      <vt:lpstr>支撑树的生成</vt:lpstr>
      <vt:lpstr>支撑树的生成</vt:lpstr>
      <vt:lpstr>支撑树的生成</vt:lpstr>
      <vt:lpstr>支撑树的生成</vt:lpstr>
      <vt:lpstr>支撑树的生成</vt:lpstr>
      <vt:lpstr>支撑树的生成</vt:lpstr>
      <vt:lpstr>支撑树的生成</vt:lpstr>
      <vt:lpstr>支撑树的生成</vt:lpstr>
      <vt:lpstr>第三章 树</vt:lpstr>
      <vt:lpstr>PowerPoint 演示文稿</vt:lpstr>
      <vt:lpstr>PowerPoint 演示文稿</vt:lpstr>
      <vt:lpstr>PowerPoint 演示文稿</vt:lpstr>
      <vt:lpstr>PowerPoint 演示文稿</vt:lpstr>
      <vt:lpstr>PowerPoint 演示文稿</vt:lpstr>
      <vt:lpstr>最优二叉树</vt:lpstr>
      <vt:lpstr>PowerPoint 演示文稿</vt:lpstr>
      <vt:lpstr>PowerPoint 演示文稿</vt:lpstr>
      <vt:lpstr>Huffman树</vt:lpstr>
      <vt:lpstr>Huffman树</vt:lpstr>
      <vt:lpstr>PowerPoint 演示文稿</vt:lpstr>
      <vt:lpstr>PowerPoint 演示文稿</vt:lpstr>
      <vt:lpstr>PowerPoint 演示文稿</vt:lpstr>
      <vt:lpstr>PowerPoint 演示文稿</vt:lpstr>
      <vt:lpstr>PowerPoint 演示文稿</vt:lpstr>
      <vt:lpstr>Huffman树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本堂课小结</vt:lpstr>
      <vt:lpstr>作业</vt:lpstr>
    </vt:vector>
  </TitlesOfParts>
  <Company>软件学院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清华大学图像处理课件</dc:title>
  <dc:creator>chenli</dc:creator>
  <cp:lastModifiedBy>ChenLi</cp:lastModifiedBy>
  <cp:revision>720</cp:revision>
  <dcterms:created xsi:type="dcterms:W3CDTF">2005-12-26T11:55:13Z</dcterms:created>
  <dcterms:modified xsi:type="dcterms:W3CDTF">2021-04-13T05:54:33Z</dcterms:modified>
</cp:coreProperties>
</file>