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69"/>
  </p:notesMasterIdLst>
  <p:handoutMasterIdLst>
    <p:handoutMasterId r:id="rId70"/>
  </p:handoutMasterIdLst>
  <p:sldIdLst>
    <p:sldId id="256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423" r:id="rId16"/>
    <p:sldId id="422" r:id="rId17"/>
    <p:sldId id="424" r:id="rId18"/>
    <p:sldId id="425" r:id="rId19"/>
    <p:sldId id="426" r:id="rId20"/>
    <p:sldId id="427" r:id="rId21"/>
    <p:sldId id="428" r:id="rId22"/>
    <p:sldId id="579" r:id="rId23"/>
    <p:sldId id="430" r:id="rId24"/>
    <p:sldId id="431" r:id="rId25"/>
    <p:sldId id="432" r:id="rId26"/>
    <p:sldId id="433" r:id="rId27"/>
    <p:sldId id="711" r:id="rId28"/>
    <p:sldId id="435" r:id="rId29"/>
    <p:sldId id="436" r:id="rId30"/>
    <p:sldId id="437" r:id="rId31"/>
    <p:sldId id="438" r:id="rId32"/>
    <p:sldId id="439" r:id="rId33"/>
    <p:sldId id="440" r:id="rId34"/>
    <p:sldId id="442" r:id="rId35"/>
    <p:sldId id="581" r:id="rId36"/>
    <p:sldId id="458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6" r:id="rId52"/>
    <p:sldId id="709" r:id="rId53"/>
    <p:sldId id="474" r:id="rId54"/>
    <p:sldId id="663" r:id="rId55"/>
    <p:sldId id="707" r:id="rId56"/>
    <p:sldId id="664" r:id="rId57"/>
    <p:sldId id="665" r:id="rId58"/>
    <p:sldId id="666" r:id="rId59"/>
    <p:sldId id="667" r:id="rId60"/>
    <p:sldId id="668" r:id="rId61"/>
    <p:sldId id="670" r:id="rId62"/>
    <p:sldId id="669" r:id="rId63"/>
    <p:sldId id="671" r:id="rId64"/>
    <p:sldId id="672" r:id="rId65"/>
    <p:sldId id="673" r:id="rId66"/>
    <p:sldId id="712" r:id="rId67"/>
    <p:sldId id="580" r:id="rId68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00"/>
    <a:srgbClr val="FF0066"/>
    <a:srgbClr val="FF0000"/>
    <a:srgbClr val="9933FF"/>
    <a:srgbClr val="CCECFF"/>
    <a:srgbClr val="66FF99"/>
    <a:srgbClr val="FF5050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6758" autoAdjust="0"/>
  </p:normalViewPr>
  <p:slideViewPr>
    <p:cSldViewPr snapToGrid="0">
      <p:cViewPr varScale="1">
        <p:scale>
          <a:sx n="123" d="100"/>
          <a:sy n="123" d="100"/>
        </p:scale>
        <p:origin x="1502" y="91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28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90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385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886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435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408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3.tmp"/><Relationship Id="rId2" Type="http://schemas.openxmlformats.org/officeDocument/2006/relationships/tags" Target="../tags/tag2.xml"/><Relationship Id="rId16" Type="http://schemas.openxmlformats.org/officeDocument/2006/relationships/image" Target="../media/image2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2021年4月20日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图论第九讲</a:t>
            </a:r>
            <a: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667428" y="1275369"/>
            <a:ext cx="7064375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试证明完全图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是非平面图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</a:t>
            </a:r>
          </a:p>
          <a:p>
            <a:pPr marL="896938" marR="0" lvl="0" indent="-896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Wingdings" pitchFamily="2" charset="2"/>
              </a:rPr>
              <a:t>（反证法）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若有可能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是对应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的一个平面图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的顶点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∵ G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是完全图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∴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(G),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896938" lvl="0" indent="-896938" eaLnBrk="0" hangingPunct="0">
              <a:lnSpc>
                <a:spcPct val="95000"/>
              </a:lnSpc>
              <a:spcBef>
                <a:spcPct val="5000"/>
              </a:spcBef>
              <a:buClr>
                <a:srgbClr val="795185"/>
              </a:buClr>
              <a:buSzPct val="60000"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因此圈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C=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是一条平面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Jordon</a:t>
            </a:r>
            <a:r>
              <a:rPr lang="zh-CN" altLang="en-US" sz="2200" dirty="0">
                <a:solidFill>
                  <a:srgbClr val="000000"/>
                </a:solidFill>
                <a:latin typeface="Times New Roman" pitchFamily="18" charset="0"/>
              </a:rPr>
              <a:t>曲线</a:t>
            </a:r>
            <a:r>
              <a:rPr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而点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必然在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内或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extC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内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把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分成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三个区域：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必然在四个区域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extC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之一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extC, ∵ 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intC,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从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Jordan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曲线定理知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i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如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intC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∵v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extC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</a:p>
          <a:p>
            <a:pPr marL="896938" marR="0" lvl="0" indent="-896938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∴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边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5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必然在某点和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相交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矛盾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4025" y="1986569"/>
            <a:ext cx="2193925" cy="2065338"/>
            <a:chOff x="4286" y="1162"/>
            <a:chExt cx="1382" cy="1301"/>
          </a:xfrm>
        </p:grpSpPr>
        <p:graphicFrame>
          <p:nvGraphicFramePr>
            <p:cNvPr id="29698" name="Object 5"/>
            <p:cNvGraphicFramePr>
              <a:graphicFrameLocks noChangeAspect="1"/>
            </p:cNvGraphicFramePr>
            <p:nvPr/>
          </p:nvGraphicFramePr>
          <p:xfrm>
            <a:off x="4286" y="1162"/>
            <a:ext cx="1382" cy="1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65" name="Visio" r:id="rId3" imgW="2356714" imgH="2099462" progId="Visio.Drawing.11">
                    <p:embed/>
                  </p:oleObj>
                </mc:Choice>
                <mc:Fallback>
                  <p:oleObj name="Visio" r:id="rId3" imgW="2356714" imgH="2099462" progId="Visio.Drawing.11">
                    <p:embed/>
                    <p:pic>
                      <p:nvPicPr>
                        <p:cNvPr id="296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62"/>
                          <a:ext cx="1382" cy="1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53" y="176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137" y="158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694" y="1281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intC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675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28189" y="1223963"/>
            <a:ext cx="8166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4.1.2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设G是一个平面图，由它的若干边所构成的一个区域，若区域内不含任何结点及边，就称该区域为G的一个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面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28189" y="2619375"/>
            <a:ext cx="8295094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其面积无限的面称为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无限面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外部面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面积有限的面称为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有限面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内部面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包围这个域的诸边称为该面的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边界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边界的长度称为该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面的次数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deg(R);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如果两个域有共同的边界，就说它们是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的，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否则是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的；</a:t>
            </a:r>
          </a:p>
          <a:p>
            <a:pPr marL="133508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如果边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不是割边，则它必为某两个域的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公共边界。</a:t>
            </a:r>
          </a:p>
        </p:txBody>
      </p:sp>
      <p:pic>
        <p:nvPicPr>
          <p:cNvPr id="113669" name="Picture 5" descr="17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2214563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3011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4106" y="1315357"/>
            <a:ext cx="3375025" cy="63500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/>
              <a:t>例  右图有    个面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555641" y="1336449"/>
            <a:ext cx="3810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pic>
        <p:nvPicPr>
          <p:cNvPr id="114692" name="Picture 4" descr="17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162175"/>
            <a:ext cx="3316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715963" y="3770313"/>
            <a:ext cx="1752600" cy="179126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deg(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)=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87563" y="3789363"/>
            <a:ext cx="304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2087563" y="4246563"/>
            <a:ext cx="304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087563" y="4627563"/>
            <a:ext cx="304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087563" y="5084763"/>
            <a:ext cx="304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15963" y="1884363"/>
            <a:ext cx="3886200" cy="179126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的边界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239963" y="1884363"/>
            <a:ext cx="11430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2239963" y="2341563"/>
            <a:ext cx="8382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bce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239963" y="2798763"/>
            <a:ext cx="1295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fg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2239963" y="3179763"/>
            <a:ext cx="19812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abcdde, fg</a:t>
            </a:r>
          </a:p>
        </p:txBody>
      </p:sp>
      <p:sp>
        <p:nvSpPr>
          <p:cNvPr id="1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9475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5" grpId="0" autoUpdateAnimBg="0"/>
      <p:bldP spid="184326" grpId="0" autoUpdateAnimBg="0"/>
      <p:bldP spid="184327" grpId="0" autoUpdateAnimBg="0"/>
      <p:bldP spid="184328" grpId="0" autoUpdateAnimBg="0"/>
      <p:bldP spid="184329" grpId="0" autoUpdateAnimBg="0"/>
      <p:bldP spid="184330" grpId="0" autoUpdateAnimBg="0"/>
      <p:bldP spid="184331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1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5577" y="2393950"/>
            <a:ext cx="35734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628189" y="1314450"/>
            <a:ext cx="832485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边界元素可为初级回路、简单回路或复杂回路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也可是它们的并。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79465" y="2484438"/>
            <a:ext cx="4454687" cy="32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右图为某图的平面嵌入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个面。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的边界为圈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abdc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efg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h,  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kjl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)=4,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)=3,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)=1,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其外部面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的边界由简单回路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abefgdc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和复杂回路</a:t>
            </a:r>
            <a:r>
              <a:rPr kumimoji="1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kjihil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组成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deg(R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5452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24558" y="1223963"/>
            <a:ext cx="8459788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4.1.4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平面嵌入图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中所有面的次数之和等于边数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的两倍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=1..r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deg(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 = 2m(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的面数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00059" y="2168525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证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09571" y="2214563"/>
            <a:ext cx="7515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(G), </a:t>
            </a: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为面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的公共</a:t>
            </a: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边界上的边时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在计算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endParaRPr kumimoji="1" lang="en-US" altLang="zh-CN" sz="2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只在某一个面的边界上出现时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则为割边，在计算该面的次数时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每条边在计算总次数时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都被计算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次。</a:t>
            </a:r>
          </a:p>
          <a:p>
            <a:pPr marL="625475" marR="0" lvl="0" indent="7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2m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5405434" y="2168525"/>
          <a:ext cx="3743325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9" name="Visio" r:id="rId3" imgW="4791782" imgH="2459713" progId="Visio.Drawing.11">
                  <p:embed/>
                </p:oleObj>
              </mc:Choice>
              <mc:Fallback>
                <p:oleObj name="Visio" r:id="rId3" imgW="4791782" imgH="2459713" progId="Visio.Drawing.11">
                  <p:embed/>
                  <p:pic>
                    <p:nvPicPr>
                      <p:cNvPr id="307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4" y="2168525"/>
                        <a:ext cx="3743325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6973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716" y="1407918"/>
            <a:ext cx="7620000" cy="2286000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Arial" charset="0"/>
              </a:rPr>
              <a:t>例 </a:t>
            </a:r>
            <a:r>
              <a:rPr lang="zh-CN" altLang="en-US" dirty="0"/>
              <a:t> 右边</a:t>
            </a:r>
            <a:r>
              <a:rPr lang="en-US" altLang="zh-CN" dirty="0"/>
              <a:t>2</a:t>
            </a:r>
            <a:r>
              <a:rPr lang="zh-CN" altLang="en-US" dirty="0"/>
              <a:t>个图是同一</a:t>
            </a:r>
          </a:p>
          <a:p>
            <a:pPr>
              <a:buClrTx/>
              <a:buFontTx/>
              <a:buNone/>
            </a:pPr>
            <a:r>
              <a:rPr lang="zh-CN" altLang="en-US" dirty="0"/>
              <a:t>平面图的平面嵌入</a:t>
            </a:r>
            <a:r>
              <a:rPr lang="en-US" altLang="zh-CN" dirty="0"/>
              <a:t>. </a:t>
            </a:r>
          </a:p>
          <a:p>
            <a:pPr>
              <a:buClrTx/>
              <a:buFontTx/>
              <a:buNone/>
            </a:pP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(1)</a:t>
            </a:r>
            <a:r>
              <a:rPr lang="zh-CN" altLang="en-US" dirty="0"/>
              <a:t>中是外部面</a:t>
            </a:r>
            <a:r>
              <a:rPr lang="en-US" altLang="zh-CN" dirty="0"/>
              <a:t>, </a:t>
            </a:r>
          </a:p>
          <a:p>
            <a:pPr>
              <a:buClrTx/>
              <a:buFontTx/>
              <a:buNone/>
            </a:pPr>
            <a:r>
              <a:rPr lang="zh-CN" altLang="en-US" dirty="0"/>
              <a:t>在</a:t>
            </a:r>
            <a:r>
              <a:rPr lang="en-US" altLang="zh-CN" dirty="0"/>
              <a:t>(2)</a:t>
            </a:r>
            <a:r>
              <a:rPr lang="zh-CN" altLang="en-US" dirty="0"/>
              <a:t>中是内部面</a:t>
            </a:r>
            <a:r>
              <a:rPr lang="en-US" altLang="zh-CN" dirty="0"/>
              <a:t>; </a:t>
            </a:r>
          </a:p>
          <a:p>
            <a:pPr>
              <a:buClrTx/>
              <a:buFontTx/>
              <a:buNone/>
            </a:pP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在</a:t>
            </a:r>
            <a:r>
              <a:rPr lang="en-US" altLang="zh-CN" dirty="0"/>
              <a:t>(1)</a:t>
            </a:r>
            <a:r>
              <a:rPr lang="zh-CN" altLang="en-US" dirty="0"/>
              <a:t>中是内部面</a:t>
            </a:r>
            <a:r>
              <a:rPr lang="en-US" altLang="zh-CN" dirty="0"/>
              <a:t>,  </a:t>
            </a:r>
            <a:r>
              <a:rPr lang="zh-CN" altLang="en-US" dirty="0"/>
              <a:t>在</a:t>
            </a:r>
            <a:r>
              <a:rPr lang="en-US" altLang="zh-CN" dirty="0"/>
              <a:t>(2)</a:t>
            </a:r>
            <a:r>
              <a:rPr lang="zh-CN" altLang="en-US" dirty="0"/>
              <a:t>中是外部面</a:t>
            </a:r>
            <a:r>
              <a:rPr lang="en-US" altLang="zh-CN" dirty="0"/>
              <a:t>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09138" y="1788888"/>
            <a:ext cx="1905000" cy="1600200"/>
            <a:chOff x="1008" y="2784"/>
            <a:chExt cx="1200" cy="1008"/>
          </a:xfrm>
        </p:grpSpPr>
        <p:pic>
          <p:nvPicPr>
            <p:cNvPr id="117772" name="Picture 4" descr="17-6(11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2784"/>
              <a:ext cx="85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73" name="Text Box 5"/>
            <p:cNvSpPr txBox="1">
              <a:spLocks noChangeArrowheads="1"/>
            </p:cNvSpPr>
            <p:nvPr/>
          </p:nvSpPr>
          <p:spPr bwMode="auto">
            <a:xfrm>
              <a:off x="1584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</a:p>
          </p:txBody>
        </p:sp>
        <p:sp>
          <p:nvSpPr>
            <p:cNvPr id="117774" name="Text Box 6"/>
            <p:cNvSpPr txBox="1">
              <a:spLocks noChangeArrowheads="1"/>
            </p:cNvSpPr>
            <p:nvPr/>
          </p:nvSpPr>
          <p:spPr bwMode="auto">
            <a:xfrm>
              <a:off x="1008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75" name="Text Box 7"/>
            <p:cNvSpPr txBox="1">
              <a:spLocks noChangeArrowheads="1"/>
            </p:cNvSpPr>
            <p:nvPr/>
          </p:nvSpPr>
          <p:spPr bwMode="auto">
            <a:xfrm>
              <a:off x="1440" y="312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7776" name="Text Box 8"/>
            <p:cNvSpPr txBox="1">
              <a:spLocks noChangeArrowheads="1"/>
            </p:cNvSpPr>
            <p:nvPr/>
          </p:nvSpPr>
          <p:spPr bwMode="auto">
            <a:xfrm>
              <a:off x="1824" y="288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18938" y="1407888"/>
            <a:ext cx="2209800" cy="1981200"/>
            <a:chOff x="3264" y="2544"/>
            <a:chExt cx="1392" cy="1248"/>
          </a:xfrm>
        </p:grpSpPr>
        <p:pic>
          <p:nvPicPr>
            <p:cNvPr id="117767" name="Picture 10" descr="17-6(12)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2" y="2592"/>
              <a:ext cx="1069" cy="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68" name="Text Box 11"/>
            <p:cNvSpPr txBox="1">
              <a:spLocks noChangeArrowheads="1"/>
            </p:cNvSpPr>
            <p:nvPr/>
          </p:nvSpPr>
          <p:spPr bwMode="auto">
            <a:xfrm>
              <a:off x="3840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</a:p>
          </p:txBody>
        </p:sp>
        <p:sp>
          <p:nvSpPr>
            <p:cNvPr id="117769" name="Text Box 12"/>
            <p:cNvSpPr txBox="1">
              <a:spLocks noChangeArrowheads="1"/>
            </p:cNvSpPr>
            <p:nvPr/>
          </p:nvSpPr>
          <p:spPr bwMode="auto">
            <a:xfrm>
              <a:off x="3840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70" name="Text Box 13"/>
            <p:cNvSpPr txBox="1">
              <a:spLocks noChangeArrowheads="1"/>
            </p:cNvSpPr>
            <p:nvPr/>
          </p:nvSpPr>
          <p:spPr bwMode="auto">
            <a:xfrm>
              <a:off x="3264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7771" name="Text Box 14"/>
            <p:cNvSpPr txBox="1">
              <a:spLocks noChangeArrowheads="1"/>
            </p:cNvSpPr>
            <p:nvPr/>
          </p:nvSpPr>
          <p:spPr bwMode="auto">
            <a:xfrm>
              <a:off x="4272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7765" name="Text Box 15"/>
          <p:cNvSpPr txBox="1">
            <a:spLocks noChangeArrowheads="1"/>
          </p:cNvSpPr>
          <p:nvPr/>
        </p:nvSpPr>
        <p:spPr bwMode="auto">
          <a:xfrm>
            <a:off x="592138" y="4146598"/>
            <a:ext cx="8236552" cy="241912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说明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一个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平面图可以有多个不同形式的平面嵌入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它们都同构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可以通过变换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测地投影法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把平面图的任何一面作为外部面 </a:t>
            </a:r>
          </a:p>
        </p:txBody>
      </p:sp>
      <p:sp>
        <p:nvSpPr>
          <p:cNvPr id="1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6" y="1268413"/>
            <a:ext cx="6186401" cy="489585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地球仪上的世界地图是可平面图吗？</a:t>
            </a: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测地变换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是球面北极，平面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在球面下方，则平面任一点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的连线必过球面上的唯一点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u'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–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球面上的点和平面上的点一一对应</a:t>
            </a: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平面上的一个域对应于球面上的一个域，而平面上的无限域对应于球面北极所在的内部域</a:t>
            </a: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通过测地变换可将平面图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的任何一个内部域可改换为无限域</a:t>
            </a:r>
          </a:p>
          <a:p>
            <a:pPr>
              <a:lnSpc>
                <a:spcPct val="9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一个图是可平面的等价于它是可球面的</a:t>
            </a:r>
          </a:p>
        </p:txBody>
      </p:sp>
      <p:sp>
        <p:nvSpPr>
          <p:cNvPr id="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07" y="4364135"/>
            <a:ext cx="2227934" cy="2038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634996" y="2079625"/>
            <a:ext cx="8459788" cy="84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边数和面数。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34996" y="1268413"/>
            <a:ext cx="8461375" cy="71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207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欧拉研究多面体时发现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多面体顶点数减去棱数加上面数等于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207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后来又发现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连通平面图的阶数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面数之间也存在同样的关系。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588959" y="2889250"/>
            <a:ext cx="8166100" cy="43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  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对边数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进行归纳。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34996" y="3249613"/>
            <a:ext cx="837088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m = 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由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为连通图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只能是一个孤立点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结论显然成立。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= k(k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命题成立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= k+1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中至少有一个叶结点。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为叶结点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 = G-v,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仍然是连通图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的边数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m’ = m-1 = k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。由归纳假设可知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n’ – m’ + r’ = 2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(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n’, m’,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的顶点数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边数和面数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zh-CN" altLang="pt-B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由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 = n-1, r’ = r</a:t>
            </a:r>
            <a:r>
              <a:rPr lang="zh-CN" altLang="pt-B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可得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n-m+r = (n’+1)-(m’+1)+r’ = n’-m’+r’ = 2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75135" y="1314450"/>
            <a:ext cx="845978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719585" y="2393950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证（续）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75135" y="3159125"/>
            <a:ext cx="83708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若G不是树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则G中含圈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设边e在G中某个圈上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令G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G-e,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则G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仍连通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且m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m-1 = k。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由归纳假设可知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n’ - m’ + r’ = 2。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n, r’ = r-1可知: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n-m+r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n’-(m’+1)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(r’+1) =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n’-m’+r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 = 2。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5304817"/>
            <a:ext cx="5924550" cy="1470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05070" y="2323874"/>
            <a:ext cx="7683900" cy="43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42703" y="1133475"/>
            <a:ext cx="8094897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90588" indent="-890588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4.1.1 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欧拉公式的推广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对于具有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个连通分支的平面图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k+1(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686252" y="2801249"/>
            <a:ext cx="8094897" cy="362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个连通分支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的顶点数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边数和面数分别为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1..k)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n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2	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1..k)	(1)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由于每个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k + 1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对上式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两边同时求和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2k=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n-m+r+k-1</a:t>
            </a: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n-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k+1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图的平面性检测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对偶图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边着色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  <p:extLst>
      <p:ext uri="{BB962C8B-B14F-4D97-AF65-F5344CB8AC3E}">
        <p14:creationId xmlns:p14="http://schemas.microsoft.com/office/powerpoint/2010/main" val="160980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763127" y="3338003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28189" y="1361123"/>
            <a:ext cx="8459788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90588" indent="-890588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4.1.2  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对一般平面图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，恒有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n-m+r≥2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613675" y="1889760"/>
            <a:ext cx="79969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90588" indent="-890588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4.1.6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简单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连通平面图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没有割边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且每个域的边界数至少为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</a:p>
          <a:p>
            <a:pPr marL="890588" indent="-890588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m≤t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(n-2)/(t-2)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944102" y="3833303"/>
            <a:ext cx="8166100" cy="261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连通平面图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个面。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t·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(1)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r = 2+m-n		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中可得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t(2+m-n)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因是简单图，无重边，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(n-2)t/(t-2)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  <p:bldP spid="1925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90557" y="1206623"/>
            <a:ext cx="8166100" cy="43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由定理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4.1.6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也可证明  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3,3</a:t>
            </a:r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</a:rPr>
              <a:t>都不是平面图。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498928" y="1821506"/>
            <a:ext cx="8166100" cy="43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是平面图。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中无环和平行边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每个面的次数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边数应满足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(5-2)3/(3-2) = 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这显然是矛盾的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不是平面图。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中最短圈的长度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应满足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9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(6-2)4/(4-2) = 8</a:t>
            </a: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这又是矛盾的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也不是平面图。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521830" y="3550591"/>
            <a:ext cx="2211847" cy="461665"/>
          </a:xfrm>
          <a:prstGeom prst="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m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b="1" dirty="0">
                <a:latin typeface="Times New Roman" pitchFamily="18" charset="0"/>
              </a:rPr>
              <a:t>(n-2)t/(t-2)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平面图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4.2  </a:t>
            </a:r>
            <a:r>
              <a:rPr lang="zh-CN" altLang="zh-CN" dirty="0">
                <a:solidFill>
                  <a:srgbClr val="C00000"/>
                </a:solidFill>
                <a:latin typeface="Times New Roman" pitchFamily="18" charset="0"/>
              </a:rPr>
              <a:t>极大平面图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4.3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图的平面性检测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4.4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对偶图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4.5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点着色、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色数与色数多项式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4.6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边着色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4.7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平面图的面着色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23252" y="1300163"/>
            <a:ext cx="800258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4.2.1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cs typeface="Arial" charset="0"/>
              </a:rPr>
              <a:t>≥3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  <a:cs typeface="Arial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若在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任意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不相邻的结点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u, v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之间加边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(u, v),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所得图为非平面图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为极大平面图。</a:t>
            </a:r>
          </a:p>
        </p:txBody>
      </p:sp>
      <p:pic>
        <p:nvPicPr>
          <p:cNvPr id="195588" name="Picture 4" descr="ScreenHunter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3068638"/>
            <a:ext cx="2387600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 descr="ScreenHunter_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225" y="3114675"/>
            <a:ext cx="28702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659821" y="3294063"/>
            <a:ext cx="3484179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中加入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总要与某些边相交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而当改画一下边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后，再加入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并没有破坏其平面性，如图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(b)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因此说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</a:rPr>
              <a:t>并不是极大平面图</a:t>
            </a: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98253" y="2303463"/>
            <a:ext cx="8459788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极大平面图是连通的。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98253" y="1314450"/>
            <a:ext cx="8459788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68400" indent="-11684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若简单平面图中已无不相邻顶点，则是极大平面图如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都是极大平面图。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553803" y="3068638"/>
            <a:ext cx="859019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49363" indent="-12493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</a:t>
            </a:r>
            <a:endParaRPr lang="en-US" altLang="zh-CN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249363" indent="-12493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553803" y="4221163"/>
            <a:ext cx="898207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49363" indent="-124936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3r=2m,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为边数，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为面数。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3" grpId="0"/>
      <p:bldP spid="1966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1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1328" y="2104142"/>
            <a:ext cx="2847719" cy="24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6787" y="2176576"/>
            <a:ext cx="5547986" cy="443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：（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必要性）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是简单图，没有自环和重边，因此不存在边界数为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的域。设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存在面的次数大于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不相邻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内加边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不破坏平面性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是极大平面图矛盾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必相邻。类似地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也必相邻。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必产生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相交于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的外部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这就与“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是平面图”相矛盾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中不存在次数大于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的面。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的每个面都由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条边所围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也就是说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各面的次数均为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42704" y="1321402"/>
            <a:ext cx="8501296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49363" indent="-1249363" eaLnBrk="0" hangingPunct="0"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537181" y="2211433"/>
            <a:ext cx="6707188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itchFamily="2" charset="2"/>
              </a:rPr>
              <a:t>：（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充分性）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不存在不相邻的结点，结论显然成立。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若存在不相邻的结点，设为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不可能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都在外部面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因为每个面的次数均为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因此至少有一个结点如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的边界上。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关联的各边也不在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的边界上，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G’=G-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v,G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中存在原来含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不相邻，所以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上，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Jordan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定理知，若加边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u,v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相交，</a:t>
            </a:r>
          </a:p>
          <a:p>
            <a:pPr marL="173038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为极大平面图。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37181" y="1311321"/>
            <a:ext cx="857386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49363" indent="-1249363" eaLnBrk="0" hangingPunct="0"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pic>
        <p:nvPicPr>
          <p:cNvPr id="128005" name="Picture 5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8475" y="2165396"/>
            <a:ext cx="18446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433287" y="3381421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7548857" y="1916158"/>
            <a:ext cx="223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u</a:t>
            </a:r>
          </a:p>
        </p:txBody>
      </p:sp>
      <p:pic>
        <p:nvPicPr>
          <p:cNvPr id="128008" name="Picture 8" descr="17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8581" y="4235496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8233381" y="4821283"/>
            <a:ext cx="223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7153881" y="4910183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下图中哪些是极大平面图？</a:t>
            </a: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684655" y="507149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314825" y="5071042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86550" y="507104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0" name="Picture 2" descr="174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08264" y="2587625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174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039" y="2781300"/>
            <a:ext cx="2286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174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44439" y="2438400"/>
            <a:ext cx="2286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01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338" y="1900238"/>
            <a:ext cx="81661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19238" indent="-15192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定理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4.2.2 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条边的极大平面图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则</a:t>
            </a:r>
          </a:p>
          <a:p>
            <a:pPr marL="1519238" indent="-15192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m = 3n-6,     r=2n-4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。</a:t>
            </a:r>
            <a:r>
              <a:rPr lang="zh-CN" altLang="en-US" sz="25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（性质</a:t>
            </a:r>
            <a:r>
              <a:rPr lang="en-US" altLang="zh-CN" sz="25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5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6725" y="2801938"/>
            <a:ext cx="8166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Arial" charset="0"/>
                <a:ea typeface="楷体_GB2312" pitchFamily="49" charset="-122"/>
              </a:rPr>
              <a:t>证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6250" y="2816225"/>
            <a:ext cx="8166100" cy="331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由于极大平面图是连通图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由欧拉公式得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r= 2+m-n					(1) 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是极大平面图，根据性质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的每个面的次数均为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2m =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=1..r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3·r		(2)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将上式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整理后可得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m = 3n-6    (3)</a:t>
            </a:r>
          </a:p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再代入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r=2n-4</a:t>
            </a: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330200" y="1046163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(2)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极大平面图的性质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1150" y="1858963"/>
            <a:ext cx="81661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19238" indent="-15192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推论</a:t>
            </a:r>
            <a:r>
              <a:rPr lang="en-US" altLang="zh-CN" sz="2600" dirty="0">
                <a:solidFill>
                  <a:srgbClr val="C00000"/>
                </a:solidFill>
                <a:latin typeface="Arial" charset="0"/>
                <a:ea typeface="楷体_GB2312" pitchFamily="49" charset="-122"/>
              </a:rPr>
              <a:t>4.2.1 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条边的简单连通平面图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</a:p>
          <a:p>
            <a:pPr marL="1519238" indent="-15192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 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  <a:cs typeface="Arial" charset="0"/>
              </a:rPr>
              <a:t>≤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3n-6,     r≤2n-4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1788" y="2751138"/>
            <a:ext cx="8166100" cy="43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0713" y="2768600"/>
            <a:ext cx="81661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设G中没有割边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因为G中没有自环和重边, 所以每个域的边界数至少为3,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3r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≤2m, </a:t>
            </a: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欧拉公式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r= 2+m-n	</a:t>
            </a: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得：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≤3n-6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r≤2n-4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			</a:t>
            </a: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如果G里有割边e, 由于e并不能增加G的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</a:t>
            </a: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也有3r &lt; 2m，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代入欧拉公式即得以上结论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0000"/>
                </a:solidFill>
              </a:rPr>
              <a:t>(2) </a:t>
            </a:r>
            <a:r>
              <a:rPr lang="zh-CN" altLang="en-US" sz="3200">
                <a:solidFill>
                  <a:srgbClr val="000000"/>
                </a:solidFill>
              </a:rPr>
              <a:t>极大平面图的性质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图的平面性检测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对偶图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4.5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边着色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4.7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  <p:extLst>
      <p:ext uri="{BB962C8B-B14F-4D97-AF65-F5344CB8AC3E}">
        <p14:creationId xmlns:p14="http://schemas.microsoft.com/office/powerpoint/2010/main" val="49430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1905000"/>
            <a:ext cx="79660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9966FF"/>
                </a:solidFill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</a:rPr>
              <a:t>4.2.2 </a:t>
            </a:r>
            <a:r>
              <a:rPr lang="zh-CN" altLang="en-US" sz="2600" dirty="0">
                <a:solidFill>
                  <a:srgbClr val="000000"/>
                </a:solidFill>
              </a:rPr>
              <a:t>若简单平面图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zh-CN" altLang="en-US" sz="2600" dirty="0">
                <a:solidFill>
                  <a:srgbClr val="000000"/>
                </a:solidFill>
              </a:rPr>
              <a:t>个结点</a:t>
            </a:r>
            <a:r>
              <a:rPr lang="en-US" altLang="zh-CN" sz="2600" dirty="0">
                <a:solidFill>
                  <a:srgbClr val="000000"/>
                </a:solidFill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</a:rPr>
              <a:t>条边，则每个域的边界数都是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证明</a:t>
            </a: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</a:rPr>
              <a:t>n=6,m=12</a:t>
            </a:r>
            <a:r>
              <a:rPr lang="zh-CN" altLang="en-US" sz="2600" dirty="0">
                <a:solidFill>
                  <a:srgbClr val="000000"/>
                </a:solidFill>
              </a:rPr>
              <a:t>，满足定理</a:t>
            </a:r>
            <a:r>
              <a:rPr lang="en-US" altLang="zh-CN" sz="2600" dirty="0">
                <a:solidFill>
                  <a:srgbClr val="000000"/>
                </a:solidFill>
              </a:rPr>
              <a:t>4.2.1(</a:t>
            </a:r>
            <a:r>
              <a:rPr lang="zh-CN" altLang="en-US" sz="2600" dirty="0">
                <a:solidFill>
                  <a:srgbClr val="000000"/>
                </a:solidFill>
              </a:rPr>
              <a:t>极大平面图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</a:rPr>
              <a:t>m=3n-6)</a:t>
            </a: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是极大平面图，</a:t>
            </a: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故每个域的边界数都是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极大平面图的性质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1813" y="2090738"/>
            <a:ext cx="86121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66FF"/>
                </a:solidFill>
              </a:rPr>
              <a:t>例</a:t>
            </a:r>
            <a:r>
              <a:rPr lang="en-US" altLang="zh-CN" sz="2800" dirty="0">
                <a:solidFill>
                  <a:srgbClr val="9966FF"/>
                </a:solidFill>
              </a:rPr>
              <a:t>4.2.3 </a:t>
            </a:r>
            <a:r>
              <a:rPr lang="zh-CN" altLang="en-US" sz="2800" dirty="0">
                <a:solidFill>
                  <a:srgbClr val="9966FF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若简单连通图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不含</a:t>
            </a:r>
            <a:r>
              <a:rPr lang="en-US" altLang="zh-CN" sz="2800" dirty="0">
                <a:solidFill>
                  <a:srgbClr val="000000"/>
                </a:solidFill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子图，则有</a:t>
            </a:r>
            <a:r>
              <a:rPr lang="en-US" altLang="zh-CN" sz="2800" dirty="0">
                <a:solidFill>
                  <a:srgbClr val="000000"/>
                </a:solidFill>
              </a:rPr>
              <a:t>m ≤2n-4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证明</a:t>
            </a: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显见每个域的边界数至少为4，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因此可得4r ≤2m</a:t>
            </a:r>
          </a:p>
          <a:p>
            <a:pPr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</a:rPr>
              <a:t>代入欧拉公式(m/2) ≥r = m-n+2即m≤2n-4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极大平面图的性质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426720" y="1187751"/>
            <a:ext cx="871728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4.2.3</a:t>
            </a:r>
            <a:r>
              <a:rPr lang="en-US" altLang="zh-CN" sz="28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是简单连通平面图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711878" y="1793019"/>
            <a:ext cx="8166100" cy="4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    假设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阶简单平面图。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711878" y="2270857"/>
            <a:ext cx="8166100" cy="97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00113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结论显然成立。</a:t>
            </a:r>
          </a:p>
          <a:p>
            <a:pPr marL="900113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Blip>
                <a:blip r:embed="rId2"/>
              </a:buBlip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711878" y="3438209"/>
            <a:ext cx="8280400" cy="201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由握手定理可知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2m 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=1..n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d(v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。这与推论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4.2.1 “m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3n-6”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相矛盾</a:t>
            </a:r>
          </a:p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17285" y="5973653"/>
            <a:ext cx="816610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4.2.2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在图着色理论中占有重要地位。 </a:t>
            </a: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极大平面图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950" y="2001838"/>
            <a:ext cx="8107363" cy="9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4.2.4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结点数不超过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的简单平面图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一定存在</a:t>
            </a:r>
            <a:endParaRPr lang="en-US" altLang="zh-CN" sz="26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度小于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6400" y="3028950"/>
            <a:ext cx="8166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5738" defTabSz="1857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证明：假定每个结点的度都不小于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5n≤2m</a:t>
            </a:r>
          </a:p>
          <a:p>
            <a:pPr marL="185738" defTabSz="1857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是简单平面图，满足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m≤3n-6</a:t>
            </a:r>
          </a:p>
          <a:p>
            <a:pPr marL="185738" defTabSz="1857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因此得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n≥12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，与已知矛盾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9438" y="4552950"/>
            <a:ext cx="8166100" cy="43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4.2.5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所有完全图</a:t>
            </a:r>
            <a:r>
              <a:rPr lang="zh-CN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(n≥7)</a:t>
            </a:r>
            <a:r>
              <a:rPr lang="zh-CN" altLang="zh-CN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不是平面图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5124450"/>
            <a:ext cx="8532813" cy="9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5738" defTabSz="1857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因为K</a:t>
            </a:r>
            <a:r>
              <a:rPr lang="en-US" altLang="zh-CN" sz="2600" baseline="-25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(n≥7)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图每个结点的度都为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</a:p>
          <a:p>
            <a:pPr marL="185738" defTabSz="18573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zh-CN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由定理4.2.2 (简单平面图G中存在度小于6的结点)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(2)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极大平面图的性质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极小非平面图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690" y="1268413"/>
            <a:ext cx="8229600" cy="29845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dirty="0">
                <a:latin typeface="Times New Roman" pitchFamily="18" charset="0"/>
              </a:rPr>
              <a:t> 若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zh-CN" altLang="en-US" sz="2800" dirty="0">
                <a:latin typeface="Times New Roman" pitchFamily="18" charset="0"/>
              </a:rPr>
              <a:t>是非平面图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</a:rPr>
              <a:t>并且任意删除一条边所得图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     为平面图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zh-CN" altLang="en-US" sz="2800" dirty="0">
                <a:latin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</a:rPr>
              <a:t>G</a:t>
            </a:r>
            <a:r>
              <a:rPr lang="zh-CN" altLang="en-US" sz="2800" dirty="0">
                <a:latin typeface="Times New Roman" pitchFamily="18" charset="0"/>
              </a:rPr>
              <a:t>为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极小非平面图</a:t>
            </a:r>
            <a:r>
              <a:rPr lang="en-US" altLang="zh-CN" sz="2800" dirty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说明</a:t>
            </a:r>
            <a:r>
              <a:rPr lang="en-US" altLang="zh-CN" sz="2800" dirty="0">
                <a:latin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i="1" dirty="0">
                <a:latin typeface="Times New Roman" pitchFamily="18" charset="0"/>
              </a:rPr>
              <a:t>    K</a:t>
            </a:r>
            <a:r>
              <a:rPr lang="en-US" altLang="zh-CN" sz="2800" baseline="-30000" dirty="0">
                <a:latin typeface="Times New Roman" pitchFamily="18" charset="0"/>
              </a:rPr>
              <a:t>5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</a:rPr>
              <a:t>K</a:t>
            </a:r>
            <a:r>
              <a:rPr lang="en-US" altLang="zh-CN" sz="2800" baseline="-30000" dirty="0">
                <a:latin typeface="Times New Roman" pitchFamily="18" charset="0"/>
              </a:rPr>
              <a:t>3,3</a:t>
            </a:r>
            <a:r>
              <a:rPr lang="zh-CN" altLang="en-US" sz="2800" dirty="0">
                <a:latin typeface="Times New Roman" pitchFamily="18" charset="0"/>
              </a:rPr>
              <a:t>都是极小非平面图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极小非平面图必为简单图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平面图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4.2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极大平面图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4.3  </a:t>
            </a:r>
            <a:r>
              <a:rPr lang="zh-CN" altLang="zh-CN" dirty="0">
                <a:solidFill>
                  <a:srgbClr val="FF0000"/>
                </a:solidFill>
                <a:latin typeface="Times New Roman" pitchFamily="18" charset="0"/>
              </a:rPr>
              <a:t>图的平面性检测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4.4 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对偶图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4.5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点着色、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色数与色数多项式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4.6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边着色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4.7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平面图的面着色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4372536"/>
            <a:ext cx="8191500" cy="225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结点数最少的非平面图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5     </a:t>
            </a:r>
            <a:endParaRPr lang="zh-CN" altLang="zh-CN" sz="2800" baseline="30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边数最少的非平面图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3,3   </a:t>
            </a:r>
            <a:endParaRPr lang="zh-CN" altLang="zh-CN" sz="2800" baseline="30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zh-CN" sz="2800" baseline="-25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Rot="1" noChangeArrowheads="1"/>
          </p:cNvSpPr>
          <p:nvPr/>
        </p:nvSpPr>
        <p:spPr bwMode="auto">
          <a:xfrm>
            <a:off x="467401" y="1086411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dirty="0">
                <a:solidFill>
                  <a:srgbClr val="00297A"/>
                </a:solidFill>
              </a:rPr>
              <a:t>(1) </a:t>
            </a:r>
            <a:r>
              <a:rPr lang="zh-CN" altLang="en-US" sz="3200" dirty="0">
                <a:solidFill>
                  <a:srgbClr val="00297A"/>
                </a:solidFill>
              </a:rPr>
              <a:t>非平面图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43412" y="2527861"/>
            <a:ext cx="81470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如果图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不能嵌入平面使得任意两边只能在结点处相交，那么</a:t>
            </a:r>
            <a:r>
              <a:rPr lang="en-US" altLang="zh-CN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itchFamily="34" charset="0"/>
                <a:sym typeface="MT Extra" pitchFamily="18" charset="2"/>
              </a:rPr>
              <a:t>就称为</a:t>
            </a:r>
            <a:r>
              <a:rPr lang="zh-CN" altLang="en-US" sz="2800">
                <a:solidFill>
                  <a:srgbClr val="FF0066"/>
                </a:solidFill>
                <a:latin typeface="Tahoma" pitchFamily="34" charset="0"/>
                <a:sym typeface="MT Extra" pitchFamily="18" charset="2"/>
              </a:rPr>
              <a:t>非平面图</a:t>
            </a:r>
            <a:r>
              <a:rPr lang="zh-CN" altLang="en-US" sz="2800">
                <a:solidFill>
                  <a:schemeClr val="bg2"/>
                </a:solidFill>
                <a:latin typeface="Tahoma" pitchFamily="34" charset="0"/>
                <a:sym typeface="MT Extra" pitchFamily="18" charset="2"/>
              </a:rPr>
              <a:t>。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73537" y="1959536"/>
            <a:ext cx="76327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定义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2800" dirty="0">
              <a:solidFill>
                <a:schemeClr val="bg2"/>
              </a:solidFill>
            </a:endParaRPr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573537" y="3518461"/>
            <a:ext cx="880268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怎样判断一个图为可平面图还是非平面图？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pic>
        <p:nvPicPr>
          <p:cNvPr id="1019911" name="Picture 7" descr="K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9537" y="4197911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9912" name="Picture 8" descr="K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337" y="4234423"/>
            <a:ext cx="1276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5977387" y="5726673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850637" y="5726673"/>
            <a:ext cx="776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3,3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6" grpId="0" build="p"/>
      <p:bldP spid="1019910" grpId="0" build="p"/>
      <p:bldP spid="1019913" grpId="0"/>
      <p:bldP spid="10199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24790" y="2025650"/>
            <a:ext cx="8577262" cy="39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4.3.1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的任何子图都是平面图。</a:t>
            </a: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883552" y="2555875"/>
            <a:ext cx="8166100" cy="39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4)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1,n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的所有子图都是平面图。</a:t>
            </a: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602565" y="3040063"/>
            <a:ext cx="8802687" cy="8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4.3.2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是非平面图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的任何母图也都是非平面图。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推论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4.3.1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5)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3,n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都是非平面图。</a:t>
            </a: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827990" y="5094288"/>
            <a:ext cx="816610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63341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4.3.3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说明重边和自环不影响图的平面性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因而在研究图是否为平面图时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可不考虑重边和自环。</a:t>
            </a: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594627" y="4057650"/>
            <a:ext cx="832485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4.3.3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则在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中加重边或自环后所得图还是平面图。</a:t>
            </a:r>
          </a:p>
        </p:txBody>
      </p:sp>
      <p:sp>
        <p:nvSpPr>
          <p:cNvPr id="59399" name="Rectangle 3"/>
          <p:cNvSpPr>
            <a:spLocks noRot="1" noChangeArrowheads="1"/>
          </p:cNvSpPr>
          <p:nvPr/>
        </p:nvSpPr>
        <p:spPr bwMode="auto">
          <a:xfrm>
            <a:off x="535665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(2)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</a:t>
            </a: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/>
      <p:bldP spid="899077" grpId="0"/>
      <p:bldP spid="8990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650418" y="1892300"/>
            <a:ext cx="8416925" cy="8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4.3.1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e=(u, v)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的一条边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增加新的顶点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使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均与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称在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中插入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740906" y="2719388"/>
            <a:ext cx="8166100" cy="8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23888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中一个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w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删除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增加新边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(u, v),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称为在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中消去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640893" y="3654425"/>
            <a:ext cx="8166100" cy="84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4.3.2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若两个图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同构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或通过反复插入或消去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度顶点后是同构的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是同胚的。</a:t>
            </a:r>
          </a:p>
        </p:txBody>
      </p:sp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785356" y="5046663"/>
            <a:ext cx="2881312" cy="9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(b)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同胚。</a:t>
            </a:r>
          </a:p>
        </p:txBody>
      </p:sp>
      <p:pic>
        <p:nvPicPr>
          <p:cNvPr id="1020934" name="Picture 6" descr="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5906" y="4868479"/>
            <a:ext cx="161925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5" name="Picture 7" descr="17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0843" y="4857367"/>
            <a:ext cx="1290638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Rot="1" noChangeArrowheads="1"/>
          </p:cNvSpPr>
          <p:nvPr/>
        </p:nvSpPr>
        <p:spPr bwMode="auto">
          <a:xfrm>
            <a:off x="564693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同胚的概念</a:t>
            </a: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/>
      <p:bldP spid="1020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5767" y="3792538"/>
            <a:ext cx="4651375" cy="2284412"/>
            <a:chOff x="2976" y="2722"/>
            <a:chExt cx="2352" cy="1097"/>
          </a:xfrm>
        </p:grpSpPr>
        <p:pic>
          <p:nvPicPr>
            <p:cNvPr id="61446" name="Picture 4" descr="收缩边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6" y="2722"/>
              <a:ext cx="235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(3)</a:t>
              </a: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4752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(4)</a:t>
              </a:r>
            </a:p>
          </p:txBody>
        </p:sp>
      </p:grp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635904" y="2209800"/>
            <a:ext cx="84169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4.3.3</a:t>
            </a:r>
            <a:r>
              <a:rPr lang="en-US" altLang="zh-CN" sz="26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e=(u, v)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为图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的一条边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中删除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e,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增加新的顶点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w,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使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w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关联除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外的</a:t>
            </a:r>
            <a:r>
              <a:rPr lang="en-US" altLang="zh-CN" sz="25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u,v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关联的一切边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称为边</a:t>
            </a:r>
            <a:r>
              <a:rPr lang="en-US" altLang="zh-CN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的收缩。</a:t>
            </a:r>
          </a:p>
        </p:txBody>
      </p:sp>
      <p:sp>
        <p:nvSpPr>
          <p:cNvPr id="61444" name="Rectangle 3"/>
          <p:cNvSpPr>
            <a:spLocks noRot="1" noChangeArrowheads="1"/>
          </p:cNvSpPr>
          <p:nvPr/>
        </p:nvSpPr>
        <p:spPr bwMode="auto">
          <a:xfrm>
            <a:off x="550179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边收缩的概念</a:t>
            </a: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22832" y="1243834"/>
            <a:ext cx="76327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应用背景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1350" y="2028825"/>
            <a:ext cx="789305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实际问题中经常要求平面图：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高速公路设计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、印刷电路设计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tabLst/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图的平面化问题：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一个图能否画在一个平面上，且任何边都不交叉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Tx/>
              <a:buNone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60363" marR="0" lvl="0" indent="-3603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近些年来，特别是大规模集成电路的发展进一步促进了对平面图的研究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0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669011" y="2157872"/>
            <a:ext cx="8166100" cy="98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中不含与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同胚子图。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624561" y="3597734"/>
            <a:ext cx="8166100" cy="98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中没有可收缩到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的子图。</a:t>
            </a:r>
          </a:p>
        </p:txBody>
      </p:sp>
      <p:sp>
        <p:nvSpPr>
          <p:cNvPr id="62468" name="Rectangle 3"/>
          <p:cNvSpPr>
            <a:spLocks noRot="1" noChangeArrowheads="1"/>
          </p:cNvSpPr>
          <p:nvPr/>
        </p:nvSpPr>
        <p:spPr bwMode="auto">
          <a:xfrm>
            <a:off x="593725" y="1061359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平面图的判定定理</a:t>
            </a:r>
          </a:p>
        </p:txBody>
      </p:sp>
      <p:sp>
        <p:nvSpPr>
          <p:cNvPr id="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00094" y="1976438"/>
            <a:ext cx="8166100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4.3.2</a:t>
            </a:r>
            <a:r>
              <a:rPr lang="zh-CN" altLang="en-US" sz="2600" dirty="0">
                <a:solidFill>
                  <a:srgbClr val="9966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证明彼得松图不是平面图。</a:t>
            </a:r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657901" y="2544763"/>
            <a:ext cx="6461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4138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tabLst>
                <a:tab pos="2878138" algn="l"/>
              </a:tabLst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4138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tabLst>
                <a:tab pos="2878138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将彼得松图顶点标顺序如右图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所示。在  图中将边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 f),  (b, g), (c, h), (d,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(e, j)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收缩后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得到右图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84138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tabLst>
                <a:tab pos="2878138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故彼得松图不是平面图。</a:t>
            </a:r>
          </a:p>
        </p:txBody>
      </p:sp>
      <p:pic>
        <p:nvPicPr>
          <p:cNvPr id="63492" name="Picture 5" descr="17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113" y="1882775"/>
            <a:ext cx="14954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06" name="Picture 6" descr="17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675" y="4168775"/>
            <a:ext cx="14620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3"/>
          <p:cNvSpPr>
            <a:spLocks noRot="1" noChangeArrowheads="1"/>
          </p:cNvSpPr>
          <p:nvPr/>
        </p:nvSpPr>
        <p:spPr bwMode="auto">
          <a:xfrm>
            <a:off x="637263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</a:p>
        </p:txBody>
      </p:sp>
      <p:sp>
        <p:nvSpPr>
          <p:cNvPr id="9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2579910" y="4648200"/>
            <a:ext cx="2209800" cy="13849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74910" y="1941513"/>
            <a:ext cx="7645400" cy="519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9966FF"/>
                </a:solidFill>
              </a:rPr>
              <a:t>例</a:t>
            </a:r>
            <a:r>
              <a:rPr lang="en-US" altLang="zh-CN" sz="2800" dirty="0">
                <a:solidFill>
                  <a:srgbClr val="9966FF"/>
                </a:solidFill>
              </a:rPr>
              <a:t>4.3.3</a:t>
            </a:r>
            <a:r>
              <a:rPr lang="zh-CN" altLang="en-US" sz="2800" dirty="0">
                <a:solidFill>
                  <a:srgbClr val="9966FF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下面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个图是平面图吗？为什么？</a:t>
            </a:r>
          </a:p>
        </p:txBody>
      </p:sp>
      <p:pic>
        <p:nvPicPr>
          <p:cNvPr id="64516" name="Picture 4" descr="17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323" y="2565400"/>
            <a:ext cx="4038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29" name="Picture 5" descr="17-8(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85" y="4284663"/>
            <a:ext cx="1849438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30" name="Picture 6" descr="17-8(2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2110" y="4419600"/>
            <a:ext cx="1812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31" name="Text Box 7"/>
          <p:cNvSpPr txBox="1">
            <a:spLocks noChangeArrowheads="1"/>
          </p:cNvSpPr>
          <p:nvPr/>
        </p:nvSpPr>
        <p:spPr bwMode="auto">
          <a:xfrm>
            <a:off x="6770910" y="4724400"/>
            <a:ext cx="2209800" cy="10156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64520" name="Rectangle 3"/>
          <p:cNvSpPr>
            <a:spLocks noRot="1" noChangeArrowheads="1"/>
          </p:cNvSpPr>
          <p:nvPr/>
        </p:nvSpPr>
        <p:spPr bwMode="auto">
          <a:xfrm>
            <a:off x="608235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6" grpId="0" autoUpdateAnimBg="0"/>
      <p:bldP spid="10250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ChangeArrowheads="1"/>
          </p:cNvSpPr>
          <p:nvPr/>
        </p:nvSpPr>
        <p:spPr bwMode="auto">
          <a:xfrm>
            <a:off x="611188" y="2439395"/>
            <a:ext cx="684053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由于要求非平面图是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阶的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用插入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度顶点的方法</a:t>
            </a: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只能产生一个非平面图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(a)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所示。</a:t>
            </a: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由于它与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同胚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所以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它是非平面图。</a:t>
            </a: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外放置一个顶点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使其与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上的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个至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个顶点</a:t>
            </a: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相邻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可得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个图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如图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(b) ~ (f)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所示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  <a:p>
            <a:pPr indent="539750">
              <a:lnSpc>
                <a:spcPct val="115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因包含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子图，故均为非平面图。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66738" y="1291130"/>
            <a:ext cx="8577262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27063" indent="-6270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latin typeface="Arial" charset="0"/>
                <a:ea typeface="楷体_GB2312" pitchFamily="49" charset="-122"/>
              </a:rPr>
              <a:t>4.3.4</a:t>
            </a:r>
            <a:r>
              <a:rPr lang="zh-CN" altLang="en-US" sz="2600" dirty="0">
                <a:solidFill>
                  <a:srgbClr val="9966FF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对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插入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度顶点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或在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外放置一个顶点使其与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5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上的若干个顶点相邻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共可产生多少个</a:t>
            </a:r>
            <a:r>
              <a:rPr lang="en-US" altLang="zh-CN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6</a:t>
            </a:r>
            <a:r>
              <a:rPr lang="zh-CN" altLang="en-US" sz="22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阶简单连通非同构的非平面图？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6738" y="2304458"/>
            <a:ext cx="5915025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解</a:t>
            </a:r>
          </a:p>
        </p:txBody>
      </p:sp>
      <p:pic>
        <p:nvPicPr>
          <p:cNvPr id="1026053" name="Picture 5" descr="177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6150" y="4765083"/>
            <a:ext cx="1712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4" name="Picture 6" descr="177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7438" y="2529883"/>
            <a:ext cx="1706562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5" name="Picture 7" descr="177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375" y="4823820"/>
            <a:ext cx="1716088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6" name="Picture 8" descr="177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1663" y="4914308"/>
            <a:ext cx="1716087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7" name="Picture 9" descr="177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27438" y="5004795"/>
            <a:ext cx="1712912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58" name="Picture 10" descr="177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54650" y="4950820"/>
            <a:ext cx="1716088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5" name="Rectangle 3"/>
          <p:cNvSpPr>
            <a:spLocks noChangeArrowheads="1"/>
          </p:cNvSpPr>
          <p:nvPr/>
        </p:nvSpPr>
        <p:spPr bwMode="auto">
          <a:xfrm>
            <a:off x="727979" y="1939925"/>
            <a:ext cx="81899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步骤：</a:t>
            </a:r>
            <a:endParaRPr lang="en-US" altLang="zh-CN" sz="2800">
              <a:solidFill>
                <a:srgbClr val="000000"/>
              </a:solidFill>
            </a:endParaRPr>
          </a:p>
          <a:p>
            <a:pPr marL="271463" indent="-271463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1.</a:t>
            </a:r>
            <a:r>
              <a:rPr lang="zh-CN" altLang="en-US" sz="2800">
                <a:solidFill>
                  <a:srgbClr val="000000"/>
                </a:solidFill>
              </a:rPr>
              <a:t>若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是非连通的，则分别检测每一个连通分支。</a:t>
            </a:r>
          </a:p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仅当所有的连通分支都是可平面的，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就是</a:t>
            </a:r>
          </a:p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可平面的</a:t>
            </a:r>
          </a:p>
          <a:p>
            <a:pPr marL="271463" indent="-271463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2.</a:t>
            </a:r>
            <a:r>
              <a:rPr lang="zh-CN" altLang="en-US" sz="2800">
                <a:solidFill>
                  <a:srgbClr val="000000"/>
                </a:solidFill>
              </a:rPr>
              <a:t>如果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中存在割点</a:t>
            </a:r>
            <a:r>
              <a:rPr lang="en-US" altLang="zh-CN" sz="2800">
                <a:solidFill>
                  <a:srgbClr val="000000"/>
                </a:solidFill>
              </a:rPr>
              <a:t>v</a:t>
            </a:r>
            <a:r>
              <a:rPr lang="zh-CN" altLang="en-US" sz="2800">
                <a:solidFill>
                  <a:srgbClr val="000000"/>
                </a:solidFill>
              </a:rPr>
              <a:t>，这时可将图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从割点处</a:t>
            </a:r>
          </a:p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分离，构成若干个不含割点的连通子图，或</a:t>
            </a:r>
          </a:p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称块，然后检测每一块。</a:t>
            </a:r>
          </a:p>
          <a:p>
            <a:pPr marL="271463" indent="-271463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是可平面的当且仅当每一块都是可平面的</a:t>
            </a:r>
          </a:p>
          <a:p>
            <a:pPr marL="271463" indent="-271463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3.</a:t>
            </a:r>
            <a:r>
              <a:rPr lang="zh-CN" altLang="en-US" sz="2800">
                <a:solidFill>
                  <a:srgbClr val="000000"/>
                </a:solidFill>
              </a:rPr>
              <a:t>移去自环</a:t>
            </a:r>
          </a:p>
        </p:txBody>
      </p:sp>
      <p:sp>
        <p:nvSpPr>
          <p:cNvPr id="66564" name="Rectangle 3"/>
          <p:cNvSpPr>
            <a:spLocks noRot="1" noChangeArrowheads="1"/>
          </p:cNvSpPr>
          <p:nvPr/>
        </p:nvSpPr>
        <p:spPr bwMode="auto">
          <a:xfrm>
            <a:off x="600979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680807" y="1831975"/>
            <a:ext cx="8189913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步骤：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39738" indent="-439738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</a:rPr>
              <a:t>移去度为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的结点</a:t>
            </a:r>
            <a:r>
              <a:rPr lang="en-US" altLang="zh-CN" sz="2400" dirty="0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i</a:t>
            </a:r>
            <a:r>
              <a:rPr lang="zh-CN" altLang="en-US" sz="2400" dirty="0">
                <a:solidFill>
                  <a:srgbClr val="000000"/>
                </a:solidFill>
              </a:rPr>
              <a:t>及其关联的边，而在它的两个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邻点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sz="2400" dirty="0">
                <a:solidFill>
                  <a:srgbClr val="000000"/>
                </a:solidFill>
              </a:rPr>
              <a:t>之间加入边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</a:rPr>
              <a:t>原图是可平面的当且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仅当新图是可平面的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同胚操作）</a:t>
            </a:r>
          </a:p>
          <a:p>
            <a:pPr marL="439738" indent="-439738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5. </a:t>
            </a:r>
            <a:r>
              <a:rPr lang="zh-CN" altLang="en-US" sz="2400" dirty="0">
                <a:solidFill>
                  <a:srgbClr val="000000"/>
                </a:solidFill>
              </a:rPr>
              <a:t>移去重边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反复运用</a:t>
            </a:r>
            <a:r>
              <a:rPr lang="en-US" altLang="zh-CN" sz="2400" dirty="0">
                <a:solidFill>
                  <a:srgbClr val="FF3300"/>
                </a:solidFill>
              </a:rPr>
              <a:t>4</a:t>
            </a:r>
            <a:r>
              <a:rPr lang="zh-CN" altLang="en-US" sz="2400" dirty="0">
                <a:solidFill>
                  <a:srgbClr val="FF3300"/>
                </a:solidFill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zh-CN" altLang="en-US" sz="2400" dirty="0">
                <a:solidFill>
                  <a:srgbClr val="FF3300"/>
                </a:solidFill>
              </a:rPr>
              <a:t>。最后如下判断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m&lt;9</a:t>
            </a:r>
            <a:r>
              <a:rPr lang="zh-CN" altLang="en-US" sz="2400" dirty="0">
                <a:solidFill>
                  <a:srgbClr val="000000"/>
                </a:solidFill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</a:rPr>
              <a:t>n&lt;5</a:t>
            </a:r>
            <a:r>
              <a:rPr lang="zh-CN" altLang="en-US" sz="2400" dirty="0">
                <a:solidFill>
                  <a:srgbClr val="000000"/>
                </a:solidFill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是可平面图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m&gt;3n-6</a:t>
            </a:r>
            <a:r>
              <a:rPr lang="zh-CN" altLang="en-US" sz="2400" dirty="0">
                <a:solidFill>
                  <a:srgbClr val="000000"/>
                </a:solidFill>
              </a:rPr>
              <a:t>，    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是非平面图</a:t>
            </a: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c.</a:t>
            </a:r>
            <a:r>
              <a:rPr lang="zh-CN" altLang="en-US" sz="2400" dirty="0">
                <a:solidFill>
                  <a:srgbClr val="000000"/>
                </a:solidFill>
              </a:rPr>
              <a:t>不满足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，需要进一步测试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39738" indent="-439738">
              <a:spcBef>
                <a:spcPct val="5000"/>
              </a:spcBef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439738" indent="-439738">
              <a:spcBef>
                <a:spcPct val="5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更实用有效的算法：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39738" indent="-439738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Demoucron</a:t>
            </a:r>
            <a:r>
              <a:rPr lang="en-US" altLang="zh-CN" sz="2400" dirty="0">
                <a:solidFill>
                  <a:srgbClr val="000000"/>
                </a:solidFill>
              </a:rPr>
              <a:t>, et al.  DMP</a:t>
            </a:r>
            <a:r>
              <a:rPr lang="zh-CN" altLang="en-US" sz="2400" dirty="0">
                <a:solidFill>
                  <a:srgbClr val="000000"/>
                </a:solidFill>
              </a:rPr>
              <a:t>算法  </a:t>
            </a:r>
            <a:r>
              <a:rPr lang="en-US" altLang="zh-CN" sz="2400" dirty="0">
                <a:solidFill>
                  <a:srgbClr val="000000"/>
                </a:solidFill>
              </a:rPr>
              <a:t>1964</a:t>
            </a:r>
            <a:r>
              <a:rPr lang="zh-CN" altLang="en-US" sz="2400" dirty="0">
                <a:solidFill>
                  <a:srgbClr val="000000"/>
                </a:solidFill>
              </a:rPr>
              <a:t> （见课本</a:t>
            </a:r>
            <a:r>
              <a:rPr lang="en-US" altLang="zh-CN" sz="2400" dirty="0">
                <a:solidFill>
                  <a:srgbClr val="000000"/>
                </a:solidFill>
              </a:rPr>
              <a:t>74-79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39738" indent="-439738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Hopcroft</a:t>
            </a:r>
            <a:r>
              <a:rPr lang="en-US" altLang="zh-CN" sz="2400" dirty="0">
                <a:solidFill>
                  <a:srgbClr val="000000"/>
                </a:solidFill>
              </a:rPr>
              <a:t>, et al. O(n)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图的平面性检测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4.1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平面图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4.2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极大平面图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4.3  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图的平面性检测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4.4  </a:t>
            </a:r>
            <a:r>
              <a:rPr lang="zh-CN" altLang="zh-CN" dirty="0">
                <a:solidFill>
                  <a:srgbClr val="FF0000"/>
                </a:solidFill>
                <a:latin typeface="Times New Roman" pitchFamily="18" charset="0"/>
              </a:rPr>
              <a:t>对偶图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4.5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点着色、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</a:rPr>
              <a:t>色数与色数多项式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4.6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边着色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4.7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平面图的面着色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49745" y="1982788"/>
            <a:ext cx="81661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4.4.1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平面图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的某个平面嵌入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构造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如下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: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1)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的面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中放置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435420" y="3482975"/>
            <a:ext cx="8893175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2)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的面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的公共边界上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做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的边   </a:t>
            </a:r>
          </a:p>
          <a:p>
            <a:pPr marL="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e*(v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*,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*)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相交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不与其它边相交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;</a:t>
            </a:r>
          </a:p>
          <a:p>
            <a:pPr marL="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3)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在面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之内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e*(v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*, 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*)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是以顶点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为</a:t>
            </a:r>
          </a:p>
          <a:p>
            <a:pPr marL="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端点的环，与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相交一次。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21183" y="5268913"/>
            <a:ext cx="82629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定义实际上给出了求图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</a:rPr>
              <a:t>的方法，它也称为</a:t>
            </a:r>
            <a:r>
              <a:rPr lang="en-US" altLang="zh-CN" sz="2400" dirty="0">
                <a:solidFill>
                  <a:srgbClr val="000000"/>
                </a:solidFill>
              </a:rPr>
              <a:t>D (drawing)</a:t>
            </a:r>
            <a:r>
              <a:rPr lang="zh-CN" altLang="en-US" sz="2400" dirty="0">
                <a:solidFill>
                  <a:srgbClr val="000000"/>
                </a:solidFill>
              </a:rPr>
              <a:t>过程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注意：只有平面图才有对偶图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963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(1) </a:t>
            </a:r>
            <a:r>
              <a:rPr lang="zh-CN" altLang="en-US" sz="3200">
                <a:solidFill>
                  <a:srgbClr val="00297A"/>
                </a:solidFill>
              </a:rPr>
              <a:t>对偶图的定义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179a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1" name="Picture 3" descr="179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2" name="Picture 4" descr="179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3" name="Picture 5" descr="179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4" name="Picture 6" descr="179a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5" name="Picture 7" descr="179a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6" name="Picture 8" descr="179a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7" name="Picture 9" descr="179a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8" name="Picture 10" descr="179b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9" name="Picture 11" descr="179b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0" name="Picture 12" descr="179b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1" name="Picture 13" descr="179b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2" name="Picture 14" descr="179b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3" name="Picture 15" descr="179b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4" name="Picture 16" descr="179b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5" name="Picture 17" descr="179b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798960" y="1903413"/>
            <a:ext cx="85058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4.4.1</a:t>
            </a:r>
            <a:r>
              <a:rPr lang="zh-CN" altLang="en-US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求对偶图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3200" dirty="0">
              <a:solidFill>
                <a:schemeClr val="bg2"/>
              </a:solidFill>
            </a:endParaRPr>
          </a:p>
        </p:txBody>
      </p:sp>
      <p:sp>
        <p:nvSpPr>
          <p:cNvPr id="939028" name="Rectangle 20"/>
          <p:cNvSpPr>
            <a:spLocks noChangeArrowheads="1"/>
          </p:cNvSpPr>
          <p:nvPr/>
        </p:nvSpPr>
        <p:spPr bwMode="auto">
          <a:xfrm>
            <a:off x="719585" y="5408613"/>
            <a:ext cx="8262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注意：同构的两个图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对偶图不一定同构。</a:t>
            </a:r>
          </a:p>
        </p:txBody>
      </p:sp>
      <p:sp>
        <p:nvSpPr>
          <p:cNvPr id="70676" name="Rectangle 3"/>
          <p:cNvSpPr>
            <a:spLocks noRot="1" noChangeArrowheads="1"/>
          </p:cNvSpPr>
          <p:nvPr/>
        </p:nvSpPr>
        <p:spPr bwMode="auto">
          <a:xfrm>
            <a:off x="65903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对偶图的生成</a:t>
            </a:r>
          </a:p>
        </p:txBody>
      </p:sp>
      <p:sp>
        <p:nvSpPr>
          <p:cNvPr id="23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3154E-6 L 0.20539 3.9315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011E-6 L 0.22379 1.48011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ChangeArrowheads="1"/>
          </p:cNvSpPr>
          <p:nvPr/>
        </p:nvSpPr>
        <p:spPr bwMode="auto">
          <a:xfrm>
            <a:off x="788298" y="1909763"/>
            <a:ext cx="81661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4.4.1</a:t>
            </a:r>
            <a:r>
              <a:rPr lang="zh-CN" altLang="en-US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是平面图，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一定有对偶图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G*,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而且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是唯一的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证明：由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过程即可得证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05761" y="3413125"/>
            <a:ext cx="81661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4.4.2</a:t>
            </a:r>
            <a:r>
              <a:rPr lang="zh-CN" altLang="en-US" sz="24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是连通图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在平面图G里，每个域f都存在相邻的域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而且对G的任何部分域来说，都存在与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们之中某个域相邻的域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这样由对偶图的定义可知，G*连通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684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对偶图的性质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0231" y="1301750"/>
            <a:ext cx="7632700" cy="9001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4.1.1)</a:t>
            </a:r>
            <a:endParaRPr kumimoji="0" lang="zh-CN" altLang="zh-CN" sz="28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0569" y="2011363"/>
            <a:ext cx="78406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可嵌入平面、可平面图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2682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若能把图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画在一个平面上，使任何两条边都不相交，就称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可嵌入平面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，或称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可平面图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平面图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可平面图在平面上的一个嵌入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非平面图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没有平面嵌入的图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ChangeArrowheads="1"/>
          </p:cNvSpPr>
          <p:nvPr/>
        </p:nvSpPr>
        <p:spPr bwMode="auto">
          <a:xfrm>
            <a:off x="588959" y="1179513"/>
            <a:ext cx="8166100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4.4.3</a:t>
            </a:r>
            <a:r>
              <a:rPr lang="zh-CN" altLang="en-US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平面连通图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与其对偶图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的结点、边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  和域之间存在如下对应关系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  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m=m*, n=r*, r=n*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672" y="2932289"/>
            <a:ext cx="8356843" cy="37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4.4.4</a:t>
            </a:r>
            <a:r>
              <a:rPr lang="zh-CN" altLang="en-US" sz="2600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的顶点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位于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</a:p>
          <a:p>
            <a:pPr marL="1350963" indent="-1350963">
              <a:lnSpc>
                <a:spcPct val="120000"/>
              </a:lnSpc>
              <a:spcAft>
                <a:spcPct val="30000"/>
              </a:spcAft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 </a:t>
            </a:r>
            <a:r>
              <a:rPr lang="en-US" altLang="zh-CN" sz="26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*)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</a:t>
            </a:r>
          </a:p>
          <a:p>
            <a:pPr marL="1350963" indent="-1350963"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证明：设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的边界为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</a:p>
          <a:p>
            <a:pPr marL="1350963" indent="-1350963"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个非桥边。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于是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的长度为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由“对偶图的定义”可知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条桥对应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处有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个环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条非桥边对应与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相邻的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条边。</a:t>
            </a:r>
          </a:p>
          <a:p>
            <a:pPr marL="1350963" indent="-1350963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所以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*) = 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deg(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12169" y="1822675"/>
            <a:ext cx="8650288" cy="84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4.4.2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图为一所房子的俯视图，设每一面墙都有一个门，问能否从某个房间开始过每扇门一次最后返回</a:t>
            </a: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348456" y="2939143"/>
            <a:ext cx="5122863" cy="261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的对偶图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问题转化为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是否存在欧拉回路。</a:t>
            </a: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容易看出，域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中对应的结点度数为奇数，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因此不存在欧拉回路。</a:t>
            </a: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67400" y="2939143"/>
            <a:ext cx="3276600" cy="1584325"/>
            <a:chOff x="5867400" y="2997200"/>
            <a:chExt cx="3276600" cy="1584325"/>
          </a:xfrm>
        </p:grpSpPr>
        <p:sp>
          <p:nvSpPr>
            <p:cNvPr id="75780" name="Line 6"/>
            <p:cNvSpPr>
              <a:spLocks noChangeShapeType="1"/>
            </p:cNvSpPr>
            <p:nvPr/>
          </p:nvSpPr>
          <p:spPr bwMode="auto">
            <a:xfrm>
              <a:off x="58674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1" name="Line 7"/>
            <p:cNvSpPr>
              <a:spLocks noChangeShapeType="1"/>
            </p:cNvSpPr>
            <p:nvPr/>
          </p:nvSpPr>
          <p:spPr bwMode="auto">
            <a:xfrm>
              <a:off x="5867400" y="2997200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Line 8"/>
            <p:cNvSpPr>
              <a:spLocks noChangeShapeType="1"/>
            </p:cNvSpPr>
            <p:nvPr/>
          </p:nvSpPr>
          <p:spPr bwMode="auto">
            <a:xfrm>
              <a:off x="5867400" y="4581525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9"/>
            <p:cNvSpPr>
              <a:spLocks noChangeShapeType="1"/>
            </p:cNvSpPr>
            <p:nvPr/>
          </p:nvSpPr>
          <p:spPr bwMode="auto">
            <a:xfrm>
              <a:off x="6659563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Line 10"/>
            <p:cNvSpPr>
              <a:spLocks noChangeShapeType="1"/>
            </p:cNvSpPr>
            <p:nvPr/>
          </p:nvSpPr>
          <p:spPr bwMode="auto">
            <a:xfrm>
              <a:off x="8459788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Line 11"/>
            <p:cNvSpPr>
              <a:spLocks noChangeShapeType="1"/>
            </p:cNvSpPr>
            <p:nvPr/>
          </p:nvSpPr>
          <p:spPr bwMode="auto">
            <a:xfrm>
              <a:off x="75946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12"/>
            <p:cNvSpPr>
              <a:spLocks noChangeShapeType="1"/>
            </p:cNvSpPr>
            <p:nvPr/>
          </p:nvSpPr>
          <p:spPr bwMode="auto">
            <a:xfrm>
              <a:off x="5867400" y="3789363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3"/>
            <p:cNvSpPr>
              <a:spLocks noChangeShapeType="1"/>
            </p:cNvSpPr>
            <p:nvPr/>
          </p:nvSpPr>
          <p:spPr bwMode="auto">
            <a:xfrm>
              <a:off x="7091363" y="2997200"/>
              <a:ext cx="0" cy="7921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182" name="Text Box 14"/>
            <p:cNvSpPr txBox="1">
              <a:spLocks noChangeArrowheads="1"/>
            </p:cNvSpPr>
            <p:nvPr/>
          </p:nvSpPr>
          <p:spPr bwMode="auto">
            <a:xfrm>
              <a:off x="6946900" y="4005263"/>
              <a:ext cx="5762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159183" name="Text Box 15"/>
            <p:cNvSpPr txBox="1">
              <a:spLocks noChangeArrowheads="1"/>
            </p:cNvSpPr>
            <p:nvPr/>
          </p:nvSpPr>
          <p:spPr bwMode="auto">
            <a:xfrm>
              <a:off x="8567738" y="3070225"/>
              <a:ext cx="5762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5791" name="Rectangle 3"/>
          <p:cNvSpPr>
            <a:spLocks noRot="1" noChangeArrowheads="1"/>
          </p:cNvSpPr>
          <p:nvPr/>
        </p:nvSpPr>
        <p:spPr bwMode="auto">
          <a:xfrm>
            <a:off x="44132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</a:p>
        </p:txBody>
      </p:sp>
      <p:sp>
        <p:nvSpPr>
          <p:cNvPr id="1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609599" y="1258903"/>
            <a:ext cx="7868361" cy="380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50963" indent="-1350963">
              <a:lnSpc>
                <a:spcPct val="15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4.4.5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的一个初级回路，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S*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</a:p>
          <a:p>
            <a:pPr marL="1350963" indent="-1350963">
              <a:lnSpc>
                <a:spcPct val="15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中与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的各边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对应的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e</a:t>
            </a:r>
            <a:r>
              <a:rPr lang="en-US" altLang="zh-CN" baseline="-25000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的集合，则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S*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</a:t>
            </a:r>
          </a:p>
          <a:p>
            <a:pPr marL="1350963" indent="-1350963">
              <a:lnSpc>
                <a:spcPct val="15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               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G*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的一个割集。</a:t>
            </a:r>
          </a:p>
          <a:p>
            <a:pPr marL="1350963" indent="-1350963">
              <a:lnSpc>
                <a:spcPct val="15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C把G的域分成了两部分，因此E(G*)-S*把G*的结点分成不连通的两部分，由性质4.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.2(即G*是连通图)，G*这两部分分别是连通的，因此S* 是G* 的一个割集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  <p:extLst>
      <p:ext uri="{BB962C8B-B14F-4D97-AF65-F5344CB8AC3E}">
        <p14:creationId xmlns:p14="http://schemas.microsoft.com/office/powerpoint/2010/main" val="25089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622976" y="1847850"/>
            <a:ext cx="816610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4.4.3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i,j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是平面连通图无限域边界上的两个结点，求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中分离</a:t>
            </a:r>
            <a:r>
              <a:rPr lang="en-US" altLang="zh-CN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i,j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的所有割集</a:t>
            </a: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683301" y="2924175"/>
            <a:ext cx="4995862" cy="21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解：在无限域中添加边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得到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的对偶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中除了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i’,j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之外的从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的初级道路所对应的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的诸边都构成了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中分离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的割集</a:t>
            </a:r>
          </a:p>
        </p:txBody>
      </p:sp>
      <p:pic>
        <p:nvPicPr>
          <p:cNvPr id="1035269" name="Picture 5" descr="ScreenHunter_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463" y="2647950"/>
            <a:ext cx="34988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Rectangle 3"/>
          <p:cNvSpPr>
            <a:spLocks noRot="1" noChangeArrowheads="1"/>
          </p:cNvSpPr>
          <p:nvPr/>
        </p:nvSpPr>
        <p:spPr bwMode="auto">
          <a:xfrm>
            <a:off x="48486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Rectangle 3"/>
          <p:cNvSpPr>
            <a:spLocks noChangeArrowheads="1"/>
          </p:cNvSpPr>
          <p:nvPr/>
        </p:nvSpPr>
        <p:spPr bwMode="auto">
          <a:xfrm>
            <a:off x="621160" y="1828800"/>
            <a:ext cx="8416925" cy="34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有对偶图的充要条件是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为平面图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直接可得到充分条件。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必要性： 即非平面图没有对偶图。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由库拉图斯基定理，非平面图一定含有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同胚子图，故只需证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没有对偶图即可。</a:t>
            </a:r>
          </a:p>
          <a:p>
            <a:pPr marL="1350963" indent="-1350963">
              <a:buClr>
                <a:srgbClr val="89AAD3"/>
              </a:buClr>
              <a:buSzPct val="70000"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m=10,n=5,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≥ 7,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则如果有对偶图，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m*=10,r*=5,n* ≥ 7,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                </a:t>
            </a:r>
          </a:p>
        </p:txBody>
      </p:sp>
      <p:sp>
        <p:nvSpPr>
          <p:cNvPr id="76804" name="Rectangle 3"/>
          <p:cNvSpPr>
            <a:spLocks noRot="1" noChangeArrowheads="1"/>
          </p:cNvSpPr>
          <p:nvPr/>
        </p:nvSpPr>
        <p:spPr bwMode="auto">
          <a:xfrm>
            <a:off x="51389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对偶图的性质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  <p:pic>
        <p:nvPicPr>
          <p:cNvPr id="5" name="Picture 7" descr="K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9119" y="4988312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72356" y="6156947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4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3447" y="1591567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14778" y="1591567"/>
            <a:ext cx="3025775" cy="27543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  <p:cxnSp>
        <p:nvCxnSpPr>
          <p:cNvPr id="5" name="直接连接符 4"/>
          <p:cNvCxnSpPr>
            <a:stCxn id="179205" idx="0"/>
          </p:cNvCxnSpPr>
          <p:nvPr/>
        </p:nvCxnSpPr>
        <p:spPr>
          <a:xfrm>
            <a:off x="2382985" y="1591567"/>
            <a:ext cx="1264808" cy="11012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72648" y="1738183"/>
            <a:ext cx="774357" cy="84026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82492" y="444526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至少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个域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08142" y="5219970"/>
            <a:ext cx="67920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0963" lvl="0" indent="-1350963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型子图没有重边和自环， 故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  <a:p>
            <a:pPr marL="1350963" lvl="0" indent="-1350963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 ∑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≥3*7&gt;2m*</a:t>
            </a:r>
          </a:p>
          <a:p>
            <a:pPr marL="1350963" lvl="0" indent="-1350963">
              <a:buClr>
                <a:srgbClr val="89AAD3"/>
              </a:buClr>
              <a:buSzPct val="70000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故含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型子图没有对偶图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529087" y="1314450"/>
            <a:ext cx="8416925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有对偶图的充分条件是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为平面图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证明（续）：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2) 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m=9,n=6,r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Arial" charset="0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5,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则如果有对偶图中，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m*=9,r*=6,n*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5,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中每个面的边界至少为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，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             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*) ≥4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，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               ∑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*) ≥4*5&gt;2m*</a:t>
            </a:r>
          </a:p>
          <a:p>
            <a:pPr marL="1350963" marR="0" lvl="0" indent="-13509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 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故含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型子图没有对偶图。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           </a:t>
            </a:r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953835" y="4796829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28" name="Line 5"/>
          <p:cNvSpPr>
            <a:spLocks noChangeShapeType="1"/>
          </p:cNvSpPr>
          <p:nvPr/>
        </p:nvSpPr>
        <p:spPr bwMode="auto">
          <a:xfrm>
            <a:off x="6666497" y="5300067"/>
            <a:ext cx="1295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6953835" y="5804892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 flipV="1">
            <a:off x="6666497" y="4796829"/>
            <a:ext cx="287338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6666497" y="5300067"/>
            <a:ext cx="287338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>
            <a:off x="7601535" y="4796829"/>
            <a:ext cx="360362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 flipV="1">
            <a:off x="7601535" y="5300067"/>
            <a:ext cx="360362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4" name="Freeform 11"/>
          <p:cNvSpPr>
            <a:spLocks/>
          </p:cNvSpPr>
          <p:nvPr/>
        </p:nvSpPr>
        <p:spPr bwMode="auto">
          <a:xfrm>
            <a:off x="6233110" y="4796829"/>
            <a:ext cx="1368425" cy="1403350"/>
          </a:xfrm>
          <a:custGeom>
            <a:avLst/>
            <a:gdLst>
              <a:gd name="T0" fmla="*/ 2147483647 w 794"/>
              <a:gd name="T1" fmla="*/ 0 h 884"/>
              <a:gd name="T2" fmla="*/ 2147483647 w 794"/>
              <a:gd name="T3" fmla="*/ 2147483647 h 884"/>
              <a:gd name="T4" fmla="*/ 2147483647 w 794"/>
              <a:gd name="T5" fmla="*/ 2147483647 h 884"/>
              <a:gd name="T6" fmla="*/ 2147483647 w 794"/>
              <a:gd name="T7" fmla="*/ 2147483647 h 884"/>
              <a:gd name="T8" fmla="*/ 0 60000 65536"/>
              <a:gd name="T9" fmla="*/ 0 60000 65536"/>
              <a:gd name="T10" fmla="*/ 0 60000 65536"/>
              <a:gd name="T11" fmla="*/ 0 60000 65536"/>
              <a:gd name="T12" fmla="*/ 0 w 794"/>
              <a:gd name="T13" fmla="*/ 0 h 884"/>
              <a:gd name="T14" fmla="*/ 794 w 794"/>
              <a:gd name="T15" fmla="*/ 884 h 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4" h="884">
                <a:moveTo>
                  <a:pt x="386" y="0"/>
                </a:moveTo>
                <a:cubicBezTo>
                  <a:pt x="216" y="45"/>
                  <a:pt x="46" y="91"/>
                  <a:pt x="23" y="227"/>
                </a:cubicBezTo>
                <a:cubicBezTo>
                  <a:pt x="0" y="363"/>
                  <a:pt x="121" y="748"/>
                  <a:pt x="250" y="816"/>
                </a:cubicBezTo>
                <a:cubicBezTo>
                  <a:pt x="379" y="884"/>
                  <a:pt x="586" y="759"/>
                  <a:pt x="794" y="63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835" name="Freeform 12"/>
          <p:cNvSpPr>
            <a:spLocks/>
          </p:cNvSpPr>
          <p:nvPr/>
        </p:nvSpPr>
        <p:spPr bwMode="auto">
          <a:xfrm>
            <a:off x="6953835" y="4796829"/>
            <a:ext cx="1392237" cy="1368425"/>
          </a:xfrm>
          <a:custGeom>
            <a:avLst/>
            <a:gdLst>
              <a:gd name="T0" fmla="*/ 2147483647 w 877"/>
              <a:gd name="T1" fmla="*/ 0 h 862"/>
              <a:gd name="T2" fmla="*/ 2147483647 w 877"/>
              <a:gd name="T3" fmla="*/ 2147483647 h 862"/>
              <a:gd name="T4" fmla="*/ 2147483647 w 877"/>
              <a:gd name="T5" fmla="*/ 2147483647 h 862"/>
              <a:gd name="T6" fmla="*/ 2147483647 w 877"/>
              <a:gd name="T7" fmla="*/ 2147483647 h 862"/>
              <a:gd name="T8" fmla="*/ 0 w 877"/>
              <a:gd name="T9" fmla="*/ 2147483647 h 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7"/>
              <a:gd name="T16" fmla="*/ 0 h 862"/>
              <a:gd name="T17" fmla="*/ 877 w 877"/>
              <a:gd name="T18" fmla="*/ 862 h 8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7" h="862">
                <a:moveTo>
                  <a:pt x="408" y="0"/>
                </a:moveTo>
                <a:cubicBezTo>
                  <a:pt x="581" y="37"/>
                  <a:pt x="755" y="75"/>
                  <a:pt x="816" y="181"/>
                </a:cubicBezTo>
                <a:cubicBezTo>
                  <a:pt x="877" y="287"/>
                  <a:pt x="824" y="522"/>
                  <a:pt x="771" y="635"/>
                </a:cubicBezTo>
                <a:cubicBezTo>
                  <a:pt x="718" y="748"/>
                  <a:pt x="627" y="862"/>
                  <a:pt x="499" y="862"/>
                </a:cubicBezTo>
                <a:cubicBezTo>
                  <a:pt x="371" y="862"/>
                  <a:pt x="185" y="748"/>
                  <a:pt x="0" y="635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  <p:extLst>
      <p:ext uri="{BB962C8B-B14F-4D97-AF65-F5344CB8AC3E}">
        <p14:creationId xmlns:p14="http://schemas.microsoft.com/office/powerpoint/2010/main" val="2497683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71509" y="1895475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4.4.2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的对偶图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G*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  <a:sym typeface="Symbol" pitchFamily="18" charset="2"/>
              </a:rPr>
              <a:t>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为自对偶图。</a:t>
            </a:r>
          </a:p>
        </p:txBody>
      </p:sp>
      <p:pic>
        <p:nvPicPr>
          <p:cNvPr id="1037315" name="Picture 3" descr="1710a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6" name="Picture 4" descr="1710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7" name="Picture 5" descr="1710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8" name="Picture 6" descr="1710b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9" name="Picture 7" descr="1710b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0" name="Picture 8" descr="1710b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1" name="Picture 9" descr="1710b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2" name="Picture 10" descr="1710a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3" name="Picture 11" descr="1710c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4" name="Picture 12" descr="1710c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5" name="Picture 13" descr="1710c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6" name="Picture 14" descr="1710c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7" name="Picture 15" descr="1710c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8" name="Picture 16" descr="1710c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9" name="Picture 17" descr="1710c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0" name="Picture 18" descr="1710c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1" name="Picture 19" descr="1710c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2" name="Picture 20" descr="1710c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70" name="Rectangle 3"/>
          <p:cNvSpPr>
            <a:spLocks noRot="1" noChangeArrowheads="1"/>
          </p:cNvSpPr>
          <p:nvPr/>
        </p:nvSpPr>
        <p:spPr bwMode="auto">
          <a:xfrm>
            <a:off x="644521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自对偶图</a:t>
            </a:r>
          </a:p>
        </p:txBody>
      </p:sp>
      <p:sp>
        <p:nvSpPr>
          <p:cNvPr id="2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  <p:extLst>
      <p:ext uri="{BB962C8B-B14F-4D97-AF65-F5344CB8AC3E}">
        <p14:creationId xmlns:p14="http://schemas.microsoft.com/office/powerpoint/2010/main" val="23657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7826E-6 L 0.14861 3.4782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669468" y="1920875"/>
            <a:ext cx="8166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n-1(n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边圈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内放置一个顶点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使该顶点与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上的所有顶点均相邻。所得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阶简单图称为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阶轮图。</a:t>
            </a:r>
          </a:p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轮图都是自对偶图。</a:t>
            </a:r>
          </a:p>
        </p:txBody>
      </p:sp>
      <p:pic>
        <p:nvPicPr>
          <p:cNvPr id="1038339" name="Picture 3" descr="171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643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0" name="Picture 4" descr="1710c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1" name="Picture 5" descr="1710c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自对偶图</a:t>
            </a: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</a:p>
        </p:txBody>
      </p:sp>
    </p:spTree>
    <p:extLst>
      <p:ext uri="{BB962C8B-B14F-4D97-AF65-F5344CB8AC3E}">
        <p14:creationId xmlns:p14="http://schemas.microsoft.com/office/powerpoint/2010/main" val="40760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图的平面性检测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对偶图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4.5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边着色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4.7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平面图和图的着色 </a:t>
            </a:r>
          </a:p>
        </p:txBody>
      </p:sp>
    </p:spTree>
    <p:extLst>
      <p:ext uri="{BB962C8B-B14F-4D97-AF65-F5344CB8AC3E}">
        <p14:creationId xmlns:p14="http://schemas.microsoft.com/office/powerpoint/2010/main" val="26286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41804" y="1189921"/>
            <a:ext cx="76327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77156" name="Picture 4" descr="17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825" y="2531359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7" name="Picture 5" descr="171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8" y="2666296"/>
            <a:ext cx="17018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86550" y="2593271"/>
            <a:ext cx="1890713" cy="2155825"/>
            <a:chOff x="4212" y="1178"/>
            <a:chExt cx="1191" cy="1358"/>
          </a:xfrm>
        </p:grpSpPr>
        <p:sp>
          <p:nvSpPr>
            <p:cNvPr id="108553" name="Oval 8"/>
            <p:cNvSpPr>
              <a:spLocks noChangeArrowheads="1"/>
            </p:cNvSpPr>
            <p:nvPr/>
          </p:nvSpPr>
          <p:spPr bwMode="auto">
            <a:xfrm>
              <a:off x="4714" y="170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4" name="Oval 9"/>
            <p:cNvSpPr>
              <a:spLocks noChangeArrowheads="1"/>
            </p:cNvSpPr>
            <p:nvPr/>
          </p:nvSpPr>
          <p:spPr bwMode="auto">
            <a:xfrm>
              <a:off x="4714" y="1178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5" name="Oval 10"/>
            <p:cNvSpPr>
              <a:spLocks noChangeArrowheads="1"/>
            </p:cNvSpPr>
            <p:nvPr/>
          </p:nvSpPr>
          <p:spPr bwMode="auto">
            <a:xfrm>
              <a:off x="4212" y="2097"/>
              <a:ext cx="94" cy="8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6" name="Oval 11"/>
            <p:cNvSpPr>
              <a:spLocks noChangeArrowheads="1"/>
            </p:cNvSpPr>
            <p:nvPr/>
          </p:nvSpPr>
          <p:spPr bwMode="auto">
            <a:xfrm>
              <a:off x="5309" y="2127"/>
              <a:ext cx="94" cy="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7" name="Line 12"/>
            <p:cNvSpPr>
              <a:spLocks noChangeShapeType="1"/>
            </p:cNvSpPr>
            <p:nvPr/>
          </p:nvSpPr>
          <p:spPr bwMode="auto">
            <a:xfrm flipH="1">
              <a:off x="4751" y="1253"/>
              <a:ext cx="0" cy="4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8" name="Line 13"/>
            <p:cNvSpPr>
              <a:spLocks noChangeShapeType="1"/>
            </p:cNvSpPr>
            <p:nvPr/>
          </p:nvSpPr>
          <p:spPr bwMode="auto">
            <a:xfrm flipH="1">
              <a:off x="4244" y="1767"/>
              <a:ext cx="501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59" name="Line 14"/>
            <p:cNvSpPr>
              <a:spLocks noChangeShapeType="1"/>
            </p:cNvSpPr>
            <p:nvPr/>
          </p:nvSpPr>
          <p:spPr bwMode="auto">
            <a:xfrm>
              <a:off x="4763" y="1761"/>
              <a:ext cx="602" cy="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0" name="Line 15"/>
            <p:cNvSpPr>
              <a:spLocks noChangeShapeType="1"/>
            </p:cNvSpPr>
            <p:nvPr/>
          </p:nvSpPr>
          <p:spPr bwMode="auto">
            <a:xfrm flipH="1">
              <a:off x="4269" y="1228"/>
              <a:ext cx="482" cy="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1" name="Line 16"/>
            <p:cNvSpPr>
              <a:spLocks noChangeShapeType="1"/>
            </p:cNvSpPr>
            <p:nvPr/>
          </p:nvSpPr>
          <p:spPr bwMode="auto">
            <a:xfrm>
              <a:off x="4244" y="2157"/>
              <a:ext cx="10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2" name="Line 17"/>
            <p:cNvSpPr>
              <a:spLocks noChangeShapeType="1"/>
            </p:cNvSpPr>
            <p:nvPr/>
          </p:nvSpPr>
          <p:spPr bwMode="auto">
            <a:xfrm>
              <a:off x="4745" y="1228"/>
              <a:ext cx="626" cy="9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563" name="Text Box 18"/>
            <p:cNvSpPr txBox="1">
              <a:spLocks noChangeArrowheads="1"/>
            </p:cNvSpPr>
            <p:nvPr/>
          </p:nvSpPr>
          <p:spPr bwMode="auto">
            <a:xfrm>
              <a:off x="4553" y="2245"/>
              <a:ext cx="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(d’)</a:t>
              </a:r>
            </a:p>
          </p:txBody>
        </p:sp>
      </p:grp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958013" y="4737984"/>
            <a:ext cx="21859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平面图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画法不唯一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.</a:t>
            </a: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9888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7" name="Rectangle 3"/>
          <p:cNvSpPr>
            <a:spLocks noChangeArrowheads="1"/>
          </p:cNvSpPr>
          <p:nvPr/>
        </p:nvSpPr>
        <p:spPr bwMode="auto">
          <a:xfrm>
            <a:off x="339408" y="1343795"/>
            <a:ext cx="8621712" cy="465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图着色问题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Coloring of Graph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的研究起源于四色猜想。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四色问题是图论中最著名、最难的问题之一。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四色猜想：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在平面上的任何一张地图总可以用至多四种颜色给每一个国家染色，使得任何相邻国家（公共边界上至少有一段连续曲线）的颜色是不同的。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1852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Guthrie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兄弟在通信中提出，</a:t>
            </a: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1872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Cayley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在伦敦数学会上宣布了这个问题</a:t>
            </a: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Kempe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Tait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1879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1880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声称证明了这个问题</a:t>
            </a: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Heawood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Petersen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1890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1891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指出他们证明有误</a:t>
            </a: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1976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Haken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借助计算机用了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多个小时证明了四色猜想成立。至今仍没有不借助计算机的数学证明。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</a:p>
        </p:txBody>
      </p:sp>
    </p:spTree>
    <p:extLst>
      <p:ext uri="{BB962C8B-B14F-4D97-AF65-F5344CB8AC3E}">
        <p14:creationId xmlns:p14="http://schemas.microsoft.com/office/powerpoint/2010/main" val="35438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3762375" y="398714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951163" y="506664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4932363" y="403159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3357563" y="6011203"/>
            <a:ext cx="134937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5427663" y="506664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4932363" y="610169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2997200" y="4076040"/>
            <a:ext cx="809625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>
            <a:off x="3041650" y="4122078"/>
            <a:ext cx="189071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 flipV="1">
            <a:off x="2997200" y="5111090"/>
            <a:ext cx="449263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 flipV="1">
            <a:off x="3851275" y="4076040"/>
            <a:ext cx="1576388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3446463" y="4122078"/>
            <a:ext cx="153035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851275" y="4076040"/>
            <a:ext cx="1125538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5022850" y="5157128"/>
            <a:ext cx="44926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 flipV="1">
            <a:off x="3492500" y="6057240"/>
            <a:ext cx="1439863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>
            <a:off x="5022850" y="4076040"/>
            <a:ext cx="0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5022850" y="4031590"/>
            <a:ext cx="449263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3446463" y="3626778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636838" y="4931703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F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976813" y="3671228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B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5562600" y="5066640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022850" y="6011203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267075" y="6101690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E</a:t>
            </a:r>
          </a:p>
        </p:txBody>
      </p:sp>
      <p:sp>
        <p:nvSpPr>
          <p:cNvPr id="1042457" name="Text Box 25"/>
          <p:cNvSpPr txBox="1">
            <a:spLocks noChangeArrowheads="1"/>
          </p:cNvSpPr>
          <p:nvPr/>
        </p:nvSpPr>
        <p:spPr bwMode="auto">
          <a:xfrm>
            <a:off x="3851275" y="3626778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1042458" name="Text Box 26"/>
          <p:cNvSpPr txBox="1">
            <a:spLocks noChangeArrowheads="1"/>
          </p:cNvSpPr>
          <p:nvPr/>
        </p:nvSpPr>
        <p:spPr bwMode="auto">
          <a:xfrm>
            <a:off x="5202238" y="3850615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1042459" name="Text Box 27"/>
          <p:cNvSpPr txBox="1">
            <a:spLocks noChangeArrowheads="1"/>
          </p:cNvSpPr>
          <p:nvPr/>
        </p:nvSpPr>
        <p:spPr bwMode="auto">
          <a:xfrm>
            <a:off x="5472113" y="4706278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042460" name="Text Box 28"/>
          <p:cNvSpPr txBox="1">
            <a:spLocks noChangeArrowheads="1"/>
          </p:cNvSpPr>
          <p:nvPr/>
        </p:nvSpPr>
        <p:spPr bwMode="auto">
          <a:xfrm>
            <a:off x="4572000" y="6146140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1042461" name="Text Box 29"/>
          <p:cNvSpPr txBox="1">
            <a:spLocks noChangeArrowheads="1"/>
          </p:cNvSpPr>
          <p:nvPr/>
        </p:nvSpPr>
        <p:spPr bwMode="auto">
          <a:xfrm>
            <a:off x="3536950" y="6101690"/>
            <a:ext cx="404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042462" name="Text Box 30"/>
          <p:cNvSpPr txBox="1">
            <a:spLocks noChangeArrowheads="1"/>
          </p:cNvSpPr>
          <p:nvPr/>
        </p:nvSpPr>
        <p:spPr bwMode="auto">
          <a:xfrm>
            <a:off x="2681288" y="5201578"/>
            <a:ext cx="404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76043" y="1804445"/>
            <a:ext cx="8166100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种货物要存放在仓库里，其中一些货不能放在同一个仓库里。它们之间关系如图所示，其中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e=(</a:t>
            </a:r>
            <a:r>
              <a:rPr kumimoji="1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i,j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kumimoji="1" lang="en-US" altLang="zh-CN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不能放在同一个库房。那么至少要多少个库房才能存放呢？</a:t>
            </a: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342900" y="1233488"/>
            <a:ext cx="14144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57" grpId="0"/>
      <p:bldP spid="1042458" grpId="0"/>
      <p:bldP spid="1042459" grpId="0"/>
      <p:bldP spid="1042460" grpId="0"/>
      <p:bldP spid="1042461" grpId="0"/>
      <p:bldP spid="104246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ChangeArrowheads="1"/>
          </p:cNvSpPr>
          <p:nvPr/>
        </p:nvSpPr>
        <p:spPr bwMode="auto">
          <a:xfrm>
            <a:off x="430848" y="1286193"/>
            <a:ext cx="8347392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图着色问题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Coloring of Graph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的研究起源于四色猜想</a:t>
            </a:r>
          </a:p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着色问题包含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点着色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边着色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平面图的面着色</a:t>
            </a:r>
          </a:p>
          <a:p>
            <a:pPr marL="355600" marR="0" lvl="0" indent="-26828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41412" name="AutoShape 4"/>
          <p:cNvSpPr>
            <a:spLocks noChangeArrowheads="1"/>
          </p:cNvSpPr>
          <p:nvPr/>
        </p:nvSpPr>
        <p:spPr bwMode="auto">
          <a:xfrm>
            <a:off x="741814" y="4493172"/>
            <a:ext cx="7550848" cy="1275803"/>
          </a:xfrm>
          <a:prstGeom prst="horizontalScroll">
            <a:avLst>
              <a:gd name="adj" fmla="val 125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注意：很多问题可转化为着色问题，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虽然表面上和着色没有关系</a:t>
            </a: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图的着色</a:t>
            </a:r>
          </a:p>
        </p:txBody>
      </p:sp>
    </p:spTree>
    <p:extLst>
      <p:ext uri="{BB962C8B-B14F-4D97-AF65-F5344CB8AC3E}">
        <p14:creationId xmlns:p14="http://schemas.microsoft.com/office/powerpoint/2010/main" val="19293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ChangeArrowheads="1"/>
          </p:cNvSpPr>
          <p:nvPr/>
        </p:nvSpPr>
        <p:spPr bwMode="auto">
          <a:xfrm>
            <a:off x="646107" y="1893516"/>
            <a:ext cx="8166100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135096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4.6.1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给定图G，满足相邻结点着以不同颜色的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最少颜色数目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称为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G的色数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，记为γ(G)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646107" y="2928566"/>
            <a:ext cx="8166100" cy="91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50963" marR="0" lvl="0" indent="-63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若能用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的顶点着色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则称对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进行了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也称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可着色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的。</a:t>
            </a:r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646107" y="4368429"/>
            <a:ext cx="8010525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可着色的，相当于把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的顶点分成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个独立集的一个分类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)</a:t>
            </a: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色的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的简单图是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色的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342900" y="1266440"/>
            <a:ext cx="14144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/>
      <p:bldP spid="10434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1786240"/>
            <a:ext cx="72517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633413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一些熟悉的图的色数比较容易确定：</a:t>
            </a:r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798054" y="2438476"/>
            <a:ext cx="8238854" cy="38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1.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 = 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是零图。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2.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) = 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。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3. G=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-e,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 = n-1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2n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 = 2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5.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2n+1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 = 3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6.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奇阶轮图的色数均为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3,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而偶阶轮图的色数为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。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7.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中至少含一条边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(G)=2,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为二分图。</a:t>
            </a:r>
          </a:p>
          <a:p>
            <a:pPr marL="1519238" marR="0" lvl="0" indent="-1519238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8.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n(n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Arial" charset="0"/>
              </a:rPr>
              <a:t>≥2)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个结点的树，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楷体_GB2312" pitchFamily="49" charset="-122"/>
                <a:cs typeface="+mn-cs"/>
              </a:rPr>
              <a:t>(G) = 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ChangeArrowheads="1"/>
          </p:cNvSpPr>
          <p:nvPr/>
        </p:nvSpPr>
        <p:spPr bwMode="auto">
          <a:xfrm>
            <a:off x="635904" y="1709861"/>
            <a:ext cx="866775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4.6.1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一个非空图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G, γ(G)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当且仅当它没有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   奇回路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充分性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中确定一个林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，其每个连通子图都是树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由于每个回路都是偶回路，所以加入每一条余树边都不会使结点着色发生变化，因此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必要性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反证法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中有奇回路，则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γ(G) ≥3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，矛盾</a:t>
            </a:r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635904" y="5840770"/>
            <a:ext cx="477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推论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：二分图中的回路都是偶回路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顶点的着色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marR="0" lvl="0" indent="-268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Times New Roman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58888"/>
            <a:ext cx="7632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4.1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平面图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4.2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极大平面图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4.3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图的平面性检测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4.4  </a:t>
            </a:r>
            <a:r>
              <a:rPr lang="zh-CN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对偶图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4.5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点着色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本堂小结</a:t>
            </a:r>
          </a:p>
        </p:txBody>
      </p:sp>
    </p:spTree>
    <p:extLst>
      <p:ext uri="{BB962C8B-B14F-4D97-AF65-F5344CB8AC3E}">
        <p14:creationId xmlns:p14="http://schemas.microsoft.com/office/powerpoint/2010/main" val="1228157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0449" y="1314450"/>
            <a:ext cx="7539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课本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P87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，习题四第</a:t>
            </a:r>
            <a:r>
              <a:rPr lang="en-US" altLang="zh-CN" sz="3200" dirty="0">
                <a:solidFill>
                  <a:srgbClr val="000000"/>
                </a:solidFill>
                <a:latin typeface="Garamond" pitchFamily="18" charset="0"/>
              </a:rPr>
              <a:t> 3,7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题</a:t>
            </a:r>
            <a:endParaRPr lang="en-US" altLang="zh-CN" sz="320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41313" y="1133475"/>
            <a:ext cx="7946344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09572" name="Picture 4" descr="171c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61143" y="2124075"/>
            <a:ext cx="2330450" cy="2401888"/>
          </a:xfrm>
          <a:prstGeom prst="rect">
            <a:avLst/>
          </a:prstGeom>
          <a:noFill/>
        </p:spPr>
      </p:pic>
      <p:pic>
        <p:nvPicPr>
          <p:cNvPr id="178181" name="Picture 5" descr="171f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60082" y="2079625"/>
            <a:ext cx="2201862" cy="2446338"/>
          </a:xfrm>
          <a:prstGeom prst="rect">
            <a:avLst/>
          </a:prstGeom>
          <a:noFill/>
        </p:spPr>
      </p:pic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331913" y="4959350"/>
            <a:ext cx="576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完全二部图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1,n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2,n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(n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也都是平面图</a:t>
            </a:r>
          </a:p>
        </p:txBody>
      </p:sp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8077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14375" y="1226185"/>
            <a:ext cx="76327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实例</a:t>
            </a: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342198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31254" y="2629535"/>
            <a:ext cx="3025775" cy="2754313"/>
          </a:xfrm>
          <a:prstGeom prst="rect">
            <a:avLst/>
          </a:prstGeom>
          <a:noFill/>
        </p:spPr>
      </p:pic>
      <p:sp>
        <p:nvSpPr>
          <p:cNvPr id="9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7137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652914" y="1223963"/>
            <a:ext cx="81661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一条连续的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自身不相交的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起点和终点相重合的曲线称为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</a:p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是平面上的一条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曲线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平面的剩下部分被分成两个不相交的开集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的内部和外部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分别记为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并且用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表示它们的闭包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显然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IntJ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charset="0"/>
              </a:rPr>
              <a:t>∩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ExtJ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=J.</a:t>
            </a:r>
          </a:p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定理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连接intJ的点和extJ的点的任何连线必在某点和J相交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Jordon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曲线定理）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896938" marR="0" lvl="0" indent="-89693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>
                <a:tab pos="6096000" algn="l"/>
              </a:tabLst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Jordon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2914361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27661</TotalTime>
  <Words>5733</Words>
  <Application>Microsoft Office PowerPoint</Application>
  <PresentationFormat>全屏显示(4:3)</PresentationFormat>
  <Paragraphs>578</Paragraphs>
  <Slides>67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6" baseType="lpstr">
      <vt:lpstr>Arial Unicode MS</vt:lpstr>
      <vt:lpstr>Microsoft Yahei</vt:lpstr>
      <vt:lpstr>MS PGothic</vt:lpstr>
      <vt:lpstr>MS PMincho</vt:lpstr>
      <vt:lpstr>黑体</vt:lpstr>
      <vt:lpstr>楷体_GB2312</vt:lpstr>
      <vt:lpstr>宋体</vt:lpstr>
      <vt:lpstr>微软雅黑</vt:lpstr>
      <vt:lpstr>Arial</vt:lpstr>
      <vt:lpstr>Calibri</vt:lpstr>
      <vt:lpstr>Franklin Gothic Book</vt:lpstr>
      <vt:lpstr>Garamond</vt:lpstr>
      <vt:lpstr>MT Extra</vt:lpstr>
      <vt:lpstr>Symbol</vt:lpstr>
      <vt:lpstr>Tahoma</vt:lpstr>
      <vt:lpstr>Times New Roman</vt:lpstr>
      <vt:lpstr>Wingdings</vt:lpstr>
      <vt:lpstr>热</vt:lpstr>
      <vt:lpstr>Visio</vt:lpstr>
      <vt:lpstr>PowerPoint 演示文稿</vt:lpstr>
      <vt:lpstr>第四章 平面图和图的着色 </vt:lpstr>
      <vt:lpstr>第四章 平面图和图的着色 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Jordon曲线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平面图的基本概念</vt:lpstr>
      <vt:lpstr>欧拉公式</vt:lpstr>
      <vt:lpstr>欧拉公式</vt:lpstr>
      <vt:lpstr>欧拉公式</vt:lpstr>
      <vt:lpstr>欧拉公式</vt:lpstr>
      <vt:lpstr>欧拉公式</vt:lpstr>
      <vt:lpstr>第四章 平面图和图的着色 </vt:lpstr>
      <vt:lpstr>极大平面图</vt:lpstr>
      <vt:lpstr>极大平面图</vt:lpstr>
      <vt:lpstr>极大平面图</vt:lpstr>
      <vt:lpstr>极大平面图</vt:lpstr>
      <vt:lpstr>PowerPoint 演示文稿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极小非平面图</vt:lpstr>
      <vt:lpstr>第四章 平面图和图的着色 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第四章 平面图和图的着色 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第四章 平面图和图的着色 </vt:lpstr>
      <vt:lpstr>图的着色</vt:lpstr>
      <vt:lpstr>图的着色</vt:lpstr>
      <vt:lpstr>图的着色</vt:lpstr>
      <vt:lpstr>顶点的着色</vt:lpstr>
      <vt:lpstr>顶点的着色</vt:lpstr>
      <vt:lpstr>顶点的着色</vt:lpstr>
      <vt:lpstr>本堂小结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ChenLi</cp:lastModifiedBy>
  <cp:revision>661</cp:revision>
  <dcterms:created xsi:type="dcterms:W3CDTF">2005-12-26T11:55:13Z</dcterms:created>
  <dcterms:modified xsi:type="dcterms:W3CDTF">2021-04-20T05:42:17Z</dcterms:modified>
</cp:coreProperties>
</file>