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sldIdLst>
    <p:sldId id="579" r:id="rId3"/>
    <p:sldId id="580" r:id="rId4"/>
    <p:sldId id="453" r:id="rId5"/>
    <p:sldId id="756" r:id="rId6"/>
    <p:sldId id="726" r:id="rId7"/>
    <p:sldId id="746" r:id="rId8"/>
    <p:sldId id="555" r:id="rId9"/>
    <p:sldId id="556" r:id="rId10"/>
    <p:sldId id="557" r:id="rId11"/>
    <p:sldId id="565" r:id="rId12"/>
    <p:sldId id="590" r:id="rId13"/>
    <p:sldId id="501" r:id="rId14"/>
    <p:sldId id="391" r:id="rId15"/>
    <p:sldId id="392" r:id="rId16"/>
    <p:sldId id="403" r:id="rId17"/>
    <p:sldId id="407" r:id="rId18"/>
    <p:sldId id="410" r:id="rId19"/>
    <p:sldId id="411" r:id="rId20"/>
    <p:sldId id="412" r:id="rId21"/>
    <p:sldId id="442" r:id="rId22"/>
    <p:sldId id="444" r:id="rId23"/>
    <p:sldId id="723" r:id="rId24"/>
    <p:sldId id="682" r:id="rId25"/>
    <p:sldId id="755" r:id="rId26"/>
    <p:sldId id="644" r:id="rId27"/>
    <p:sldId id="654" r:id="rId28"/>
    <p:sldId id="678" r:id="rId29"/>
    <p:sldId id="680" r:id="rId30"/>
    <p:sldId id="688" r:id="rId31"/>
    <p:sldId id="690" r:id="rId32"/>
    <p:sldId id="6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07C08-698B-4F8E-B447-6F86952910C2}"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70D84-1426-4080-8528-ACB70E094559}" type="slidenum">
              <a:rPr lang="zh-CN" altLang="en-US" smtClean="0"/>
              <a:t>‹#›</a:t>
            </a:fld>
            <a:endParaRPr lang="zh-CN" altLang="en-US"/>
          </a:p>
        </p:txBody>
      </p:sp>
    </p:spTree>
    <p:extLst>
      <p:ext uri="{BB962C8B-B14F-4D97-AF65-F5344CB8AC3E}">
        <p14:creationId xmlns:p14="http://schemas.microsoft.com/office/powerpoint/2010/main" val="853759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43B45B6-8967-425C-98A5-FC2900599B88}" type="slidenum">
              <a:rPr lang="en-US" altLang="zh-CN" smtClean="0">
                <a:solidFill>
                  <a:srgbClr val="000000"/>
                </a:solidFill>
              </a:rPr>
              <a:pPr/>
              <a:t>25</a:t>
            </a:fld>
            <a:endParaRPr lang="en-US" altLang="zh-CN">
              <a:solidFill>
                <a:srgbClr val="000000"/>
              </a:solidFill>
            </a:endParaRPr>
          </a:p>
        </p:txBody>
      </p:sp>
      <p:sp>
        <p:nvSpPr>
          <p:cNvPr id="152579" name="Rectangle 7"/>
          <p:cNvSpPr txBox="1">
            <a:spLocks noGrp="1" noChangeArrowheads="1"/>
          </p:cNvSpPr>
          <p:nvPr/>
        </p:nvSpPr>
        <p:spPr bwMode="auto">
          <a:xfrm>
            <a:off x="3815373" y="9371285"/>
            <a:ext cx="2918831" cy="493316"/>
          </a:xfrm>
          <a:prstGeom prst="rect">
            <a:avLst/>
          </a:prstGeom>
          <a:noFill/>
          <a:ln w="9525">
            <a:noFill/>
            <a:miter lim="800000"/>
            <a:headEnd/>
            <a:tailEnd/>
          </a:ln>
        </p:spPr>
        <p:txBody>
          <a:bodyPr lIns="91431" tIns="45716" rIns="91431" bIns="45716" anchor="b"/>
          <a:lstStyle/>
          <a:p>
            <a:pPr algn="r" defTabSz="844550"/>
            <a:fld id="{2781C71F-79B4-41AB-B23A-33FB488F9C16}" type="slidenum">
              <a:rPr lang="en-US" altLang="zh-CN" sz="1200" b="0">
                <a:solidFill>
                  <a:srgbClr val="000000"/>
                </a:solidFill>
              </a:rPr>
              <a:pPr algn="r" defTabSz="844550"/>
              <a:t>25</a:t>
            </a:fld>
            <a:endParaRPr lang="en-US" altLang="zh-CN" sz="1200" b="0">
              <a:solidFill>
                <a:srgbClr val="000000"/>
              </a:solidFill>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p:spPr>
        <p:txBody>
          <a:bodyPr lIns="91431" tIns="45716" rIns="91431" bIns="45716"/>
          <a:lstStyle/>
          <a:p>
            <a:pPr eaLnBrk="1" hangingPunct="1"/>
            <a:endParaRPr lang="zh-CN" altLang="zh-CN"/>
          </a:p>
        </p:txBody>
      </p:sp>
    </p:spTree>
    <p:extLst>
      <p:ext uri="{BB962C8B-B14F-4D97-AF65-F5344CB8AC3E}">
        <p14:creationId xmlns:p14="http://schemas.microsoft.com/office/powerpoint/2010/main" val="39820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270D84-1426-4080-8528-ACB70E094559}" type="slidenum">
              <a:rPr lang="zh-CN" altLang="en-US" smtClean="0"/>
              <a:t>26</a:t>
            </a:fld>
            <a:endParaRPr lang="zh-CN" altLang="en-US"/>
          </a:p>
        </p:txBody>
      </p:sp>
    </p:spTree>
    <p:extLst>
      <p:ext uri="{BB962C8B-B14F-4D97-AF65-F5344CB8AC3E}">
        <p14:creationId xmlns:p14="http://schemas.microsoft.com/office/powerpoint/2010/main" val="27430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1" y="0"/>
            <a:ext cx="10033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9956800" y="209550"/>
            <a:ext cx="876301"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grpSp>
      <p:sp>
        <p:nvSpPr>
          <p:cNvPr id="2" name="Title 1"/>
          <p:cNvSpPr>
            <a:spLocks noGrp="1"/>
          </p:cNvSpPr>
          <p:nvPr>
            <p:ph type="ctrTitle"/>
          </p:nvPr>
        </p:nvSpPr>
        <p:spPr>
          <a:xfrm>
            <a:off x="1621537" y="1267485"/>
            <a:ext cx="9647975"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621536" y="201703"/>
            <a:ext cx="8252777"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10866967" y="236539"/>
            <a:ext cx="1047751"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92658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47533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13385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567188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1" y="0"/>
            <a:ext cx="10033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9956800" y="209550"/>
            <a:ext cx="876301"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solidFill>
                  <a:srgbClr val="4D5B6B"/>
                </a:solidFill>
              </a:endParaRPr>
            </a:p>
          </p:txBody>
        </p:sp>
      </p:grpSp>
      <p:sp>
        <p:nvSpPr>
          <p:cNvPr id="2" name="Title 1"/>
          <p:cNvSpPr>
            <a:spLocks noGrp="1"/>
          </p:cNvSpPr>
          <p:nvPr>
            <p:ph type="ctrTitle"/>
          </p:nvPr>
        </p:nvSpPr>
        <p:spPr>
          <a:xfrm>
            <a:off x="1621537" y="1267485"/>
            <a:ext cx="9647975"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621536" y="201703"/>
            <a:ext cx="8252777"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10866967" y="236539"/>
            <a:ext cx="1047751"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34809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51503" y="1259114"/>
            <a:ext cx="10701868"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136138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20818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5600" y="4484080"/>
            <a:ext cx="9652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625600" y="5257800"/>
            <a:ext cx="9652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279582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6215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68031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51656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625600" y="841248"/>
            <a:ext cx="49784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6807201" y="841248"/>
            <a:ext cx="4980356"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621536" y="1380744"/>
            <a:ext cx="4974336"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6803136" y="1380743"/>
            <a:ext cx="4974336"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393075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17454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51503" y="1259114"/>
            <a:ext cx="10701868"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344942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90585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1" y="395287"/>
            <a:ext cx="4011084"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20001" y="1557338"/>
            <a:ext cx="4011084"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1219200" y="381000"/>
            <a:ext cx="64008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188252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25600" y="4624754"/>
            <a:ext cx="73152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65300" y="381000"/>
            <a:ext cx="78232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625600" y="5029200"/>
            <a:ext cx="53848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651304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64593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746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5600" y="4484080"/>
            <a:ext cx="9652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625600" y="5257800"/>
            <a:ext cx="9652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7176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6215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68031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9191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625600" y="841248"/>
            <a:ext cx="49784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6807201" y="841248"/>
            <a:ext cx="4980356"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621536" y="1380744"/>
            <a:ext cx="4974336"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6803136" y="1380743"/>
            <a:ext cx="4974336"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830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08626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6672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1" y="395287"/>
            <a:ext cx="4011084"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20001" y="1557338"/>
            <a:ext cx="4011084"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1219200" y="381000"/>
            <a:ext cx="64008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2612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25600" y="4624754"/>
            <a:ext cx="73152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65300" y="381000"/>
            <a:ext cx="78232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625600" y="5029200"/>
            <a:ext cx="53848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75732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3048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3048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851505" y="1"/>
            <a:ext cx="10682513"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851506" y="1320800"/>
            <a:ext cx="10701865"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678517" y="6553200"/>
            <a:ext cx="95504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11582400" y="5740401"/>
            <a:ext cx="508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11271252" y="5715000"/>
            <a:ext cx="323849"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sz="1800">
              <a:solidFill>
                <a:srgbClr val="4D5B6B"/>
              </a:solidFill>
            </a:endParaRPr>
          </a:p>
        </p:txBody>
      </p:sp>
      <p:sp>
        <p:nvSpPr>
          <p:cNvPr id="4" name="Date Placeholder 3"/>
          <p:cNvSpPr>
            <a:spLocks noGrp="1"/>
          </p:cNvSpPr>
          <p:nvPr>
            <p:ph type="dt" sz="half" idx="2"/>
          </p:nvPr>
        </p:nvSpPr>
        <p:spPr>
          <a:xfrm rot="16200000">
            <a:off x="-1160463" y="4783138"/>
            <a:ext cx="2625725" cy="3048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851505" y="1103086"/>
            <a:ext cx="1074057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71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3048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3048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851505" y="1"/>
            <a:ext cx="10682513"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851506" y="1320800"/>
            <a:ext cx="10701865"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678517" y="6553200"/>
            <a:ext cx="95504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11582400" y="5740401"/>
            <a:ext cx="508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11271252" y="5715000"/>
            <a:ext cx="323849"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sz="1800">
              <a:solidFill>
                <a:srgbClr val="4D5B6B"/>
              </a:solidFill>
            </a:endParaRPr>
          </a:p>
        </p:txBody>
      </p:sp>
      <p:sp>
        <p:nvSpPr>
          <p:cNvPr id="4" name="Date Placeholder 3"/>
          <p:cNvSpPr>
            <a:spLocks noGrp="1"/>
          </p:cNvSpPr>
          <p:nvPr>
            <p:ph type="dt" sz="half" idx="2"/>
          </p:nvPr>
        </p:nvSpPr>
        <p:spPr>
          <a:xfrm rot="16200000">
            <a:off x="-1160463" y="4783138"/>
            <a:ext cx="2625725" cy="3048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p:nvCxnSpPr>
        <p:spPr>
          <a:xfrm>
            <a:off x="851505" y="1103086"/>
            <a:ext cx="1074057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2559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baike.baidu.com/view/66878.htm" TargetMode="External"/><Relationship Id="rId2" Type="http://schemas.openxmlformats.org/officeDocument/2006/relationships/hyperlink" Target="http://baike.baidu.com/view/6397.htm"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15.x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2208214" y="1196976"/>
            <a:ext cx="3797835" cy="584775"/>
          </a:xfrm>
          <a:prstGeom prst="rect">
            <a:avLst/>
          </a:prstGeom>
          <a:noFill/>
          <a:ln w="9525">
            <a:noFill/>
            <a:miter lim="800000"/>
            <a:headEnd/>
            <a:tailEnd/>
          </a:ln>
        </p:spPr>
        <p:txBody>
          <a:bodyPr wrap="none">
            <a:spAutoFit/>
          </a:bodyPr>
          <a:lstStyle/>
          <a:p>
            <a:pPr fontAlgn="base">
              <a:spcBef>
                <a:spcPct val="20000"/>
              </a:spcBef>
              <a:spcAft>
                <a:spcPct val="0"/>
              </a:spcAft>
              <a:buClr>
                <a:srgbClr val="FFCC00"/>
              </a:buClr>
              <a:buSzPct val="70000"/>
              <a:buFont typeface="Wingdings" pitchFamily="2" charset="2"/>
              <a:buChar char="n"/>
              <a:defRPr/>
            </a:pPr>
            <a:r>
              <a:rPr lang="en-US" altLang="zh-CN" sz="3200" b="1" dirty="0">
                <a:solidFill>
                  <a:srgbClr val="000514"/>
                </a:solidFill>
                <a:latin typeface="Garamond" pitchFamily="18" charset="0"/>
                <a:ea typeface="宋体" pitchFamily="2" charset="-122"/>
              </a:rPr>
              <a:t> </a:t>
            </a:r>
            <a:r>
              <a:rPr lang="zh-CN" altLang="en-US" sz="3200" b="1" dirty="0">
                <a:solidFill>
                  <a:srgbClr val="000514"/>
                </a:solidFill>
                <a:latin typeface="Garamond" pitchFamily="18" charset="0"/>
                <a:ea typeface="宋体" pitchFamily="2" charset="-122"/>
              </a:rPr>
              <a:t>有向图的十字链表</a:t>
            </a:r>
            <a:endParaRPr lang="en-US" altLang="zh-CN" sz="3200" b="1" dirty="0">
              <a:solidFill>
                <a:srgbClr val="000514"/>
              </a:solidFill>
              <a:latin typeface="Garamond" pitchFamily="18" charset="0"/>
              <a:ea typeface="宋体" pitchFamily="2" charset="-122"/>
            </a:endParaRPr>
          </a:p>
        </p:txBody>
      </p:sp>
      <p:sp>
        <p:nvSpPr>
          <p:cNvPr id="11" name="矩形 10"/>
          <p:cNvSpPr/>
          <p:nvPr/>
        </p:nvSpPr>
        <p:spPr>
          <a:xfrm>
            <a:off x="2094377" y="4732754"/>
            <a:ext cx="8325924" cy="2169825"/>
          </a:xfrm>
          <a:prstGeom prst="rect">
            <a:avLst/>
          </a:prstGeom>
        </p:spPr>
        <p:txBody>
          <a:bodyPr wrap="square">
            <a:spAutoFit/>
          </a:bodyPr>
          <a:lstStyle/>
          <a:p>
            <a:pPr fontAlgn="base">
              <a:spcBef>
                <a:spcPct val="30000"/>
              </a:spcBef>
              <a:spcAft>
                <a:spcPct val="0"/>
              </a:spcAft>
              <a:defRPr/>
            </a:pPr>
            <a:r>
              <a:rPr kumimoji="1" lang="en-US" altLang="zh-CN" b="1" dirty="0" err="1">
                <a:solidFill>
                  <a:srgbClr val="89AAD3">
                    <a:lumMod val="25000"/>
                  </a:srgbClr>
                </a:solidFill>
                <a:latin typeface="Arial" pitchFamily="34" charset="0"/>
                <a:ea typeface="宋体" pitchFamily="2" charset="-122"/>
              </a:rPr>
              <a:t>typedef</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struct</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FF0000"/>
                </a:solidFill>
                <a:latin typeface="Arial" pitchFamily="34" charset="0"/>
                <a:ea typeface="宋体" pitchFamily="2" charset="-122"/>
              </a:rPr>
              <a:t>oLGraph</a:t>
            </a:r>
            <a:r>
              <a:rPr kumimoji="1" lang="en-US" altLang="zh-CN" b="1" dirty="0">
                <a:solidFill>
                  <a:srgbClr val="89AAD3">
                    <a:lumMod val="25000"/>
                  </a:srgbClr>
                </a:solidFill>
                <a:latin typeface="Arial" pitchFamily="34" charset="0"/>
                <a:ea typeface="宋体" pitchFamily="2" charset="-122"/>
              </a:rPr>
              <a:t> { </a:t>
            </a:r>
          </a:p>
          <a:p>
            <a:pPr fontAlgn="base">
              <a:spcBef>
                <a:spcPct val="3000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4D5B6B">
                    <a:lumMod val="50000"/>
                  </a:srgbClr>
                </a:solidFill>
                <a:latin typeface="Arial" pitchFamily="34" charset="0"/>
                <a:ea typeface="宋体" pitchFamily="2" charset="-122"/>
              </a:rPr>
              <a:t>VexNode</a:t>
            </a:r>
            <a:r>
              <a:rPr kumimoji="1" lang="en-US" altLang="zh-CN" b="1" dirty="0">
                <a:solidFill>
                  <a:srgbClr val="4D5B6B">
                    <a:lumMod val="50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xlist</a:t>
            </a:r>
            <a:r>
              <a:rPr kumimoji="1" lang="en-US" altLang="zh-CN" b="1" dirty="0">
                <a:solidFill>
                  <a:srgbClr val="89AAD3">
                    <a:lumMod val="25000"/>
                  </a:srgbClr>
                </a:solidFill>
                <a:latin typeface="Arial" pitchFamily="34" charset="0"/>
                <a:ea typeface="宋体" pitchFamily="2" charset="-122"/>
              </a:rPr>
              <a:t>[MAX_VERTEX_NUM]; </a:t>
            </a:r>
          </a:p>
          <a:p>
            <a:pPr fontAlgn="base">
              <a:spcBef>
                <a:spcPct val="30000"/>
              </a:spcBef>
              <a:spcAft>
                <a:spcPct val="0"/>
              </a:spcAft>
              <a:defRPr/>
            </a:pPr>
            <a:r>
              <a:rPr kumimoji="1" lang="en-US" altLang="zh-CN" b="1" dirty="0">
                <a:solidFill>
                  <a:srgbClr val="89AAD3">
                    <a:lumMod val="25000"/>
                  </a:srgbClr>
                </a:solidFill>
                <a:latin typeface="Arial" pitchFamily="34" charset="0"/>
                <a:ea typeface="宋体" pitchFamily="2" charset="-122"/>
              </a:rPr>
              <a:t>             // </a:t>
            </a:r>
            <a:r>
              <a:rPr kumimoji="1" lang="zh-CN" altLang="en-US" b="1" dirty="0">
                <a:solidFill>
                  <a:srgbClr val="89AAD3">
                    <a:lumMod val="25000"/>
                  </a:srgbClr>
                </a:solidFill>
                <a:latin typeface="Arial" pitchFamily="34" charset="0"/>
                <a:ea typeface="宋体" pitchFamily="2" charset="-122"/>
              </a:rPr>
              <a:t>顶点结点</a:t>
            </a:r>
            <a:r>
              <a:rPr kumimoji="1" lang="en-US" altLang="zh-CN" b="1" dirty="0">
                <a:solidFill>
                  <a:srgbClr val="89AAD3">
                    <a:lumMod val="25000"/>
                  </a:srgbClr>
                </a:solidFill>
                <a:latin typeface="Arial" pitchFamily="34" charset="0"/>
                <a:ea typeface="宋体" pitchFamily="2" charset="-122"/>
              </a:rPr>
              <a:t>(</a:t>
            </a:r>
            <a:r>
              <a:rPr kumimoji="1" lang="zh-CN" altLang="en-US" b="1" dirty="0">
                <a:solidFill>
                  <a:srgbClr val="89AAD3">
                    <a:lumMod val="25000"/>
                  </a:srgbClr>
                </a:solidFill>
                <a:latin typeface="Arial" pitchFamily="34" charset="0"/>
                <a:ea typeface="宋体" pitchFamily="2" charset="-122"/>
              </a:rPr>
              <a:t>表头向量</a:t>
            </a:r>
            <a:r>
              <a:rPr kumimoji="1" lang="en-US" altLang="zh-CN" b="1" dirty="0">
                <a:solidFill>
                  <a:srgbClr val="89AAD3">
                    <a:lumMod val="25000"/>
                  </a:srgbClr>
                </a:solidFill>
                <a:latin typeface="Arial" pitchFamily="34" charset="0"/>
                <a:ea typeface="宋体" pitchFamily="2" charset="-122"/>
              </a:rPr>
              <a:t>) </a:t>
            </a:r>
          </a:p>
          <a:p>
            <a:pPr fontAlgn="base">
              <a:spcBef>
                <a:spcPct val="3000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int</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vexnum</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edgenum</a:t>
            </a:r>
            <a:r>
              <a:rPr kumimoji="1" lang="en-US" altLang="zh-CN" b="1" dirty="0">
                <a:solidFill>
                  <a:srgbClr val="89AAD3">
                    <a:lumMod val="25000"/>
                  </a:srgbClr>
                </a:solidFill>
                <a:latin typeface="Arial" pitchFamily="34" charset="0"/>
                <a:ea typeface="宋体" pitchFamily="2" charset="-122"/>
              </a:rPr>
              <a:t>;</a:t>
            </a:r>
          </a:p>
          <a:p>
            <a:pPr fontAlgn="base">
              <a:spcBef>
                <a:spcPct val="3000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zh-CN" altLang="en-US" b="1" dirty="0">
                <a:solidFill>
                  <a:srgbClr val="89AAD3">
                    <a:lumMod val="25000"/>
                  </a:srgbClr>
                </a:solidFill>
                <a:latin typeface="Arial" pitchFamily="34" charset="0"/>
                <a:ea typeface="宋体" pitchFamily="2" charset="-122"/>
              </a:rPr>
              <a:t>有向图的当前顶点数和边数</a:t>
            </a:r>
          </a:p>
          <a:p>
            <a:pPr fontAlgn="base">
              <a:spcBef>
                <a:spcPct val="3000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OLGraph</a:t>
            </a:r>
            <a:r>
              <a:rPr kumimoji="1" lang="en-US" altLang="zh-CN" b="1" dirty="0">
                <a:solidFill>
                  <a:srgbClr val="89AAD3">
                    <a:lumMod val="25000"/>
                  </a:srgbClr>
                </a:solidFill>
                <a:latin typeface="Arial" pitchFamily="34" charset="0"/>
                <a:ea typeface="宋体" pitchFamily="2" charset="-122"/>
              </a:rPr>
              <a:t>;</a:t>
            </a:r>
          </a:p>
        </p:txBody>
      </p:sp>
      <p:sp>
        <p:nvSpPr>
          <p:cNvPr id="12" name="矩形 11"/>
          <p:cNvSpPr/>
          <p:nvPr/>
        </p:nvSpPr>
        <p:spPr>
          <a:xfrm>
            <a:off x="2068781" y="3261010"/>
            <a:ext cx="7920880" cy="1477328"/>
          </a:xfrm>
          <a:prstGeom prst="rect">
            <a:avLst/>
          </a:prstGeom>
        </p:spPr>
        <p:txBody>
          <a:bodyPr wrap="square">
            <a:spAutoFit/>
          </a:bodyPr>
          <a:lstStyle/>
          <a:p>
            <a:pPr fontAlgn="base">
              <a:lnSpc>
                <a:spcPct val="125000"/>
              </a:lnSpc>
              <a:spcBef>
                <a:spcPct val="0"/>
              </a:spcBef>
              <a:spcAft>
                <a:spcPct val="0"/>
              </a:spcAft>
              <a:defRPr/>
            </a:pPr>
            <a:r>
              <a:rPr kumimoji="1" lang="en-US" altLang="zh-CN" b="1" dirty="0" err="1">
                <a:solidFill>
                  <a:srgbClr val="89AAD3">
                    <a:lumMod val="25000"/>
                  </a:srgbClr>
                </a:solidFill>
                <a:latin typeface="Arial" pitchFamily="34" charset="0"/>
                <a:ea typeface="宋体" pitchFamily="2" charset="-122"/>
              </a:rPr>
              <a:t>typedef</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struct</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C00000"/>
                </a:solidFill>
                <a:latin typeface="Arial" pitchFamily="34" charset="0"/>
                <a:ea typeface="宋体" pitchFamily="2" charset="-122"/>
              </a:rPr>
              <a:t>vexNode</a:t>
            </a:r>
            <a:r>
              <a:rPr kumimoji="1" lang="en-US" altLang="zh-CN" b="1" dirty="0">
                <a:solidFill>
                  <a:srgbClr val="FFFFFF">
                    <a:lumMod val="60000"/>
                    <a:lumOff val="40000"/>
                  </a:srgbClr>
                </a:solidFill>
                <a:latin typeface="Arial" pitchFamily="34" charset="0"/>
                <a:ea typeface="宋体" pitchFamily="2" charset="-122"/>
              </a:rPr>
              <a:t> </a:t>
            </a:r>
            <a:r>
              <a:rPr kumimoji="1" lang="en-US" altLang="zh-CN" b="1" dirty="0">
                <a:solidFill>
                  <a:srgbClr val="89AAD3">
                    <a:lumMod val="25000"/>
                  </a:srgbClr>
                </a:solidFill>
                <a:latin typeface="Arial" pitchFamily="34" charset="0"/>
                <a:ea typeface="宋体" pitchFamily="2" charset="-122"/>
              </a:rPr>
              <a:t>{ // </a:t>
            </a:r>
            <a:r>
              <a:rPr kumimoji="1" lang="zh-CN" altLang="en-US" b="1" dirty="0">
                <a:solidFill>
                  <a:srgbClr val="89AAD3">
                    <a:lumMod val="25000"/>
                  </a:srgbClr>
                </a:solidFill>
                <a:latin typeface="Arial" pitchFamily="34" charset="0"/>
                <a:ea typeface="宋体" pitchFamily="2" charset="-122"/>
              </a:rPr>
              <a:t>顶点的结构表示</a:t>
            </a:r>
          </a:p>
          <a:p>
            <a:pPr fontAlgn="base">
              <a:lnSpc>
                <a:spcPct val="125000"/>
              </a:lnSpc>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VertexType</a:t>
            </a:r>
            <a:r>
              <a:rPr kumimoji="1" lang="en-US" altLang="zh-CN" b="1" dirty="0">
                <a:solidFill>
                  <a:srgbClr val="89AAD3">
                    <a:lumMod val="25000"/>
                  </a:srgbClr>
                </a:solidFill>
                <a:latin typeface="Arial" pitchFamily="34" charset="0"/>
                <a:ea typeface="宋体" pitchFamily="2" charset="-122"/>
              </a:rPr>
              <a:t>  data;</a:t>
            </a:r>
          </a:p>
          <a:p>
            <a:pPr fontAlgn="base">
              <a:lnSpc>
                <a:spcPct val="125000"/>
              </a:lnSpc>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FF0000"/>
                </a:solidFill>
                <a:latin typeface="Arial" pitchFamily="34" charset="0"/>
                <a:ea typeface="宋体" pitchFamily="2" charset="-122"/>
              </a:rPr>
              <a:t>Edgestruct</a:t>
            </a:r>
            <a:r>
              <a:rPr kumimoji="1" lang="en-US" altLang="zh-CN" b="1" dirty="0">
                <a:solidFill>
                  <a:srgbClr val="89AAD3">
                    <a:lumMod val="25000"/>
                  </a:srgbClr>
                </a:solidFill>
                <a:latin typeface="Arial" pitchFamily="34" charset="0"/>
                <a:ea typeface="宋体" pitchFamily="2" charset="-122"/>
              </a:rPr>
              <a:t>  *in, *out;   </a:t>
            </a:r>
          </a:p>
          <a:p>
            <a:pPr fontAlgn="base">
              <a:lnSpc>
                <a:spcPct val="125000"/>
              </a:lnSpc>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VexNode</a:t>
            </a:r>
            <a:r>
              <a:rPr kumimoji="1" lang="en-US" altLang="zh-CN" b="1" dirty="0">
                <a:solidFill>
                  <a:srgbClr val="89AAD3">
                    <a:lumMod val="25000"/>
                  </a:srgbClr>
                </a:solidFill>
                <a:latin typeface="Arial" pitchFamily="34" charset="0"/>
                <a:ea typeface="宋体" pitchFamily="2" charset="-122"/>
              </a:rPr>
              <a:t>;</a:t>
            </a:r>
          </a:p>
        </p:txBody>
      </p:sp>
      <p:sp>
        <p:nvSpPr>
          <p:cNvPr id="13" name="Rectangle 13"/>
          <p:cNvSpPr>
            <a:spLocks noChangeArrowheads="1"/>
          </p:cNvSpPr>
          <p:nvPr/>
        </p:nvSpPr>
        <p:spPr bwMode="auto">
          <a:xfrm>
            <a:off x="2057400" y="1779816"/>
            <a:ext cx="8534400" cy="1477328"/>
          </a:xfrm>
          <a:prstGeom prst="rect">
            <a:avLst/>
          </a:prstGeom>
          <a:noFill/>
          <a:ln w="12700" cap="sq">
            <a:noFill/>
            <a:miter lim="800000"/>
            <a:headEnd type="none" w="sm" len="sm"/>
            <a:tailEnd type="none" w="sm" len="sm"/>
          </a:ln>
        </p:spPr>
        <p:txBody>
          <a:bodyPr>
            <a:spAutoFit/>
          </a:bodyPr>
          <a:lstStyle/>
          <a:p>
            <a:pPr fontAlgn="base">
              <a:lnSpc>
                <a:spcPct val="125000"/>
              </a:lnSpc>
              <a:spcBef>
                <a:spcPct val="0"/>
              </a:spcBef>
              <a:spcAft>
                <a:spcPct val="0"/>
              </a:spcAft>
              <a:defRPr/>
            </a:pPr>
            <a:r>
              <a:rPr kumimoji="1" lang="en-US" altLang="zh-CN" b="1" dirty="0" err="1">
                <a:solidFill>
                  <a:srgbClr val="89AAD3">
                    <a:lumMod val="25000"/>
                  </a:srgbClr>
                </a:solidFill>
                <a:latin typeface="Arial" pitchFamily="34" charset="0"/>
                <a:ea typeface="楷体_GB2312" pitchFamily="49" charset="-122"/>
              </a:rPr>
              <a:t>typedef</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struct</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FF0000"/>
                </a:solidFill>
                <a:latin typeface="Arial" pitchFamily="34" charset="0"/>
                <a:ea typeface="楷体_GB2312" pitchFamily="49" charset="-122"/>
              </a:rPr>
              <a:t>edgestruct</a:t>
            </a:r>
            <a:r>
              <a:rPr kumimoji="1" lang="en-US" altLang="zh-CN" b="1" dirty="0">
                <a:solidFill>
                  <a:srgbClr val="89AAD3">
                    <a:lumMod val="25000"/>
                  </a:srgbClr>
                </a:solidFill>
                <a:latin typeface="Arial" pitchFamily="34" charset="0"/>
                <a:ea typeface="楷体_GB2312" pitchFamily="49" charset="-122"/>
              </a:rPr>
              <a:t> { // </a:t>
            </a:r>
            <a:r>
              <a:rPr kumimoji="1" lang="zh-CN" altLang="en-US" b="1" dirty="0">
                <a:solidFill>
                  <a:srgbClr val="89AAD3">
                    <a:lumMod val="25000"/>
                  </a:srgbClr>
                </a:solidFill>
                <a:latin typeface="Arial" pitchFamily="34" charset="0"/>
                <a:ea typeface="楷体_GB2312" pitchFamily="49" charset="-122"/>
              </a:rPr>
              <a:t>边的结构表示</a:t>
            </a:r>
          </a:p>
          <a:p>
            <a:pPr fontAlgn="base">
              <a:lnSpc>
                <a:spcPct val="125000"/>
              </a:lnSpc>
              <a:spcBef>
                <a:spcPct val="0"/>
              </a:spcBef>
              <a:spcAft>
                <a:spcPct val="0"/>
              </a:spcAft>
              <a:defRPr/>
            </a:pPr>
            <a:r>
              <a:rPr kumimoji="1" lang="zh-CN" altLang="en-US"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int</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startvex</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endvex</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InfoType</a:t>
            </a:r>
            <a:r>
              <a:rPr kumimoji="1" lang="en-US" altLang="zh-CN" b="1" dirty="0">
                <a:solidFill>
                  <a:srgbClr val="89AAD3">
                    <a:lumMod val="25000"/>
                  </a:srgbClr>
                </a:solidFill>
                <a:latin typeface="Arial" pitchFamily="34" charset="0"/>
                <a:ea typeface="楷体_GB2312" pitchFamily="49" charset="-122"/>
              </a:rPr>
              <a:t>  *info;</a:t>
            </a:r>
          </a:p>
          <a:p>
            <a:pPr fontAlgn="base">
              <a:lnSpc>
                <a:spcPct val="125000"/>
              </a:lnSpc>
              <a:spcBef>
                <a:spcPct val="0"/>
              </a:spcBef>
              <a:spcAft>
                <a:spcPct val="0"/>
              </a:spcAft>
              <a:defRPr/>
            </a:pP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struct</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FF0000"/>
                </a:solidFill>
                <a:latin typeface="Arial" pitchFamily="34" charset="0"/>
                <a:ea typeface="楷体_GB2312" pitchFamily="49" charset="-122"/>
              </a:rPr>
              <a:t>edgestruct</a:t>
            </a:r>
            <a:r>
              <a:rPr kumimoji="1" lang="en-US" altLang="zh-CN" b="1" dirty="0">
                <a:solidFill>
                  <a:srgbClr val="89AAD3">
                    <a:lumMod val="25000"/>
                  </a:srgbClr>
                </a:solidFill>
                <a:latin typeface="Arial" pitchFamily="34" charset="0"/>
                <a:ea typeface="楷体_GB2312" pitchFamily="49" charset="-122"/>
              </a:rPr>
              <a:t>  *</a:t>
            </a:r>
            <a:r>
              <a:rPr kumimoji="1" lang="en-US" altLang="zh-CN" b="1" dirty="0" err="1">
                <a:solidFill>
                  <a:srgbClr val="89AAD3">
                    <a:lumMod val="25000"/>
                  </a:srgbClr>
                </a:solidFill>
                <a:latin typeface="Arial" pitchFamily="34" charset="0"/>
                <a:ea typeface="楷体_GB2312" pitchFamily="49" charset="-122"/>
              </a:rPr>
              <a:t>elink</a:t>
            </a:r>
            <a:r>
              <a:rPr kumimoji="1" lang="en-US" altLang="zh-CN" b="1" dirty="0">
                <a:solidFill>
                  <a:srgbClr val="89AAD3">
                    <a:lumMod val="25000"/>
                  </a:srgbClr>
                </a:solidFill>
                <a:latin typeface="Arial" pitchFamily="34" charset="0"/>
                <a:ea typeface="楷体_GB2312" pitchFamily="49" charset="-122"/>
              </a:rPr>
              <a:t>, *slink;   </a:t>
            </a:r>
          </a:p>
          <a:p>
            <a:pPr fontAlgn="base">
              <a:lnSpc>
                <a:spcPct val="125000"/>
              </a:lnSpc>
              <a:spcBef>
                <a:spcPct val="0"/>
              </a:spcBef>
              <a:spcAft>
                <a:spcPct val="0"/>
              </a:spcAft>
              <a:defRPr/>
            </a:pPr>
            <a:r>
              <a:rPr kumimoji="1" lang="en-US" altLang="zh-CN" b="1" dirty="0">
                <a:solidFill>
                  <a:srgbClr val="89AAD3">
                    <a:lumMod val="25000"/>
                  </a:srgbClr>
                </a:solidFill>
                <a:latin typeface="Arial" pitchFamily="34" charset="0"/>
                <a:ea typeface="楷体_GB2312" pitchFamily="49" charset="-122"/>
              </a:rPr>
              <a:t>     } </a:t>
            </a:r>
            <a:r>
              <a:rPr kumimoji="1" lang="en-US" altLang="zh-CN" b="1" dirty="0" err="1">
                <a:solidFill>
                  <a:srgbClr val="4D5B6B"/>
                </a:solidFill>
                <a:latin typeface="Arial" pitchFamily="34" charset="0"/>
                <a:ea typeface="楷体_GB2312" pitchFamily="49" charset="-122"/>
              </a:rPr>
              <a:t>Edgestruct</a:t>
            </a:r>
            <a:r>
              <a:rPr kumimoji="1" lang="en-US" altLang="zh-CN" b="1" dirty="0">
                <a:solidFill>
                  <a:srgbClr val="89AAD3">
                    <a:lumMod val="25000"/>
                  </a:srgbClr>
                </a:solidFill>
                <a:latin typeface="Arial" pitchFamily="34" charset="0"/>
                <a:ea typeface="楷体_GB2312" pitchFamily="49" charset="-122"/>
              </a:rPr>
              <a:t>;</a:t>
            </a:r>
          </a:p>
        </p:txBody>
      </p:sp>
      <p:sp>
        <p:nvSpPr>
          <p:cNvPr id="14" name="Text Box 5"/>
          <p:cNvSpPr txBox="1">
            <a:spLocks noChangeArrowheads="1"/>
          </p:cNvSpPr>
          <p:nvPr/>
        </p:nvSpPr>
        <p:spPr bwMode="auto">
          <a:xfrm>
            <a:off x="1589245" y="5255622"/>
            <a:ext cx="461665" cy="893555"/>
          </a:xfrm>
          <a:prstGeom prst="rect">
            <a:avLst/>
          </a:prstGeom>
          <a:solidFill>
            <a:srgbClr val="CCFFFF"/>
          </a:solidFill>
          <a:ln w="9525">
            <a:noFill/>
            <a:miter lim="800000"/>
            <a:headEnd/>
            <a:tailEnd/>
          </a:ln>
        </p:spPr>
        <p:txBody>
          <a:bodyPr vert="eaVert" wrap="square">
            <a:spAutoFit/>
          </a:bodyPr>
          <a:lstStyle/>
          <a:p>
            <a:pPr fontAlgn="base">
              <a:spcBef>
                <a:spcPct val="50000"/>
              </a:spcBef>
              <a:spcAft>
                <a:spcPct val="0"/>
              </a:spcAft>
              <a:defRPr/>
            </a:pPr>
            <a:r>
              <a:rPr kumimoji="1" lang="zh-CN" altLang="en-US" b="1" dirty="0">
                <a:solidFill>
                  <a:srgbClr val="89AAD3">
                    <a:lumMod val="25000"/>
                  </a:srgbClr>
                </a:solidFill>
                <a:latin typeface="Arial" pitchFamily="34" charset="0"/>
                <a:ea typeface="楷体_GB2312" pitchFamily="49" charset="-122"/>
              </a:rPr>
              <a:t>图结构</a:t>
            </a:r>
          </a:p>
        </p:txBody>
      </p:sp>
      <p:sp>
        <p:nvSpPr>
          <p:cNvPr id="15" name="Text Box 6"/>
          <p:cNvSpPr txBox="1">
            <a:spLocks noChangeArrowheads="1"/>
          </p:cNvSpPr>
          <p:nvPr/>
        </p:nvSpPr>
        <p:spPr bwMode="auto">
          <a:xfrm>
            <a:off x="1570338" y="3517619"/>
            <a:ext cx="461665" cy="1215135"/>
          </a:xfrm>
          <a:prstGeom prst="rect">
            <a:avLst/>
          </a:prstGeom>
          <a:solidFill>
            <a:srgbClr val="FFCCFF"/>
          </a:solidFill>
          <a:ln w="9525">
            <a:noFill/>
            <a:miter lim="800000"/>
            <a:headEnd/>
            <a:tailEnd/>
          </a:ln>
        </p:spPr>
        <p:txBody>
          <a:bodyPr vert="eaVert" wrap="square">
            <a:spAutoFit/>
          </a:bodyPr>
          <a:lstStyle/>
          <a:p>
            <a:pPr fontAlgn="base">
              <a:spcBef>
                <a:spcPct val="50000"/>
              </a:spcBef>
              <a:spcAft>
                <a:spcPct val="0"/>
              </a:spcAft>
              <a:defRPr/>
            </a:pPr>
            <a:r>
              <a:rPr kumimoji="1" lang="zh-CN" altLang="en-US" b="1" dirty="0">
                <a:solidFill>
                  <a:srgbClr val="89AAD3">
                    <a:lumMod val="25000"/>
                  </a:srgbClr>
                </a:solidFill>
                <a:latin typeface="Arial" pitchFamily="34" charset="0"/>
                <a:ea typeface="楷体_GB2312" pitchFamily="49" charset="-122"/>
              </a:rPr>
              <a:t>顶点</a:t>
            </a:r>
          </a:p>
        </p:txBody>
      </p:sp>
      <p:sp>
        <p:nvSpPr>
          <p:cNvPr id="16" name="Text Box 7"/>
          <p:cNvSpPr txBox="1">
            <a:spLocks noChangeArrowheads="1"/>
          </p:cNvSpPr>
          <p:nvPr/>
        </p:nvSpPr>
        <p:spPr bwMode="auto">
          <a:xfrm>
            <a:off x="1593637" y="2263824"/>
            <a:ext cx="461665" cy="900475"/>
          </a:xfrm>
          <a:prstGeom prst="rect">
            <a:avLst/>
          </a:prstGeom>
          <a:solidFill>
            <a:srgbClr val="FFFFCC"/>
          </a:solidFill>
          <a:ln w="9525">
            <a:noFill/>
            <a:miter lim="800000"/>
            <a:headEnd/>
            <a:tailEnd/>
          </a:ln>
        </p:spPr>
        <p:txBody>
          <a:bodyPr vert="eaVert" wrap="square">
            <a:spAutoFit/>
          </a:bodyPr>
          <a:lstStyle/>
          <a:p>
            <a:pPr fontAlgn="base">
              <a:spcBef>
                <a:spcPct val="50000"/>
              </a:spcBef>
              <a:spcAft>
                <a:spcPct val="0"/>
              </a:spcAft>
              <a:defRPr/>
            </a:pPr>
            <a:r>
              <a:rPr kumimoji="1" lang="zh-CN" altLang="en-US" b="1" dirty="0">
                <a:solidFill>
                  <a:srgbClr val="89AAD3">
                    <a:lumMod val="25000"/>
                  </a:srgbClr>
                </a:solidFill>
                <a:latin typeface="Arial" pitchFamily="34" charset="0"/>
                <a:ea typeface="楷体_GB2312" pitchFamily="49" charset="-122"/>
              </a:rPr>
              <a:t>边</a:t>
            </a:r>
            <a:endParaRPr kumimoji="1" lang="en-US" altLang="zh-CN" b="1" dirty="0">
              <a:solidFill>
                <a:srgbClr val="89AAD3">
                  <a:lumMod val="25000"/>
                </a:srgbClr>
              </a:solidFill>
              <a:latin typeface="Arial" pitchFamily="34" charset="0"/>
              <a:ea typeface="楷体_GB2312" pitchFamily="49" charset="-122"/>
            </a:endParaRPr>
          </a:p>
        </p:txBody>
      </p:sp>
      <p:grpSp>
        <p:nvGrpSpPr>
          <p:cNvPr id="2" name="组合 35"/>
          <p:cNvGrpSpPr/>
          <p:nvPr/>
        </p:nvGrpSpPr>
        <p:grpSpPr>
          <a:xfrm>
            <a:off x="6951096" y="1313766"/>
            <a:ext cx="3446875" cy="2188405"/>
            <a:chOff x="5652120" y="3203975"/>
            <a:chExt cx="3446875" cy="2188405"/>
          </a:xfrm>
        </p:grpSpPr>
        <p:sp>
          <p:nvSpPr>
            <p:cNvPr id="17"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fontAlgn="base">
                <a:spcBef>
                  <a:spcPct val="50000"/>
                </a:spcBef>
                <a:spcAft>
                  <a:spcPct val="0"/>
                </a:spcAft>
                <a:defRPr/>
              </a:pPr>
              <a:r>
                <a:rPr kumimoji="1" lang="zh-CN" altLang="en-US" sz="1400" b="1" dirty="0">
                  <a:solidFill>
                    <a:srgbClr val="000000"/>
                  </a:solidFill>
                  <a:latin typeface="Arial" pitchFamily="34" charset="0"/>
                  <a:ea typeface="楷体_GB2312" pitchFamily="49" charset="-122"/>
                </a:rPr>
                <a:t>顶点结点</a:t>
              </a:r>
              <a:endParaRPr kumimoji="1" lang="zh-CN" altLang="en-US" sz="1400" b="1" dirty="0">
                <a:solidFill>
                  <a:srgbClr val="000000"/>
                </a:solidFill>
                <a:latin typeface="Arial" charset="0"/>
                <a:ea typeface="宋体" pitchFamily="2" charset="-122"/>
              </a:endParaRPr>
            </a:p>
          </p:txBody>
        </p:sp>
        <p:sp>
          <p:nvSpPr>
            <p:cNvPr id="19"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defRPr/>
              </a:pPr>
              <a:r>
                <a:rPr kumimoji="1" lang="zh-CN" altLang="en-US" sz="1400" b="1" dirty="0">
                  <a:solidFill>
                    <a:srgbClr val="000000"/>
                  </a:solidFill>
                  <a:latin typeface="Calibri"/>
                  <a:ea typeface="楷体_GB2312" pitchFamily="49" charset="-122"/>
                </a:rPr>
                <a:t>顶点信息数据            </a:t>
              </a:r>
            </a:p>
          </p:txBody>
        </p:sp>
        <p:sp>
          <p:nvSpPr>
            <p:cNvPr id="24"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28"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29"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30"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31"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指向该顶点的第一条入边</a:t>
              </a:r>
              <a:endParaRPr kumimoji="1" lang="zh-CN" altLang="en-US" sz="1400" b="1" dirty="0">
                <a:solidFill>
                  <a:srgbClr val="000000"/>
                </a:solidFill>
                <a:latin typeface="Arial" charset="0"/>
                <a:ea typeface="宋体" pitchFamily="2" charset="-122"/>
              </a:endParaRPr>
            </a:p>
          </p:txBody>
        </p:sp>
        <p:sp>
          <p:nvSpPr>
            <p:cNvPr id="32"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指向该顶点的第一条出边</a:t>
              </a:r>
              <a:endParaRPr kumimoji="1" lang="zh-CN" altLang="en-US" sz="1400" b="1" dirty="0">
                <a:solidFill>
                  <a:srgbClr val="000000"/>
                </a:solidFill>
                <a:latin typeface="Arial" charset="0"/>
                <a:ea typeface="宋体" pitchFamily="2" charset="-122"/>
              </a:endParaRPr>
            </a:p>
          </p:txBody>
        </p:sp>
        <p:sp>
          <p:nvSpPr>
            <p:cNvPr id="33"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a:solidFill>
                    <a:srgbClr val="000000"/>
                  </a:solidFill>
                  <a:latin typeface="Arial" pitchFamily="34" charset="0"/>
                  <a:ea typeface="楷体_GB2312" pitchFamily="49" charset="-122"/>
                </a:rPr>
                <a:t>data</a:t>
              </a:r>
            </a:p>
          </p:txBody>
        </p:sp>
        <p:sp>
          <p:nvSpPr>
            <p:cNvPr id="34"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dirty="0">
                  <a:solidFill>
                    <a:srgbClr val="000000"/>
                  </a:solidFill>
                  <a:latin typeface="Arial" pitchFamily="34" charset="0"/>
                  <a:ea typeface="楷体_GB2312" pitchFamily="49" charset="-122"/>
                </a:rPr>
                <a:t>in</a:t>
              </a:r>
            </a:p>
          </p:txBody>
        </p:sp>
        <p:sp>
          <p:nvSpPr>
            <p:cNvPr id="35"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dirty="0">
                  <a:solidFill>
                    <a:srgbClr val="000000"/>
                  </a:solidFill>
                  <a:latin typeface="Arial" pitchFamily="34" charset="0"/>
                  <a:ea typeface="楷体_GB2312" pitchFamily="49" charset="-122"/>
                </a:rPr>
                <a:t>out</a:t>
              </a:r>
            </a:p>
          </p:txBody>
        </p:sp>
      </p:grpSp>
      <p:grpSp>
        <p:nvGrpSpPr>
          <p:cNvPr id="3" name="组合 54"/>
          <p:cNvGrpSpPr/>
          <p:nvPr/>
        </p:nvGrpSpPr>
        <p:grpSpPr>
          <a:xfrm>
            <a:off x="5825971" y="3999658"/>
            <a:ext cx="4760901" cy="2538864"/>
            <a:chOff x="4572000" y="4284095"/>
            <a:chExt cx="4760901" cy="2538864"/>
          </a:xfrm>
        </p:grpSpPr>
        <p:sp>
          <p:nvSpPr>
            <p:cNvPr id="37"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fontAlgn="base">
                <a:spcBef>
                  <a:spcPct val="50000"/>
                </a:spcBef>
                <a:spcAft>
                  <a:spcPct val="0"/>
                </a:spcAft>
                <a:defRPr/>
              </a:pPr>
              <a:r>
                <a:rPr kumimoji="1" lang="zh-CN" altLang="en-US" sz="1400" b="1" dirty="0">
                  <a:solidFill>
                    <a:srgbClr val="000000"/>
                  </a:solidFill>
                  <a:latin typeface="Arial" pitchFamily="34" charset="0"/>
                  <a:ea typeface="楷体_GB2312" pitchFamily="49" charset="-122"/>
                </a:rPr>
                <a:t>边结点</a:t>
              </a:r>
              <a:endParaRPr kumimoji="1" lang="zh-CN" altLang="en-US" sz="1400" b="1" dirty="0">
                <a:solidFill>
                  <a:srgbClr val="000000"/>
                </a:solidFill>
                <a:latin typeface="Arial" charset="0"/>
                <a:ea typeface="宋体" pitchFamily="2" charset="-122"/>
              </a:endParaRPr>
            </a:p>
          </p:txBody>
        </p:sp>
        <p:grpSp>
          <p:nvGrpSpPr>
            <p:cNvPr id="4" name="组合 53"/>
            <p:cNvGrpSpPr/>
            <p:nvPr/>
          </p:nvGrpSpPr>
          <p:grpSpPr>
            <a:xfrm>
              <a:off x="4572000" y="5049180"/>
              <a:ext cx="4500500" cy="315035"/>
              <a:chOff x="4031940" y="5049180"/>
              <a:chExt cx="4500500" cy="315035"/>
            </a:xfrm>
          </p:grpSpPr>
          <p:sp>
            <p:nvSpPr>
              <p:cNvPr id="39"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defRPr/>
                </a:pPr>
                <a:r>
                  <a:rPr kumimoji="1" lang="zh-CN" altLang="en-US" sz="1400" b="1" dirty="0">
                    <a:solidFill>
                      <a:srgbClr val="000000"/>
                    </a:solidFill>
                    <a:latin typeface="Calibri"/>
                    <a:ea typeface="楷体_GB2312" pitchFamily="49" charset="-122"/>
                  </a:rPr>
                  <a:t>边起点位置        边终点位置        边的相关信息</a:t>
                </a:r>
              </a:p>
            </p:txBody>
          </p:sp>
          <p:sp>
            <p:nvSpPr>
              <p:cNvPr id="40"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41"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42"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43"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grpSp>
        <p:sp>
          <p:nvSpPr>
            <p:cNvPr id="44"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b="1">
                <a:solidFill>
                  <a:srgbClr val="000000"/>
                </a:solidFill>
                <a:latin typeface="Calibri"/>
                <a:ea typeface="宋体" panose="02010600030101010101" pitchFamily="2" charset="-122"/>
              </a:endParaRPr>
            </a:p>
          </p:txBody>
        </p:sp>
        <p:sp>
          <p:nvSpPr>
            <p:cNvPr id="45"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b="1">
                <a:solidFill>
                  <a:srgbClr val="000000"/>
                </a:solidFill>
                <a:latin typeface="Calibri"/>
                <a:ea typeface="宋体" panose="02010600030101010101" pitchFamily="2" charset="-122"/>
              </a:endParaRPr>
            </a:p>
          </p:txBody>
        </p:sp>
        <p:sp>
          <p:nvSpPr>
            <p:cNvPr id="46"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指向下一个有相同起点的结点</a:t>
              </a:r>
              <a:endParaRPr kumimoji="1" lang="zh-CN" altLang="en-US" sz="1400" b="1" dirty="0">
                <a:solidFill>
                  <a:srgbClr val="000000"/>
                </a:solidFill>
                <a:latin typeface="Arial" charset="0"/>
                <a:ea typeface="宋体" pitchFamily="2" charset="-122"/>
              </a:endParaRPr>
            </a:p>
          </p:txBody>
        </p:sp>
        <p:sp>
          <p:nvSpPr>
            <p:cNvPr id="47"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指向下一个有相同终点的结点</a:t>
              </a:r>
              <a:endParaRPr kumimoji="1" lang="zh-CN" altLang="en-US" sz="1400" b="1" dirty="0">
                <a:solidFill>
                  <a:srgbClr val="000000"/>
                </a:solidFill>
                <a:latin typeface="Arial" charset="0"/>
                <a:ea typeface="宋体" pitchFamily="2" charset="-122"/>
              </a:endParaRPr>
            </a:p>
          </p:txBody>
        </p:sp>
        <p:sp>
          <p:nvSpPr>
            <p:cNvPr id="48" name="Rectangle 14"/>
            <p:cNvSpPr>
              <a:spLocks noChangeArrowheads="1"/>
            </p:cNvSpPr>
            <p:nvPr/>
          </p:nvSpPr>
          <p:spPr bwMode="auto">
            <a:xfrm>
              <a:off x="8025240" y="4599130"/>
              <a:ext cx="710451"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elink</a:t>
              </a:r>
              <a:endParaRPr kumimoji="1" lang="en-US" altLang="zh-CN" b="1" dirty="0">
                <a:solidFill>
                  <a:srgbClr val="000000"/>
                </a:solidFill>
                <a:latin typeface="Arial" pitchFamily="34" charset="0"/>
                <a:ea typeface="楷体_GB2312" pitchFamily="49" charset="-122"/>
              </a:endParaRPr>
            </a:p>
          </p:txBody>
        </p:sp>
        <p:sp>
          <p:nvSpPr>
            <p:cNvPr id="49"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a:solidFill>
                    <a:srgbClr val="000000"/>
                  </a:solidFill>
                  <a:latin typeface="Arial" pitchFamily="34" charset="0"/>
                  <a:ea typeface="楷体_GB2312" pitchFamily="49" charset="-122"/>
                </a:rPr>
                <a:t>slink</a:t>
              </a:r>
            </a:p>
          </p:txBody>
        </p:sp>
        <p:sp>
          <p:nvSpPr>
            <p:cNvPr id="51"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startvex</a:t>
              </a:r>
              <a:endParaRPr kumimoji="1" lang="en-US" altLang="zh-CN" b="1" dirty="0">
                <a:solidFill>
                  <a:srgbClr val="000000"/>
                </a:solidFill>
                <a:latin typeface="Arial" pitchFamily="34" charset="0"/>
                <a:ea typeface="楷体_GB2312" pitchFamily="49" charset="-122"/>
              </a:endParaRPr>
            </a:p>
          </p:txBody>
        </p:sp>
        <p:sp>
          <p:nvSpPr>
            <p:cNvPr id="52"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endvex</a:t>
              </a:r>
              <a:endParaRPr kumimoji="1" lang="en-US" altLang="zh-CN" b="1" dirty="0">
                <a:solidFill>
                  <a:srgbClr val="000000"/>
                </a:solidFill>
                <a:latin typeface="Arial" pitchFamily="34" charset="0"/>
                <a:ea typeface="楷体_GB2312" pitchFamily="49" charset="-122"/>
              </a:endParaRPr>
            </a:p>
          </p:txBody>
        </p:sp>
        <p:sp>
          <p:nvSpPr>
            <p:cNvPr id="53"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楷体_GB2312" pitchFamily="49" charset="-122"/>
                </a:rPr>
                <a:t>info</a:t>
              </a:r>
            </a:p>
          </p:txBody>
        </p:sp>
      </p:grpSp>
      <p:sp>
        <p:nvSpPr>
          <p:cNvPr id="50" name="Rectangle 2"/>
          <p:cNvSpPr txBox="1">
            <a:spLocks noRot="1" noChangeArrowheads="1"/>
          </p:cNvSpPr>
          <p:nvPr/>
        </p:nvSpPr>
        <p:spPr>
          <a:xfrm>
            <a:off x="1981200" y="333375"/>
            <a:ext cx="8686800" cy="719138"/>
          </a:xfrm>
          <a:prstGeom prst="rect">
            <a:avLst/>
          </a:prstGeom>
        </p:spPr>
        <p:txBody>
          <a:bodyPr/>
          <a:lstStyle/>
          <a:p>
            <a:pPr fontAlgn="base">
              <a:spcBef>
                <a:spcPct val="0"/>
              </a:spcBef>
              <a:spcAft>
                <a:spcPct val="0"/>
              </a:spcAft>
              <a:defRPr/>
            </a:pPr>
            <a:r>
              <a:rPr kumimoji="1" lang="zh-CN" altLang="en-US" sz="4400" b="1" dirty="0">
                <a:ln w="12700">
                  <a:solidFill>
                    <a:srgbClr val="675D59"/>
                  </a:solidFill>
                </a:ln>
                <a:solidFill>
                  <a:srgbClr val="675D59">
                    <a:lumMod val="75000"/>
                  </a:srgbClr>
                </a:solidFill>
                <a:latin typeface="宋体" pitchFamily="2" charset="-122"/>
                <a:ea typeface="宋体"/>
              </a:rPr>
              <a:t>图的代数表示：有向图的十字链表 </a:t>
            </a:r>
          </a:p>
        </p:txBody>
      </p:sp>
    </p:spTree>
    <p:extLst>
      <p:ext uri="{BB962C8B-B14F-4D97-AF65-F5344CB8AC3E}">
        <p14:creationId xmlns:p14="http://schemas.microsoft.com/office/powerpoint/2010/main" val="68344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pPr>
            <a:r>
              <a:rPr kumimoji="1" lang="en-US" altLang="zh-CN" sz="3200" b="1" dirty="0">
                <a:solidFill>
                  <a:srgbClr val="000000"/>
                </a:solidFill>
                <a:latin typeface="Garamond" pitchFamily="18" charset="0"/>
                <a:ea typeface="宋体" pitchFamily="2" charset="-122"/>
              </a:rPr>
              <a:t> </a:t>
            </a:r>
            <a:r>
              <a:rPr kumimoji="1" lang="zh-CN" altLang="en-US" sz="3200" b="1" dirty="0">
                <a:solidFill>
                  <a:srgbClr val="000000"/>
                </a:solidFill>
                <a:latin typeface="Garamond" pitchFamily="18" charset="0"/>
                <a:ea typeface="宋体" pitchFamily="2" charset="-122"/>
              </a:rPr>
              <a:t>最大允许延误时间算法</a:t>
            </a:r>
          </a:p>
        </p:txBody>
      </p:sp>
      <p:sp>
        <p:nvSpPr>
          <p:cNvPr id="673796" name="Rectangle 4"/>
          <p:cNvSpPr>
            <a:spLocks noChangeArrowheads="1"/>
          </p:cNvSpPr>
          <p:nvPr/>
        </p:nvSpPr>
        <p:spPr bwMode="auto">
          <a:xfrm>
            <a:off x="1524000" y="1943101"/>
            <a:ext cx="8915400" cy="4742837"/>
          </a:xfrm>
          <a:prstGeom prst="rect">
            <a:avLst/>
          </a:prstGeom>
          <a:noFill/>
          <a:ln w="9525">
            <a:noFill/>
            <a:miter lim="800000"/>
            <a:headEnd/>
            <a:tailEnd/>
          </a:ln>
        </p:spPr>
        <p:txBody>
          <a:bodyPr>
            <a:spAutoFit/>
          </a:bodyPr>
          <a:lstStyle/>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a:t>
            </a:r>
            <a:r>
              <a:rPr kumimoji="1" lang="en-US" altLang="zh-CN" sz="2400" b="1" dirty="0">
                <a:solidFill>
                  <a:srgbClr val="000000"/>
                </a:solidFill>
                <a:latin typeface="Times New Roman" pitchFamily="18" charset="0"/>
                <a:ea typeface="宋体" pitchFamily="2" charset="-122"/>
              </a:rPr>
              <a:t>①</a:t>
            </a:r>
            <a:r>
              <a:rPr kumimoji="1" lang="en-US" altLang="zh-CN" sz="2400" b="1" dirty="0">
                <a:solidFill>
                  <a:srgbClr val="000000"/>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根据定理</a:t>
            </a:r>
            <a:r>
              <a:rPr kumimoji="1" lang="en-US" altLang="zh-CN" sz="2400" b="1" dirty="0">
                <a:solidFill>
                  <a:srgbClr val="000000"/>
                </a:solidFill>
                <a:latin typeface="宋体" pitchFamily="2" charset="-122"/>
                <a:ea typeface="宋体" pitchFamily="2" charset="-122"/>
              </a:rPr>
              <a:t>2.7.1</a:t>
            </a:r>
            <a:r>
              <a:rPr kumimoji="1" lang="zh-CN" altLang="en-US" sz="2400" b="1" dirty="0">
                <a:solidFill>
                  <a:srgbClr val="000000"/>
                </a:solidFill>
                <a:latin typeface="Times New Roman" pitchFamily="18" charset="0"/>
                <a:ea typeface="宋体" pitchFamily="2" charset="-122"/>
              </a:rPr>
              <a:t>对结点重新编号为</a:t>
            </a:r>
            <a:r>
              <a:rPr kumimoji="1" lang="en-US" altLang="zh-CN" sz="2600" b="1" i="1" dirty="0">
                <a:solidFill>
                  <a:srgbClr val="000000"/>
                </a:solidFill>
                <a:latin typeface="Times New Roman" pitchFamily="18" charset="0"/>
                <a:ea typeface="宋体" pitchFamily="2" charset="-122"/>
              </a:rPr>
              <a:t>v</a:t>
            </a:r>
            <a:r>
              <a:rPr kumimoji="1" lang="en-US" altLang="zh-CN" sz="2600" b="1" baseline="-30000" dirty="0">
                <a:solidFill>
                  <a:srgbClr val="000000"/>
                </a:solidFill>
                <a:latin typeface="Times New Roman" pitchFamily="18" charset="0"/>
                <a:ea typeface="宋体" pitchFamily="2" charset="-122"/>
              </a:rPr>
              <a:t>1</a:t>
            </a:r>
            <a:r>
              <a:rPr kumimoji="1" lang="en-US" altLang="zh-CN" sz="2400" b="1" dirty="0">
                <a:solidFill>
                  <a:srgbClr val="000000"/>
                </a:solidFill>
                <a:latin typeface="Times New Roman" pitchFamily="18" charset="0"/>
                <a:ea typeface="宋体" pitchFamily="2" charset="-122"/>
              </a:rPr>
              <a:t>’</a:t>
            </a:r>
            <a:r>
              <a:rPr kumimoji="1" lang="en-US" altLang="zh-CN" sz="2600" b="1" dirty="0">
                <a:solidFill>
                  <a:srgbClr val="000000"/>
                </a:solidFill>
                <a:latin typeface="Times New Roman" pitchFamily="18" charset="0"/>
                <a:ea typeface="宋体" pitchFamily="2" charset="-122"/>
              </a:rPr>
              <a:t>, </a:t>
            </a:r>
            <a:r>
              <a:rPr kumimoji="1" lang="en-US" altLang="zh-CN" sz="2600" b="1" i="1" dirty="0">
                <a:solidFill>
                  <a:srgbClr val="000000"/>
                </a:solidFill>
                <a:latin typeface="Times New Roman" pitchFamily="18" charset="0"/>
                <a:ea typeface="宋体" pitchFamily="2" charset="-122"/>
              </a:rPr>
              <a:t>v</a:t>
            </a:r>
            <a:r>
              <a:rPr kumimoji="1" lang="en-US" altLang="zh-CN" sz="2600" b="1" baseline="-30000" dirty="0">
                <a:solidFill>
                  <a:srgbClr val="000000"/>
                </a:solidFill>
                <a:latin typeface="Times New Roman" pitchFamily="18" charset="0"/>
                <a:ea typeface="宋体" pitchFamily="2" charset="-122"/>
              </a:rPr>
              <a:t>2</a:t>
            </a:r>
            <a:r>
              <a:rPr kumimoji="1" lang="en-US" altLang="zh-CN" sz="2400" b="1" dirty="0">
                <a:solidFill>
                  <a:srgbClr val="000000"/>
                </a:solidFill>
                <a:latin typeface="Times New Roman" pitchFamily="18" charset="0"/>
                <a:ea typeface="宋体" pitchFamily="2" charset="-122"/>
              </a:rPr>
              <a:t>’</a:t>
            </a:r>
            <a:r>
              <a:rPr kumimoji="1" lang="en-US" altLang="zh-CN" sz="2600" b="1" dirty="0">
                <a:solidFill>
                  <a:srgbClr val="000000"/>
                </a:solidFill>
                <a:latin typeface="Times New Roman" pitchFamily="18" charset="0"/>
                <a:ea typeface="宋体" pitchFamily="2" charset="-122"/>
              </a:rPr>
              <a:t>, …, </a:t>
            </a:r>
            <a:r>
              <a:rPr kumimoji="1" lang="en-US" altLang="zh-CN" sz="2600" b="1" i="1" dirty="0" err="1">
                <a:solidFill>
                  <a:srgbClr val="000000"/>
                </a:solidFill>
                <a:latin typeface="Times New Roman" pitchFamily="18" charset="0"/>
                <a:ea typeface="宋体" pitchFamily="2" charset="-122"/>
              </a:rPr>
              <a:t>v</a:t>
            </a:r>
            <a:r>
              <a:rPr kumimoji="1" lang="en-US" altLang="zh-CN" sz="2600" b="1" baseline="-30000" dirty="0" err="1">
                <a:solidFill>
                  <a:srgbClr val="000000"/>
                </a:solidFill>
                <a:latin typeface="Times New Roman" pitchFamily="18" charset="0"/>
                <a:ea typeface="宋体" pitchFamily="2" charset="-122"/>
              </a:rPr>
              <a:t>n</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② </a:t>
            </a:r>
            <a:r>
              <a:rPr kumimoji="1" lang="zh-CN" altLang="en-US" sz="2400" b="1" dirty="0">
                <a:solidFill>
                  <a:srgbClr val="000000"/>
                </a:solidFill>
                <a:latin typeface="宋体" pitchFamily="2" charset="-122"/>
                <a:ea typeface="宋体" pitchFamily="2" charset="-122"/>
              </a:rPr>
              <a:t>赋初值 </a:t>
            </a:r>
            <a:r>
              <a:rPr kumimoji="1" lang="zh-CN" altLang="en-US" sz="2800" b="1" i="1" dirty="0">
                <a:solidFill>
                  <a:srgbClr val="000000"/>
                </a:solidFill>
                <a:latin typeface="宋体" pitchFamily="2" charset="-122"/>
                <a:ea typeface="宋体" pitchFamily="2" charset="-122"/>
                <a:sym typeface="Symbol" pitchFamily="18" charset="2"/>
              </a:rPr>
              <a:t></a:t>
            </a:r>
            <a:r>
              <a:rPr kumimoji="1" lang="en-US" altLang="zh-CN" sz="2800" b="1" dirty="0">
                <a:solidFill>
                  <a:srgbClr val="000000"/>
                </a:solidFill>
                <a:latin typeface="宋体" pitchFamily="2" charset="-122"/>
                <a:ea typeface="宋体" pitchFamily="2" charset="-122"/>
              </a:rPr>
              <a:t>(</a:t>
            </a:r>
            <a:r>
              <a:rPr kumimoji="1" lang="en-US" altLang="zh-CN" sz="2600" b="1" i="1" dirty="0" err="1">
                <a:solidFill>
                  <a:srgbClr val="000000"/>
                </a:solidFill>
                <a:latin typeface="Times New Roman" pitchFamily="18" charset="0"/>
                <a:ea typeface="宋体" pitchFamily="2" charset="-122"/>
              </a:rPr>
              <a:t>v</a:t>
            </a:r>
            <a:r>
              <a:rPr kumimoji="1" lang="en-US" altLang="zh-CN" sz="2600" b="1" baseline="-30000" dirty="0" err="1">
                <a:solidFill>
                  <a:srgbClr val="000000"/>
                </a:solidFill>
                <a:latin typeface="Times New Roman" pitchFamily="18" charset="0"/>
                <a:ea typeface="宋体" pitchFamily="2" charset="-122"/>
              </a:rPr>
              <a:t>n</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r>
              <a:rPr kumimoji="1" lang="en-US" altLang="zh-CN" sz="2800" b="1" dirty="0">
                <a:solidFill>
                  <a:srgbClr val="000000"/>
                </a:solidFill>
                <a:latin typeface="宋体" pitchFamily="2" charset="-122"/>
                <a:ea typeface="宋体" pitchFamily="2" charset="-122"/>
              </a:rPr>
              <a:t>=</a:t>
            </a:r>
            <a:r>
              <a:rPr kumimoji="1" lang="en-US" altLang="zh-CN" sz="2400" b="1" i="1" dirty="0">
                <a:solidFill>
                  <a:srgbClr val="000000"/>
                </a:solidFill>
                <a:latin typeface="宋体" pitchFamily="2" charset="-122"/>
                <a:ea typeface="宋体" pitchFamily="2" charset="-122"/>
                <a:sym typeface="Symbol" pitchFamily="18" charset="2"/>
              </a:rPr>
              <a:t></a:t>
            </a:r>
            <a:r>
              <a:rPr kumimoji="1" lang="en-US" altLang="zh-CN" sz="2400" b="1" dirty="0">
                <a:solidFill>
                  <a:srgbClr val="000000"/>
                </a:solidFill>
                <a:latin typeface="宋体" pitchFamily="2" charset="-122"/>
                <a:ea typeface="宋体" pitchFamily="2" charset="-122"/>
              </a:rPr>
              <a:t>(</a:t>
            </a:r>
            <a:r>
              <a:rPr kumimoji="1" lang="en-US" altLang="zh-CN" sz="2600" b="1" i="1" dirty="0" err="1">
                <a:solidFill>
                  <a:srgbClr val="000000"/>
                </a:solidFill>
                <a:latin typeface="Times New Roman" pitchFamily="18" charset="0"/>
                <a:ea typeface="宋体" pitchFamily="2" charset="-122"/>
              </a:rPr>
              <a:t>v</a:t>
            </a:r>
            <a:r>
              <a:rPr kumimoji="1" lang="en-US" altLang="zh-CN" sz="2600" b="1" baseline="-30000" dirty="0" err="1">
                <a:solidFill>
                  <a:srgbClr val="000000"/>
                </a:solidFill>
                <a:latin typeface="Times New Roman" pitchFamily="18" charset="0"/>
                <a:ea typeface="宋体" pitchFamily="2" charset="-122"/>
              </a:rPr>
              <a:t>n</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③ </a:t>
            </a:r>
            <a:r>
              <a:rPr kumimoji="1" lang="zh-CN" altLang="en-US" sz="2400" b="1" dirty="0">
                <a:solidFill>
                  <a:srgbClr val="000000"/>
                </a:solidFill>
                <a:latin typeface="宋体" pitchFamily="2" charset="-122"/>
                <a:ea typeface="宋体" pitchFamily="2" charset="-122"/>
              </a:rPr>
              <a:t>依次更新 </a:t>
            </a:r>
            <a:r>
              <a:rPr kumimoji="1" lang="zh-CN" altLang="en-US" sz="2800" b="1" i="1" dirty="0">
                <a:solidFill>
                  <a:srgbClr val="000000"/>
                </a:solidFill>
                <a:latin typeface="宋体" pitchFamily="2" charset="-122"/>
                <a:ea typeface="宋体" pitchFamily="2" charset="-122"/>
                <a:sym typeface="Symbol" pitchFamily="18" charset="2"/>
              </a:rPr>
              <a:t></a:t>
            </a:r>
            <a:r>
              <a:rPr kumimoji="1" lang="en-US" altLang="zh-CN" sz="2800" b="1" dirty="0">
                <a:solidFill>
                  <a:srgbClr val="000000"/>
                </a:solidFill>
                <a:latin typeface="宋体" pitchFamily="2" charset="-122"/>
                <a:ea typeface="宋体" pitchFamily="2" charset="-122"/>
              </a:rPr>
              <a:t>(</a:t>
            </a:r>
            <a:r>
              <a:rPr kumimoji="1" lang="en-US" altLang="zh-CN" sz="2600" b="1" i="1" dirty="0" err="1">
                <a:solidFill>
                  <a:srgbClr val="000000"/>
                </a:solidFill>
                <a:latin typeface="Times New Roman" pitchFamily="18" charset="0"/>
                <a:ea typeface="宋体" pitchFamily="2" charset="-122"/>
              </a:rPr>
              <a:t>v</a:t>
            </a:r>
            <a:r>
              <a:rPr kumimoji="1" lang="en-US" altLang="zh-CN" sz="2600" b="1" i="1" baseline="-30000" dirty="0" err="1">
                <a:solidFill>
                  <a:srgbClr val="000000"/>
                </a:solidFill>
                <a:latin typeface="Times New Roman" pitchFamily="18" charset="0"/>
                <a:ea typeface="宋体" pitchFamily="2" charset="-122"/>
              </a:rPr>
              <a:t>j</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r>
              <a:rPr kumimoji="1" lang="en-US" altLang="zh-CN" sz="2800" b="1" dirty="0">
                <a:solidFill>
                  <a:srgbClr val="000000"/>
                </a:solidFill>
                <a:latin typeface="宋体" pitchFamily="2" charset="-122"/>
                <a:ea typeface="宋体" pitchFamily="2" charset="-122"/>
              </a:rPr>
              <a:t>,</a:t>
            </a:r>
            <a:r>
              <a:rPr kumimoji="1" lang="en-US" altLang="zh-CN" sz="2400" b="1" dirty="0">
                <a:solidFill>
                  <a:srgbClr val="000000"/>
                </a:solidFill>
                <a:latin typeface="宋体" pitchFamily="2" charset="-122"/>
                <a:ea typeface="宋体" pitchFamily="2" charset="-122"/>
              </a:rPr>
              <a:t> </a:t>
            </a:r>
            <a:r>
              <a:rPr kumimoji="1" lang="en-US" altLang="zh-CN" sz="2400" b="1" i="1" dirty="0">
                <a:solidFill>
                  <a:srgbClr val="000000"/>
                </a:solidFill>
                <a:latin typeface="Times New Roman" pitchFamily="18" charset="0"/>
                <a:ea typeface="宋体" pitchFamily="2" charset="-122"/>
              </a:rPr>
              <a:t>j </a:t>
            </a:r>
            <a:r>
              <a:rPr kumimoji="1" lang="en-US" altLang="zh-CN" sz="2400" b="1" dirty="0">
                <a:solidFill>
                  <a:srgbClr val="000000"/>
                </a:solidFill>
                <a:latin typeface="Times New Roman" pitchFamily="18" charset="0"/>
                <a:ea typeface="宋体" pitchFamily="2" charset="-122"/>
              </a:rPr>
              <a:t>= </a:t>
            </a:r>
            <a:r>
              <a:rPr kumimoji="1" lang="en-US" altLang="zh-CN" sz="2400" b="1" i="1" dirty="0">
                <a:solidFill>
                  <a:srgbClr val="000000"/>
                </a:solidFill>
                <a:latin typeface="Times New Roman" pitchFamily="18" charset="0"/>
                <a:ea typeface="宋体" pitchFamily="2" charset="-122"/>
              </a:rPr>
              <a:t>n-1</a:t>
            </a:r>
            <a:r>
              <a:rPr kumimoji="1" lang="en-US" altLang="zh-CN" sz="2400" b="1" dirty="0">
                <a:solidFill>
                  <a:srgbClr val="000000"/>
                </a:solidFill>
                <a:latin typeface="Times New Roman" pitchFamily="18" charset="0"/>
                <a:ea typeface="宋体" pitchFamily="2" charset="-122"/>
              </a:rPr>
              <a:t>,  … , </a:t>
            </a:r>
            <a:r>
              <a:rPr kumimoji="1" lang="en-US" altLang="zh-CN" sz="2400" b="1" i="1" dirty="0">
                <a:solidFill>
                  <a:srgbClr val="000000"/>
                </a:solidFill>
                <a:latin typeface="Times New Roman" pitchFamily="18" charset="0"/>
                <a:ea typeface="宋体" pitchFamily="2" charset="-122"/>
              </a:rPr>
              <a:t>1 </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10000"/>
              </a:spcBef>
              <a:spcAft>
                <a:spcPct val="0"/>
              </a:spcAft>
            </a:pPr>
            <a:endParaRPr kumimoji="1" lang="en-US" altLang="zh-CN" sz="2400" b="1" dirty="0">
              <a:solidFill>
                <a:srgbClr val="000000"/>
              </a:solidFill>
              <a:latin typeface="宋体" pitchFamily="2" charset="-122"/>
              <a:ea typeface="宋体" pitchFamily="2" charset="-122"/>
            </a:endParaRPr>
          </a:p>
          <a:p>
            <a:pPr algn="ctr" fontAlgn="base">
              <a:lnSpc>
                <a:spcPct val="110000"/>
              </a:lnSpc>
              <a:spcBef>
                <a:spcPct val="10000"/>
              </a:spcBef>
              <a:spcAft>
                <a:spcPct val="0"/>
              </a:spcAft>
            </a:pPr>
            <a:endParaRPr kumimoji="1" lang="en-US" altLang="zh-CN" sz="2400" b="1" dirty="0">
              <a:solidFill>
                <a:srgbClr val="000000"/>
              </a:solidFill>
              <a:latin typeface="宋体" pitchFamily="2" charset="-122"/>
              <a:ea typeface="宋体" pitchFamily="2" charset="-122"/>
            </a:endParaRP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④ </a:t>
            </a:r>
            <a:r>
              <a:rPr kumimoji="1" lang="zh-CN" altLang="en-US" sz="2400" b="1" dirty="0">
                <a:solidFill>
                  <a:srgbClr val="000000"/>
                </a:solidFill>
                <a:latin typeface="宋体" pitchFamily="2" charset="-122"/>
                <a:ea typeface="宋体" pitchFamily="2" charset="-122"/>
              </a:rPr>
              <a:t>结束</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可以看出算法与计算最早启动时间类似</a:t>
            </a:r>
            <a:endParaRPr kumimoji="1" lang="en-US" altLang="zh-CN" sz="2400" b="1" dirty="0">
              <a:solidFill>
                <a:srgbClr val="000000"/>
              </a:solidFill>
              <a:latin typeface="宋体" pitchFamily="2" charset="-122"/>
              <a:ea typeface="宋体" pitchFamily="2" charset="-122"/>
            </a:endParaRP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a:t>
            </a:r>
            <a:r>
              <a:rPr kumimoji="1" lang="zh-CN" altLang="en-US" sz="2800" b="1" dirty="0">
                <a:solidFill>
                  <a:srgbClr val="FF0000"/>
                </a:solidFill>
                <a:latin typeface="宋体" pitchFamily="2" charset="-122"/>
                <a:ea typeface="宋体" pitchFamily="2" charset="-122"/>
              </a:rPr>
              <a:t>最早启动求“最大值”，最晚启动求“最小值”</a:t>
            </a:r>
            <a:endParaRPr kumimoji="1" lang="en-US" altLang="zh-CN" sz="2400" b="1" dirty="0">
              <a:solidFill>
                <a:srgbClr val="FF0000"/>
              </a:solidFill>
              <a:latin typeface="宋体" pitchFamily="2" charset="-122"/>
              <a:ea typeface="宋体" pitchFamily="2" charset="-122"/>
            </a:endParaRPr>
          </a:p>
          <a:p>
            <a:pPr fontAlgn="base">
              <a:lnSpc>
                <a:spcPct val="110000"/>
              </a:lnSpc>
              <a:spcBef>
                <a:spcPct val="10000"/>
              </a:spcBef>
              <a:spcAft>
                <a:spcPct val="0"/>
              </a:spcAft>
            </a:pPr>
            <a:r>
              <a:rPr kumimoji="1" lang="en-US" altLang="zh-CN" sz="2400" b="1" dirty="0">
                <a:solidFill>
                  <a:srgbClr val="000000"/>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这样</a:t>
            </a:r>
            <a:r>
              <a:rPr kumimoji="1" lang="en-US" altLang="zh-CN" sz="2400" b="1" dirty="0">
                <a:solidFill>
                  <a:srgbClr val="000000"/>
                </a:solidFill>
                <a:latin typeface="宋体" pitchFamily="2" charset="-122"/>
                <a:ea typeface="宋体" pitchFamily="2" charset="-122"/>
              </a:rPr>
              <a:t>G</a:t>
            </a:r>
            <a:r>
              <a:rPr kumimoji="1" lang="zh-CN" altLang="en-US" sz="2400" b="1" dirty="0">
                <a:solidFill>
                  <a:srgbClr val="000000"/>
                </a:solidFill>
                <a:latin typeface="宋体" pitchFamily="2" charset="-122"/>
                <a:ea typeface="宋体" pitchFamily="2" charset="-122"/>
              </a:rPr>
              <a:t>中每个结点都具有两个值：最早启动时间和最晚启</a:t>
            </a:r>
          </a:p>
          <a:p>
            <a:pPr fontAlgn="base">
              <a:lnSpc>
                <a:spcPct val="110000"/>
              </a:lnSpc>
              <a:spcBef>
                <a:spcPct val="10000"/>
              </a:spcBef>
              <a:spcAft>
                <a:spcPct val="0"/>
              </a:spcAft>
            </a:pPr>
            <a:r>
              <a:rPr kumimoji="1" lang="zh-CN" altLang="en-US" sz="2400" b="1" dirty="0">
                <a:solidFill>
                  <a:srgbClr val="000000"/>
                </a:solidFill>
                <a:latin typeface="宋体" pitchFamily="2" charset="-122"/>
                <a:ea typeface="宋体" pitchFamily="2" charset="-122"/>
              </a:rPr>
              <a:t>      动时间，两者相减即为该结点对应工序的允许延误时间。</a:t>
            </a:r>
            <a:endParaRPr kumimoji="1" lang="zh-CN" altLang="en-US" sz="2400" b="1" i="1" dirty="0">
              <a:solidFill>
                <a:srgbClr val="000000"/>
              </a:solidFill>
              <a:latin typeface="Times New Roman" pitchFamily="18" charset="0"/>
              <a:ea typeface="宋体" pitchFamily="2" charset="-122"/>
            </a:endParaRPr>
          </a:p>
        </p:txBody>
      </p:sp>
      <p:sp>
        <p:nvSpPr>
          <p:cNvPr id="7" name="标题 4"/>
          <p:cNvSpPr>
            <a:spLocks noGrp="1"/>
          </p:cNvSpPr>
          <p:nvPr>
            <p:ph type="title"/>
          </p:nvPr>
        </p:nvSpPr>
        <p:spPr/>
        <p:txBody>
          <a:bodyPr vert="horz" lIns="91440" tIns="45720" rIns="91440" bIns="45720" rtlCol="0" anchor="b">
            <a:noAutofit/>
          </a:bodyPr>
          <a:lstStyle/>
          <a:p>
            <a:r>
              <a:rPr lang="zh-CN" altLang="en-US" dirty="0"/>
              <a:t>关键路径</a:t>
            </a:r>
          </a:p>
        </p:txBody>
      </p:sp>
      <p:graphicFrame>
        <p:nvGraphicFramePr>
          <p:cNvPr id="72707" name="Object 3"/>
          <p:cNvGraphicFramePr>
            <a:graphicFrameLocks noChangeAspect="1"/>
          </p:cNvGraphicFramePr>
          <p:nvPr/>
        </p:nvGraphicFramePr>
        <p:xfrm>
          <a:off x="3576864" y="3569153"/>
          <a:ext cx="5016500" cy="857250"/>
        </p:xfrm>
        <a:graphic>
          <a:graphicData uri="http://schemas.openxmlformats.org/presentationml/2006/ole">
            <mc:AlternateContent xmlns:mc="http://schemas.openxmlformats.org/markup-compatibility/2006">
              <mc:Choice xmlns:v="urn:schemas-microsoft-com:vml" Requires="v">
                <p:oleObj name="公式" r:id="rId2" imgW="1930400" imgH="330200" progId="Equation.3">
                  <p:embed/>
                </p:oleObj>
              </mc:Choice>
              <mc:Fallback>
                <p:oleObj name="公式" r:id="rId2" imgW="1930400" imgH="330200" progId="Equation.3">
                  <p:embed/>
                  <p:pic>
                    <p:nvPicPr>
                      <p:cNvPr id="727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864" y="3569153"/>
                        <a:ext cx="50165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251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796">
                                            <p:txEl>
                                              <p:pRg st="0" end="0"/>
                                            </p:txEl>
                                          </p:spTgt>
                                        </p:tgtEl>
                                        <p:attrNameLst>
                                          <p:attrName>style.visibility</p:attrName>
                                        </p:attrNameLst>
                                      </p:cBhvr>
                                      <p:to>
                                        <p:strVal val="visible"/>
                                      </p:to>
                                    </p:set>
                                    <p:animEffect transition="in" filter="wipe(left)">
                                      <p:cBhvr>
                                        <p:cTn id="7" dur="500"/>
                                        <p:tgtEl>
                                          <p:spTgt spid="67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3796">
                                            <p:txEl>
                                              <p:pRg st="1" end="1"/>
                                            </p:txEl>
                                          </p:spTgt>
                                        </p:tgtEl>
                                        <p:attrNameLst>
                                          <p:attrName>style.visibility</p:attrName>
                                        </p:attrNameLst>
                                      </p:cBhvr>
                                      <p:to>
                                        <p:strVal val="visible"/>
                                      </p:to>
                                    </p:set>
                                    <p:animEffect transition="in" filter="wipe(left)">
                                      <p:cBhvr>
                                        <p:cTn id="12" dur="500"/>
                                        <p:tgtEl>
                                          <p:spTgt spid="67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3796">
                                            <p:txEl>
                                              <p:pRg st="2" end="2"/>
                                            </p:txEl>
                                          </p:spTgt>
                                        </p:tgtEl>
                                        <p:attrNameLst>
                                          <p:attrName>style.visibility</p:attrName>
                                        </p:attrNameLst>
                                      </p:cBhvr>
                                      <p:to>
                                        <p:strVal val="visible"/>
                                      </p:to>
                                    </p:set>
                                    <p:animEffect transition="in" filter="wipe(left)">
                                      <p:cBhvr>
                                        <p:cTn id="17" dur="500"/>
                                        <p:tgtEl>
                                          <p:spTgt spid="67379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2707"/>
                                        </p:tgtEl>
                                        <p:attrNameLst>
                                          <p:attrName>style.visibility</p:attrName>
                                        </p:attrNameLst>
                                      </p:cBhvr>
                                      <p:to>
                                        <p:strVal val="visible"/>
                                      </p:to>
                                    </p:set>
                                    <p:animEffect transition="in" filter="fade">
                                      <p:cBhvr>
                                        <p:cTn id="20" dur="500"/>
                                        <p:tgtEl>
                                          <p:spTgt spid="727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3796">
                                            <p:txEl>
                                              <p:pRg st="5" end="5"/>
                                            </p:txEl>
                                          </p:spTgt>
                                        </p:tgtEl>
                                        <p:attrNameLst>
                                          <p:attrName>style.visibility</p:attrName>
                                        </p:attrNameLst>
                                      </p:cBhvr>
                                      <p:to>
                                        <p:strVal val="visible"/>
                                      </p:to>
                                    </p:set>
                                    <p:animEffect transition="in" filter="wipe(left)">
                                      <p:cBhvr>
                                        <p:cTn id="25" dur="500"/>
                                        <p:tgtEl>
                                          <p:spTgt spid="67379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73796">
                                            <p:txEl>
                                              <p:pRg st="6" end="6"/>
                                            </p:txEl>
                                          </p:spTgt>
                                        </p:tgtEl>
                                        <p:attrNameLst>
                                          <p:attrName>style.visibility</p:attrName>
                                        </p:attrNameLst>
                                      </p:cBhvr>
                                      <p:to>
                                        <p:strVal val="visible"/>
                                      </p:to>
                                    </p:set>
                                    <p:animEffect transition="in" filter="wipe(left)">
                                      <p:cBhvr>
                                        <p:cTn id="30" dur="500"/>
                                        <p:tgtEl>
                                          <p:spTgt spid="67379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73796">
                                            <p:txEl>
                                              <p:pRg st="7" end="7"/>
                                            </p:txEl>
                                          </p:spTgt>
                                        </p:tgtEl>
                                        <p:attrNameLst>
                                          <p:attrName>style.visibility</p:attrName>
                                        </p:attrNameLst>
                                      </p:cBhvr>
                                      <p:to>
                                        <p:strVal val="visible"/>
                                      </p:to>
                                    </p:set>
                                    <p:animEffect transition="in" filter="wipe(left)">
                                      <p:cBhvr>
                                        <p:cTn id="35" dur="500"/>
                                        <p:tgtEl>
                                          <p:spTgt spid="67379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73796">
                                            <p:txEl>
                                              <p:pRg st="8" end="8"/>
                                            </p:txEl>
                                          </p:spTgt>
                                        </p:tgtEl>
                                        <p:attrNameLst>
                                          <p:attrName>style.visibility</p:attrName>
                                        </p:attrNameLst>
                                      </p:cBhvr>
                                      <p:to>
                                        <p:strVal val="visible"/>
                                      </p:to>
                                    </p:set>
                                    <p:animEffect transition="in" filter="wipe(left)">
                                      <p:cBhvr>
                                        <p:cTn id="40" dur="500"/>
                                        <p:tgtEl>
                                          <p:spTgt spid="673796">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73796">
                                            <p:txEl>
                                              <p:pRg st="9" end="9"/>
                                            </p:txEl>
                                          </p:spTgt>
                                        </p:tgtEl>
                                        <p:attrNameLst>
                                          <p:attrName>style.visibility</p:attrName>
                                        </p:attrNameLst>
                                      </p:cBhvr>
                                      <p:to>
                                        <p:strVal val="visible"/>
                                      </p:to>
                                    </p:set>
                                    <p:animEffect transition="in" filter="wipe(left)">
                                      <p:cBhvr>
                                        <p:cTn id="45" dur="500"/>
                                        <p:tgtEl>
                                          <p:spTgt spid="6737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E8DED8"/>
                </a:solidFill>
                <a:latin typeface="Garamond" pitchFamily="18" charset="0"/>
              </a:rPr>
              <a:t>  </a:t>
            </a:r>
            <a:r>
              <a:rPr lang="zh-CN" altLang="en-US" sz="3200">
                <a:solidFill>
                  <a:srgbClr val="5E2CAE"/>
                </a:solidFill>
                <a:latin typeface="Garamond" pitchFamily="18" charset="0"/>
              </a:rPr>
              <a:t>构造中国邮路算法</a:t>
            </a:r>
          </a:p>
        </p:txBody>
      </p:sp>
      <p:sp>
        <p:nvSpPr>
          <p:cNvPr id="690179" name="Rectangle 3"/>
          <p:cNvSpPr>
            <a:spLocks noChangeArrowheads="1"/>
          </p:cNvSpPr>
          <p:nvPr/>
        </p:nvSpPr>
        <p:spPr bwMode="auto">
          <a:xfrm>
            <a:off x="1524000" y="1943100"/>
            <a:ext cx="8915400" cy="2021772"/>
          </a:xfrm>
          <a:prstGeom prst="rect">
            <a:avLst/>
          </a:prstGeom>
          <a:noFill/>
          <a:ln w="9525">
            <a:noFill/>
            <a:miter lim="800000"/>
            <a:headEnd/>
            <a:tailEnd/>
          </a:ln>
        </p:spPr>
        <p:txBody>
          <a:bodyPr>
            <a:spAutoFit/>
          </a:bodyPr>
          <a:lstStyle/>
          <a:p>
            <a:pPr>
              <a:lnSpc>
                <a:spcPct val="110000"/>
              </a:lnSpc>
              <a:spcBef>
                <a:spcPct val="10000"/>
              </a:spcBef>
            </a:pPr>
            <a:r>
              <a:rPr lang="en-US" altLang="zh-CN" dirty="0">
                <a:solidFill>
                  <a:srgbClr val="000000"/>
                </a:solidFill>
                <a:latin typeface="宋体" pitchFamily="2" charset="-122"/>
              </a:rPr>
              <a:t>    </a:t>
            </a:r>
            <a:r>
              <a:rPr lang="en-US" altLang="zh-CN" dirty="0">
                <a:solidFill>
                  <a:srgbClr val="000000"/>
                </a:solidFill>
                <a:latin typeface="Times New Roman" pitchFamily="18" charset="0"/>
              </a:rPr>
              <a:t>①  </a:t>
            </a:r>
            <a:r>
              <a:rPr lang="zh-CN" altLang="zh-CN" dirty="0">
                <a:solidFill>
                  <a:srgbClr val="000000"/>
                </a:solidFill>
                <a:latin typeface="宋体" pitchFamily="2" charset="-122"/>
              </a:rPr>
              <a:t>找出度为奇的点</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② </a:t>
            </a:r>
            <a:r>
              <a:rPr lang="zh-CN" altLang="zh-CN" dirty="0">
                <a:solidFill>
                  <a:srgbClr val="000000"/>
                </a:solidFill>
                <a:latin typeface="宋体" pitchFamily="2" charset="-122"/>
              </a:rPr>
              <a:t>依据条件1构造邮路，即</a:t>
            </a:r>
            <a:r>
              <a:rPr lang="en-US" altLang="zh-CN" dirty="0">
                <a:solidFill>
                  <a:srgbClr val="000000"/>
                </a:solidFill>
                <a:latin typeface="宋体" pitchFamily="2" charset="-122"/>
              </a:rPr>
              <a:t>G</a:t>
            </a:r>
            <a:r>
              <a:rPr lang="zh-CN" altLang="zh-CN" dirty="0">
                <a:solidFill>
                  <a:srgbClr val="000000"/>
                </a:solidFill>
                <a:latin typeface="宋体" pitchFamily="2" charset="-122"/>
              </a:rPr>
              <a:t>的每条边最多重复一次，</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a:t>
            </a:r>
            <a:r>
              <a:rPr lang="zh-CN" altLang="zh-CN" dirty="0">
                <a:solidFill>
                  <a:srgbClr val="000000"/>
                </a:solidFill>
                <a:latin typeface="宋体" pitchFamily="2" charset="-122"/>
              </a:rPr>
              <a:t>并保证计算重复边之后度都是偶数</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③ </a:t>
            </a:r>
            <a:r>
              <a:rPr lang="zh-CN" altLang="zh-CN" dirty="0">
                <a:solidFill>
                  <a:srgbClr val="000000"/>
                </a:solidFill>
                <a:latin typeface="宋体" pitchFamily="2" charset="-122"/>
              </a:rPr>
              <a:t>由条件2对所有回路进行判断，</a:t>
            </a:r>
            <a:r>
              <a:rPr lang="zh-CN" altLang="en-US" dirty="0">
                <a:solidFill>
                  <a:srgbClr val="000000"/>
                </a:solidFill>
                <a:latin typeface="宋体" pitchFamily="2" charset="-122"/>
              </a:rPr>
              <a:t>在</a:t>
            </a:r>
            <a:r>
              <a:rPr lang="en-US" altLang="zh-CN" dirty="0">
                <a:solidFill>
                  <a:srgbClr val="000000"/>
                </a:solidFill>
                <a:latin typeface="宋体" pitchFamily="2" charset="-122"/>
              </a:rPr>
              <a:t>G</a:t>
            </a:r>
            <a:r>
              <a:rPr lang="zh-CN" altLang="en-US" dirty="0">
                <a:solidFill>
                  <a:srgbClr val="000000"/>
                </a:solidFill>
                <a:latin typeface="宋体" pitchFamily="2" charset="-122"/>
              </a:rPr>
              <a:t>的任意一个回路上</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a:t>
            </a:r>
            <a:r>
              <a:rPr lang="zh-CN" altLang="en-US" dirty="0">
                <a:solidFill>
                  <a:srgbClr val="000000"/>
                </a:solidFill>
                <a:latin typeface="宋体" pitchFamily="2" charset="-122"/>
              </a:rPr>
              <a:t>如果重复边的长度之和超过该回路长度的一半，</a:t>
            </a:r>
            <a:r>
              <a:rPr lang="zh-CN" altLang="zh-CN" dirty="0">
                <a:solidFill>
                  <a:srgbClr val="000000"/>
                </a:solidFill>
                <a:latin typeface="宋体" pitchFamily="2" charset="-122"/>
              </a:rPr>
              <a:t>则令</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a:t>
            </a:r>
            <a:r>
              <a:rPr lang="zh-CN" altLang="zh-CN" dirty="0">
                <a:solidFill>
                  <a:srgbClr val="000000"/>
                </a:solidFill>
                <a:latin typeface="宋体" pitchFamily="2" charset="-122"/>
              </a:rPr>
              <a:t>回路中的重复边不重复，不重复边变为重复</a:t>
            </a:r>
            <a:endParaRPr lang="zh-CN" altLang="en-US" dirty="0">
              <a:solidFill>
                <a:srgbClr val="000000"/>
              </a:solidFill>
              <a:latin typeface="宋体" pitchFamily="2" charset="-122"/>
            </a:endParaRPr>
          </a:p>
        </p:txBody>
      </p:sp>
      <p:sp>
        <p:nvSpPr>
          <p:cNvPr id="5"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中国邮路</a:t>
            </a:r>
            <a:endParaRPr lang="en-US" altLang="zh-CN" sz="44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32435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wipe(left)">
                                      <p:cBhvr>
                                        <p:cTn id="7" dur="500"/>
                                        <p:tgtEl>
                                          <p:spTgt spid="69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0179">
                                            <p:txEl>
                                              <p:pRg st="1" end="1"/>
                                            </p:txEl>
                                          </p:spTgt>
                                        </p:tgtEl>
                                        <p:attrNameLst>
                                          <p:attrName>style.visibility</p:attrName>
                                        </p:attrNameLst>
                                      </p:cBhvr>
                                      <p:to>
                                        <p:strVal val="visible"/>
                                      </p:to>
                                    </p:set>
                                    <p:animEffect transition="in" filter="wipe(left)">
                                      <p:cBhvr>
                                        <p:cTn id="12" dur="500"/>
                                        <p:tgtEl>
                                          <p:spTgt spid="69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0179">
                                            <p:txEl>
                                              <p:pRg st="2" end="2"/>
                                            </p:txEl>
                                          </p:spTgt>
                                        </p:tgtEl>
                                        <p:attrNameLst>
                                          <p:attrName>style.visibility</p:attrName>
                                        </p:attrNameLst>
                                      </p:cBhvr>
                                      <p:to>
                                        <p:strVal val="visible"/>
                                      </p:to>
                                    </p:set>
                                    <p:animEffect transition="in" filter="wipe(left)">
                                      <p:cBhvr>
                                        <p:cTn id="17" dur="500"/>
                                        <p:tgtEl>
                                          <p:spTgt spid="69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0179">
                                            <p:txEl>
                                              <p:pRg st="3" end="3"/>
                                            </p:txEl>
                                          </p:spTgt>
                                        </p:tgtEl>
                                        <p:attrNameLst>
                                          <p:attrName>style.visibility</p:attrName>
                                        </p:attrNameLst>
                                      </p:cBhvr>
                                      <p:to>
                                        <p:strVal val="visible"/>
                                      </p:to>
                                    </p:set>
                                    <p:animEffect transition="in" filter="wipe(left)">
                                      <p:cBhvr>
                                        <p:cTn id="22" dur="500"/>
                                        <p:tgtEl>
                                          <p:spTgt spid="690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0179">
                                            <p:txEl>
                                              <p:pRg st="4" end="4"/>
                                            </p:txEl>
                                          </p:spTgt>
                                        </p:tgtEl>
                                        <p:attrNameLst>
                                          <p:attrName>style.visibility</p:attrName>
                                        </p:attrNameLst>
                                      </p:cBhvr>
                                      <p:to>
                                        <p:strVal val="visible"/>
                                      </p:to>
                                    </p:set>
                                    <p:animEffect transition="in" filter="wipe(left)">
                                      <p:cBhvr>
                                        <p:cTn id="27" dur="500"/>
                                        <p:tgtEl>
                                          <p:spTgt spid="690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0179">
                                            <p:txEl>
                                              <p:pRg st="5" end="5"/>
                                            </p:txEl>
                                          </p:spTgt>
                                        </p:tgtEl>
                                        <p:attrNameLst>
                                          <p:attrName>style.visibility</p:attrName>
                                        </p:attrNameLst>
                                      </p:cBhvr>
                                      <p:to>
                                        <p:strVal val="visible"/>
                                      </p:to>
                                    </p:set>
                                    <p:animEffect transition="in" filter="wipe(left)">
                                      <p:cBhvr>
                                        <p:cTn id="32" dur="500"/>
                                        <p:tgtEl>
                                          <p:spTgt spid="69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ChangeArrowheads="1"/>
          </p:cNvSpPr>
          <p:nvPr/>
        </p:nvSpPr>
        <p:spPr bwMode="auto">
          <a:xfrm>
            <a:off x="2141079" y="1251459"/>
            <a:ext cx="6273800" cy="579438"/>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a:solidFill>
                  <a:srgbClr val="000000"/>
                </a:solidFill>
                <a:latin typeface="Garamond" pitchFamily="18" charset="0"/>
                <a:ea typeface="宋体" pitchFamily="2" charset="-122"/>
              </a:rPr>
              <a:t>  </a:t>
            </a:r>
            <a:r>
              <a:rPr kumimoji="1" lang="zh-CN" altLang="en-US" sz="3200" b="1">
                <a:solidFill>
                  <a:srgbClr val="000000"/>
                </a:solidFill>
                <a:latin typeface="Garamond" pitchFamily="18" charset="0"/>
                <a:ea typeface="宋体" pitchFamily="2" charset="-122"/>
              </a:rPr>
              <a:t>避圈法：广度优先搜索</a:t>
            </a:r>
          </a:p>
        </p:txBody>
      </p:sp>
      <p:sp>
        <p:nvSpPr>
          <p:cNvPr id="1000452" name="Rectangle 4"/>
          <p:cNvSpPr>
            <a:spLocks noChangeArrowheads="1"/>
          </p:cNvSpPr>
          <p:nvPr/>
        </p:nvSpPr>
        <p:spPr bwMode="auto">
          <a:xfrm>
            <a:off x="1799767" y="1926148"/>
            <a:ext cx="8461375" cy="2899255"/>
          </a:xfrm>
          <a:prstGeom prst="rect">
            <a:avLst/>
          </a:prstGeom>
          <a:noFill/>
          <a:ln w="9525">
            <a:noFill/>
            <a:miter lim="800000"/>
            <a:headEnd/>
            <a:tailEnd/>
          </a:ln>
        </p:spPr>
        <p:txBody>
          <a:bodyPr>
            <a:spAutoFit/>
          </a:bodyPr>
          <a:lstStyle/>
          <a:p>
            <a:pPr lvl="1" fontAlgn="base">
              <a:spcBef>
                <a:spcPct val="0"/>
              </a:spcBef>
              <a:spcAft>
                <a:spcPct val="10000"/>
              </a:spcAft>
              <a:buClr>
                <a:srgbClr val="7F7F7F"/>
              </a:buClr>
              <a:buSzPct val="70000"/>
              <a:buFont typeface="Wingdings" pitchFamily="2" charset="2"/>
              <a:buChar char="n"/>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任选图中的一个结点作根；</a:t>
            </a:r>
          </a:p>
          <a:p>
            <a:pPr lvl="1" fontAlgn="base">
              <a:spcBef>
                <a:spcPct val="0"/>
              </a:spcBef>
              <a:spcAft>
                <a:spcPct val="10000"/>
              </a:spcAft>
              <a:buClr>
                <a:srgbClr val="7F7F7F"/>
              </a:buClr>
              <a:buSzPct val="70000"/>
              <a:buFont typeface="Wingdings" pitchFamily="2" charset="2"/>
              <a:buChar char="n"/>
              <a:defRPr/>
            </a:pPr>
            <a:r>
              <a:rPr kumimoji="1" lang="zh-CN" altLang="en-US" sz="2400" b="1" dirty="0">
                <a:solidFill>
                  <a:srgbClr val="000000"/>
                </a:solidFill>
                <a:latin typeface="Garamond" pitchFamily="18" charset="0"/>
                <a:ea typeface="宋体" pitchFamily="2" charset="-122"/>
              </a:rPr>
              <a:t>   添加与这个结点相关联的所有边，形成支撑树中在一层</a:t>
            </a:r>
          </a:p>
          <a:p>
            <a:pPr lvl="1" fontAlgn="base">
              <a:spcBef>
                <a:spcPct val="0"/>
              </a:spcBef>
              <a:spcAft>
                <a:spcPct val="10000"/>
              </a:spcAft>
              <a:buClr>
                <a:srgbClr val="7F7F7F"/>
              </a:buClr>
              <a:buSzPct val="70000"/>
              <a:defRPr/>
            </a:pPr>
            <a:r>
              <a:rPr kumimoji="1" lang="zh-CN" altLang="en-US" sz="2400" b="1" dirty="0">
                <a:solidFill>
                  <a:srgbClr val="000000"/>
                </a:solidFill>
                <a:latin typeface="Garamond" pitchFamily="18" charset="0"/>
                <a:ea typeface="宋体" pitchFamily="2" charset="-122"/>
              </a:rPr>
              <a:t>     的所有结点，任意对这些新结点排序；</a:t>
            </a:r>
          </a:p>
          <a:p>
            <a:pPr lvl="1" fontAlgn="base">
              <a:spcBef>
                <a:spcPct val="0"/>
              </a:spcBef>
              <a:spcAft>
                <a:spcPct val="10000"/>
              </a:spcAft>
              <a:buClr>
                <a:srgbClr val="7F7F7F"/>
              </a:buClr>
              <a:buSzPct val="70000"/>
              <a:buFont typeface="Wingdings" pitchFamily="2" charset="2"/>
              <a:buChar char="n"/>
              <a:defRPr/>
            </a:pPr>
            <a:r>
              <a:rPr kumimoji="1" lang="zh-CN" altLang="en-US" sz="2400" b="1" dirty="0">
                <a:solidFill>
                  <a:srgbClr val="000000"/>
                </a:solidFill>
                <a:latin typeface="Garamond" pitchFamily="18" charset="0"/>
                <a:ea typeface="宋体" pitchFamily="2" charset="-122"/>
              </a:rPr>
              <a:t>   按顺序访问一层上的每个结点，只要不产生简单回路，</a:t>
            </a:r>
          </a:p>
          <a:p>
            <a:pPr lvl="1" fontAlgn="base">
              <a:spcBef>
                <a:spcPct val="0"/>
              </a:spcBef>
              <a:spcAft>
                <a:spcPct val="10000"/>
              </a:spcAft>
              <a:buClr>
                <a:srgbClr val="7F7F7F"/>
              </a:buClr>
              <a:buSzPct val="70000"/>
              <a:defRPr/>
            </a:pPr>
            <a:r>
              <a:rPr kumimoji="1" lang="zh-CN" altLang="en-US" sz="2400" b="1" dirty="0">
                <a:solidFill>
                  <a:srgbClr val="000000"/>
                </a:solidFill>
                <a:latin typeface="Garamond" pitchFamily="18" charset="0"/>
                <a:ea typeface="宋体" pitchFamily="2" charset="-122"/>
              </a:rPr>
              <a:t>     就将与这个结点关联的每条边添加到树中，这样就产生</a:t>
            </a:r>
          </a:p>
          <a:p>
            <a:pPr lvl="1" fontAlgn="base">
              <a:spcBef>
                <a:spcPct val="0"/>
              </a:spcBef>
              <a:spcAft>
                <a:spcPct val="10000"/>
              </a:spcAft>
              <a:buClr>
                <a:srgbClr val="7F7F7F"/>
              </a:buClr>
              <a:buSzPct val="70000"/>
              <a:defRPr/>
            </a:pPr>
            <a:r>
              <a:rPr kumimoji="1" lang="zh-CN" altLang="en-US" sz="2400" b="1" dirty="0">
                <a:solidFill>
                  <a:srgbClr val="000000"/>
                </a:solidFill>
                <a:latin typeface="Garamond" pitchFamily="18" charset="0"/>
                <a:ea typeface="宋体" pitchFamily="2" charset="-122"/>
              </a:rPr>
              <a:t>     了树在二层上的结点；</a:t>
            </a:r>
          </a:p>
          <a:p>
            <a:pPr lvl="1" fontAlgn="base">
              <a:spcBef>
                <a:spcPct val="0"/>
              </a:spcBef>
              <a:spcAft>
                <a:spcPct val="10000"/>
              </a:spcAft>
              <a:buClr>
                <a:srgbClr val="7F7F7F"/>
              </a:buClr>
              <a:buSzPct val="70000"/>
              <a:buFont typeface="Wingdings" pitchFamily="2" charset="2"/>
              <a:buChar char="n"/>
              <a:defRPr/>
            </a:pPr>
            <a:r>
              <a:rPr kumimoji="1" lang="zh-CN" altLang="en-US" sz="2400" b="1" dirty="0">
                <a:solidFill>
                  <a:srgbClr val="000000"/>
                </a:solidFill>
                <a:latin typeface="Garamond" pitchFamily="18" charset="0"/>
                <a:ea typeface="宋体" pitchFamily="2" charset="-122"/>
              </a:rPr>
              <a:t>  重复这个过程，直到已经添加了图中所有的结点为止。</a:t>
            </a:r>
          </a:p>
        </p:txBody>
      </p:sp>
      <p:sp>
        <p:nvSpPr>
          <p:cNvPr id="7" name="标题 6"/>
          <p:cNvSpPr>
            <a:spLocks noGrp="1"/>
          </p:cNvSpPr>
          <p:nvPr>
            <p:ph type="title"/>
          </p:nvPr>
        </p:nvSpPr>
        <p:spPr/>
        <p:txBody>
          <a:bodyPr/>
          <a:lstStyle/>
          <a:p>
            <a:r>
              <a:rPr lang="en-US" altLang="zh-CN" dirty="0"/>
              <a:t>3.1 </a:t>
            </a:r>
            <a:r>
              <a:rPr lang="zh-CN" altLang="en-US" dirty="0"/>
              <a:t>支撑树的生成</a:t>
            </a:r>
          </a:p>
        </p:txBody>
      </p:sp>
    </p:spTree>
    <p:extLst>
      <p:ext uri="{BB962C8B-B14F-4D97-AF65-F5344CB8AC3E}">
        <p14:creationId xmlns:p14="http://schemas.microsoft.com/office/powerpoint/2010/main" val="143493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0452">
                                            <p:txEl>
                                              <p:pRg st="0" end="0"/>
                                            </p:txEl>
                                          </p:spTgt>
                                        </p:tgtEl>
                                        <p:attrNameLst>
                                          <p:attrName>style.visibility</p:attrName>
                                        </p:attrNameLst>
                                      </p:cBhvr>
                                      <p:to>
                                        <p:strVal val="visible"/>
                                      </p:to>
                                    </p:set>
                                    <p:animEffect transition="in" filter="blinds(horizontal)">
                                      <p:cBhvr>
                                        <p:cTn id="7" dur="500"/>
                                        <p:tgtEl>
                                          <p:spTgt spid="1000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0452">
                                            <p:txEl>
                                              <p:pRg st="1" end="1"/>
                                            </p:txEl>
                                          </p:spTgt>
                                        </p:tgtEl>
                                        <p:attrNameLst>
                                          <p:attrName>style.visibility</p:attrName>
                                        </p:attrNameLst>
                                      </p:cBhvr>
                                      <p:to>
                                        <p:strVal val="visible"/>
                                      </p:to>
                                    </p:set>
                                    <p:animEffect transition="in" filter="blinds(horizontal)">
                                      <p:cBhvr>
                                        <p:cTn id="12" dur="500"/>
                                        <p:tgtEl>
                                          <p:spTgt spid="1000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0452">
                                            <p:txEl>
                                              <p:pRg st="2" end="2"/>
                                            </p:txEl>
                                          </p:spTgt>
                                        </p:tgtEl>
                                        <p:attrNameLst>
                                          <p:attrName>style.visibility</p:attrName>
                                        </p:attrNameLst>
                                      </p:cBhvr>
                                      <p:to>
                                        <p:strVal val="visible"/>
                                      </p:to>
                                    </p:set>
                                    <p:animEffect transition="in" filter="blinds(horizontal)">
                                      <p:cBhvr>
                                        <p:cTn id="17" dur="500"/>
                                        <p:tgtEl>
                                          <p:spTgt spid="10004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0452">
                                            <p:txEl>
                                              <p:pRg st="3" end="3"/>
                                            </p:txEl>
                                          </p:spTgt>
                                        </p:tgtEl>
                                        <p:attrNameLst>
                                          <p:attrName>style.visibility</p:attrName>
                                        </p:attrNameLst>
                                      </p:cBhvr>
                                      <p:to>
                                        <p:strVal val="visible"/>
                                      </p:to>
                                    </p:set>
                                    <p:animEffect transition="in" filter="blinds(horizontal)">
                                      <p:cBhvr>
                                        <p:cTn id="22" dur="500"/>
                                        <p:tgtEl>
                                          <p:spTgt spid="10004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0452">
                                            <p:txEl>
                                              <p:pRg st="4" end="4"/>
                                            </p:txEl>
                                          </p:spTgt>
                                        </p:tgtEl>
                                        <p:attrNameLst>
                                          <p:attrName>style.visibility</p:attrName>
                                        </p:attrNameLst>
                                      </p:cBhvr>
                                      <p:to>
                                        <p:strVal val="visible"/>
                                      </p:to>
                                    </p:set>
                                    <p:animEffect transition="in" filter="blinds(horizontal)">
                                      <p:cBhvr>
                                        <p:cTn id="27" dur="500"/>
                                        <p:tgtEl>
                                          <p:spTgt spid="10004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0452">
                                            <p:txEl>
                                              <p:pRg st="5" end="5"/>
                                            </p:txEl>
                                          </p:spTgt>
                                        </p:tgtEl>
                                        <p:attrNameLst>
                                          <p:attrName>style.visibility</p:attrName>
                                        </p:attrNameLst>
                                      </p:cBhvr>
                                      <p:to>
                                        <p:strVal val="visible"/>
                                      </p:to>
                                    </p:set>
                                    <p:animEffect transition="in" filter="blinds(horizontal)">
                                      <p:cBhvr>
                                        <p:cTn id="32" dur="500"/>
                                        <p:tgtEl>
                                          <p:spTgt spid="10004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0452">
                                            <p:txEl>
                                              <p:pRg st="6" end="6"/>
                                            </p:txEl>
                                          </p:spTgt>
                                        </p:tgtEl>
                                        <p:attrNameLst>
                                          <p:attrName>style.visibility</p:attrName>
                                        </p:attrNameLst>
                                      </p:cBhvr>
                                      <p:to>
                                        <p:strVal val="visible"/>
                                      </p:to>
                                    </p:set>
                                    <p:animEffect transition="in" filter="blinds(horizontal)">
                                      <p:cBhvr>
                                        <p:cTn id="37" dur="500"/>
                                        <p:tgtEl>
                                          <p:spTgt spid="10004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2184621" y="1179514"/>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Prim</a:t>
            </a:r>
            <a:r>
              <a:rPr lang="zh-CN" altLang="en-US" sz="3200">
                <a:solidFill>
                  <a:srgbClr val="000000"/>
                </a:solidFill>
                <a:latin typeface="Garamond" pitchFamily="18" charset="0"/>
              </a:rPr>
              <a:t>算法</a:t>
            </a:r>
          </a:p>
        </p:txBody>
      </p:sp>
      <p:sp>
        <p:nvSpPr>
          <p:cNvPr id="1014788" name="Rectangle 4"/>
          <p:cNvSpPr>
            <a:spLocks noChangeArrowheads="1"/>
          </p:cNvSpPr>
          <p:nvPr/>
        </p:nvSpPr>
        <p:spPr bwMode="auto">
          <a:xfrm>
            <a:off x="2438396" y="1844675"/>
            <a:ext cx="7736119" cy="2419124"/>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基本思想：</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首先任选一个结点</a:t>
            </a:r>
            <a:r>
              <a:rPr lang="en-US" altLang="zh-CN" sz="2800" i="1" dirty="0">
                <a:solidFill>
                  <a:srgbClr val="000000"/>
                </a:solidFill>
                <a:latin typeface="Garamond" pitchFamily="18" charset="0"/>
              </a:rPr>
              <a:t>v</a:t>
            </a:r>
            <a:r>
              <a:rPr lang="en-US" altLang="zh-CN" sz="2800" i="1" baseline="-25000" dirty="0">
                <a:solidFill>
                  <a:srgbClr val="000000"/>
                </a:solidFill>
                <a:latin typeface="Garamond" pitchFamily="18" charset="0"/>
              </a:rPr>
              <a:t>0</a:t>
            </a:r>
            <a:r>
              <a:rPr lang="zh-CN" altLang="en-US" sz="2800" dirty="0">
                <a:solidFill>
                  <a:srgbClr val="000000"/>
                </a:solidFill>
                <a:latin typeface="Garamond" pitchFamily="18" charset="0"/>
              </a:rPr>
              <a:t>构成集合</a:t>
            </a:r>
            <a:r>
              <a:rPr lang="en-US" altLang="zh-CN" sz="2800" dirty="0">
                <a:solidFill>
                  <a:srgbClr val="000000"/>
                </a:solidFill>
                <a:latin typeface="Garamond" pitchFamily="18" charset="0"/>
              </a:rPr>
              <a:t>V</a:t>
            </a:r>
            <a:r>
              <a:rPr lang="en-US" altLang="zh-CN" sz="2800" dirty="0">
                <a:solidFill>
                  <a:srgbClr val="000000"/>
                </a:solidFill>
              </a:rPr>
              <a:t>’</a:t>
            </a:r>
            <a:r>
              <a:rPr lang="zh-CN" altLang="en-US" sz="2800" dirty="0">
                <a:solidFill>
                  <a:srgbClr val="000000"/>
                </a:solidFill>
                <a:latin typeface="Garamond" pitchFamily="18" charset="0"/>
              </a:rPr>
              <a:t>，</a:t>
            </a:r>
            <a:endParaRPr lang="zh-CN" altLang="zh-CN" sz="2800" dirty="0">
              <a:solidFill>
                <a:srgbClr val="000000"/>
              </a:solidFill>
              <a:latin typeface="华文细黑" pitchFamily="2" charset="-122"/>
              <a:ea typeface="华文细黑" pitchFamily="2" charset="-122"/>
            </a:endParaRPr>
          </a:p>
          <a:p>
            <a:pPr>
              <a:spcBef>
                <a:spcPct val="20000"/>
              </a:spcBef>
              <a:buClr>
                <a:srgbClr val="7F7F7F"/>
              </a:buClr>
              <a:buSzPct val="70000"/>
              <a:buFont typeface="Wingdings" pitchFamily="2" charset="2"/>
              <a:buNone/>
            </a:pPr>
            <a:r>
              <a:rPr lang="zh-CN" altLang="en-US" sz="2800" dirty="0">
                <a:solidFill>
                  <a:srgbClr val="000000"/>
                </a:solidFill>
                <a:latin typeface="Times New Roman" pitchFamily="18" charset="0"/>
              </a:rPr>
              <a:t>      </a:t>
            </a:r>
            <a:r>
              <a:rPr lang="zh-CN" altLang="zh-CN" sz="2800" dirty="0">
                <a:solidFill>
                  <a:srgbClr val="000000"/>
                </a:solidFill>
                <a:latin typeface="Times New Roman" pitchFamily="18" charset="0"/>
              </a:rPr>
              <a:t>然后不断在V-V’中选一条到V’中某点(如点v)最短的边</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(u,v)</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进入树T,</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并令V’=V’+u, 直至V’=V</a:t>
            </a:r>
          </a:p>
        </p:txBody>
      </p:sp>
      <p:sp>
        <p:nvSpPr>
          <p:cNvPr id="5" name="标题 4"/>
          <p:cNvSpPr>
            <a:spLocks noGrp="1"/>
          </p:cNvSpPr>
          <p:nvPr>
            <p:ph type="title"/>
          </p:nvPr>
        </p:nvSpPr>
        <p:spPr/>
        <p:txBody>
          <a:bodyPr/>
          <a:lstStyle/>
          <a:p>
            <a:r>
              <a:rPr lang="zh-CN" altLang="en-US" dirty="0"/>
              <a:t>最小支撑树</a:t>
            </a:r>
          </a:p>
        </p:txBody>
      </p:sp>
      <p:sp>
        <p:nvSpPr>
          <p:cNvPr id="6" name="Rectangle 4"/>
          <p:cNvSpPr>
            <a:spLocks noChangeArrowheads="1"/>
          </p:cNvSpPr>
          <p:nvPr/>
        </p:nvSpPr>
        <p:spPr bwMode="auto">
          <a:xfrm>
            <a:off x="2515382" y="4269194"/>
            <a:ext cx="7736119" cy="1040285"/>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实现：</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与</a:t>
            </a:r>
            <a:r>
              <a:rPr lang="en-US" altLang="zh-CN" sz="2800" dirty="0" err="1">
                <a:solidFill>
                  <a:srgbClr val="000000"/>
                </a:solidFill>
                <a:latin typeface="Garamond" pitchFamily="18" charset="0"/>
              </a:rPr>
              <a:t>Dijkstra</a:t>
            </a:r>
            <a:r>
              <a:rPr lang="zh-CN" altLang="en-US" sz="2800" dirty="0">
                <a:solidFill>
                  <a:srgbClr val="000000"/>
                </a:solidFill>
                <a:latin typeface="Garamond" pitchFamily="18" charset="0"/>
              </a:rPr>
              <a:t>算法类似</a:t>
            </a:r>
            <a:endParaRPr lang="zh-CN" altLang="zh-CN" sz="2800" dirty="0">
              <a:solidFill>
                <a:srgbClr val="000000"/>
              </a:solidFill>
              <a:latin typeface="Times New Roman" pitchFamily="18" charset="0"/>
            </a:endParaRPr>
          </a:p>
        </p:txBody>
      </p:sp>
    </p:spTree>
    <p:extLst>
      <p:ext uri="{BB962C8B-B14F-4D97-AF65-F5344CB8AC3E}">
        <p14:creationId xmlns:p14="http://schemas.microsoft.com/office/powerpoint/2010/main" val="3607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88"/>
                                        </p:tgtEl>
                                        <p:attrNameLst>
                                          <p:attrName>style.visibility</p:attrName>
                                        </p:attrNameLst>
                                      </p:cBhvr>
                                      <p:to>
                                        <p:strVal val="visible"/>
                                      </p:to>
                                    </p:set>
                                    <p:animEffect transition="in" filter="blinds(horizontal)">
                                      <p:cBhvr>
                                        <p:cTn id="7" dur="500"/>
                                        <p:tgtEl>
                                          <p:spTgt spid="10147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autoUpdateAnimBg="0"/>
      <p:bldP spid="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151282" y="1268413"/>
            <a:ext cx="8124833" cy="1282700"/>
          </a:xfrm>
          <a:prstGeom prst="rect">
            <a:avLst/>
          </a:prstGeom>
          <a:noFill/>
          <a:ln w="9525">
            <a:noFill/>
            <a:miter lim="800000"/>
            <a:headEnd/>
            <a:tailEnd/>
          </a:ln>
        </p:spPr>
        <p:txBody>
          <a:bodyPr wrap="square">
            <a:spAutoFit/>
          </a:bodyPr>
          <a:lstStyle/>
          <a:p>
            <a:pPr marL="1524000" indent="-1524000">
              <a:spcBef>
                <a:spcPct val="20000"/>
              </a:spcBef>
              <a:buClr>
                <a:srgbClr val="795185"/>
              </a:buClr>
              <a:buSzPct val="60000"/>
            </a:pPr>
            <a:r>
              <a:rPr lang="zh-CN" altLang="en-US" sz="2600" dirty="0">
                <a:solidFill>
                  <a:srgbClr val="FF0000"/>
                </a:solidFill>
                <a:latin typeface="Times New Roman" pitchFamily="18" charset="0"/>
              </a:rPr>
              <a:t>定理</a:t>
            </a:r>
            <a:r>
              <a:rPr lang="en-US" altLang="zh-CN" sz="2600" dirty="0">
                <a:solidFill>
                  <a:srgbClr val="FF0000"/>
                </a:solidFill>
                <a:latin typeface="Times New Roman" pitchFamily="18" charset="0"/>
              </a:rPr>
              <a:t>3.7.3  </a:t>
            </a:r>
            <a:r>
              <a:rPr lang="zh-CN" altLang="en-US" sz="2600" dirty="0">
                <a:solidFill>
                  <a:srgbClr val="000000"/>
                </a:solidFill>
                <a:latin typeface="Times New Roman" pitchFamily="18" charset="0"/>
              </a:rPr>
              <a:t>设</a:t>
            </a:r>
            <a:r>
              <a:rPr lang="en-US" altLang="zh-CN" sz="2600" dirty="0">
                <a:solidFill>
                  <a:srgbClr val="000000"/>
                </a:solidFill>
                <a:latin typeface="Times New Roman" pitchFamily="18" charset="0"/>
              </a:rPr>
              <a:t>V’</a:t>
            </a:r>
            <a:r>
              <a:rPr lang="zh-CN" altLang="en-US" sz="2600" dirty="0">
                <a:solidFill>
                  <a:srgbClr val="000000"/>
                </a:solidFill>
                <a:latin typeface="Times New Roman" pitchFamily="18" charset="0"/>
              </a:rPr>
              <a:t>是赋权连通图</a:t>
            </a:r>
            <a:r>
              <a:rPr lang="en-US" altLang="zh-CN" sz="2600" i="1" dirty="0">
                <a:solidFill>
                  <a:srgbClr val="000000"/>
                </a:solidFill>
                <a:latin typeface="Times New Roman" pitchFamily="18" charset="0"/>
              </a:rPr>
              <a:t>G</a:t>
            </a:r>
            <a:r>
              <a:rPr lang="en-US" altLang="zh-CN" sz="2600" dirty="0">
                <a:solidFill>
                  <a:srgbClr val="000000"/>
                </a:solidFill>
                <a:latin typeface="Times New Roman" pitchFamily="18" charset="0"/>
              </a:rPr>
              <a:t>=(</a:t>
            </a:r>
            <a:r>
              <a:rPr lang="en-US" altLang="zh-CN" sz="2600" i="1" dirty="0">
                <a:solidFill>
                  <a:srgbClr val="000000"/>
                </a:solidFill>
                <a:latin typeface="Times New Roman" pitchFamily="18" charset="0"/>
              </a:rPr>
              <a:t>V</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E</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的结点真子集</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e</a:t>
            </a:r>
            <a:r>
              <a:rPr lang="zh-CN" altLang="en-US" sz="2600" dirty="0">
                <a:solidFill>
                  <a:srgbClr val="000000"/>
                </a:solidFill>
                <a:latin typeface="Times New Roman" pitchFamily="18" charset="0"/>
              </a:rPr>
              <a:t>是二端点分跨在</a:t>
            </a:r>
            <a:r>
              <a:rPr lang="en-US" altLang="zh-CN" sz="2600" i="1" dirty="0">
                <a:solidFill>
                  <a:srgbClr val="000000"/>
                </a:solidFill>
                <a:latin typeface="Times New Roman" pitchFamily="18" charset="0"/>
              </a:rPr>
              <a:t>V’</a:t>
            </a:r>
            <a:r>
              <a:rPr lang="zh-CN" altLang="en-US" sz="2600" dirty="0">
                <a:solidFill>
                  <a:srgbClr val="000000"/>
                </a:solidFill>
                <a:latin typeface="Times New Roman" pitchFamily="18" charset="0"/>
              </a:rPr>
              <a:t>和</a:t>
            </a:r>
            <a:r>
              <a:rPr lang="en-US" altLang="zh-CN" sz="2600" i="1" dirty="0">
                <a:solidFill>
                  <a:srgbClr val="000000"/>
                </a:solidFill>
                <a:latin typeface="Times New Roman" pitchFamily="18" charset="0"/>
              </a:rPr>
              <a:t>V-V’</a:t>
            </a:r>
            <a:r>
              <a:rPr lang="zh-CN" altLang="en-US" sz="2600" dirty="0">
                <a:solidFill>
                  <a:srgbClr val="000000"/>
                </a:solidFill>
                <a:latin typeface="Times New Roman" pitchFamily="18" charset="0"/>
              </a:rPr>
              <a:t>的最短边，则</a:t>
            </a:r>
            <a:r>
              <a:rPr lang="en-US" altLang="zh-CN" sz="2600" i="1" dirty="0">
                <a:solidFill>
                  <a:srgbClr val="000000"/>
                </a:solidFill>
                <a:latin typeface="Times New Roman" pitchFamily="18" charset="0"/>
              </a:rPr>
              <a:t>G</a:t>
            </a:r>
            <a:r>
              <a:rPr lang="zh-CN" altLang="en-US" sz="2600" dirty="0">
                <a:solidFill>
                  <a:srgbClr val="000000"/>
                </a:solidFill>
                <a:latin typeface="Times New Roman" pitchFamily="18" charset="0"/>
              </a:rPr>
              <a:t>中一定存在包含</a:t>
            </a:r>
            <a:r>
              <a:rPr lang="en-US" altLang="zh-CN" sz="2600" i="1" dirty="0">
                <a:solidFill>
                  <a:srgbClr val="000000"/>
                </a:solidFill>
                <a:latin typeface="Times New Roman" pitchFamily="18" charset="0"/>
              </a:rPr>
              <a:t>e</a:t>
            </a:r>
            <a:r>
              <a:rPr lang="zh-CN" altLang="en-US" sz="2600" dirty="0">
                <a:solidFill>
                  <a:srgbClr val="000000"/>
                </a:solidFill>
                <a:latin typeface="Times New Roman" pitchFamily="18" charset="0"/>
              </a:rPr>
              <a:t>的最短树</a:t>
            </a:r>
            <a:r>
              <a:rPr lang="en-US" altLang="zh-CN" sz="2600" i="1" dirty="0">
                <a:solidFill>
                  <a:srgbClr val="000000"/>
                </a:solidFill>
                <a:latin typeface="Times New Roman" pitchFamily="18" charset="0"/>
              </a:rPr>
              <a:t>T</a:t>
            </a:r>
            <a:r>
              <a:rPr lang="zh-CN" altLang="en-US" sz="2600" dirty="0">
                <a:solidFill>
                  <a:srgbClr val="000000"/>
                </a:solidFill>
                <a:latin typeface="Times New Roman" pitchFamily="18" charset="0"/>
              </a:rPr>
              <a:t>。</a:t>
            </a:r>
            <a:endParaRPr lang="zh-CN" altLang="en-US" dirty="0">
              <a:solidFill>
                <a:srgbClr val="000000"/>
              </a:solidFill>
              <a:latin typeface="Times New Roman" pitchFamily="18" charset="0"/>
            </a:endParaRPr>
          </a:p>
        </p:txBody>
      </p:sp>
      <p:sp>
        <p:nvSpPr>
          <p:cNvPr id="1015811" name="Rectangle 3"/>
          <p:cNvSpPr>
            <a:spLocks noChangeArrowheads="1"/>
          </p:cNvSpPr>
          <p:nvPr/>
        </p:nvSpPr>
        <p:spPr bwMode="auto">
          <a:xfrm>
            <a:off x="2374456" y="2789012"/>
            <a:ext cx="7040240" cy="2614562"/>
          </a:xfrm>
          <a:prstGeom prst="rect">
            <a:avLst/>
          </a:prstGeom>
          <a:noFill/>
          <a:ln w="9525">
            <a:noFill/>
            <a:miter lim="800000"/>
            <a:headEnd/>
            <a:tailEnd/>
          </a:ln>
        </p:spPr>
        <p:txBody>
          <a:bodyPr wrap="square">
            <a:spAutoFit/>
          </a:bodyPr>
          <a:lstStyle/>
          <a:p>
            <a:pPr>
              <a:spcBef>
                <a:spcPct val="35000"/>
              </a:spcBef>
            </a:pPr>
            <a:r>
              <a:rPr lang="zh-CN" altLang="en-US" dirty="0">
                <a:solidFill>
                  <a:srgbClr val="000000"/>
                </a:solidFill>
                <a:latin typeface="Times New Roman" panose="02020603050405020304" pitchFamily="18" charset="0"/>
                <a:cs typeface="Times New Roman" panose="02020603050405020304" pitchFamily="18" charset="0"/>
              </a:rPr>
              <a:t>证明</a:t>
            </a:r>
            <a:r>
              <a:rPr lang="zh-CN" altLang="en-US" sz="2800" dirty="0">
                <a:solidFill>
                  <a:srgbClr val="000000"/>
                </a:solidFill>
                <a:latin typeface="Times New Roman" panose="02020603050405020304" pitchFamily="18" charset="0"/>
                <a:cs typeface="Times New Roman" panose="02020603050405020304" pitchFamily="18" charset="0"/>
              </a:rPr>
              <a:t>：</a:t>
            </a:r>
          </a:p>
          <a:p>
            <a:pPr>
              <a:spcBef>
                <a:spcPct val="35000"/>
              </a:spcBef>
            </a:pPr>
            <a:r>
              <a:rPr lang="zh-CN" altLang="en-US" dirty="0">
                <a:solidFill>
                  <a:srgbClr val="000000"/>
                </a:solidFill>
                <a:latin typeface="Times New Roman" panose="02020603050405020304" pitchFamily="18" charset="0"/>
                <a:cs typeface="Times New Roman" panose="02020603050405020304" pitchFamily="18" charset="0"/>
              </a:rPr>
              <a:t>      设</a:t>
            </a:r>
            <a:r>
              <a:rPr lang="en-US" altLang="zh-CN" dirty="0">
                <a:solidFill>
                  <a:srgbClr val="000000"/>
                </a:solidFill>
                <a:latin typeface="Times New Roman" panose="02020603050405020304" pitchFamily="18" charset="0"/>
                <a:cs typeface="Times New Roman" panose="02020603050405020304" pitchFamily="18" charset="0"/>
              </a:rPr>
              <a:t>T</a:t>
            </a:r>
            <a:r>
              <a:rPr lang="en-US" altLang="zh-CN" baseline="-25000" dirty="0">
                <a:solidFill>
                  <a:srgbClr val="000000"/>
                </a:solidFill>
                <a:latin typeface="Times New Roman" panose="02020603050405020304" pitchFamily="18" charset="0"/>
                <a:cs typeface="Times New Roman" panose="02020603050405020304" pitchFamily="18" charset="0"/>
              </a:rPr>
              <a:t>0</a:t>
            </a:r>
            <a:r>
              <a:rPr lang="zh-CN" altLang="en-US" dirty="0">
                <a:solidFill>
                  <a:srgbClr val="000000"/>
                </a:solidFill>
                <a:latin typeface="Times New Roman" panose="02020603050405020304" pitchFamily="18" charset="0"/>
                <a:cs typeface="Times New Roman" panose="02020603050405020304" pitchFamily="18" charset="0"/>
              </a:rPr>
              <a:t>是</a:t>
            </a:r>
            <a:r>
              <a:rPr lang="en-US" altLang="zh-CN" dirty="0">
                <a:solidFill>
                  <a:srgbClr val="000000"/>
                </a:solidFill>
                <a:latin typeface="Times New Roman" panose="02020603050405020304" pitchFamily="18" charset="0"/>
                <a:cs typeface="Times New Roman" panose="02020603050405020304" pitchFamily="18" charset="0"/>
              </a:rPr>
              <a:t>G</a:t>
            </a:r>
            <a:r>
              <a:rPr lang="zh-CN" altLang="en-US" dirty="0">
                <a:solidFill>
                  <a:srgbClr val="000000"/>
                </a:solidFill>
                <a:latin typeface="Times New Roman" panose="02020603050405020304" pitchFamily="18" charset="0"/>
                <a:cs typeface="Times New Roman" panose="02020603050405020304" pitchFamily="18" charset="0"/>
              </a:rPr>
              <a:t>的一棵最短树，</a:t>
            </a:r>
          </a:p>
          <a:p>
            <a:pPr>
              <a:spcBef>
                <a:spcPct val="35000"/>
              </a:spcBef>
            </a:pPr>
            <a:r>
              <a:rPr lang="zh-CN" altLang="en-US" sz="2800"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如果</a:t>
            </a:r>
            <a:r>
              <a:rPr lang="en-US" altLang="zh-CN" dirty="0">
                <a:solidFill>
                  <a:srgbClr val="000000"/>
                </a:solidFill>
                <a:latin typeface="Times New Roman" panose="02020603050405020304" pitchFamily="18" charset="0"/>
                <a:cs typeface="Times New Roman" panose="02020603050405020304" pitchFamily="18" charset="0"/>
              </a:rPr>
              <a:t>e∉ T</a:t>
            </a:r>
            <a:r>
              <a:rPr lang="en-US" altLang="zh-CN" baseline="-25000" dirty="0">
                <a:solidFill>
                  <a:srgbClr val="000000"/>
                </a:solidFill>
                <a:latin typeface="Times New Roman" panose="02020603050405020304" pitchFamily="18" charset="0"/>
                <a:cs typeface="Times New Roman" panose="02020603050405020304" pitchFamily="18" charset="0"/>
              </a:rPr>
              <a:t>0</a:t>
            </a: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 则</a:t>
            </a:r>
            <a:r>
              <a:rPr lang="en-US" altLang="zh-CN" dirty="0">
                <a:solidFill>
                  <a:srgbClr val="000000"/>
                </a:solidFill>
                <a:latin typeface="Times New Roman" panose="02020603050405020304" pitchFamily="18" charset="0"/>
                <a:cs typeface="Times New Roman" panose="02020603050405020304" pitchFamily="18" charset="0"/>
              </a:rPr>
              <a:t>T</a:t>
            </a:r>
            <a:r>
              <a:rPr lang="en-US" altLang="zh-CN" baseline="-25000" dirty="0">
                <a:solidFill>
                  <a:srgbClr val="000000"/>
                </a:solidFill>
                <a:latin typeface="Times New Roman" panose="02020603050405020304" pitchFamily="18" charset="0"/>
                <a:cs typeface="Times New Roman" panose="02020603050405020304" pitchFamily="18" charset="0"/>
              </a:rPr>
              <a:t>0 </a:t>
            </a:r>
            <a:r>
              <a:rPr lang="en-US" altLang="zh-CN" dirty="0">
                <a:solidFill>
                  <a:srgbClr val="000000"/>
                </a:solidFill>
                <a:latin typeface="Times New Roman" panose="02020603050405020304" pitchFamily="18" charset="0"/>
                <a:cs typeface="Times New Roman" panose="02020603050405020304" pitchFamily="18" charset="0"/>
              </a:rPr>
              <a:t>+e</a:t>
            </a:r>
            <a:r>
              <a:rPr lang="zh-CN" altLang="en-US" dirty="0">
                <a:solidFill>
                  <a:srgbClr val="000000"/>
                </a:solidFill>
                <a:latin typeface="Times New Roman" panose="02020603050405020304" pitchFamily="18" charset="0"/>
                <a:cs typeface="Times New Roman" panose="02020603050405020304" pitchFamily="18" charset="0"/>
              </a:rPr>
              <a:t>构成唯一回路，该回路一定包含</a:t>
            </a:r>
            <a:r>
              <a:rPr lang="en-US" altLang="zh-CN" dirty="0">
                <a:solidFill>
                  <a:srgbClr val="000000"/>
                </a:solidFill>
                <a:latin typeface="Times New Roman" panose="02020603050405020304" pitchFamily="18" charset="0"/>
                <a:cs typeface="Times New Roman" panose="02020603050405020304" pitchFamily="18" charset="0"/>
              </a:rPr>
              <a:t>e</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dirty="0">
                <a:solidFill>
                  <a:srgbClr val="000000"/>
                </a:solidFill>
                <a:latin typeface="Times New Roman" panose="02020603050405020304" pitchFamily="18" charset="0"/>
                <a:cs typeface="Times New Roman" panose="02020603050405020304" pitchFamily="18" charset="0"/>
              </a:rPr>
              <a:t>e’=(</a:t>
            </a:r>
            <a:r>
              <a:rPr lang="en-US" altLang="zh-CN" dirty="0" err="1">
                <a:solidFill>
                  <a:srgbClr val="000000"/>
                </a:solidFill>
                <a:latin typeface="Times New Roman" panose="02020603050405020304" pitchFamily="18" charset="0"/>
                <a:cs typeface="Times New Roman" panose="02020603050405020304" pitchFamily="18" charset="0"/>
              </a:rPr>
              <a:t>u,v</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其中</a:t>
            </a:r>
            <a:r>
              <a:rPr lang="en-US" altLang="zh-CN" dirty="0" err="1">
                <a:solidFill>
                  <a:srgbClr val="000000"/>
                </a:solidFill>
                <a:latin typeface="Times New Roman" panose="02020603050405020304" pitchFamily="18" charset="0"/>
                <a:cs typeface="Times New Roman" panose="02020603050405020304" pitchFamily="18" charset="0"/>
              </a:rPr>
              <a:t>u∈V’,v∈V</a:t>
            </a:r>
            <a:r>
              <a:rPr lang="en-US" altLang="zh-CN" dirty="0">
                <a:solidFill>
                  <a:srgbClr val="000000"/>
                </a:solidFill>
                <a:latin typeface="Times New Roman" panose="02020603050405020304" pitchFamily="18" charset="0"/>
                <a:cs typeface="Times New Roman" panose="02020603050405020304" pitchFamily="18" charset="0"/>
              </a:rPr>
              <a:t>-V’, </a:t>
            </a:r>
            <a:r>
              <a:rPr lang="zh-CN" altLang="en-US" dirty="0">
                <a:solidFill>
                  <a:srgbClr val="000000"/>
                </a:solidFill>
                <a:latin typeface="Times New Roman" panose="02020603050405020304" pitchFamily="18" charset="0"/>
                <a:cs typeface="Times New Roman" panose="02020603050405020304" pitchFamily="18" charset="0"/>
              </a:rPr>
              <a:t>由已知条件</a:t>
            </a:r>
            <a:r>
              <a:rPr lang="en-US" altLang="zh-CN" dirty="0">
                <a:solidFill>
                  <a:srgbClr val="000000"/>
                </a:solidFill>
                <a:latin typeface="Times New Roman" panose="02020603050405020304" pitchFamily="18" charset="0"/>
                <a:cs typeface="Times New Roman" panose="02020603050405020304" pitchFamily="18" charset="0"/>
              </a:rPr>
              <a:t>w(e)&lt;=w(e’), </a:t>
            </a:r>
            <a:r>
              <a:rPr lang="zh-CN" altLang="en-US" dirty="0">
                <a:solidFill>
                  <a:srgbClr val="000000"/>
                </a:solidFill>
                <a:latin typeface="Times New Roman" panose="02020603050405020304" pitchFamily="18" charset="0"/>
                <a:cs typeface="Times New Roman" panose="02020603050405020304" pitchFamily="18" charset="0"/>
              </a:rPr>
              <a:t>作</a:t>
            </a:r>
            <a:r>
              <a:rPr lang="en-US" altLang="zh-CN" dirty="0">
                <a:solidFill>
                  <a:srgbClr val="000000"/>
                </a:solidFill>
                <a:latin typeface="Times New Roman" panose="02020603050405020304" pitchFamily="18" charset="0"/>
                <a:cs typeface="Times New Roman" panose="02020603050405020304" pitchFamily="18" charset="0"/>
              </a:rPr>
              <a:t>T</a:t>
            </a:r>
            <a:r>
              <a:rPr lang="en-US" altLang="zh-CN" baseline="-25000" dirty="0">
                <a:solidFill>
                  <a:srgbClr val="000000"/>
                </a:solidFill>
                <a:latin typeface="Times New Roman" panose="02020603050405020304" pitchFamily="18" charset="0"/>
                <a:cs typeface="Times New Roman" panose="02020603050405020304" pitchFamily="18" charset="0"/>
              </a:rPr>
              <a:t>0</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(e, e’), </a:t>
            </a:r>
            <a:r>
              <a:rPr lang="zh-CN" altLang="en-US" dirty="0">
                <a:solidFill>
                  <a:srgbClr val="000000"/>
                </a:solidFill>
                <a:latin typeface="Times New Roman" panose="02020603050405020304" pitchFamily="18" charset="0"/>
                <a:cs typeface="Times New Roman" panose="02020603050405020304" pitchFamily="18" charset="0"/>
              </a:rPr>
              <a:t>得到的仍然是最短树。</a:t>
            </a:r>
          </a:p>
          <a:p>
            <a:pPr>
              <a:spcBef>
                <a:spcPct val="35000"/>
              </a:spcBef>
            </a:pPr>
            <a:r>
              <a:rPr lang="zh-CN" altLang="en-US" sz="2800" dirty="0">
                <a:solidFill>
                  <a:srgbClr val="000000"/>
                </a:solidFill>
                <a:latin typeface="Times New Roman" panose="02020603050405020304" pitchFamily="18" charset="0"/>
                <a:cs typeface="Times New Roman" panose="02020603050405020304" pitchFamily="18" charset="0"/>
              </a:rPr>
              <a:t>                                           </a:t>
            </a:r>
            <a:endParaRPr lang="en-US" altLang="en-US" sz="2800" dirty="0">
              <a:solidFill>
                <a:srgbClr val="000000"/>
              </a:solidFill>
              <a:latin typeface="Times New Roman" panose="02020603050405020304" pitchFamily="18" charset="0"/>
              <a:cs typeface="Times New Roman" panose="02020603050405020304" pitchFamily="18" charset="0"/>
            </a:endParaRP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13460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blinds(horizontal)">
                                      <p:cBhvr>
                                        <p:cTn id="7" dur="500"/>
                                        <p:tgtEl>
                                          <p:spTgt spid="1015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5811">
                                            <p:txEl>
                                              <p:pRg st="1" end="1"/>
                                            </p:txEl>
                                          </p:spTgt>
                                        </p:tgtEl>
                                        <p:attrNameLst>
                                          <p:attrName>style.visibility</p:attrName>
                                        </p:attrNameLst>
                                      </p:cBhvr>
                                      <p:to>
                                        <p:strVal val="visible"/>
                                      </p:to>
                                    </p:set>
                                    <p:animEffect transition="in" filter="blinds(horizontal)">
                                      <p:cBhvr>
                                        <p:cTn id="12" dur="500"/>
                                        <p:tgtEl>
                                          <p:spTgt spid="1015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5811">
                                            <p:txEl>
                                              <p:pRg st="2" end="2"/>
                                            </p:txEl>
                                          </p:spTgt>
                                        </p:tgtEl>
                                        <p:attrNameLst>
                                          <p:attrName>style.visibility</p:attrName>
                                        </p:attrNameLst>
                                      </p:cBhvr>
                                      <p:to>
                                        <p:strVal val="visible"/>
                                      </p:to>
                                    </p:set>
                                    <p:animEffect transition="in" filter="blinds(horizontal)">
                                      <p:cBhvr>
                                        <p:cTn id="17" dur="500"/>
                                        <p:tgtEl>
                                          <p:spTgt spid="1015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5811">
                                            <p:txEl>
                                              <p:pRg st="3" end="3"/>
                                            </p:txEl>
                                          </p:spTgt>
                                        </p:tgtEl>
                                        <p:attrNameLst>
                                          <p:attrName>style.visibility</p:attrName>
                                        </p:attrNameLst>
                                      </p:cBhvr>
                                      <p:to>
                                        <p:strVal val="visible"/>
                                      </p:to>
                                    </p:set>
                                    <p:animEffect transition="in" filter="blinds(horizontal)">
                                      <p:cBhvr>
                                        <p:cTn id="22" dur="500"/>
                                        <p:tgtEl>
                                          <p:spTgt spid="1015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2097537" y="1179514"/>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Kruskal</a:t>
            </a:r>
            <a:r>
              <a:rPr lang="zh-CN" altLang="en-US" sz="3200">
                <a:solidFill>
                  <a:srgbClr val="000000"/>
                </a:solidFill>
                <a:latin typeface="Garamond" pitchFamily="18" charset="0"/>
              </a:rPr>
              <a:t>算法</a:t>
            </a:r>
          </a:p>
        </p:txBody>
      </p:sp>
      <p:sp>
        <p:nvSpPr>
          <p:cNvPr id="1017860" name="Rectangle 4"/>
          <p:cNvSpPr>
            <a:spLocks noChangeArrowheads="1"/>
          </p:cNvSpPr>
          <p:nvPr/>
        </p:nvSpPr>
        <p:spPr bwMode="auto">
          <a:xfrm>
            <a:off x="2007050" y="1898650"/>
            <a:ext cx="8461375" cy="2057400"/>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a:solidFill>
                  <a:srgbClr val="000000"/>
                </a:solidFill>
                <a:latin typeface="Garamond" pitchFamily="18" charset="0"/>
              </a:rPr>
              <a:t>   </a:t>
            </a:r>
            <a:r>
              <a:rPr lang="zh-CN" altLang="en-US" sz="2800">
                <a:solidFill>
                  <a:srgbClr val="000000"/>
                </a:solidFill>
                <a:latin typeface="Garamond" pitchFamily="18" charset="0"/>
              </a:rPr>
              <a:t>基本思想：</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不断地往</a:t>
            </a:r>
            <a:r>
              <a:rPr lang="en-US" altLang="zh-CN" sz="2800">
                <a:solidFill>
                  <a:srgbClr val="000000"/>
                </a:solidFill>
                <a:latin typeface="Garamond" pitchFamily="18" charset="0"/>
              </a:rPr>
              <a:t>T</a:t>
            </a:r>
            <a:r>
              <a:rPr lang="zh-CN" altLang="en-US" sz="2800">
                <a:solidFill>
                  <a:srgbClr val="000000"/>
                </a:solidFill>
                <a:latin typeface="Garamond" pitchFamily="18" charset="0"/>
              </a:rPr>
              <a:t>中添加当前的最短边，如果此时会</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构成回路，那么它一定是这个回路的最长边，</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删之。直至最后达到</a:t>
            </a:r>
            <a:r>
              <a:rPr lang="en-US" altLang="zh-CN" sz="2800">
                <a:solidFill>
                  <a:srgbClr val="000000"/>
                </a:solidFill>
                <a:latin typeface="Garamond" pitchFamily="18" charset="0"/>
              </a:rPr>
              <a:t>n-1</a:t>
            </a:r>
            <a:r>
              <a:rPr lang="zh-CN" altLang="en-US" sz="2800">
                <a:solidFill>
                  <a:srgbClr val="000000"/>
                </a:solidFill>
                <a:latin typeface="Garamond" pitchFamily="18" charset="0"/>
              </a:rPr>
              <a:t>条边为止。</a:t>
            </a:r>
            <a:endParaRPr lang="zh-CN" altLang="zh-CN" sz="2800">
              <a:solidFill>
                <a:srgbClr val="000000"/>
              </a:solidFill>
              <a:latin typeface="Times New Roman" pitchFamily="18" charset="0"/>
            </a:endParaRP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312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60"/>
                                        </p:tgtEl>
                                        <p:attrNameLst>
                                          <p:attrName>style.visibility</p:attrName>
                                        </p:attrNameLst>
                                      </p:cBhvr>
                                      <p:to>
                                        <p:strVal val="visible"/>
                                      </p:to>
                                    </p:set>
                                    <p:animEffect transition="in" filter="blinds(horizontal)">
                                      <p:cBhvr>
                                        <p:cTn id="7" dur="500"/>
                                        <p:tgtEl>
                                          <p:spTgt spid="101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ChangeArrowheads="1"/>
          </p:cNvSpPr>
          <p:nvPr/>
        </p:nvSpPr>
        <p:spPr bwMode="auto">
          <a:xfrm>
            <a:off x="2063750" y="1268414"/>
            <a:ext cx="8604250" cy="4683125"/>
          </a:xfrm>
          <a:prstGeom prst="rect">
            <a:avLst/>
          </a:prstGeom>
          <a:noFill/>
          <a:ln w="9525">
            <a:noFill/>
            <a:miter lim="800000"/>
            <a:headEnd/>
            <a:tailEnd/>
          </a:ln>
        </p:spPr>
        <p:txBody>
          <a:bodyPr/>
          <a:lstStyle/>
          <a:p>
            <a:pPr marL="968375" indent="-609600">
              <a:spcBef>
                <a:spcPct val="20000"/>
              </a:spcBef>
              <a:buClr>
                <a:srgbClr val="89AAD3"/>
              </a:buClr>
              <a:buSzPct val="70000"/>
            </a:pPr>
            <a:endParaRPr lang="en-US" altLang="zh-CN" sz="3200" dirty="0">
              <a:solidFill>
                <a:srgbClr val="7F7F7F"/>
              </a:solidFill>
              <a:latin typeface="Times New Roman" panose="02020603050405020304" pitchFamily="18" charset="0"/>
              <a:ea typeface="黑体" pitchFamily="2" charset="-122"/>
              <a:cs typeface="Times New Roman" panose="02020603050405020304" pitchFamily="18" charset="0"/>
            </a:endParaRPr>
          </a:p>
          <a:p>
            <a:pPr marL="968375" indent="-609600">
              <a:spcBef>
                <a:spcPct val="20000"/>
              </a:spcBef>
              <a:buClr>
                <a:srgbClr val="89AAD3"/>
              </a:buClr>
              <a:buSzPct val="70000"/>
            </a:pPr>
            <a:r>
              <a:rPr lang="zh-CN" altLang="en-US" dirty="0">
                <a:solidFill>
                  <a:srgbClr val="FF3300"/>
                </a:solidFill>
                <a:latin typeface="Times New Roman" panose="02020603050405020304" pitchFamily="18" charset="0"/>
                <a:ea typeface="楷体_GB2312" pitchFamily="49" charset="-122"/>
                <a:cs typeface="Times New Roman" panose="02020603050405020304" pitchFamily="18" charset="0"/>
              </a:rPr>
              <a:t>基本策略：</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首先将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个顶点看成</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个孤立的连通分支</a:t>
            </a: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将所有的边按权从小到大排序</a:t>
            </a: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依边权递增的顺序查看每一条边（</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p>
          <a:p>
            <a:pPr marL="627063" indent="-268288">
              <a:spcBef>
                <a:spcPct val="20000"/>
              </a:spcBef>
              <a:buClr>
                <a:srgbClr val="4D5B6B">
                  <a:lumMod val="50000"/>
                </a:srgbClr>
              </a:buClr>
              <a:buSzPct val="70000"/>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分别是当前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个不同的连通分支（树）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中的顶点时，就用边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连接成一个连通分支（树）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然后接着查看下一条边；</a:t>
            </a:r>
          </a:p>
          <a:p>
            <a:pPr marL="627063" indent="-268288">
              <a:spcBef>
                <a:spcPct val="20000"/>
              </a:spcBef>
              <a:buClr>
                <a:srgbClr val="4D5B6B">
                  <a:lumMod val="50000"/>
                </a:srgbClr>
              </a:buClr>
              <a:buSzPct val="70000"/>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在当前的同一个连通分支中，就直接再查看下一条边。</a:t>
            </a:r>
          </a:p>
          <a:p>
            <a:pPr marL="627063" indent="-268288">
              <a:spcBef>
                <a:spcPct val="20000"/>
              </a:spcBef>
              <a:buClr>
                <a:srgbClr val="4D5B6B">
                  <a:lumMod val="50000"/>
                </a:srgbClr>
              </a:buClr>
              <a:buSzPct val="70000"/>
              <a:buFont typeface="Wingdings" pitchFamily="2" charset="2"/>
              <a:buAutoNum type="circleNumDbPlain" startAt="4"/>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重复步骤</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3</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一直进行到只剩下一个连通分支时为止。</a:t>
            </a:r>
            <a:r>
              <a:rPr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 </a:t>
            </a:r>
          </a:p>
          <a:p>
            <a:pPr marL="968375" indent="-609600">
              <a:spcBef>
                <a:spcPct val="20000"/>
              </a:spcBef>
              <a:buClr>
                <a:srgbClr val="89AAD3"/>
              </a:buClr>
              <a:buSzPct val="70000"/>
            </a:pPr>
            <a:endParaRPr lang="en-US" altLang="zh-CN" sz="280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19811" name="Rectangle 3"/>
          <p:cNvSpPr>
            <a:spLocks noChangeArrowheads="1"/>
          </p:cNvSpPr>
          <p:nvPr/>
        </p:nvSpPr>
        <p:spPr bwMode="auto">
          <a:xfrm>
            <a:off x="2078946" y="1268414"/>
            <a:ext cx="8334375"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E8DED8"/>
                </a:solidFill>
                <a:latin typeface="Garamond" pitchFamily="18" charset="0"/>
              </a:rPr>
              <a:t>  </a:t>
            </a:r>
            <a:r>
              <a:rPr lang="zh-CN" altLang="en-US" sz="3200" dirty="0">
                <a:solidFill>
                  <a:srgbClr val="000000"/>
                </a:solidFill>
                <a:latin typeface="Garamond" pitchFamily="18" charset="0"/>
              </a:rPr>
              <a:t>关键实现难点：如何判断是否形成回路</a:t>
            </a: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104031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1954">
                                            <p:txEl>
                                              <p:pRg st="1" end="1"/>
                                            </p:txEl>
                                          </p:spTgt>
                                        </p:tgtEl>
                                        <p:attrNameLst>
                                          <p:attrName>style.visibility</p:attrName>
                                        </p:attrNameLst>
                                      </p:cBhvr>
                                      <p:to>
                                        <p:strVal val="visible"/>
                                      </p:to>
                                    </p:set>
                                    <p:animEffect transition="in" filter="blinds(horizontal)">
                                      <p:cBhvr>
                                        <p:cTn id="7" dur="500"/>
                                        <p:tgtEl>
                                          <p:spTgt spid="1021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1954">
                                            <p:txEl>
                                              <p:pRg st="2" end="2"/>
                                            </p:txEl>
                                          </p:spTgt>
                                        </p:tgtEl>
                                        <p:attrNameLst>
                                          <p:attrName>style.visibility</p:attrName>
                                        </p:attrNameLst>
                                      </p:cBhvr>
                                      <p:to>
                                        <p:strVal val="visible"/>
                                      </p:to>
                                    </p:set>
                                    <p:animEffect transition="in" filter="blinds(horizontal)">
                                      <p:cBhvr>
                                        <p:cTn id="12" dur="500"/>
                                        <p:tgtEl>
                                          <p:spTgt spid="1021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1954">
                                            <p:txEl>
                                              <p:pRg st="3" end="3"/>
                                            </p:txEl>
                                          </p:spTgt>
                                        </p:tgtEl>
                                        <p:attrNameLst>
                                          <p:attrName>style.visibility</p:attrName>
                                        </p:attrNameLst>
                                      </p:cBhvr>
                                      <p:to>
                                        <p:strVal val="visible"/>
                                      </p:to>
                                    </p:set>
                                    <p:animEffect transition="in" filter="blinds(horizontal)">
                                      <p:cBhvr>
                                        <p:cTn id="17" dur="500"/>
                                        <p:tgtEl>
                                          <p:spTgt spid="10219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1954">
                                            <p:txEl>
                                              <p:pRg st="4" end="4"/>
                                            </p:txEl>
                                          </p:spTgt>
                                        </p:tgtEl>
                                        <p:attrNameLst>
                                          <p:attrName>style.visibility</p:attrName>
                                        </p:attrNameLst>
                                      </p:cBhvr>
                                      <p:to>
                                        <p:strVal val="visible"/>
                                      </p:to>
                                    </p:set>
                                    <p:animEffect transition="in" filter="blinds(horizontal)">
                                      <p:cBhvr>
                                        <p:cTn id="22" dur="500"/>
                                        <p:tgtEl>
                                          <p:spTgt spid="10219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1954">
                                            <p:txEl>
                                              <p:pRg st="5" end="5"/>
                                            </p:txEl>
                                          </p:spTgt>
                                        </p:tgtEl>
                                        <p:attrNameLst>
                                          <p:attrName>style.visibility</p:attrName>
                                        </p:attrNameLst>
                                      </p:cBhvr>
                                      <p:to>
                                        <p:strVal val="visible"/>
                                      </p:to>
                                    </p:set>
                                    <p:animEffect transition="in" filter="blinds(horizontal)">
                                      <p:cBhvr>
                                        <p:cTn id="27" dur="500"/>
                                        <p:tgtEl>
                                          <p:spTgt spid="10219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1954">
                                            <p:txEl>
                                              <p:pRg st="6" end="6"/>
                                            </p:txEl>
                                          </p:spTgt>
                                        </p:tgtEl>
                                        <p:attrNameLst>
                                          <p:attrName>style.visibility</p:attrName>
                                        </p:attrNameLst>
                                      </p:cBhvr>
                                      <p:to>
                                        <p:strVal val="visible"/>
                                      </p:to>
                                    </p:set>
                                    <p:animEffect transition="in" filter="blinds(horizontal)">
                                      <p:cBhvr>
                                        <p:cTn id="32" dur="500"/>
                                        <p:tgtEl>
                                          <p:spTgt spid="10219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1954">
                                            <p:txEl>
                                              <p:pRg st="7" end="7"/>
                                            </p:txEl>
                                          </p:spTgt>
                                        </p:tgtEl>
                                        <p:attrNameLst>
                                          <p:attrName>style.visibility</p:attrName>
                                        </p:attrNameLst>
                                      </p:cBhvr>
                                      <p:to>
                                        <p:strVal val="visible"/>
                                      </p:to>
                                    </p:set>
                                    <p:animEffect transition="in" filter="blinds(horizontal)">
                                      <p:cBhvr>
                                        <p:cTn id="37" dur="500"/>
                                        <p:tgtEl>
                                          <p:spTgt spid="10219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p>
        </p:txBody>
      </p:sp>
      <p:sp>
        <p:nvSpPr>
          <p:cNvPr id="4" name="Text Box 2"/>
          <p:cNvSpPr txBox="1">
            <a:spLocks noChangeArrowheads="1"/>
          </p:cNvSpPr>
          <p:nvPr/>
        </p:nvSpPr>
        <p:spPr bwMode="auto">
          <a:xfrm>
            <a:off x="1806137" y="1178228"/>
            <a:ext cx="87633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solidFill>
                  <a:srgbClr val="000082"/>
                </a:solidFill>
                <a:ea typeface="楷体_GB2312" pitchFamily="49" charset="-122"/>
              </a:rPr>
              <a:t> void </a:t>
            </a:r>
            <a:r>
              <a:rPr lang="en-US" altLang="zh-CN" sz="2200" dirty="0" err="1">
                <a:solidFill>
                  <a:srgbClr val="000082"/>
                </a:solidFill>
                <a:ea typeface="楷体_GB2312" pitchFamily="49" charset="-122"/>
              </a:rPr>
              <a:t>MiniSpanTree_Kruskal</a:t>
            </a:r>
            <a:r>
              <a:rPr lang="en-US" altLang="zh-CN" sz="2200" dirty="0">
                <a:solidFill>
                  <a:srgbClr val="000082"/>
                </a:solidFill>
                <a:ea typeface="楷体_GB2312" pitchFamily="49" charset="-122"/>
              </a:rPr>
              <a:t>(</a:t>
            </a:r>
            <a:r>
              <a:rPr lang="en-US" altLang="zh-CN" sz="2200" dirty="0" err="1">
                <a:solidFill>
                  <a:srgbClr val="000082"/>
                </a:solidFill>
                <a:ea typeface="楷体_GB2312" pitchFamily="49" charset="-122"/>
              </a:rPr>
              <a:t>MGraph</a:t>
            </a:r>
            <a:r>
              <a:rPr lang="en-US" altLang="zh-CN" sz="2200" dirty="0">
                <a:solidFill>
                  <a:srgbClr val="000082"/>
                </a:solidFill>
                <a:ea typeface="楷体_GB2312" pitchFamily="49" charset="-122"/>
              </a:rPr>
              <a:t> G) {</a:t>
            </a:r>
          </a:p>
          <a:p>
            <a:r>
              <a:rPr lang="en-US" altLang="zh-CN" sz="2200" dirty="0">
                <a:solidFill>
                  <a:srgbClr val="000082"/>
                </a:solidFill>
                <a:ea typeface="楷体_GB2312" pitchFamily="49" charset="-122"/>
              </a:rPr>
              <a:t>  </a:t>
            </a:r>
            <a:r>
              <a:rPr lang="zh-CN" altLang="en-US" sz="2200" dirty="0">
                <a:solidFill>
                  <a:srgbClr val="000082"/>
                </a:solidFill>
                <a:ea typeface="楷体_GB2312" pitchFamily="49" charset="-122"/>
              </a:rPr>
              <a:t>对每个顶点初始化</a:t>
            </a:r>
            <a:r>
              <a:rPr lang="en-US" altLang="zh-CN" sz="2200" dirty="0">
                <a:solidFill>
                  <a:srgbClr val="000082"/>
                </a:solidFill>
                <a:ea typeface="楷体_GB2312" pitchFamily="49" charset="-122"/>
              </a:rPr>
              <a:t>parent</a:t>
            </a:r>
            <a:r>
              <a:rPr lang="zh-CN" altLang="en-US" sz="2200" dirty="0">
                <a:solidFill>
                  <a:srgbClr val="000082"/>
                </a:solidFill>
                <a:ea typeface="楷体_GB2312" pitchFamily="49" charset="-122"/>
              </a:rPr>
              <a:t>数组；</a:t>
            </a:r>
          </a:p>
          <a:p>
            <a:r>
              <a:rPr lang="zh-CN" altLang="en-US" sz="2200" dirty="0">
                <a:solidFill>
                  <a:srgbClr val="7F7F7F"/>
                </a:solidFill>
                <a:ea typeface="楷体_GB2312" pitchFamily="49" charset="-122"/>
              </a:rPr>
              <a:t>  </a:t>
            </a:r>
            <a:r>
              <a:rPr lang="zh-CN" altLang="en-US" sz="2200" dirty="0">
                <a:solidFill>
                  <a:srgbClr val="FF0000"/>
                </a:solidFill>
                <a:ea typeface="楷体_GB2312" pitchFamily="49" charset="-122"/>
              </a:rPr>
              <a:t>对每条边初始化</a:t>
            </a:r>
            <a:r>
              <a:rPr lang="en-US" altLang="zh-CN" sz="2200" dirty="0">
                <a:solidFill>
                  <a:srgbClr val="FF0000"/>
                </a:solidFill>
                <a:ea typeface="楷体_GB2312" pitchFamily="49" charset="-122"/>
              </a:rPr>
              <a:t>edges</a:t>
            </a:r>
            <a:r>
              <a:rPr lang="zh-CN" altLang="en-US" sz="2200" dirty="0">
                <a:solidFill>
                  <a:srgbClr val="FF0000"/>
                </a:solidFill>
                <a:ea typeface="楷体_GB2312" pitchFamily="49" charset="-122"/>
              </a:rPr>
              <a:t>数组</a:t>
            </a:r>
            <a:r>
              <a:rPr lang="en-US" altLang="zh-CN" sz="2200" dirty="0">
                <a:solidFill>
                  <a:srgbClr val="FF0000"/>
                </a:solidFill>
                <a:ea typeface="楷体_GB2312" pitchFamily="49" charset="-122"/>
              </a:rPr>
              <a:t>;         //</a:t>
            </a:r>
            <a:r>
              <a:rPr lang="zh-CN" altLang="en-US" sz="2200" dirty="0">
                <a:solidFill>
                  <a:srgbClr val="FF0000"/>
                </a:solidFill>
                <a:ea typeface="楷体_GB2312" pitchFamily="49" charset="-122"/>
              </a:rPr>
              <a:t>按权值大小递增排序</a:t>
            </a:r>
            <a:endParaRPr lang="en-US" altLang="zh-CN" sz="2200" dirty="0">
              <a:solidFill>
                <a:srgbClr val="FF0000"/>
              </a:solidFill>
              <a:ea typeface="楷体_GB2312" pitchFamily="49" charset="-122"/>
            </a:endParaRPr>
          </a:p>
          <a:p>
            <a:r>
              <a:rPr lang="en-US" altLang="zh-CN" sz="2200" dirty="0">
                <a:solidFill>
                  <a:srgbClr val="FF0000"/>
                </a:solidFill>
                <a:ea typeface="楷体_GB2312" pitchFamily="49" charset="-122"/>
              </a:rPr>
              <a:t>  for(</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=0;i&lt;</a:t>
            </a:r>
            <a:r>
              <a:rPr lang="en-US" altLang="zh-CN" sz="2200" dirty="0" err="1">
                <a:solidFill>
                  <a:srgbClr val="FF0000"/>
                </a:solidFill>
                <a:ea typeface="楷体_GB2312" pitchFamily="49" charset="-122"/>
              </a:rPr>
              <a:t>G.numVertexes;i</a:t>
            </a:r>
            <a:r>
              <a:rPr lang="en-US" altLang="zh-CN" sz="2200" dirty="0">
                <a:solidFill>
                  <a:srgbClr val="FF0000"/>
                </a:solidFill>
                <a:ea typeface="楷体_GB2312" pitchFamily="49" charset="-122"/>
              </a:rPr>
              <a:t>++)</a:t>
            </a:r>
          </a:p>
          <a:p>
            <a:r>
              <a:rPr lang="en-US" altLang="zh-CN" sz="2200" dirty="0">
                <a:solidFill>
                  <a:srgbClr val="FF0000"/>
                </a:solidFill>
                <a:ea typeface="楷体_GB2312" pitchFamily="49" charset="-122"/>
              </a:rPr>
              <a:t>       parent[</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a:t>
            </a:r>
          </a:p>
          <a:p>
            <a:r>
              <a:rPr lang="en-US" altLang="zh-CN" sz="2200" dirty="0">
                <a:solidFill>
                  <a:srgbClr val="FF0000"/>
                </a:solidFill>
                <a:ea typeface="楷体_GB2312" pitchFamily="49" charset="-122"/>
              </a:rPr>
              <a:t> </a:t>
            </a:r>
            <a:r>
              <a:rPr lang="en-US" altLang="zh-CN" sz="2200" dirty="0" err="1">
                <a:ea typeface="楷体_GB2312" pitchFamily="49" charset="-122"/>
              </a:rPr>
              <a:t>i</a:t>
            </a:r>
            <a:r>
              <a:rPr lang="en-US" altLang="zh-CN" sz="2200" dirty="0">
                <a:ea typeface="楷体_GB2312" pitchFamily="49" charset="-122"/>
              </a:rPr>
              <a:t>=0; </a:t>
            </a:r>
            <a:r>
              <a:rPr lang="en-US" altLang="zh-CN" sz="2200" dirty="0" err="1">
                <a:ea typeface="楷体_GB2312" pitchFamily="49" charset="-122"/>
              </a:rPr>
              <a:t>numt</a:t>
            </a:r>
            <a:r>
              <a:rPr lang="en-US" altLang="zh-CN" sz="2200" dirty="0">
                <a:ea typeface="楷体_GB2312" pitchFamily="49" charset="-122"/>
              </a:rPr>
              <a:t>=0;</a:t>
            </a:r>
            <a:endParaRPr lang="zh-CN" altLang="en-US" sz="2200" dirty="0">
              <a:ea typeface="楷体_GB2312" pitchFamily="49" charset="-122"/>
            </a:endParaRPr>
          </a:p>
          <a:p>
            <a:r>
              <a:rPr lang="zh-CN" altLang="en-US" sz="2200" dirty="0">
                <a:solidFill>
                  <a:srgbClr val="000082"/>
                </a:solidFill>
                <a:ea typeface="楷体_GB2312" pitchFamily="49" charset="-122"/>
              </a:rPr>
              <a:t> </a:t>
            </a:r>
            <a:r>
              <a:rPr lang="en-US" altLang="zh-CN" sz="2200" dirty="0">
                <a:solidFill>
                  <a:srgbClr val="000082"/>
                </a:solidFill>
                <a:ea typeface="楷体_GB2312" pitchFamily="49" charset="-122"/>
              </a:rPr>
              <a:t>while((</a:t>
            </a:r>
            <a:r>
              <a:rPr lang="en-US" altLang="zh-CN" sz="2200" dirty="0" err="1">
                <a:solidFill>
                  <a:srgbClr val="000082"/>
                </a:solidFill>
                <a:ea typeface="楷体_GB2312" pitchFamily="49" charset="-122"/>
              </a:rPr>
              <a:t>i</a:t>
            </a:r>
            <a:r>
              <a:rPr lang="en-US" altLang="zh-CN" sz="2200" dirty="0">
                <a:solidFill>
                  <a:srgbClr val="000082"/>
                </a:solidFill>
                <a:ea typeface="楷体_GB2312" pitchFamily="49" charset="-122"/>
              </a:rPr>
              <a:t> &lt;</a:t>
            </a:r>
            <a:r>
              <a:rPr lang="en-US" altLang="zh-CN" sz="2200" dirty="0" err="1">
                <a:solidFill>
                  <a:srgbClr val="000082"/>
                </a:solidFill>
                <a:ea typeface="楷体_GB2312" pitchFamily="49" charset="-122"/>
              </a:rPr>
              <a:t>G.numEdges</a:t>
            </a:r>
            <a:r>
              <a:rPr lang="en-US" altLang="zh-CN" sz="2200" dirty="0">
                <a:solidFill>
                  <a:srgbClr val="000082"/>
                </a:solidFill>
                <a:ea typeface="楷体_GB2312" pitchFamily="49" charset="-122"/>
              </a:rPr>
              <a:t>) &amp;&amp; (</a:t>
            </a:r>
            <a:r>
              <a:rPr lang="en-US" altLang="zh-CN" sz="2200" dirty="0" err="1">
                <a:solidFill>
                  <a:srgbClr val="000082"/>
                </a:solidFill>
                <a:ea typeface="楷体_GB2312" pitchFamily="49" charset="-122"/>
              </a:rPr>
              <a:t>numt</a:t>
            </a:r>
            <a:r>
              <a:rPr lang="en-US" altLang="zh-CN" sz="2200" dirty="0">
                <a:solidFill>
                  <a:srgbClr val="000082"/>
                </a:solidFill>
                <a:ea typeface="楷体_GB2312" pitchFamily="49" charset="-122"/>
              </a:rPr>
              <a:t>&lt;</a:t>
            </a:r>
            <a:r>
              <a:rPr lang="en-US" altLang="zh-CN" sz="2200" dirty="0" err="1">
                <a:solidFill>
                  <a:srgbClr val="000082"/>
                </a:solidFill>
                <a:ea typeface="楷体_GB2312" pitchFamily="49" charset="-122"/>
              </a:rPr>
              <a:t>G.numVertexes</a:t>
            </a:r>
            <a:r>
              <a:rPr lang="en-US" altLang="zh-CN" sz="2200" dirty="0">
                <a:solidFill>
                  <a:srgbClr val="000082"/>
                </a:solidFill>
                <a:ea typeface="楷体_GB2312" pitchFamily="49" charset="-122"/>
              </a:rPr>
              <a:t>)) {</a:t>
            </a:r>
          </a:p>
          <a:p>
            <a:r>
              <a:rPr lang="en-US" altLang="zh-CN" sz="2200" dirty="0">
                <a:solidFill>
                  <a:srgbClr val="000082"/>
                </a:solidFill>
                <a:ea typeface="楷体_GB2312" pitchFamily="49" charset="-122"/>
              </a:rPr>
              <a:t>    n=</a:t>
            </a:r>
            <a:r>
              <a:rPr lang="en-US" altLang="zh-CN" sz="2200" dirty="0">
                <a:solidFill>
                  <a:srgbClr val="FF0000"/>
                </a:solidFill>
                <a:ea typeface="楷体_GB2312" pitchFamily="49" charset="-122"/>
              </a:rPr>
              <a:t>Find(</a:t>
            </a:r>
            <a:r>
              <a:rPr lang="en-US" altLang="zh-CN" sz="2200" dirty="0" err="1">
                <a:solidFill>
                  <a:srgbClr val="FF0000"/>
                </a:solidFill>
                <a:ea typeface="楷体_GB2312" pitchFamily="49" charset="-122"/>
              </a:rPr>
              <a:t>parent,edges</a:t>
            </a:r>
            <a:r>
              <a:rPr lang="en-US" altLang="zh-CN" sz="2200" dirty="0">
                <a:solidFill>
                  <a:srgbClr val="FF0000"/>
                </a:solidFill>
                <a:ea typeface="楷体_GB2312" pitchFamily="49" charset="-122"/>
              </a:rPr>
              <a:t>[</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].begin)</a:t>
            </a:r>
            <a:r>
              <a:rPr lang="en-US" altLang="zh-CN" sz="2200" dirty="0">
                <a:solidFill>
                  <a:srgbClr val="000082"/>
                </a:solidFill>
                <a:ea typeface="楷体_GB2312" pitchFamily="49" charset="-122"/>
              </a:rPr>
              <a:t>;  //</a:t>
            </a:r>
            <a:r>
              <a:rPr lang="zh-CN" altLang="en-US" sz="2200" dirty="0">
                <a:solidFill>
                  <a:srgbClr val="000082"/>
                </a:solidFill>
                <a:ea typeface="楷体_GB2312" pitchFamily="49" charset="-122"/>
              </a:rPr>
              <a:t>查边头的根 </a:t>
            </a:r>
          </a:p>
          <a:p>
            <a:r>
              <a:rPr lang="zh-CN" altLang="en-US" sz="2200" dirty="0">
                <a:solidFill>
                  <a:srgbClr val="000082"/>
                </a:solidFill>
                <a:ea typeface="楷体_GB2312" pitchFamily="49" charset="-122"/>
              </a:rPr>
              <a:t>    </a:t>
            </a:r>
            <a:r>
              <a:rPr lang="en-US" altLang="zh-CN" sz="2200" dirty="0">
                <a:solidFill>
                  <a:srgbClr val="000082"/>
                </a:solidFill>
                <a:ea typeface="楷体_GB2312" pitchFamily="49" charset="-122"/>
              </a:rPr>
              <a:t>m= </a:t>
            </a:r>
            <a:r>
              <a:rPr lang="en-US" altLang="zh-CN" sz="2200" dirty="0">
                <a:solidFill>
                  <a:srgbClr val="FF0000"/>
                </a:solidFill>
                <a:ea typeface="楷体_GB2312" pitchFamily="49" charset="-122"/>
              </a:rPr>
              <a:t>Find(</a:t>
            </a:r>
            <a:r>
              <a:rPr lang="en-US" altLang="zh-CN" sz="2200" dirty="0" err="1">
                <a:solidFill>
                  <a:srgbClr val="FF0000"/>
                </a:solidFill>
                <a:ea typeface="楷体_GB2312" pitchFamily="49" charset="-122"/>
              </a:rPr>
              <a:t>parent,edges</a:t>
            </a:r>
            <a:r>
              <a:rPr lang="en-US" altLang="zh-CN" sz="2200" dirty="0">
                <a:solidFill>
                  <a:srgbClr val="FF0000"/>
                </a:solidFill>
                <a:ea typeface="楷体_GB2312" pitchFamily="49" charset="-122"/>
              </a:rPr>
              <a:t>[</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].end)</a:t>
            </a:r>
            <a:r>
              <a:rPr lang="en-US" altLang="zh-CN" sz="2200" dirty="0">
                <a:solidFill>
                  <a:srgbClr val="000082"/>
                </a:solidFill>
                <a:ea typeface="楷体_GB2312" pitchFamily="49" charset="-122"/>
              </a:rPr>
              <a:t>;    //</a:t>
            </a:r>
            <a:r>
              <a:rPr lang="zh-CN" altLang="en-US" sz="2200" dirty="0">
                <a:solidFill>
                  <a:srgbClr val="000082"/>
                </a:solidFill>
                <a:ea typeface="楷体_GB2312" pitchFamily="49" charset="-122"/>
              </a:rPr>
              <a:t>查边尾的根 </a:t>
            </a:r>
          </a:p>
          <a:p>
            <a:r>
              <a:rPr lang="zh-CN" altLang="en-US" sz="2200" dirty="0">
                <a:solidFill>
                  <a:srgbClr val="000082"/>
                </a:solidFill>
                <a:ea typeface="楷体_GB2312" pitchFamily="49" charset="-122"/>
              </a:rPr>
              <a:t>    </a:t>
            </a:r>
            <a:r>
              <a:rPr lang="en-US" altLang="zh-CN" sz="2200" dirty="0">
                <a:solidFill>
                  <a:srgbClr val="000082"/>
                </a:solidFill>
                <a:ea typeface="楷体_GB2312" pitchFamily="49" charset="-122"/>
              </a:rPr>
              <a:t>if( n != m ){ //</a:t>
            </a:r>
            <a:r>
              <a:rPr lang="zh-CN" altLang="en-US" sz="2200" dirty="0">
                <a:solidFill>
                  <a:srgbClr val="000082"/>
                </a:solidFill>
                <a:ea typeface="楷体_GB2312" pitchFamily="49" charset="-122"/>
              </a:rPr>
              <a:t>此边没有形成回路</a:t>
            </a:r>
            <a:endParaRPr lang="en-US" altLang="zh-CN" sz="2200" dirty="0">
              <a:solidFill>
                <a:srgbClr val="000082"/>
              </a:solidFill>
              <a:ea typeface="楷体_GB2312" pitchFamily="49" charset="-122"/>
            </a:endParaRPr>
          </a:p>
          <a:p>
            <a:r>
              <a:rPr lang="en-US" altLang="zh-CN" sz="2200" dirty="0">
                <a:solidFill>
                  <a:srgbClr val="000082"/>
                </a:solidFill>
                <a:ea typeface="楷体_GB2312" pitchFamily="49" charset="-122"/>
              </a:rPr>
              <a:t>       parent[n]= m;  </a:t>
            </a:r>
            <a:r>
              <a:rPr lang="en-US" altLang="zh-CN" sz="2200" dirty="0" err="1">
                <a:solidFill>
                  <a:srgbClr val="000082"/>
                </a:solidFill>
                <a:ea typeface="楷体_GB2312" pitchFamily="49" charset="-122"/>
              </a:rPr>
              <a:t>numt</a:t>
            </a:r>
            <a:r>
              <a:rPr lang="en-US" altLang="zh-CN" sz="2200" dirty="0">
                <a:solidFill>
                  <a:srgbClr val="000082"/>
                </a:solidFill>
                <a:ea typeface="楷体_GB2312" pitchFamily="49" charset="-122"/>
              </a:rPr>
              <a:t>++;               //</a:t>
            </a:r>
            <a:r>
              <a:rPr lang="zh-CN" altLang="en-US" sz="2200" dirty="0">
                <a:solidFill>
                  <a:srgbClr val="000082"/>
                </a:solidFill>
                <a:ea typeface="楷体_GB2312" pitchFamily="49" charset="-122"/>
              </a:rPr>
              <a:t>更新连通分支</a:t>
            </a:r>
          </a:p>
          <a:p>
            <a:r>
              <a:rPr lang="zh-CN" altLang="en-US" sz="2200" dirty="0">
                <a:solidFill>
                  <a:srgbClr val="000082"/>
                </a:solidFill>
                <a:ea typeface="楷体_GB2312" pitchFamily="49" charset="-122"/>
              </a:rPr>
              <a:t>       </a:t>
            </a:r>
            <a:r>
              <a:rPr lang="en-US" altLang="zh-CN" sz="2200" dirty="0" err="1">
                <a:solidFill>
                  <a:srgbClr val="000082"/>
                </a:solidFill>
                <a:ea typeface="楷体_GB2312" pitchFamily="49" charset="-122"/>
              </a:rPr>
              <a:t>printf</a:t>
            </a:r>
            <a:r>
              <a:rPr lang="en-US" altLang="zh-CN" sz="2200" dirty="0">
                <a:solidFill>
                  <a:srgbClr val="000082"/>
                </a:solidFill>
                <a:ea typeface="楷体_GB2312" pitchFamily="49" charset="-122"/>
              </a:rPr>
              <a:t>(edges[</a:t>
            </a:r>
            <a:r>
              <a:rPr lang="en-US" altLang="zh-CN" sz="2200" dirty="0" err="1">
                <a:solidFill>
                  <a:srgbClr val="000082"/>
                </a:solidFill>
                <a:ea typeface="楷体_GB2312" pitchFamily="49" charset="-122"/>
              </a:rPr>
              <a:t>i</a:t>
            </a:r>
            <a:r>
              <a:rPr lang="en-US" altLang="zh-CN" sz="2200" dirty="0">
                <a:solidFill>
                  <a:srgbClr val="000082"/>
                </a:solidFill>
                <a:ea typeface="楷体_GB2312" pitchFamily="49" charset="-122"/>
              </a:rPr>
              <a:t>].begin, edges[</a:t>
            </a:r>
            <a:r>
              <a:rPr lang="en-US" altLang="zh-CN" sz="2200" dirty="0" err="1">
                <a:solidFill>
                  <a:srgbClr val="000082"/>
                </a:solidFill>
                <a:ea typeface="楷体_GB2312" pitchFamily="49" charset="-122"/>
              </a:rPr>
              <a:t>i</a:t>
            </a:r>
            <a:r>
              <a:rPr lang="en-US" altLang="zh-CN" sz="2200" dirty="0">
                <a:solidFill>
                  <a:srgbClr val="000082"/>
                </a:solidFill>
                <a:ea typeface="楷体_GB2312" pitchFamily="49" charset="-122"/>
              </a:rPr>
              <a:t>].end, </a:t>
            </a:r>
            <a:r>
              <a:rPr lang="en-US" altLang="zh-CN" sz="2200" dirty="0" err="1">
                <a:solidFill>
                  <a:srgbClr val="000082"/>
                </a:solidFill>
                <a:ea typeface="楷体_GB2312" pitchFamily="49" charset="-122"/>
              </a:rPr>
              <a:t>edges.cost</a:t>
            </a:r>
            <a:r>
              <a:rPr lang="en-US" altLang="zh-CN" sz="2200" dirty="0">
                <a:solidFill>
                  <a:srgbClr val="000082"/>
                </a:solidFill>
                <a:ea typeface="楷体_GB2312" pitchFamily="49" charset="-122"/>
              </a:rPr>
              <a:t>); //</a:t>
            </a:r>
            <a:r>
              <a:rPr lang="zh-CN" altLang="en-US" sz="2200" dirty="0">
                <a:solidFill>
                  <a:srgbClr val="000082"/>
                </a:solidFill>
                <a:ea typeface="楷体_GB2312" pitchFamily="49" charset="-122"/>
              </a:rPr>
              <a:t>输出</a:t>
            </a:r>
          </a:p>
          <a:p>
            <a:r>
              <a:rPr lang="zh-CN" altLang="en-US" sz="2200" dirty="0">
                <a:solidFill>
                  <a:srgbClr val="000082"/>
                </a:solidFill>
                <a:ea typeface="楷体_GB2312" pitchFamily="49" charset="-122"/>
              </a:rPr>
              <a:t>       </a:t>
            </a:r>
            <a:r>
              <a:rPr lang="en-US" altLang="zh-CN" sz="2200" dirty="0">
                <a:solidFill>
                  <a:srgbClr val="000082"/>
                </a:solidFill>
                <a:ea typeface="楷体_GB2312" pitchFamily="49" charset="-122"/>
              </a:rPr>
              <a:t>}//if</a:t>
            </a:r>
          </a:p>
          <a:p>
            <a:r>
              <a:rPr lang="en-US" altLang="zh-CN" sz="2200" dirty="0">
                <a:solidFill>
                  <a:srgbClr val="000082"/>
                </a:solidFill>
                <a:ea typeface="楷体_GB2312" pitchFamily="49" charset="-122"/>
              </a:rPr>
              <a:t>     </a:t>
            </a:r>
            <a:r>
              <a:rPr lang="en-US" altLang="zh-CN" sz="2200" dirty="0" err="1">
                <a:solidFill>
                  <a:srgbClr val="000082"/>
                </a:solidFill>
                <a:ea typeface="楷体_GB2312" pitchFamily="49" charset="-122"/>
              </a:rPr>
              <a:t>i</a:t>
            </a:r>
            <a:r>
              <a:rPr lang="en-US" altLang="zh-CN" sz="2200" dirty="0">
                <a:solidFill>
                  <a:srgbClr val="000082"/>
                </a:solidFill>
                <a:ea typeface="楷体_GB2312" pitchFamily="49" charset="-122"/>
              </a:rPr>
              <a:t>++</a:t>
            </a:r>
          </a:p>
          <a:p>
            <a:r>
              <a:rPr lang="en-US" altLang="zh-CN" sz="2200" dirty="0">
                <a:solidFill>
                  <a:srgbClr val="000082"/>
                </a:solidFill>
                <a:ea typeface="楷体_GB2312" pitchFamily="49" charset="-122"/>
              </a:rPr>
              <a:t>  }//while</a:t>
            </a:r>
          </a:p>
          <a:p>
            <a:r>
              <a:rPr lang="en-US" altLang="zh-CN" sz="2200" dirty="0">
                <a:solidFill>
                  <a:srgbClr val="000082"/>
                </a:solidFill>
                <a:ea typeface="楷体_GB2312" pitchFamily="49" charset="-122"/>
              </a:rPr>
              <a:t>  }</a:t>
            </a:r>
          </a:p>
        </p:txBody>
      </p:sp>
    </p:spTree>
    <p:extLst>
      <p:ext uri="{BB962C8B-B14F-4D97-AF65-F5344CB8AC3E}">
        <p14:creationId xmlns:p14="http://schemas.microsoft.com/office/powerpoint/2010/main" val="347481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p>
        </p:txBody>
      </p:sp>
      <p:sp>
        <p:nvSpPr>
          <p:cNvPr id="4" name="Text Box 2"/>
          <p:cNvSpPr txBox="1">
            <a:spLocks noChangeArrowheads="1"/>
          </p:cNvSpPr>
          <p:nvPr/>
        </p:nvSpPr>
        <p:spPr bwMode="auto">
          <a:xfrm>
            <a:off x="2082800" y="1289050"/>
            <a:ext cx="81661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00082"/>
                </a:solidFill>
                <a:ea typeface="楷体_GB2312" pitchFamily="49" charset="-122"/>
              </a:rPr>
              <a:t> </a:t>
            </a:r>
            <a:r>
              <a:rPr lang="en-US" altLang="zh-CN" dirty="0" err="1">
                <a:solidFill>
                  <a:srgbClr val="000082"/>
                </a:solidFill>
                <a:ea typeface="楷体_GB2312" pitchFamily="49" charset="-122"/>
              </a:rPr>
              <a:t>int</a:t>
            </a:r>
            <a:r>
              <a:rPr lang="en-US" altLang="zh-CN" dirty="0">
                <a:solidFill>
                  <a:srgbClr val="000082"/>
                </a:solidFill>
                <a:ea typeface="楷体_GB2312" pitchFamily="49" charset="-122"/>
              </a:rPr>
              <a:t> Find( </a:t>
            </a:r>
            <a:r>
              <a:rPr lang="en-US" altLang="zh-CN" dirty="0" err="1">
                <a:solidFill>
                  <a:srgbClr val="000082"/>
                </a:solidFill>
                <a:ea typeface="楷体_GB2312" pitchFamily="49" charset="-122"/>
              </a:rPr>
              <a:t>int</a:t>
            </a:r>
            <a:r>
              <a:rPr lang="en-US" altLang="zh-CN" dirty="0">
                <a:solidFill>
                  <a:srgbClr val="000082"/>
                </a:solidFill>
                <a:ea typeface="楷体_GB2312" pitchFamily="49" charset="-122"/>
              </a:rPr>
              <a:t> *parent, </a:t>
            </a:r>
            <a:r>
              <a:rPr lang="en-US" altLang="zh-CN" dirty="0" err="1">
                <a:solidFill>
                  <a:srgbClr val="000082"/>
                </a:solidFill>
                <a:ea typeface="楷体_GB2312" pitchFamily="49" charset="-122"/>
              </a:rPr>
              <a:t>int</a:t>
            </a:r>
            <a:r>
              <a:rPr lang="en-US" altLang="zh-CN" dirty="0">
                <a:solidFill>
                  <a:srgbClr val="000082"/>
                </a:solidFill>
                <a:ea typeface="楷体_GB2312" pitchFamily="49" charset="-122"/>
              </a:rPr>
              <a:t> f)</a:t>
            </a:r>
          </a:p>
          <a:p>
            <a:r>
              <a:rPr lang="en-US" altLang="zh-CN" dirty="0">
                <a:solidFill>
                  <a:srgbClr val="000082"/>
                </a:solidFill>
                <a:ea typeface="楷体_GB2312" pitchFamily="49" charset="-122"/>
              </a:rPr>
              <a:t>{</a:t>
            </a:r>
          </a:p>
          <a:p>
            <a:r>
              <a:rPr lang="en-US" altLang="zh-CN" dirty="0">
                <a:solidFill>
                  <a:srgbClr val="000082"/>
                </a:solidFill>
                <a:ea typeface="楷体_GB2312" pitchFamily="49" charset="-122"/>
              </a:rPr>
              <a:t> while(parent[f] &gt;0)  </a:t>
            </a:r>
          </a:p>
          <a:p>
            <a:r>
              <a:rPr lang="en-US" altLang="zh-CN" dirty="0">
                <a:solidFill>
                  <a:srgbClr val="000082"/>
                </a:solidFill>
                <a:ea typeface="楷体_GB2312" pitchFamily="49" charset="-122"/>
              </a:rPr>
              <a:t>         f=parent[f];</a:t>
            </a:r>
          </a:p>
          <a:p>
            <a:r>
              <a:rPr lang="en-US" altLang="zh-CN" dirty="0">
                <a:solidFill>
                  <a:srgbClr val="000082"/>
                </a:solidFill>
                <a:ea typeface="楷体_GB2312" pitchFamily="49" charset="-122"/>
              </a:rPr>
              <a:t>     return f;</a:t>
            </a:r>
          </a:p>
          <a:p>
            <a:r>
              <a:rPr lang="en-US" altLang="zh-CN" dirty="0">
                <a:solidFill>
                  <a:srgbClr val="000082"/>
                </a:solidFill>
                <a:ea typeface="楷体_GB2312" pitchFamily="49" charset="-122"/>
              </a:rPr>
              <a:t> }</a:t>
            </a:r>
          </a:p>
        </p:txBody>
      </p:sp>
    </p:spTree>
    <p:extLst>
      <p:ext uri="{BB962C8B-B14F-4D97-AF65-F5344CB8AC3E}">
        <p14:creationId xmlns:p14="http://schemas.microsoft.com/office/powerpoint/2010/main" val="248552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9" name="Rectangle 3"/>
          <p:cNvSpPr>
            <a:spLocks noChangeArrowheads="1"/>
          </p:cNvSpPr>
          <p:nvPr/>
        </p:nvSpPr>
        <p:spPr bwMode="auto">
          <a:xfrm>
            <a:off x="2126565" y="1538289"/>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zh-CN" altLang="en-US" sz="3200">
                <a:solidFill>
                  <a:srgbClr val="000000"/>
                </a:solidFill>
                <a:latin typeface="Garamond" pitchFamily="18" charset="0"/>
              </a:rPr>
              <a:t>两种方法均是贪心算法</a:t>
            </a:r>
          </a:p>
        </p:txBody>
      </p:sp>
      <p:sp>
        <p:nvSpPr>
          <p:cNvPr id="1022980" name="Rectangle 4"/>
          <p:cNvSpPr>
            <a:spLocks noChangeArrowheads="1"/>
          </p:cNvSpPr>
          <p:nvPr/>
        </p:nvSpPr>
        <p:spPr bwMode="auto">
          <a:xfrm>
            <a:off x="2036078" y="2393951"/>
            <a:ext cx="8461375" cy="2570163"/>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求出的都是最优解</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a:t>
            </a:r>
            <a:r>
              <a:rPr lang="en-US" altLang="zh-CN" sz="2800" dirty="0" err="1">
                <a:solidFill>
                  <a:srgbClr val="000000"/>
                </a:solidFill>
                <a:latin typeface="Garamond" pitchFamily="18" charset="0"/>
              </a:rPr>
              <a:t>m+plogm</a:t>
            </a:r>
            <a:r>
              <a:rPr lang="en-US" altLang="zh-CN" sz="2800" dirty="0">
                <a:solidFill>
                  <a:srgbClr val="000000"/>
                </a:solidFill>
                <a:latin typeface="Garamond" pitchFamily="18" charset="0"/>
              </a:rPr>
              <a:t>),</a:t>
            </a:r>
          </a:p>
          <a:p>
            <a:pPr lvl="1">
              <a:spcBef>
                <a:spcPct val="20000"/>
              </a:spcBef>
              <a:buClr>
                <a:srgbClr val="7F7F7F"/>
              </a:buClr>
              <a:buSzPct val="70000"/>
              <a:buFont typeface="Wingdings" pitchFamily="2" charset="2"/>
              <a:buNone/>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其中</a:t>
            </a:r>
            <a:r>
              <a:rPr lang="en-US" altLang="zh-CN" sz="2800" dirty="0">
                <a:solidFill>
                  <a:srgbClr val="000000"/>
                </a:solidFill>
                <a:latin typeface="Garamond" pitchFamily="18" charset="0"/>
              </a:rPr>
              <a:t>p</a:t>
            </a:r>
            <a:r>
              <a:rPr lang="zh-CN" altLang="en-US" sz="2800" dirty="0">
                <a:solidFill>
                  <a:srgbClr val="000000"/>
                </a:solidFill>
                <a:latin typeface="Garamond" pitchFamily="18" charset="0"/>
              </a:rPr>
              <a:t>为迭代次数</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O(n</a:t>
            </a:r>
            <a:r>
              <a:rPr lang="en-US" altLang="zh-CN" sz="2800" baseline="30000" dirty="0">
                <a:solidFill>
                  <a:srgbClr val="000000"/>
                </a:solidFill>
                <a:latin typeface="Garamond" pitchFamily="18" charset="0"/>
              </a:rPr>
              <a:t>2</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与边数无关</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稠密图应该用</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适合于稀疏图</a:t>
            </a: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371907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79"/>
                                        </p:tgtEl>
                                        <p:attrNameLst>
                                          <p:attrName>style.visibility</p:attrName>
                                        </p:attrNameLst>
                                      </p:cBhvr>
                                      <p:to>
                                        <p:strVal val="visible"/>
                                      </p:to>
                                    </p:set>
                                    <p:animEffect transition="in" filter="blinds(horizontal)">
                                      <p:cBhvr>
                                        <p:cTn id="7" dur="500"/>
                                        <p:tgtEl>
                                          <p:spTgt spid="1022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Effect transition="in" filter="blinds(horizontal)">
                                      <p:cBhvr>
                                        <p:cTn id="12" dur="500"/>
                                        <p:tgtEl>
                                          <p:spTgt spid="10229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2980">
                                            <p:txEl>
                                              <p:pRg st="1" end="1"/>
                                            </p:txEl>
                                          </p:spTgt>
                                        </p:tgtEl>
                                        <p:attrNameLst>
                                          <p:attrName>style.visibility</p:attrName>
                                        </p:attrNameLst>
                                      </p:cBhvr>
                                      <p:to>
                                        <p:strVal val="visible"/>
                                      </p:to>
                                    </p:set>
                                    <p:animEffect transition="in" filter="blinds(horizontal)">
                                      <p:cBhvr>
                                        <p:cTn id="17" dur="500"/>
                                        <p:tgtEl>
                                          <p:spTgt spid="10229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2980">
                                            <p:txEl>
                                              <p:pRg st="2" end="2"/>
                                            </p:txEl>
                                          </p:spTgt>
                                        </p:tgtEl>
                                        <p:attrNameLst>
                                          <p:attrName>style.visibility</p:attrName>
                                        </p:attrNameLst>
                                      </p:cBhvr>
                                      <p:to>
                                        <p:strVal val="visible"/>
                                      </p:to>
                                    </p:set>
                                    <p:animEffect transition="in" filter="blinds(horizontal)">
                                      <p:cBhvr>
                                        <p:cTn id="22" dur="500"/>
                                        <p:tgtEl>
                                          <p:spTgt spid="10229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2980">
                                            <p:txEl>
                                              <p:pRg st="3" end="3"/>
                                            </p:txEl>
                                          </p:spTgt>
                                        </p:tgtEl>
                                        <p:attrNameLst>
                                          <p:attrName>style.visibility</p:attrName>
                                        </p:attrNameLst>
                                      </p:cBhvr>
                                      <p:to>
                                        <p:strVal val="visible"/>
                                      </p:to>
                                    </p:set>
                                    <p:animEffect transition="in" filter="blinds(horizontal)">
                                      <p:cBhvr>
                                        <p:cTn id="27" dur="500"/>
                                        <p:tgtEl>
                                          <p:spTgt spid="10229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2980">
                                            <p:txEl>
                                              <p:pRg st="4" end="4"/>
                                            </p:txEl>
                                          </p:spTgt>
                                        </p:tgtEl>
                                        <p:attrNameLst>
                                          <p:attrName>style.visibility</p:attrName>
                                        </p:attrNameLst>
                                      </p:cBhvr>
                                      <p:to>
                                        <p:strVal val="visible"/>
                                      </p:to>
                                    </p:set>
                                    <p:animEffect transition="in" filter="blinds(horizontal)">
                                      <p:cBhvr>
                                        <p:cTn id="32" dur="500"/>
                                        <p:tgtEl>
                                          <p:spTgt spid="10229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Text Box 8"/>
          <p:cNvSpPr txBox="1">
            <a:spLocks noChangeArrowheads="1"/>
          </p:cNvSpPr>
          <p:nvPr/>
        </p:nvSpPr>
        <p:spPr bwMode="auto">
          <a:xfrm>
            <a:off x="1865530" y="1313765"/>
            <a:ext cx="8712460" cy="5509200"/>
          </a:xfrm>
          <a:prstGeom prst="rect">
            <a:avLst/>
          </a:prstGeom>
          <a:noFill/>
          <a:ln w="9525">
            <a:noFill/>
            <a:miter lim="800000"/>
            <a:headEnd/>
            <a:tailEnd/>
          </a:ln>
        </p:spPr>
        <p:txBody>
          <a:bodyPr wrap="square">
            <a:spAutoFit/>
          </a:bodyPr>
          <a:lstStyle/>
          <a:p>
            <a:pPr fontAlgn="base">
              <a:spcBef>
                <a:spcPct val="0"/>
              </a:spcBef>
              <a:spcAft>
                <a:spcPct val="0"/>
              </a:spcAft>
              <a:defRPr/>
            </a:pPr>
            <a:r>
              <a:rPr kumimoji="1" lang="zh-CN" altLang="en-US" sz="2800" b="1" dirty="0">
                <a:solidFill>
                  <a:srgbClr val="800000"/>
                </a:solidFill>
                <a:latin typeface="宋体" pitchFamily="2" charset="-122"/>
                <a:ea typeface="宋体" pitchFamily="2" charset="-122"/>
              </a:rPr>
              <a:t>构造图的十字链表算法</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Status </a:t>
            </a:r>
            <a:r>
              <a:rPr kumimoji="1" lang="en-US" altLang="zh-CN" b="1" dirty="0" err="1">
                <a:solidFill>
                  <a:srgbClr val="89AAD3">
                    <a:lumMod val="25000"/>
                  </a:srgbClr>
                </a:solidFill>
                <a:latin typeface="Arial" pitchFamily="34" charset="0"/>
                <a:ea typeface="宋体" pitchFamily="2" charset="-122"/>
              </a:rPr>
              <a:t>CreateDG</a:t>
            </a: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OLGraph</a:t>
            </a:r>
            <a:r>
              <a:rPr kumimoji="1" lang="en-US" altLang="zh-CN" b="1" dirty="0">
                <a:solidFill>
                  <a:srgbClr val="89AAD3">
                    <a:lumMod val="25000"/>
                  </a:srgbClr>
                </a:solidFill>
                <a:latin typeface="Arial" pitchFamily="34" charset="0"/>
                <a:ea typeface="宋体" pitchFamily="2" charset="-122"/>
              </a:rPr>
              <a:t> &amp;G )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scanf</a:t>
            </a:r>
            <a:r>
              <a:rPr kumimoji="1" lang="en-US" altLang="zh-CN" b="1" dirty="0">
                <a:solidFill>
                  <a:srgbClr val="89AAD3">
                    <a:lumMod val="25000"/>
                  </a:srgbClr>
                </a:solidFill>
                <a:latin typeface="Arial" pitchFamily="34" charset="0"/>
                <a:ea typeface="宋体" pitchFamily="2" charset="-122"/>
              </a:rPr>
              <a:t> ( &amp;</a:t>
            </a:r>
            <a:r>
              <a:rPr kumimoji="1" lang="en-US" altLang="zh-CN" b="1" dirty="0" err="1">
                <a:solidFill>
                  <a:srgbClr val="89AAD3">
                    <a:lumMod val="25000"/>
                  </a:srgbClr>
                </a:solidFill>
                <a:latin typeface="Arial" pitchFamily="34" charset="0"/>
                <a:ea typeface="宋体" pitchFamily="2" charset="-122"/>
              </a:rPr>
              <a:t>G.vexnum</a:t>
            </a:r>
            <a:r>
              <a:rPr kumimoji="1" lang="en-US" altLang="zh-CN" b="1" dirty="0">
                <a:solidFill>
                  <a:srgbClr val="89AAD3">
                    <a:lumMod val="25000"/>
                  </a:srgbClr>
                </a:solidFill>
                <a:latin typeface="Arial" pitchFamily="34" charset="0"/>
                <a:ea typeface="宋体" pitchFamily="2" charset="-122"/>
              </a:rPr>
              <a:t>, &amp;</a:t>
            </a:r>
            <a:r>
              <a:rPr kumimoji="1" lang="en-US" altLang="zh-CN" b="1" dirty="0" err="1">
                <a:solidFill>
                  <a:srgbClr val="89AAD3">
                    <a:lumMod val="25000"/>
                  </a:srgbClr>
                </a:solidFill>
                <a:latin typeface="Arial" pitchFamily="34" charset="0"/>
                <a:ea typeface="宋体" pitchFamily="2" charset="-122"/>
              </a:rPr>
              <a:t>G.edgenum</a:t>
            </a:r>
            <a:r>
              <a:rPr kumimoji="1" lang="en-US" altLang="zh-CN" b="1" dirty="0">
                <a:solidFill>
                  <a:srgbClr val="89AAD3">
                    <a:lumMod val="25000"/>
                  </a:srgbClr>
                </a:solidFill>
                <a:latin typeface="Arial" pitchFamily="34" charset="0"/>
                <a:ea typeface="宋体" pitchFamily="2" charset="-122"/>
              </a:rPr>
              <a:t>, &amp;</a:t>
            </a:r>
            <a:r>
              <a:rPr kumimoji="1" lang="en-US" altLang="zh-CN" b="1" dirty="0" err="1">
                <a:solidFill>
                  <a:srgbClr val="89AAD3">
                    <a:lumMod val="25000"/>
                  </a:srgbClr>
                </a:solidFill>
                <a:latin typeface="Arial" pitchFamily="34" charset="0"/>
                <a:ea typeface="宋体" pitchFamily="2" charset="-122"/>
              </a:rPr>
              <a:t>IncInfo</a:t>
            </a:r>
            <a:r>
              <a:rPr kumimoji="1" lang="en-US" altLang="zh-CN" b="1" dirty="0">
                <a:solidFill>
                  <a:srgbClr val="89AAD3">
                    <a:lumMod val="25000"/>
                  </a:srgbClr>
                </a:solidFill>
                <a:latin typeface="Arial" pitchFamily="34" charset="0"/>
                <a:ea typeface="宋体" pitchFamily="2" charset="-122"/>
              </a:rPr>
              <a:t> ); </a:t>
            </a:r>
            <a:r>
              <a:rPr kumimoji="1" lang="en-US" altLang="zh-CN" b="1" dirty="0">
                <a:solidFill>
                  <a:srgbClr val="00B050"/>
                </a:solidFill>
                <a:latin typeface="Arial" pitchFamily="34" charset="0"/>
                <a:ea typeface="宋体" pitchFamily="2" charset="-122"/>
              </a:rPr>
              <a:t>// </a:t>
            </a:r>
            <a:r>
              <a:rPr kumimoji="1" lang="zh-CN" altLang="en-US" b="1" dirty="0">
                <a:solidFill>
                  <a:srgbClr val="00B050"/>
                </a:solidFill>
                <a:latin typeface="Arial" pitchFamily="34" charset="0"/>
                <a:ea typeface="宋体" pitchFamily="2" charset="-122"/>
              </a:rPr>
              <a:t>输入信息</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a:solidFill>
                  <a:srgbClr val="89AAD3">
                    <a:lumMod val="25000"/>
                  </a:srgbClr>
                </a:solidFill>
                <a:latin typeface="Arial" pitchFamily="34" charset="0"/>
                <a:ea typeface="宋体" pitchFamily="2" charset="-122"/>
              </a:rPr>
              <a:t>for ( </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 = 0; </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 &lt; </a:t>
            </a:r>
            <a:r>
              <a:rPr kumimoji="1" lang="en-US" altLang="zh-CN" b="1" dirty="0" err="1">
                <a:solidFill>
                  <a:srgbClr val="89AAD3">
                    <a:lumMod val="25000"/>
                  </a:srgbClr>
                </a:solidFill>
                <a:latin typeface="Arial" pitchFamily="34" charset="0"/>
                <a:ea typeface="宋体" pitchFamily="2" charset="-122"/>
              </a:rPr>
              <a:t>G.vexnum</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 ) {     </a:t>
            </a:r>
            <a:r>
              <a:rPr kumimoji="1" lang="en-US" altLang="zh-CN" b="1" dirty="0">
                <a:solidFill>
                  <a:srgbClr val="00B050"/>
                </a:solidFill>
                <a:latin typeface="Arial" pitchFamily="34" charset="0"/>
                <a:ea typeface="宋体" pitchFamily="2" charset="-122"/>
              </a:rPr>
              <a:t>//</a:t>
            </a:r>
            <a:r>
              <a:rPr kumimoji="1" lang="zh-CN" altLang="en-US" b="1" dirty="0">
                <a:solidFill>
                  <a:srgbClr val="00B050"/>
                </a:solidFill>
                <a:latin typeface="Arial" pitchFamily="34" charset="0"/>
                <a:ea typeface="宋体" pitchFamily="2" charset="-122"/>
              </a:rPr>
              <a:t>初始化构造表头向量</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scanf</a:t>
            </a:r>
            <a:r>
              <a:rPr kumimoji="1" lang="en-US" altLang="zh-CN" b="1" dirty="0">
                <a:solidFill>
                  <a:srgbClr val="89AAD3">
                    <a:lumMod val="25000"/>
                  </a:srgbClr>
                </a:solidFill>
                <a:latin typeface="Arial" pitchFamily="34" charset="0"/>
                <a:ea typeface="宋体" pitchFamily="2" charset="-122"/>
              </a:rPr>
              <a:t> ( &amp;</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].data );                 </a:t>
            </a:r>
            <a:r>
              <a:rPr kumimoji="1" lang="en-US" altLang="zh-CN" b="1" dirty="0">
                <a:solidFill>
                  <a:srgbClr val="00B050"/>
                </a:solidFill>
                <a:latin typeface="Arial" pitchFamily="34" charset="0"/>
                <a:ea typeface="宋体" pitchFamily="2" charset="-122"/>
              </a:rPr>
              <a:t>// </a:t>
            </a:r>
            <a:r>
              <a:rPr kumimoji="1" lang="zh-CN" altLang="en-US" b="1" dirty="0">
                <a:solidFill>
                  <a:srgbClr val="00B050"/>
                </a:solidFill>
                <a:latin typeface="Arial" pitchFamily="34" charset="0"/>
                <a:ea typeface="宋体" pitchFamily="2" charset="-122"/>
              </a:rPr>
              <a:t>输入顶点值</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].in = </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].out = NULL;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for ( k = 0; k &lt; </a:t>
            </a:r>
            <a:r>
              <a:rPr kumimoji="1" lang="en-US" altLang="zh-CN" b="1" dirty="0" err="1">
                <a:solidFill>
                  <a:srgbClr val="89AAD3">
                    <a:lumMod val="25000"/>
                  </a:srgbClr>
                </a:solidFill>
                <a:latin typeface="Arial" pitchFamily="34" charset="0"/>
                <a:ea typeface="宋体" pitchFamily="2" charset="-122"/>
              </a:rPr>
              <a:t>G.edgenum</a:t>
            </a:r>
            <a:r>
              <a:rPr kumimoji="1" lang="en-US" altLang="zh-CN" b="1" dirty="0">
                <a:solidFill>
                  <a:srgbClr val="89AAD3">
                    <a:lumMod val="25000"/>
                  </a:srgbClr>
                </a:solidFill>
                <a:latin typeface="Arial" pitchFamily="34" charset="0"/>
                <a:ea typeface="宋体" pitchFamily="2" charset="-122"/>
              </a:rPr>
              <a:t>; k++ ) {  </a:t>
            </a:r>
            <a:r>
              <a:rPr kumimoji="1" lang="en-US" altLang="zh-CN" b="1" dirty="0">
                <a:solidFill>
                  <a:srgbClr val="00B050"/>
                </a:solidFill>
                <a:latin typeface="Arial" pitchFamily="34" charset="0"/>
                <a:ea typeface="宋体" pitchFamily="2" charset="-122"/>
              </a:rPr>
              <a:t>// </a:t>
            </a:r>
            <a:r>
              <a:rPr kumimoji="1" lang="zh-CN" altLang="en-US" b="1" dirty="0">
                <a:solidFill>
                  <a:srgbClr val="00B050"/>
                </a:solidFill>
                <a:latin typeface="Arial" pitchFamily="34" charset="0"/>
                <a:ea typeface="宋体" pitchFamily="2" charset="-122"/>
              </a:rPr>
              <a:t>构造十字链表</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scanf</a:t>
            </a:r>
            <a:r>
              <a:rPr kumimoji="1" lang="en-US" altLang="zh-CN" b="1" dirty="0">
                <a:solidFill>
                  <a:srgbClr val="89AAD3">
                    <a:lumMod val="25000"/>
                  </a:srgbClr>
                </a:solidFill>
                <a:latin typeface="Arial" pitchFamily="34" charset="0"/>
                <a:ea typeface="宋体" pitchFamily="2" charset="-122"/>
              </a:rPr>
              <a:t> ( &amp;v1, &amp;v2 );                       </a:t>
            </a:r>
            <a:r>
              <a:rPr kumimoji="1" lang="en-US" altLang="zh-CN" b="1" dirty="0">
                <a:solidFill>
                  <a:srgbClr val="00B050"/>
                </a:solidFill>
                <a:latin typeface="Arial" pitchFamily="34" charset="0"/>
                <a:ea typeface="宋体" pitchFamily="2" charset="-122"/>
              </a:rPr>
              <a:t>// </a:t>
            </a:r>
            <a:r>
              <a:rPr kumimoji="1" lang="zh-CN" altLang="en-US" b="1" dirty="0">
                <a:solidFill>
                  <a:srgbClr val="00B050"/>
                </a:solidFill>
                <a:latin typeface="Arial" pitchFamily="34" charset="0"/>
                <a:ea typeface="宋体" pitchFamily="2" charset="-122"/>
              </a:rPr>
              <a:t>输入一条边的始点和终点</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LocateVex</a:t>
            </a:r>
            <a:r>
              <a:rPr kumimoji="1" lang="en-US" altLang="zh-CN" b="1" dirty="0">
                <a:solidFill>
                  <a:srgbClr val="89AAD3">
                    <a:lumMod val="25000"/>
                  </a:srgbClr>
                </a:solidFill>
                <a:latin typeface="Arial" pitchFamily="34" charset="0"/>
                <a:ea typeface="宋体" pitchFamily="2" charset="-122"/>
              </a:rPr>
              <a:t> ( G, v1 ); j = </a:t>
            </a:r>
            <a:r>
              <a:rPr kumimoji="1" lang="en-US" altLang="zh-CN" b="1" dirty="0" err="1">
                <a:solidFill>
                  <a:srgbClr val="89AAD3">
                    <a:lumMod val="25000"/>
                  </a:srgbClr>
                </a:solidFill>
                <a:latin typeface="Arial" pitchFamily="34" charset="0"/>
                <a:ea typeface="宋体" pitchFamily="2" charset="-122"/>
              </a:rPr>
              <a:t>LocateVex</a:t>
            </a:r>
            <a:r>
              <a:rPr kumimoji="1" lang="en-US" altLang="zh-CN" b="1" dirty="0">
                <a:solidFill>
                  <a:srgbClr val="89AAD3">
                    <a:lumMod val="25000"/>
                  </a:srgbClr>
                </a:solidFill>
                <a:latin typeface="Arial" pitchFamily="34" charset="0"/>
                <a:ea typeface="宋体" pitchFamily="2" charset="-122"/>
              </a:rPr>
              <a:t> ( G, v2 );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if(!p=(</a:t>
            </a:r>
            <a:r>
              <a:rPr kumimoji="1" lang="en-US" altLang="zh-CN" b="1" dirty="0" err="1">
                <a:solidFill>
                  <a:srgbClr val="89AAD3">
                    <a:lumMod val="25000"/>
                  </a:srgbClr>
                </a:solidFill>
                <a:latin typeface="Arial" pitchFamily="34" charset="0"/>
                <a:ea typeface="宋体" pitchFamily="2" charset="-122"/>
              </a:rPr>
              <a:t>Edgestruct</a:t>
            </a: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malloc</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sizeof</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Edgestruct</a:t>
            </a:r>
            <a:r>
              <a:rPr kumimoji="1" lang="en-US" altLang="zh-CN" b="1" dirty="0">
                <a:solidFill>
                  <a:srgbClr val="89AAD3">
                    <a:lumMod val="25000"/>
                  </a:srgbClr>
                </a:solidFill>
                <a:latin typeface="Arial" pitchFamily="34" charset="0"/>
                <a:ea typeface="宋体" pitchFamily="2" charset="-122"/>
              </a:rPr>
              <a:t>)))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a:solidFill>
                  <a:srgbClr val="00B050"/>
                </a:solidFill>
                <a:latin typeface="Arial" pitchFamily="34" charset="0"/>
                <a:ea typeface="宋体" pitchFamily="2" charset="-122"/>
              </a:rPr>
              <a:t>//</a:t>
            </a:r>
            <a:r>
              <a:rPr kumimoji="1" lang="zh-CN" altLang="en-US" b="1" dirty="0">
                <a:solidFill>
                  <a:srgbClr val="00B050"/>
                </a:solidFill>
                <a:latin typeface="Arial" pitchFamily="34" charset="0"/>
                <a:ea typeface="宋体" pitchFamily="2" charset="-122"/>
              </a:rPr>
              <a:t>产生新的边结点</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a:solidFill>
                  <a:srgbClr val="89AAD3">
                    <a:lumMod val="25000"/>
                  </a:srgbClr>
                </a:solidFill>
                <a:latin typeface="Arial" pitchFamily="34" charset="0"/>
                <a:ea typeface="宋体" pitchFamily="2" charset="-122"/>
              </a:rPr>
              <a:t>exit(OVERFLOW)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p.startvex</a:t>
            </a: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i</a:t>
            </a:r>
            <a:r>
              <a:rPr kumimoji="1" lang="zh-CN" altLang="en-US"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p.endvex</a:t>
            </a:r>
            <a:r>
              <a:rPr kumimoji="1" lang="en-US" altLang="zh-CN" b="1" dirty="0">
                <a:solidFill>
                  <a:srgbClr val="89AAD3">
                    <a:lumMod val="25000"/>
                  </a:srgbClr>
                </a:solidFill>
                <a:latin typeface="Arial" pitchFamily="34" charset="0"/>
                <a:ea typeface="宋体" pitchFamily="2" charset="-122"/>
              </a:rPr>
              <a:t> = j;  </a:t>
            </a:r>
            <a:r>
              <a:rPr kumimoji="1" lang="en-US" altLang="zh-CN" b="1" dirty="0">
                <a:solidFill>
                  <a:srgbClr val="00B050"/>
                </a:solidFill>
                <a:latin typeface="Arial" pitchFamily="34" charset="0"/>
                <a:ea typeface="宋体" pitchFamily="2" charset="-122"/>
              </a:rPr>
              <a:t> // </a:t>
            </a:r>
            <a:r>
              <a:rPr kumimoji="1" lang="zh-CN" altLang="en-US" b="1" dirty="0">
                <a:solidFill>
                  <a:srgbClr val="00B050"/>
                </a:solidFill>
                <a:latin typeface="Arial" pitchFamily="34" charset="0"/>
                <a:ea typeface="宋体" pitchFamily="2" charset="-122"/>
              </a:rPr>
              <a:t>对边结点赋值</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p.elink</a:t>
            </a: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[j].in;      </a:t>
            </a:r>
            <a:r>
              <a:rPr kumimoji="1" lang="en-US" altLang="zh-CN" b="1" dirty="0">
                <a:solidFill>
                  <a:srgbClr val="00B050"/>
                </a:solidFill>
                <a:latin typeface="Arial" pitchFamily="34" charset="0"/>
                <a:ea typeface="宋体" pitchFamily="2" charset="-122"/>
              </a:rPr>
              <a:t>//</a:t>
            </a:r>
            <a:r>
              <a:rPr kumimoji="1" lang="zh-CN" altLang="en-US" b="1" dirty="0">
                <a:solidFill>
                  <a:srgbClr val="00B050"/>
                </a:solidFill>
                <a:latin typeface="Arial" pitchFamily="34" charset="0"/>
                <a:ea typeface="宋体" pitchFamily="2" charset="-122"/>
              </a:rPr>
              <a:t>插入</a:t>
            </a:r>
          </a:p>
          <a:p>
            <a:pPr fontAlgn="base">
              <a:spcBef>
                <a:spcPct val="0"/>
              </a:spcBef>
              <a:spcAft>
                <a:spcPct val="0"/>
              </a:spcAft>
              <a:defRPr/>
            </a:pPr>
            <a:r>
              <a:rPr kumimoji="1" lang="zh-CN" altLang="en-US"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p.slink</a:t>
            </a: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].out;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[j].in=</a:t>
            </a:r>
            <a:r>
              <a:rPr kumimoji="1" lang="en-US" altLang="zh-CN" b="1" dirty="0" err="1">
                <a:solidFill>
                  <a:srgbClr val="89AAD3">
                    <a:lumMod val="25000"/>
                  </a:srgbClr>
                </a:solidFill>
                <a:latin typeface="Arial" pitchFamily="34" charset="0"/>
                <a:ea typeface="宋体" pitchFamily="2" charset="-122"/>
              </a:rPr>
              <a:t>G.xlist</a:t>
            </a:r>
            <a:r>
              <a:rPr kumimoji="1" lang="en-US" altLang="zh-CN" b="1" dirty="0">
                <a:solidFill>
                  <a:srgbClr val="89AAD3">
                    <a:lumMod val="25000"/>
                  </a:srgbClr>
                </a:solidFill>
                <a:latin typeface="Arial" pitchFamily="34" charset="0"/>
                <a:ea typeface="宋体" pitchFamily="2" charset="-122"/>
              </a:rPr>
              <a:t>[</a:t>
            </a:r>
            <a:r>
              <a:rPr kumimoji="1" lang="en-US" altLang="zh-CN" b="1" dirty="0" err="1">
                <a:solidFill>
                  <a:srgbClr val="89AAD3">
                    <a:lumMod val="25000"/>
                  </a:srgbClr>
                </a:solidFill>
                <a:latin typeface="Arial" pitchFamily="34" charset="0"/>
                <a:ea typeface="宋体" pitchFamily="2" charset="-122"/>
              </a:rPr>
              <a:t>i</a:t>
            </a:r>
            <a:r>
              <a:rPr kumimoji="1" lang="en-US" altLang="zh-CN" b="1" dirty="0">
                <a:solidFill>
                  <a:srgbClr val="89AAD3">
                    <a:lumMod val="25000"/>
                  </a:srgbClr>
                </a:solidFill>
                <a:latin typeface="Arial" pitchFamily="34" charset="0"/>
                <a:ea typeface="宋体" pitchFamily="2" charset="-122"/>
              </a:rPr>
              <a:t>].out=p;</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a:t>
            </a:r>
          </a:p>
          <a:p>
            <a:pPr fontAlgn="base">
              <a:spcBef>
                <a:spcPct val="0"/>
              </a:spcBef>
              <a:spcAft>
                <a:spcPct val="0"/>
              </a:spcAft>
              <a:defRPr/>
            </a:pPr>
            <a:r>
              <a:rPr kumimoji="1" lang="en-US" altLang="zh-CN" b="1" dirty="0">
                <a:solidFill>
                  <a:srgbClr val="89AAD3">
                    <a:lumMod val="25000"/>
                  </a:srgbClr>
                </a:solidFill>
                <a:latin typeface="Arial" pitchFamily="34" charset="0"/>
                <a:ea typeface="宋体" pitchFamily="2" charset="-122"/>
              </a:rPr>
              <a:t>} // </a:t>
            </a:r>
            <a:r>
              <a:rPr kumimoji="1" lang="en-US" altLang="zh-CN" b="1" dirty="0" err="1">
                <a:solidFill>
                  <a:srgbClr val="89AAD3">
                    <a:lumMod val="25000"/>
                  </a:srgbClr>
                </a:solidFill>
                <a:latin typeface="Arial" pitchFamily="34" charset="0"/>
                <a:ea typeface="宋体" pitchFamily="2" charset="-122"/>
              </a:rPr>
              <a:t>CreateDG</a:t>
            </a:r>
            <a:endParaRPr kumimoji="1" lang="en-US" altLang="zh-CN" b="1" dirty="0">
              <a:solidFill>
                <a:srgbClr val="89AAD3">
                  <a:lumMod val="25000"/>
                </a:srgbClr>
              </a:solidFill>
              <a:latin typeface="Arial" pitchFamily="34" charset="0"/>
              <a:ea typeface="宋体" pitchFamily="2" charset="-122"/>
            </a:endParaRPr>
          </a:p>
        </p:txBody>
      </p:sp>
      <p:sp>
        <p:nvSpPr>
          <p:cNvPr id="323593" name="Text Box 9"/>
          <p:cNvSpPr txBox="1">
            <a:spLocks noChangeArrowheads="1"/>
          </p:cNvSpPr>
          <p:nvPr/>
        </p:nvSpPr>
        <p:spPr bwMode="auto">
          <a:xfrm>
            <a:off x="6319591" y="5797888"/>
            <a:ext cx="3664973" cy="984885"/>
          </a:xfrm>
          <a:prstGeom prst="rect">
            <a:avLst/>
          </a:prstGeom>
          <a:solidFill>
            <a:srgbClr val="CCFFFF"/>
          </a:solidFill>
          <a:ln w="9525">
            <a:solidFill>
              <a:schemeClr val="tx1"/>
            </a:solidFill>
            <a:miter lim="800000"/>
            <a:headEnd/>
            <a:tailEnd/>
          </a:ln>
        </p:spPr>
        <p:txBody>
          <a:bodyPr wrap="square">
            <a:spAutoFit/>
          </a:bodyPr>
          <a:lstStyle/>
          <a:p>
            <a:pPr fontAlgn="base">
              <a:spcBef>
                <a:spcPts val="600"/>
              </a:spcBef>
              <a:spcAft>
                <a:spcPct val="0"/>
              </a:spcAft>
              <a:defRPr/>
            </a:pPr>
            <a:r>
              <a:rPr kumimoji="1" lang="zh-CN" altLang="en-US" sz="1600" b="1" dirty="0">
                <a:solidFill>
                  <a:srgbClr val="FF0000"/>
                </a:solidFill>
                <a:latin typeface="Arial" pitchFamily="34" charset="0"/>
                <a:ea typeface="楷体_GB2312" pitchFamily="49" charset="-122"/>
              </a:rPr>
              <a:t>时间复杂度：</a:t>
            </a:r>
            <a:endParaRPr kumimoji="1" lang="en-US" altLang="zh-CN" sz="1600" b="1" dirty="0">
              <a:solidFill>
                <a:srgbClr val="FF0000"/>
              </a:solidFill>
              <a:latin typeface="Arial" pitchFamily="34" charset="0"/>
              <a:ea typeface="楷体_GB2312" pitchFamily="49" charset="-122"/>
            </a:endParaRPr>
          </a:p>
          <a:p>
            <a:pPr fontAlgn="base">
              <a:spcBef>
                <a:spcPts val="600"/>
              </a:spcBef>
              <a:spcAft>
                <a:spcPct val="0"/>
              </a:spcAft>
              <a:defRPr/>
            </a:pPr>
            <a:r>
              <a:rPr kumimoji="1" lang="en-US" altLang="zh-CN" sz="1600" b="1" dirty="0">
                <a:solidFill>
                  <a:srgbClr val="FF0000"/>
                </a:solidFill>
                <a:latin typeface="Arial" pitchFamily="34" charset="0"/>
                <a:ea typeface="宋体" pitchFamily="2" charset="-122"/>
              </a:rPr>
              <a:t> </a:t>
            </a:r>
            <a:r>
              <a:rPr kumimoji="1" lang="zh-CN" altLang="en-US" sz="1600" b="1" dirty="0">
                <a:solidFill>
                  <a:srgbClr val="FF0000"/>
                </a:solidFill>
                <a:latin typeface="Arial" pitchFamily="34" charset="0"/>
                <a:ea typeface="宋体" pitchFamily="2" charset="-122"/>
              </a:rPr>
              <a:t>与邻接表相同</a:t>
            </a:r>
            <a:endParaRPr kumimoji="1" lang="en-US" altLang="zh-CN" sz="1600" b="1" dirty="0">
              <a:solidFill>
                <a:srgbClr val="FF0000"/>
              </a:solidFill>
              <a:latin typeface="Arial" pitchFamily="34" charset="0"/>
              <a:ea typeface="宋体" pitchFamily="2" charset="-122"/>
            </a:endParaRPr>
          </a:p>
          <a:p>
            <a:pPr fontAlgn="base">
              <a:spcBef>
                <a:spcPts val="600"/>
              </a:spcBef>
              <a:spcAft>
                <a:spcPct val="0"/>
              </a:spcAft>
              <a:defRPr/>
            </a:pPr>
            <a:r>
              <a:rPr kumimoji="1" lang="zh-CN" altLang="en-US" sz="1600" b="1" dirty="0">
                <a:solidFill>
                  <a:srgbClr val="FF0000"/>
                </a:solidFill>
                <a:latin typeface="Arial" pitchFamily="34" charset="0"/>
                <a:ea typeface="楷体_GB2312" pitchFamily="49" charset="-122"/>
              </a:rPr>
              <a:t>对有向图是非常好的数据结构</a:t>
            </a:r>
          </a:p>
        </p:txBody>
      </p:sp>
      <p:sp>
        <p:nvSpPr>
          <p:cNvPr id="11" name="Rectangle 2"/>
          <p:cNvSpPr txBox="1">
            <a:spLocks noRot="1" noChangeArrowheads="1"/>
          </p:cNvSpPr>
          <p:nvPr/>
        </p:nvSpPr>
        <p:spPr>
          <a:xfrm>
            <a:off x="1981200" y="333375"/>
            <a:ext cx="8229600" cy="719138"/>
          </a:xfrm>
          <a:prstGeom prst="rect">
            <a:avLst/>
          </a:prstGeom>
        </p:spPr>
        <p:txBody>
          <a:bodyPr/>
          <a:lstStyle/>
          <a:p>
            <a:pPr fontAlgn="base">
              <a:spcBef>
                <a:spcPct val="0"/>
              </a:spcBef>
              <a:spcAft>
                <a:spcPct val="0"/>
              </a:spcAft>
              <a:defRPr/>
            </a:pPr>
            <a:r>
              <a:rPr kumimoji="1" lang="zh-CN" altLang="en-US" sz="4400" b="1" dirty="0">
                <a:ln w="12700">
                  <a:solidFill>
                    <a:srgbClr val="675D59"/>
                  </a:solidFill>
                </a:ln>
                <a:solidFill>
                  <a:srgbClr val="675D59">
                    <a:lumMod val="75000"/>
                  </a:srgbClr>
                </a:solidFill>
                <a:latin typeface="宋体" pitchFamily="2" charset="-122"/>
                <a:ea typeface="宋体"/>
              </a:rPr>
              <a:t>图的代数表示：十字链表 </a:t>
            </a:r>
          </a:p>
        </p:txBody>
      </p:sp>
      <p:grpSp>
        <p:nvGrpSpPr>
          <p:cNvPr id="5" name="组合 35"/>
          <p:cNvGrpSpPr/>
          <p:nvPr/>
        </p:nvGrpSpPr>
        <p:grpSpPr>
          <a:xfrm>
            <a:off x="6951096" y="1213286"/>
            <a:ext cx="3446875" cy="2188405"/>
            <a:chOff x="5652120" y="3203975"/>
            <a:chExt cx="3446875" cy="2188405"/>
          </a:xfrm>
        </p:grpSpPr>
        <p:sp>
          <p:nvSpPr>
            <p:cNvPr id="6"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fontAlgn="base">
                <a:spcBef>
                  <a:spcPct val="50000"/>
                </a:spcBef>
                <a:spcAft>
                  <a:spcPct val="0"/>
                </a:spcAft>
                <a:defRPr/>
              </a:pPr>
              <a:r>
                <a:rPr kumimoji="1" lang="zh-CN" altLang="en-US" sz="1400" b="1" dirty="0">
                  <a:solidFill>
                    <a:srgbClr val="000000"/>
                  </a:solidFill>
                  <a:latin typeface="Arial" pitchFamily="34" charset="0"/>
                  <a:ea typeface="楷体_GB2312" pitchFamily="49" charset="-122"/>
                </a:rPr>
                <a:t>顶点结点</a:t>
              </a:r>
              <a:endParaRPr kumimoji="1" lang="zh-CN" altLang="en-US" sz="1400" b="1" dirty="0">
                <a:solidFill>
                  <a:srgbClr val="000000"/>
                </a:solidFill>
                <a:latin typeface="Arial" charset="0"/>
                <a:ea typeface="宋体" pitchFamily="2" charset="-122"/>
              </a:endParaRPr>
            </a:p>
          </p:txBody>
        </p:sp>
        <p:sp>
          <p:nvSpPr>
            <p:cNvPr id="7"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defRPr/>
              </a:pPr>
              <a:r>
                <a:rPr kumimoji="1" lang="zh-CN" altLang="en-US" sz="1400" b="1" dirty="0">
                  <a:solidFill>
                    <a:srgbClr val="000000"/>
                  </a:solidFill>
                  <a:latin typeface="Calibri"/>
                  <a:ea typeface="楷体_GB2312" pitchFamily="49" charset="-122"/>
                </a:rPr>
                <a:t>顶点信息数据            </a:t>
              </a:r>
            </a:p>
          </p:txBody>
        </p:sp>
        <p:sp>
          <p:nvSpPr>
            <p:cNvPr id="8"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9"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10"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12"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13"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指向该顶点的第一条入边</a:t>
              </a:r>
              <a:endParaRPr kumimoji="1" lang="zh-CN" altLang="en-US" sz="1400" b="1" dirty="0">
                <a:solidFill>
                  <a:srgbClr val="000000"/>
                </a:solidFill>
                <a:latin typeface="Arial" charset="0"/>
                <a:ea typeface="宋体" pitchFamily="2" charset="-122"/>
              </a:endParaRPr>
            </a:p>
          </p:txBody>
        </p:sp>
        <p:sp>
          <p:nvSpPr>
            <p:cNvPr id="14"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指向该顶点的第一条出边</a:t>
              </a:r>
              <a:endParaRPr kumimoji="1" lang="zh-CN" altLang="en-US" sz="1400" b="1" dirty="0">
                <a:solidFill>
                  <a:srgbClr val="000000"/>
                </a:solidFill>
                <a:latin typeface="Arial" charset="0"/>
                <a:ea typeface="宋体" pitchFamily="2" charset="-122"/>
              </a:endParaRPr>
            </a:p>
          </p:txBody>
        </p:sp>
        <p:sp>
          <p:nvSpPr>
            <p:cNvPr id="15"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a:solidFill>
                    <a:srgbClr val="000000"/>
                  </a:solidFill>
                  <a:latin typeface="Arial" pitchFamily="34" charset="0"/>
                  <a:ea typeface="楷体_GB2312" pitchFamily="49" charset="-122"/>
                </a:rPr>
                <a:t>data</a:t>
              </a:r>
            </a:p>
          </p:txBody>
        </p:sp>
        <p:sp>
          <p:nvSpPr>
            <p:cNvPr id="16"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dirty="0">
                  <a:solidFill>
                    <a:srgbClr val="000000"/>
                  </a:solidFill>
                  <a:latin typeface="Arial" pitchFamily="34" charset="0"/>
                  <a:ea typeface="楷体_GB2312" pitchFamily="49" charset="-122"/>
                </a:rPr>
                <a:t>in</a:t>
              </a:r>
            </a:p>
          </p:txBody>
        </p:sp>
        <p:sp>
          <p:nvSpPr>
            <p:cNvPr id="17"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sz="1400" b="1" dirty="0">
                  <a:solidFill>
                    <a:srgbClr val="000000"/>
                  </a:solidFill>
                  <a:latin typeface="Arial" pitchFamily="34" charset="0"/>
                  <a:ea typeface="楷体_GB2312" pitchFamily="49" charset="-122"/>
                </a:rPr>
                <a:t>out</a:t>
              </a:r>
            </a:p>
          </p:txBody>
        </p:sp>
      </p:grpSp>
      <p:grpSp>
        <p:nvGrpSpPr>
          <p:cNvPr id="18" name="组合 54"/>
          <p:cNvGrpSpPr/>
          <p:nvPr/>
        </p:nvGrpSpPr>
        <p:grpSpPr>
          <a:xfrm>
            <a:off x="6016886" y="4024781"/>
            <a:ext cx="4760901" cy="2538864"/>
            <a:chOff x="4572000" y="4284095"/>
            <a:chExt cx="4760901" cy="2538864"/>
          </a:xfrm>
        </p:grpSpPr>
        <p:sp>
          <p:nvSpPr>
            <p:cNvPr id="19"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fontAlgn="base">
                <a:spcBef>
                  <a:spcPct val="50000"/>
                </a:spcBef>
                <a:spcAft>
                  <a:spcPct val="0"/>
                </a:spcAft>
                <a:defRPr/>
              </a:pPr>
              <a:r>
                <a:rPr kumimoji="1" lang="zh-CN" altLang="en-US" sz="1400" b="1" dirty="0">
                  <a:solidFill>
                    <a:srgbClr val="000000"/>
                  </a:solidFill>
                  <a:latin typeface="Arial" pitchFamily="34" charset="0"/>
                  <a:ea typeface="楷体_GB2312" pitchFamily="49" charset="-122"/>
                </a:rPr>
                <a:t>边结点</a:t>
              </a:r>
              <a:endParaRPr kumimoji="1" lang="zh-CN" altLang="en-US" sz="1400" b="1" dirty="0">
                <a:solidFill>
                  <a:srgbClr val="000000"/>
                </a:solidFill>
                <a:latin typeface="Arial" charset="0"/>
                <a:ea typeface="宋体" pitchFamily="2" charset="-122"/>
              </a:endParaRPr>
            </a:p>
          </p:txBody>
        </p:sp>
        <p:grpSp>
          <p:nvGrpSpPr>
            <p:cNvPr id="20" name="组合 53"/>
            <p:cNvGrpSpPr/>
            <p:nvPr/>
          </p:nvGrpSpPr>
          <p:grpSpPr>
            <a:xfrm>
              <a:off x="4572000" y="5049180"/>
              <a:ext cx="4500500" cy="315035"/>
              <a:chOff x="4031940" y="5049180"/>
              <a:chExt cx="4500500" cy="315035"/>
            </a:xfrm>
          </p:grpSpPr>
          <p:sp>
            <p:nvSpPr>
              <p:cNvPr id="30"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defRPr/>
                </a:pPr>
                <a:r>
                  <a:rPr kumimoji="1" lang="zh-CN" altLang="en-US" sz="1400" b="1" dirty="0">
                    <a:solidFill>
                      <a:srgbClr val="000000"/>
                    </a:solidFill>
                    <a:latin typeface="Calibri"/>
                    <a:ea typeface="楷体_GB2312" pitchFamily="49" charset="-122"/>
                  </a:rPr>
                  <a:t>边起点位置        边终点位置        边的相关信息</a:t>
                </a:r>
              </a:p>
            </p:txBody>
          </p:sp>
          <p:sp>
            <p:nvSpPr>
              <p:cNvPr id="31"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32"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33"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sp>
            <p:nvSpPr>
              <p:cNvPr id="34"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fontAlgn="base">
                  <a:spcBef>
                    <a:spcPct val="0"/>
                  </a:spcBef>
                  <a:spcAft>
                    <a:spcPct val="0"/>
                  </a:spcAft>
                  <a:defRPr/>
                </a:pPr>
                <a:endParaRPr kumimoji="1" lang="zh-CN" altLang="en-US" sz="1400" b="1">
                  <a:solidFill>
                    <a:srgbClr val="000000"/>
                  </a:solidFill>
                  <a:latin typeface="Calibri"/>
                  <a:ea typeface="宋体" panose="02010600030101010101" pitchFamily="2" charset="-122"/>
                </a:endParaRPr>
              </a:p>
            </p:txBody>
          </p:sp>
        </p:grpSp>
        <p:sp>
          <p:nvSpPr>
            <p:cNvPr id="21"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b="1">
                <a:solidFill>
                  <a:srgbClr val="000000"/>
                </a:solidFill>
                <a:latin typeface="Calibri"/>
                <a:ea typeface="宋体" panose="02010600030101010101" pitchFamily="2" charset="-122"/>
              </a:endParaRPr>
            </a:p>
          </p:txBody>
        </p:sp>
        <p:sp>
          <p:nvSpPr>
            <p:cNvPr id="22"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base">
                <a:spcBef>
                  <a:spcPct val="0"/>
                </a:spcBef>
                <a:spcAft>
                  <a:spcPct val="0"/>
                </a:spcAft>
                <a:defRPr/>
              </a:pPr>
              <a:endParaRPr kumimoji="1" lang="zh-CN" altLang="en-US" b="1">
                <a:solidFill>
                  <a:srgbClr val="000000"/>
                </a:solidFill>
                <a:latin typeface="Calibri"/>
                <a:ea typeface="宋体" panose="02010600030101010101" pitchFamily="2" charset="-122"/>
              </a:endParaRPr>
            </a:p>
          </p:txBody>
        </p:sp>
        <p:sp>
          <p:nvSpPr>
            <p:cNvPr id="23"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指向下一个有相同起点的结点</a:t>
              </a:r>
              <a:endParaRPr kumimoji="1" lang="zh-CN" altLang="en-US" sz="1400" b="1" dirty="0">
                <a:solidFill>
                  <a:srgbClr val="000000"/>
                </a:solidFill>
                <a:latin typeface="Arial" charset="0"/>
                <a:ea typeface="宋体" pitchFamily="2" charset="-122"/>
              </a:endParaRPr>
            </a:p>
          </p:txBody>
        </p:sp>
        <p:sp>
          <p:nvSpPr>
            <p:cNvPr id="24"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fontAlgn="base">
                <a:spcBef>
                  <a:spcPct val="0"/>
                </a:spcBef>
                <a:spcAft>
                  <a:spcPct val="0"/>
                </a:spcAft>
                <a:defRPr/>
              </a:pPr>
              <a:r>
                <a:rPr kumimoji="1" lang="zh-CN" altLang="en-US" sz="1400" b="1" dirty="0">
                  <a:solidFill>
                    <a:srgbClr val="000000"/>
                  </a:solidFill>
                  <a:latin typeface="Arial" pitchFamily="34" charset="0"/>
                  <a:ea typeface="楷体_GB2312" pitchFamily="49" charset="-122"/>
                </a:rPr>
                <a:t>指向下一个有相同终点的结点</a:t>
              </a:r>
              <a:endParaRPr kumimoji="1" lang="zh-CN" altLang="en-US" sz="1400" b="1" dirty="0">
                <a:solidFill>
                  <a:srgbClr val="000000"/>
                </a:solidFill>
                <a:latin typeface="Arial" charset="0"/>
                <a:ea typeface="宋体" pitchFamily="2" charset="-122"/>
              </a:endParaRPr>
            </a:p>
          </p:txBody>
        </p:sp>
        <p:sp>
          <p:nvSpPr>
            <p:cNvPr id="25" name="Rectangle 14"/>
            <p:cNvSpPr>
              <a:spLocks noChangeArrowheads="1"/>
            </p:cNvSpPr>
            <p:nvPr/>
          </p:nvSpPr>
          <p:spPr bwMode="auto">
            <a:xfrm>
              <a:off x="8025240" y="4719710"/>
              <a:ext cx="710451"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elink</a:t>
              </a:r>
              <a:endParaRPr kumimoji="1" lang="en-US" altLang="zh-CN" b="1" dirty="0">
                <a:solidFill>
                  <a:srgbClr val="000000"/>
                </a:solidFill>
                <a:latin typeface="Arial" pitchFamily="34" charset="0"/>
                <a:ea typeface="楷体_GB2312" pitchFamily="49" charset="-122"/>
              </a:endParaRPr>
            </a:p>
          </p:txBody>
        </p:sp>
        <p:sp>
          <p:nvSpPr>
            <p:cNvPr id="26" name="Rectangle 15"/>
            <p:cNvSpPr>
              <a:spLocks noChangeArrowheads="1"/>
            </p:cNvSpPr>
            <p:nvPr/>
          </p:nvSpPr>
          <p:spPr bwMode="auto">
            <a:xfrm>
              <a:off x="8622450" y="4709663"/>
              <a:ext cx="710451"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a:solidFill>
                    <a:srgbClr val="000000"/>
                  </a:solidFill>
                  <a:latin typeface="Arial" pitchFamily="34" charset="0"/>
                  <a:ea typeface="楷体_GB2312" pitchFamily="49" charset="-122"/>
                </a:rPr>
                <a:t>slink</a:t>
              </a:r>
            </a:p>
          </p:txBody>
        </p:sp>
        <p:sp>
          <p:nvSpPr>
            <p:cNvPr id="27" name="Rectangle 17"/>
            <p:cNvSpPr>
              <a:spLocks noChangeArrowheads="1"/>
            </p:cNvSpPr>
            <p:nvPr/>
          </p:nvSpPr>
          <p:spPr bwMode="auto">
            <a:xfrm>
              <a:off x="4762616" y="4679848"/>
              <a:ext cx="1069524"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startvex</a:t>
              </a:r>
              <a:endParaRPr kumimoji="1" lang="en-US" altLang="zh-CN" b="1" dirty="0">
                <a:solidFill>
                  <a:srgbClr val="000000"/>
                </a:solidFill>
                <a:latin typeface="Arial" pitchFamily="34" charset="0"/>
                <a:ea typeface="楷体_GB2312" pitchFamily="49" charset="-122"/>
              </a:endParaRPr>
            </a:p>
          </p:txBody>
        </p:sp>
        <p:sp>
          <p:nvSpPr>
            <p:cNvPr id="28" name="Rectangle 18"/>
            <p:cNvSpPr>
              <a:spLocks noChangeArrowheads="1"/>
            </p:cNvSpPr>
            <p:nvPr/>
          </p:nvSpPr>
          <p:spPr bwMode="auto">
            <a:xfrm>
              <a:off x="5932506" y="4692352"/>
              <a:ext cx="979755"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err="1">
                  <a:solidFill>
                    <a:srgbClr val="000000"/>
                  </a:solidFill>
                  <a:latin typeface="Arial" pitchFamily="34" charset="0"/>
                  <a:ea typeface="楷体_GB2312" pitchFamily="49" charset="-122"/>
                </a:rPr>
                <a:t>endvex</a:t>
              </a:r>
              <a:endParaRPr kumimoji="1" lang="en-US" altLang="zh-CN" b="1" dirty="0">
                <a:solidFill>
                  <a:srgbClr val="000000"/>
                </a:solidFill>
                <a:latin typeface="Arial" pitchFamily="34" charset="0"/>
                <a:ea typeface="楷体_GB2312" pitchFamily="49" charset="-122"/>
              </a:endParaRPr>
            </a:p>
          </p:txBody>
        </p:sp>
        <p:sp>
          <p:nvSpPr>
            <p:cNvPr id="29" name="Rectangle 19"/>
            <p:cNvSpPr>
              <a:spLocks noChangeArrowheads="1"/>
            </p:cNvSpPr>
            <p:nvPr/>
          </p:nvSpPr>
          <p:spPr bwMode="auto">
            <a:xfrm>
              <a:off x="7242543" y="4705969"/>
              <a:ext cx="607859" cy="369332"/>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defRPr/>
              </a:pPr>
              <a:r>
                <a:rPr kumimoji="1" lang="en-US" altLang="zh-CN" b="1" dirty="0">
                  <a:solidFill>
                    <a:srgbClr val="000000"/>
                  </a:solidFill>
                  <a:latin typeface="Arial" pitchFamily="34" charset="0"/>
                  <a:ea typeface="楷体_GB2312" pitchFamily="49" charset="-122"/>
                </a:rPr>
                <a:t>info</a:t>
              </a:r>
            </a:p>
          </p:txBody>
        </p:sp>
      </p:grpSp>
    </p:spTree>
    <p:extLst>
      <p:ext uri="{BB962C8B-B14F-4D97-AF65-F5344CB8AC3E}">
        <p14:creationId xmlns:p14="http://schemas.microsoft.com/office/powerpoint/2010/main" val="2735749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wipe(left)">
                                      <p:cBhvr>
                                        <p:cTn id="7"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endParaRPr lang="zh-CN" altLang="en-US" dirty="0"/>
          </a:p>
        </p:txBody>
      </p:sp>
      <mc:AlternateContent xmlns:mc="http://schemas.openxmlformats.org/markup-compatibility/2006" xmlns:a14="http://schemas.microsoft.com/office/drawing/2010/main">
        <mc:Choice Requires="a14">
          <p:sp>
            <p:nvSpPr>
              <p:cNvPr id="5" name="Rectangle 3"/>
              <p:cNvSpPr>
                <a:spLocks noChangeArrowheads="1"/>
              </p:cNvSpPr>
              <p:nvPr/>
            </p:nvSpPr>
            <p:spPr bwMode="auto">
              <a:xfrm>
                <a:off x="2108462" y="1268414"/>
                <a:ext cx="8102339" cy="4505849"/>
              </a:xfrm>
              <a:prstGeom prst="rect">
                <a:avLst/>
              </a:prstGeom>
              <a:noFill/>
              <a:ln w="9525">
                <a:noFill/>
                <a:miter lim="800000"/>
                <a:headEnd/>
                <a:tailEnd/>
              </a:ln>
              <a:effectLst/>
            </p:spPr>
            <p:txBody>
              <a:bodyPr wrap="square">
                <a:spAutoFit/>
              </a:bodyPr>
              <a:lstStyle/>
              <a:p>
                <a:pPr>
                  <a:spcBef>
                    <a:spcPct val="20000"/>
                  </a:spcBef>
                  <a:buClr>
                    <a:srgbClr val="795185"/>
                  </a:buClr>
                  <a:buSzPct val="60000"/>
                </a:pPr>
                <a:r>
                  <a:rPr lang="en-US" altLang="zh-CN" sz="3200" dirty="0">
                    <a:solidFill>
                      <a:srgbClr val="FF0000"/>
                    </a:solidFill>
                  </a:rPr>
                  <a:t>Huffman</a:t>
                </a:r>
                <a:r>
                  <a:rPr lang="zh-CN" altLang="en-US" sz="3200" dirty="0">
                    <a:solidFill>
                      <a:srgbClr val="FF0000"/>
                    </a:solidFill>
                  </a:rPr>
                  <a:t>树构造算法</a:t>
                </a:r>
                <a:endParaRPr lang="en-US" altLang="zh-CN" sz="3200" dirty="0">
                  <a:solidFill>
                    <a:srgbClr val="FF0000"/>
                  </a:solidFill>
                </a:endParaRPr>
              </a:p>
              <a:p>
                <a:pPr>
                  <a:spcBef>
                    <a:spcPct val="20000"/>
                  </a:spcBef>
                  <a:buClr>
                    <a:srgbClr val="795185"/>
                  </a:buClr>
                  <a:buSzPct val="60000"/>
                </a:pPr>
                <a:r>
                  <a:rPr lang="en-US" altLang="zh-CN" sz="2600" dirty="0">
                    <a:solidFill>
                      <a:srgbClr val="000000"/>
                    </a:solidFill>
                  </a:rPr>
                  <a:t>1</a:t>
                </a:r>
                <a:r>
                  <a:rPr lang="zh-CN" altLang="en-US" sz="2600" dirty="0">
                    <a:solidFill>
                      <a:srgbClr val="000000"/>
                    </a:solidFill>
                  </a:rPr>
                  <a:t>、根据所有权重</a:t>
                </a:r>
                <a14:m>
                  <m:oMath xmlns:m="http://schemas.openxmlformats.org/officeDocument/2006/math">
                    <m:sSub>
                      <m:sSubPr>
                        <m:ctrlPr>
                          <a:rPr lang="en-US" altLang="zh-CN" sz="2600" i="1">
                            <a:solidFill>
                              <a:srgbClr val="000000"/>
                            </a:solidFill>
                            <a:latin typeface="Cambria Math" panose="02040503050406030204" pitchFamily="18" charset="0"/>
                          </a:rPr>
                        </m:ctrlPr>
                      </m:sSubPr>
                      <m:e>
                        <m:r>
                          <m:rPr>
                            <m:lit/>
                          </m:rPr>
                          <a:rPr lang="en-US" altLang="zh-CN" sz="2600" i="1">
                            <a:solidFill>
                              <a:srgbClr val="000000"/>
                            </a:solidFill>
                            <a:latin typeface="Cambria Math" panose="02040503050406030204" pitchFamily="18" charset="0"/>
                          </a:rPr>
                          <m:t>{</m:t>
                        </m:r>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𝟏</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𝟐</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𝒏</m:t>
                        </m:r>
                      </m:sub>
                    </m:sSub>
                    <m:r>
                      <m:rPr>
                        <m:lit/>
                      </m:rPr>
                      <a:rPr lang="en-US" altLang="zh-CN" sz="2600" i="1">
                        <a:solidFill>
                          <a:srgbClr val="000000"/>
                        </a:solidFill>
                        <a:latin typeface="Cambria Math" panose="02040503050406030204" pitchFamily="18" charset="0"/>
                      </a:rPr>
                      <m:t>}</m:t>
                    </m:r>
                  </m:oMath>
                </a14:m>
                <a:r>
                  <a:rPr lang="zh-CN" altLang="en-US" sz="2600" dirty="0">
                    <a:solidFill>
                      <a:srgbClr val="000000"/>
                    </a:solidFill>
                  </a:rPr>
                  <a:t>构造二叉树集合</a:t>
                </a:r>
                <a14:m>
                  <m:oMath xmlns:m="http://schemas.openxmlformats.org/officeDocument/2006/math">
                    <m:r>
                      <m:rPr>
                        <m:lit/>
                      </m:rP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𝟏</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𝟐</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𝒏</m:t>
                        </m:r>
                      </m:sub>
                    </m:sSub>
                    <m:r>
                      <m:rPr>
                        <m:lit/>
                      </m:rPr>
                      <a:rPr lang="en-US" altLang="zh-CN" sz="2600" i="1">
                        <a:solidFill>
                          <a:srgbClr val="000000"/>
                        </a:solidFill>
                        <a:latin typeface="Cambria Math" panose="02040503050406030204" pitchFamily="18" charset="0"/>
                      </a:rPr>
                      <m:t>}</m:t>
                    </m:r>
                  </m:oMath>
                </a14:m>
                <a:r>
                  <a:rPr lang="zh-CN" altLang="en-US" sz="2600" dirty="0">
                    <a:solidFill>
                      <a:srgbClr val="000000"/>
                    </a:solidFill>
                  </a:rPr>
                  <a:t>，其中树</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仅有一个权重为</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的结点；</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2</a:t>
                </a:r>
                <a:r>
                  <a:rPr lang="zh-CN" altLang="en-US" sz="2600" dirty="0">
                    <a:solidFill>
                      <a:srgbClr val="000000"/>
                    </a:solidFill>
                  </a:rPr>
                  <a:t>、将这些</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按照从小到大进行排序，权重越小越靠前，放入优先级队列</a:t>
                </a:r>
                <a:r>
                  <a:rPr lang="en-US" altLang="zh-CN" sz="2600" dirty="0">
                    <a:solidFill>
                      <a:srgbClr val="000000"/>
                    </a:solidFill>
                  </a:rPr>
                  <a:t>Q</a:t>
                </a:r>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3</a:t>
                </a:r>
                <a:r>
                  <a:rPr lang="zh-CN" altLang="en-US" sz="2600" dirty="0">
                    <a:solidFill>
                      <a:srgbClr val="000000"/>
                    </a:solidFill>
                  </a:rPr>
                  <a:t>、 从</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中连续弹出两次队首元素并将对应的二叉树分别作为左右子树进行二叉树合并，合并后根结点权重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左子树根结点权重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右子树根结点权重，将该值根据大小插入优先级</a:t>
                </a:r>
                <a14:m>
                  <m:oMath xmlns:m="http://schemas.openxmlformats.org/officeDocument/2006/math">
                    <m:r>
                      <m:rPr>
                        <m:nor/>
                      </m:rPr>
                      <a:rPr lang="zh-CN" altLang="en-US" sz="2600" dirty="0">
                        <a:solidFill>
                          <a:srgbClr val="000000"/>
                        </a:solidFill>
                      </a:rPr>
                      <m:t>队列</m:t>
                    </m:r>
                    <m:r>
                      <a:rPr lang="en-US" altLang="zh-CN" sz="2600">
                        <a:solidFill>
                          <a:srgbClr val="000000"/>
                        </a:solidFill>
                        <a:latin typeface="Cambria Math" panose="02040503050406030204" pitchFamily="18" charset="0"/>
                      </a:rPr>
                      <m:t>𝑸</m:t>
                    </m:r>
                  </m:oMath>
                </a14:m>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4</a:t>
                </a:r>
                <a:r>
                  <a:rPr lang="zh-CN" altLang="en-US" sz="2600" dirty="0">
                    <a:solidFill>
                      <a:srgbClr val="000000"/>
                    </a:solidFill>
                  </a:rPr>
                  <a:t>、重复步骤</a:t>
                </a:r>
                <a:r>
                  <a:rPr lang="en-US" altLang="zh-CN" sz="2600" dirty="0">
                    <a:solidFill>
                      <a:srgbClr val="000000"/>
                    </a:solidFill>
                  </a:rPr>
                  <a:t>3</a:t>
                </a:r>
                <a:r>
                  <a:rPr lang="zh-CN" altLang="en-US" sz="2600" dirty="0">
                    <a:solidFill>
                      <a:srgbClr val="000000"/>
                    </a:solidFill>
                  </a:rPr>
                  <a:t>，直到</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为空。</a:t>
                </a:r>
                <a:endParaRPr lang="en-US" altLang="zh-CN" sz="2600" dirty="0">
                  <a:solidFill>
                    <a:srgbClr val="000000"/>
                  </a:solidFill>
                </a:endParaRPr>
              </a:p>
            </p:txBody>
          </p:sp>
        </mc:Choice>
        <mc:Fallback xmlns="">
          <p:sp>
            <p:nvSpPr>
              <p:cNvPr id="5" name="Rectangle 3"/>
              <p:cNvSpPr>
                <a:spLocks noRot="1" noChangeAspect="1" noMove="1" noResize="1" noEditPoints="1" noAdjustHandles="1" noChangeArrowheads="1" noChangeShapeType="1" noTextEdit="1"/>
              </p:cNvSpPr>
              <p:nvPr/>
            </p:nvSpPr>
            <p:spPr bwMode="auto">
              <a:xfrm>
                <a:off x="2108462" y="1268414"/>
                <a:ext cx="8102339" cy="4505849"/>
              </a:xfrm>
              <a:prstGeom prst="rect">
                <a:avLst/>
              </a:prstGeom>
              <a:blipFill>
                <a:blip r:embed="rId2"/>
                <a:stretch>
                  <a:fillRect l="-1956" t="-2436" r="-5493" b="-2842"/>
                </a:stretch>
              </a:blipFill>
              <a:ln w="9525">
                <a:noFill/>
                <a:miter lim="800000"/>
                <a:headEnd/>
                <a:tailEnd/>
              </a:ln>
              <a:effectLst/>
            </p:spPr>
            <p:txBody>
              <a:bodyPr/>
              <a:lstStyle/>
              <a:p>
                <a:r>
                  <a:rPr lang="zh-CN" altLang="en-US">
                    <a:noFill/>
                  </a:rPr>
                  <a:t> </a:t>
                </a:r>
              </a:p>
            </p:txBody>
          </p:sp>
        </mc:Fallback>
      </mc:AlternateContent>
      <p:sp>
        <p:nvSpPr>
          <p:cNvPr id="3" name="矩形 2"/>
          <p:cNvSpPr/>
          <p:nvPr/>
        </p:nvSpPr>
        <p:spPr>
          <a:xfrm>
            <a:off x="6256996" y="3159802"/>
            <a:ext cx="1005403" cy="369332"/>
          </a:xfrm>
          <a:prstGeom prst="rect">
            <a:avLst/>
          </a:prstGeom>
        </p:spPr>
        <p:txBody>
          <a:bodyPr wrap="none">
            <a:spAutoFit/>
          </a:bodyPr>
          <a:lstStyle/>
          <a:p>
            <a:r>
              <a:rPr lang="en-US" altLang="zh-CN" dirty="0"/>
              <a:t>O(</a:t>
            </a:r>
            <a:r>
              <a:rPr lang="en-US" altLang="zh-CN" dirty="0" err="1"/>
              <a:t>nlogn</a:t>
            </a:r>
            <a:r>
              <a:rPr lang="en-US" altLang="zh-CN" dirty="0"/>
              <a:t>)</a:t>
            </a:r>
            <a:endParaRPr lang="zh-CN" altLang="en-US" dirty="0"/>
          </a:p>
        </p:txBody>
      </p:sp>
      <p:sp>
        <p:nvSpPr>
          <p:cNvPr id="6" name="矩形 5"/>
          <p:cNvSpPr/>
          <p:nvPr/>
        </p:nvSpPr>
        <p:spPr>
          <a:xfrm>
            <a:off x="6748300" y="4770127"/>
            <a:ext cx="883575" cy="369332"/>
          </a:xfrm>
          <a:prstGeom prst="rect">
            <a:avLst/>
          </a:prstGeom>
        </p:spPr>
        <p:txBody>
          <a:bodyPr wrap="none">
            <a:spAutoFit/>
          </a:bodyPr>
          <a:lstStyle/>
          <a:p>
            <a:r>
              <a:rPr lang="en-US" altLang="zh-CN" dirty="0"/>
              <a:t>O(</a:t>
            </a:r>
            <a:r>
              <a:rPr lang="en-US" altLang="zh-CN" dirty="0" err="1"/>
              <a:t>logn</a:t>
            </a:r>
            <a:r>
              <a:rPr lang="en-US" altLang="zh-CN" dirty="0"/>
              <a:t>)</a:t>
            </a:r>
            <a:endParaRPr lang="zh-CN" altLang="en-US" dirty="0"/>
          </a:p>
        </p:txBody>
      </p:sp>
      <p:sp>
        <p:nvSpPr>
          <p:cNvPr id="7" name="矩形 6"/>
          <p:cNvSpPr/>
          <p:nvPr/>
        </p:nvSpPr>
        <p:spPr>
          <a:xfrm>
            <a:off x="6850609" y="5282023"/>
            <a:ext cx="724878" cy="369332"/>
          </a:xfrm>
          <a:prstGeom prst="rect">
            <a:avLst/>
          </a:prstGeom>
        </p:spPr>
        <p:txBody>
          <a:bodyPr wrap="none">
            <a:spAutoFit/>
          </a:bodyPr>
          <a:lstStyle/>
          <a:p>
            <a:r>
              <a:rPr lang="en-US" altLang="zh-CN" dirty="0"/>
              <a:t>n-2</a:t>
            </a:r>
            <a:r>
              <a:rPr lang="zh-CN" altLang="en-US" dirty="0"/>
              <a:t>次</a:t>
            </a:r>
          </a:p>
        </p:txBody>
      </p:sp>
      <p:sp>
        <p:nvSpPr>
          <p:cNvPr id="8" name="矩形 7"/>
          <p:cNvSpPr/>
          <p:nvPr/>
        </p:nvSpPr>
        <p:spPr>
          <a:xfrm>
            <a:off x="3755718" y="6012161"/>
            <a:ext cx="3082895" cy="369332"/>
          </a:xfrm>
          <a:prstGeom prst="rect">
            <a:avLst/>
          </a:prstGeom>
        </p:spPr>
        <p:txBody>
          <a:bodyPr wrap="none">
            <a:spAutoFit/>
          </a:bodyPr>
          <a:lstStyle/>
          <a:p>
            <a:r>
              <a:rPr lang="zh-CN" altLang="en-US" dirty="0"/>
              <a:t>整个算法计算复杂度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34661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D643-57BB-4E73-9C2A-5F7B9F12F02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p>
        </p:txBody>
      </p:sp>
      <p:sp>
        <p:nvSpPr>
          <p:cNvPr id="3" name="Content Placeholder 2">
            <a:extLst>
              <a:ext uri="{FF2B5EF4-FFF2-40B4-BE49-F238E27FC236}">
                <a16:creationId xmlns:a16="http://schemas.microsoft.com/office/drawing/2014/main" id="{A5ADF20D-2EC5-497B-9CC6-BCF18F4F3FD3}"/>
              </a:ext>
            </a:extLst>
          </p:cNvPr>
          <p:cNvSpPr>
            <a:spLocks noGrp="1"/>
          </p:cNvSpPr>
          <p:nvPr>
            <p:ph idx="1"/>
          </p:nvPr>
        </p:nvSpPr>
        <p:spPr>
          <a:xfrm>
            <a:off x="1896795" y="1259114"/>
            <a:ext cx="8433581" cy="5214257"/>
          </a:xfrm>
        </p:spPr>
        <p:txBody>
          <a:bodyPr>
            <a:normAutofit/>
          </a:bodyPr>
          <a:lstStyle/>
          <a:p>
            <a:pPr marL="0" indent="0">
              <a:buNone/>
            </a:pPr>
            <a:r>
              <a:rPr lang="zh-CN" altLang="en-US" sz="2400" dirty="0">
                <a:solidFill>
                  <a:srgbClr val="FF0000"/>
                </a:solidFill>
                <a:latin typeface="Times New Roman" panose="02020603050405020304" pitchFamily="18" charset="0"/>
                <a:cs typeface="Times New Roman" panose="02020603050405020304" pitchFamily="18" charset="0"/>
              </a:rPr>
              <a:t>定理</a:t>
            </a:r>
            <a:r>
              <a:rPr lang="en-US" altLang="zh-CN" sz="2400" dirty="0">
                <a:solidFill>
                  <a:srgbClr val="FF0000"/>
                </a:solidFill>
                <a:latin typeface="Times New Roman" panose="02020603050405020304" pitchFamily="18" charset="0"/>
                <a:cs typeface="Times New Roman" panose="02020603050405020304" pitchFamily="18" charset="0"/>
              </a:rPr>
              <a:t>3.6.1 </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Huffman</a:t>
            </a:r>
            <a:r>
              <a:rPr lang="zh-CN" altLang="en-US" sz="2400" dirty="0">
                <a:latin typeface="Times New Roman" panose="02020603050405020304" pitchFamily="18" charset="0"/>
                <a:cs typeface="Times New Roman" panose="02020603050405020304" pitchFamily="18" charset="0"/>
              </a:rPr>
              <a:t>算法得到的二叉树是最优二叉树。</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证明：</a:t>
            </a:r>
            <a:endParaRPr lang="en-US" altLang="zh-CN" sz="24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对于最优二叉树</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，假定</a:t>
            </a:r>
            <a:r>
              <a:rPr lang="en-US" altLang="zh-CN" sz="2000" dirty="0">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，一定有</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l</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。否则，如果存在</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且</a:t>
            </a:r>
            <a:r>
              <a:rPr lang="en-US" altLang="zh-CN" sz="2000" i="1" dirty="0" err="1">
                <a:latin typeface="Times New Roman" panose="02020603050405020304" pitchFamily="18" charset="0"/>
                <a:cs typeface="Times New Roman" panose="02020603050405020304" pitchFamily="18" charset="0"/>
              </a:rPr>
              <a:t>l</a:t>
            </a:r>
            <a:r>
              <a:rPr lang="en-US" altLang="zh-CN" sz="2000" i="1"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，那么交换</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就能够得到权重更小的二叉树。</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2.w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一定有兄弟结点，否则把</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赋给其父节点，能够得到权重更小的二叉树。而且这个兄弟结点一定是</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，否则此树不是最优，道理同第一步。</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这样</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以及他们的父节点构成一个最优子树，把它们合并为一个结点（权重相加）不改变树的最优性。</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重复这个合并的过程一直都不会改变树的最优性，直到三个结点为止，所以得到的树是最优二叉树。</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7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body" idx="4294967295"/>
          </p:nvPr>
        </p:nvSpPr>
        <p:spPr>
          <a:xfrm>
            <a:off x="2148107" y="1315357"/>
            <a:ext cx="3375025" cy="635000"/>
          </a:xfrm>
        </p:spPr>
        <p:txBody>
          <a:bodyPr>
            <a:normAutofit fontScale="92500"/>
          </a:bodyPr>
          <a:lstStyle/>
          <a:p>
            <a:pPr algn="just">
              <a:buFont typeface="Wingdings" pitchFamily="2" charset="2"/>
              <a:buNone/>
            </a:pPr>
            <a:r>
              <a:rPr lang="zh-CN" altLang="en-US" dirty="0"/>
              <a:t>例  右图有    个面</a:t>
            </a:r>
          </a:p>
        </p:txBody>
      </p:sp>
      <p:sp>
        <p:nvSpPr>
          <p:cNvPr id="184323" name="Text Box 3"/>
          <p:cNvSpPr txBox="1">
            <a:spLocks noChangeArrowheads="1"/>
          </p:cNvSpPr>
          <p:nvPr/>
        </p:nvSpPr>
        <p:spPr bwMode="auto">
          <a:xfrm>
            <a:off x="4079641" y="1336449"/>
            <a:ext cx="3810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dirty="0">
                <a:solidFill>
                  <a:srgbClr val="000000"/>
                </a:solidFill>
                <a:latin typeface="Times New Roman" pitchFamily="18" charset="0"/>
                <a:ea typeface="宋体" pitchFamily="2" charset="-122"/>
              </a:rPr>
              <a:t>4</a:t>
            </a:r>
          </a:p>
        </p:txBody>
      </p:sp>
      <p:pic>
        <p:nvPicPr>
          <p:cNvPr id="114692" name="Picture 4" descr="17-2"/>
          <p:cNvPicPr>
            <a:picLocks noChangeAspect="1" noChangeArrowheads="1"/>
          </p:cNvPicPr>
          <p:nvPr/>
        </p:nvPicPr>
        <p:blipFill>
          <a:blip r:embed="rId2" cstate="print"/>
          <a:srcRect/>
          <a:stretch>
            <a:fillRect/>
          </a:stretch>
        </p:blipFill>
        <p:spPr bwMode="auto">
          <a:xfrm>
            <a:off x="6477000" y="2162176"/>
            <a:ext cx="3316288" cy="1800225"/>
          </a:xfrm>
          <a:prstGeom prst="rect">
            <a:avLst/>
          </a:prstGeom>
          <a:noFill/>
          <a:ln w="9525">
            <a:noFill/>
            <a:miter lim="800000"/>
            <a:headEnd/>
            <a:tailEnd/>
          </a:ln>
        </p:spPr>
      </p:pic>
      <p:sp>
        <p:nvSpPr>
          <p:cNvPr id="184325" name="Text Box 5"/>
          <p:cNvSpPr txBox="1">
            <a:spLocks noChangeArrowheads="1"/>
          </p:cNvSpPr>
          <p:nvPr/>
        </p:nvSpPr>
        <p:spPr bwMode="auto">
          <a:xfrm>
            <a:off x="2239963" y="3770313"/>
            <a:ext cx="1752600" cy="1791260"/>
          </a:xfrm>
          <a:prstGeom prst="rect">
            <a:avLst/>
          </a:prstGeom>
          <a:noFill/>
          <a:ln w="6350">
            <a:noFill/>
            <a:miter lim="800000"/>
            <a:headEnd/>
            <a:tailEnd/>
          </a:ln>
        </p:spPr>
        <p:txBody>
          <a:bodyPr>
            <a:spAutoFit/>
          </a:bodyPr>
          <a:lstStyle/>
          <a:p>
            <a:pPr fontAlgn="base">
              <a:spcBef>
                <a:spcPct val="20000"/>
              </a:spcBef>
              <a:spcAft>
                <a:spcPct val="0"/>
              </a:spcAft>
              <a:defRPr/>
            </a:pPr>
            <a:r>
              <a:rPr kumimoji="1" lang="en-US" altLang="zh-CN" sz="2400" b="1">
                <a:solidFill>
                  <a:srgbClr val="000000"/>
                </a:solidFill>
                <a:latin typeface="Times New Roman" pitchFamily="18" charset="0"/>
                <a:ea typeface="宋体" pitchFamily="2" charset="-122"/>
              </a:rPr>
              <a:t>deg(</a:t>
            </a: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1</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a:solidFill>
                  <a:srgbClr val="000000"/>
                </a:solidFill>
                <a:latin typeface="Times New Roman" pitchFamily="18" charset="0"/>
                <a:ea typeface="宋体" pitchFamily="2" charset="-122"/>
              </a:rPr>
              <a:t>deg(</a:t>
            </a: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2</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a:solidFill>
                  <a:srgbClr val="000000"/>
                </a:solidFill>
                <a:latin typeface="Times New Roman" pitchFamily="18" charset="0"/>
                <a:ea typeface="宋体" pitchFamily="2" charset="-122"/>
              </a:rPr>
              <a:t>deg(</a:t>
            </a: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3</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a:solidFill>
                  <a:srgbClr val="000000"/>
                </a:solidFill>
                <a:latin typeface="Times New Roman" pitchFamily="18" charset="0"/>
                <a:ea typeface="宋体" pitchFamily="2" charset="-122"/>
              </a:rPr>
              <a:t>deg(</a:t>
            </a: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0</a:t>
            </a:r>
            <a:r>
              <a:rPr kumimoji="1" lang="en-US" altLang="zh-CN" sz="2400" b="1">
                <a:solidFill>
                  <a:srgbClr val="000000"/>
                </a:solidFill>
                <a:latin typeface="Times New Roman" pitchFamily="18" charset="0"/>
                <a:ea typeface="宋体" pitchFamily="2" charset="-122"/>
              </a:rPr>
              <a:t>)=</a:t>
            </a:r>
          </a:p>
        </p:txBody>
      </p:sp>
      <p:sp>
        <p:nvSpPr>
          <p:cNvPr id="184326" name="Text Box 6"/>
          <p:cNvSpPr txBox="1">
            <a:spLocks noChangeArrowheads="1"/>
          </p:cNvSpPr>
          <p:nvPr/>
        </p:nvSpPr>
        <p:spPr bwMode="auto">
          <a:xfrm>
            <a:off x="3611563" y="3789363"/>
            <a:ext cx="3048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a:solidFill>
                  <a:srgbClr val="000000"/>
                </a:solidFill>
                <a:latin typeface="Times New Roman" pitchFamily="18" charset="0"/>
                <a:ea typeface="宋体" pitchFamily="2" charset="-122"/>
              </a:rPr>
              <a:t>1</a:t>
            </a:r>
          </a:p>
        </p:txBody>
      </p:sp>
      <p:sp>
        <p:nvSpPr>
          <p:cNvPr id="184327" name="Text Box 7"/>
          <p:cNvSpPr txBox="1">
            <a:spLocks noChangeArrowheads="1"/>
          </p:cNvSpPr>
          <p:nvPr/>
        </p:nvSpPr>
        <p:spPr bwMode="auto">
          <a:xfrm>
            <a:off x="3611563" y="4246563"/>
            <a:ext cx="3048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a:solidFill>
                  <a:srgbClr val="000000"/>
                </a:solidFill>
                <a:latin typeface="Times New Roman" pitchFamily="18" charset="0"/>
                <a:ea typeface="宋体" pitchFamily="2" charset="-122"/>
              </a:rPr>
              <a:t>3</a:t>
            </a:r>
          </a:p>
        </p:txBody>
      </p:sp>
      <p:sp>
        <p:nvSpPr>
          <p:cNvPr id="184328" name="Text Box 8"/>
          <p:cNvSpPr txBox="1">
            <a:spLocks noChangeArrowheads="1"/>
          </p:cNvSpPr>
          <p:nvPr/>
        </p:nvSpPr>
        <p:spPr bwMode="auto">
          <a:xfrm>
            <a:off x="3611563" y="4627563"/>
            <a:ext cx="3048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a:solidFill>
                  <a:srgbClr val="000000"/>
                </a:solidFill>
                <a:latin typeface="Times New Roman" pitchFamily="18" charset="0"/>
                <a:ea typeface="宋体" pitchFamily="2" charset="-122"/>
              </a:rPr>
              <a:t>2</a:t>
            </a:r>
          </a:p>
        </p:txBody>
      </p:sp>
      <p:sp>
        <p:nvSpPr>
          <p:cNvPr id="184329" name="Text Box 9"/>
          <p:cNvSpPr txBox="1">
            <a:spLocks noChangeArrowheads="1"/>
          </p:cNvSpPr>
          <p:nvPr/>
        </p:nvSpPr>
        <p:spPr bwMode="auto">
          <a:xfrm>
            <a:off x="3611563" y="5084763"/>
            <a:ext cx="3048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a:solidFill>
                  <a:srgbClr val="000000"/>
                </a:solidFill>
                <a:latin typeface="Times New Roman" pitchFamily="18" charset="0"/>
                <a:ea typeface="宋体" pitchFamily="2" charset="-122"/>
              </a:rPr>
              <a:t>8</a:t>
            </a:r>
          </a:p>
        </p:txBody>
      </p:sp>
      <p:sp>
        <p:nvSpPr>
          <p:cNvPr id="184330" name="Text Box 10"/>
          <p:cNvSpPr txBox="1">
            <a:spLocks noChangeArrowheads="1"/>
          </p:cNvSpPr>
          <p:nvPr/>
        </p:nvSpPr>
        <p:spPr bwMode="auto">
          <a:xfrm>
            <a:off x="2239963" y="1884363"/>
            <a:ext cx="3886200" cy="1791260"/>
          </a:xfrm>
          <a:prstGeom prst="rect">
            <a:avLst/>
          </a:prstGeom>
          <a:noFill/>
          <a:ln w="6350">
            <a:noFill/>
            <a:miter lim="800000"/>
            <a:headEnd/>
            <a:tailEnd/>
          </a:ln>
        </p:spPr>
        <p:txBody>
          <a:bodyPr>
            <a:spAutoFit/>
          </a:bodyPr>
          <a:lstStyle/>
          <a:p>
            <a:pPr fontAlgn="base">
              <a:spcBef>
                <a:spcPct val="20000"/>
              </a:spcBef>
              <a:spcAft>
                <a:spcPct val="0"/>
              </a:spcAft>
              <a:defRPr/>
            </a:pP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1</a:t>
            </a:r>
            <a:r>
              <a:rPr kumimoji="1" lang="zh-CN" altLang="en-US" sz="2400" b="1">
                <a:solidFill>
                  <a:srgbClr val="000000"/>
                </a:solidFill>
                <a:latin typeface="Times New Roman" pitchFamily="18" charset="0"/>
                <a:ea typeface="宋体" pitchFamily="2" charset="-122"/>
              </a:rPr>
              <a:t>的边界</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2</a:t>
            </a:r>
            <a:r>
              <a:rPr kumimoji="1" lang="zh-CN" altLang="en-US" sz="2400" b="1">
                <a:solidFill>
                  <a:srgbClr val="000000"/>
                </a:solidFill>
                <a:latin typeface="Times New Roman" pitchFamily="18" charset="0"/>
                <a:ea typeface="宋体" pitchFamily="2" charset="-122"/>
              </a:rPr>
              <a:t>的边界</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3</a:t>
            </a:r>
            <a:r>
              <a:rPr kumimoji="1" lang="zh-CN" altLang="en-US" sz="2400" b="1">
                <a:solidFill>
                  <a:srgbClr val="000000"/>
                </a:solidFill>
                <a:latin typeface="Times New Roman" pitchFamily="18" charset="0"/>
                <a:ea typeface="宋体" pitchFamily="2" charset="-122"/>
              </a:rPr>
              <a:t>的边界</a:t>
            </a:r>
            <a:r>
              <a:rPr kumimoji="1" lang="en-US" altLang="zh-CN" sz="2400" b="1">
                <a:solidFill>
                  <a:srgbClr val="000000"/>
                </a:solidFill>
                <a:latin typeface="Times New Roman" pitchFamily="18" charset="0"/>
                <a:ea typeface="宋体" pitchFamily="2" charset="-122"/>
              </a:rPr>
              <a:t>:</a:t>
            </a:r>
          </a:p>
          <a:p>
            <a:pPr fontAlgn="base">
              <a:spcBef>
                <a:spcPct val="20000"/>
              </a:spcBef>
              <a:spcAft>
                <a:spcPct val="0"/>
              </a:spcAft>
              <a:defRPr/>
            </a:pPr>
            <a:r>
              <a:rPr kumimoji="1" lang="en-US" altLang="zh-CN" sz="2400" b="1" i="1">
                <a:solidFill>
                  <a:srgbClr val="000000"/>
                </a:solidFill>
                <a:latin typeface="Times New Roman" pitchFamily="18" charset="0"/>
                <a:ea typeface="宋体" pitchFamily="2" charset="-122"/>
              </a:rPr>
              <a:t>R</a:t>
            </a:r>
            <a:r>
              <a:rPr kumimoji="1" lang="en-US" altLang="zh-CN" sz="2400" b="1" baseline="-30000">
                <a:solidFill>
                  <a:srgbClr val="000000"/>
                </a:solidFill>
                <a:latin typeface="Times New Roman" pitchFamily="18" charset="0"/>
                <a:ea typeface="宋体" pitchFamily="2" charset="-122"/>
              </a:rPr>
              <a:t>0</a:t>
            </a:r>
            <a:r>
              <a:rPr kumimoji="1" lang="zh-CN" altLang="en-US" sz="2400" b="1">
                <a:solidFill>
                  <a:srgbClr val="000000"/>
                </a:solidFill>
                <a:latin typeface="Times New Roman" pitchFamily="18" charset="0"/>
                <a:ea typeface="宋体" pitchFamily="2" charset="-122"/>
              </a:rPr>
              <a:t>的边界</a:t>
            </a:r>
            <a:r>
              <a:rPr kumimoji="1" lang="en-US" altLang="zh-CN" sz="2400" b="1">
                <a:solidFill>
                  <a:srgbClr val="000000"/>
                </a:solidFill>
                <a:latin typeface="Times New Roman" pitchFamily="18" charset="0"/>
                <a:ea typeface="宋体" pitchFamily="2" charset="-122"/>
              </a:rPr>
              <a:t>:</a:t>
            </a:r>
          </a:p>
        </p:txBody>
      </p:sp>
      <p:sp>
        <p:nvSpPr>
          <p:cNvPr id="184331" name="Text Box 11"/>
          <p:cNvSpPr txBox="1">
            <a:spLocks noChangeArrowheads="1"/>
          </p:cNvSpPr>
          <p:nvPr/>
        </p:nvSpPr>
        <p:spPr bwMode="auto">
          <a:xfrm>
            <a:off x="3763963" y="1884363"/>
            <a:ext cx="11430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i="1">
                <a:solidFill>
                  <a:srgbClr val="000000"/>
                </a:solidFill>
                <a:latin typeface="Times New Roman" pitchFamily="18" charset="0"/>
                <a:ea typeface="宋体" pitchFamily="2" charset="-122"/>
              </a:rPr>
              <a:t>a</a:t>
            </a:r>
          </a:p>
        </p:txBody>
      </p:sp>
      <p:sp>
        <p:nvSpPr>
          <p:cNvPr id="184332" name="Text Box 12"/>
          <p:cNvSpPr txBox="1">
            <a:spLocks noChangeArrowheads="1"/>
          </p:cNvSpPr>
          <p:nvPr/>
        </p:nvSpPr>
        <p:spPr bwMode="auto">
          <a:xfrm>
            <a:off x="3763963" y="2341563"/>
            <a:ext cx="8382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i="1">
                <a:solidFill>
                  <a:srgbClr val="000000"/>
                </a:solidFill>
                <a:latin typeface="Times New Roman" pitchFamily="18" charset="0"/>
                <a:ea typeface="宋体" pitchFamily="2" charset="-122"/>
              </a:rPr>
              <a:t>bce</a:t>
            </a:r>
          </a:p>
        </p:txBody>
      </p:sp>
      <p:sp>
        <p:nvSpPr>
          <p:cNvPr id="184333" name="Text Box 13"/>
          <p:cNvSpPr txBox="1">
            <a:spLocks noChangeArrowheads="1"/>
          </p:cNvSpPr>
          <p:nvPr/>
        </p:nvSpPr>
        <p:spPr bwMode="auto">
          <a:xfrm>
            <a:off x="3763963" y="2798763"/>
            <a:ext cx="12954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i="1">
                <a:solidFill>
                  <a:srgbClr val="000000"/>
                </a:solidFill>
                <a:latin typeface="Times New Roman" pitchFamily="18" charset="0"/>
                <a:ea typeface="宋体" pitchFamily="2" charset="-122"/>
              </a:rPr>
              <a:t>fg</a:t>
            </a:r>
          </a:p>
        </p:txBody>
      </p:sp>
      <p:sp>
        <p:nvSpPr>
          <p:cNvPr id="184334" name="Text Box 14"/>
          <p:cNvSpPr txBox="1">
            <a:spLocks noChangeArrowheads="1"/>
          </p:cNvSpPr>
          <p:nvPr/>
        </p:nvSpPr>
        <p:spPr bwMode="auto">
          <a:xfrm>
            <a:off x="3763963" y="3179763"/>
            <a:ext cx="1981200" cy="457200"/>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i="1">
                <a:solidFill>
                  <a:srgbClr val="000000"/>
                </a:solidFill>
                <a:latin typeface="Times New Roman" pitchFamily="18" charset="0"/>
                <a:ea typeface="宋体" pitchFamily="2" charset="-122"/>
              </a:rPr>
              <a:t>abcdde, fg</a:t>
            </a:r>
          </a:p>
        </p:txBody>
      </p:sp>
      <p:sp>
        <p:nvSpPr>
          <p:cNvPr id="17" name="标题 19"/>
          <p:cNvSpPr>
            <a:spLocks noGrp="1"/>
          </p:cNvSpPr>
          <p:nvPr>
            <p:ph type="title"/>
          </p:nvPr>
        </p:nvSpPr>
        <p:spPr/>
        <p:txBody>
          <a:bodyPr/>
          <a:lstStyle/>
          <a:p>
            <a:r>
              <a:rPr lang="zh-CN" altLang="en-US" dirty="0"/>
              <a:t>平面图的基本概念</a:t>
            </a:r>
          </a:p>
        </p:txBody>
      </p:sp>
    </p:spTree>
    <p:extLst>
      <p:ext uri="{BB962C8B-B14F-4D97-AF65-F5344CB8AC3E}">
        <p14:creationId xmlns:p14="http://schemas.microsoft.com/office/powerpoint/2010/main" val="39475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blinds(horizontal)">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blinds(horizontal)">
                                      <p:cBhvr>
                                        <p:cTn id="12" dur="500"/>
                                        <p:tgtEl>
                                          <p:spTgt spid="1843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31"/>
                                        </p:tgtEl>
                                        <p:attrNameLst>
                                          <p:attrName>style.visibility</p:attrName>
                                        </p:attrNameLst>
                                      </p:cBhvr>
                                      <p:to>
                                        <p:strVal val="visible"/>
                                      </p:to>
                                    </p:set>
                                    <p:animEffect transition="in" filter="blinds(horizontal)">
                                      <p:cBhvr>
                                        <p:cTn id="17" dur="500"/>
                                        <p:tgtEl>
                                          <p:spTgt spid="184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332"/>
                                        </p:tgtEl>
                                        <p:attrNameLst>
                                          <p:attrName>style.visibility</p:attrName>
                                        </p:attrNameLst>
                                      </p:cBhvr>
                                      <p:to>
                                        <p:strVal val="visible"/>
                                      </p:to>
                                    </p:set>
                                    <p:animEffect transition="in" filter="blinds(horizontal)">
                                      <p:cBhvr>
                                        <p:cTn id="22" dur="500"/>
                                        <p:tgtEl>
                                          <p:spTgt spid="1843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333"/>
                                        </p:tgtEl>
                                        <p:attrNameLst>
                                          <p:attrName>style.visibility</p:attrName>
                                        </p:attrNameLst>
                                      </p:cBhvr>
                                      <p:to>
                                        <p:strVal val="visible"/>
                                      </p:to>
                                    </p:set>
                                    <p:animEffect transition="in" filter="blinds(horizontal)">
                                      <p:cBhvr>
                                        <p:cTn id="27" dur="500"/>
                                        <p:tgtEl>
                                          <p:spTgt spid="1843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34"/>
                                        </p:tgtEl>
                                        <p:attrNameLst>
                                          <p:attrName>style.visibility</p:attrName>
                                        </p:attrNameLst>
                                      </p:cBhvr>
                                      <p:to>
                                        <p:strVal val="visible"/>
                                      </p:to>
                                    </p:set>
                                    <p:animEffect transition="in" filter="blinds(horizontal)">
                                      <p:cBhvr>
                                        <p:cTn id="32" dur="500"/>
                                        <p:tgtEl>
                                          <p:spTgt spid="1843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25"/>
                                        </p:tgtEl>
                                        <p:attrNameLst>
                                          <p:attrName>style.visibility</p:attrName>
                                        </p:attrNameLst>
                                      </p:cBhvr>
                                      <p:to>
                                        <p:strVal val="visible"/>
                                      </p:to>
                                    </p:set>
                                    <p:animEffect transition="in" filter="blinds(horizontal)">
                                      <p:cBhvr>
                                        <p:cTn id="37" dur="500"/>
                                        <p:tgtEl>
                                          <p:spTgt spid="1843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26"/>
                                        </p:tgtEl>
                                        <p:attrNameLst>
                                          <p:attrName>style.visibility</p:attrName>
                                        </p:attrNameLst>
                                      </p:cBhvr>
                                      <p:to>
                                        <p:strVal val="visible"/>
                                      </p:to>
                                    </p:set>
                                    <p:animEffect transition="in" filter="blinds(horizontal)">
                                      <p:cBhvr>
                                        <p:cTn id="42" dur="500"/>
                                        <p:tgtEl>
                                          <p:spTgt spid="1843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4327"/>
                                        </p:tgtEl>
                                        <p:attrNameLst>
                                          <p:attrName>style.visibility</p:attrName>
                                        </p:attrNameLst>
                                      </p:cBhvr>
                                      <p:to>
                                        <p:strVal val="visible"/>
                                      </p:to>
                                    </p:set>
                                    <p:animEffect transition="in" filter="blinds(horizontal)">
                                      <p:cBhvr>
                                        <p:cTn id="47" dur="500"/>
                                        <p:tgtEl>
                                          <p:spTgt spid="1843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4328"/>
                                        </p:tgtEl>
                                        <p:attrNameLst>
                                          <p:attrName>style.visibility</p:attrName>
                                        </p:attrNameLst>
                                      </p:cBhvr>
                                      <p:to>
                                        <p:strVal val="visible"/>
                                      </p:to>
                                    </p:set>
                                    <p:animEffect transition="in" filter="blinds(horizontal)">
                                      <p:cBhvr>
                                        <p:cTn id="52" dur="500"/>
                                        <p:tgtEl>
                                          <p:spTgt spid="18432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4329"/>
                                        </p:tgtEl>
                                        <p:attrNameLst>
                                          <p:attrName>style.visibility</p:attrName>
                                        </p:attrNameLst>
                                      </p:cBhvr>
                                      <p:to>
                                        <p:strVal val="visible"/>
                                      </p:to>
                                    </p:set>
                                    <p:animEffect transition="in" filter="blinds(horizontal)">
                                      <p:cBhvr>
                                        <p:cTn id="57" dur="500"/>
                                        <p:tgtEl>
                                          <p:spTgt spid="184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5" grpId="0" autoUpdateAnimBg="0"/>
      <p:bldP spid="184326" grpId="0" autoUpdateAnimBg="0"/>
      <p:bldP spid="184327" grpId="0" autoUpdateAnimBg="0"/>
      <p:bldP spid="184328" grpId="0" autoUpdateAnimBg="0"/>
      <p:bldP spid="184329" grpId="0" autoUpdateAnimBg="0"/>
      <p:bldP spid="184330" grpId="0" autoUpdateAnimBg="0"/>
      <p:bldP spid="184331" grpId="0" autoUpdateAnimBg="0"/>
      <p:bldP spid="184332" grpId="0" autoUpdateAnimBg="0"/>
      <p:bldP spid="184333" grpId="0" autoUpdateAnimBg="0"/>
      <p:bldP spid="18433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Rectangle 3"/>
          <p:cNvSpPr>
            <a:spLocks noChangeArrowheads="1"/>
          </p:cNvSpPr>
          <p:nvPr/>
        </p:nvSpPr>
        <p:spPr bwMode="auto">
          <a:xfrm>
            <a:off x="2246080" y="1854200"/>
            <a:ext cx="7772400" cy="4114800"/>
          </a:xfrm>
          <a:prstGeom prst="rect">
            <a:avLst/>
          </a:prstGeom>
          <a:noFill/>
          <a:ln w="9525">
            <a:noFill/>
            <a:miter lim="800000"/>
            <a:headEnd/>
            <a:tailEnd/>
          </a:ln>
        </p:spPr>
        <p:txBody>
          <a:bodyPr/>
          <a:lstStyle/>
          <a:p>
            <a:pPr marL="439738" indent="-439738" fontAlgn="base">
              <a:spcBef>
                <a:spcPct val="20000"/>
              </a:spcBef>
              <a:spcAft>
                <a:spcPct val="0"/>
              </a:spcAft>
              <a:buClr>
                <a:srgbClr val="89AAD3"/>
              </a:buClr>
              <a:buSzPct val="70000"/>
              <a:defRPr/>
            </a:pPr>
            <a:r>
              <a:rPr kumimoji="1" lang="zh-CN" altLang="en-US" sz="2400" b="1" dirty="0">
                <a:solidFill>
                  <a:srgbClr val="000000"/>
                </a:solidFill>
                <a:latin typeface="Garamond" pitchFamily="18" charset="0"/>
                <a:ea typeface="宋体" pitchFamily="2" charset="-122"/>
              </a:rPr>
              <a:t>具体步骤</a:t>
            </a:r>
            <a:r>
              <a:rPr kumimoji="1" lang="en-US" altLang="zh-CN" sz="2400" b="1" dirty="0">
                <a:solidFill>
                  <a:srgbClr val="000000"/>
                </a:solidFill>
                <a:latin typeface="Garamond" pitchFamily="18" charset="0"/>
                <a:ea typeface="宋体" pitchFamily="2" charset="-122"/>
              </a:rPr>
              <a:t>:</a:t>
            </a:r>
          </a:p>
          <a:p>
            <a:pPr marL="439738" indent="-439738" fontAlgn="base">
              <a:spcBef>
                <a:spcPct val="20000"/>
              </a:spcBef>
              <a:spcAft>
                <a:spcPct val="0"/>
              </a:spcAft>
              <a:buClr>
                <a:srgbClr val="89AAD3"/>
              </a:buClr>
              <a:buSzPct val="70000"/>
              <a:defRPr/>
            </a:pPr>
            <a:r>
              <a:rPr kumimoji="1" lang="en-US" altLang="zh-CN" sz="2400" b="1" dirty="0">
                <a:solidFill>
                  <a:srgbClr val="000000"/>
                </a:solidFill>
                <a:latin typeface="Garamond" pitchFamily="18" charset="0"/>
                <a:ea typeface="宋体" pitchFamily="2" charset="-122"/>
              </a:rPr>
              <a:t>(1) </a:t>
            </a:r>
            <a:r>
              <a:rPr kumimoji="1" lang="zh-CN" altLang="en-US" sz="2400" b="1" dirty="0">
                <a:solidFill>
                  <a:srgbClr val="000000"/>
                </a:solidFill>
                <a:latin typeface="Garamond" pitchFamily="18" charset="0"/>
                <a:ea typeface="宋体" pitchFamily="2" charset="-122"/>
              </a:rPr>
              <a:t>将图中所有点按度数大小递减排列</a:t>
            </a:r>
            <a:r>
              <a:rPr kumimoji="1" lang="en-US" altLang="zh-CN" sz="2400" b="1" dirty="0">
                <a:solidFill>
                  <a:srgbClr val="000000"/>
                </a:solidFill>
                <a:latin typeface="Garamond" pitchFamily="18" charset="0"/>
                <a:ea typeface="宋体" pitchFamily="2" charset="-122"/>
              </a:rPr>
              <a:t>.</a:t>
            </a:r>
          </a:p>
          <a:p>
            <a:pPr marL="439738" indent="-439738" fontAlgn="base">
              <a:spcBef>
                <a:spcPct val="20000"/>
              </a:spcBef>
              <a:spcAft>
                <a:spcPct val="0"/>
              </a:spcAft>
              <a:buClr>
                <a:srgbClr val="89AAD3"/>
              </a:buClr>
              <a:buSzPct val="70000"/>
              <a:defRPr/>
            </a:pPr>
            <a:r>
              <a:rPr kumimoji="1" lang="en-US" altLang="zh-CN" sz="2400" b="1" dirty="0">
                <a:solidFill>
                  <a:srgbClr val="000000"/>
                </a:solidFill>
                <a:latin typeface="Garamond" pitchFamily="18" charset="0"/>
                <a:ea typeface="宋体" pitchFamily="2" charset="-122"/>
              </a:rPr>
              <a:t>(2) </a:t>
            </a:r>
            <a:r>
              <a:rPr kumimoji="1" lang="zh-CN" altLang="en-US" sz="2400" b="1" dirty="0">
                <a:solidFill>
                  <a:srgbClr val="000000"/>
                </a:solidFill>
                <a:latin typeface="Garamond" pitchFamily="18" charset="0"/>
                <a:ea typeface="宋体" pitchFamily="2" charset="-122"/>
              </a:rPr>
              <a:t>用第一种颜色对第一个点着色</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并且按排列顺序对与</a:t>
            </a:r>
            <a:r>
              <a:rPr kumimoji="1" lang="zh-CN" altLang="en-US" sz="2400" b="1" dirty="0">
                <a:solidFill>
                  <a:srgbClr val="5E2CAE"/>
                </a:solidFill>
                <a:latin typeface="Garamond" pitchFamily="18" charset="0"/>
                <a:ea typeface="宋体" pitchFamily="2" charset="-122"/>
              </a:rPr>
              <a:t>前面</a:t>
            </a:r>
            <a:r>
              <a:rPr kumimoji="1" lang="zh-CN" altLang="en-US" sz="2400" b="1" dirty="0">
                <a:solidFill>
                  <a:srgbClr val="000000"/>
                </a:solidFill>
                <a:latin typeface="Garamond" pitchFamily="18" charset="0"/>
                <a:ea typeface="宋体" pitchFamily="2" charset="-122"/>
              </a:rPr>
              <a:t>着色点</a:t>
            </a:r>
            <a:r>
              <a:rPr kumimoji="1" lang="zh-CN" altLang="en-US" sz="2400" b="1" dirty="0">
                <a:solidFill>
                  <a:srgbClr val="5E2CAE"/>
                </a:solidFill>
                <a:latin typeface="Garamond" pitchFamily="18" charset="0"/>
                <a:ea typeface="宋体" pitchFamily="2" charset="-122"/>
              </a:rPr>
              <a:t>不相邻</a:t>
            </a:r>
            <a:r>
              <a:rPr kumimoji="1" lang="zh-CN" altLang="en-US" sz="2400" b="1" dirty="0">
                <a:solidFill>
                  <a:srgbClr val="000000"/>
                </a:solidFill>
                <a:latin typeface="Garamond" pitchFamily="18" charset="0"/>
                <a:ea typeface="宋体" pitchFamily="2" charset="-122"/>
              </a:rPr>
              <a:t>的每个点着上同样的颜色</a:t>
            </a:r>
            <a:r>
              <a:rPr kumimoji="1" lang="en-US" altLang="zh-CN" sz="2400" b="1" dirty="0">
                <a:solidFill>
                  <a:srgbClr val="000000"/>
                </a:solidFill>
                <a:latin typeface="Garamond" pitchFamily="18" charset="0"/>
                <a:ea typeface="宋体" pitchFamily="2" charset="-122"/>
              </a:rPr>
              <a:t>.</a:t>
            </a:r>
          </a:p>
          <a:p>
            <a:pPr marL="439738" indent="-439738" fontAlgn="base">
              <a:spcBef>
                <a:spcPct val="20000"/>
              </a:spcBef>
              <a:spcAft>
                <a:spcPct val="0"/>
              </a:spcAft>
              <a:buClr>
                <a:srgbClr val="89AAD3"/>
              </a:buClr>
              <a:buSzPct val="70000"/>
              <a:defRPr/>
            </a:pPr>
            <a:r>
              <a:rPr kumimoji="1" lang="en-US" altLang="zh-CN" sz="2400" b="1" dirty="0">
                <a:solidFill>
                  <a:srgbClr val="000000"/>
                </a:solidFill>
                <a:latin typeface="Garamond" pitchFamily="18" charset="0"/>
                <a:ea typeface="宋体" pitchFamily="2" charset="-122"/>
              </a:rPr>
              <a:t>(3) </a:t>
            </a:r>
            <a:r>
              <a:rPr kumimoji="1" lang="zh-CN" altLang="en-US" sz="2400" b="1" dirty="0">
                <a:solidFill>
                  <a:srgbClr val="000000"/>
                </a:solidFill>
                <a:latin typeface="Garamond" pitchFamily="18" charset="0"/>
                <a:ea typeface="宋体" pitchFamily="2" charset="-122"/>
              </a:rPr>
              <a:t>用第二种颜色对尚未着色的点重复步骤。</a:t>
            </a:r>
          </a:p>
          <a:p>
            <a:pPr marL="439738" indent="-439738" fontAlgn="base">
              <a:spcBef>
                <a:spcPct val="20000"/>
              </a:spcBef>
              <a:spcAft>
                <a:spcPct val="0"/>
              </a:spcAft>
              <a:buClr>
                <a:srgbClr val="89AAD3"/>
              </a:buClr>
              <a:buSzPct val="70000"/>
              <a:defRPr/>
            </a:pPr>
            <a:r>
              <a:rPr kumimoji="1" lang="en-US" altLang="zh-CN" sz="2400" b="1" dirty="0">
                <a:solidFill>
                  <a:srgbClr val="000000"/>
                </a:solidFill>
                <a:latin typeface="Garamond" pitchFamily="18" charset="0"/>
                <a:ea typeface="宋体" pitchFamily="2" charset="-122"/>
              </a:rPr>
              <a:t>(4) </a:t>
            </a:r>
            <a:r>
              <a:rPr kumimoji="1" lang="zh-CN" altLang="en-US" sz="2400" b="1" dirty="0">
                <a:solidFill>
                  <a:srgbClr val="000000"/>
                </a:solidFill>
                <a:latin typeface="Garamond" pitchFamily="18" charset="0"/>
                <a:ea typeface="宋体" pitchFamily="2" charset="-122"/>
              </a:rPr>
              <a:t>用第三种颜色继续这种做法</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直到所有的点全部着上色为止</a:t>
            </a:r>
            <a:r>
              <a:rPr kumimoji="1" lang="en-US" altLang="zh-CN" sz="2400" b="1" dirty="0">
                <a:solidFill>
                  <a:srgbClr val="000000"/>
                </a:solidFill>
                <a:latin typeface="Garamond" pitchFamily="18" charset="0"/>
                <a:ea typeface="宋体" pitchFamily="2" charset="-122"/>
              </a:rPr>
              <a:t>.</a:t>
            </a:r>
          </a:p>
        </p:txBody>
      </p:sp>
      <p:sp>
        <p:nvSpPr>
          <p:cNvPr id="93188" name="Rectangle 4"/>
          <p:cNvSpPr>
            <a:spLocks noChangeArrowheads="1"/>
          </p:cNvSpPr>
          <p:nvPr/>
        </p:nvSpPr>
        <p:spPr bwMode="auto">
          <a:xfrm>
            <a:off x="2200043" y="1314450"/>
            <a:ext cx="7883890" cy="523220"/>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a:solidFill>
                  <a:srgbClr val="FF0000"/>
                </a:solidFill>
                <a:latin typeface="Tahoma" pitchFamily="34" charset="0"/>
                <a:ea typeface="宋体" pitchFamily="2" charset="-122"/>
                <a:sym typeface="MT Extra" pitchFamily="18" charset="2"/>
              </a:rPr>
              <a:t>对</a:t>
            </a:r>
            <a:r>
              <a:rPr kumimoji="1" lang="en-US" altLang="zh-CN" sz="2800" b="1">
                <a:solidFill>
                  <a:srgbClr val="FF0000"/>
                </a:solidFill>
                <a:latin typeface="Tahoma" pitchFamily="34" charset="0"/>
                <a:ea typeface="宋体" pitchFamily="2" charset="-122"/>
                <a:sym typeface="MT Extra" pitchFamily="18" charset="2"/>
              </a:rPr>
              <a:t>G</a:t>
            </a:r>
            <a:r>
              <a:rPr kumimoji="1" lang="zh-CN" altLang="en-US" sz="2800" b="1">
                <a:solidFill>
                  <a:srgbClr val="FF0000"/>
                </a:solidFill>
                <a:latin typeface="Tahoma" pitchFamily="34" charset="0"/>
                <a:ea typeface="宋体" pitchFamily="2" charset="-122"/>
                <a:sym typeface="MT Extra" pitchFamily="18" charset="2"/>
              </a:rPr>
              <a:t>着色方法</a:t>
            </a:r>
            <a:r>
              <a:rPr kumimoji="1" lang="en-US" altLang="zh-CN" sz="2800" b="1">
                <a:solidFill>
                  <a:srgbClr val="FF0000"/>
                </a:solidFill>
                <a:latin typeface="Tahoma" pitchFamily="34" charset="0"/>
                <a:ea typeface="宋体" pitchFamily="2" charset="-122"/>
                <a:sym typeface="MT Extra" pitchFamily="18" charset="2"/>
              </a:rPr>
              <a:t>:</a:t>
            </a:r>
            <a:r>
              <a:rPr kumimoji="1" lang="en-US" altLang="zh-CN" sz="2800" b="1">
                <a:solidFill>
                  <a:srgbClr val="333399"/>
                </a:solidFill>
                <a:latin typeface="Tahoma" pitchFamily="34" charset="0"/>
                <a:ea typeface="宋体" pitchFamily="2" charset="-122"/>
                <a:sym typeface="MT Extra" pitchFamily="18" charset="2"/>
              </a:rPr>
              <a:t>(</a:t>
            </a:r>
            <a:r>
              <a:rPr kumimoji="1" lang="zh-CN" altLang="en-US" sz="2800" b="1">
                <a:solidFill>
                  <a:srgbClr val="333399"/>
                </a:solidFill>
                <a:latin typeface="Tahoma" pitchFamily="34" charset="0"/>
                <a:ea typeface="宋体" pitchFamily="2" charset="-122"/>
                <a:sym typeface="MT Extra" pitchFamily="18" charset="2"/>
              </a:rPr>
              <a:t>韦尔奇</a:t>
            </a:r>
            <a:r>
              <a:rPr kumimoji="1" lang="en-US" altLang="zh-CN" sz="2800" b="1">
                <a:solidFill>
                  <a:srgbClr val="333399"/>
                </a:solidFill>
                <a:latin typeface="Tahoma" pitchFamily="34" charset="0"/>
                <a:ea typeface="宋体" pitchFamily="2" charset="-122"/>
                <a:sym typeface="MT Extra" pitchFamily="18" charset="2"/>
              </a:rPr>
              <a:t>.</a:t>
            </a:r>
            <a:r>
              <a:rPr kumimoji="1" lang="zh-CN" altLang="en-US" sz="2800" b="1">
                <a:solidFill>
                  <a:srgbClr val="333399"/>
                </a:solidFill>
                <a:latin typeface="Tahoma" pitchFamily="34" charset="0"/>
                <a:ea typeface="宋体" pitchFamily="2" charset="-122"/>
                <a:sym typeface="MT Extra" pitchFamily="18" charset="2"/>
              </a:rPr>
              <a:t>鲍威尔法 </a:t>
            </a:r>
            <a:r>
              <a:rPr kumimoji="1" lang="en-US" altLang="zh-CN" sz="2800" b="1">
                <a:solidFill>
                  <a:srgbClr val="333399"/>
                </a:solidFill>
                <a:latin typeface="Tahoma" pitchFamily="34" charset="0"/>
                <a:ea typeface="宋体" pitchFamily="2" charset="-122"/>
                <a:sym typeface="MT Extra" pitchFamily="18" charset="2"/>
              </a:rPr>
              <a:t>Welch.Powell)</a:t>
            </a:r>
          </a:p>
        </p:txBody>
      </p:sp>
      <p:sp>
        <p:nvSpPr>
          <p:cNvPr id="1051653" name="Text Box 5"/>
          <p:cNvSpPr txBox="1">
            <a:spLocks noChangeArrowheads="1"/>
          </p:cNvSpPr>
          <p:nvPr/>
        </p:nvSpPr>
        <p:spPr bwMode="auto">
          <a:xfrm>
            <a:off x="2282594" y="5157788"/>
            <a:ext cx="8207375" cy="946150"/>
          </a:xfrm>
          <a:prstGeom prst="rect">
            <a:avLst/>
          </a:prstGeom>
          <a:noFill/>
          <a:ln w="9525">
            <a:noFill/>
            <a:miter lim="800000"/>
            <a:headEnd/>
            <a:tailEnd/>
          </a:ln>
        </p:spPr>
        <p:txBody>
          <a:bodyPr>
            <a:spAutoFit/>
          </a:bodyPr>
          <a:lstStyle/>
          <a:p>
            <a:pPr fontAlgn="base">
              <a:spcBef>
                <a:spcPct val="50000"/>
              </a:spcBef>
              <a:spcAft>
                <a:spcPct val="0"/>
              </a:spcAft>
              <a:defRPr/>
            </a:pPr>
            <a:r>
              <a:rPr kumimoji="1" lang="zh-CN" altLang="en-US" sz="2800" b="1" dirty="0">
                <a:solidFill>
                  <a:srgbClr val="C00000"/>
                </a:solidFill>
                <a:latin typeface="Arial" pitchFamily="34" charset="0"/>
                <a:ea typeface="宋体" pitchFamily="2" charset="-122"/>
              </a:rPr>
              <a:t>求解最小色数是</a:t>
            </a:r>
            <a:r>
              <a:rPr kumimoji="1" lang="en-US" altLang="zh-CN" sz="2800" b="1" dirty="0">
                <a:solidFill>
                  <a:srgbClr val="C00000"/>
                </a:solidFill>
                <a:latin typeface="Arial" pitchFamily="34" charset="0"/>
                <a:ea typeface="宋体" pitchFamily="2" charset="-122"/>
              </a:rPr>
              <a:t>NP-hard</a:t>
            </a:r>
            <a:r>
              <a:rPr kumimoji="1" lang="zh-CN" altLang="en-US" sz="2800" b="1" dirty="0">
                <a:solidFill>
                  <a:srgbClr val="C00000"/>
                </a:solidFill>
                <a:latin typeface="Arial" pitchFamily="34" charset="0"/>
                <a:ea typeface="宋体" pitchFamily="2" charset="-122"/>
              </a:rPr>
              <a:t>问题，这里是近似解法，无法保证所得色数为最小。</a:t>
            </a:r>
          </a:p>
        </p:txBody>
      </p:sp>
      <p:sp>
        <p:nvSpPr>
          <p:cNvPr id="6"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373878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blinds(horizontal)">
                                      <p:cBhvr>
                                        <p:cTn id="7" dur="500"/>
                                        <p:tgtEl>
                                          <p:spTgt spid="1051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1651">
                                            <p:txEl>
                                              <p:pRg st="1" end="1"/>
                                            </p:txEl>
                                          </p:spTgt>
                                        </p:tgtEl>
                                        <p:attrNameLst>
                                          <p:attrName>style.visibility</p:attrName>
                                        </p:attrNameLst>
                                      </p:cBhvr>
                                      <p:to>
                                        <p:strVal val="visible"/>
                                      </p:to>
                                    </p:set>
                                    <p:animEffect transition="in" filter="blinds(horizontal)">
                                      <p:cBhvr>
                                        <p:cTn id="12" dur="500"/>
                                        <p:tgtEl>
                                          <p:spTgt spid="1051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1651">
                                            <p:txEl>
                                              <p:pRg st="2" end="2"/>
                                            </p:txEl>
                                          </p:spTgt>
                                        </p:tgtEl>
                                        <p:attrNameLst>
                                          <p:attrName>style.visibility</p:attrName>
                                        </p:attrNameLst>
                                      </p:cBhvr>
                                      <p:to>
                                        <p:strVal val="visible"/>
                                      </p:to>
                                    </p:set>
                                    <p:animEffect transition="in" filter="blinds(horizontal)">
                                      <p:cBhvr>
                                        <p:cTn id="17" dur="500"/>
                                        <p:tgtEl>
                                          <p:spTgt spid="1051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1651">
                                            <p:txEl>
                                              <p:pRg st="3" end="3"/>
                                            </p:txEl>
                                          </p:spTgt>
                                        </p:tgtEl>
                                        <p:attrNameLst>
                                          <p:attrName>style.visibility</p:attrName>
                                        </p:attrNameLst>
                                      </p:cBhvr>
                                      <p:to>
                                        <p:strVal val="visible"/>
                                      </p:to>
                                    </p:set>
                                    <p:animEffect transition="in" filter="blinds(horizontal)">
                                      <p:cBhvr>
                                        <p:cTn id="22" dur="500"/>
                                        <p:tgtEl>
                                          <p:spTgt spid="1051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1651">
                                            <p:txEl>
                                              <p:pRg st="4" end="4"/>
                                            </p:txEl>
                                          </p:spTgt>
                                        </p:tgtEl>
                                        <p:attrNameLst>
                                          <p:attrName>style.visibility</p:attrName>
                                        </p:attrNameLst>
                                      </p:cBhvr>
                                      <p:to>
                                        <p:strVal val="visible"/>
                                      </p:to>
                                    </p:set>
                                    <p:animEffect transition="in" filter="blinds(horizontal)">
                                      <p:cBhvr>
                                        <p:cTn id="27" dur="500"/>
                                        <p:tgtEl>
                                          <p:spTgt spid="1051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51653"/>
                                        </p:tgtEl>
                                        <p:attrNameLst>
                                          <p:attrName>style.visibility</p:attrName>
                                        </p:attrNameLst>
                                      </p:cBhvr>
                                      <p:to>
                                        <p:strVal val="visible"/>
                                      </p:to>
                                    </p:set>
                                    <p:animEffect transition="in" filter="blinds(horizontal)">
                                      <p:cBhvr>
                                        <p:cTn id="32" dur="500"/>
                                        <p:tgtEl>
                                          <p:spTgt spid="1051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ChangeArrowheads="1"/>
          </p:cNvSpPr>
          <p:nvPr/>
        </p:nvSpPr>
        <p:spPr bwMode="auto">
          <a:xfrm>
            <a:off x="2000250" y="1268414"/>
            <a:ext cx="8199438" cy="4897437"/>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000514"/>
                </a:solidFill>
                <a:latin typeface="Garamond" pitchFamily="18" charset="0"/>
                <a:ea typeface="宋体" pitchFamily="2" charset="-122"/>
              </a:rPr>
              <a:t>输入二分图</a:t>
            </a:r>
            <a:r>
              <a:rPr kumimoji="1" lang="en-US" altLang="zh-CN" sz="2200" b="1" dirty="0">
                <a:solidFill>
                  <a:srgbClr val="000514"/>
                </a:solidFill>
                <a:latin typeface="Garamond" pitchFamily="18" charset="0"/>
                <a:ea typeface="宋体" pitchFamily="2" charset="-122"/>
              </a:rPr>
              <a:t>G=(X, Y, E), </a:t>
            </a:r>
          </a:p>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C00000"/>
                </a:solidFill>
                <a:latin typeface="Garamond" pitchFamily="18" charset="0"/>
                <a:ea typeface="宋体" pitchFamily="2" charset="-122"/>
              </a:rPr>
              <a:t>点标记为</a:t>
            </a:r>
            <a:r>
              <a:rPr kumimoji="1" lang="en-US" altLang="zh-CN" sz="2200" b="1" dirty="0">
                <a:solidFill>
                  <a:srgbClr val="C00000"/>
                </a:solidFill>
                <a:latin typeface="Garamond" pitchFamily="18" charset="0"/>
                <a:ea typeface="宋体" pitchFamily="2" charset="-122"/>
              </a:rPr>
              <a:t>:    0: </a:t>
            </a:r>
            <a:r>
              <a:rPr kumimoji="1" lang="zh-CN" altLang="en-US" sz="2200" b="1" dirty="0">
                <a:solidFill>
                  <a:srgbClr val="C00000"/>
                </a:solidFill>
                <a:latin typeface="Garamond" pitchFamily="18" charset="0"/>
                <a:ea typeface="宋体" pitchFamily="2" charset="-122"/>
              </a:rPr>
              <a:t>表示尚未搜索；   </a:t>
            </a:r>
            <a:r>
              <a:rPr kumimoji="1" lang="en-US" altLang="zh-CN" sz="2200" b="1" dirty="0">
                <a:solidFill>
                  <a:srgbClr val="C00000"/>
                </a:solidFill>
                <a:latin typeface="Garamond" pitchFamily="18" charset="0"/>
                <a:ea typeface="宋体" pitchFamily="2" charset="-122"/>
              </a:rPr>
              <a:t>1: </a:t>
            </a:r>
            <a:r>
              <a:rPr kumimoji="1" lang="zh-CN" altLang="en-US" sz="2200" b="1" dirty="0">
                <a:solidFill>
                  <a:srgbClr val="C00000"/>
                </a:solidFill>
                <a:latin typeface="Garamond" pitchFamily="18" charset="0"/>
                <a:ea typeface="宋体" pitchFamily="2" charset="-122"/>
              </a:rPr>
              <a:t>表示饱和点；</a:t>
            </a:r>
          </a:p>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C00000"/>
                </a:solidFill>
                <a:latin typeface="Garamond" pitchFamily="18" charset="0"/>
                <a:ea typeface="宋体" pitchFamily="2" charset="-122"/>
              </a:rPr>
              <a:t>                    </a:t>
            </a:r>
            <a:r>
              <a:rPr kumimoji="1" lang="en-US" altLang="zh-CN" sz="2200" b="1" dirty="0">
                <a:solidFill>
                  <a:srgbClr val="C00000"/>
                </a:solidFill>
                <a:latin typeface="Garamond" pitchFamily="18" charset="0"/>
                <a:ea typeface="宋体" pitchFamily="2" charset="-122"/>
              </a:rPr>
              <a:t>2: </a:t>
            </a:r>
            <a:r>
              <a:rPr kumimoji="1" lang="zh-CN" altLang="en-US" sz="2200" b="1" dirty="0">
                <a:solidFill>
                  <a:srgbClr val="C00000"/>
                </a:solidFill>
                <a:latin typeface="Garamond" pitchFamily="18" charset="0"/>
                <a:ea typeface="宋体" pitchFamily="2" charset="-122"/>
              </a:rPr>
              <a:t>表示是无法扩大匹配的顶点</a:t>
            </a:r>
            <a:r>
              <a:rPr kumimoji="1" lang="en-US" altLang="zh-CN" sz="2200" b="1" dirty="0">
                <a:solidFill>
                  <a:srgbClr val="C00000"/>
                </a:solidFill>
                <a:latin typeface="Garamond" pitchFamily="18" charset="0"/>
                <a:ea typeface="宋体" pitchFamily="2" charset="-122"/>
              </a:rPr>
              <a:t>.</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Step1. </a:t>
            </a:r>
            <a:r>
              <a:rPr kumimoji="1" lang="zh-CN" altLang="en-US" sz="2200" b="1" dirty="0">
                <a:solidFill>
                  <a:srgbClr val="000514"/>
                </a:solidFill>
                <a:latin typeface="Garamond" pitchFamily="18" charset="0"/>
                <a:ea typeface="宋体" pitchFamily="2" charset="-122"/>
              </a:rPr>
              <a:t>任给一初始匹配</a:t>
            </a:r>
            <a:r>
              <a:rPr kumimoji="1" lang="en-US" altLang="zh-CN" sz="2200" b="1" dirty="0">
                <a:solidFill>
                  <a:srgbClr val="000514"/>
                </a:solidFill>
                <a:latin typeface="Garamond" pitchFamily="18" charset="0"/>
                <a:ea typeface="宋体" pitchFamily="2" charset="-122"/>
              </a:rPr>
              <a:t>M, </a:t>
            </a:r>
            <a:r>
              <a:rPr kumimoji="1" lang="zh-CN" altLang="en-US" sz="2200" b="1" dirty="0">
                <a:solidFill>
                  <a:srgbClr val="000514"/>
                </a:solidFill>
                <a:latin typeface="Garamond" pitchFamily="18" charset="0"/>
                <a:ea typeface="宋体" pitchFamily="2" charset="-122"/>
              </a:rPr>
              <a:t>给饱和点</a:t>
            </a:r>
            <a:r>
              <a:rPr kumimoji="1" lang="zh-CN" altLang="en-US"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1</a:t>
            </a:r>
            <a:r>
              <a:rPr kumimoji="1" lang="en-US" altLang="zh-CN" sz="2200" b="1" dirty="0">
                <a:solidFill>
                  <a:srgbClr val="000514"/>
                </a:solidFill>
                <a:latin typeface="Arial" pitchFamily="34" charset="0"/>
                <a:ea typeface="宋体" pitchFamily="2" charset="-122"/>
              </a:rPr>
              <a:t>”</a:t>
            </a:r>
            <a:r>
              <a:rPr kumimoji="1" lang="zh-CN" altLang="en-US" sz="2200" b="1" dirty="0">
                <a:solidFill>
                  <a:srgbClr val="000514"/>
                </a:solidFill>
                <a:latin typeface="Garamond" pitchFamily="18" charset="0"/>
                <a:ea typeface="宋体" pitchFamily="2" charset="-122"/>
              </a:rPr>
              <a:t>标记</a:t>
            </a:r>
            <a:r>
              <a:rPr kumimoji="1" lang="en-US" altLang="zh-CN" sz="2200" b="1" dirty="0">
                <a:solidFill>
                  <a:srgbClr val="000514"/>
                </a:solidFill>
                <a:latin typeface="Garamond" pitchFamily="18" charset="0"/>
                <a:ea typeface="宋体" pitchFamily="2" charset="-122"/>
              </a:rPr>
              <a:t>.</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Step2. </a:t>
            </a:r>
            <a:r>
              <a:rPr kumimoji="1" lang="zh-CN" altLang="en-US" sz="2200" b="1" dirty="0">
                <a:solidFill>
                  <a:srgbClr val="000514"/>
                </a:solidFill>
                <a:latin typeface="Garamond" pitchFamily="18" charset="0"/>
                <a:ea typeface="宋体" pitchFamily="2" charset="-122"/>
              </a:rPr>
              <a:t>判断</a:t>
            </a:r>
            <a:r>
              <a:rPr kumimoji="1" lang="en-US" altLang="zh-CN" sz="2200" b="1" dirty="0">
                <a:solidFill>
                  <a:srgbClr val="000514"/>
                </a:solidFill>
                <a:latin typeface="Garamond" pitchFamily="18" charset="0"/>
                <a:ea typeface="宋体" pitchFamily="2" charset="-122"/>
              </a:rPr>
              <a:t>X</a:t>
            </a:r>
            <a:r>
              <a:rPr kumimoji="1" lang="zh-CN" altLang="en-US" sz="2200" b="1" dirty="0">
                <a:solidFill>
                  <a:srgbClr val="000514"/>
                </a:solidFill>
                <a:latin typeface="Garamond" pitchFamily="18" charset="0"/>
                <a:ea typeface="宋体" pitchFamily="2" charset="-122"/>
              </a:rPr>
              <a:t>中各顶点是否都已有非零标记</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若是</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结束</a:t>
            </a:r>
            <a:r>
              <a:rPr kumimoji="1" lang="en-US" altLang="zh-CN" sz="2200" b="1" dirty="0">
                <a:solidFill>
                  <a:srgbClr val="000514"/>
                </a:solidFill>
                <a:latin typeface="Garamond" pitchFamily="18" charset="0"/>
                <a:ea typeface="宋体" pitchFamily="2" charset="-122"/>
              </a:rPr>
              <a:t>. M</a:t>
            </a:r>
            <a:r>
              <a:rPr kumimoji="1" lang="zh-CN" altLang="en-US" sz="2200" b="1" dirty="0">
                <a:solidFill>
                  <a:srgbClr val="000514"/>
                </a:solidFill>
                <a:latin typeface="Garamond" pitchFamily="18" charset="0"/>
                <a:ea typeface="宋体" pitchFamily="2" charset="-122"/>
              </a:rPr>
              <a:t>为最大 </a:t>
            </a:r>
          </a:p>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000514"/>
                </a:solidFill>
                <a:latin typeface="Garamond" pitchFamily="18" charset="0"/>
                <a:ea typeface="宋体" pitchFamily="2" charset="-122"/>
              </a:rPr>
              <a:t>            匹配</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否则</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找一</a:t>
            </a:r>
            <a:r>
              <a:rPr kumimoji="1" lang="zh-CN" altLang="en-US"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0</a:t>
            </a:r>
            <a:r>
              <a:rPr kumimoji="1" lang="en-US" altLang="zh-CN" sz="2200" b="1" dirty="0">
                <a:solidFill>
                  <a:srgbClr val="000514"/>
                </a:solidFill>
                <a:latin typeface="Arial" pitchFamily="34" charset="0"/>
                <a:ea typeface="宋体" pitchFamily="2" charset="-122"/>
              </a:rPr>
              <a:t>”</a:t>
            </a:r>
            <a:r>
              <a:rPr kumimoji="1" lang="zh-CN" altLang="en-US" sz="2200" b="1" dirty="0">
                <a:solidFill>
                  <a:srgbClr val="000514"/>
                </a:solidFill>
                <a:latin typeface="Garamond" pitchFamily="18" charset="0"/>
                <a:ea typeface="宋体" pitchFamily="2" charset="-122"/>
              </a:rPr>
              <a:t>标记点</a:t>
            </a:r>
            <a:r>
              <a:rPr kumimoji="1" lang="en-US" altLang="zh-CN" sz="2200" b="1" dirty="0">
                <a:solidFill>
                  <a:srgbClr val="000514"/>
                </a:solidFill>
                <a:latin typeface="Garamond" pitchFamily="18" charset="0"/>
                <a:ea typeface="宋体" pitchFamily="2" charset="-122"/>
              </a:rPr>
              <a:t>x</a:t>
            </a:r>
            <a:r>
              <a:rPr kumimoji="1" lang="en-US" altLang="zh-CN" sz="2200" b="1" baseline="-25000" dirty="0">
                <a:solidFill>
                  <a:srgbClr val="000514"/>
                </a:solidFill>
                <a:latin typeface="Garamond" pitchFamily="18" charset="0"/>
                <a:ea typeface="宋体" pitchFamily="2" charset="-122"/>
              </a:rPr>
              <a:t>0</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X. </a:t>
            </a:r>
            <a:r>
              <a:rPr kumimoji="1" lang="zh-CN" altLang="en-US" sz="2200" b="1" dirty="0">
                <a:solidFill>
                  <a:srgbClr val="000514"/>
                </a:solidFill>
                <a:latin typeface="Garamond" pitchFamily="18" charset="0"/>
                <a:ea typeface="宋体" pitchFamily="2" charset="-122"/>
              </a:rPr>
              <a:t>令</a:t>
            </a:r>
          </a:p>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000514"/>
                </a:solidFill>
                <a:latin typeface="Garamond" pitchFamily="18" charset="0"/>
                <a:ea typeface="宋体" pitchFamily="2" charset="-122"/>
              </a:rPr>
              <a:t>            </a:t>
            </a:r>
            <a:r>
              <a:rPr kumimoji="1" lang="en-US" altLang="zh-CN" sz="2200" b="1" dirty="0">
                <a:solidFill>
                  <a:srgbClr val="000514"/>
                </a:solidFill>
                <a:latin typeface="Garamond" pitchFamily="18" charset="0"/>
                <a:ea typeface="宋体" pitchFamily="2" charset="-122"/>
              </a:rPr>
              <a:t>U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 {x</a:t>
            </a:r>
            <a:r>
              <a:rPr kumimoji="1" lang="en-US" altLang="zh-CN" sz="2200" b="1" baseline="-25000" dirty="0">
                <a:solidFill>
                  <a:srgbClr val="000514"/>
                </a:solidFill>
                <a:latin typeface="Garamond" pitchFamily="18" charset="0"/>
                <a:ea typeface="宋体" pitchFamily="2" charset="-122"/>
              </a:rPr>
              <a:t>0</a:t>
            </a:r>
            <a:r>
              <a:rPr kumimoji="1" lang="en-US" altLang="zh-CN" sz="2200" b="1" dirty="0">
                <a:solidFill>
                  <a:srgbClr val="000514"/>
                </a:solidFill>
                <a:latin typeface="Garamond" pitchFamily="18" charset="0"/>
                <a:ea typeface="宋体" pitchFamily="2" charset="-122"/>
              </a:rPr>
              <a:t>}, V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Step3. </a:t>
            </a:r>
            <a:r>
              <a:rPr kumimoji="1" lang="zh-CN" altLang="en-US" sz="2200" b="1" dirty="0">
                <a:solidFill>
                  <a:srgbClr val="000514"/>
                </a:solidFill>
                <a:latin typeface="Garamond" pitchFamily="18" charset="0"/>
                <a:ea typeface="宋体" pitchFamily="2" charset="-122"/>
              </a:rPr>
              <a:t>判断集合</a:t>
            </a:r>
            <a:r>
              <a:rPr kumimoji="1" lang="en-US" altLang="zh-CN" sz="2200" b="1" dirty="0">
                <a:solidFill>
                  <a:srgbClr val="000514"/>
                </a:solidFill>
                <a:latin typeface="Garamond" pitchFamily="18" charset="0"/>
                <a:ea typeface="宋体" pitchFamily="2" charset="-122"/>
              </a:rPr>
              <a:t>U</a:t>
            </a:r>
            <a:r>
              <a:rPr kumimoji="1" lang="zh-CN" altLang="en-US" sz="2200" b="1" dirty="0">
                <a:solidFill>
                  <a:srgbClr val="000514"/>
                </a:solidFill>
                <a:latin typeface="Garamond" pitchFamily="18" charset="0"/>
                <a:ea typeface="宋体" pitchFamily="2" charset="-122"/>
              </a:rPr>
              <a:t>的邻点集</a:t>
            </a:r>
            <a:r>
              <a:rPr kumimoji="1" lang="zh-CN" altLang="en-US"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(U)=V?</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     3.1. </a:t>
            </a:r>
            <a:r>
              <a:rPr kumimoji="1" lang="zh-CN" altLang="en-US" sz="2200" b="1" dirty="0">
                <a:solidFill>
                  <a:srgbClr val="000514"/>
                </a:solidFill>
                <a:latin typeface="Garamond" pitchFamily="18" charset="0"/>
                <a:ea typeface="宋体" pitchFamily="2" charset="-122"/>
              </a:rPr>
              <a:t>是</a:t>
            </a:r>
            <a:r>
              <a:rPr kumimoji="1" lang="en-US" altLang="zh-CN" sz="2200" b="1" dirty="0">
                <a:solidFill>
                  <a:srgbClr val="000514"/>
                </a:solidFill>
                <a:latin typeface="Garamond" pitchFamily="18" charset="0"/>
                <a:ea typeface="宋体" pitchFamily="2" charset="-122"/>
              </a:rPr>
              <a:t>, x</a:t>
            </a:r>
            <a:r>
              <a:rPr kumimoji="1" lang="en-US" altLang="zh-CN" sz="2200" b="1" baseline="-25000" dirty="0">
                <a:solidFill>
                  <a:srgbClr val="000514"/>
                </a:solidFill>
                <a:latin typeface="Garamond" pitchFamily="18" charset="0"/>
                <a:ea typeface="宋体" pitchFamily="2" charset="-122"/>
              </a:rPr>
              <a:t>0</a:t>
            </a:r>
            <a:r>
              <a:rPr kumimoji="1" lang="zh-CN" altLang="en-US" sz="2200" b="1" dirty="0">
                <a:solidFill>
                  <a:srgbClr val="000514"/>
                </a:solidFill>
                <a:latin typeface="Garamond" pitchFamily="18" charset="0"/>
                <a:ea typeface="宋体" pitchFamily="2" charset="-122"/>
              </a:rPr>
              <a:t>无法扩大匹配</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给</a:t>
            </a:r>
            <a:r>
              <a:rPr kumimoji="1" lang="en-US" altLang="zh-CN" sz="2200" b="1" dirty="0">
                <a:solidFill>
                  <a:srgbClr val="000514"/>
                </a:solidFill>
                <a:latin typeface="Garamond" pitchFamily="18" charset="0"/>
                <a:ea typeface="宋体" pitchFamily="2" charset="-122"/>
              </a:rPr>
              <a:t>x</a:t>
            </a:r>
            <a:r>
              <a:rPr kumimoji="1" lang="en-US" altLang="zh-CN" sz="2200" b="1" baseline="-25000" dirty="0">
                <a:solidFill>
                  <a:srgbClr val="000514"/>
                </a:solidFill>
                <a:latin typeface="Garamond" pitchFamily="18" charset="0"/>
                <a:ea typeface="宋体" pitchFamily="2" charset="-122"/>
              </a:rPr>
              <a:t>0</a:t>
            </a:r>
            <a:r>
              <a:rPr kumimoji="1" lang="zh-CN" altLang="en-US" sz="2200" b="1" dirty="0">
                <a:solidFill>
                  <a:srgbClr val="000514"/>
                </a:solidFill>
                <a:latin typeface="Garamond" pitchFamily="18" charset="0"/>
                <a:ea typeface="宋体" pitchFamily="2" charset="-122"/>
              </a:rPr>
              <a:t>标记</a:t>
            </a:r>
            <a:r>
              <a:rPr kumimoji="1" lang="zh-CN" altLang="en-US"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2</a:t>
            </a:r>
            <a:r>
              <a:rPr kumimoji="1" lang="en-US" altLang="zh-CN"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转</a:t>
            </a:r>
            <a:r>
              <a:rPr kumimoji="1" lang="en-US" altLang="zh-CN" sz="2200" b="1" dirty="0">
                <a:solidFill>
                  <a:srgbClr val="000514"/>
                </a:solidFill>
                <a:latin typeface="Garamond" pitchFamily="18" charset="0"/>
                <a:ea typeface="宋体" pitchFamily="2" charset="-122"/>
              </a:rPr>
              <a:t>step2.</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     3.2. </a:t>
            </a:r>
            <a:r>
              <a:rPr kumimoji="1" lang="zh-CN" altLang="en-US" sz="2200" b="1" dirty="0">
                <a:solidFill>
                  <a:srgbClr val="000514"/>
                </a:solidFill>
                <a:latin typeface="Garamond" pitchFamily="18" charset="0"/>
                <a:ea typeface="宋体" pitchFamily="2" charset="-122"/>
              </a:rPr>
              <a:t>否</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在</a:t>
            </a:r>
            <a:r>
              <a:rPr kumimoji="1" lang="zh-CN" altLang="en-US"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(U)-V</a:t>
            </a:r>
            <a:r>
              <a:rPr kumimoji="1" lang="zh-CN" altLang="en-US" sz="2200" b="1" dirty="0">
                <a:solidFill>
                  <a:srgbClr val="000514"/>
                </a:solidFill>
                <a:latin typeface="Garamond" pitchFamily="18" charset="0"/>
                <a:ea typeface="宋体" pitchFamily="2" charset="-122"/>
              </a:rPr>
              <a:t>中找一点</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判断</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zh-CN" altLang="en-US" sz="2200" b="1" dirty="0">
                <a:solidFill>
                  <a:srgbClr val="000514"/>
                </a:solidFill>
                <a:latin typeface="Garamond" pitchFamily="18" charset="0"/>
                <a:ea typeface="宋体" pitchFamily="2" charset="-122"/>
              </a:rPr>
              <a:t>是否标</a:t>
            </a:r>
            <a:r>
              <a:rPr kumimoji="1" lang="zh-CN" altLang="en-US"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1</a:t>
            </a:r>
            <a:r>
              <a:rPr kumimoji="1" lang="en-US" altLang="zh-CN"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             3.2.1. </a:t>
            </a:r>
            <a:r>
              <a:rPr kumimoji="1" lang="zh-CN" altLang="en-US" sz="2200" b="1" dirty="0">
                <a:solidFill>
                  <a:srgbClr val="000514"/>
                </a:solidFill>
                <a:latin typeface="Garamond" pitchFamily="18" charset="0"/>
                <a:ea typeface="宋体" pitchFamily="2" charset="-122"/>
              </a:rPr>
              <a:t>是</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则有边</a:t>
            </a:r>
            <a:r>
              <a:rPr kumimoji="1" lang="en-US" altLang="zh-CN" sz="2200" b="1" dirty="0">
                <a:solidFill>
                  <a:srgbClr val="000514"/>
                </a:solidFill>
                <a:latin typeface="Garamond" pitchFamily="18" charset="0"/>
                <a:ea typeface="宋体" pitchFamily="2" charset="-122"/>
              </a:rPr>
              <a:t>(</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en-US" altLang="zh-CN" sz="2200" b="1" dirty="0">
                <a:solidFill>
                  <a:srgbClr val="000514"/>
                </a:solidFill>
                <a:latin typeface="Garamond" pitchFamily="18" charset="0"/>
                <a:ea typeface="宋体" pitchFamily="2" charset="-122"/>
              </a:rPr>
              <a:t>, z)</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M. </a:t>
            </a:r>
            <a:r>
              <a:rPr kumimoji="1" lang="zh-CN" altLang="en-US" sz="2200" b="1" dirty="0">
                <a:solidFill>
                  <a:srgbClr val="000514"/>
                </a:solidFill>
                <a:latin typeface="Garamond" pitchFamily="18" charset="0"/>
                <a:ea typeface="宋体" pitchFamily="2" charset="-122"/>
              </a:rPr>
              <a:t>令</a:t>
            </a:r>
          </a:p>
          <a:p>
            <a:pPr marL="342900" indent="-342900" fontAlgn="base">
              <a:lnSpc>
                <a:spcPct val="90000"/>
              </a:lnSpc>
              <a:spcBef>
                <a:spcPct val="20000"/>
              </a:spcBef>
              <a:spcAft>
                <a:spcPct val="0"/>
              </a:spcAft>
              <a:buClr>
                <a:srgbClr val="FFCC00"/>
              </a:buClr>
              <a:buSzPct val="70000"/>
              <a:defRPr/>
            </a:pPr>
            <a:r>
              <a:rPr kumimoji="1" lang="zh-CN" altLang="en-US" sz="2200" b="1" dirty="0">
                <a:solidFill>
                  <a:srgbClr val="000514"/>
                </a:solidFill>
                <a:latin typeface="Garamond" pitchFamily="18" charset="0"/>
                <a:ea typeface="宋体" pitchFamily="2" charset="-122"/>
              </a:rPr>
              <a:t>                       </a:t>
            </a:r>
            <a:r>
              <a:rPr kumimoji="1" lang="en-US" altLang="zh-CN" sz="2200" b="1" dirty="0">
                <a:solidFill>
                  <a:srgbClr val="000514"/>
                </a:solidFill>
                <a:latin typeface="Garamond" pitchFamily="18" charset="0"/>
                <a:ea typeface="宋体" pitchFamily="2" charset="-122"/>
              </a:rPr>
              <a:t>U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U</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{z}, V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 V</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转</a:t>
            </a:r>
            <a:r>
              <a:rPr kumimoji="1" lang="en-US" altLang="zh-CN" sz="2200" b="1" dirty="0">
                <a:solidFill>
                  <a:srgbClr val="000514"/>
                </a:solidFill>
                <a:latin typeface="Garamond" pitchFamily="18" charset="0"/>
                <a:ea typeface="宋体" pitchFamily="2" charset="-122"/>
              </a:rPr>
              <a:t>step3.</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            3.2.2. </a:t>
            </a:r>
            <a:r>
              <a:rPr kumimoji="1" lang="zh-CN" altLang="en-US" sz="2200" b="1" dirty="0">
                <a:solidFill>
                  <a:srgbClr val="000514"/>
                </a:solidFill>
                <a:latin typeface="Garamond" pitchFamily="18" charset="0"/>
                <a:ea typeface="宋体" pitchFamily="2" charset="-122"/>
              </a:rPr>
              <a:t>否</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存在从</a:t>
            </a:r>
            <a:r>
              <a:rPr kumimoji="1" lang="en-US" altLang="zh-CN" sz="2200" b="1" dirty="0">
                <a:solidFill>
                  <a:srgbClr val="000514"/>
                </a:solidFill>
                <a:latin typeface="Garamond" pitchFamily="18" charset="0"/>
                <a:ea typeface="宋体" pitchFamily="2" charset="-122"/>
              </a:rPr>
              <a:t>x</a:t>
            </a:r>
            <a:r>
              <a:rPr kumimoji="1" lang="en-US" altLang="zh-CN" sz="2200" b="1" baseline="-25000" dirty="0">
                <a:solidFill>
                  <a:srgbClr val="000514"/>
                </a:solidFill>
                <a:latin typeface="Garamond" pitchFamily="18" charset="0"/>
                <a:ea typeface="宋体" pitchFamily="2" charset="-122"/>
              </a:rPr>
              <a:t>0</a:t>
            </a:r>
            <a:r>
              <a:rPr kumimoji="1" lang="zh-CN" altLang="en-US" sz="2200" b="1" dirty="0">
                <a:solidFill>
                  <a:srgbClr val="000514"/>
                </a:solidFill>
                <a:latin typeface="Garamond" pitchFamily="18" charset="0"/>
                <a:ea typeface="宋体" pitchFamily="2" charset="-122"/>
              </a:rPr>
              <a:t>到</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zh-CN" altLang="en-US" sz="2200" b="1" dirty="0">
                <a:solidFill>
                  <a:srgbClr val="000514"/>
                </a:solidFill>
                <a:latin typeface="Garamond" pitchFamily="18" charset="0"/>
                <a:ea typeface="宋体" pitchFamily="2" charset="-122"/>
              </a:rPr>
              <a:t>的可增广路</a:t>
            </a:r>
            <a:r>
              <a:rPr kumimoji="1" lang="en-US" altLang="zh-CN" sz="2200" b="1" dirty="0">
                <a:solidFill>
                  <a:srgbClr val="000514"/>
                </a:solidFill>
                <a:latin typeface="Garamond" pitchFamily="18" charset="0"/>
                <a:ea typeface="宋体" pitchFamily="2" charset="-122"/>
              </a:rPr>
              <a:t>P</a:t>
            </a:r>
          </a:p>
          <a:p>
            <a:pPr marL="342900" indent="-342900" fontAlgn="base">
              <a:lnSpc>
                <a:spcPct val="90000"/>
              </a:lnSpc>
              <a:spcBef>
                <a:spcPct val="20000"/>
              </a:spcBef>
              <a:spcAft>
                <a:spcPct val="0"/>
              </a:spcAft>
              <a:buClr>
                <a:srgbClr val="FFCC00"/>
              </a:buClr>
              <a:buSzPct val="70000"/>
              <a:defRPr/>
            </a:pP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令</a:t>
            </a:r>
            <a:r>
              <a:rPr kumimoji="1" lang="en-US" altLang="zh-CN" sz="2200" b="1" dirty="0">
                <a:solidFill>
                  <a:srgbClr val="000514"/>
                </a:solidFill>
                <a:latin typeface="Garamond" pitchFamily="18" charset="0"/>
                <a:ea typeface="宋体" pitchFamily="2" charset="-122"/>
              </a:rPr>
              <a:t>M </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 M</a:t>
            </a:r>
            <a:r>
              <a:rPr kumimoji="1" lang="en-US" altLang="zh-CN" sz="2200" b="1" dirty="0">
                <a:solidFill>
                  <a:srgbClr val="000514"/>
                </a:solidFill>
                <a:latin typeface="Garamond" pitchFamily="18" charset="0"/>
                <a:ea typeface="宋体" pitchFamily="2" charset="-122"/>
                <a:sym typeface="Symbol" pitchFamily="18" charset="2"/>
              </a:rPr>
              <a:t></a:t>
            </a:r>
            <a:r>
              <a:rPr kumimoji="1" lang="en-US" altLang="zh-CN" sz="2200" b="1" dirty="0">
                <a:solidFill>
                  <a:srgbClr val="000514"/>
                </a:solidFill>
                <a:latin typeface="Garamond" pitchFamily="18" charset="0"/>
                <a:ea typeface="宋体" pitchFamily="2" charset="-122"/>
              </a:rPr>
              <a:t>P, </a:t>
            </a:r>
            <a:r>
              <a:rPr kumimoji="1" lang="zh-CN" altLang="en-US" sz="2200" b="1" dirty="0">
                <a:solidFill>
                  <a:srgbClr val="000514"/>
                </a:solidFill>
                <a:latin typeface="Garamond" pitchFamily="18" charset="0"/>
                <a:ea typeface="宋体" pitchFamily="2" charset="-122"/>
              </a:rPr>
              <a:t>给</a:t>
            </a:r>
            <a:r>
              <a:rPr kumimoji="1" lang="en-US" altLang="zh-CN" sz="2200" b="1" dirty="0">
                <a:solidFill>
                  <a:srgbClr val="000514"/>
                </a:solidFill>
                <a:latin typeface="Garamond" pitchFamily="18" charset="0"/>
                <a:ea typeface="宋体" pitchFamily="2" charset="-122"/>
              </a:rPr>
              <a:t>x</a:t>
            </a:r>
            <a:r>
              <a:rPr kumimoji="1" lang="en-US" altLang="zh-CN" sz="2200" b="1" baseline="-25000" dirty="0">
                <a:solidFill>
                  <a:srgbClr val="000514"/>
                </a:solidFill>
                <a:latin typeface="Garamond" pitchFamily="18" charset="0"/>
                <a:ea typeface="宋体" pitchFamily="2" charset="-122"/>
              </a:rPr>
              <a:t>0</a:t>
            </a:r>
            <a:r>
              <a:rPr kumimoji="1" lang="en-US" altLang="zh-CN" sz="2200" b="1" dirty="0">
                <a:solidFill>
                  <a:srgbClr val="000514"/>
                </a:solidFill>
                <a:latin typeface="Garamond" pitchFamily="18" charset="0"/>
                <a:ea typeface="宋体" pitchFamily="2" charset="-122"/>
              </a:rPr>
              <a:t>, </a:t>
            </a:r>
            <a:r>
              <a:rPr kumimoji="1" lang="en-US" altLang="zh-CN" sz="2200" b="1" dirty="0" err="1">
                <a:solidFill>
                  <a:srgbClr val="000514"/>
                </a:solidFill>
                <a:latin typeface="Garamond" pitchFamily="18" charset="0"/>
                <a:ea typeface="宋体" pitchFamily="2" charset="-122"/>
              </a:rPr>
              <a:t>y</a:t>
            </a:r>
            <a:r>
              <a:rPr kumimoji="1" lang="en-US" altLang="zh-CN" sz="2200" b="1" baseline="-25000" dirty="0" err="1">
                <a:solidFill>
                  <a:srgbClr val="000514"/>
                </a:solidFill>
                <a:latin typeface="Garamond" pitchFamily="18" charset="0"/>
                <a:ea typeface="宋体" pitchFamily="2" charset="-122"/>
              </a:rPr>
              <a:t>i</a:t>
            </a:r>
            <a:r>
              <a:rPr kumimoji="1" lang="zh-CN" altLang="en-US" sz="2200" b="1" dirty="0">
                <a:solidFill>
                  <a:srgbClr val="000514"/>
                </a:solidFill>
                <a:latin typeface="Garamond" pitchFamily="18" charset="0"/>
                <a:ea typeface="宋体" pitchFamily="2" charset="-122"/>
              </a:rPr>
              <a:t>标记</a:t>
            </a:r>
            <a:r>
              <a:rPr kumimoji="1" lang="zh-CN" altLang="en-US"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1</a:t>
            </a:r>
            <a:r>
              <a:rPr kumimoji="1" lang="en-US" altLang="zh-CN" sz="2200" b="1" dirty="0">
                <a:solidFill>
                  <a:srgbClr val="000514"/>
                </a:solidFill>
                <a:latin typeface="Arial" pitchFamily="34" charset="0"/>
                <a:ea typeface="宋体" pitchFamily="2" charset="-122"/>
              </a:rPr>
              <a:t>”</a:t>
            </a:r>
            <a:r>
              <a:rPr kumimoji="1" lang="en-US" altLang="zh-CN" sz="2200" b="1" dirty="0">
                <a:solidFill>
                  <a:srgbClr val="000514"/>
                </a:solidFill>
                <a:latin typeface="Garamond" pitchFamily="18" charset="0"/>
                <a:ea typeface="宋体" pitchFamily="2" charset="-122"/>
              </a:rPr>
              <a:t>. </a:t>
            </a:r>
            <a:r>
              <a:rPr kumimoji="1" lang="zh-CN" altLang="en-US" sz="2200" b="1" dirty="0">
                <a:solidFill>
                  <a:srgbClr val="000514"/>
                </a:solidFill>
                <a:latin typeface="Garamond" pitchFamily="18" charset="0"/>
                <a:ea typeface="宋体" pitchFamily="2" charset="-122"/>
              </a:rPr>
              <a:t>转</a:t>
            </a:r>
            <a:r>
              <a:rPr kumimoji="1" lang="en-US" altLang="zh-CN" sz="2200" b="1" dirty="0">
                <a:solidFill>
                  <a:srgbClr val="000514"/>
                </a:solidFill>
                <a:latin typeface="Garamond" pitchFamily="18" charset="0"/>
                <a:ea typeface="宋体" pitchFamily="2" charset="-122"/>
              </a:rPr>
              <a:t>step2.</a:t>
            </a:r>
          </a:p>
        </p:txBody>
      </p:sp>
      <p:sp>
        <p:nvSpPr>
          <p:cNvPr id="49155" name="Text Box 4"/>
          <p:cNvSpPr txBox="1">
            <a:spLocks noChangeArrowheads="1"/>
          </p:cNvSpPr>
          <p:nvPr/>
        </p:nvSpPr>
        <p:spPr bwMode="auto">
          <a:xfrm>
            <a:off x="9336089" y="3249614"/>
            <a:ext cx="585787" cy="2554545"/>
          </a:xfrm>
          <a:prstGeom prst="rect">
            <a:avLst/>
          </a:prstGeom>
          <a:solidFill>
            <a:schemeClr val="accent1"/>
          </a:solidFill>
          <a:ln w="9525">
            <a:noFill/>
            <a:miter lim="800000"/>
            <a:headEnd/>
            <a:tailEnd/>
          </a:ln>
        </p:spPr>
        <p:txBody>
          <a:bodyPr>
            <a:spAutoFit/>
          </a:bodyPr>
          <a:lstStyle/>
          <a:p>
            <a:pPr fontAlgn="base">
              <a:spcBef>
                <a:spcPct val="50000"/>
              </a:spcBef>
              <a:spcAft>
                <a:spcPct val="0"/>
              </a:spcAft>
              <a:defRPr/>
            </a:pPr>
            <a:r>
              <a:rPr kumimoji="1" lang="zh-CN" altLang="en-US" sz="3200" b="1">
                <a:solidFill>
                  <a:srgbClr val="FFFFFF"/>
                </a:solidFill>
                <a:latin typeface="Arial" pitchFamily="34" charset="0"/>
                <a:ea typeface="宋体" pitchFamily="2" charset="-122"/>
              </a:rPr>
              <a:t>匈牙利算法</a:t>
            </a:r>
          </a:p>
        </p:txBody>
      </p:sp>
      <p:sp>
        <p:nvSpPr>
          <p:cNvPr id="49156" name="Text Box 5"/>
          <p:cNvSpPr txBox="1">
            <a:spLocks noChangeArrowheads="1"/>
          </p:cNvSpPr>
          <p:nvPr/>
        </p:nvSpPr>
        <p:spPr bwMode="auto">
          <a:xfrm>
            <a:off x="8355467" y="1393372"/>
            <a:ext cx="1992312" cy="915988"/>
          </a:xfrm>
          <a:prstGeom prst="rect">
            <a:avLst/>
          </a:prstGeom>
          <a:noFill/>
          <a:ln w="9525">
            <a:noFill/>
            <a:miter lim="800000"/>
            <a:headEnd/>
            <a:tailEnd/>
          </a:ln>
        </p:spPr>
        <p:txBody>
          <a:bodyPr>
            <a:spAutoFit/>
          </a:bodyPr>
          <a:lstStyle/>
          <a:p>
            <a:pPr fontAlgn="base">
              <a:spcBef>
                <a:spcPct val="50000"/>
              </a:spcBef>
              <a:spcAft>
                <a:spcPct val="0"/>
              </a:spcAft>
              <a:defRPr/>
            </a:pPr>
            <a:r>
              <a:rPr kumimoji="1" lang="zh-CN" altLang="en-US" b="1" dirty="0">
                <a:solidFill>
                  <a:srgbClr val="FF3300"/>
                </a:solidFill>
                <a:latin typeface="Arial" pitchFamily="34" charset="0"/>
                <a:ea typeface="宋体" pitchFamily="2" charset="-122"/>
                <a:hlinkClick r:id="rId2"/>
              </a:rPr>
              <a:t>匈牙利</a:t>
            </a:r>
            <a:r>
              <a:rPr kumimoji="1" lang="zh-CN" altLang="en-US" b="1" dirty="0">
                <a:solidFill>
                  <a:srgbClr val="FF3300"/>
                </a:solidFill>
                <a:latin typeface="Arial" pitchFamily="34" charset="0"/>
                <a:ea typeface="宋体" pitchFamily="2" charset="-122"/>
                <a:hlinkClick r:id="rId3"/>
              </a:rPr>
              <a:t>数学家</a:t>
            </a:r>
            <a:r>
              <a:rPr kumimoji="1" lang="en-US" altLang="zh-CN" b="1" dirty="0">
                <a:solidFill>
                  <a:srgbClr val="FF3300"/>
                </a:solidFill>
                <a:latin typeface="Arial" pitchFamily="34" charset="0"/>
                <a:ea typeface="宋体" pitchFamily="2" charset="-122"/>
              </a:rPr>
              <a:t>Edmonds</a:t>
            </a:r>
            <a:r>
              <a:rPr kumimoji="1" lang="zh-CN" altLang="en-US" b="1" dirty="0">
                <a:solidFill>
                  <a:srgbClr val="FF3300"/>
                </a:solidFill>
                <a:latin typeface="Arial" pitchFamily="34" charset="0"/>
                <a:ea typeface="宋体" pitchFamily="2" charset="-122"/>
              </a:rPr>
              <a:t>于</a:t>
            </a:r>
            <a:r>
              <a:rPr kumimoji="1" lang="en-US" altLang="zh-CN" b="1" dirty="0">
                <a:solidFill>
                  <a:srgbClr val="FF3300"/>
                </a:solidFill>
                <a:latin typeface="Arial" pitchFamily="34" charset="0"/>
                <a:ea typeface="宋体" pitchFamily="2" charset="-122"/>
              </a:rPr>
              <a:t>1965</a:t>
            </a:r>
            <a:r>
              <a:rPr kumimoji="1" lang="zh-CN" altLang="en-US" b="1" dirty="0">
                <a:solidFill>
                  <a:srgbClr val="FF3300"/>
                </a:solidFill>
                <a:latin typeface="Arial" pitchFamily="34" charset="0"/>
                <a:ea typeface="宋体" pitchFamily="2" charset="-122"/>
              </a:rPr>
              <a:t>年提出 </a:t>
            </a: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a:t> </a:t>
            </a:r>
            <a:r>
              <a:rPr lang="zh-CN" altLang="en-US" dirty="0"/>
              <a:t>二分图的最大匹配</a:t>
            </a:r>
          </a:p>
        </p:txBody>
      </p:sp>
    </p:spTree>
    <p:extLst>
      <p:ext uri="{BB962C8B-B14F-4D97-AF65-F5344CB8AC3E}">
        <p14:creationId xmlns:p14="http://schemas.microsoft.com/office/powerpoint/2010/main" val="89544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0">
                                            <p:txEl>
                                              <p:pRg st="0" end="0"/>
                                            </p:txEl>
                                          </p:spTgt>
                                        </p:tgtEl>
                                        <p:attrNameLst>
                                          <p:attrName>style.visibility</p:attrName>
                                        </p:attrNameLst>
                                      </p:cBhvr>
                                      <p:to>
                                        <p:strVal val="visible"/>
                                      </p:to>
                                    </p:set>
                                    <p:animEffect transition="in" filter="blinds(horizontal)">
                                      <p:cBhvr>
                                        <p:cTn id="7" dur="500"/>
                                        <p:tgtEl>
                                          <p:spTgt spid="1107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970">
                                            <p:txEl>
                                              <p:pRg st="1" end="1"/>
                                            </p:txEl>
                                          </p:spTgt>
                                        </p:tgtEl>
                                        <p:attrNameLst>
                                          <p:attrName>style.visibility</p:attrName>
                                        </p:attrNameLst>
                                      </p:cBhvr>
                                      <p:to>
                                        <p:strVal val="visible"/>
                                      </p:to>
                                    </p:set>
                                    <p:animEffect transition="in" filter="blinds(horizontal)">
                                      <p:cBhvr>
                                        <p:cTn id="12" dur="500"/>
                                        <p:tgtEl>
                                          <p:spTgt spid="1107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7970">
                                            <p:txEl>
                                              <p:pRg st="2" end="2"/>
                                            </p:txEl>
                                          </p:spTgt>
                                        </p:tgtEl>
                                        <p:attrNameLst>
                                          <p:attrName>style.visibility</p:attrName>
                                        </p:attrNameLst>
                                      </p:cBhvr>
                                      <p:to>
                                        <p:strVal val="visible"/>
                                      </p:to>
                                    </p:set>
                                    <p:animEffect transition="in" filter="blinds(horizontal)">
                                      <p:cBhvr>
                                        <p:cTn id="17" dur="500"/>
                                        <p:tgtEl>
                                          <p:spTgt spid="1107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7970">
                                            <p:txEl>
                                              <p:pRg st="3" end="3"/>
                                            </p:txEl>
                                          </p:spTgt>
                                        </p:tgtEl>
                                        <p:attrNameLst>
                                          <p:attrName>style.visibility</p:attrName>
                                        </p:attrNameLst>
                                      </p:cBhvr>
                                      <p:to>
                                        <p:strVal val="visible"/>
                                      </p:to>
                                    </p:set>
                                    <p:animEffect transition="in" filter="blinds(horizontal)">
                                      <p:cBhvr>
                                        <p:cTn id="22" dur="500"/>
                                        <p:tgtEl>
                                          <p:spTgt spid="1107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7970">
                                            <p:txEl>
                                              <p:pRg st="4" end="4"/>
                                            </p:txEl>
                                          </p:spTgt>
                                        </p:tgtEl>
                                        <p:attrNameLst>
                                          <p:attrName>style.visibility</p:attrName>
                                        </p:attrNameLst>
                                      </p:cBhvr>
                                      <p:to>
                                        <p:strVal val="visible"/>
                                      </p:to>
                                    </p:set>
                                    <p:animEffect transition="in" filter="blinds(horizontal)">
                                      <p:cBhvr>
                                        <p:cTn id="27" dur="500"/>
                                        <p:tgtEl>
                                          <p:spTgt spid="1107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7970">
                                            <p:txEl>
                                              <p:pRg st="5" end="5"/>
                                            </p:txEl>
                                          </p:spTgt>
                                        </p:tgtEl>
                                        <p:attrNameLst>
                                          <p:attrName>style.visibility</p:attrName>
                                        </p:attrNameLst>
                                      </p:cBhvr>
                                      <p:to>
                                        <p:strVal val="visible"/>
                                      </p:to>
                                    </p:set>
                                    <p:animEffect transition="in" filter="blinds(horizontal)">
                                      <p:cBhvr>
                                        <p:cTn id="32" dur="500"/>
                                        <p:tgtEl>
                                          <p:spTgt spid="11079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7970">
                                            <p:txEl>
                                              <p:pRg st="6" end="6"/>
                                            </p:txEl>
                                          </p:spTgt>
                                        </p:tgtEl>
                                        <p:attrNameLst>
                                          <p:attrName>style.visibility</p:attrName>
                                        </p:attrNameLst>
                                      </p:cBhvr>
                                      <p:to>
                                        <p:strVal val="visible"/>
                                      </p:to>
                                    </p:set>
                                    <p:animEffect transition="in" filter="blinds(horizontal)">
                                      <p:cBhvr>
                                        <p:cTn id="37" dur="500"/>
                                        <p:tgtEl>
                                          <p:spTgt spid="11079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7970">
                                            <p:txEl>
                                              <p:pRg st="7" end="7"/>
                                            </p:txEl>
                                          </p:spTgt>
                                        </p:tgtEl>
                                        <p:attrNameLst>
                                          <p:attrName>style.visibility</p:attrName>
                                        </p:attrNameLst>
                                      </p:cBhvr>
                                      <p:to>
                                        <p:strVal val="visible"/>
                                      </p:to>
                                    </p:set>
                                    <p:animEffect transition="in" filter="blinds(horizontal)">
                                      <p:cBhvr>
                                        <p:cTn id="42" dur="500"/>
                                        <p:tgtEl>
                                          <p:spTgt spid="11079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7970">
                                            <p:txEl>
                                              <p:pRg st="8" end="8"/>
                                            </p:txEl>
                                          </p:spTgt>
                                        </p:tgtEl>
                                        <p:attrNameLst>
                                          <p:attrName>style.visibility</p:attrName>
                                        </p:attrNameLst>
                                      </p:cBhvr>
                                      <p:to>
                                        <p:strVal val="visible"/>
                                      </p:to>
                                    </p:set>
                                    <p:animEffect transition="in" filter="blinds(horizontal)">
                                      <p:cBhvr>
                                        <p:cTn id="47" dur="500"/>
                                        <p:tgtEl>
                                          <p:spTgt spid="11079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7970">
                                            <p:txEl>
                                              <p:pRg st="9" end="9"/>
                                            </p:txEl>
                                          </p:spTgt>
                                        </p:tgtEl>
                                        <p:attrNameLst>
                                          <p:attrName>style.visibility</p:attrName>
                                        </p:attrNameLst>
                                      </p:cBhvr>
                                      <p:to>
                                        <p:strVal val="visible"/>
                                      </p:to>
                                    </p:set>
                                    <p:animEffect transition="in" filter="blinds(horizontal)">
                                      <p:cBhvr>
                                        <p:cTn id="52" dur="500"/>
                                        <p:tgtEl>
                                          <p:spTgt spid="11079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7970">
                                            <p:txEl>
                                              <p:pRg st="10" end="10"/>
                                            </p:txEl>
                                          </p:spTgt>
                                        </p:tgtEl>
                                        <p:attrNameLst>
                                          <p:attrName>style.visibility</p:attrName>
                                        </p:attrNameLst>
                                      </p:cBhvr>
                                      <p:to>
                                        <p:strVal val="visible"/>
                                      </p:to>
                                    </p:set>
                                    <p:animEffect transition="in" filter="blinds(horizontal)">
                                      <p:cBhvr>
                                        <p:cTn id="57" dur="500"/>
                                        <p:tgtEl>
                                          <p:spTgt spid="11079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07970">
                                            <p:txEl>
                                              <p:pRg st="11" end="11"/>
                                            </p:txEl>
                                          </p:spTgt>
                                        </p:tgtEl>
                                        <p:attrNameLst>
                                          <p:attrName>style.visibility</p:attrName>
                                        </p:attrNameLst>
                                      </p:cBhvr>
                                      <p:to>
                                        <p:strVal val="visible"/>
                                      </p:to>
                                    </p:set>
                                    <p:animEffect transition="in" filter="blinds(horizontal)">
                                      <p:cBhvr>
                                        <p:cTn id="62" dur="500"/>
                                        <p:tgtEl>
                                          <p:spTgt spid="110797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07970">
                                            <p:txEl>
                                              <p:pRg st="12" end="12"/>
                                            </p:txEl>
                                          </p:spTgt>
                                        </p:tgtEl>
                                        <p:attrNameLst>
                                          <p:attrName>style.visibility</p:attrName>
                                        </p:attrNameLst>
                                      </p:cBhvr>
                                      <p:to>
                                        <p:strVal val="visible"/>
                                      </p:to>
                                    </p:set>
                                    <p:animEffect transition="in" filter="blinds(horizontal)">
                                      <p:cBhvr>
                                        <p:cTn id="67" dur="500"/>
                                        <p:tgtEl>
                                          <p:spTgt spid="110797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07970">
                                            <p:txEl>
                                              <p:pRg st="13" end="13"/>
                                            </p:txEl>
                                          </p:spTgt>
                                        </p:tgtEl>
                                        <p:attrNameLst>
                                          <p:attrName>style.visibility</p:attrName>
                                        </p:attrNameLst>
                                      </p:cBhvr>
                                      <p:to>
                                        <p:strVal val="visible"/>
                                      </p:to>
                                    </p:set>
                                    <p:animEffect transition="in" filter="blinds(horizontal)">
                                      <p:cBhvr>
                                        <p:cTn id="72" dur="500"/>
                                        <p:tgtEl>
                                          <p:spTgt spid="11079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2104571" y="1960132"/>
            <a:ext cx="8505764" cy="3340100"/>
          </a:xfrm>
        </p:spPr>
        <p:txBody>
          <a:bodyPr/>
          <a:lstStyle/>
          <a:p>
            <a:pPr eaLnBrk="1" hangingPunct="1"/>
            <a:r>
              <a:rPr lang="zh-CN" altLang="en-US" dirty="0"/>
              <a:t>基本算法</a:t>
            </a:r>
            <a:r>
              <a:rPr lang="en-US" altLang="zh-CN" dirty="0"/>
              <a:t>: </a:t>
            </a:r>
            <a:r>
              <a:rPr lang="zh-CN" altLang="en-US" dirty="0"/>
              <a:t>迭代过程</a:t>
            </a:r>
          </a:p>
          <a:p>
            <a:pPr eaLnBrk="1" hangingPunct="1">
              <a:buFont typeface="Wingdings" pitchFamily="2" charset="2"/>
              <a:buNone/>
            </a:pPr>
            <a:r>
              <a:rPr lang="zh-CN" altLang="en-US" dirty="0"/>
              <a:t>   </a:t>
            </a:r>
            <a:r>
              <a:rPr lang="en-US" altLang="zh-CN" dirty="0"/>
              <a:t>1</a:t>
            </a:r>
            <a:r>
              <a:rPr lang="zh-CN" altLang="en-US" dirty="0"/>
              <a:t>）每个男孩（在开始和被拒绝后）每次都向至今未曾拒绝过他的女孩中他最倾向的一个女孩求婚</a:t>
            </a:r>
          </a:p>
          <a:p>
            <a:pPr eaLnBrk="1" hangingPunct="1">
              <a:buFont typeface="Wingdings" pitchFamily="2" charset="2"/>
              <a:buNone/>
            </a:pPr>
            <a:r>
              <a:rPr lang="zh-CN" altLang="en-US" dirty="0"/>
              <a:t>   </a:t>
            </a:r>
            <a:r>
              <a:rPr lang="en-US" altLang="zh-CN" dirty="0"/>
              <a:t>2</a:t>
            </a:r>
            <a:r>
              <a:rPr lang="zh-CN" altLang="en-US" dirty="0"/>
              <a:t>）每个女孩每次都保留当前她的求婚者中她最倾向的一个男孩，并拒绝其他的求婚者。</a:t>
            </a:r>
          </a:p>
          <a:p>
            <a:pPr eaLnBrk="1" hangingPunct="1">
              <a:buFont typeface="Wingdings" pitchFamily="2" charset="2"/>
              <a:buNone/>
            </a:pPr>
            <a:r>
              <a:rPr lang="zh-CN" altLang="en-US" dirty="0"/>
              <a:t>   直到这个过程一直到不再变化为止。</a:t>
            </a:r>
            <a:endParaRPr lang="en-US" altLang="zh-CN" dirty="0"/>
          </a:p>
          <a:p>
            <a:pPr eaLnBrk="1" hangingPunct="1">
              <a:buFont typeface="Wingdings" pitchFamily="2" charset="2"/>
              <a:buNone/>
            </a:pPr>
            <a:endParaRPr lang="en-US" altLang="zh-CN" dirty="0"/>
          </a:p>
          <a:p>
            <a:pPr eaLnBrk="1" hangingPunct="1">
              <a:buNone/>
            </a:pPr>
            <a:r>
              <a:rPr lang="zh-CN" altLang="en-US" dirty="0">
                <a:solidFill>
                  <a:srgbClr val="C00000"/>
                </a:solidFill>
                <a:latin typeface="Times New Roman" panose="02020603050405020304" pitchFamily="18" charset="0"/>
                <a:cs typeface="Times New Roman" panose="02020603050405020304" pitchFamily="18" charset="0"/>
              </a:rPr>
              <a:t>基本假设：与其独身，不如和一个认识的人结婚</a:t>
            </a:r>
          </a:p>
          <a:p>
            <a:pPr eaLnBrk="1" hangingPunct="1">
              <a:buFont typeface="Wingdings" pitchFamily="2" charset="2"/>
              <a:buNone/>
            </a:pPr>
            <a:r>
              <a:rPr lang="zh-CN" altLang="en-US" dirty="0"/>
              <a:t> </a:t>
            </a:r>
          </a:p>
        </p:txBody>
      </p:sp>
      <p:sp>
        <p:nvSpPr>
          <p:cNvPr id="5" name="TextBox 4"/>
          <p:cNvSpPr txBox="1"/>
          <p:nvPr/>
        </p:nvSpPr>
        <p:spPr>
          <a:xfrm>
            <a:off x="2104571" y="1233713"/>
            <a:ext cx="2892138" cy="523220"/>
          </a:xfrm>
          <a:prstGeom prst="rect">
            <a:avLst/>
          </a:prstGeom>
          <a:noFill/>
        </p:spPr>
        <p:txBody>
          <a:bodyPr wrap="none" rtlCol="0">
            <a:spAutoFit/>
          </a:bodyPr>
          <a:lstStyle/>
          <a:p>
            <a:r>
              <a:rPr lang="en-US" altLang="zh-CN" sz="2800" dirty="0">
                <a:solidFill>
                  <a:srgbClr val="00297A"/>
                </a:solidFill>
                <a:latin typeface="宋体" pitchFamily="2" charset="-122"/>
              </a:rPr>
              <a:t>(1)</a:t>
            </a:r>
            <a:r>
              <a:rPr lang="zh-CN" altLang="en-US" sz="2800" dirty="0">
                <a:solidFill>
                  <a:srgbClr val="00297A"/>
                </a:solidFill>
                <a:latin typeface="宋体" pitchFamily="2" charset="-122"/>
              </a:rPr>
              <a:t>稳定匹配问题</a:t>
            </a:r>
            <a:endParaRPr lang="zh-CN" altLang="en-US" sz="2800" dirty="0">
              <a:solidFill>
                <a:srgbClr val="4D5B6B"/>
              </a:solidFill>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a:t> </a:t>
            </a:r>
            <a:r>
              <a:rPr lang="zh-CN" altLang="en-US" dirty="0"/>
              <a:t>匹配应用举例</a:t>
            </a:r>
          </a:p>
        </p:txBody>
      </p:sp>
    </p:spTree>
    <p:extLst>
      <p:ext uri="{BB962C8B-B14F-4D97-AF65-F5344CB8AC3E}">
        <p14:creationId xmlns:p14="http://schemas.microsoft.com/office/powerpoint/2010/main" val="3373140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4294967295"/>
          </p:nvPr>
        </p:nvSpPr>
        <p:spPr>
          <a:xfrm>
            <a:off x="1974850" y="1889820"/>
            <a:ext cx="8229600" cy="3317875"/>
          </a:xfrm>
        </p:spPr>
        <p:txBody>
          <a:bodyPr/>
          <a:lstStyle/>
          <a:p>
            <a:pPr eaLnBrk="1" hangingPunct="1">
              <a:lnSpc>
                <a:spcPct val="90000"/>
              </a:lnSpc>
            </a:pPr>
            <a:r>
              <a:rPr lang="zh-CN" altLang="en-US" sz="2600" dirty="0">
                <a:latin typeface="Times New Roman" panose="02020603050405020304" pitchFamily="18" charset="0"/>
                <a:cs typeface="Times New Roman" panose="02020603050405020304" pitchFamily="18" charset="0"/>
              </a:rPr>
              <a:t>出租车公司接到</a:t>
            </a:r>
            <a:r>
              <a:rPr lang="en-US" altLang="zh-CN" sz="2600"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N&lt;500</a:t>
            </a:r>
            <a:r>
              <a:rPr lang="zh-CN" altLang="en-US" sz="2600" dirty="0">
                <a:latin typeface="Times New Roman" panose="02020603050405020304" pitchFamily="18" charset="0"/>
                <a:cs typeface="Times New Roman" panose="02020603050405020304" pitchFamily="18" charset="0"/>
              </a:rPr>
              <a:t>）个订单，每个订单的描述是：</a:t>
            </a:r>
            <a:r>
              <a:rPr lang="en-US" altLang="zh-CN" sz="2600" dirty="0">
                <a:latin typeface="Times New Roman" panose="02020603050405020304" pitchFamily="18" charset="0"/>
                <a:cs typeface="Times New Roman" panose="02020603050405020304" pitchFamily="18" charset="0"/>
              </a:rPr>
              <a:t>t</a:t>
            </a:r>
            <a:r>
              <a:rPr lang="zh-CN" altLang="en-US" sz="2600" dirty="0">
                <a:latin typeface="Times New Roman" panose="02020603050405020304" pitchFamily="18" charset="0"/>
                <a:cs typeface="Times New Roman" panose="02020603050405020304" pitchFamily="18" charset="0"/>
              </a:rPr>
              <a:t>时刻需要从</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x,y</a:t>
            </a:r>
            <a:r>
              <a:rPr lang="en-US"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坐标出发去</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tx,ty</a:t>
            </a:r>
            <a:r>
              <a:rPr lang="en-US"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坐标。出租车公司希望派出最少的车完成所有的订单。派出一个出租车，它可以去接任何一个订单；若一个出租车在完成了一个订单之后，能在下一个订单的时刻之前赶到出发地点，那么它可以继续接下一个订单。输出最少需要多少出租车。 </a:t>
            </a:r>
          </a:p>
        </p:txBody>
      </p:sp>
      <p:sp>
        <p:nvSpPr>
          <p:cNvPr id="76807" name="Rectangle 7"/>
          <p:cNvSpPr>
            <a:spLocks noChangeArrowheads="1"/>
          </p:cNvSpPr>
          <p:nvPr/>
        </p:nvSpPr>
        <p:spPr bwMode="auto">
          <a:xfrm>
            <a:off x="2228850" y="4776788"/>
            <a:ext cx="7975600" cy="1282700"/>
          </a:xfrm>
          <a:prstGeom prst="rect">
            <a:avLst/>
          </a:prstGeom>
          <a:noFill/>
          <a:ln w="9525">
            <a:noFill/>
            <a:miter lim="800000"/>
            <a:headEnd/>
            <a:tailEnd/>
          </a:ln>
        </p:spPr>
        <p:txBody>
          <a:bodyPr anchor="ctr">
            <a:spAutoFit/>
          </a:bodyPr>
          <a:lstStyle/>
          <a:p>
            <a:pPr eaLnBrk="0" hangingPunct="0"/>
            <a:r>
              <a:rPr lang="zh-CN" altLang="en-US" sz="2600" dirty="0">
                <a:solidFill>
                  <a:srgbClr val="000000"/>
                </a:solidFill>
                <a:latin typeface="Times New Roman" panose="02020603050405020304" pitchFamily="18" charset="0"/>
                <a:cs typeface="Times New Roman" panose="02020603050405020304" pitchFamily="18" charset="0"/>
              </a:rPr>
              <a:t>建模</a:t>
            </a:r>
            <a:r>
              <a:rPr lang="en-US" altLang="zh-CN" sz="2600" dirty="0">
                <a:solidFill>
                  <a:srgbClr val="000000"/>
                </a:solidFill>
                <a:latin typeface="Times New Roman" panose="02020603050405020304" pitchFamily="18" charset="0"/>
                <a:cs typeface="Times New Roman" panose="02020603050405020304" pitchFamily="18" charset="0"/>
              </a:rPr>
              <a:t>: </a:t>
            </a:r>
            <a:r>
              <a:rPr lang="zh-CN" altLang="en-US" sz="2600" dirty="0">
                <a:solidFill>
                  <a:srgbClr val="000000"/>
                </a:solidFill>
                <a:latin typeface="Times New Roman" panose="02020603050405020304" pitchFamily="18" charset="0"/>
                <a:cs typeface="Times New Roman" panose="02020603050405020304" pitchFamily="18" charset="0"/>
              </a:rPr>
              <a:t>将一个订单作为有向无环图的一个节点，若订单</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完成后能够赶到订单</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，那么在有向图</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到</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之间连有向边。然后求这个有向图的最小路径覆盖。 </a:t>
            </a: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  </a:t>
            </a:r>
            <a:r>
              <a:rPr lang="zh-CN" altLang="en-US" dirty="0">
                <a:latin typeface="Times New Roman" panose="02020603050405020304" pitchFamily="18" charset="0"/>
                <a:cs typeface="Times New Roman" panose="02020603050405020304" pitchFamily="18" charset="0"/>
              </a:rPr>
              <a:t>匹配应用举例</a:t>
            </a:r>
          </a:p>
        </p:txBody>
      </p:sp>
      <p:sp>
        <p:nvSpPr>
          <p:cNvPr id="8" name="TextBox 7"/>
          <p:cNvSpPr txBox="1"/>
          <p:nvPr/>
        </p:nvSpPr>
        <p:spPr>
          <a:xfrm>
            <a:off x="1915886" y="1233714"/>
            <a:ext cx="3894015" cy="584775"/>
          </a:xfrm>
          <a:prstGeom prst="rect">
            <a:avLst/>
          </a:prstGeom>
          <a:noFill/>
        </p:spPr>
        <p:txBody>
          <a:bodyPr wrap="none" rtlCol="0">
            <a:spAutoFit/>
          </a:bodyPr>
          <a:lstStyle/>
          <a:p>
            <a:r>
              <a:rPr lang="zh-CN" altLang="en-US" sz="3200" dirty="0">
                <a:solidFill>
                  <a:srgbClr val="00297A"/>
                </a:solidFill>
                <a:latin typeface="宋体" pitchFamily="2" charset="-122"/>
              </a:rPr>
              <a:t>（</a:t>
            </a:r>
            <a:r>
              <a:rPr lang="en-US" altLang="zh-CN" sz="3200" dirty="0">
                <a:solidFill>
                  <a:srgbClr val="00297A"/>
                </a:solidFill>
                <a:latin typeface="宋体" pitchFamily="2" charset="-122"/>
              </a:rPr>
              <a:t>4</a:t>
            </a:r>
            <a:r>
              <a:rPr lang="zh-CN" altLang="en-US" sz="3200" dirty="0">
                <a:solidFill>
                  <a:srgbClr val="00297A"/>
                </a:solidFill>
                <a:latin typeface="宋体" pitchFamily="2" charset="-122"/>
              </a:rPr>
              <a:t>） 最小路径覆盖</a:t>
            </a:r>
          </a:p>
        </p:txBody>
      </p:sp>
    </p:spTree>
    <p:extLst>
      <p:ext uri="{BB962C8B-B14F-4D97-AF65-F5344CB8AC3E}">
        <p14:creationId xmlns:p14="http://schemas.microsoft.com/office/powerpoint/2010/main" val="4209066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2039482" y="1314451"/>
            <a:ext cx="6886575" cy="461665"/>
          </a:xfrm>
          <a:prstGeom prst="rect">
            <a:avLst/>
          </a:prstGeom>
          <a:noFill/>
          <a:ln w="9525">
            <a:noFill/>
            <a:miter lim="800000"/>
          </a:ln>
        </p:spPr>
        <p:txBody>
          <a:bodyPr>
            <a:spAutoFit/>
          </a:bodyPr>
          <a:lstStyle/>
          <a:p>
            <a:pPr fontAlgn="base">
              <a:spcBef>
                <a:spcPct val="50000"/>
              </a:spcBef>
              <a:spcAft>
                <a:spcPct val="0"/>
              </a:spcAft>
              <a:defRPr/>
            </a:pPr>
            <a:r>
              <a:rPr kumimoji="1" lang="en-US" altLang="zh-CN" sz="2400" b="1" dirty="0">
                <a:solidFill>
                  <a:srgbClr val="5E2CAE"/>
                </a:solidFill>
                <a:latin typeface="Arial" pitchFamily="34" charset="0"/>
                <a:ea typeface="宋体" pitchFamily="2" charset="-122"/>
              </a:rPr>
              <a:t>Ford-Fulkerson</a:t>
            </a:r>
            <a:r>
              <a:rPr kumimoji="1" lang="zh-CN" altLang="en-US" sz="2400" b="1" dirty="0">
                <a:solidFill>
                  <a:srgbClr val="5E2CAE"/>
                </a:solidFill>
                <a:latin typeface="Arial" pitchFamily="34" charset="0"/>
                <a:ea typeface="宋体" pitchFamily="2" charset="-122"/>
              </a:rPr>
              <a:t>算法    （</a:t>
            </a:r>
            <a:r>
              <a:rPr kumimoji="1" lang="en-US" altLang="zh-CN" sz="2400" b="1" dirty="0">
                <a:solidFill>
                  <a:srgbClr val="5E2CAE"/>
                </a:solidFill>
                <a:latin typeface="Arial" pitchFamily="34" charset="0"/>
                <a:ea typeface="宋体" pitchFamily="2" charset="-122"/>
              </a:rPr>
              <a:t>1957</a:t>
            </a:r>
            <a:r>
              <a:rPr kumimoji="1" lang="zh-CN" altLang="en-US" sz="2400" b="1" dirty="0">
                <a:solidFill>
                  <a:srgbClr val="5E2CAE"/>
                </a:solidFill>
                <a:latin typeface="Arial" pitchFamily="34" charset="0"/>
                <a:ea typeface="宋体" pitchFamily="2" charset="-122"/>
              </a:rPr>
              <a:t>）</a:t>
            </a:r>
          </a:p>
        </p:txBody>
      </p:sp>
      <p:sp>
        <p:nvSpPr>
          <p:cNvPr id="107524" name="Rectangle 4"/>
          <p:cNvSpPr>
            <a:spLocks noChangeArrowheads="1"/>
          </p:cNvSpPr>
          <p:nvPr/>
        </p:nvSpPr>
        <p:spPr bwMode="auto">
          <a:xfrm>
            <a:off x="2083931" y="1989138"/>
            <a:ext cx="8551862" cy="4118050"/>
          </a:xfrm>
          <a:prstGeom prst="rect">
            <a:avLst/>
          </a:prstGeom>
          <a:noFill/>
          <a:ln w="9525">
            <a:noFill/>
            <a:miter lim="800000"/>
          </a:ln>
        </p:spPr>
        <p:txBody>
          <a:bodyPr>
            <a:spAutoFit/>
          </a:bodyPr>
          <a:lstStyle/>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以网络最大流等于最小割切容量定理为基础，包含两个过程</a:t>
            </a:r>
            <a:r>
              <a:rPr kumimoji="1" lang="en-US" altLang="zh-CN" sz="2400" b="1">
                <a:solidFill>
                  <a:srgbClr val="000000"/>
                </a:solidFill>
                <a:latin typeface="Arial" pitchFamily="34" charset="0"/>
                <a:ea typeface="楷体_GB2312" pitchFamily="49" charset="-122"/>
              </a:rPr>
              <a:t>:</a:t>
            </a:r>
          </a:p>
          <a:p>
            <a:pPr fontAlgn="base">
              <a:spcBef>
                <a:spcPct val="10000"/>
              </a:spcBef>
              <a:spcAft>
                <a:spcPct val="0"/>
              </a:spcAft>
              <a:defRPr/>
            </a:pPr>
            <a:r>
              <a:rPr kumimoji="1" lang="en-US" altLang="zh-CN" sz="2400" b="1">
                <a:solidFill>
                  <a:srgbClr val="000000"/>
                </a:solidFill>
                <a:latin typeface="Arial" pitchFamily="34" charset="0"/>
                <a:ea typeface="楷体_GB2312" pitchFamily="49" charset="-122"/>
              </a:rPr>
              <a:t>(1) </a:t>
            </a:r>
            <a:r>
              <a:rPr kumimoji="1" lang="zh-CN" altLang="en-US" sz="2400" b="1">
                <a:solidFill>
                  <a:srgbClr val="000000"/>
                </a:solidFill>
                <a:latin typeface="Arial" pitchFamily="34" charset="0"/>
                <a:ea typeface="楷体_GB2312" pitchFamily="49" charset="-122"/>
              </a:rPr>
              <a:t>标号过程</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a:t>
            </a:r>
            <a:r>
              <a:rPr kumimoji="1" lang="en-US" altLang="zh-CN" sz="2400" b="1">
                <a:solidFill>
                  <a:srgbClr val="000000"/>
                </a:solidFill>
                <a:latin typeface="Arial" pitchFamily="34" charset="0"/>
                <a:ea typeface="楷体_GB2312" pitchFamily="49" charset="-122"/>
              </a:rPr>
              <a:t>• </a:t>
            </a:r>
            <a:r>
              <a:rPr kumimoji="1" lang="zh-CN" altLang="en-US" sz="2400" b="1">
                <a:solidFill>
                  <a:srgbClr val="000000"/>
                </a:solidFill>
                <a:latin typeface="Arial" pitchFamily="34" charset="0"/>
                <a:ea typeface="楷体_GB2312" pitchFamily="49" charset="-122"/>
              </a:rPr>
              <a:t>检查网络中是否存在关于</a:t>
            </a:r>
            <a:r>
              <a:rPr kumimoji="1" lang="en-US" altLang="zh-CN" sz="2400" b="1">
                <a:solidFill>
                  <a:srgbClr val="000000"/>
                </a:solidFill>
                <a:latin typeface="Arial" pitchFamily="34" charset="0"/>
                <a:ea typeface="楷体_GB2312" pitchFamily="49" charset="-122"/>
              </a:rPr>
              <a:t>f</a:t>
            </a:r>
            <a:r>
              <a:rPr kumimoji="1" lang="zh-CN" altLang="en-US" sz="2400" b="1">
                <a:solidFill>
                  <a:srgbClr val="000000"/>
                </a:solidFill>
                <a:latin typeface="Arial" pitchFamily="34" charset="0"/>
                <a:ea typeface="楷体_GB2312" pitchFamily="49" charset="-122"/>
              </a:rPr>
              <a:t>的增流路径</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a:t>
            </a:r>
            <a:r>
              <a:rPr kumimoji="1" lang="en-US" altLang="zh-CN" sz="2400" b="1">
                <a:solidFill>
                  <a:srgbClr val="000000"/>
                </a:solidFill>
                <a:latin typeface="Arial" pitchFamily="34" charset="0"/>
                <a:ea typeface="楷体_GB2312" pitchFamily="49" charset="-122"/>
              </a:rPr>
              <a:t>• </a:t>
            </a:r>
            <a:r>
              <a:rPr kumimoji="1" lang="zh-CN" altLang="en-US" sz="2400" b="1">
                <a:solidFill>
                  <a:srgbClr val="000000"/>
                </a:solidFill>
                <a:latin typeface="Arial" pitchFamily="34" charset="0"/>
                <a:ea typeface="楷体_GB2312" pitchFamily="49" charset="-122"/>
              </a:rPr>
              <a:t>如果不存在，则由定理，此时的</a:t>
            </a:r>
            <a:r>
              <a:rPr kumimoji="1" lang="en-US" altLang="zh-CN" sz="2400" b="1">
                <a:solidFill>
                  <a:srgbClr val="000000"/>
                </a:solidFill>
                <a:latin typeface="Arial" pitchFamily="34" charset="0"/>
                <a:ea typeface="楷体_GB2312" pitchFamily="49" charset="-122"/>
              </a:rPr>
              <a:t>f</a:t>
            </a:r>
            <a:r>
              <a:rPr kumimoji="1" lang="zh-CN" altLang="en-US" sz="2400" b="1">
                <a:solidFill>
                  <a:srgbClr val="000000"/>
                </a:solidFill>
                <a:latin typeface="Arial" pitchFamily="34" charset="0"/>
                <a:ea typeface="楷体_GB2312" pitchFamily="49" charset="-122"/>
              </a:rPr>
              <a:t>是最大流分布，其流</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量为最大流</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a:t>
            </a:r>
            <a:r>
              <a:rPr kumimoji="1" lang="en-US" altLang="zh-CN" sz="2400" b="1">
                <a:solidFill>
                  <a:srgbClr val="000000"/>
                </a:solidFill>
                <a:latin typeface="Arial" pitchFamily="34" charset="0"/>
                <a:ea typeface="楷体_GB2312" pitchFamily="49" charset="-122"/>
              </a:rPr>
              <a:t>• </a:t>
            </a:r>
            <a:r>
              <a:rPr kumimoji="1" lang="zh-CN" altLang="en-US" sz="2400" b="1">
                <a:solidFill>
                  <a:srgbClr val="000000"/>
                </a:solidFill>
                <a:latin typeface="Arial" pitchFamily="34" charset="0"/>
                <a:ea typeface="楷体_GB2312" pitchFamily="49" charset="-122"/>
              </a:rPr>
              <a:t>否则在标号过程中最后能标到结点</a:t>
            </a:r>
            <a:r>
              <a:rPr kumimoji="1" lang="en-US" altLang="zh-CN" sz="2400" b="1">
                <a:solidFill>
                  <a:srgbClr val="000000"/>
                </a:solidFill>
                <a:latin typeface="Arial" pitchFamily="34" charset="0"/>
                <a:ea typeface="楷体_GB2312" pitchFamily="49" charset="-122"/>
              </a:rPr>
              <a:t>t,</a:t>
            </a:r>
            <a:r>
              <a:rPr kumimoji="1" lang="zh-CN" altLang="en-US" sz="2400" b="1">
                <a:solidFill>
                  <a:srgbClr val="000000"/>
                </a:solidFill>
                <a:latin typeface="Arial" pitchFamily="34" charset="0"/>
                <a:ea typeface="楷体_GB2312" pitchFamily="49" charset="-122"/>
              </a:rPr>
              <a:t>即存在</a:t>
            </a:r>
            <a:r>
              <a:rPr kumimoji="1" lang="en-US" altLang="zh-CN" sz="2400" b="1">
                <a:solidFill>
                  <a:srgbClr val="000000"/>
                </a:solidFill>
                <a:latin typeface="Arial" pitchFamily="34" charset="0"/>
                <a:ea typeface="楷体_GB2312" pitchFamily="49" charset="-122"/>
              </a:rPr>
              <a:t>s</a:t>
            </a:r>
            <a:r>
              <a:rPr kumimoji="1" lang="zh-CN" altLang="en-US" sz="2400" b="1">
                <a:solidFill>
                  <a:srgbClr val="000000"/>
                </a:solidFill>
                <a:latin typeface="Arial" pitchFamily="34" charset="0"/>
                <a:ea typeface="楷体_GB2312" pitchFamily="49" charset="-122"/>
              </a:rPr>
              <a:t>到</a:t>
            </a:r>
            <a:r>
              <a:rPr kumimoji="1" lang="en-US" altLang="zh-CN" sz="2400" b="1">
                <a:solidFill>
                  <a:srgbClr val="000000"/>
                </a:solidFill>
                <a:latin typeface="Arial" pitchFamily="34" charset="0"/>
                <a:ea typeface="楷体_GB2312" pitchFamily="49" charset="-122"/>
              </a:rPr>
              <a:t>t</a:t>
            </a:r>
            <a:r>
              <a:rPr kumimoji="1" lang="zh-CN" altLang="en-US" sz="2400" b="1">
                <a:solidFill>
                  <a:srgbClr val="000000"/>
                </a:solidFill>
                <a:latin typeface="Arial" pitchFamily="34" charset="0"/>
                <a:ea typeface="楷体_GB2312" pitchFamily="49" charset="-122"/>
              </a:rPr>
              <a:t>的增流</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路径，转过程（</a:t>
            </a:r>
            <a:r>
              <a:rPr kumimoji="1" lang="en-US" altLang="zh-CN" sz="2400" b="1">
                <a:solidFill>
                  <a:srgbClr val="000000"/>
                </a:solidFill>
                <a:latin typeface="Arial" pitchFamily="34" charset="0"/>
                <a:ea typeface="楷体_GB2312" pitchFamily="49" charset="-122"/>
              </a:rPr>
              <a:t>2</a:t>
            </a:r>
            <a:r>
              <a:rPr kumimoji="1" lang="zh-CN" altLang="en-US" sz="2400" b="1">
                <a:solidFill>
                  <a:srgbClr val="000000"/>
                </a:solidFill>
                <a:latin typeface="Arial" pitchFamily="34" charset="0"/>
                <a:ea typeface="楷体_GB2312" pitchFamily="49" charset="-122"/>
              </a:rPr>
              <a:t>）</a:t>
            </a:r>
          </a:p>
          <a:p>
            <a:pPr fontAlgn="base">
              <a:spcBef>
                <a:spcPct val="10000"/>
              </a:spcBef>
              <a:spcAft>
                <a:spcPct val="0"/>
              </a:spcAft>
              <a:defRPr/>
            </a:pPr>
            <a:r>
              <a:rPr kumimoji="1" lang="en-US" altLang="zh-CN" sz="2400" b="1">
                <a:solidFill>
                  <a:srgbClr val="000000"/>
                </a:solidFill>
                <a:latin typeface="Arial" pitchFamily="34" charset="0"/>
                <a:ea typeface="楷体_GB2312" pitchFamily="49" charset="-122"/>
              </a:rPr>
              <a:t>(2) </a:t>
            </a:r>
            <a:r>
              <a:rPr kumimoji="1" lang="zh-CN" altLang="en-US" sz="2400" b="1">
                <a:solidFill>
                  <a:srgbClr val="000000"/>
                </a:solidFill>
                <a:latin typeface="Arial" pitchFamily="34" charset="0"/>
                <a:ea typeface="楷体_GB2312" pitchFamily="49" charset="-122"/>
              </a:rPr>
              <a:t>增流过程</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a:t>
            </a:r>
            <a:r>
              <a:rPr kumimoji="1" lang="en-US" altLang="zh-CN" sz="2400" b="1">
                <a:solidFill>
                  <a:srgbClr val="000000"/>
                </a:solidFill>
                <a:latin typeface="Arial" pitchFamily="34" charset="0"/>
                <a:ea typeface="楷体_GB2312" pitchFamily="49" charset="-122"/>
              </a:rPr>
              <a:t>• </a:t>
            </a:r>
            <a:r>
              <a:rPr kumimoji="1" lang="zh-CN" altLang="en-US" sz="2400" b="1">
                <a:solidFill>
                  <a:srgbClr val="000000"/>
                </a:solidFill>
                <a:latin typeface="Arial" pitchFamily="34" charset="0"/>
                <a:ea typeface="楷体_GB2312" pitchFamily="49" charset="-122"/>
              </a:rPr>
              <a:t>确定一条从</a:t>
            </a:r>
            <a:r>
              <a:rPr kumimoji="1" lang="en-US" altLang="zh-CN" sz="2400" b="1">
                <a:solidFill>
                  <a:srgbClr val="000000"/>
                </a:solidFill>
                <a:latin typeface="Arial" pitchFamily="34" charset="0"/>
                <a:ea typeface="楷体_GB2312" pitchFamily="49" charset="-122"/>
              </a:rPr>
              <a:t>s</a:t>
            </a:r>
            <a:r>
              <a:rPr kumimoji="1" lang="zh-CN" altLang="en-US" sz="2400" b="1">
                <a:solidFill>
                  <a:srgbClr val="000000"/>
                </a:solidFill>
                <a:latin typeface="Arial" pitchFamily="34" charset="0"/>
                <a:ea typeface="楷体_GB2312" pitchFamily="49" charset="-122"/>
              </a:rPr>
              <a:t>到</a:t>
            </a:r>
            <a:r>
              <a:rPr kumimoji="1" lang="en-US" altLang="zh-CN" sz="2400" b="1">
                <a:solidFill>
                  <a:srgbClr val="000000"/>
                </a:solidFill>
                <a:latin typeface="Arial" pitchFamily="34" charset="0"/>
                <a:ea typeface="楷体_GB2312" pitchFamily="49" charset="-122"/>
              </a:rPr>
              <a:t>t</a:t>
            </a:r>
            <a:r>
              <a:rPr kumimoji="1" lang="zh-CN" altLang="en-US" sz="2400" b="1">
                <a:solidFill>
                  <a:srgbClr val="000000"/>
                </a:solidFill>
                <a:latin typeface="Arial" pitchFamily="34" charset="0"/>
                <a:ea typeface="楷体_GB2312" pitchFamily="49" charset="-122"/>
              </a:rPr>
              <a:t>的增流路径并修正这条路上的流，得到新</a:t>
            </a:r>
          </a:p>
          <a:p>
            <a:pPr fontAlgn="base">
              <a:spcBef>
                <a:spcPct val="10000"/>
              </a:spcBef>
              <a:spcAft>
                <a:spcPct val="0"/>
              </a:spcAft>
              <a:defRPr/>
            </a:pPr>
            <a:r>
              <a:rPr kumimoji="1" lang="zh-CN" altLang="en-US" sz="2400" b="1">
                <a:solidFill>
                  <a:srgbClr val="000000"/>
                </a:solidFill>
                <a:latin typeface="Arial" pitchFamily="34" charset="0"/>
                <a:ea typeface="楷体_GB2312" pitchFamily="49" charset="-122"/>
              </a:rPr>
              <a:t>         的容许流分布</a:t>
            </a:r>
            <a:r>
              <a:rPr kumimoji="1" lang="en-US" altLang="zh-CN" sz="2400" b="1">
                <a:solidFill>
                  <a:srgbClr val="000000"/>
                </a:solidFill>
                <a:latin typeface="Arial" pitchFamily="34" charset="0"/>
                <a:ea typeface="楷体_GB2312" pitchFamily="49" charset="-122"/>
              </a:rPr>
              <a:t>f’,</a:t>
            </a:r>
            <a:r>
              <a:rPr kumimoji="1" lang="zh-CN" altLang="en-US" sz="2400" b="1">
                <a:solidFill>
                  <a:srgbClr val="000000"/>
                </a:solidFill>
                <a:latin typeface="Arial" pitchFamily="34" charset="0"/>
                <a:ea typeface="楷体_GB2312" pitchFamily="49" charset="-122"/>
              </a:rPr>
              <a:t>再转（</a:t>
            </a:r>
            <a:r>
              <a:rPr kumimoji="1" lang="en-US" altLang="zh-CN" sz="2400" b="1">
                <a:solidFill>
                  <a:srgbClr val="000000"/>
                </a:solidFill>
                <a:latin typeface="Arial" pitchFamily="34" charset="0"/>
                <a:ea typeface="楷体_GB2312" pitchFamily="49" charset="-122"/>
              </a:rPr>
              <a:t>1</a:t>
            </a:r>
            <a:r>
              <a:rPr kumimoji="1" lang="zh-CN" altLang="en-US" sz="2400" b="1">
                <a:solidFill>
                  <a:srgbClr val="000000"/>
                </a:solidFill>
                <a:latin typeface="Arial" pitchFamily="34" charset="0"/>
                <a:ea typeface="楷体_GB2312" pitchFamily="49" charset="-122"/>
              </a:rPr>
              <a:t>）</a:t>
            </a:r>
          </a:p>
        </p:txBody>
      </p:sp>
      <p:sp>
        <p:nvSpPr>
          <p:cNvPr id="6" name="标题 5"/>
          <p:cNvSpPr>
            <a:spLocks noGrp="1"/>
          </p:cNvSpPr>
          <p:nvPr>
            <p:ph type="title"/>
          </p:nvPr>
        </p:nvSpPr>
        <p:spPr/>
        <p:txBody>
          <a:bodyPr/>
          <a:lstStyle/>
          <a:p>
            <a:r>
              <a:rPr lang="en-US" altLang="zh-CN" sz="3600" dirty="0"/>
              <a:t>5.6 Ford-Fulkerson</a:t>
            </a:r>
            <a:r>
              <a:rPr lang="zh-CN" altLang="en-US" sz="3600" dirty="0"/>
              <a:t>最大流标号算法</a:t>
            </a:r>
          </a:p>
        </p:txBody>
      </p:sp>
    </p:spTree>
    <p:extLst>
      <p:ext uri="{BB962C8B-B14F-4D97-AF65-F5344CB8AC3E}">
        <p14:creationId xmlns:p14="http://schemas.microsoft.com/office/powerpoint/2010/main" val="20300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ChangeArrowheads="1"/>
          </p:cNvSpPr>
          <p:nvPr/>
        </p:nvSpPr>
        <p:spPr bwMode="auto">
          <a:xfrm>
            <a:off x="2083932" y="1223963"/>
            <a:ext cx="8415337" cy="3933190"/>
          </a:xfrm>
          <a:prstGeom prst="rect">
            <a:avLst/>
          </a:prstGeom>
          <a:noFill/>
          <a:ln w="9525">
            <a:noFill/>
            <a:miter lim="800000"/>
          </a:ln>
        </p:spPr>
        <p:txBody>
          <a:bodyPr>
            <a:spAutoFit/>
          </a:bodyPr>
          <a:lstStyle/>
          <a:p>
            <a:pPr fontAlgn="base">
              <a:spcBef>
                <a:spcPct val="20000"/>
              </a:spcBef>
              <a:spcAft>
                <a:spcPct val="0"/>
              </a:spcAft>
              <a:buClr>
                <a:srgbClr val="795185"/>
              </a:buClr>
              <a:buSzPct val="60000"/>
              <a:defRPr/>
            </a:pPr>
            <a:r>
              <a:rPr kumimoji="1" lang="en-US" altLang="zh-CN" sz="2000" b="1" dirty="0">
                <a:solidFill>
                  <a:srgbClr val="FF0066"/>
                </a:solidFill>
                <a:latin typeface="Tahoma" pitchFamily="34" charset="0"/>
                <a:ea typeface="宋体" pitchFamily="2" charset="-122"/>
              </a:rPr>
              <a:t>Ford-Fulkerson</a:t>
            </a:r>
            <a:r>
              <a:rPr kumimoji="1" lang="zh-CN" altLang="en-US" sz="2000" b="1" dirty="0">
                <a:solidFill>
                  <a:srgbClr val="FF0066"/>
                </a:solidFill>
                <a:latin typeface="Tahoma" pitchFamily="34" charset="0"/>
                <a:ea typeface="宋体" pitchFamily="2" charset="-122"/>
              </a:rPr>
              <a:t>算法</a:t>
            </a: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Step0. </a:t>
            </a:r>
            <a:r>
              <a:rPr kumimoji="1" lang="zh-CN" altLang="en-US" sz="2000" b="1" dirty="0">
                <a:solidFill>
                  <a:srgbClr val="000000"/>
                </a:solidFill>
                <a:latin typeface="Tahoma" pitchFamily="34" charset="0"/>
                <a:ea typeface="宋体" pitchFamily="2" charset="-122"/>
              </a:rPr>
              <a:t>令</a:t>
            </a:r>
            <a:r>
              <a:rPr kumimoji="1" lang="en-US" altLang="zh-CN" sz="2000" b="1" dirty="0">
                <a:solidFill>
                  <a:srgbClr val="000000"/>
                </a:solidFill>
                <a:latin typeface="Tahoma" pitchFamily="34" charset="0"/>
                <a:ea typeface="宋体" pitchFamily="2" charset="-122"/>
              </a:rPr>
              <a:t>f</a:t>
            </a:r>
            <a:r>
              <a:rPr kumimoji="1" lang="zh-CN" altLang="en-US" sz="2000" b="1" dirty="0">
                <a:solidFill>
                  <a:srgbClr val="000000"/>
                </a:solidFill>
                <a:latin typeface="Tahoma" pitchFamily="34" charset="0"/>
                <a:ea typeface="宋体" pitchFamily="2" charset="-122"/>
              </a:rPr>
              <a:t>是任意一个流</a:t>
            </a:r>
            <a:r>
              <a:rPr kumimoji="1" lang="en-US" altLang="zh-CN" sz="2000" b="1" dirty="0">
                <a:solidFill>
                  <a:srgbClr val="000000"/>
                </a:solidFill>
                <a:latin typeface="Tahoma" pitchFamily="34" charset="0"/>
                <a:ea typeface="宋体" pitchFamily="2" charset="-122"/>
              </a:rPr>
              <a:t>(</a:t>
            </a:r>
            <a:r>
              <a:rPr kumimoji="1" lang="zh-CN" altLang="en-US" sz="2000" b="1" dirty="0">
                <a:solidFill>
                  <a:srgbClr val="000000"/>
                </a:solidFill>
                <a:latin typeface="Tahoma" pitchFamily="34" charset="0"/>
                <a:ea typeface="宋体" pitchFamily="2" charset="-122"/>
              </a:rPr>
              <a:t>例如</a:t>
            </a:r>
            <a:r>
              <a:rPr kumimoji="1" lang="en-US" altLang="zh-CN" sz="2000" b="1" dirty="0">
                <a:solidFill>
                  <a:srgbClr val="000000"/>
                </a:solidFill>
                <a:latin typeface="Tahoma" pitchFamily="34" charset="0"/>
                <a:ea typeface="宋体" pitchFamily="2" charset="-122"/>
              </a:rPr>
              <a:t>f=0). </a:t>
            </a:r>
            <a:r>
              <a:rPr kumimoji="1" lang="zh-CN" altLang="en-US" sz="2000" b="1" dirty="0">
                <a:solidFill>
                  <a:srgbClr val="000000"/>
                </a:solidFill>
                <a:latin typeface="Tahoma" pitchFamily="34" charset="0"/>
                <a:ea typeface="宋体" pitchFamily="2" charset="-122"/>
              </a:rPr>
              <a:t>给</a:t>
            </a:r>
            <a:r>
              <a:rPr kumimoji="1" lang="en-US" altLang="zh-CN" sz="2000" b="1" dirty="0">
                <a:solidFill>
                  <a:srgbClr val="000000"/>
                </a:solidFill>
                <a:latin typeface="Tahoma" pitchFamily="34" charset="0"/>
                <a:ea typeface="宋体" pitchFamily="2" charset="-122"/>
              </a:rPr>
              <a:t>s</a:t>
            </a:r>
            <a:r>
              <a:rPr kumimoji="1" lang="zh-CN" altLang="en-US" sz="2000" b="1" dirty="0">
                <a:solidFill>
                  <a:srgbClr val="000000"/>
                </a:solidFill>
                <a:latin typeface="Tahoma" pitchFamily="34" charset="0"/>
                <a:ea typeface="宋体" pitchFamily="2" charset="-122"/>
              </a:rPr>
              <a:t>一个永久标号</a:t>
            </a:r>
            <a:r>
              <a:rPr kumimoji="1" lang="en-US" altLang="zh-CN" sz="2000" b="1" dirty="0">
                <a:solidFill>
                  <a:srgbClr val="000000"/>
                </a:solidFill>
                <a:latin typeface="Tahoma" pitchFamily="34" charset="0"/>
                <a:ea typeface="宋体" pitchFamily="2" charset="-122"/>
              </a:rPr>
              <a:t>(-, </a:t>
            </a:r>
            <a:r>
              <a:rPr kumimoji="1" lang="en-US" altLang="zh-CN" sz="2000" b="1" dirty="0">
                <a:solidFill>
                  <a:srgbClr val="000000"/>
                </a:solidFill>
                <a:latin typeface="Tahoma" pitchFamily="34" charset="0"/>
                <a:ea typeface="宋体" pitchFamily="2" charset="-122"/>
                <a:sym typeface="Symbol" pitchFamily="18" charset="2"/>
              </a:rPr>
              <a:t></a:t>
            </a:r>
            <a:r>
              <a:rPr kumimoji="1" lang="en-US" altLang="zh-CN" sz="2000" b="1" dirty="0">
                <a:solidFill>
                  <a:srgbClr val="000000"/>
                </a:solidFill>
                <a:latin typeface="Tahoma" pitchFamily="34" charset="0"/>
                <a:ea typeface="宋体" pitchFamily="2" charset="-122"/>
              </a:rPr>
              <a:t>). </a:t>
            </a: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Step1: </a:t>
            </a:r>
            <a:r>
              <a:rPr kumimoji="1" lang="zh-CN" altLang="en-US" sz="2000" b="1" dirty="0">
                <a:solidFill>
                  <a:srgbClr val="000000"/>
                </a:solidFill>
                <a:latin typeface="Tahoma" pitchFamily="34" charset="0"/>
                <a:ea typeface="宋体" pitchFamily="2" charset="-122"/>
              </a:rPr>
              <a:t>标号过程</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若</a:t>
            </a:r>
            <a:r>
              <a:rPr kumimoji="1" lang="en-US" altLang="zh-CN" sz="2000" b="1" i="1" dirty="0">
                <a:solidFill>
                  <a:srgbClr val="000000"/>
                </a:solidFill>
                <a:latin typeface="Times New Roman" pitchFamily="18" charset="0"/>
                <a:ea typeface="宋体" pitchFamily="2" charset="-122"/>
                <a:cs typeface="Times New Roman" pitchFamily="18" charset="0"/>
              </a:rPr>
              <a:t>v</a:t>
            </a:r>
            <a:r>
              <a:rPr kumimoji="1" lang="en-US" altLang="zh-CN" sz="2000" b="1" i="1" baseline="-25000" dirty="0">
                <a:solidFill>
                  <a:srgbClr val="000000"/>
                </a:solidFill>
                <a:latin typeface="Times New Roman" pitchFamily="18" charset="0"/>
                <a:ea typeface="宋体" pitchFamily="2" charset="-122"/>
                <a:cs typeface="Times New Roman" pitchFamily="18" charset="0"/>
              </a:rPr>
              <a:t>i</a:t>
            </a:r>
            <a:r>
              <a:rPr kumimoji="1" lang="zh-CN" altLang="en-US" sz="2000" b="1" dirty="0">
                <a:solidFill>
                  <a:srgbClr val="000000"/>
                </a:solidFill>
                <a:latin typeface="Tahoma" pitchFamily="34" charset="0"/>
                <a:ea typeface="宋体" pitchFamily="2" charset="-122"/>
              </a:rPr>
              <a:t>已标号</a:t>
            </a:r>
            <a:r>
              <a:rPr kumimoji="1" lang="en-US" altLang="zh-CN" sz="2000" b="1" dirty="0">
                <a:solidFill>
                  <a:srgbClr val="000000"/>
                </a:solidFill>
                <a:latin typeface="Tahoma" pitchFamily="34" charset="0"/>
                <a:ea typeface="宋体" pitchFamily="2" charset="-122"/>
              </a:rPr>
              <a:t>,</a:t>
            </a:r>
            <a:r>
              <a:rPr kumimoji="1" lang="zh-CN" altLang="en-US" sz="2000" b="1" dirty="0">
                <a:solidFill>
                  <a:srgbClr val="000000"/>
                </a:solidFill>
                <a:latin typeface="Tahoma" pitchFamily="34" charset="0"/>
                <a:ea typeface="宋体" pitchFamily="2" charset="-122"/>
              </a:rPr>
              <a:t>如果可找到一个未标号结点</a:t>
            </a:r>
            <a:r>
              <a:rPr kumimoji="1" lang="en-US" altLang="zh-CN" sz="2000" b="1" i="1" dirty="0" err="1">
                <a:solidFill>
                  <a:srgbClr val="000000"/>
                </a:solidFill>
                <a:latin typeface="Times New Roman" pitchFamily="18" charset="0"/>
                <a:ea typeface="宋体" pitchFamily="2" charset="-122"/>
                <a:cs typeface="Times New Roman" pitchFamily="18" charset="0"/>
                <a:sym typeface="+mn-ea"/>
              </a:rPr>
              <a:t>v</a:t>
            </a:r>
            <a:r>
              <a:rPr kumimoji="1" lang="en-US" altLang="zh-CN" sz="2000" b="1" i="1" baseline="-25000" dirty="0" err="1">
                <a:solidFill>
                  <a:srgbClr val="000000"/>
                </a:solidFill>
                <a:latin typeface="Times New Roman" pitchFamily="18" charset="0"/>
                <a:ea typeface="宋体" pitchFamily="2" charset="-122"/>
                <a:cs typeface="Times New Roman" pitchFamily="18" charset="0"/>
                <a:sym typeface="+mn-ea"/>
              </a:rPr>
              <a:t>j</a:t>
            </a:r>
            <a:r>
              <a:rPr kumimoji="1" lang="zh-CN" altLang="en-US" sz="2000" b="1" dirty="0">
                <a:solidFill>
                  <a:srgbClr val="000000"/>
                </a:solidFill>
                <a:latin typeface="Tahoma" pitchFamily="34" charset="0"/>
                <a:ea typeface="宋体" pitchFamily="2" charset="-122"/>
                <a:sym typeface="+mn-ea"/>
              </a:rPr>
              <a:t>，则继续执行</a:t>
            </a:r>
            <a:r>
              <a:rPr kumimoji="1" lang="zh-CN" altLang="en-US" sz="2000" b="1" dirty="0">
                <a:solidFill>
                  <a:srgbClr val="000000"/>
                </a:solidFill>
                <a:latin typeface="Tahoma" pitchFamily="34" charset="0"/>
                <a:ea typeface="宋体" pitchFamily="2" charset="-122"/>
              </a:rPr>
              <a:t>标记结点</a:t>
            </a:r>
            <a:r>
              <a:rPr kumimoji="1" lang="en-US" altLang="zh-CN" sz="2000" b="1" i="1" dirty="0" err="1">
                <a:solidFill>
                  <a:srgbClr val="000000"/>
                </a:solidFill>
                <a:latin typeface="Times New Roman" pitchFamily="18" charset="0"/>
                <a:ea typeface="宋体" pitchFamily="2" charset="-122"/>
                <a:cs typeface="Times New Roman" pitchFamily="18" charset="0"/>
              </a:rPr>
              <a:t>v</a:t>
            </a:r>
            <a:r>
              <a:rPr kumimoji="1" lang="en-US" altLang="zh-CN" sz="2000" b="1" i="1" baseline="-25000" dirty="0" err="1">
                <a:solidFill>
                  <a:srgbClr val="000000"/>
                </a:solidFill>
                <a:latin typeface="Times New Roman" pitchFamily="18" charset="0"/>
                <a:ea typeface="宋体" pitchFamily="2" charset="-122"/>
                <a:cs typeface="Times New Roman" pitchFamily="18" charset="0"/>
              </a:rPr>
              <a:t>j</a:t>
            </a:r>
            <a:r>
              <a:rPr kumimoji="1" lang="zh-CN" altLang="en-US" sz="2000" b="1" dirty="0">
                <a:solidFill>
                  <a:srgbClr val="000000"/>
                </a:solidFill>
                <a:latin typeface="Tahoma" pitchFamily="34" charset="0"/>
                <a:ea typeface="宋体" pitchFamily="2" charset="-122"/>
                <a:sym typeface="+mn-ea"/>
              </a:rPr>
              <a:t>，否则无法再找到可增流路径，结束</a:t>
            </a:r>
            <a:endParaRPr kumimoji="1" lang="en-US" altLang="zh-CN" sz="2000" b="1" i="1" baseline="-25000" dirty="0">
              <a:solidFill>
                <a:srgbClr val="000000"/>
              </a:solidFill>
              <a:latin typeface="Tahoma" pitchFamily="34" charset="0"/>
              <a:ea typeface="宋体" pitchFamily="2" charset="-122"/>
              <a:cs typeface="Times New Roman" pitchFamily="18" charset="0"/>
              <a:sym typeface="+mn-ea"/>
            </a:endParaRP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     a. </a:t>
            </a:r>
            <a:r>
              <a:rPr kumimoji="1" lang="zh-CN" altLang="en-US" sz="2000" b="1" dirty="0">
                <a:solidFill>
                  <a:srgbClr val="000000"/>
                </a:solidFill>
                <a:latin typeface="Tahoma" pitchFamily="34" charset="0"/>
                <a:ea typeface="宋体" pitchFamily="2" charset="-122"/>
              </a:rPr>
              <a:t>若存在</a:t>
            </a:r>
            <a:r>
              <a:rPr kumimoji="1" lang="en-US" altLang="zh-CN" sz="2000" b="1" dirty="0">
                <a:solidFill>
                  <a:srgbClr val="000000"/>
                </a:solidFill>
                <a:latin typeface="Tahoma" pitchFamily="34" charset="0"/>
                <a:ea typeface="宋体" pitchFamily="2" charset="-122"/>
              </a:rPr>
              <a:t>(v</a:t>
            </a:r>
            <a:r>
              <a:rPr kumimoji="1" lang="en-US" altLang="zh-CN" sz="2000" b="1" baseline="-25000" dirty="0">
                <a:solidFill>
                  <a:srgbClr val="000000"/>
                </a:solidFill>
                <a:latin typeface="Tahoma" pitchFamily="34" charset="0"/>
                <a:ea typeface="宋体" pitchFamily="2" charset="-122"/>
              </a:rPr>
              <a:t>i</a:t>
            </a:r>
            <a:r>
              <a:rPr kumimoji="1" lang="en-US" altLang="zh-CN" sz="2000" b="1" dirty="0">
                <a:solidFill>
                  <a:srgbClr val="000000"/>
                </a:solidFill>
                <a:latin typeface="Tahoma" pitchFamily="34" charset="0"/>
                <a:ea typeface="宋体" pitchFamily="2" charset="-122"/>
              </a:rPr>
              <a:t>, </a:t>
            </a:r>
            <a:r>
              <a:rPr kumimoji="1" lang="en-US" altLang="zh-CN" sz="2000" b="1" dirty="0" err="1">
                <a:solidFill>
                  <a:srgbClr val="000000"/>
                </a:solidFill>
                <a:latin typeface="Tahoma" pitchFamily="34" charset="0"/>
                <a:ea typeface="宋体" pitchFamily="2" charset="-122"/>
              </a:rPr>
              <a:t>v</a:t>
            </a:r>
            <a:r>
              <a:rPr kumimoji="1" lang="en-US" altLang="zh-CN" sz="2000" b="1" baseline="-25000" dirty="0" err="1">
                <a:solidFill>
                  <a:srgbClr val="000000"/>
                </a:solidFill>
                <a:latin typeface="Tahoma" pitchFamily="34" charset="0"/>
                <a:ea typeface="宋体" pitchFamily="2" charset="-122"/>
              </a:rPr>
              <a:t>j</a:t>
            </a:r>
            <a:r>
              <a:rPr kumimoji="1" lang="en-US" altLang="zh-CN" sz="2000" b="1" dirty="0">
                <a:solidFill>
                  <a:srgbClr val="000000"/>
                </a:solidFill>
                <a:latin typeface="Tahoma" pitchFamily="34" charset="0"/>
                <a:ea typeface="宋体" pitchFamily="2" charset="-122"/>
              </a:rPr>
              <a:t>)=a </a:t>
            </a:r>
            <a:r>
              <a:rPr kumimoji="1" lang="zh-CN" altLang="en-US" sz="2000" b="1" dirty="0">
                <a:solidFill>
                  <a:srgbClr val="000000"/>
                </a:solidFill>
                <a:latin typeface="Tahoma" pitchFamily="34" charset="0"/>
                <a:ea typeface="宋体" pitchFamily="2" charset="-122"/>
              </a:rPr>
              <a:t>且</a:t>
            </a:r>
            <a:r>
              <a:rPr kumimoji="1" lang="en-US" altLang="zh-CN" sz="2000" b="1" dirty="0">
                <a:solidFill>
                  <a:srgbClr val="000000"/>
                </a:solidFill>
                <a:latin typeface="Tahoma" pitchFamily="34" charset="0"/>
                <a:ea typeface="宋体" pitchFamily="2" charset="-122"/>
              </a:rPr>
              <a:t>f(a)&lt;c(a), </a:t>
            </a:r>
            <a:r>
              <a:rPr kumimoji="1" lang="zh-CN" altLang="en-US" sz="2000" b="1" dirty="0">
                <a:solidFill>
                  <a:srgbClr val="000000"/>
                </a:solidFill>
                <a:latin typeface="Tahoma" pitchFamily="34" charset="0"/>
                <a:ea typeface="宋体" pitchFamily="2" charset="-122"/>
              </a:rPr>
              <a:t>则</a:t>
            </a:r>
            <a:r>
              <a:rPr kumimoji="1" lang="en-US" altLang="zh-CN" sz="2000" b="1" dirty="0" err="1">
                <a:solidFill>
                  <a:srgbClr val="000000"/>
                </a:solidFill>
                <a:latin typeface="Tahoma" pitchFamily="34" charset="0"/>
                <a:ea typeface="宋体" pitchFamily="2" charset="-122"/>
              </a:rPr>
              <a:t>v</a:t>
            </a:r>
            <a:r>
              <a:rPr kumimoji="1" lang="en-US" altLang="zh-CN" sz="2000" b="1" baseline="-25000" dirty="0" err="1">
                <a:solidFill>
                  <a:srgbClr val="000000"/>
                </a:solidFill>
                <a:latin typeface="Tahoma" pitchFamily="34" charset="0"/>
                <a:ea typeface="宋体" pitchFamily="2" charset="-122"/>
              </a:rPr>
              <a:t>j</a:t>
            </a:r>
            <a:r>
              <a:rPr kumimoji="1" lang="zh-CN" altLang="en-US" sz="2000" b="1" dirty="0">
                <a:solidFill>
                  <a:srgbClr val="000000"/>
                </a:solidFill>
                <a:latin typeface="Tahoma" pitchFamily="34" charset="0"/>
                <a:ea typeface="宋体" pitchFamily="2" charset="-122"/>
              </a:rPr>
              <a:t>标号          </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                                                                                       </a:t>
            </a:r>
            <a:endParaRPr kumimoji="1" lang="en-US" altLang="zh-CN" sz="2000" b="1" dirty="0">
              <a:solidFill>
                <a:srgbClr val="000000"/>
              </a:solidFill>
              <a:latin typeface="Tahoma" pitchFamily="34" charset="0"/>
              <a:ea typeface="宋体" pitchFamily="2" charset="-122"/>
            </a:endParaRP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     b. </a:t>
            </a:r>
            <a:r>
              <a:rPr kumimoji="1" lang="zh-CN" altLang="en-US" sz="2000" b="1" dirty="0">
                <a:solidFill>
                  <a:srgbClr val="000000"/>
                </a:solidFill>
                <a:latin typeface="Tahoma" pitchFamily="34" charset="0"/>
                <a:ea typeface="宋体" pitchFamily="2" charset="-122"/>
              </a:rPr>
              <a:t>若存在边</a:t>
            </a:r>
            <a:r>
              <a:rPr kumimoji="1" lang="en-US" altLang="zh-CN" sz="2000" b="1" dirty="0">
                <a:solidFill>
                  <a:srgbClr val="000000"/>
                </a:solidFill>
                <a:latin typeface="Tahoma" pitchFamily="34" charset="0"/>
                <a:ea typeface="宋体" pitchFamily="2" charset="-122"/>
              </a:rPr>
              <a:t>(</a:t>
            </a:r>
            <a:r>
              <a:rPr kumimoji="1" lang="en-US" altLang="zh-CN" sz="2000" b="1" dirty="0" err="1">
                <a:solidFill>
                  <a:srgbClr val="000000"/>
                </a:solidFill>
                <a:latin typeface="Tahoma" pitchFamily="34" charset="0"/>
                <a:ea typeface="宋体" pitchFamily="2" charset="-122"/>
              </a:rPr>
              <a:t>v</a:t>
            </a:r>
            <a:r>
              <a:rPr kumimoji="1" lang="en-US" altLang="zh-CN" sz="2000" b="1" baseline="-25000" dirty="0" err="1">
                <a:solidFill>
                  <a:srgbClr val="000000"/>
                </a:solidFill>
                <a:latin typeface="Tahoma" pitchFamily="34" charset="0"/>
                <a:ea typeface="宋体" pitchFamily="2" charset="-122"/>
              </a:rPr>
              <a:t>j</a:t>
            </a:r>
            <a:r>
              <a:rPr kumimoji="1" lang="en-US" altLang="zh-CN" sz="2000" b="1" dirty="0">
                <a:solidFill>
                  <a:srgbClr val="000000"/>
                </a:solidFill>
                <a:latin typeface="Tahoma" pitchFamily="34" charset="0"/>
                <a:ea typeface="宋体" pitchFamily="2" charset="-122"/>
              </a:rPr>
              <a:t>, v</a:t>
            </a:r>
            <a:r>
              <a:rPr kumimoji="1" lang="en-US" altLang="zh-CN" sz="2000" b="1" baseline="-25000" dirty="0">
                <a:solidFill>
                  <a:srgbClr val="000000"/>
                </a:solidFill>
                <a:latin typeface="Tahoma" pitchFamily="34" charset="0"/>
                <a:ea typeface="宋体" pitchFamily="2" charset="-122"/>
              </a:rPr>
              <a:t>i</a:t>
            </a:r>
            <a:r>
              <a:rPr kumimoji="1" lang="en-US" altLang="zh-CN" sz="2000" b="1" dirty="0">
                <a:solidFill>
                  <a:srgbClr val="000000"/>
                </a:solidFill>
                <a:latin typeface="Tahoma" pitchFamily="34" charset="0"/>
                <a:ea typeface="宋体" pitchFamily="2" charset="-122"/>
              </a:rPr>
              <a:t>)=a</a:t>
            </a:r>
            <a:r>
              <a:rPr kumimoji="1" lang="zh-CN" altLang="en-US" sz="2000" b="1" dirty="0">
                <a:solidFill>
                  <a:srgbClr val="000000"/>
                </a:solidFill>
                <a:latin typeface="Tahoma" pitchFamily="34" charset="0"/>
                <a:ea typeface="宋体" pitchFamily="2" charset="-122"/>
              </a:rPr>
              <a:t>且</a:t>
            </a:r>
            <a:r>
              <a:rPr kumimoji="1" lang="en-US" altLang="zh-CN" sz="2000" b="1" dirty="0">
                <a:solidFill>
                  <a:srgbClr val="000000"/>
                </a:solidFill>
                <a:latin typeface="Tahoma" pitchFamily="34" charset="0"/>
                <a:ea typeface="宋体" pitchFamily="2" charset="-122"/>
              </a:rPr>
              <a:t>f(a)&gt;0, </a:t>
            </a:r>
            <a:r>
              <a:rPr kumimoji="1" lang="zh-CN" altLang="en-US" sz="2000" b="1" dirty="0">
                <a:solidFill>
                  <a:srgbClr val="000000"/>
                </a:solidFill>
                <a:latin typeface="Tahoma" pitchFamily="34" charset="0"/>
                <a:ea typeface="宋体" pitchFamily="2" charset="-122"/>
              </a:rPr>
              <a:t>则给</a:t>
            </a:r>
            <a:r>
              <a:rPr kumimoji="1" lang="en-US" altLang="zh-CN" sz="2000" b="1" dirty="0" err="1">
                <a:solidFill>
                  <a:srgbClr val="000000"/>
                </a:solidFill>
                <a:latin typeface="Tahoma" pitchFamily="34" charset="0"/>
                <a:ea typeface="宋体" pitchFamily="2" charset="-122"/>
              </a:rPr>
              <a:t>v</a:t>
            </a:r>
            <a:r>
              <a:rPr kumimoji="1" lang="en-US" altLang="zh-CN" sz="2000" b="1" baseline="-25000" dirty="0" err="1">
                <a:solidFill>
                  <a:srgbClr val="000000"/>
                </a:solidFill>
                <a:latin typeface="Tahoma" pitchFamily="34" charset="0"/>
                <a:ea typeface="宋体" pitchFamily="2" charset="-122"/>
              </a:rPr>
              <a:t>j</a:t>
            </a:r>
            <a:r>
              <a:rPr kumimoji="1" lang="zh-CN" altLang="en-US" sz="2000" b="1" dirty="0">
                <a:solidFill>
                  <a:srgbClr val="000000"/>
                </a:solidFill>
                <a:latin typeface="Tahoma" pitchFamily="34" charset="0"/>
                <a:ea typeface="宋体" pitchFamily="2" charset="-122"/>
              </a:rPr>
              <a:t>标号          </a:t>
            </a:r>
            <a:r>
              <a:rPr kumimoji="1" lang="en-US" altLang="zh-CN" sz="2000" b="1" dirty="0">
                <a:solidFill>
                  <a:srgbClr val="000000"/>
                </a:solidFill>
                <a:latin typeface="Tahoma" pitchFamily="34" charset="0"/>
                <a:ea typeface="宋体" pitchFamily="2" charset="-122"/>
              </a:rPr>
              <a:t>,</a:t>
            </a:r>
            <a:endParaRPr kumimoji="1" lang="zh-CN" altLang="en-US" sz="2000" b="1" dirty="0">
              <a:solidFill>
                <a:srgbClr val="000000"/>
              </a:solidFill>
              <a:latin typeface="Tahoma" pitchFamily="34" charset="0"/>
              <a:ea typeface="宋体" pitchFamily="2" charset="-122"/>
            </a:endParaRP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Step2: </a:t>
            </a:r>
            <a:r>
              <a:rPr kumimoji="1" lang="zh-CN" altLang="en-US" sz="2000" b="1" dirty="0">
                <a:solidFill>
                  <a:srgbClr val="000000"/>
                </a:solidFill>
                <a:latin typeface="Tahoma" pitchFamily="34" charset="0"/>
                <a:ea typeface="宋体" pitchFamily="2" charset="-122"/>
              </a:rPr>
              <a:t>若</a:t>
            </a:r>
            <a:r>
              <a:rPr kumimoji="1" lang="en-US" altLang="zh-CN" sz="2000" b="1" dirty="0">
                <a:solidFill>
                  <a:srgbClr val="000000"/>
                </a:solidFill>
                <a:latin typeface="Tahoma" pitchFamily="34" charset="0"/>
                <a:ea typeface="宋体" pitchFamily="2" charset="-122"/>
              </a:rPr>
              <a:t>t</a:t>
            </a:r>
            <a:r>
              <a:rPr kumimoji="1" lang="zh-CN" altLang="en-US" sz="2000" b="1" dirty="0">
                <a:solidFill>
                  <a:srgbClr val="000000"/>
                </a:solidFill>
                <a:latin typeface="Tahoma" pitchFamily="34" charset="0"/>
                <a:ea typeface="宋体" pitchFamily="2" charset="-122"/>
              </a:rPr>
              <a:t>已被标号</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则找到了一条增流路径，转</a:t>
            </a:r>
            <a:r>
              <a:rPr kumimoji="1" lang="en-US" altLang="zh-CN" sz="2000" b="1" dirty="0">
                <a:solidFill>
                  <a:srgbClr val="000000"/>
                </a:solidFill>
                <a:latin typeface="Tahoma" pitchFamily="34" charset="0"/>
                <a:ea typeface="宋体" pitchFamily="2" charset="-122"/>
              </a:rPr>
              <a:t>Step3, </a:t>
            </a:r>
            <a:r>
              <a:rPr kumimoji="1" lang="zh-CN" altLang="en-US" sz="2000" b="1" dirty="0">
                <a:solidFill>
                  <a:srgbClr val="000000"/>
                </a:solidFill>
                <a:latin typeface="Tahoma" pitchFamily="34" charset="0"/>
                <a:ea typeface="宋体" pitchFamily="2" charset="-122"/>
              </a:rPr>
              <a:t>否则迭代执行</a:t>
            </a:r>
          </a:p>
          <a:p>
            <a:pPr fontAlgn="base">
              <a:spcBef>
                <a:spcPct val="20000"/>
              </a:spcBef>
              <a:spcAft>
                <a:spcPct val="0"/>
              </a:spcAft>
              <a:buClr>
                <a:srgbClr val="795185"/>
              </a:buClr>
              <a:buSzPct val="60000"/>
              <a:defRPr/>
            </a:pPr>
            <a:r>
              <a:rPr kumimoji="1" lang="zh-CN" altLang="en-US" sz="2000" b="1" dirty="0">
                <a:solidFill>
                  <a:srgbClr val="000000"/>
                </a:solidFill>
                <a:latin typeface="Tahoma" pitchFamily="34" charset="0"/>
                <a:ea typeface="宋体" pitchFamily="2" charset="-122"/>
              </a:rPr>
              <a:t>            </a:t>
            </a:r>
            <a:r>
              <a:rPr kumimoji="1" lang="en-US" altLang="zh-CN" sz="2000" b="1" dirty="0">
                <a:solidFill>
                  <a:srgbClr val="000000"/>
                </a:solidFill>
                <a:latin typeface="Tahoma" pitchFamily="34" charset="0"/>
                <a:ea typeface="宋体" pitchFamily="2" charset="-122"/>
              </a:rPr>
              <a:t>step1</a:t>
            </a:r>
            <a:r>
              <a:rPr kumimoji="1" lang="zh-CN" altLang="zh-CN" sz="2000" b="1" dirty="0">
                <a:solidFill>
                  <a:srgbClr val="000000"/>
                </a:solidFill>
                <a:latin typeface="Tahoma" pitchFamily="34" charset="0"/>
                <a:ea typeface="宋体" pitchFamily="2" charset="-122"/>
              </a:rPr>
              <a:t>和</a:t>
            </a:r>
            <a:r>
              <a:rPr kumimoji="1" lang="en-US" altLang="zh-CN" sz="2000" b="1" dirty="0">
                <a:solidFill>
                  <a:srgbClr val="000000"/>
                </a:solidFill>
                <a:latin typeface="Tahoma" pitchFamily="34" charset="0"/>
                <a:ea typeface="宋体" pitchFamily="2" charset="-122"/>
              </a:rPr>
              <a:t>2.</a:t>
            </a: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Step3. </a:t>
            </a:r>
            <a:r>
              <a:rPr kumimoji="1" lang="zh-CN" altLang="en-US" sz="2000" b="1" dirty="0">
                <a:solidFill>
                  <a:srgbClr val="000000"/>
                </a:solidFill>
                <a:latin typeface="Tahoma" pitchFamily="34" charset="0"/>
                <a:ea typeface="宋体" pitchFamily="2" charset="-122"/>
              </a:rPr>
              <a:t>由点</a:t>
            </a:r>
            <a:r>
              <a:rPr kumimoji="1" lang="en-US" altLang="zh-CN" sz="2000" b="1" dirty="0">
                <a:solidFill>
                  <a:srgbClr val="000000"/>
                </a:solidFill>
                <a:latin typeface="Tahoma" pitchFamily="34" charset="0"/>
                <a:ea typeface="宋体" pitchFamily="2" charset="-122"/>
              </a:rPr>
              <a:t>t</a:t>
            </a:r>
            <a:r>
              <a:rPr kumimoji="1" lang="zh-CN" altLang="en-US" sz="2000" b="1" dirty="0">
                <a:solidFill>
                  <a:srgbClr val="000000"/>
                </a:solidFill>
                <a:latin typeface="Tahoma" pitchFamily="34" charset="0"/>
                <a:ea typeface="宋体" pitchFamily="2" charset="-122"/>
              </a:rPr>
              <a:t>开始</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使用标号的第一个元素构造一条</a:t>
            </a:r>
            <a:r>
              <a:rPr kumimoji="1" lang="en-US" altLang="zh-CN" sz="2000" b="1" dirty="0">
                <a:solidFill>
                  <a:srgbClr val="000000"/>
                </a:solidFill>
                <a:latin typeface="Tahoma" pitchFamily="34" charset="0"/>
                <a:ea typeface="宋体" pitchFamily="2" charset="-122"/>
              </a:rPr>
              <a:t>f</a:t>
            </a:r>
            <a:r>
              <a:rPr kumimoji="1" lang="zh-CN" altLang="en-US" sz="2000" b="1" dirty="0">
                <a:solidFill>
                  <a:srgbClr val="000000"/>
                </a:solidFill>
                <a:latin typeface="Tahoma" pitchFamily="34" charset="0"/>
                <a:ea typeface="宋体" pitchFamily="2" charset="-122"/>
              </a:rPr>
              <a:t>增流路</a:t>
            </a:r>
            <a:r>
              <a:rPr kumimoji="1" lang="en-US" altLang="zh-CN" sz="2000" b="1" dirty="0">
                <a:solidFill>
                  <a:srgbClr val="000000"/>
                </a:solidFill>
                <a:latin typeface="Tahoma" pitchFamily="34" charset="0"/>
                <a:ea typeface="宋体" pitchFamily="2" charset="-122"/>
              </a:rPr>
              <a:t>p. </a:t>
            </a:r>
            <a:r>
              <a:rPr kumimoji="1" lang="zh-CN" altLang="en-US" sz="2000" b="1" dirty="0">
                <a:solidFill>
                  <a:srgbClr val="000000"/>
                </a:solidFill>
                <a:latin typeface="Tahoma" pitchFamily="34" charset="0"/>
                <a:ea typeface="宋体" pitchFamily="2" charset="-122"/>
              </a:rPr>
              <a:t>修改</a:t>
            </a:r>
            <a:r>
              <a:rPr kumimoji="1" lang="en-US" altLang="zh-CN" sz="2000" b="1" dirty="0">
                <a:solidFill>
                  <a:srgbClr val="000000"/>
                </a:solidFill>
                <a:latin typeface="Tahoma" pitchFamily="34" charset="0"/>
                <a:ea typeface="宋体" pitchFamily="2" charset="-122"/>
              </a:rPr>
              <a:t>f</a:t>
            </a:r>
            <a:r>
              <a:rPr kumimoji="1" lang="zh-CN" altLang="en-US" sz="2000" b="1" dirty="0">
                <a:solidFill>
                  <a:srgbClr val="000000"/>
                </a:solidFill>
                <a:latin typeface="Tahoma" pitchFamily="34" charset="0"/>
                <a:ea typeface="宋体" pitchFamily="2" charset="-122"/>
              </a:rPr>
              <a:t>得到新的流</a:t>
            </a:r>
            <a:r>
              <a:rPr kumimoji="1" lang="en-US" altLang="zh-CN" sz="2000" b="1" dirty="0">
                <a:solidFill>
                  <a:srgbClr val="000000"/>
                </a:solidFill>
                <a:latin typeface="Tahoma" pitchFamily="34" charset="0"/>
                <a:ea typeface="宋体" pitchFamily="2" charset="-122"/>
              </a:rPr>
              <a:t>f</a:t>
            </a:r>
            <a:r>
              <a:rPr kumimoji="1" lang="en-US" altLang="zh-CN" sz="2000" b="1" dirty="0">
                <a:solidFill>
                  <a:srgbClr val="000000"/>
                </a:solidFill>
                <a:latin typeface="Arial" pitchFamily="34" charset="0"/>
                <a:ea typeface="宋体" pitchFamily="2" charset="-122"/>
              </a:rPr>
              <a:t>’</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以</a:t>
            </a:r>
            <a:r>
              <a:rPr kumimoji="1" lang="en-US" altLang="zh-CN" sz="2000" b="1" dirty="0">
                <a:solidFill>
                  <a:srgbClr val="000000"/>
                </a:solidFill>
                <a:latin typeface="Tahoma" pitchFamily="34" charset="0"/>
                <a:ea typeface="宋体" pitchFamily="2" charset="-122"/>
              </a:rPr>
              <a:t>f</a:t>
            </a:r>
            <a:r>
              <a:rPr kumimoji="1" lang="en-US" altLang="zh-CN" sz="2000" b="1" dirty="0">
                <a:solidFill>
                  <a:srgbClr val="000000"/>
                </a:solidFill>
                <a:latin typeface="Arial" pitchFamily="34" charset="0"/>
                <a:ea typeface="宋体" pitchFamily="2" charset="-122"/>
              </a:rPr>
              <a:t>’</a:t>
            </a:r>
            <a:r>
              <a:rPr kumimoji="1" lang="zh-CN" altLang="en-US" sz="2000" b="1" dirty="0">
                <a:solidFill>
                  <a:srgbClr val="000000"/>
                </a:solidFill>
                <a:latin typeface="Tahoma" pitchFamily="34" charset="0"/>
                <a:ea typeface="宋体" pitchFamily="2" charset="-122"/>
              </a:rPr>
              <a:t>代替</a:t>
            </a:r>
            <a:r>
              <a:rPr kumimoji="1" lang="en-US" altLang="zh-CN" sz="2000" b="1" dirty="0">
                <a:solidFill>
                  <a:srgbClr val="000000"/>
                </a:solidFill>
                <a:latin typeface="Tahoma" pitchFamily="34" charset="0"/>
                <a:ea typeface="宋体" pitchFamily="2" charset="-122"/>
              </a:rPr>
              <a:t>f, </a:t>
            </a:r>
            <a:r>
              <a:rPr kumimoji="1" lang="zh-CN" altLang="en-US" sz="2000" b="1" dirty="0">
                <a:solidFill>
                  <a:srgbClr val="000000"/>
                </a:solidFill>
                <a:latin typeface="Tahoma" pitchFamily="34" charset="0"/>
                <a:ea typeface="宋体" pitchFamily="2" charset="-122"/>
              </a:rPr>
              <a:t>去掉除</a:t>
            </a:r>
            <a:r>
              <a:rPr kumimoji="1" lang="en-US" altLang="zh-CN" sz="2000" b="1" dirty="0">
                <a:solidFill>
                  <a:srgbClr val="000000"/>
                </a:solidFill>
                <a:latin typeface="Tahoma" pitchFamily="34" charset="0"/>
                <a:ea typeface="宋体" pitchFamily="2" charset="-122"/>
              </a:rPr>
              <a:t>s</a:t>
            </a:r>
            <a:r>
              <a:rPr kumimoji="1" lang="zh-CN" altLang="en-US" sz="2000" b="1" dirty="0">
                <a:solidFill>
                  <a:srgbClr val="000000"/>
                </a:solidFill>
                <a:latin typeface="Tahoma" pitchFamily="34" charset="0"/>
                <a:ea typeface="宋体" pitchFamily="2" charset="-122"/>
              </a:rPr>
              <a:t>外的所有点的</a:t>
            </a:r>
            <a:r>
              <a:rPr kumimoji="1" lang="en-US" altLang="zh-CN" sz="2000" b="1" dirty="0">
                <a:solidFill>
                  <a:srgbClr val="000000"/>
                </a:solidFill>
                <a:latin typeface="Tahoma" pitchFamily="34" charset="0"/>
                <a:ea typeface="宋体" pitchFamily="2" charset="-122"/>
              </a:rPr>
              <a:t>f</a:t>
            </a:r>
            <a:r>
              <a:rPr kumimoji="1" lang="zh-CN" altLang="en-US" sz="2000" b="1" dirty="0">
                <a:solidFill>
                  <a:srgbClr val="000000"/>
                </a:solidFill>
                <a:latin typeface="Tahoma" pitchFamily="34" charset="0"/>
                <a:ea typeface="宋体" pitchFamily="2" charset="-122"/>
              </a:rPr>
              <a:t>标号</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返回</a:t>
            </a:r>
            <a:r>
              <a:rPr kumimoji="1" lang="en-US" altLang="zh-CN" sz="2000" b="1" dirty="0">
                <a:solidFill>
                  <a:srgbClr val="000000"/>
                </a:solidFill>
                <a:latin typeface="Tahoma" pitchFamily="34" charset="0"/>
                <a:ea typeface="宋体" pitchFamily="2" charset="-122"/>
              </a:rPr>
              <a:t>Step1.</a:t>
            </a:r>
          </a:p>
          <a:p>
            <a:pPr fontAlgn="base">
              <a:spcBef>
                <a:spcPct val="20000"/>
              </a:spcBef>
              <a:spcAft>
                <a:spcPct val="0"/>
              </a:spcAft>
              <a:buClr>
                <a:srgbClr val="795185"/>
              </a:buClr>
              <a:buSzPct val="60000"/>
              <a:defRPr/>
            </a:pP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这里</a:t>
            </a:r>
          </a:p>
        </p:txBody>
      </p:sp>
      <p:graphicFrame>
        <p:nvGraphicFramePr>
          <p:cNvPr id="13314" name="Object 2"/>
          <p:cNvGraphicFramePr>
            <a:graphicFrameLocks noChangeAspect="1"/>
          </p:cNvGraphicFramePr>
          <p:nvPr/>
        </p:nvGraphicFramePr>
        <p:xfrm>
          <a:off x="7428231" y="2667001"/>
          <a:ext cx="687705" cy="320675"/>
        </p:xfrm>
        <a:graphic>
          <a:graphicData uri="http://schemas.openxmlformats.org/presentationml/2006/ole">
            <mc:AlternateContent xmlns:mc="http://schemas.openxmlformats.org/markup-compatibility/2006">
              <mc:Choice xmlns:v="urn:schemas-microsoft-com:vml" Requires="v">
                <p:oleObj name="公式" r:id="rId2" imgW="13716000" imgH="6400800" progId="Equation.3">
                  <p:embed/>
                </p:oleObj>
              </mc:Choice>
              <mc:Fallback>
                <p:oleObj name="公式" r:id="rId2" imgW="13716000" imgH="6400800" progId="Equation.3">
                  <p:embed/>
                  <p:pic>
                    <p:nvPicPr>
                      <p:cNvPr id="13314" name="Object 2"/>
                      <p:cNvPicPr>
                        <a:picLocks noChangeAspect="1"/>
                      </p:cNvPicPr>
                      <p:nvPr/>
                    </p:nvPicPr>
                    <p:blipFill>
                      <a:blip r:embed="rId3"/>
                      <a:srcRect/>
                      <a:stretch>
                        <a:fillRect/>
                      </a:stretch>
                    </p:blipFill>
                    <p:spPr>
                      <a:xfrm>
                        <a:off x="7428231" y="2667001"/>
                        <a:ext cx="687705" cy="320675"/>
                      </a:xfrm>
                      <a:prstGeom prst="rect">
                        <a:avLst/>
                      </a:prstGeom>
                      <a:noFill/>
                      <a:ln w="9525">
                        <a:noFill/>
                        <a:miter/>
                      </a:ln>
                    </p:spPr>
                  </p:pic>
                </p:oleObj>
              </mc:Fallback>
            </mc:AlternateContent>
          </a:graphicData>
        </a:graphic>
      </p:graphicFrame>
      <p:graphicFrame>
        <p:nvGraphicFramePr>
          <p:cNvPr id="13315" name="Object 3"/>
          <p:cNvGraphicFramePr>
            <a:graphicFrameLocks noChangeAspect="1"/>
          </p:cNvGraphicFramePr>
          <p:nvPr/>
        </p:nvGraphicFramePr>
        <p:xfrm>
          <a:off x="8312150" y="2683510"/>
          <a:ext cx="2219960" cy="332740"/>
        </p:xfrm>
        <a:graphic>
          <a:graphicData uri="http://schemas.openxmlformats.org/presentationml/2006/ole">
            <mc:AlternateContent xmlns:mc="http://schemas.openxmlformats.org/markup-compatibility/2006">
              <mc:Choice xmlns:v="urn:schemas-microsoft-com:vml" Requires="v">
                <p:oleObj name="公式" r:id="rId4" imgW="41148000" imgH="6096000" progId="Equation.3">
                  <p:embed/>
                </p:oleObj>
              </mc:Choice>
              <mc:Fallback>
                <p:oleObj name="公式" r:id="rId4" imgW="41148000" imgH="6096000" progId="Equation.3">
                  <p:embed/>
                  <p:pic>
                    <p:nvPicPr>
                      <p:cNvPr id="13315" name="Object 3"/>
                      <p:cNvPicPr>
                        <a:picLocks noChangeAspect="1"/>
                      </p:cNvPicPr>
                      <p:nvPr/>
                    </p:nvPicPr>
                    <p:blipFill>
                      <a:blip r:embed="rId5"/>
                      <a:srcRect/>
                      <a:stretch>
                        <a:fillRect/>
                      </a:stretch>
                    </p:blipFill>
                    <p:spPr>
                      <a:xfrm>
                        <a:off x="8312150" y="2683510"/>
                        <a:ext cx="2219960" cy="332740"/>
                      </a:xfrm>
                      <a:prstGeom prst="rect">
                        <a:avLst/>
                      </a:prstGeom>
                      <a:noFill/>
                      <a:ln w="9525">
                        <a:noFill/>
                        <a:miter/>
                      </a:ln>
                    </p:spPr>
                  </p:pic>
                </p:oleObj>
              </mc:Fallback>
            </mc:AlternateContent>
          </a:graphicData>
        </a:graphic>
      </p:graphicFrame>
      <p:graphicFrame>
        <p:nvGraphicFramePr>
          <p:cNvPr id="13316" name="Object 4"/>
          <p:cNvGraphicFramePr>
            <a:graphicFrameLocks noChangeAspect="1"/>
          </p:cNvGraphicFramePr>
          <p:nvPr/>
        </p:nvGraphicFramePr>
        <p:xfrm>
          <a:off x="7520941" y="3060701"/>
          <a:ext cx="607695" cy="283845"/>
        </p:xfrm>
        <a:graphic>
          <a:graphicData uri="http://schemas.openxmlformats.org/presentationml/2006/ole">
            <mc:AlternateContent xmlns:mc="http://schemas.openxmlformats.org/markup-compatibility/2006">
              <mc:Choice xmlns:v="urn:schemas-microsoft-com:vml" Requires="v">
                <p:oleObj name="公式" r:id="rId6" imgW="13716000" imgH="6400800" progId="Equation.3">
                  <p:embed/>
                </p:oleObj>
              </mc:Choice>
              <mc:Fallback>
                <p:oleObj name="公式" r:id="rId6" imgW="13716000" imgH="6400800" progId="Equation.3">
                  <p:embed/>
                  <p:pic>
                    <p:nvPicPr>
                      <p:cNvPr id="13316" name="Object 4"/>
                      <p:cNvPicPr>
                        <a:picLocks noChangeAspect="1"/>
                      </p:cNvPicPr>
                      <p:nvPr/>
                    </p:nvPicPr>
                    <p:blipFill>
                      <a:blip r:embed="rId7"/>
                      <a:srcRect/>
                      <a:stretch>
                        <a:fillRect/>
                      </a:stretch>
                    </p:blipFill>
                    <p:spPr>
                      <a:xfrm>
                        <a:off x="7520941" y="3060701"/>
                        <a:ext cx="607695" cy="283845"/>
                      </a:xfrm>
                      <a:prstGeom prst="rect">
                        <a:avLst/>
                      </a:prstGeom>
                      <a:noFill/>
                      <a:ln w="9525">
                        <a:noFill/>
                        <a:miter/>
                      </a:ln>
                    </p:spPr>
                  </p:pic>
                </p:oleObj>
              </mc:Fallback>
            </mc:AlternateContent>
          </a:graphicData>
        </a:graphic>
      </p:graphicFrame>
      <p:graphicFrame>
        <p:nvGraphicFramePr>
          <p:cNvPr id="13317" name="Object 5"/>
          <p:cNvGraphicFramePr>
            <a:graphicFrameLocks noChangeAspect="1"/>
          </p:cNvGraphicFramePr>
          <p:nvPr/>
        </p:nvGraphicFramePr>
        <p:xfrm>
          <a:off x="8441691" y="3063875"/>
          <a:ext cx="1693545" cy="330200"/>
        </p:xfrm>
        <a:graphic>
          <a:graphicData uri="http://schemas.openxmlformats.org/presentationml/2006/ole">
            <mc:AlternateContent xmlns:mc="http://schemas.openxmlformats.org/markup-compatibility/2006">
              <mc:Choice xmlns:v="urn:schemas-microsoft-com:vml" Requires="v">
                <p:oleObj name="公式" r:id="rId8" imgW="32004000" imgH="6096000" progId="Equation.3">
                  <p:embed/>
                </p:oleObj>
              </mc:Choice>
              <mc:Fallback>
                <p:oleObj name="公式" r:id="rId8" imgW="32004000" imgH="6096000" progId="Equation.3">
                  <p:embed/>
                  <p:pic>
                    <p:nvPicPr>
                      <p:cNvPr id="13317" name="Object 5"/>
                      <p:cNvPicPr>
                        <a:picLocks noChangeAspect="1"/>
                      </p:cNvPicPr>
                      <p:nvPr/>
                    </p:nvPicPr>
                    <p:blipFill>
                      <a:blip r:embed="rId9"/>
                      <a:srcRect/>
                      <a:stretch>
                        <a:fillRect/>
                      </a:stretch>
                    </p:blipFill>
                    <p:spPr>
                      <a:xfrm>
                        <a:off x="8441691" y="3063875"/>
                        <a:ext cx="1693545" cy="330200"/>
                      </a:xfrm>
                      <a:prstGeom prst="rect">
                        <a:avLst/>
                      </a:prstGeom>
                      <a:noFill/>
                      <a:ln w="9525">
                        <a:noFill/>
                        <a:miter/>
                      </a:ln>
                    </p:spPr>
                  </p:pic>
                </p:oleObj>
              </mc:Fallback>
            </mc:AlternateContent>
          </a:graphicData>
        </a:graphic>
      </p:graphicFrame>
      <p:graphicFrame>
        <p:nvGraphicFramePr>
          <p:cNvPr id="13318" name="Object 6"/>
          <p:cNvGraphicFramePr>
            <a:graphicFrameLocks noChangeAspect="1"/>
          </p:cNvGraphicFramePr>
          <p:nvPr/>
        </p:nvGraphicFramePr>
        <p:xfrm>
          <a:off x="3951288" y="4976224"/>
          <a:ext cx="3555386" cy="1124857"/>
        </p:xfrm>
        <a:graphic>
          <a:graphicData uri="http://schemas.openxmlformats.org/presentationml/2006/ole">
            <mc:AlternateContent xmlns:mc="http://schemas.openxmlformats.org/markup-compatibility/2006">
              <mc:Choice xmlns:v="urn:schemas-microsoft-com:vml" Requires="v">
                <p:oleObj name="公式" r:id="rId10" imgW="53949600" imgH="17068800" progId="Equation.3">
                  <p:embed/>
                </p:oleObj>
              </mc:Choice>
              <mc:Fallback>
                <p:oleObj name="公式" r:id="rId10" imgW="53949600" imgH="17068800" progId="Equation.3">
                  <p:embed/>
                  <p:pic>
                    <p:nvPicPr>
                      <p:cNvPr id="13318" name="Object 6"/>
                      <p:cNvPicPr>
                        <a:picLocks noChangeAspect="1"/>
                      </p:cNvPicPr>
                      <p:nvPr/>
                    </p:nvPicPr>
                    <p:blipFill>
                      <a:blip r:embed="rId11"/>
                      <a:srcRect/>
                      <a:stretch>
                        <a:fillRect/>
                      </a:stretch>
                    </p:blipFill>
                    <p:spPr>
                      <a:xfrm>
                        <a:off x="3951288" y="4976224"/>
                        <a:ext cx="3555386" cy="1124857"/>
                      </a:xfrm>
                      <a:prstGeom prst="rect">
                        <a:avLst/>
                      </a:prstGeom>
                      <a:noFill/>
                      <a:ln w="9525">
                        <a:noFill/>
                        <a:miter/>
                      </a:ln>
                    </p:spPr>
                  </p:pic>
                </p:oleObj>
              </mc:Fallback>
            </mc:AlternateContent>
          </a:graphicData>
        </a:graphic>
      </p:graphicFrame>
      <p:sp>
        <p:nvSpPr>
          <p:cNvPr id="10" name="标题 5"/>
          <p:cNvSpPr>
            <a:spLocks noGrp="1"/>
          </p:cNvSpPr>
          <p:nvPr>
            <p:ph type="title"/>
          </p:nvPr>
        </p:nvSpPr>
        <p:spPr/>
        <p:txBody>
          <a:bodyPr/>
          <a:lstStyle/>
          <a:p>
            <a:r>
              <a:rPr lang="en-US" altLang="zh-CN" sz="3600" dirty="0"/>
              <a:t>5.6 Ford-Fulkerson</a:t>
            </a:r>
            <a:r>
              <a:rPr lang="zh-CN" altLang="en-US" sz="3600" dirty="0"/>
              <a:t>最大流标号算法</a:t>
            </a:r>
          </a:p>
        </p:txBody>
      </p:sp>
    </p:spTree>
    <p:extLst>
      <p:ext uri="{BB962C8B-B14F-4D97-AF65-F5344CB8AC3E}">
        <p14:creationId xmlns:p14="http://schemas.microsoft.com/office/powerpoint/2010/main" val="290771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7" name="Text Box 3"/>
          <p:cNvSpPr txBox="1">
            <a:spLocks noChangeArrowheads="1"/>
          </p:cNvSpPr>
          <p:nvPr/>
        </p:nvSpPr>
        <p:spPr bwMode="auto">
          <a:xfrm>
            <a:off x="2199142" y="1314451"/>
            <a:ext cx="8085400" cy="6155531"/>
          </a:xfrm>
          <a:prstGeom prst="rect">
            <a:avLst/>
          </a:prstGeom>
          <a:noFill/>
          <a:ln w="9525">
            <a:noFill/>
            <a:miter lim="800000"/>
            <a:headEnd/>
            <a:tailEnd/>
          </a:ln>
        </p:spPr>
        <p:txBody>
          <a:bodyPr wrap="square">
            <a:spAutoFit/>
          </a:bodyPr>
          <a:lstStyle/>
          <a:p>
            <a:pPr fontAlgn="base">
              <a:spcBef>
                <a:spcPct val="50000"/>
              </a:spcBef>
              <a:spcAft>
                <a:spcPct val="0"/>
              </a:spcAft>
              <a:defRPr/>
            </a:pPr>
            <a:r>
              <a:rPr kumimoji="1" lang="en-US" altLang="zh-CN" sz="3200" b="1" dirty="0">
                <a:solidFill>
                  <a:srgbClr val="5E2CAE"/>
                </a:solidFill>
                <a:latin typeface="Arial" pitchFamily="34" charset="0"/>
                <a:ea typeface="宋体" pitchFamily="2" charset="-122"/>
              </a:rPr>
              <a:t>Edmonds-Karp</a:t>
            </a:r>
            <a:r>
              <a:rPr kumimoji="1" lang="zh-CN" altLang="en-US" sz="3200" b="1" dirty="0">
                <a:solidFill>
                  <a:srgbClr val="5E2CAE"/>
                </a:solidFill>
                <a:latin typeface="Arial" pitchFamily="34" charset="0"/>
                <a:ea typeface="宋体" pitchFamily="2" charset="-122"/>
              </a:rPr>
              <a:t>算法</a:t>
            </a:r>
          </a:p>
          <a:p>
            <a:pPr fontAlgn="base">
              <a:spcBef>
                <a:spcPts val="1200"/>
              </a:spcBef>
              <a:spcAft>
                <a:spcPct val="0"/>
              </a:spcAft>
              <a:defRPr/>
            </a:pPr>
            <a:r>
              <a:rPr kumimoji="1" lang="zh-CN" altLang="en-US" sz="3200" b="1" dirty="0">
                <a:solidFill>
                  <a:srgbClr val="E8DED8"/>
                </a:solidFill>
                <a:latin typeface="Arial" pitchFamily="34" charset="0"/>
                <a:ea typeface="宋体" pitchFamily="2" charset="-122"/>
              </a:rPr>
              <a:t>  </a:t>
            </a:r>
            <a:r>
              <a:rPr kumimoji="1" lang="zh-CN" altLang="en-US" sz="2800" b="1" dirty="0">
                <a:solidFill>
                  <a:srgbClr val="000000"/>
                </a:solidFill>
                <a:latin typeface="Arial" pitchFamily="34" charset="0"/>
                <a:ea typeface="宋体" pitchFamily="2" charset="-122"/>
              </a:rPr>
              <a:t>严密的标号算法</a:t>
            </a:r>
          </a:p>
          <a:p>
            <a:pPr fontAlgn="base">
              <a:spcBef>
                <a:spcPts val="1200"/>
              </a:spcBef>
              <a:spcAft>
                <a:spcPct val="0"/>
              </a:spcAft>
              <a:defRPr/>
            </a:pPr>
            <a:r>
              <a:rPr kumimoji="1" lang="zh-CN" altLang="en-US" sz="2800" b="1" dirty="0">
                <a:solidFill>
                  <a:srgbClr val="000000"/>
                </a:solidFill>
                <a:latin typeface="Arial" pitchFamily="34" charset="0"/>
                <a:ea typeface="宋体" pitchFamily="2" charset="-122"/>
              </a:rPr>
              <a:t>  每次沿一条最短的增流路径增流</a:t>
            </a:r>
            <a:endParaRPr kumimoji="1" lang="en-US" altLang="zh-CN" sz="2800" b="1" dirty="0">
              <a:solidFill>
                <a:srgbClr val="000000"/>
              </a:solidFill>
              <a:latin typeface="Arial" pitchFamily="34" charset="0"/>
              <a:ea typeface="宋体" pitchFamily="2" charset="-122"/>
            </a:endParaRPr>
          </a:p>
          <a:p>
            <a:pPr marL="265113" fontAlgn="base">
              <a:spcBef>
                <a:spcPts val="1200"/>
              </a:spcBef>
              <a:spcAft>
                <a:spcPct val="0"/>
              </a:spcAft>
              <a:defRPr/>
            </a:pPr>
            <a:r>
              <a:rPr kumimoji="1" lang="en-US" altLang="zh-CN" sz="2400" dirty="0">
                <a:solidFill>
                  <a:srgbClr val="003366"/>
                </a:solidFill>
                <a:latin typeface="Arial" pitchFamily="34" charset="0"/>
                <a:ea typeface="宋体" pitchFamily="2" charset="-122"/>
              </a:rPr>
              <a:t>Edmonds and Karp</a:t>
            </a:r>
            <a:r>
              <a:rPr kumimoji="1" lang="zh-CN" altLang="en-US" sz="2400" dirty="0">
                <a:solidFill>
                  <a:srgbClr val="003366"/>
                </a:solidFill>
                <a:latin typeface="Arial" pitchFamily="34" charset="0"/>
                <a:ea typeface="宋体" pitchFamily="2" charset="-122"/>
              </a:rPr>
              <a:t>在</a:t>
            </a:r>
            <a:r>
              <a:rPr kumimoji="1" lang="en-US" altLang="zh-CN" sz="2400" dirty="0">
                <a:solidFill>
                  <a:srgbClr val="003366"/>
                </a:solidFill>
                <a:latin typeface="Arial" pitchFamily="34" charset="0"/>
                <a:ea typeface="宋体" pitchFamily="2" charset="-122"/>
              </a:rPr>
              <a:t>1972</a:t>
            </a:r>
            <a:r>
              <a:rPr kumimoji="1" lang="zh-CN" altLang="en-US" sz="2400" dirty="0">
                <a:solidFill>
                  <a:srgbClr val="003366"/>
                </a:solidFill>
                <a:latin typeface="Arial" pitchFamily="34" charset="0"/>
                <a:ea typeface="宋体" pitchFamily="2" charset="-122"/>
              </a:rPr>
              <a:t>年，以及</a:t>
            </a:r>
            <a:r>
              <a:rPr kumimoji="1" lang="en-US" altLang="zh-CN" sz="2400" dirty="0" err="1">
                <a:solidFill>
                  <a:srgbClr val="003366"/>
                </a:solidFill>
                <a:latin typeface="Arial" pitchFamily="34" charset="0"/>
                <a:ea typeface="宋体" pitchFamily="2" charset="-122"/>
              </a:rPr>
              <a:t>Dinic</a:t>
            </a:r>
            <a:r>
              <a:rPr kumimoji="1" lang="zh-CN" altLang="en-US" sz="2400" dirty="0">
                <a:solidFill>
                  <a:srgbClr val="003366"/>
                </a:solidFill>
                <a:latin typeface="Arial" pitchFamily="34" charset="0"/>
                <a:ea typeface="宋体" pitchFamily="2" charset="-122"/>
              </a:rPr>
              <a:t>在</a:t>
            </a:r>
            <a:r>
              <a:rPr kumimoji="1" lang="en-US" altLang="zh-CN" sz="2400" dirty="0">
                <a:solidFill>
                  <a:srgbClr val="003366"/>
                </a:solidFill>
                <a:latin typeface="Arial" pitchFamily="34" charset="0"/>
                <a:ea typeface="宋体" pitchFamily="2" charset="-122"/>
              </a:rPr>
              <a:t>1970</a:t>
            </a:r>
            <a:r>
              <a:rPr kumimoji="1" lang="zh-CN" altLang="en-US" sz="2400" dirty="0">
                <a:solidFill>
                  <a:srgbClr val="003366"/>
                </a:solidFill>
                <a:latin typeface="Arial" pitchFamily="34" charset="0"/>
                <a:ea typeface="宋体" pitchFamily="2" charset="-122"/>
              </a:rPr>
              <a:t>年都独立的证明了如果每步增广路径都是最短的话，那么整个算法将会执行</a:t>
            </a:r>
            <a:r>
              <a:rPr kumimoji="1" lang="en-US" altLang="zh-CN" sz="2400" dirty="0">
                <a:solidFill>
                  <a:srgbClr val="003366"/>
                </a:solidFill>
                <a:latin typeface="Arial" pitchFamily="34" charset="0"/>
                <a:ea typeface="宋体" pitchFamily="2" charset="-122"/>
              </a:rPr>
              <a:t>O(n*m)</a:t>
            </a:r>
            <a:r>
              <a:rPr kumimoji="1" lang="zh-CN" altLang="en-US" sz="2400" dirty="0">
                <a:solidFill>
                  <a:srgbClr val="003366"/>
                </a:solidFill>
                <a:latin typeface="Arial" pitchFamily="34" charset="0"/>
                <a:ea typeface="宋体" pitchFamily="2" charset="-122"/>
              </a:rPr>
              <a:t>步</a:t>
            </a:r>
            <a:endParaRPr kumimoji="1" lang="en-US" altLang="zh-CN" sz="2400" dirty="0">
              <a:solidFill>
                <a:srgbClr val="003366"/>
              </a:solidFill>
              <a:latin typeface="Arial" pitchFamily="34" charset="0"/>
              <a:ea typeface="宋体" pitchFamily="2" charset="-122"/>
            </a:endParaRPr>
          </a:p>
          <a:p>
            <a:pPr marL="265113" fontAlgn="base">
              <a:spcBef>
                <a:spcPts val="1200"/>
              </a:spcBef>
              <a:spcAft>
                <a:spcPct val="0"/>
              </a:spcAft>
              <a:defRPr/>
            </a:pPr>
            <a:r>
              <a:rPr kumimoji="1" lang="zh-CN" altLang="en-US" sz="2400" b="1" dirty="0">
                <a:solidFill>
                  <a:srgbClr val="003366"/>
                </a:solidFill>
                <a:latin typeface="Arial" pitchFamily="34" charset="0"/>
                <a:ea typeface="宋体" pitchFamily="2" charset="-122"/>
              </a:rPr>
              <a:t>广度优先搜索时最坏情况下需</a:t>
            </a:r>
            <a:r>
              <a:rPr kumimoji="1" lang="en-US" altLang="zh-CN" sz="2400" b="1" dirty="0">
                <a:solidFill>
                  <a:srgbClr val="003366"/>
                </a:solidFill>
                <a:latin typeface="Arial" pitchFamily="34" charset="0"/>
                <a:ea typeface="宋体" pitchFamily="2" charset="-122"/>
              </a:rPr>
              <a:t>O(m)</a:t>
            </a:r>
            <a:r>
              <a:rPr kumimoji="1" lang="zh-CN" altLang="en-US" sz="2400" b="1" dirty="0">
                <a:solidFill>
                  <a:srgbClr val="003366"/>
                </a:solidFill>
                <a:latin typeface="Arial" pitchFamily="34" charset="0"/>
                <a:ea typeface="宋体" pitchFamily="2" charset="-122"/>
              </a:rPr>
              <a:t>次</a:t>
            </a:r>
            <a:r>
              <a:rPr kumimoji="1" lang="en-US" altLang="zh-CN" sz="2400" b="1" dirty="0">
                <a:solidFill>
                  <a:srgbClr val="003366"/>
                </a:solidFill>
                <a:latin typeface="Arial" pitchFamily="34" charset="0"/>
                <a:ea typeface="宋体" pitchFamily="2" charset="-122"/>
              </a:rPr>
              <a:t> </a:t>
            </a:r>
          </a:p>
          <a:p>
            <a:pPr marL="265113" fontAlgn="base">
              <a:spcBef>
                <a:spcPts val="1200"/>
              </a:spcBef>
              <a:spcAft>
                <a:spcPct val="0"/>
              </a:spcAft>
              <a:defRPr/>
            </a:pPr>
            <a:r>
              <a:rPr kumimoji="1" lang="zh-CN" altLang="en-US" sz="2400" b="1" dirty="0">
                <a:solidFill>
                  <a:srgbClr val="003366"/>
                </a:solidFill>
                <a:latin typeface="Arial" pitchFamily="34" charset="0"/>
                <a:ea typeface="宋体" pitchFamily="2" charset="-122"/>
              </a:rPr>
              <a:t>书上有证明，不做要求</a:t>
            </a:r>
          </a:p>
          <a:p>
            <a:pPr fontAlgn="base">
              <a:spcBef>
                <a:spcPct val="50000"/>
              </a:spcBef>
              <a:spcAft>
                <a:spcPct val="0"/>
              </a:spcAft>
              <a:defRPr/>
            </a:pPr>
            <a:r>
              <a:rPr kumimoji="1" lang="zh-CN" altLang="en-US" sz="3200" b="1" dirty="0">
                <a:solidFill>
                  <a:srgbClr val="000000"/>
                </a:solidFill>
                <a:latin typeface="Arial" pitchFamily="34" charset="0"/>
                <a:ea typeface="宋体" pitchFamily="2" charset="-122"/>
              </a:rPr>
              <a:t>  </a:t>
            </a:r>
            <a:r>
              <a:rPr kumimoji="1" lang="zh-CN" altLang="en-US" sz="3200" b="1" dirty="0">
                <a:solidFill>
                  <a:srgbClr val="000000"/>
                </a:solidFill>
                <a:latin typeface="ＭＳ 明朝" pitchFamily="49" charset="-128"/>
                <a:ea typeface="ＭＳ 明朝" pitchFamily="49" charset="-128"/>
              </a:rPr>
              <a:t>➣ </a:t>
            </a:r>
            <a:r>
              <a:rPr kumimoji="1" lang="zh-CN" altLang="en-US" sz="3200" b="1" dirty="0">
                <a:solidFill>
                  <a:srgbClr val="000000"/>
                </a:solidFill>
                <a:latin typeface="ＭＳ 明朝" pitchFamily="49" charset="-128"/>
                <a:ea typeface="宋体" pitchFamily="2" charset="-122"/>
              </a:rPr>
              <a:t>使用广探法 </a:t>
            </a:r>
            <a:r>
              <a:rPr kumimoji="1" lang="en-US" altLang="zh-CN" sz="3200" b="1" dirty="0">
                <a:solidFill>
                  <a:srgbClr val="000000"/>
                </a:solidFill>
                <a:latin typeface="ＭＳ 明朝" pitchFamily="49" charset="-128"/>
                <a:ea typeface="宋体" pitchFamily="2" charset="-122"/>
              </a:rPr>
              <a:t>(</a:t>
            </a:r>
            <a:r>
              <a:rPr kumimoji="1" lang="zh-CN" altLang="en-US" sz="3200" b="1" dirty="0">
                <a:solidFill>
                  <a:srgbClr val="000000"/>
                </a:solidFill>
                <a:latin typeface="ＭＳ 明朝" pitchFamily="49" charset="-128"/>
                <a:ea typeface="宋体" pitchFamily="2" charset="-122"/>
              </a:rPr>
              <a:t>先标号先检查）</a:t>
            </a:r>
            <a:r>
              <a:rPr kumimoji="1" lang="en-US" altLang="zh-CN" sz="3200" b="1" dirty="0">
                <a:solidFill>
                  <a:srgbClr val="000000"/>
                </a:solidFill>
                <a:latin typeface="ＭＳ 明朝" pitchFamily="49" charset="-128"/>
                <a:ea typeface="宋体" pitchFamily="2" charset="-122"/>
              </a:rPr>
              <a:t>O(n*m*m)</a:t>
            </a:r>
          </a:p>
          <a:p>
            <a:pPr fontAlgn="base">
              <a:spcBef>
                <a:spcPct val="50000"/>
              </a:spcBef>
              <a:spcAft>
                <a:spcPct val="0"/>
              </a:spcAft>
              <a:defRPr/>
            </a:pPr>
            <a:r>
              <a:rPr kumimoji="1" lang="zh-CN" altLang="en-US" sz="2400" b="1" dirty="0">
                <a:solidFill>
                  <a:srgbClr val="000000"/>
                </a:solidFill>
                <a:latin typeface="ＭＳ 明朝" pitchFamily="49" charset="-128"/>
                <a:ea typeface="宋体" pitchFamily="2" charset="-122"/>
              </a:rPr>
              <a:t>     进一步改进，结合启发式，可提高到</a:t>
            </a:r>
            <a:r>
              <a:rPr kumimoji="1" lang="en-US" altLang="zh-CN" sz="2400" b="1" dirty="0">
                <a:solidFill>
                  <a:srgbClr val="000000"/>
                </a:solidFill>
                <a:latin typeface="ＭＳ 明朝" pitchFamily="49" charset="-128"/>
                <a:ea typeface="宋体" pitchFamily="2" charset="-122"/>
              </a:rPr>
              <a:t>O(n*n*m)</a:t>
            </a:r>
            <a:endParaRPr kumimoji="1" lang="zh-CN" altLang="en-US" sz="2400" b="1" dirty="0">
              <a:solidFill>
                <a:srgbClr val="000000"/>
              </a:solidFill>
              <a:latin typeface="ＭＳ 明朝" pitchFamily="49" charset="-128"/>
              <a:ea typeface="宋体" pitchFamily="2" charset="-122"/>
            </a:endParaRPr>
          </a:p>
          <a:p>
            <a:pPr fontAlgn="base">
              <a:spcBef>
                <a:spcPct val="50000"/>
              </a:spcBef>
              <a:spcAft>
                <a:spcPct val="0"/>
              </a:spcAft>
              <a:defRPr/>
            </a:pPr>
            <a:r>
              <a:rPr kumimoji="1" lang="zh-CN" altLang="en-US" sz="3200" b="1" dirty="0">
                <a:solidFill>
                  <a:srgbClr val="000000"/>
                </a:solidFill>
                <a:latin typeface="ＭＳ 明朝" pitchFamily="49" charset="-128"/>
                <a:ea typeface="宋体" pitchFamily="2" charset="-122"/>
              </a:rPr>
              <a:t> </a:t>
            </a:r>
          </a:p>
        </p:txBody>
      </p:sp>
      <p:sp>
        <p:nvSpPr>
          <p:cNvPr id="22" name="标题 21"/>
          <p:cNvSpPr>
            <a:spLocks noGrp="1"/>
          </p:cNvSpPr>
          <p:nvPr>
            <p:ph type="title"/>
          </p:nvPr>
        </p:nvSpPr>
        <p:spPr/>
        <p:txBody>
          <a:bodyPr/>
          <a:lstStyle/>
          <a:p>
            <a:r>
              <a:rPr lang="en-US" altLang="zh-CN" sz="4000" dirty="0"/>
              <a:t>5.7 </a:t>
            </a:r>
            <a:r>
              <a:rPr lang="zh-CN" altLang="en-US" sz="4000" dirty="0"/>
              <a:t>最大流的</a:t>
            </a:r>
            <a:r>
              <a:rPr lang="en-US" altLang="zh-CN" sz="4000" dirty="0"/>
              <a:t>Edmonds-Karp</a:t>
            </a:r>
            <a:r>
              <a:rPr lang="zh-CN" altLang="en-US" sz="4000" dirty="0"/>
              <a:t>算法</a:t>
            </a:r>
          </a:p>
        </p:txBody>
      </p:sp>
      <p:grpSp>
        <p:nvGrpSpPr>
          <p:cNvPr id="23" name="组合 22"/>
          <p:cNvGrpSpPr/>
          <p:nvPr/>
        </p:nvGrpSpPr>
        <p:grpSpPr>
          <a:xfrm>
            <a:off x="7719449" y="1028878"/>
            <a:ext cx="2376488" cy="2122487"/>
            <a:chOff x="6416675" y="3608388"/>
            <a:chExt cx="2376488" cy="2122487"/>
          </a:xfrm>
        </p:grpSpPr>
        <p:sp>
          <p:nvSpPr>
            <p:cNvPr id="24" name="Oval 5"/>
            <p:cNvSpPr>
              <a:spLocks noChangeArrowheads="1"/>
            </p:cNvSpPr>
            <p:nvPr/>
          </p:nvSpPr>
          <p:spPr bwMode="auto">
            <a:xfrm>
              <a:off x="7586663" y="3968750"/>
              <a:ext cx="180975" cy="180975"/>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defRPr/>
              </a:pPr>
              <a:endParaRPr kumimoji="1" lang="zh-CN" altLang="zh-CN" b="1">
                <a:solidFill>
                  <a:srgbClr val="000000"/>
                </a:solidFill>
                <a:latin typeface="Arial" pitchFamily="34" charset="0"/>
                <a:ea typeface="宋体" pitchFamily="2" charset="-122"/>
              </a:endParaRPr>
            </a:p>
          </p:txBody>
        </p:sp>
        <p:sp>
          <p:nvSpPr>
            <p:cNvPr id="25" name="Oval 6"/>
            <p:cNvSpPr>
              <a:spLocks noChangeArrowheads="1"/>
            </p:cNvSpPr>
            <p:nvPr/>
          </p:nvSpPr>
          <p:spPr bwMode="auto">
            <a:xfrm>
              <a:off x="6686550" y="4598988"/>
              <a:ext cx="180975" cy="180975"/>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defRPr/>
              </a:pPr>
              <a:endParaRPr kumimoji="1" lang="zh-CN" altLang="zh-CN" b="1">
                <a:solidFill>
                  <a:srgbClr val="000000"/>
                </a:solidFill>
                <a:latin typeface="Arial" pitchFamily="34" charset="0"/>
                <a:ea typeface="宋体" pitchFamily="2" charset="-122"/>
              </a:endParaRPr>
            </a:p>
          </p:txBody>
        </p:sp>
        <p:sp>
          <p:nvSpPr>
            <p:cNvPr id="26" name="Oval 7"/>
            <p:cNvSpPr>
              <a:spLocks noChangeArrowheads="1"/>
            </p:cNvSpPr>
            <p:nvPr/>
          </p:nvSpPr>
          <p:spPr bwMode="auto">
            <a:xfrm>
              <a:off x="7586663" y="5229225"/>
              <a:ext cx="180975" cy="180975"/>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defRPr/>
              </a:pPr>
              <a:endParaRPr kumimoji="1" lang="zh-CN" altLang="zh-CN" b="1">
                <a:solidFill>
                  <a:srgbClr val="000000"/>
                </a:solidFill>
                <a:latin typeface="Arial" pitchFamily="34" charset="0"/>
                <a:ea typeface="宋体" pitchFamily="2" charset="-122"/>
              </a:endParaRPr>
            </a:p>
          </p:txBody>
        </p:sp>
        <p:sp>
          <p:nvSpPr>
            <p:cNvPr id="27" name="Oval 8"/>
            <p:cNvSpPr>
              <a:spLocks noChangeArrowheads="1"/>
            </p:cNvSpPr>
            <p:nvPr/>
          </p:nvSpPr>
          <p:spPr bwMode="auto">
            <a:xfrm>
              <a:off x="8442325" y="4643438"/>
              <a:ext cx="180975" cy="180975"/>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defRPr/>
              </a:pPr>
              <a:endParaRPr kumimoji="1" lang="zh-CN" altLang="zh-CN" b="1">
                <a:solidFill>
                  <a:srgbClr val="000000"/>
                </a:solidFill>
                <a:latin typeface="Arial" pitchFamily="34" charset="0"/>
                <a:ea typeface="宋体" pitchFamily="2" charset="-122"/>
              </a:endParaRPr>
            </a:p>
          </p:txBody>
        </p:sp>
        <p:sp>
          <p:nvSpPr>
            <p:cNvPr id="28" name="Line 9"/>
            <p:cNvSpPr>
              <a:spLocks noChangeShapeType="1"/>
            </p:cNvSpPr>
            <p:nvPr/>
          </p:nvSpPr>
          <p:spPr bwMode="auto">
            <a:xfrm flipV="1">
              <a:off x="6777038" y="4103688"/>
              <a:ext cx="855662" cy="585787"/>
            </a:xfrm>
            <a:prstGeom prst="line">
              <a:avLst/>
            </a:prstGeom>
            <a:noFill/>
            <a:ln w="38100">
              <a:solidFill>
                <a:srgbClr val="000000"/>
              </a:solidFill>
              <a:round/>
              <a:headEnd/>
              <a:tailEnd type="stealth" w="med" len="lg"/>
            </a:ln>
          </p:spPr>
          <p:txBody>
            <a:bodyPr/>
            <a:lstStyle/>
            <a:p>
              <a:pPr fontAlgn="base">
                <a:spcBef>
                  <a:spcPct val="0"/>
                </a:spcBef>
                <a:spcAft>
                  <a:spcPct val="0"/>
                </a:spcAft>
                <a:defRPr/>
              </a:pPr>
              <a:endParaRPr kumimoji="1" lang="zh-CN" altLang="en-US" sz="2400" b="1">
                <a:solidFill>
                  <a:srgbClr val="000000"/>
                </a:solidFill>
                <a:latin typeface="Arial" pitchFamily="34" charset="0"/>
                <a:ea typeface="宋体" pitchFamily="2" charset="-122"/>
              </a:endParaRPr>
            </a:p>
          </p:txBody>
        </p:sp>
        <p:sp>
          <p:nvSpPr>
            <p:cNvPr id="29" name="Line 10"/>
            <p:cNvSpPr>
              <a:spLocks noChangeShapeType="1"/>
            </p:cNvSpPr>
            <p:nvPr/>
          </p:nvSpPr>
          <p:spPr bwMode="auto">
            <a:xfrm>
              <a:off x="6777038" y="4689475"/>
              <a:ext cx="855662" cy="630238"/>
            </a:xfrm>
            <a:prstGeom prst="line">
              <a:avLst/>
            </a:prstGeom>
            <a:noFill/>
            <a:ln w="38100">
              <a:solidFill>
                <a:srgbClr val="000000"/>
              </a:solidFill>
              <a:round/>
              <a:headEnd/>
              <a:tailEnd type="stealth" w="med" len="lg"/>
            </a:ln>
          </p:spPr>
          <p:txBody>
            <a:bodyPr/>
            <a:lstStyle/>
            <a:p>
              <a:pPr fontAlgn="base">
                <a:spcBef>
                  <a:spcPct val="0"/>
                </a:spcBef>
                <a:spcAft>
                  <a:spcPct val="0"/>
                </a:spcAft>
                <a:defRPr/>
              </a:pPr>
              <a:endParaRPr kumimoji="1" lang="zh-CN" altLang="en-US" sz="2400" b="1">
                <a:solidFill>
                  <a:srgbClr val="000000"/>
                </a:solidFill>
                <a:latin typeface="Arial" pitchFamily="34" charset="0"/>
                <a:ea typeface="宋体" pitchFamily="2" charset="-122"/>
              </a:endParaRPr>
            </a:p>
          </p:txBody>
        </p:sp>
        <p:sp>
          <p:nvSpPr>
            <p:cNvPr id="30" name="Line 11"/>
            <p:cNvSpPr>
              <a:spLocks noChangeShapeType="1"/>
            </p:cNvSpPr>
            <p:nvPr/>
          </p:nvSpPr>
          <p:spPr bwMode="auto">
            <a:xfrm>
              <a:off x="7677150" y="4059238"/>
              <a:ext cx="809625" cy="630237"/>
            </a:xfrm>
            <a:prstGeom prst="line">
              <a:avLst/>
            </a:prstGeom>
            <a:noFill/>
            <a:ln w="38100">
              <a:solidFill>
                <a:srgbClr val="000000"/>
              </a:solidFill>
              <a:round/>
              <a:headEnd/>
              <a:tailEnd type="stealth" w="med" len="lg"/>
            </a:ln>
          </p:spPr>
          <p:txBody>
            <a:bodyPr/>
            <a:lstStyle/>
            <a:p>
              <a:pPr fontAlgn="base">
                <a:spcBef>
                  <a:spcPct val="0"/>
                </a:spcBef>
                <a:spcAft>
                  <a:spcPct val="0"/>
                </a:spcAft>
                <a:defRPr/>
              </a:pPr>
              <a:endParaRPr kumimoji="1" lang="zh-CN" altLang="en-US" sz="2400" b="1">
                <a:solidFill>
                  <a:srgbClr val="000000"/>
                </a:solidFill>
                <a:latin typeface="Arial" pitchFamily="34" charset="0"/>
                <a:ea typeface="宋体" pitchFamily="2" charset="-122"/>
              </a:endParaRPr>
            </a:p>
          </p:txBody>
        </p:sp>
        <p:sp>
          <p:nvSpPr>
            <p:cNvPr id="31" name="Line 12"/>
            <p:cNvSpPr>
              <a:spLocks noChangeShapeType="1"/>
            </p:cNvSpPr>
            <p:nvPr/>
          </p:nvSpPr>
          <p:spPr bwMode="auto">
            <a:xfrm flipV="1">
              <a:off x="7721600" y="4733925"/>
              <a:ext cx="765175" cy="539750"/>
            </a:xfrm>
            <a:prstGeom prst="line">
              <a:avLst/>
            </a:prstGeom>
            <a:noFill/>
            <a:ln w="38100">
              <a:solidFill>
                <a:srgbClr val="000000"/>
              </a:solidFill>
              <a:round/>
              <a:headEnd/>
              <a:tailEnd type="stealth" w="med" len="lg"/>
            </a:ln>
          </p:spPr>
          <p:txBody>
            <a:bodyPr/>
            <a:lstStyle/>
            <a:p>
              <a:pPr fontAlgn="base">
                <a:spcBef>
                  <a:spcPct val="0"/>
                </a:spcBef>
                <a:spcAft>
                  <a:spcPct val="0"/>
                </a:spcAft>
                <a:defRPr/>
              </a:pPr>
              <a:endParaRPr kumimoji="1" lang="zh-CN" altLang="en-US" sz="2400" b="1">
                <a:solidFill>
                  <a:srgbClr val="000000"/>
                </a:solidFill>
                <a:latin typeface="Arial" pitchFamily="34" charset="0"/>
                <a:ea typeface="宋体" pitchFamily="2" charset="-122"/>
              </a:endParaRPr>
            </a:p>
          </p:txBody>
        </p:sp>
        <p:sp>
          <p:nvSpPr>
            <p:cNvPr id="32" name="Line 13"/>
            <p:cNvSpPr>
              <a:spLocks noChangeShapeType="1"/>
            </p:cNvSpPr>
            <p:nvPr/>
          </p:nvSpPr>
          <p:spPr bwMode="auto">
            <a:xfrm>
              <a:off x="7677150" y="4059238"/>
              <a:ext cx="0" cy="1169987"/>
            </a:xfrm>
            <a:prstGeom prst="line">
              <a:avLst/>
            </a:prstGeom>
            <a:noFill/>
            <a:ln w="38100">
              <a:solidFill>
                <a:srgbClr val="000000"/>
              </a:solidFill>
              <a:round/>
              <a:headEnd/>
              <a:tailEnd type="stealth" w="med" len="lg"/>
            </a:ln>
          </p:spPr>
          <p:txBody>
            <a:bodyPr/>
            <a:lstStyle/>
            <a:p>
              <a:pPr fontAlgn="base">
                <a:spcBef>
                  <a:spcPct val="0"/>
                </a:spcBef>
                <a:spcAft>
                  <a:spcPct val="0"/>
                </a:spcAft>
                <a:defRPr/>
              </a:pPr>
              <a:endParaRPr kumimoji="1" lang="zh-CN" altLang="en-US" sz="2400" b="1">
                <a:solidFill>
                  <a:srgbClr val="000000"/>
                </a:solidFill>
                <a:latin typeface="Arial" pitchFamily="34" charset="0"/>
                <a:ea typeface="宋体" pitchFamily="2" charset="-122"/>
              </a:endParaRPr>
            </a:p>
          </p:txBody>
        </p:sp>
        <p:sp>
          <p:nvSpPr>
            <p:cNvPr id="33" name="Text Box 14"/>
            <p:cNvSpPr txBox="1">
              <a:spLocks noChangeArrowheads="1"/>
            </p:cNvSpPr>
            <p:nvPr/>
          </p:nvSpPr>
          <p:spPr bwMode="auto">
            <a:xfrm>
              <a:off x="6867525" y="4014788"/>
              <a:ext cx="449263" cy="366712"/>
            </a:xfrm>
            <a:prstGeom prst="rect">
              <a:avLst/>
            </a:prstGeom>
            <a:noFill/>
            <a:ln w="9525">
              <a:noFill/>
              <a:miter lim="800000"/>
              <a:headEnd/>
              <a:tailEnd/>
            </a:ln>
          </p:spPr>
          <p:txBody>
            <a:bodyPr>
              <a:spAutoFit/>
            </a:bodyPr>
            <a:lstStyle/>
            <a:p>
              <a:pPr fontAlgn="base">
                <a:spcBef>
                  <a:spcPct val="50000"/>
                </a:spcBef>
                <a:spcAft>
                  <a:spcPct val="0"/>
                </a:spcAft>
                <a:defRPr/>
              </a:pPr>
              <a:r>
                <a:rPr kumimoji="1" lang="en-US" altLang="zh-CN" b="1" dirty="0">
                  <a:solidFill>
                    <a:srgbClr val="000000"/>
                  </a:solidFill>
                  <a:latin typeface="Arial" pitchFamily="34" charset="0"/>
                  <a:ea typeface="宋体" pitchFamily="2" charset="-122"/>
                </a:rPr>
                <a:t>10</a:t>
              </a:r>
            </a:p>
          </p:txBody>
        </p:sp>
        <p:sp>
          <p:nvSpPr>
            <p:cNvPr id="34" name="Rectangle 15"/>
            <p:cNvSpPr>
              <a:spLocks noChangeArrowheads="1"/>
            </p:cNvSpPr>
            <p:nvPr/>
          </p:nvSpPr>
          <p:spPr bwMode="auto">
            <a:xfrm>
              <a:off x="6911975" y="5003800"/>
              <a:ext cx="438150" cy="36671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10</a:t>
              </a:r>
            </a:p>
          </p:txBody>
        </p:sp>
        <p:sp>
          <p:nvSpPr>
            <p:cNvPr id="35" name="Rectangle 16"/>
            <p:cNvSpPr>
              <a:spLocks noChangeArrowheads="1"/>
            </p:cNvSpPr>
            <p:nvPr/>
          </p:nvSpPr>
          <p:spPr bwMode="auto">
            <a:xfrm>
              <a:off x="7993063" y="4014788"/>
              <a:ext cx="438150" cy="36671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10</a:t>
              </a:r>
            </a:p>
          </p:txBody>
        </p:sp>
        <p:sp>
          <p:nvSpPr>
            <p:cNvPr id="36" name="Rectangle 17"/>
            <p:cNvSpPr>
              <a:spLocks noChangeArrowheads="1"/>
            </p:cNvSpPr>
            <p:nvPr/>
          </p:nvSpPr>
          <p:spPr bwMode="auto">
            <a:xfrm>
              <a:off x="8081963" y="4914900"/>
              <a:ext cx="438150" cy="36671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10</a:t>
              </a:r>
            </a:p>
          </p:txBody>
        </p:sp>
        <p:sp>
          <p:nvSpPr>
            <p:cNvPr id="37" name="Rectangle 18"/>
            <p:cNvSpPr>
              <a:spLocks noChangeArrowheads="1"/>
            </p:cNvSpPr>
            <p:nvPr/>
          </p:nvSpPr>
          <p:spPr bwMode="auto">
            <a:xfrm>
              <a:off x="7677150" y="4464050"/>
              <a:ext cx="311150" cy="36671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1</a:t>
              </a:r>
            </a:p>
          </p:txBody>
        </p:sp>
        <p:sp>
          <p:nvSpPr>
            <p:cNvPr id="38" name="Rectangle 19"/>
            <p:cNvSpPr>
              <a:spLocks noChangeArrowheads="1"/>
            </p:cNvSpPr>
            <p:nvPr/>
          </p:nvSpPr>
          <p:spPr bwMode="auto">
            <a:xfrm>
              <a:off x="6416675" y="4554538"/>
              <a:ext cx="374650" cy="36671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s </a:t>
              </a:r>
            </a:p>
          </p:txBody>
        </p:sp>
        <p:sp>
          <p:nvSpPr>
            <p:cNvPr id="39" name="Rectangle 20"/>
            <p:cNvSpPr>
              <a:spLocks noChangeArrowheads="1"/>
            </p:cNvSpPr>
            <p:nvPr/>
          </p:nvSpPr>
          <p:spPr bwMode="auto">
            <a:xfrm>
              <a:off x="8532813" y="4598988"/>
              <a:ext cx="260350" cy="36671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t</a:t>
              </a:r>
            </a:p>
          </p:txBody>
        </p:sp>
        <p:sp>
          <p:nvSpPr>
            <p:cNvPr id="40" name="Rectangle 21"/>
            <p:cNvSpPr>
              <a:spLocks noChangeArrowheads="1"/>
            </p:cNvSpPr>
            <p:nvPr/>
          </p:nvSpPr>
          <p:spPr bwMode="auto">
            <a:xfrm>
              <a:off x="7542213" y="3608388"/>
              <a:ext cx="311150" cy="36671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dirty="0">
                  <a:solidFill>
                    <a:srgbClr val="000000"/>
                  </a:solidFill>
                  <a:latin typeface="Arial" pitchFamily="34" charset="0"/>
                  <a:ea typeface="宋体" pitchFamily="2" charset="-122"/>
                </a:rPr>
                <a:t>a</a:t>
              </a:r>
            </a:p>
          </p:txBody>
        </p:sp>
        <p:sp>
          <p:nvSpPr>
            <p:cNvPr id="41" name="Rectangle 22"/>
            <p:cNvSpPr>
              <a:spLocks noChangeArrowheads="1"/>
            </p:cNvSpPr>
            <p:nvPr/>
          </p:nvSpPr>
          <p:spPr bwMode="auto">
            <a:xfrm>
              <a:off x="7542213" y="5364163"/>
              <a:ext cx="323850" cy="36671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b="1">
                  <a:solidFill>
                    <a:srgbClr val="000000"/>
                  </a:solidFill>
                  <a:latin typeface="Arial" pitchFamily="34" charset="0"/>
                  <a:ea typeface="宋体" pitchFamily="2" charset="-122"/>
                </a:rPr>
                <a:t>b</a:t>
              </a:r>
            </a:p>
          </p:txBody>
        </p:sp>
      </p:grpSp>
    </p:spTree>
    <p:extLst>
      <p:ext uri="{BB962C8B-B14F-4D97-AF65-F5344CB8AC3E}">
        <p14:creationId xmlns:p14="http://schemas.microsoft.com/office/powerpoint/2010/main" val="42141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827">
                                            <p:txEl>
                                              <p:pRg st="2" end="2"/>
                                            </p:txEl>
                                          </p:spTgt>
                                        </p:tgtEl>
                                        <p:attrNameLst>
                                          <p:attrName>style.visibility</p:attrName>
                                        </p:attrNameLst>
                                      </p:cBhvr>
                                      <p:to>
                                        <p:strVal val="visible"/>
                                      </p:to>
                                    </p:set>
                                    <p:animEffect transition="in" filter="blinds(horizontal)">
                                      <p:cBhvr>
                                        <p:cTn id="7" dur="500"/>
                                        <p:tgtEl>
                                          <p:spTgt spid="12298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827">
                                            <p:txEl>
                                              <p:pRg st="3" end="3"/>
                                            </p:txEl>
                                          </p:spTgt>
                                        </p:tgtEl>
                                        <p:attrNameLst>
                                          <p:attrName>style.visibility</p:attrName>
                                        </p:attrNameLst>
                                      </p:cBhvr>
                                      <p:to>
                                        <p:strVal val="visible"/>
                                      </p:to>
                                    </p:set>
                                    <p:animEffect transition="in" filter="blinds(horizontal)">
                                      <p:cBhvr>
                                        <p:cTn id="12" dur="500"/>
                                        <p:tgtEl>
                                          <p:spTgt spid="12298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827">
                                            <p:txEl>
                                              <p:pRg st="4" end="4"/>
                                            </p:txEl>
                                          </p:spTgt>
                                        </p:tgtEl>
                                        <p:attrNameLst>
                                          <p:attrName>style.visibility</p:attrName>
                                        </p:attrNameLst>
                                      </p:cBhvr>
                                      <p:to>
                                        <p:strVal val="visible"/>
                                      </p:to>
                                    </p:set>
                                    <p:animEffect transition="in" filter="blinds(horizontal)">
                                      <p:cBhvr>
                                        <p:cTn id="17" dur="500"/>
                                        <p:tgtEl>
                                          <p:spTgt spid="12298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827">
                                            <p:txEl>
                                              <p:pRg st="5" end="5"/>
                                            </p:txEl>
                                          </p:spTgt>
                                        </p:tgtEl>
                                        <p:attrNameLst>
                                          <p:attrName>style.visibility</p:attrName>
                                        </p:attrNameLst>
                                      </p:cBhvr>
                                      <p:to>
                                        <p:strVal val="visible"/>
                                      </p:to>
                                    </p:set>
                                    <p:animEffect transition="in" filter="blinds(horizontal)">
                                      <p:cBhvr>
                                        <p:cTn id="22" dur="500"/>
                                        <p:tgtEl>
                                          <p:spTgt spid="12298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827">
                                            <p:txEl>
                                              <p:pRg st="6" end="6"/>
                                            </p:txEl>
                                          </p:spTgt>
                                        </p:tgtEl>
                                        <p:attrNameLst>
                                          <p:attrName>style.visibility</p:attrName>
                                        </p:attrNameLst>
                                      </p:cBhvr>
                                      <p:to>
                                        <p:strVal val="visible"/>
                                      </p:to>
                                    </p:set>
                                    <p:animEffect transition="in" filter="blinds(horizontal)">
                                      <p:cBhvr>
                                        <p:cTn id="27" dur="500"/>
                                        <p:tgtEl>
                                          <p:spTgt spid="12298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827">
                                            <p:txEl>
                                              <p:pRg st="7" end="7"/>
                                            </p:txEl>
                                          </p:spTgt>
                                        </p:tgtEl>
                                        <p:attrNameLst>
                                          <p:attrName>style.visibility</p:attrName>
                                        </p:attrNameLst>
                                      </p:cBhvr>
                                      <p:to>
                                        <p:strVal val="visible"/>
                                      </p:to>
                                    </p:set>
                                    <p:animEffect transition="in" filter="blinds(horizontal)">
                                      <p:cBhvr>
                                        <p:cTn id="32" dur="500"/>
                                        <p:tgtEl>
                                          <p:spTgt spid="1229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ChangeArrowheads="1"/>
          </p:cNvSpPr>
          <p:nvPr/>
        </p:nvSpPr>
        <p:spPr bwMode="auto">
          <a:xfrm>
            <a:off x="3359150" y="1700214"/>
            <a:ext cx="6019800" cy="3671887"/>
          </a:xfrm>
          <a:prstGeom prst="foldedCorner">
            <a:avLst>
              <a:gd name="adj" fmla="val 12500"/>
            </a:avLst>
          </a:prstGeom>
          <a:noFill/>
          <a:ln w="9525">
            <a:solidFill>
              <a:srgbClr val="000000"/>
            </a:solidFill>
            <a:round/>
            <a:headEnd/>
            <a:tailEnd/>
          </a:ln>
        </p:spPr>
        <p:txBody>
          <a:bodyPr wrap="none"/>
          <a:lstStyle/>
          <a:p>
            <a:pPr fontAlgn="base">
              <a:spcBef>
                <a:spcPct val="0"/>
              </a:spcBef>
              <a:spcAft>
                <a:spcPct val="0"/>
              </a:spcAft>
            </a:pPr>
            <a:endParaRPr kumimoji="1" lang="en-US" altLang="zh-CN" sz="2400" b="1">
              <a:solidFill>
                <a:srgbClr val="000000"/>
              </a:solidFill>
              <a:latin typeface="Times New Roman" pitchFamily="18" charset="0"/>
              <a:ea typeface="宋体" pitchFamily="2" charset="-122"/>
            </a:endParaRP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 for (</a:t>
            </a:r>
            <a:r>
              <a:rPr kumimoji="1" lang="en-US" altLang="zh-CN" sz="2400" b="1" i="1">
                <a:solidFill>
                  <a:srgbClr val="000000"/>
                </a:solidFill>
                <a:latin typeface="Times New Roman" pitchFamily="18" charset="0"/>
                <a:ea typeface="宋体" pitchFamily="2" charset="-122"/>
              </a:rPr>
              <a:t>k</a:t>
            </a:r>
            <a:r>
              <a:rPr kumimoji="1" lang="en-US" altLang="zh-CN" sz="2400" b="1">
                <a:solidFill>
                  <a:srgbClr val="000000"/>
                </a:solidFill>
                <a:latin typeface="Times New Roman" pitchFamily="18" charset="0"/>
                <a:ea typeface="宋体" pitchFamily="2" charset="-122"/>
              </a:rPr>
              <a:t>=1; </a:t>
            </a:r>
            <a:r>
              <a:rPr kumimoji="1" lang="en-US" altLang="zh-CN" sz="2400" b="1" i="1">
                <a:solidFill>
                  <a:srgbClr val="000000"/>
                </a:solidFill>
                <a:latin typeface="Times New Roman" pitchFamily="18" charset="0"/>
                <a:ea typeface="宋体" pitchFamily="2" charset="-122"/>
              </a:rPr>
              <a:t>k</a:t>
            </a:r>
            <a:r>
              <a:rPr kumimoji="1" lang="en-US" altLang="zh-CN" sz="2400" b="1">
                <a:solidFill>
                  <a:srgbClr val="000000"/>
                </a:solidFill>
                <a:latin typeface="Times New Roman" pitchFamily="18" charset="0"/>
                <a:ea typeface="宋体" pitchFamily="2" charset="-122"/>
              </a:rPr>
              <a:t> &lt;=</a:t>
            </a:r>
            <a:r>
              <a:rPr kumimoji="1" lang="en-US" altLang="zh-CN" sz="2400" b="1" i="1">
                <a:solidFill>
                  <a:srgbClr val="000000"/>
                </a:solidFill>
                <a:latin typeface="Times New Roman" pitchFamily="18" charset="0"/>
                <a:ea typeface="宋体" pitchFamily="2" charset="-122"/>
              </a:rPr>
              <a:t>n</a:t>
            </a:r>
            <a:r>
              <a:rPr kumimoji="1" lang="en-US" altLang="zh-CN" sz="2400" b="1">
                <a:solidFill>
                  <a:srgbClr val="000000"/>
                </a:solidFill>
                <a:latin typeface="Times New Roman" pitchFamily="18" charset="0"/>
                <a:ea typeface="宋体" pitchFamily="2" charset="-122"/>
              </a:rPr>
              <a:t>; </a:t>
            </a:r>
            <a:r>
              <a:rPr kumimoji="1" lang="en-US" altLang="zh-CN" sz="2400" b="1" i="1">
                <a:solidFill>
                  <a:srgbClr val="000000"/>
                </a:solidFill>
                <a:latin typeface="Times New Roman" pitchFamily="18" charset="0"/>
                <a:ea typeface="宋体" pitchFamily="2" charset="-122"/>
              </a:rPr>
              <a:t>k</a:t>
            </a:r>
            <a:r>
              <a:rPr kumimoji="1" lang="en-US" altLang="zh-CN" sz="2400" b="1">
                <a:solidFill>
                  <a:srgbClr val="000000"/>
                </a:solidFill>
                <a:latin typeface="Times New Roman" pitchFamily="18" charset="0"/>
                <a:ea typeface="宋体" pitchFamily="2" charset="-122"/>
              </a:rPr>
              <a:t> ++)</a:t>
            </a: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a:t>
            </a: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 	for (</a:t>
            </a:r>
            <a:r>
              <a:rPr kumimoji="1" lang="en-US" altLang="zh-CN" sz="2400" b="1" i="1">
                <a:solidFill>
                  <a:srgbClr val="000000"/>
                </a:solidFill>
                <a:latin typeface="Times New Roman" pitchFamily="18" charset="0"/>
                <a:ea typeface="宋体" pitchFamily="2" charset="-122"/>
              </a:rPr>
              <a:t>i</a:t>
            </a:r>
            <a:r>
              <a:rPr kumimoji="1" lang="en-US" altLang="zh-CN" sz="2400" b="1">
                <a:solidFill>
                  <a:srgbClr val="000000"/>
                </a:solidFill>
                <a:latin typeface="Times New Roman" pitchFamily="18" charset="0"/>
                <a:ea typeface="宋体" pitchFamily="2" charset="-122"/>
              </a:rPr>
              <a:t>=1; </a:t>
            </a:r>
            <a:r>
              <a:rPr kumimoji="1" lang="en-US" altLang="zh-CN" sz="2400" b="1" i="1">
                <a:solidFill>
                  <a:srgbClr val="000000"/>
                </a:solidFill>
                <a:latin typeface="Times New Roman" pitchFamily="18" charset="0"/>
                <a:ea typeface="宋体" pitchFamily="2" charset="-122"/>
              </a:rPr>
              <a:t>i</a:t>
            </a:r>
            <a:r>
              <a:rPr kumimoji="1" lang="en-US" altLang="zh-CN" sz="2400" b="1">
                <a:solidFill>
                  <a:srgbClr val="000000"/>
                </a:solidFill>
                <a:latin typeface="Times New Roman" pitchFamily="18" charset="0"/>
                <a:ea typeface="宋体" pitchFamily="2" charset="-122"/>
              </a:rPr>
              <a:t> &lt;=</a:t>
            </a:r>
            <a:r>
              <a:rPr kumimoji="1" lang="en-US" altLang="zh-CN" sz="2400" b="1" i="1">
                <a:solidFill>
                  <a:srgbClr val="000000"/>
                </a:solidFill>
                <a:latin typeface="Times New Roman" pitchFamily="18" charset="0"/>
                <a:ea typeface="宋体" pitchFamily="2" charset="-122"/>
              </a:rPr>
              <a:t>n</a:t>
            </a:r>
            <a:r>
              <a:rPr kumimoji="1" lang="en-US" altLang="zh-CN" sz="2400" b="1">
                <a:solidFill>
                  <a:srgbClr val="000000"/>
                </a:solidFill>
                <a:latin typeface="Times New Roman" pitchFamily="18" charset="0"/>
                <a:ea typeface="宋体" pitchFamily="2" charset="-122"/>
              </a:rPr>
              <a:t>; </a:t>
            </a:r>
            <a:r>
              <a:rPr kumimoji="1" lang="en-US" altLang="zh-CN" sz="2400" b="1" i="1">
                <a:solidFill>
                  <a:srgbClr val="000000"/>
                </a:solidFill>
                <a:latin typeface="Times New Roman" pitchFamily="18" charset="0"/>
                <a:ea typeface="宋体" pitchFamily="2" charset="-122"/>
              </a:rPr>
              <a:t>i</a:t>
            </a:r>
            <a:r>
              <a:rPr kumimoji="1" lang="en-US" altLang="zh-CN" sz="2400" b="1">
                <a:solidFill>
                  <a:srgbClr val="000000"/>
                </a:solidFill>
                <a:latin typeface="Times New Roman" pitchFamily="18" charset="0"/>
                <a:ea typeface="宋体" pitchFamily="2" charset="-122"/>
              </a:rPr>
              <a:t> ++)</a:t>
            </a: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	{</a:t>
            </a: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		for (</a:t>
            </a:r>
            <a:r>
              <a:rPr kumimoji="1" lang="en-US" altLang="zh-CN" sz="2400" b="1" i="1">
                <a:solidFill>
                  <a:srgbClr val="000000"/>
                </a:solidFill>
                <a:latin typeface="Times New Roman" pitchFamily="18" charset="0"/>
                <a:ea typeface="宋体" pitchFamily="2" charset="-122"/>
              </a:rPr>
              <a:t>j</a:t>
            </a:r>
            <a:r>
              <a:rPr kumimoji="1" lang="en-US" altLang="zh-CN" sz="2400" b="1">
                <a:solidFill>
                  <a:srgbClr val="000000"/>
                </a:solidFill>
                <a:latin typeface="Times New Roman" pitchFamily="18" charset="0"/>
                <a:ea typeface="宋体" pitchFamily="2" charset="-122"/>
              </a:rPr>
              <a:t>=1; </a:t>
            </a:r>
            <a:r>
              <a:rPr kumimoji="1" lang="en-US" altLang="zh-CN" sz="2400" b="1" i="1">
                <a:solidFill>
                  <a:srgbClr val="000000"/>
                </a:solidFill>
                <a:latin typeface="Times New Roman" pitchFamily="18" charset="0"/>
                <a:ea typeface="宋体" pitchFamily="2" charset="-122"/>
              </a:rPr>
              <a:t>j</a:t>
            </a:r>
            <a:r>
              <a:rPr kumimoji="1" lang="en-US" altLang="zh-CN" sz="2400" b="1">
                <a:solidFill>
                  <a:srgbClr val="000000"/>
                </a:solidFill>
                <a:latin typeface="Times New Roman" pitchFamily="18" charset="0"/>
                <a:ea typeface="宋体" pitchFamily="2" charset="-122"/>
              </a:rPr>
              <a:t> &lt;=</a:t>
            </a:r>
            <a:r>
              <a:rPr kumimoji="1" lang="en-US" altLang="zh-CN" sz="2400" b="1" i="1">
                <a:solidFill>
                  <a:srgbClr val="000000"/>
                </a:solidFill>
                <a:latin typeface="Times New Roman" pitchFamily="18" charset="0"/>
                <a:ea typeface="宋体" pitchFamily="2" charset="-122"/>
              </a:rPr>
              <a:t>n</a:t>
            </a:r>
            <a:r>
              <a:rPr kumimoji="1" lang="en-US" altLang="zh-CN" sz="2400" b="1">
                <a:solidFill>
                  <a:srgbClr val="000000"/>
                </a:solidFill>
                <a:latin typeface="Times New Roman" pitchFamily="18" charset="0"/>
                <a:ea typeface="宋体" pitchFamily="2" charset="-122"/>
              </a:rPr>
              <a:t>; </a:t>
            </a:r>
            <a:r>
              <a:rPr kumimoji="1" lang="en-US" altLang="zh-CN" sz="2400" b="1" i="1">
                <a:solidFill>
                  <a:srgbClr val="000000"/>
                </a:solidFill>
                <a:latin typeface="Times New Roman" pitchFamily="18" charset="0"/>
                <a:ea typeface="宋体" pitchFamily="2" charset="-122"/>
              </a:rPr>
              <a:t>j</a:t>
            </a:r>
            <a:r>
              <a:rPr kumimoji="1" lang="en-US" altLang="zh-CN" sz="2400" b="1">
                <a:solidFill>
                  <a:srgbClr val="000000"/>
                </a:solidFill>
                <a:latin typeface="Times New Roman" pitchFamily="18" charset="0"/>
                <a:ea typeface="宋体" pitchFamily="2" charset="-122"/>
              </a:rPr>
              <a:t> ++)</a:t>
            </a:r>
          </a:p>
          <a:p>
            <a:pPr fontAlgn="base">
              <a:spcBef>
                <a:spcPct val="0"/>
              </a:spcBef>
              <a:spcAft>
                <a:spcPct val="0"/>
              </a:spcAft>
            </a:pPr>
            <a:endParaRPr kumimoji="1" lang="en-US" altLang="zh-CN" sz="2400" b="1">
              <a:solidFill>
                <a:srgbClr val="000000"/>
              </a:solidFill>
              <a:latin typeface="Times New Roman" pitchFamily="18" charset="0"/>
              <a:ea typeface="宋体" pitchFamily="2" charset="-122"/>
            </a:endParaRPr>
          </a:p>
          <a:p>
            <a:pPr fontAlgn="base">
              <a:spcBef>
                <a:spcPct val="0"/>
              </a:spcBef>
              <a:spcAft>
                <a:spcPct val="0"/>
              </a:spcAft>
            </a:pPr>
            <a:endParaRPr kumimoji="1" lang="en-US" altLang="zh-CN" sz="2400" b="1">
              <a:solidFill>
                <a:srgbClr val="000000"/>
              </a:solidFill>
              <a:latin typeface="Times New Roman" pitchFamily="18" charset="0"/>
              <a:ea typeface="宋体" pitchFamily="2" charset="-122"/>
            </a:endParaRP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             }</a:t>
            </a:r>
          </a:p>
          <a:p>
            <a:pPr fontAlgn="base">
              <a:spcBef>
                <a:spcPct val="0"/>
              </a:spcBef>
              <a:spcAft>
                <a:spcPct val="0"/>
              </a:spcAft>
            </a:pPr>
            <a:r>
              <a:rPr kumimoji="1" lang="en-US" altLang="zh-CN" sz="2400" b="1">
                <a:solidFill>
                  <a:srgbClr val="000000"/>
                </a:solidFill>
                <a:latin typeface="Times New Roman" pitchFamily="18" charset="0"/>
                <a:ea typeface="宋体" pitchFamily="2" charset="-122"/>
              </a:rPr>
              <a:t>}</a:t>
            </a:r>
          </a:p>
        </p:txBody>
      </p:sp>
      <p:graphicFrame>
        <p:nvGraphicFramePr>
          <p:cNvPr id="12290" name="Object 3"/>
          <p:cNvGraphicFramePr>
            <a:graphicFrameLocks noChangeAspect="1"/>
          </p:cNvGraphicFramePr>
          <p:nvPr/>
        </p:nvGraphicFramePr>
        <p:xfrm>
          <a:off x="3592514" y="1770063"/>
          <a:ext cx="1360487" cy="406400"/>
        </p:xfrm>
        <a:graphic>
          <a:graphicData uri="http://schemas.openxmlformats.org/presentationml/2006/ole">
            <mc:AlternateContent xmlns:mc="http://schemas.openxmlformats.org/markup-compatibility/2006">
              <mc:Choice xmlns:v="urn:schemas-microsoft-com:vml" Requires="v">
                <p:oleObj name="公式" r:id="rId2" imgW="736600" imgH="241300" progId="Equation.3">
                  <p:embed/>
                </p:oleObj>
              </mc:Choice>
              <mc:Fallback>
                <p:oleObj name="公式" r:id="rId2" imgW="736600" imgH="241300" progId="Equation.3">
                  <p:embed/>
                  <p:pic>
                    <p:nvPicPr>
                      <p:cNvPr id="1229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514" y="1770063"/>
                        <a:ext cx="1360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4"/>
          <p:cNvGraphicFramePr>
            <a:graphicFrameLocks noChangeAspect="1"/>
          </p:cNvGraphicFramePr>
          <p:nvPr/>
        </p:nvGraphicFramePr>
        <p:xfrm>
          <a:off x="5426075" y="3946526"/>
          <a:ext cx="2967038" cy="493713"/>
        </p:xfrm>
        <a:graphic>
          <a:graphicData uri="http://schemas.openxmlformats.org/presentationml/2006/ole">
            <mc:AlternateContent xmlns:mc="http://schemas.openxmlformats.org/markup-compatibility/2006">
              <mc:Choice xmlns:v="urn:schemas-microsoft-com:vml" Requires="v">
                <p:oleObj name="公式" r:id="rId4" imgW="1320227" imgH="241195" progId="Equation.3">
                  <p:embed/>
                </p:oleObj>
              </mc:Choice>
              <mc:Fallback>
                <p:oleObj name="公式" r:id="rId4" imgW="1320227" imgH="241195" progId="Equation.3">
                  <p:embed/>
                  <p:pic>
                    <p:nvPicPr>
                      <p:cNvPr id="12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075" y="3946526"/>
                        <a:ext cx="29670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5"/>
          <p:cNvSpPr txBox="1">
            <a:spLocks noChangeArrowheads="1"/>
          </p:cNvSpPr>
          <p:nvPr/>
        </p:nvSpPr>
        <p:spPr bwMode="auto">
          <a:xfrm>
            <a:off x="2495550" y="1125538"/>
            <a:ext cx="7696200" cy="457200"/>
          </a:xfrm>
          <a:prstGeom prst="rect">
            <a:avLst/>
          </a:prstGeom>
          <a:noFill/>
          <a:ln w="9525">
            <a:noFill/>
            <a:miter lim="800000"/>
            <a:headEnd/>
            <a:tailEnd/>
          </a:ln>
        </p:spPr>
        <p:txBody>
          <a:bodyPr>
            <a:spAutoFit/>
          </a:bodyPr>
          <a:lstStyle/>
          <a:p>
            <a:pPr fontAlgn="base">
              <a:spcBef>
                <a:spcPct val="20000"/>
              </a:spcBef>
              <a:spcAft>
                <a:spcPct val="0"/>
              </a:spcAft>
            </a:pPr>
            <a:r>
              <a:rPr kumimoji="1" lang="en-US" altLang="zh-CN" sz="2400" b="1" dirty="0" err="1">
                <a:solidFill>
                  <a:srgbClr val="FF3399"/>
                </a:solidFill>
                <a:latin typeface="Times New Roman" pitchFamily="18" charset="0"/>
                <a:ea typeface="宋体" pitchFamily="2" charset="-122"/>
              </a:rPr>
              <a:t>Warshall</a:t>
            </a:r>
            <a:r>
              <a:rPr kumimoji="1" lang="en-US" altLang="zh-CN" sz="2400" b="1" dirty="0" err="1">
                <a:solidFill>
                  <a:srgbClr val="FF3399"/>
                </a:solidFill>
                <a:latin typeface="Arial" pitchFamily="34" charset="0"/>
                <a:ea typeface="宋体" pitchFamily="2" charset="-122"/>
              </a:rPr>
              <a:t>’</a:t>
            </a:r>
            <a:r>
              <a:rPr kumimoji="1" lang="en-US" altLang="zh-CN" sz="2400" b="1" dirty="0" err="1">
                <a:solidFill>
                  <a:srgbClr val="FF3399"/>
                </a:solidFill>
                <a:latin typeface="Times New Roman" pitchFamily="18" charset="0"/>
                <a:ea typeface="宋体" pitchFamily="2" charset="-122"/>
              </a:rPr>
              <a:t>s</a:t>
            </a:r>
            <a:r>
              <a:rPr kumimoji="1" lang="en-US" altLang="zh-CN" sz="2400" b="1" dirty="0">
                <a:solidFill>
                  <a:srgbClr val="FF3399"/>
                </a:solidFill>
                <a:latin typeface="Times New Roman" pitchFamily="18" charset="0"/>
                <a:ea typeface="宋体" pitchFamily="2" charset="-122"/>
              </a:rPr>
              <a:t> Algorithm</a:t>
            </a:r>
          </a:p>
        </p:txBody>
      </p:sp>
      <p:sp>
        <p:nvSpPr>
          <p:cNvPr id="253959" name="Text Box 7"/>
          <p:cNvSpPr txBox="1">
            <a:spLocks noChangeArrowheads="1"/>
          </p:cNvSpPr>
          <p:nvPr/>
        </p:nvSpPr>
        <p:spPr bwMode="auto">
          <a:xfrm>
            <a:off x="2971800" y="5589588"/>
            <a:ext cx="7696200" cy="457200"/>
          </a:xfrm>
          <a:prstGeom prst="rect">
            <a:avLst/>
          </a:prstGeom>
          <a:noFill/>
          <a:ln w="9525">
            <a:noFill/>
            <a:miter lim="800000"/>
            <a:headEnd/>
            <a:tailEnd/>
          </a:ln>
        </p:spPr>
        <p:txBody>
          <a:bodyPr>
            <a:spAutoFit/>
          </a:bodyPr>
          <a:lstStyle/>
          <a:p>
            <a:pPr fontAlgn="base">
              <a:spcBef>
                <a:spcPct val="20000"/>
              </a:spcBef>
              <a:spcAft>
                <a:spcPct val="0"/>
              </a:spcAft>
            </a:pPr>
            <a:r>
              <a:rPr kumimoji="1" lang="zh-CN" altLang="en-US" sz="2400" b="1">
                <a:solidFill>
                  <a:srgbClr val="000000"/>
                </a:solidFill>
                <a:latin typeface="Times New Roman" pitchFamily="18" charset="0"/>
                <a:ea typeface="宋体" pitchFamily="2" charset="-122"/>
              </a:rPr>
              <a:t>算法复杂度</a:t>
            </a:r>
            <a:r>
              <a:rPr kumimoji="1" lang="en-US" altLang="zh-CN" sz="2400" b="1">
                <a:solidFill>
                  <a:srgbClr val="000000"/>
                </a:solidFill>
                <a:latin typeface="Times New Roman" pitchFamily="18" charset="0"/>
                <a:ea typeface="宋体" pitchFamily="2" charset="-122"/>
              </a:rPr>
              <a:t>: </a:t>
            </a:r>
          </a:p>
        </p:txBody>
      </p:sp>
      <p:graphicFrame>
        <p:nvGraphicFramePr>
          <p:cNvPr id="253960" name="Object 8"/>
          <p:cNvGraphicFramePr>
            <a:graphicFrameLocks noChangeAspect="1"/>
          </p:cNvGraphicFramePr>
          <p:nvPr/>
        </p:nvGraphicFramePr>
        <p:xfrm>
          <a:off x="5159376" y="5589588"/>
          <a:ext cx="1757363" cy="506412"/>
        </p:xfrm>
        <a:graphic>
          <a:graphicData uri="http://schemas.openxmlformats.org/presentationml/2006/ole">
            <mc:AlternateContent xmlns:mc="http://schemas.openxmlformats.org/markup-compatibility/2006">
              <mc:Choice xmlns:v="urn:schemas-microsoft-com:vml" Requires="v">
                <p:oleObj name="公式" r:id="rId6" imgW="774364" imgH="228501" progId="Equation.3">
                  <p:embed/>
                </p:oleObj>
              </mc:Choice>
              <mc:Fallback>
                <p:oleObj name="公式" r:id="rId6" imgW="774364" imgH="228501" progId="Equation.3">
                  <p:embed/>
                  <p:pic>
                    <p:nvPicPr>
                      <p:cNvPr id="25396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6" y="5589588"/>
                        <a:ext cx="17573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a:t>路径的矩阵求解</a:t>
            </a:r>
          </a:p>
        </p:txBody>
      </p:sp>
    </p:spTree>
    <p:extLst>
      <p:ext uri="{BB962C8B-B14F-4D97-AF65-F5344CB8AC3E}">
        <p14:creationId xmlns:p14="http://schemas.microsoft.com/office/powerpoint/2010/main" val="120841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3959">
                                            <p:txEl>
                                              <p:pRg st="0" end="0"/>
                                            </p:txEl>
                                          </p:spTgt>
                                        </p:tgtEl>
                                        <p:attrNameLst>
                                          <p:attrName>style.visibility</p:attrName>
                                        </p:attrNameLst>
                                      </p:cBhvr>
                                      <p:to>
                                        <p:strVal val="visible"/>
                                      </p:to>
                                    </p:set>
                                    <p:animEffect transition="in" filter="strips(downRight)">
                                      <p:cBhvr>
                                        <p:cTn id="7" dur="500"/>
                                        <p:tgtEl>
                                          <p:spTgt spid="2539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wipe(left)">
                                      <p:cBhvr>
                                        <p:cTn id="12" dur="5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build="p" bldLvl="3"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2135188" y="1223964"/>
            <a:ext cx="8128000" cy="5365523"/>
          </a:xfrm>
          <a:prstGeom prst="rect">
            <a:avLst/>
          </a:prstGeom>
          <a:noFill/>
          <a:ln w="9525">
            <a:noFill/>
            <a:miter lim="800000"/>
          </a:ln>
        </p:spPr>
        <p:txBody>
          <a:bodyPr/>
          <a:lstStyle/>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Step1. </a:t>
            </a:r>
            <a:r>
              <a:rPr kumimoji="1" lang="zh-CN" altLang="en-US" sz="2600" b="1" dirty="0">
                <a:solidFill>
                  <a:srgbClr val="000000"/>
                </a:solidFill>
                <a:latin typeface="Garamond" pitchFamily="18" charset="0"/>
                <a:ea typeface="宋体" pitchFamily="2" charset="-122"/>
              </a:rPr>
              <a:t>在给定的网络流图中任选一个流</a:t>
            </a:r>
            <a:r>
              <a:rPr kumimoji="1" lang="en-US" altLang="zh-CN" sz="2600" b="1" dirty="0">
                <a:solidFill>
                  <a:srgbClr val="000000"/>
                </a:solidFill>
                <a:latin typeface="Garamond" pitchFamily="18" charset="0"/>
                <a:ea typeface="宋体" pitchFamily="2" charset="-122"/>
              </a:rPr>
              <a:t>f.</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Step2. </a:t>
            </a:r>
            <a:r>
              <a:rPr kumimoji="1" lang="zh-CN" altLang="en-US" sz="2600" b="1" dirty="0">
                <a:solidFill>
                  <a:srgbClr val="000000"/>
                </a:solidFill>
                <a:latin typeface="Garamond" pitchFamily="18" charset="0"/>
                <a:ea typeface="宋体" pitchFamily="2" charset="-122"/>
              </a:rPr>
              <a:t>给</a:t>
            </a:r>
            <a:r>
              <a:rPr kumimoji="1" lang="en-US" altLang="zh-CN" sz="2600" b="1" dirty="0">
                <a:solidFill>
                  <a:srgbClr val="000000"/>
                </a:solidFill>
                <a:latin typeface="Garamond" pitchFamily="18" charset="0"/>
                <a:ea typeface="宋体" pitchFamily="2" charset="-122"/>
              </a:rPr>
              <a:t>s</a:t>
            </a:r>
            <a:r>
              <a:rPr kumimoji="1" lang="zh-CN" altLang="en-US" sz="2600" b="1" dirty="0">
                <a:solidFill>
                  <a:srgbClr val="000000"/>
                </a:solidFill>
                <a:latin typeface="Garamond" pitchFamily="18" charset="0"/>
                <a:ea typeface="宋体" pitchFamily="2" charset="-122"/>
              </a:rPr>
              <a:t>标号</a:t>
            </a:r>
            <a:r>
              <a:rPr kumimoji="1" lang="en-US" altLang="zh-CN" sz="2600" b="1" dirty="0">
                <a:solidFill>
                  <a:srgbClr val="000000"/>
                </a:solidFill>
                <a:latin typeface="Garamond" pitchFamily="18" charset="0"/>
                <a:ea typeface="宋体" pitchFamily="2" charset="-122"/>
              </a:rPr>
              <a:t>(-, </a:t>
            </a:r>
            <a:r>
              <a:rPr kumimoji="1" lang="en-US" altLang="zh-CN" sz="2600" b="1" dirty="0">
                <a:solidFill>
                  <a:srgbClr val="000000"/>
                </a:solidFill>
                <a:latin typeface="Garamond" pitchFamily="18" charset="0"/>
                <a:ea typeface="宋体" pitchFamily="2" charset="-122"/>
                <a:sym typeface="Symbol" pitchFamily="18" charset="2"/>
              </a:rPr>
              <a:t></a:t>
            </a:r>
            <a:r>
              <a:rPr kumimoji="1" lang="en-US" altLang="zh-CN" sz="2600" b="1" dirty="0">
                <a:solidFill>
                  <a:srgbClr val="000000"/>
                </a:solidFill>
                <a:latin typeface="Garamond" pitchFamily="18" charset="0"/>
                <a:ea typeface="宋体" pitchFamily="2" charset="-122"/>
              </a:rPr>
              <a:t>).</a:t>
            </a:r>
          </a:p>
          <a:p>
            <a:pPr marL="984250" indent="-984250" fontAlgn="base">
              <a:lnSpc>
                <a:spcPct val="95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Step3. </a:t>
            </a:r>
            <a:r>
              <a:rPr kumimoji="1" lang="zh-CN" altLang="en-US" sz="2600" b="1" dirty="0">
                <a:solidFill>
                  <a:srgbClr val="C00000"/>
                </a:solidFill>
                <a:latin typeface="Garamond" pitchFamily="18" charset="0"/>
                <a:ea typeface="宋体" pitchFamily="2" charset="-122"/>
              </a:rPr>
              <a:t>按先标号先检查的顺序</a:t>
            </a:r>
            <a:r>
              <a:rPr kumimoji="1" lang="en-US" altLang="zh-CN" sz="2600" b="1" dirty="0">
                <a:solidFill>
                  <a:srgbClr val="C00000"/>
                </a:solidFill>
                <a:latin typeface="Garamond" pitchFamily="18" charset="0"/>
                <a:ea typeface="宋体" pitchFamily="2" charset="-122"/>
              </a:rPr>
              <a:t>, </a:t>
            </a:r>
            <a:r>
              <a:rPr kumimoji="1" lang="zh-CN" altLang="en-US" sz="2600" b="1" dirty="0">
                <a:solidFill>
                  <a:srgbClr val="C00000"/>
                </a:solidFill>
                <a:latin typeface="Garamond" pitchFamily="18" charset="0"/>
                <a:ea typeface="宋体" pitchFamily="2" charset="-122"/>
              </a:rPr>
              <a:t>选择标号最早但尚未检查</a:t>
            </a:r>
            <a:r>
              <a:rPr kumimoji="1" lang="zh-CN" altLang="en-US" sz="2600" b="1" dirty="0">
                <a:solidFill>
                  <a:srgbClr val="000000"/>
                </a:solidFill>
                <a:latin typeface="Garamond" pitchFamily="18" charset="0"/>
                <a:ea typeface="宋体" pitchFamily="2" charset="-122"/>
              </a:rPr>
              <a:t>的点</a:t>
            </a:r>
            <a:r>
              <a:rPr kumimoji="1" lang="en-US" altLang="zh-CN" sz="2600" b="1" dirty="0">
                <a:solidFill>
                  <a:srgbClr val="000000"/>
                </a:solidFill>
                <a:latin typeface="Garamond" pitchFamily="18" charset="0"/>
                <a:ea typeface="宋体" pitchFamily="2" charset="-122"/>
              </a:rPr>
              <a:t>u. </a:t>
            </a:r>
            <a:r>
              <a:rPr kumimoji="1" lang="zh-CN" altLang="en-US" sz="2600" b="1" dirty="0">
                <a:solidFill>
                  <a:srgbClr val="000000"/>
                </a:solidFill>
                <a:latin typeface="Garamond" pitchFamily="18" charset="0"/>
                <a:ea typeface="宋体" pitchFamily="2" charset="-122"/>
              </a:rPr>
              <a:t>若所有的点都已检查</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转</a:t>
            </a:r>
            <a:r>
              <a:rPr kumimoji="1" lang="en-US" altLang="zh-CN" sz="2600" b="1" dirty="0">
                <a:solidFill>
                  <a:srgbClr val="000000"/>
                </a:solidFill>
                <a:latin typeface="Garamond" pitchFamily="18" charset="0"/>
                <a:ea typeface="宋体" pitchFamily="2" charset="-122"/>
              </a:rPr>
              <a:t>Step7. </a:t>
            </a:r>
            <a:r>
              <a:rPr kumimoji="1" lang="zh-CN" altLang="en-US" sz="2600" b="1" dirty="0">
                <a:solidFill>
                  <a:srgbClr val="000000"/>
                </a:solidFill>
                <a:latin typeface="Garamond" pitchFamily="18" charset="0"/>
                <a:ea typeface="宋体" pitchFamily="2" charset="-122"/>
              </a:rPr>
              <a:t>否则对</a:t>
            </a:r>
            <a:r>
              <a:rPr kumimoji="1" lang="en-US" altLang="zh-CN" sz="2600" b="1" dirty="0">
                <a:solidFill>
                  <a:srgbClr val="000000"/>
                </a:solidFill>
                <a:latin typeface="Garamond" pitchFamily="18" charset="0"/>
                <a:ea typeface="宋体" pitchFamily="2" charset="-122"/>
              </a:rPr>
              <a:t>u</a:t>
            </a:r>
            <a:r>
              <a:rPr kumimoji="1" lang="zh-CN" altLang="en-US" sz="2600" b="1" dirty="0">
                <a:solidFill>
                  <a:srgbClr val="000000"/>
                </a:solidFill>
                <a:latin typeface="Garamond" pitchFamily="18" charset="0"/>
                <a:ea typeface="宋体" pitchFamily="2" charset="-122"/>
              </a:rPr>
              <a:t>的</a:t>
            </a:r>
            <a:r>
              <a:rPr kumimoji="1" lang="zh-CN" altLang="en-US" sz="2600" b="1" dirty="0">
                <a:solidFill>
                  <a:srgbClr val="C00000"/>
                </a:solidFill>
                <a:latin typeface="Garamond" pitchFamily="18" charset="0"/>
                <a:ea typeface="宋体" pitchFamily="2" charset="-122"/>
              </a:rPr>
              <a:t>所有未标号邻点</a:t>
            </a:r>
            <a:r>
              <a:rPr kumimoji="1" lang="en-US" altLang="zh-CN" sz="2600" b="1" dirty="0">
                <a:solidFill>
                  <a:srgbClr val="C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如果能通过正向或反向标号给以标号</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则依次标之</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转</a:t>
            </a:r>
            <a:r>
              <a:rPr kumimoji="1" lang="en-US" altLang="zh-CN" sz="2600" b="1" dirty="0">
                <a:solidFill>
                  <a:srgbClr val="000000"/>
                </a:solidFill>
                <a:latin typeface="Garamond" pitchFamily="18" charset="0"/>
                <a:ea typeface="宋体" pitchFamily="2" charset="-122"/>
              </a:rPr>
              <a:t>Step4.</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Step4. </a:t>
            </a:r>
            <a:r>
              <a:rPr kumimoji="1" lang="zh-CN" altLang="en-US" sz="2600" b="1" dirty="0">
                <a:solidFill>
                  <a:srgbClr val="000000"/>
                </a:solidFill>
                <a:latin typeface="Garamond" pitchFamily="18" charset="0"/>
                <a:ea typeface="宋体" pitchFamily="2" charset="-122"/>
              </a:rPr>
              <a:t>若</a:t>
            </a:r>
            <a:r>
              <a:rPr kumimoji="1" lang="en-US" altLang="zh-CN" sz="2600" b="1" dirty="0">
                <a:solidFill>
                  <a:srgbClr val="000000"/>
                </a:solidFill>
                <a:latin typeface="Garamond" pitchFamily="18" charset="0"/>
                <a:ea typeface="宋体" pitchFamily="2" charset="-122"/>
              </a:rPr>
              <a:t>t</a:t>
            </a:r>
            <a:r>
              <a:rPr kumimoji="1" lang="zh-CN" altLang="en-US" sz="2600" b="1" dirty="0">
                <a:solidFill>
                  <a:srgbClr val="000000"/>
                </a:solidFill>
                <a:latin typeface="Garamond" pitchFamily="18" charset="0"/>
                <a:ea typeface="宋体" pitchFamily="2" charset="-122"/>
              </a:rPr>
              <a:t>得到标号</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令</a:t>
            </a:r>
            <a:r>
              <a:rPr kumimoji="1" lang="en-US" altLang="zh-CN" sz="2600" b="1" dirty="0">
                <a:solidFill>
                  <a:srgbClr val="000000"/>
                </a:solidFill>
                <a:latin typeface="Garamond" pitchFamily="18" charset="0"/>
                <a:ea typeface="宋体" pitchFamily="2" charset="-122"/>
              </a:rPr>
              <a:t>v=t, </a:t>
            </a:r>
            <a:r>
              <a:rPr kumimoji="1" lang="zh-CN" altLang="en-US" sz="2600" b="1" dirty="0">
                <a:solidFill>
                  <a:srgbClr val="000000"/>
                </a:solidFill>
                <a:latin typeface="Garamond" pitchFamily="18" charset="0"/>
                <a:ea typeface="宋体" pitchFamily="2" charset="-122"/>
              </a:rPr>
              <a:t>转</a:t>
            </a:r>
            <a:r>
              <a:rPr kumimoji="1" lang="en-US" altLang="zh-CN" sz="2600" b="1" dirty="0">
                <a:solidFill>
                  <a:srgbClr val="000000"/>
                </a:solidFill>
                <a:latin typeface="Garamond" pitchFamily="18" charset="0"/>
                <a:ea typeface="宋体" pitchFamily="2" charset="-122"/>
              </a:rPr>
              <a:t>Step5. </a:t>
            </a:r>
            <a:r>
              <a:rPr kumimoji="1" lang="zh-CN" altLang="en-US" sz="2600" b="1" dirty="0">
                <a:solidFill>
                  <a:srgbClr val="000000"/>
                </a:solidFill>
                <a:latin typeface="Garamond" pitchFamily="18" charset="0"/>
                <a:ea typeface="宋体" pitchFamily="2" charset="-122"/>
              </a:rPr>
              <a:t>否则转</a:t>
            </a:r>
            <a:r>
              <a:rPr kumimoji="1" lang="en-US" altLang="zh-CN" sz="2600" b="1" dirty="0">
                <a:solidFill>
                  <a:srgbClr val="000000"/>
                </a:solidFill>
                <a:latin typeface="Garamond" pitchFamily="18" charset="0"/>
                <a:ea typeface="宋体" pitchFamily="2" charset="-122"/>
              </a:rPr>
              <a:t>Step3.</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Step5. </a:t>
            </a:r>
            <a:r>
              <a:rPr kumimoji="1" lang="zh-CN" altLang="en-US" sz="2600" b="1" dirty="0">
                <a:solidFill>
                  <a:srgbClr val="000000"/>
                </a:solidFill>
                <a:latin typeface="Garamond" pitchFamily="18" charset="0"/>
                <a:ea typeface="宋体" pitchFamily="2" charset="-122"/>
              </a:rPr>
              <a:t>设</a:t>
            </a:r>
            <a:r>
              <a:rPr kumimoji="1" lang="en-US" altLang="zh-CN" sz="2600" b="1" dirty="0">
                <a:solidFill>
                  <a:srgbClr val="000000"/>
                </a:solidFill>
                <a:latin typeface="Garamond" pitchFamily="18" charset="0"/>
                <a:ea typeface="宋体" pitchFamily="2" charset="-122"/>
              </a:rPr>
              <a:t>v</a:t>
            </a:r>
            <a:r>
              <a:rPr kumimoji="1" lang="zh-CN" altLang="en-US" sz="2600" b="1" dirty="0">
                <a:solidFill>
                  <a:srgbClr val="000000"/>
                </a:solidFill>
                <a:latin typeface="Garamond" pitchFamily="18" charset="0"/>
                <a:ea typeface="宋体" pitchFamily="2" charset="-122"/>
              </a:rPr>
              <a:t>的标号为</a:t>
            </a:r>
            <a:r>
              <a:rPr kumimoji="1" lang="en-US" altLang="zh-CN" sz="2600" b="1" dirty="0">
                <a:solidFill>
                  <a:srgbClr val="000000"/>
                </a:solidFill>
                <a:latin typeface="Garamond" pitchFamily="18" charset="0"/>
                <a:ea typeface="宋体" pitchFamily="2" charset="-122"/>
              </a:rPr>
              <a:t>(</a:t>
            </a:r>
            <a:r>
              <a:rPr kumimoji="1" lang="en-US" altLang="zh-CN" sz="2600" b="1" dirty="0" err="1">
                <a:solidFill>
                  <a:srgbClr val="000000"/>
                </a:solidFill>
                <a:latin typeface="Garamond" pitchFamily="18" charset="0"/>
                <a:ea typeface="宋体" pitchFamily="2" charset="-122"/>
              </a:rPr>
              <a:t>d</a:t>
            </a:r>
            <a:r>
              <a:rPr kumimoji="1" lang="en-US" altLang="zh-CN" sz="2600" b="1" baseline="-25000" dirty="0" err="1">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 </a:t>
            </a:r>
            <a:r>
              <a:rPr kumimoji="1" lang="en-US" altLang="zh-CN" sz="2600" b="1" dirty="0">
                <a:solidFill>
                  <a:srgbClr val="000000"/>
                </a:solidFill>
                <a:latin typeface="Garamond" pitchFamily="18" charset="0"/>
                <a:ea typeface="宋体" pitchFamily="2" charset="-122"/>
                <a:sym typeface="Symbol" pitchFamily="18" charset="2"/>
              </a:rPr>
              <a:t></a:t>
            </a:r>
            <a:r>
              <a:rPr kumimoji="1" lang="en-US" altLang="zh-CN" sz="2600" b="1" baseline="-25000" dirty="0">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 </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           ① </a:t>
            </a:r>
            <a:r>
              <a:rPr kumimoji="1" lang="zh-CN" altLang="en-US" sz="2600" b="1" dirty="0">
                <a:solidFill>
                  <a:srgbClr val="000000"/>
                </a:solidFill>
                <a:latin typeface="Garamond" pitchFamily="18" charset="0"/>
                <a:ea typeface="宋体" pitchFamily="2" charset="-122"/>
              </a:rPr>
              <a:t>若</a:t>
            </a:r>
            <a:r>
              <a:rPr kumimoji="1" lang="en-US" altLang="zh-CN" sz="2600" b="1" dirty="0" err="1">
                <a:solidFill>
                  <a:srgbClr val="000000"/>
                </a:solidFill>
                <a:latin typeface="Garamond" pitchFamily="18" charset="0"/>
                <a:ea typeface="宋体" pitchFamily="2" charset="-122"/>
              </a:rPr>
              <a:t>d</a:t>
            </a:r>
            <a:r>
              <a:rPr kumimoji="1" lang="en-US" altLang="zh-CN" sz="2600" b="1" baseline="-25000" dirty="0" err="1">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=u</a:t>
            </a:r>
            <a:r>
              <a:rPr kumimoji="1" lang="en-US" altLang="zh-CN" sz="2600" b="1" baseline="30000" dirty="0">
                <a:solidFill>
                  <a:srgbClr val="000000"/>
                </a:solidFill>
                <a:latin typeface="Garamond" pitchFamily="18" charset="0"/>
                <a:ea typeface="宋体" pitchFamily="2" charset="-122"/>
              </a:rPr>
              <a:t>+</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则令</a:t>
            </a:r>
            <a:r>
              <a:rPr kumimoji="1" lang="en-US" altLang="zh-CN" sz="2600" b="1" dirty="0">
                <a:solidFill>
                  <a:srgbClr val="000000"/>
                </a:solidFill>
                <a:latin typeface="Garamond" pitchFamily="18" charset="0"/>
                <a:ea typeface="宋体" pitchFamily="2" charset="-122"/>
              </a:rPr>
              <a:t>f(u, v)=f(u, v)+ </a:t>
            </a:r>
            <a:r>
              <a:rPr kumimoji="1" lang="en-US" altLang="zh-CN" sz="2600" b="1" dirty="0">
                <a:solidFill>
                  <a:srgbClr val="000000"/>
                </a:solidFill>
                <a:latin typeface="Garamond" pitchFamily="18" charset="0"/>
                <a:ea typeface="宋体" pitchFamily="2" charset="-122"/>
                <a:sym typeface="Symbol" pitchFamily="18" charset="2"/>
              </a:rPr>
              <a:t></a:t>
            </a:r>
            <a:r>
              <a:rPr kumimoji="1" lang="en-US" altLang="zh-CN" sz="2600" b="1" baseline="-25000" dirty="0">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           ② </a:t>
            </a:r>
            <a:r>
              <a:rPr kumimoji="1" lang="zh-CN" altLang="en-US" sz="2600" b="1" dirty="0">
                <a:solidFill>
                  <a:srgbClr val="000000"/>
                </a:solidFill>
                <a:latin typeface="Garamond" pitchFamily="18" charset="0"/>
                <a:ea typeface="宋体" pitchFamily="2" charset="-122"/>
              </a:rPr>
              <a:t>若</a:t>
            </a:r>
            <a:r>
              <a:rPr kumimoji="1" lang="en-US" altLang="zh-CN" sz="2600" b="1" dirty="0" err="1">
                <a:solidFill>
                  <a:srgbClr val="000000"/>
                </a:solidFill>
                <a:latin typeface="Garamond" pitchFamily="18" charset="0"/>
                <a:ea typeface="宋体" pitchFamily="2" charset="-122"/>
              </a:rPr>
              <a:t>d</a:t>
            </a:r>
            <a:r>
              <a:rPr kumimoji="1" lang="en-US" altLang="zh-CN" sz="2600" b="1" baseline="-25000" dirty="0" err="1">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=u</a:t>
            </a:r>
            <a:r>
              <a:rPr kumimoji="1" lang="en-US" altLang="zh-CN" sz="2600" b="1" baseline="30000" dirty="0">
                <a:solidFill>
                  <a:srgbClr val="000000"/>
                </a:solidFill>
                <a:latin typeface="Garamond" pitchFamily="18" charset="0"/>
                <a:ea typeface="宋体" pitchFamily="2" charset="-122"/>
              </a:rPr>
              <a:t>-</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则令</a:t>
            </a:r>
            <a:r>
              <a:rPr kumimoji="1" lang="en-US" altLang="zh-CN" sz="2600" b="1" dirty="0">
                <a:solidFill>
                  <a:srgbClr val="000000"/>
                </a:solidFill>
                <a:latin typeface="Garamond" pitchFamily="18" charset="0"/>
                <a:ea typeface="宋体" pitchFamily="2" charset="-122"/>
              </a:rPr>
              <a:t>f(u, v)=f(u, v)- </a:t>
            </a:r>
            <a:r>
              <a:rPr kumimoji="1" lang="en-US" altLang="zh-CN" sz="2600" b="1" dirty="0">
                <a:solidFill>
                  <a:srgbClr val="000000"/>
                </a:solidFill>
                <a:latin typeface="Garamond" pitchFamily="18" charset="0"/>
                <a:ea typeface="宋体" pitchFamily="2" charset="-122"/>
                <a:sym typeface="Symbol" pitchFamily="18" charset="2"/>
              </a:rPr>
              <a:t></a:t>
            </a:r>
            <a:r>
              <a:rPr kumimoji="1" lang="en-US" altLang="zh-CN" sz="2600" b="1" baseline="-25000" dirty="0">
                <a:solidFill>
                  <a:srgbClr val="000000"/>
                </a:solidFill>
                <a:latin typeface="Garamond" pitchFamily="18" charset="0"/>
                <a:ea typeface="宋体" pitchFamily="2" charset="-122"/>
              </a:rPr>
              <a:t>v</a:t>
            </a:r>
            <a:r>
              <a:rPr kumimoji="1" lang="en-US" altLang="zh-CN" sz="2600" b="1" dirty="0">
                <a:solidFill>
                  <a:srgbClr val="000000"/>
                </a:solidFill>
                <a:latin typeface="Garamond" pitchFamily="18" charset="0"/>
                <a:ea typeface="宋体" pitchFamily="2" charset="-122"/>
              </a:rPr>
              <a:t>.</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Step6. </a:t>
            </a:r>
            <a:r>
              <a:rPr kumimoji="1" lang="zh-CN" altLang="en-US" sz="2600" b="1" dirty="0">
                <a:solidFill>
                  <a:srgbClr val="000000"/>
                </a:solidFill>
                <a:latin typeface="Garamond" pitchFamily="18" charset="0"/>
                <a:ea typeface="宋体" pitchFamily="2" charset="-122"/>
              </a:rPr>
              <a:t>若</a:t>
            </a:r>
            <a:r>
              <a:rPr kumimoji="1" lang="en-US" altLang="zh-CN" sz="2600" b="1" dirty="0">
                <a:solidFill>
                  <a:srgbClr val="000000"/>
                </a:solidFill>
                <a:latin typeface="Garamond" pitchFamily="18" charset="0"/>
                <a:ea typeface="宋体" pitchFamily="2" charset="-122"/>
              </a:rPr>
              <a:t>u=s, </a:t>
            </a:r>
            <a:r>
              <a:rPr kumimoji="1" lang="zh-CN" altLang="en-US" sz="2600" b="1" dirty="0">
                <a:solidFill>
                  <a:srgbClr val="000000"/>
                </a:solidFill>
                <a:latin typeface="Garamond" pitchFamily="18" charset="0"/>
                <a:ea typeface="宋体" pitchFamily="2" charset="-122"/>
              </a:rPr>
              <a:t>删去全部标号</a:t>
            </a:r>
            <a:r>
              <a:rPr kumimoji="1" lang="en-US" altLang="zh-CN" sz="2600" b="1" dirty="0">
                <a:solidFill>
                  <a:srgbClr val="000000"/>
                </a:solidFill>
                <a:latin typeface="Garamond" pitchFamily="18" charset="0"/>
                <a:ea typeface="宋体" pitchFamily="2" charset="-122"/>
              </a:rPr>
              <a:t>, </a:t>
            </a:r>
            <a:r>
              <a:rPr kumimoji="1" lang="zh-CN" altLang="en-US" sz="2600" b="1" dirty="0">
                <a:solidFill>
                  <a:srgbClr val="000000"/>
                </a:solidFill>
                <a:latin typeface="Garamond" pitchFamily="18" charset="0"/>
                <a:ea typeface="宋体" pitchFamily="2" charset="-122"/>
              </a:rPr>
              <a:t>转</a:t>
            </a:r>
            <a:r>
              <a:rPr kumimoji="1" lang="en-US" altLang="zh-CN" sz="2600" b="1" dirty="0">
                <a:solidFill>
                  <a:srgbClr val="000000"/>
                </a:solidFill>
                <a:latin typeface="Garamond" pitchFamily="18" charset="0"/>
                <a:ea typeface="宋体" pitchFamily="2" charset="-122"/>
              </a:rPr>
              <a:t>Step2. </a:t>
            </a:r>
            <a:r>
              <a:rPr kumimoji="1" lang="zh-CN" altLang="en-US" sz="2600" b="1" dirty="0">
                <a:solidFill>
                  <a:srgbClr val="000000"/>
                </a:solidFill>
                <a:latin typeface="Garamond" pitchFamily="18" charset="0"/>
                <a:ea typeface="宋体" pitchFamily="2" charset="-122"/>
              </a:rPr>
              <a:t>否则令</a:t>
            </a:r>
            <a:r>
              <a:rPr kumimoji="1" lang="en-US" altLang="zh-CN" sz="2600" b="1" dirty="0">
                <a:solidFill>
                  <a:srgbClr val="000000"/>
                </a:solidFill>
                <a:latin typeface="Garamond" pitchFamily="18" charset="0"/>
                <a:ea typeface="宋体" pitchFamily="2" charset="-122"/>
              </a:rPr>
              <a:t>v=u, </a:t>
            </a:r>
            <a:r>
              <a:rPr kumimoji="1" lang="zh-CN" altLang="en-US" sz="2600" b="1" dirty="0">
                <a:solidFill>
                  <a:srgbClr val="000000"/>
                </a:solidFill>
                <a:latin typeface="Garamond" pitchFamily="18" charset="0"/>
                <a:ea typeface="宋体" pitchFamily="2" charset="-122"/>
              </a:rPr>
              <a:t>转</a:t>
            </a:r>
            <a:r>
              <a:rPr kumimoji="1" lang="en-US" altLang="zh-CN" sz="2600" b="1" dirty="0">
                <a:solidFill>
                  <a:srgbClr val="000000"/>
                </a:solidFill>
                <a:latin typeface="Garamond" pitchFamily="18" charset="0"/>
                <a:ea typeface="宋体" pitchFamily="2" charset="-122"/>
              </a:rPr>
              <a:t>5.</a:t>
            </a:r>
          </a:p>
          <a:p>
            <a:pPr marL="984250" indent="-984250" fontAlgn="base">
              <a:lnSpc>
                <a:spcPct val="80000"/>
              </a:lnSpc>
              <a:spcBef>
                <a:spcPct val="20000"/>
              </a:spcBef>
              <a:spcAft>
                <a:spcPct val="0"/>
              </a:spcAft>
              <a:buClr>
                <a:srgbClr val="89AAD3"/>
              </a:buClr>
              <a:buSzPct val="70000"/>
              <a:defRPr/>
            </a:pPr>
            <a:r>
              <a:rPr kumimoji="1" lang="en-US" altLang="zh-CN" sz="2600" b="1" dirty="0">
                <a:solidFill>
                  <a:srgbClr val="000000"/>
                </a:solidFill>
                <a:latin typeface="Garamond" pitchFamily="18" charset="0"/>
                <a:ea typeface="宋体" pitchFamily="2" charset="-122"/>
              </a:rPr>
              <a:t>Step7. </a:t>
            </a:r>
            <a:r>
              <a:rPr kumimoji="1" lang="zh-CN" altLang="en-US" sz="2600" b="1" dirty="0">
                <a:solidFill>
                  <a:srgbClr val="000000"/>
                </a:solidFill>
                <a:latin typeface="Garamond" pitchFamily="18" charset="0"/>
                <a:ea typeface="宋体" pitchFamily="2" charset="-122"/>
              </a:rPr>
              <a:t>结束</a:t>
            </a:r>
            <a:r>
              <a:rPr kumimoji="1" lang="en-US" altLang="zh-CN" sz="2600" b="1" dirty="0">
                <a:solidFill>
                  <a:srgbClr val="000000"/>
                </a:solidFill>
                <a:latin typeface="Garamond" pitchFamily="18" charset="0"/>
                <a:ea typeface="宋体" pitchFamily="2" charset="-122"/>
              </a:rPr>
              <a:t>.</a:t>
            </a:r>
          </a:p>
        </p:txBody>
      </p:sp>
      <p:sp>
        <p:nvSpPr>
          <p:cNvPr id="4" name="标题 3"/>
          <p:cNvSpPr>
            <a:spLocks noGrp="1"/>
          </p:cNvSpPr>
          <p:nvPr>
            <p:ph type="title"/>
          </p:nvPr>
        </p:nvSpPr>
        <p:spPr/>
        <p:txBody>
          <a:bodyPr/>
          <a:lstStyle/>
          <a:p>
            <a:r>
              <a:rPr lang="en-US" altLang="zh-CN" sz="4000" dirty="0"/>
              <a:t>5.7 </a:t>
            </a:r>
            <a:r>
              <a:rPr lang="zh-CN" altLang="en-US" sz="4000" dirty="0"/>
              <a:t>最大流的</a:t>
            </a:r>
            <a:r>
              <a:rPr lang="en-US" altLang="zh-CN" sz="4000" dirty="0"/>
              <a:t>Edmonds-Karp</a:t>
            </a:r>
            <a:r>
              <a:rPr lang="zh-CN" altLang="en-US" sz="4000" dirty="0"/>
              <a:t>算法</a:t>
            </a:r>
          </a:p>
        </p:txBody>
      </p:sp>
    </p:spTree>
    <p:extLst>
      <p:ext uri="{BB962C8B-B14F-4D97-AF65-F5344CB8AC3E}">
        <p14:creationId xmlns:p14="http://schemas.microsoft.com/office/powerpoint/2010/main" val="2712792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08890" y="1990726"/>
            <a:ext cx="8164142" cy="3311525"/>
          </a:xfrm>
          <a:prstGeom prst="rect">
            <a:avLst/>
          </a:prstGeom>
          <a:noFill/>
          <a:ln w="9525">
            <a:noFill/>
            <a:miter lim="800000"/>
            <a:headEnd/>
            <a:tailEnd/>
          </a:ln>
        </p:spPr>
        <p:txBody>
          <a:bodyPr/>
          <a:lstStyle/>
          <a:p>
            <a:pPr marL="342900" indent="-342900" fontAlgn="base">
              <a:lnSpc>
                <a:spcPct val="80000"/>
              </a:lnSpc>
              <a:spcBef>
                <a:spcPct val="20000"/>
              </a:spcBef>
              <a:spcAft>
                <a:spcPct val="0"/>
              </a:spcAft>
              <a:buClr>
                <a:srgbClr val="FF0000"/>
              </a:buClr>
              <a:buSzPct val="70000"/>
              <a:buFont typeface="Wingdings" pitchFamily="2" charset="2"/>
              <a:buChar char="n"/>
              <a:defRPr/>
            </a:pPr>
            <a:r>
              <a:rPr kumimoji="1" lang="zh-CN" altLang="en-US" sz="2400" b="1" dirty="0">
                <a:solidFill>
                  <a:srgbClr val="000000"/>
                </a:solidFill>
                <a:latin typeface="Times New Roman" panose="02020603050405020304" pitchFamily="18" charset="0"/>
                <a:cs typeface="Times New Roman" panose="02020603050405020304" pitchFamily="18" charset="0"/>
              </a:rPr>
              <a:t>增广路算法</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en-US" altLang="zh-CN" sz="2400" b="1" dirty="0">
                <a:solidFill>
                  <a:srgbClr val="000000"/>
                </a:solidFill>
                <a:latin typeface="Times New Roman" panose="02020603050405020304" pitchFamily="18" charset="0"/>
                <a:cs typeface="Times New Roman" panose="02020603050405020304" pitchFamily="18" charset="0"/>
              </a:rPr>
              <a:t>Ford-Fulkerson</a:t>
            </a:r>
            <a:r>
              <a:rPr kumimoji="1" lang="zh-CN" altLang="en-US" sz="2400" b="1" dirty="0">
                <a:solidFill>
                  <a:srgbClr val="000000"/>
                </a:solidFill>
                <a:latin typeface="Times New Roman" panose="02020603050405020304" pitchFamily="18" charset="0"/>
                <a:cs typeface="Times New Roman" panose="02020603050405020304" pitchFamily="18" charset="0"/>
              </a:rPr>
              <a:t>标号算法 </a:t>
            </a:r>
            <a:r>
              <a:rPr kumimoji="1" lang="en-US" altLang="zh-CN" sz="2400" b="1" dirty="0">
                <a:solidFill>
                  <a:srgbClr val="000000"/>
                </a:solidFill>
                <a:latin typeface="Times New Roman" panose="02020603050405020304" pitchFamily="18" charset="0"/>
                <a:cs typeface="Times New Roman" panose="02020603050405020304" pitchFamily="18" charset="0"/>
              </a:rPr>
              <a:t>(1956)</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zh-CN" altLang="en-US" sz="2400" b="1" dirty="0">
                <a:solidFill>
                  <a:srgbClr val="000000"/>
                </a:solidFill>
                <a:latin typeface="Times New Roman" panose="02020603050405020304" pitchFamily="18" charset="0"/>
                <a:cs typeface="Times New Roman" panose="02020603050405020304" pitchFamily="18" charset="0"/>
              </a:rPr>
              <a:t>最大容量增广路算法（结合</a:t>
            </a:r>
            <a:r>
              <a:rPr kumimoji="1" lang="en-US" altLang="zh-CN" sz="2400" b="1" dirty="0" err="1">
                <a:solidFill>
                  <a:srgbClr val="000000"/>
                </a:solidFill>
                <a:latin typeface="Times New Roman" panose="02020603050405020304" pitchFamily="18" charset="0"/>
                <a:cs typeface="Times New Roman" panose="02020603050405020304" pitchFamily="18" charset="0"/>
              </a:rPr>
              <a:t>Dijkstra</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梯度修正）</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zh-CN" altLang="en-US" sz="2400" b="1" dirty="0">
                <a:solidFill>
                  <a:srgbClr val="000000"/>
                </a:solidFill>
                <a:latin typeface="Times New Roman" panose="02020603050405020304" pitchFamily="18" charset="0"/>
                <a:cs typeface="Times New Roman" panose="02020603050405020304" pitchFamily="18" charset="0"/>
              </a:rPr>
              <a:t>容量变尺度算法（</a:t>
            </a:r>
            <a:r>
              <a:rPr kumimoji="1" lang="en-US" altLang="zh-CN" sz="2400" dirty="0">
                <a:solidFill>
                  <a:srgbClr val="4D5B6B"/>
                </a:solidFill>
                <a:latin typeface="Times New Roman" panose="02020603050405020304" pitchFamily="18" charset="0"/>
                <a:cs typeface="Times New Roman" panose="02020603050405020304" pitchFamily="18" charset="0"/>
              </a:rPr>
              <a:t>1985</a:t>
            </a:r>
            <a:r>
              <a:rPr kumimoji="1" lang="zh-CN" altLang="en-US" sz="2400" dirty="0">
                <a:solidFill>
                  <a:srgbClr val="4D5B6B"/>
                </a:solidFill>
                <a:latin typeface="Times New Roman" panose="02020603050405020304" pitchFamily="18" charset="0"/>
                <a:cs typeface="Times New Roman" panose="02020603050405020304" pitchFamily="18" charset="0"/>
              </a:rPr>
              <a:t>，</a:t>
            </a:r>
            <a:r>
              <a:rPr kumimoji="1" lang="en-US" altLang="zh-CN" sz="2400" dirty="0" err="1">
                <a:solidFill>
                  <a:srgbClr val="4D5B6B"/>
                </a:solidFill>
                <a:latin typeface="Times New Roman" panose="02020603050405020304" pitchFamily="18" charset="0"/>
                <a:cs typeface="Times New Roman" panose="02020603050405020304" pitchFamily="18" charset="0"/>
              </a:rPr>
              <a:t>Gabow</a:t>
            </a:r>
            <a:r>
              <a:rPr kumimoji="1" lang="zh-CN" altLang="en-US" sz="2400" dirty="0">
                <a:solidFill>
                  <a:srgbClr val="4D5B6B"/>
                </a:solidFill>
                <a:latin typeface="Times New Roman" panose="02020603050405020304" pitchFamily="18" charset="0"/>
                <a:cs typeface="Times New Roman" panose="02020603050405020304" pitchFamily="18" charset="0"/>
              </a:rPr>
              <a:t>）</a:t>
            </a:r>
            <a:endParaRPr kumimoji="1" lang="zh-CN" altLang="en-US" sz="2400" b="1" dirty="0">
              <a:solidFill>
                <a:srgbClr val="000000"/>
              </a:solidFill>
              <a:latin typeface="Times New Roman" panose="02020603050405020304" pitchFamily="18" charset="0"/>
              <a:cs typeface="Times New Roman" panose="02020603050405020304" pitchFamily="18" charset="0"/>
            </a:endParaRP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zh-CN" altLang="en-US" sz="2400" b="1" dirty="0">
                <a:solidFill>
                  <a:srgbClr val="000000"/>
                </a:solidFill>
                <a:latin typeface="Times New Roman" panose="02020603050405020304" pitchFamily="18" charset="0"/>
                <a:cs typeface="Times New Roman" panose="02020603050405020304" pitchFamily="18" charset="0"/>
              </a:rPr>
              <a:t>最短增广路算法： </a:t>
            </a:r>
            <a:r>
              <a:rPr kumimoji="1" lang="en-US" altLang="zh-CN" sz="2400" b="1" i="1" dirty="0">
                <a:solidFill>
                  <a:srgbClr val="000000"/>
                </a:solidFill>
                <a:latin typeface="Times New Roman" panose="02020603050405020304" pitchFamily="18" charset="0"/>
                <a:cs typeface="Times New Roman" panose="02020603050405020304" pitchFamily="18" charset="0"/>
              </a:rPr>
              <a:t>O</a:t>
            </a:r>
            <a:r>
              <a:rPr kumimoji="1" lang="en-US" altLang="zh-CN"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i="1" dirty="0">
                <a:solidFill>
                  <a:srgbClr val="000000"/>
                </a:solidFill>
                <a:latin typeface="Times New Roman" panose="02020603050405020304" pitchFamily="18" charset="0"/>
                <a:cs typeface="Times New Roman" panose="02020603050405020304" pitchFamily="18" charset="0"/>
              </a:rPr>
              <a:t>n</a:t>
            </a:r>
            <a:r>
              <a:rPr kumimoji="1" lang="en-US" altLang="zh-CN" sz="24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b="1" i="1" dirty="0">
                <a:solidFill>
                  <a:srgbClr val="000000"/>
                </a:solidFill>
                <a:latin typeface="Times New Roman" panose="02020603050405020304" pitchFamily="18" charset="0"/>
                <a:cs typeface="Times New Roman" panose="02020603050405020304" pitchFamily="18" charset="0"/>
              </a:rPr>
              <a:t>m</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dirty="0">
                <a:solidFill>
                  <a:srgbClr val="000000"/>
                </a:solidFill>
                <a:latin typeface="Times New Roman" panose="02020603050405020304" pitchFamily="18" charset="0"/>
                <a:cs typeface="Times New Roman" panose="02020603050405020304" pitchFamily="18" charset="0"/>
              </a:rPr>
              <a:t>Edmonds-Karp</a:t>
            </a:r>
            <a:r>
              <a:rPr kumimoji="1" lang="zh-CN" altLang="en-US"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dirty="0" err="1">
                <a:solidFill>
                  <a:srgbClr val="000000"/>
                </a:solidFill>
                <a:latin typeface="Times New Roman" panose="02020603050405020304" pitchFamily="18" charset="0"/>
                <a:cs typeface="Times New Roman" panose="02020603050405020304" pitchFamily="18" charset="0"/>
              </a:rPr>
              <a:t>Dinic</a:t>
            </a:r>
            <a:r>
              <a:rPr kumimoji="1" lang="zh-CN" altLang="en-US" sz="2400" b="1" dirty="0">
                <a:solidFill>
                  <a:srgbClr val="000000"/>
                </a:solidFill>
                <a:latin typeface="Times New Roman" panose="02020603050405020304" pitchFamily="18" charset="0"/>
                <a:cs typeface="Times New Roman" panose="02020603050405020304" pitchFamily="18" charset="0"/>
              </a:rPr>
              <a:t>（分层）、改进的最短增广路方法（距离标号））</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endParaRPr kumimoji="1" lang="zh-CN" alt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lnSpc>
                <a:spcPct val="80000"/>
              </a:lnSpc>
              <a:spcBef>
                <a:spcPct val="20000"/>
              </a:spcBef>
              <a:spcAft>
                <a:spcPct val="0"/>
              </a:spcAft>
              <a:buClr>
                <a:srgbClr val="FF0000"/>
              </a:buClr>
              <a:buSzPct val="70000"/>
              <a:buFont typeface="Wingdings" pitchFamily="2" charset="2"/>
              <a:buChar char="n"/>
              <a:defRPr/>
            </a:pPr>
            <a:r>
              <a:rPr kumimoji="1" lang="zh-CN" altLang="en-US" sz="2400" b="1" dirty="0">
                <a:solidFill>
                  <a:srgbClr val="000000"/>
                </a:solidFill>
                <a:latin typeface="Times New Roman" panose="02020603050405020304" pitchFamily="18" charset="0"/>
                <a:cs typeface="Times New Roman" panose="02020603050405020304" pitchFamily="18" charset="0"/>
              </a:rPr>
              <a:t>预流推进算法</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zh-CN" altLang="en-US" sz="2400" b="1" dirty="0">
                <a:solidFill>
                  <a:srgbClr val="000000"/>
                </a:solidFill>
                <a:latin typeface="Times New Roman" panose="02020603050405020304" pitchFamily="18" charset="0"/>
                <a:cs typeface="Times New Roman" panose="02020603050405020304" pitchFamily="18" charset="0"/>
              </a:rPr>
              <a:t>推进与重标号算法 </a:t>
            </a:r>
            <a:r>
              <a:rPr kumimoji="1" lang="en-US" altLang="zh-CN" sz="2400" b="1" dirty="0">
                <a:solidFill>
                  <a:srgbClr val="000000"/>
                </a:solidFill>
                <a:latin typeface="Times New Roman" panose="02020603050405020304" pitchFamily="18" charset="0"/>
                <a:cs typeface="Times New Roman" panose="02020603050405020304" pitchFamily="18" charset="0"/>
              </a:rPr>
              <a:t>(Push-</a:t>
            </a:r>
            <a:r>
              <a:rPr kumimoji="1" lang="en-US" altLang="zh-CN" sz="2400" b="1" dirty="0" err="1">
                <a:solidFill>
                  <a:srgbClr val="000000"/>
                </a:solidFill>
                <a:latin typeface="Times New Roman" panose="02020603050405020304" pitchFamily="18" charset="0"/>
                <a:cs typeface="Times New Roman" panose="02020603050405020304" pitchFamily="18" charset="0"/>
              </a:rPr>
              <a:t>relabel</a:t>
            </a:r>
            <a:r>
              <a:rPr kumimoji="1" lang="en-US" altLang="zh-CN"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i="1" dirty="0">
                <a:solidFill>
                  <a:srgbClr val="000000"/>
                </a:solidFill>
                <a:latin typeface="Times New Roman" panose="02020603050405020304" pitchFamily="18" charset="0"/>
                <a:cs typeface="Times New Roman" panose="02020603050405020304" pitchFamily="18" charset="0"/>
              </a:rPr>
              <a:t> O</a:t>
            </a:r>
            <a:r>
              <a:rPr kumimoji="1" lang="en-US" altLang="zh-CN"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i="1" dirty="0">
                <a:solidFill>
                  <a:srgbClr val="000000"/>
                </a:solidFill>
                <a:latin typeface="Times New Roman" panose="02020603050405020304" pitchFamily="18" charset="0"/>
                <a:cs typeface="Times New Roman" panose="02020603050405020304" pitchFamily="18" charset="0"/>
              </a:rPr>
              <a:t>n</a:t>
            </a:r>
            <a:r>
              <a:rPr kumimoji="1" lang="en-US" altLang="zh-CN" sz="2400" b="1"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b="1" i="1" dirty="0">
                <a:solidFill>
                  <a:srgbClr val="000000"/>
                </a:solidFill>
                <a:latin typeface="Times New Roman" panose="02020603050405020304" pitchFamily="18" charset="0"/>
                <a:cs typeface="Times New Roman" panose="02020603050405020304" pitchFamily="18" charset="0"/>
              </a:rPr>
              <a:t>m</a:t>
            </a:r>
            <a:r>
              <a:rPr kumimoji="1" lang="en-US" altLang="zh-CN" sz="2400" b="1" dirty="0">
                <a:solidFill>
                  <a:srgbClr val="000000"/>
                </a:solidFill>
                <a:latin typeface="Times New Roman" panose="02020603050405020304" pitchFamily="18" charset="0"/>
                <a:cs typeface="Times New Roman" panose="02020603050405020304" pitchFamily="18" charset="0"/>
              </a:rPr>
              <a:t>) </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en-US" altLang="zh-CN" sz="2400" b="1" dirty="0">
                <a:solidFill>
                  <a:srgbClr val="000000"/>
                </a:solidFill>
                <a:latin typeface="Times New Roman" panose="02020603050405020304" pitchFamily="18" charset="0"/>
                <a:cs typeface="Times New Roman" panose="02020603050405020304" pitchFamily="18" charset="0"/>
              </a:rPr>
              <a:t>+ FIFO</a:t>
            </a:r>
            <a:r>
              <a:rPr kumimoji="1" lang="zh-CN" altLang="en-US" sz="2400" b="1" dirty="0">
                <a:solidFill>
                  <a:srgbClr val="000000"/>
                </a:solidFill>
                <a:latin typeface="Times New Roman" panose="02020603050405020304" pitchFamily="18" charset="0"/>
                <a:cs typeface="Times New Roman" panose="02020603050405020304" pitchFamily="18" charset="0"/>
              </a:rPr>
              <a:t>顶点选择策略 </a:t>
            </a:r>
            <a:r>
              <a:rPr kumimoji="1" lang="en-US" altLang="zh-CN" sz="2400" b="1" i="1" dirty="0">
                <a:solidFill>
                  <a:srgbClr val="000000"/>
                </a:solidFill>
                <a:latin typeface="Times New Roman" panose="02020603050405020304" pitchFamily="18" charset="0"/>
                <a:cs typeface="Times New Roman" panose="02020603050405020304" pitchFamily="18" charset="0"/>
              </a:rPr>
              <a:t>O</a:t>
            </a:r>
            <a:r>
              <a:rPr kumimoji="1" lang="en-US" altLang="zh-CN"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i="1" dirty="0">
                <a:solidFill>
                  <a:srgbClr val="000000"/>
                </a:solidFill>
                <a:latin typeface="Times New Roman" panose="02020603050405020304" pitchFamily="18" charset="0"/>
                <a:cs typeface="Times New Roman" panose="02020603050405020304" pitchFamily="18" charset="0"/>
              </a:rPr>
              <a:t>n</a:t>
            </a:r>
            <a:r>
              <a:rPr kumimoji="1" lang="en-US" altLang="zh-CN" sz="2400" b="1" baseline="30000" dirty="0">
                <a:solidFill>
                  <a:srgbClr val="000000"/>
                </a:solidFill>
                <a:latin typeface="Times New Roman" panose="02020603050405020304" pitchFamily="18" charset="0"/>
                <a:cs typeface="Times New Roman" panose="02020603050405020304" pitchFamily="18" charset="0"/>
              </a:rPr>
              <a:t>3</a:t>
            </a:r>
            <a:r>
              <a:rPr kumimoji="1" lang="en-US" altLang="zh-CN" sz="2400" b="1" dirty="0">
                <a:solidFill>
                  <a:srgbClr val="000000"/>
                </a:solidFill>
                <a:latin typeface="Times New Roman" panose="02020603050405020304" pitchFamily="18" charset="0"/>
                <a:cs typeface="Times New Roman" panose="02020603050405020304" pitchFamily="18" charset="0"/>
              </a:rPr>
              <a:t>)</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en-US" altLang="zh-CN" sz="2400" b="1" dirty="0" err="1">
                <a:solidFill>
                  <a:srgbClr val="000000"/>
                </a:solidFill>
                <a:latin typeface="Times New Roman" panose="02020603050405020304" pitchFamily="18" charset="0"/>
                <a:cs typeface="Times New Roman" panose="02020603050405020304" pitchFamily="18" charset="0"/>
              </a:rPr>
              <a:t>Dinic</a:t>
            </a:r>
            <a:r>
              <a:rPr kumimoji="1" lang="zh-CN" altLang="en-US" sz="2400" b="1" dirty="0">
                <a:solidFill>
                  <a:srgbClr val="000000"/>
                </a:solidFill>
                <a:latin typeface="Times New Roman" panose="02020603050405020304" pitchFamily="18" charset="0"/>
                <a:cs typeface="Times New Roman" panose="02020603050405020304" pitchFamily="18" charset="0"/>
              </a:rPr>
              <a:t>分层图以及动态树 </a:t>
            </a:r>
            <a:r>
              <a:rPr kumimoji="1" lang="en-US" altLang="zh-CN" sz="2400" b="1" i="1" dirty="0">
                <a:solidFill>
                  <a:srgbClr val="000000"/>
                </a:solidFill>
                <a:latin typeface="Times New Roman" panose="02020603050405020304" pitchFamily="18" charset="0"/>
                <a:cs typeface="Times New Roman" panose="02020603050405020304" pitchFamily="18" charset="0"/>
              </a:rPr>
              <a:t>O</a:t>
            </a:r>
            <a:r>
              <a:rPr kumimoji="1" lang="en-US" altLang="zh-CN" sz="2400" b="1" dirty="0">
                <a:solidFill>
                  <a:srgbClr val="000000"/>
                </a:solidFill>
                <a:latin typeface="Times New Roman" panose="02020603050405020304" pitchFamily="18" charset="0"/>
                <a:cs typeface="Times New Roman" panose="02020603050405020304" pitchFamily="18" charset="0"/>
              </a:rPr>
              <a:t>(</a:t>
            </a:r>
            <a:r>
              <a:rPr kumimoji="1" lang="en-US" altLang="zh-CN" sz="2400" b="1" i="1" dirty="0" err="1">
                <a:solidFill>
                  <a:srgbClr val="000000"/>
                </a:solidFill>
                <a:latin typeface="Times New Roman" panose="02020603050405020304" pitchFamily="18" charset="0"/>
                <a:cs typeface="Times New Roman" panose="02020603050405020304" pitchFamily="18" charset="0"/>
              </a:rPr>
              <a:t>nmlogn</a:t>
            </a:r>
            <a:r>
              <a:rPr kumimoji="1" lang="en-US" altLang="zh-CN" sz="2400" b="1" dirty="0">
                <a:solidFill>
                  <a:srgbClr val="000000"/>
                </a:solidFill>
                <a:latin typeface="Times New Roman" panose="02020603050405020304" pitchFamily="18" charset="0"/>
                <a:cs typeface="Times New Roman" panose="02020603050405020304" pitchFamily="18" charset="0"/>
              </a:rPr>
              <a:t>)</a:t>
            </a: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二分查找</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a:p>
            <a:pPr marL="742950" lvl="1" indent="-285750" fontAlgn="base">
              <a:lnSpc>
                <a:spcPct val="80000"/>
              </a:lnSpc>
              <a:spcBef>
                <a:spcPct val="20000"/>
              </a:spcBef>
              <a:spcAft>
                <a:spcPct val="0"/>
              </a:spcAft>
              <a:buClr>
                <a:srgbClr val="0000CC"/>
              </a:buClr>
              <a:buSzPct val="70000"/>
              <a:buFont typeface="Wingdings" pitchFamily="2" charset="2"/>
              <a:buChar char="Ø"/>
              <a:defRPr/>
            </a:pPr>
            <a:r>
              <a:rPr kumimoji="1" lang="zh-CN" altLang="en-US" sz="2400" b="1" dirty="0">
                <a:solidFill>
                  <a:srgbClr val="000000"/>
                </a:solidFill>
                <a:latin typeface="Times New Roman" panose="02020603050405020304" pitchFamily="18" charset="0"/>
                <a:cs typeface="Times New Roman" panose="02020603050405020304" pitchFamily="18" charset="0"/>
              </a:rPr>
              <a:t>。。。</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13667" name="Rectangle 3"/>
          <p:cNvSpPr>
            <a:spLocks noRot="1" noChangeArrowheads="1"/>
          </p:cNvSpPr>
          <p:nvPr/>
        </p:nvSpPr>
        <p:spPr bwMode="auto">
          <a:xfrm>
            <a:off x="2156503" y="1222376"/>
            <a:ext cx="7785100" cy="620713"/>
          </a:xfrm>
          <a:prstGeom prst="rect">
            <a:avLst/>
          </a:prstGeom>
          <a:noFill/>
          <a:ln w="9525">
            <a:noFill/>
            <a:miter lim="800000"/>
            <a:headEnd/>
            <a:tailEnd/>
          </a:ln>
        </p:spPr>
        <p:txBody>
          <a:bodyPr anchor="ctr"/>
          <a:lstStyle/>
          <a:p>
            <a:pPr fontAlgn="base">
              <a:spcBef>
                <a:spcPct val="0"/>
              </a:spcBef>
              <a:spcAft>
                <a:spcPct val="0"/>
              </a:spcAft>
              <a:defRPr/>
            </a:pPr>
            <a:r>
              <a:rPr kumimoji="1" lang="zh-CN" altLang="en-US" sz="2400" b="1">
                <a:solidFill>
                  <a:srgbClr val="800000"/>
                </a:solidFill>
                <a:latin typeface="宋体" pitchFamily="2" charset="-122"/>
                <a:ea typeface="宋体" pitchFamily="2" charset="-122"/>
              </a:rPr>
              <a:t>其它最大流算法</a:t>
            </a:r>
          </a:p>
        </p:txBody>
      </p:sp>
      <p:sp>
        <p:nvSpPr>
          <p:cNvPr id="6" name="标题 9"/>
          <p:cNvSpPr>
            <a:spLocks noGrp="1"/>
          </p:cNvSpPr>
          <p:nvPr>
            <p:ph type="title"/>
          </p:nvPr>
        </p:nvSpPr>
        <p:spPr/>
        <p:txBody>
          <a:bodyPr/>
          <a:lstStyle/>
          <a:p>
            <a:r>
              <a:rPr lang="en-US" altLang="zh-CN" sz="4000" dirty="0"/>
              <a:t>5.7 </a:t>
            </a:r>
            <a:r>
              <a:rPr lang="zh-CN" altLang="en-US" sz="4000" dirty="0"/>
              <a:t>最大流的</a:t>
            </a:r>
            <a:r>
              <a:rPr lang="en-US" altLang="zh-CN" sz="4000" dirty="0"/>
              <a:t>Edmonds-Karp</a:t>
            </a:r>
            <a:r>
              <a:rPr lang="zh-CN" altLang="en-US" sz="4000" dirty="0"/>
              <a:t>算法</a:t>
            </a:r>
          </a:p>
        </p:txBody>
      </p:sp>
    </p:spTree>
    <p:extLst>
      <p:ext uri="{BB962C8B-B14F-4D97-AF65-F5344CB8AC3E}">
        <p14:creationId xmlns:p14="http://schemas.microsoft.com/office/powerpoint/2010/main" val="35304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1865314" y="1898651"/>
            <a:ext cx="8461375" cy="3082925"/>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E8DED8"/>
                </a:solidFill>
                <a:latin typeface="Garamond" pitchFamily="18" charset="0"/>
              </a:rPr>
              <a:t>   </a:t>
            </a:r>
            <a:r>
              <a:rPr lang="en-US" altLang="en-US" sz="2800" dirty="0">
                <a:solidFill>
                  <a:srgbClr val="000000"/>
                </a:solidFill>
              </a:rPr>
              <a:t>“</a:t>
            </a:r>
            <a:r>
              <a:rPr lang="en-US" altLang="en-US" sz="2800" dirty="0" err="1">
                <a:solidFill>
                  <a:srgbClr val="000000"/>
                </a:solidFill>
              </a:rPr>
              <a:t>便宜</a:t>
            </a:r>
            <a:r>
              <a:rPr lang="en-US" altLang="en-US" sz="2800" dirty="0">
                <a:solidFill>
                  <a:srgbClr val="000000"/>
                </a:solidFill>
              </a:rPr>
              <a:t>”</a:t>
            </a:r>
            <a:r>
              <a:rPr lang="zh-CN" altLang="en-US" sz="2800" dirty="0">
                <a:solidFill>
                  <a:srgbClr val="000000"/>
                </a:solidFill>
              </a:rPr>
              <a:t>算法的效率大大优于分支与界法</a:t>
            </a:r>
          </a:p>
          <a:p>
            <a:pPr lvl="1">
              <a:spcBef>
                <a:spcPct val="20000"/>
              </a:spcBef>
              <a:buClr>
                <a:srgbClr val="7F7F7F"/>
              </a:buClr>
              <a:buSzPct val="70000"/>
              <a:buFont typeface="Wingdings" pitchFamily="2" charset="2"/>
              <a:buNone/>
            </a:pPr>
            <a:r>
              <a:rPr lang="zh-CN" altLang="en-US" sz="2800" dirty="0">
                <a:solidFill>
                  <a:srgbClr val="000000"/>
                </a:solidFill>
              </a:rPr>
              <a:t>    </a:t>
            </a:r>
            <a:r>
              <a:rPr lang="en-US" altLang="en-US" sz="2800" dirty="0">
                <a:solidFill>
                  <a:srgbClr val="000000"/>
                </a:solidFill>
              </a:rPr>
              <a:t>（O(n</a:t>
            </a:r>
            <a:r>
              <a:rPr lang="en-US" altLang="en-US" sz="2800" baseline="30000" dirty="0">
                <a:solidFill>
                  <a:srgbClr val="000000"/>
                </a:solidFill>
              </a:rPr>
              <a:t>2</a:t>
            </a:r>
            <a:r>
              <a:rPr lang="en-US" altLang="en-US" sz="2800" dirty="0">
                <a:solidFill>
                  <a:srgbClr val="000000"/>
                </a:solidFill>
              </a:rPr>
              <a:t>) vs. O(n!) </a:t>
            </a:r>
            <a:r>
              <a:rPr lang="en-US" altLang="en-US" sz="2800" dirty="0">
                <a:solidFill>
                  <a:srgbClr val="000000"/>
                </a:solidFill>
                <a:latin typeface="华文细黑" pitchFamily="2" charset="-122"/>
                <a:ea typeface="华文细黑" pitchFamily="2" charset="-122"/>
              </a:rPr>
              <a:t>）</a:t>
            </a:r>
            <a:endParaRPr lang="zh-CN" altLang="en-US" sz="2800" dirty="0">
              <a:solidFill>
                <a:srgbClr val="E8DED8"/>
              </a:solidFill>
              <a:latin typeface="Garamond" pitchFamily="18" charset="0"/>
            </a:endParaRPr>
          </a:p>
          <a:p>
            <a:pPr lvl="1">
              <a:spcBef>
                <a:spcPct val="20000"/>
              </a:spcBef>
              <a:buClr>
                <a:srgbClr val="7F7F7F"/>
              </a:buClr>
              <a:buSzPct val="70000"/>
              <a:buFont typeface="Wingdings" pitchFamily="2" charset="2"/>
              <a:buChar char="n"/>
            </a:pPr>
            <a:r>
              <a:rPr lang="zh-CN" altLang="en-US" sz="2800" dirty="0">
                <a:solidFill>
                  <a:srgbClr val="000000"/>
                </a:solidFill>
              </a:rPr>
              <a:t>   分支与界法的质量优于</a:t>
            </a:r>
            <a:r>
              <a:rPr lang="en-US" altLang="en-US" sz="2800" dirty="0">
                <a:solidFill>
                  <a:srgbClr val="000000"/>
                </a:solidFill>
              </a:rPr>
              <a:t>“</a:t>
            </a:r>
            <a:r>
              <a:rPr lang="en-US" altLang="en-US" sz="2800" dirty="0" err="1">
                <a:solidFill>
                  <a:srgbClr val="000000"/>
                </a:solidFill>
              </a:rPr>
              <a:t>便宜</a:t>
            </a:r>
            <a:r>
              <a:rPr lang="en-US" altLang="en-US" sz="2800" dirty="0">
                <a:solidFill>
                  <a:srgbClr val="000000"/>
                </a:solidFill>
              </a:rPr>
              <a:t>”</a:t>
            </a:r>
            <a:r>
              <a:rPr lang="zh-CN" altLang="en-US" sz="2800" dirty="0">
                <a:solidFill>
                  <a:srgbClr val="000000"/>
                </a:solidFill>
              </a:rPr>
              <a:t>算法</a:t>
            </a:r>
            <a:endParaRPr lang="zh-CN" altLang="en-US" sz="2800" dirty="0">
              <a:solidFill>
                <a:srgbClr val="E8DED8"/>
              </a:solidFill>
              <a:latin typeface="Garamond" pitchFamily="18" charset="0"/>
            </a:endParaRP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精确最优解 </a:t>
            </a:r>
            <a:r>
              <a:rPr lang="en-US" altLang="en-US" sz="2800" dirty="0">
                <a:solidFill>
                  <a:srgbClr val="000000"/>
                </a:solidFill>
              </a:rPr>
              <a:t>vs.</a:t>
            </a:r>
            <a:r>
              <a:rPr lang="zh-CN" altLang="en-US" sz="2800" dirty="0">
                <a:solidFill>
                  <a:srgbClr val="000000"/>
                </a:solidFill>
              </a:rPr>
              <a:t>近似最优解</a:t>
            </a:r>
            <a:endParaRPr lang="en-US" altLang="zh-CN" sz="2800" dirty="0">
              <a:solidFill>
                <a:srgbClr val="000000"/>
              </a:solidFill>
            </a:endParaRPr>
          </a:p>
          <a:p>
            <a:pPr lvl="1">
              <a:spcBef>
                <a:spcPct val="20000"/>
              </a:spcBef>
              <a:buClr>
                <a:srgbClr val="7F7F7F"/>
              </a:buClr>
              <a:buSzPct val="70000"/>
              <a:buFont typeface="Wingdings" pitchFamily="2" charset="2"/>
              <a:buNone/>
            </a:pPr>
            <a:r>
              <a:rPr lang="en-US" altLang="zh-CN" sz="2800" dirty="0">
                <a:solidFill>
                  <a:srgbClr val="000000"/>
                </a:solidFill>
              </a:rPr>
              <a:t>     </a:t>
            </a:r>
            <a:r>
              <a:rPr lang="zh-CN" altLang="en-US" sz="2800" dirty="0">
                <a:solidFill>
                  <a:srgbClr val="000000"/>
                </a:solidFill>
                <a:latin typeface="宋体" pitchFamily="2" charset="-122"/>
              </a:rPr>
              <a:t>便宜值</a:t>
            </a:r>
            <a:r>
              <a:rPr lang="en-US" altLang="zh-CN" sz="2800" dirty="0">
                <a:solidFill>
                  <a:srgbClr val="000000"/>
                </a:solidFill>
                <a:latin typeface="宋体" pitchFamily="2" charset="-122"/>
              </a:rPr>
              <a:t>T</a:t>
            </a:r>
            <a:r>
              <a:rPr lang="zh-CN" altLang="en-US" sz="2800" dirty="0">
                <a:solidFill>
                  <a:srgbClr val="000000"/>
                </a:solidFill>
                <a:latin typeface="宋体" pitchFamily="2" charset="-122"/>
              </a:rPr>
              <a:t>与最优值</a:t>
            </a:r>
            <a:r>
              <a:rPr lang="en-US" altLang="zh-CN" sz="2800" dirty="0">
                <a:solidFill>
                  <a:srgbClr val="000000"/>
                </a:solidFill>
                <a:latin typeface="宋体" pitchFamily="2" charset="-122"/>
              </a:rPr>
              <a:t>Q</a:t>
            </a:r>
            <a:r>
              <a:rPr lang="zh-CN" altLang="en-US" sz="2800" dirty="0">
                <a:solidFill>
                  <a:srgbClr val="000000"/>
                </a:solidFill>
                <a:latin typeface="宋体" pitchFamily="2" charset="-122"/>
              </a:rPr>
              <a:t>相比只能保证</a:t>
            </a:r>
            <a:r>
              <a:rPr lang="en-US" altLang="zh-CN" sz="2800" dirty="0">
                <a:solidFill>
                  <a:srgbClr val="000000"/>
                </a:solidFill>
                <a:latin typeface="宋体" pitchFamily="2" charset="-122"/>
              </a:rPr>
              <a:t>T/Q&lt;2</a:t>
            </a:r>
            <a:endParaRPr lang="en-US" altLang="zh-CN" sz="2800" dirty="0">
              <a:solidFill>
                <a:srgbClr val="E8DED8"/>
              </a:solidFill>
              <a:latin typeface="Garamond" pitchFamily="18" charset="0"/>
            </a:endParaRPr>
          </a:p>
          <a:p>
            <a:pPr lvl="1">
              <a:spcBef>
                <a:spcPct val="20000"/>
              </a:spcBef>
              <a:buClr>
                <a:srgbClr val="7F7F7F"/>
              </a:buClr>
              <a:buSzPct val="70000"/>
              <a:buFont typeface="Wingdings" pitchFamily="2" charset="2"/>
              <a:buChar char="n"/>
            </a:pPr>
            <a:r>
              <a:rPr lang="en-US" altLang="zh-CN" sz="2800" dirty="0">
                <a:solidFill>
                  <a:srgbClr val="E8DED8"/>
                </a:solidFill>
                <a:latin typeface="Garamond" pitchFamily="18" charset="0"/>
              </a:rPr>
              <a:t>   </a:t>
            </a:r>
            <a:r>
              <a:rPr lang="zh-CN" altLang="en-US" sz="2800" dirty="0">
                <a:solidFill>
                  <a:srgbClr val="000000"/>
                </a:solidFill>
                <a:latin typeface="Garamond" pitchFamily="18" charset="0"/>
              </a:rPr>
              <a:t>但实际中</a:t>
            </a:r>
            <a:r>
              <a:rPr lang="en-US" altLang="en-US" sz="2800" dirty="0">
                <a:solidFill>
                  <a:srgbClr val="000000"/>
                </a:solidFill>
              </a:rPr>
              <a:t>“</a:t>
            </a:r>
            <a:r>
              <a:rPr lang="en-US" altLang="en-US" sz="2800" dirty="0" err="1">
                <a:solidFill>
                  <a:srgbClr val="000000"/>
                </a:solidFill>
              </a:rPr>
              <a:t>便宜</a:t>
            </a:r>
            <a:r>
              <a:rPr lang="en-US" altLang="en-US" sz="2800" dirty="0">
                <a:solidFill>
                  <a:srgbClr val="000000"/>
                </a:solidFill>
              </a:rPr>
              <a:t>”</a:t>
            </a:r>
            <a:r>
              <a:rPr lang="zh-CN" altLang="en-US" sz="2800" dirty="0">
                <a:solidFill>
                  <a:srgbClr val="000000"/>
                </a:solidFill>
                <a:latin typeface="Garamond" pitchFamily="18" charset="0"/>
              </a:rPr>
              <a:t>算法与最优解非常接近</a:t>
            </a:r>
          </a:p>
        </p:txBody>
      </p:sp>
      <p:sp>
        <p:nvSpPr>
          <p:cNvPr id="409603" name="Rectangle 3"/>
          <p:cNvSpPr>
            <a:spLocks noChangeArrowheads="1"/>
          </p:cNvSpPr>
          <p:nvPr/>
        </p:nvSpPr>
        <p:spPr bwMode="auto">
          <a:xfrm>
            <a:off x="1847851" y="1268413"/>
            <a:ext cx="8118021" cy="1175706"/>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分支定界法与</a:t>
            </a:r>
            <a:r>
              <a:rPr lang="zh-CN" altLang="en-US" sz="3200" dirty="0">
                <a:solidFill>
                  <a:srgbClr val="000000"/>
                </a:solidFill>
              </a:rPr>
              <a:t>“</a:t>
            </a:r>
            <a:r>
              <a:rPr lang="zh-CN" altLang="en-US" sz="3200" dirty="0">
                <a:solidFill>
                  <a:srgbClr val="000000"/>
                </a:solidFill>
                <a:latin typeface="Garamond" pitchFamily="18" charset="0"/>
              </a:rPr>
              <a:t>便宜</a:t>
            </a:r>
            <a:r>
              <a:rPr lang="zh-CN" altLang="en-US" sz="3200" dirty="0">
                <a:solidFill>
                  <a:srgbClr val="000000"/>
                </a:solidFill>
              </a:rPr>
              <a:t>”</a:t>
            </a:r>
            <a:r>
              <a:rPr lang="zh-CN" altLang="en-US" sz="3200" dirty="0">
                <a:solidFill>
                  <a:srgbClr val="000000"/>
                </a:solidFill>
                <a:latin typeface="Garamond" pitchFamily="18" charset="0"/>
              </a:rPr>
              <a:t>算法的比较</a:t>
            </a:r>
          </a:p>
          <a:p>
            <a:pPr>
              <a:spcBef>
                <a:spcPct val="20000"/>
              </a:spcBef>
              <a:buClr>
                <a:srgbClr val="89AAD3"/>
              </a:buClr>
              <a:buSzPct val="70000"/>
              <a:buFont typeface="Wingdings" pitchFamily="2" charset="2"/>
              <a:buChar char="n"/>
            </a:pPr>
            <a:endParaRPr lang="en-US" altLang="zh-CN" sz="3200" dirty="0">
              <a:solidFill>
                <a:srgbClr val="E8DED8"/>
              </a:solidFill>
              <a:latin typeface="Garamond" pitchFamily="18" charset="0"/>
            </a:endParaRPr>
          </a:p>
        </p:txBody>
      </p:sp>
      <p:sp>
        <p:nvSpPr>
          <p:cNvPr id="6" name="标题 5"/>
          <p:cNvSpPr>
            <a:spLocks noGrp="1"/>
          </p:cNvSpPr>
          <p:nvPr>
            <p:ph type="title"/>
          </p:nvPr>
        </p:nvSpPr>
        <p:spPr/>
        <p:txBody>
          <a:bodyPr/>
          <a:lstStyle/>
          <a:p>
            <a:r>
              <a:rPr lang="zh-CN" altLang="en-US" dirty="0"/>
              <a:t>“便宜”算法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3"/>
                                        </p:tgtEl>
                                        <p:attrNameLst>
                                          <p:attrName>style.visibility</p:attrName>
                                        </p:attrNameLst>
                                      </p:cBhvr>
                                      <p:to>
                                        <p:strVal val="visible"/>
                                      </p:to>
                                    </p:set>
                                    <p:animEffect transition="in" filter="blinds(horizontal)">
                                      <p:cBhvr>
                                        <p:cTn id="7" dur="500"/>
                                        <p:tgtEl>
                                          <p:spTgt spid="409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0" end="0"/>
                                            </p:txEl>
                                          </p:spTgt>
                                        </p:tgtEl>
                                        <p:attrNameLst>
                                          <p:attrName>style.visibility</p:attrName>
                                        </p:attrNameLst>
                                      </p:cBhvr>
                                      <p:to>
                                        <p:strVal val="visible"/>
                                      </p:to>
                                    </p:set>
                                    <p:animEffect transition="in" filter="blinds(horizontal)">
                                      <p:cBhvr>
                                        <p:cTn id="12" dur="500"/>
                                        <p:tgtEl>
                                          <p:spTgt spid="4096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17" dur="500"/>
                                        <p:tgtEl>
                                          <p:spTgt spid="4096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22" dur="500"/>
                                        <p:tgtEl>
                                          <p:spTgt spid="4096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27" dur="500"/>
                                        <p:tgtEl>
                                          <p:spTgt spid="40960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4" end="4"/>
                                            </p:txEl>
                                          </p:spTgt>
                                        </p:tgtEl>
                                        <p:attrNameLst>
                                          <p:attrName>style.visibility</p:attrName>
                                        </p:attrNameLst>
                                      </p:cBhvr>
                                      <p:to>
                                        <p:strVal val="visible"/>
                                      </p:to>
                                    </p:set>
                                    <p:animEffect transition="in" filter="blinds(horizontal)">
                                      <p:cBhvr>
                                        <p:cTn id="32" dur="500"/>
                                        <p:tgtEl>
                                          <p:spTgt spid="40960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37" dur="500"/>
                                        <p:tgtEl>
                                          <p:spTgt spid="4096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1847850" y="12684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a:solidFill>
                  <a:srgbClr val="FF0000"/>
                </a:solidFill>
                <a:latin typeface="Times New Roman" pitchFamily="18" charset="0"/>
                <a:ea typeface="宋体" pitchFamily="2" charset="-122"/>
              </a:rPr>
              <a:t>  </a:t>
            </a:r>
            <a:r>
              <a:rPr kumimoji="1" lang="zh-CN" altLang="en-US" sz="3200" b="1">
                <a:solidFill>
                  <a:srgbClr val="FF0000"/>
                </a:solidFill>
                <a:latin typeface="Times New Roman" pitchFamily="18" charset="0"/>
                <a:ea typeface="宋体" pitchFamily="2" charset="-122"/>
              </a:rPr>
              <a:t>算法步骤</a:t>
            </a:r>
          </a:p>
        </p:txBody>
      </p:sp>
      <p:sp>
        <p:nvSpPr>
          <p:cNvPr id="624644" name="Rectangle 4"/>
          <p:cNvSpPr>
            <a:spLocks noChangeArrowheads="1"/>
          </p:cNvSpPr>
          <p:nvPr/>
        </p:nvSpPr>
        <p:spPr bwMode="auto">
          <a:xfrm>
            <a:off x="1639888" y="1898651"/>
            <a:ext cx="9028112" cy="4216539"/>
          </a:xfrm>
          <a:prstGeom prst="rect">
            <a:avLst/>
          </a:prstGeom>
          <a:noFill/>
          <a:ln w="9525">
            <a:noFill/>
            <a:miter lim="800000"/>
            <a:headEnd/>
            <a:tailEnd/>
          </a:ln>
        </p:spPr>
        <p:txBody>
          <a:bodyPr>
            <a:spAutoFit/>
          </a:bodyPr>
          <a:lstStyle/>
          <a:p>
            <a:pPr lvl="1" fontAlgn="base">
              <a:spcBef>
                <a:spcPct val="20000"/>
              </a:spcBef>
              <a:spcAft>
                <a:spcPct val="0"/>
              </a:spcAft>
              <a:buClr>
                <a:srgbClr val="7F7F7F"/>
              </a:buClr>
              <a:buSzPct val="70000"/>
              <a:defRPr/>
            </a:pPr>
            <a:r>
              <a:rPr kumimoji="1" lang="en-US" altLang="zh-CN" sz="2800" b="1" dirty="0">
                <a:solidFill>
                  <a:srgbClr val="C00000"/>
                </a:solidFill>
                <a:latin typeface="Garamond" pitchFamily="18" charset="0"/>
                <a:ea typeface="宋体" pitchFamily="2" charset="-122"/>
              </a:rPr>
              <a:t>   a </a:t>
            </a:r>
            <a:r>
              <a:rPr kumimoji="1" lang="zh-CN" altLang="en-US" sz="2400" b="1" dirty="0">
                <a:solidFill>
                  <a:srgbClr val="5E2CAE"/>
                </a:solidFill>
                <a:latin typeface="Garamond" pitchFamily="18" charset="0"/>
                <a:ea typeface="宋体" pitchFamily="2" charset="-122"/>
              </a:rPr>
              <a:t>初始化</a:t>
            </a:r>
            <a:r>
              <a:rPr kumimoji="1" lang="zh-CN" altLang="en-US" sz="2400" b="1" dirty="0">
                <a:solidFill>
                  <a:srgbClr val="000000"/>
                </a:solidFill>
                <a:latin typeface="Garamond" pitchFamily="18" charset="0"/>
                <a:ea typeface="宋体" pitchFamily="2" charset="-122"/>
              </a:rPr>
              <a:t>：集合</a:t>
            </a:r>
            <a:r>
              <a:rPr kumimoji="1" lang="en-US" altLang="zh-CN" sz="2400" b="1" dirty="0">
                <a:solidFill>
                  <a:srgbClr val="000000"/>
                </a:solidFill>
                <a:latin typeface="Garamond" pitchFamily="18" charset="0"/>
                <a:ea typeface="宋体" pitchFamily="2" charset="-122"/>
              </a:rPr>
              <a:t>P</a:t>
            </a:r>
            <a:r>
              <a:rPr kumimoji="1" lang="zh-CN" altLang="en-US" sz="2400" b="1" dirty="0">
                <a:solidFill>
                  <a:srgbClr val="000000"/>
                </a:solidFill>
                <a:latin typeface="Garamond" pitchFamily="18" charset="0"/>
                <a:ea typeface="宋体" pitchFamily="2" charset="-122"/>
              </a:rPr>
              <a:t>中只有顶点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为</a:t>
            </a:r>
            <a:r>
              <a:rPr kumimoji="1" lang="en-US" altLang="zh-CN" sz="2400" b="1" dirty="0">
                <a:solidFill>
                  <a:srgbClr val="000000"/>
                </a:solidFill>
                <a:latin typeface="Garamond" pitchFamily="18" charset="0"/>
                <a:ea typeface="宋体" pitchFamily="2" charset="-122"/>
              </a:rPr>
              <a:t>0, </a:t>
            </a:r>
            <a:r>
              <a:rPr kumimoji="1" lang="zh-CN" altLang="en-US" sz="2400" b="1" dirty="0">
                <a:solidFill>
                  <a:srgbClr val="000000"/>
                </a:solidFill>
                <a:latin typeface="Garamond" pitchFamily="18" charset="0"/>
                <a:ea typeface="宋体" pitchFamily="2" charset="-122"/>
              </a:rPr>
              <a:t>集合</a:t>
            </a:r>
            <a:r>
              <a:rPr kumimoji="1" lang="en-US" altLang="zh-CN" sz="2400" b="1" dirty="0">
                <a:solidFill>
                  <a:srgbClr val="000000"/>
                </a:solidFill>
                <a:latin typeface="Garamond" pitchFamily="18" charset="0"/>
                <a:ea typeface="宋体" pitchFamily="2" charset="-122"/>
              </a:rPr>
              <a:t>T=V-P</a:t>
            </a:r>
            <a:r>
              <a:rPr kumimoji="1" lang="zh-CN" altLang="en-US" sz="2400" b="1" dirty="0">
                <a:solidFill>
                  <a:srgbClr val="000000"/>
                </a:solidFill>
                <a:latin typeface="Garamond" pitchFamily="18" charset="0"/>
                <a:ea typeface="宋体" pitchFamily="2" charset="-122"/>
              </a:rPr>
              <a:t>中</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顶点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的距离值为边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en-US" altLang="zh-CN" sz="2400" b="1" dirty="0">
                <a:solidFill>
                  <a:srgbClr val="000000"/>
                </a:solidFill>
                <a:latin typeface="Garamond" pitchFamily="18" charset="0"/>
                <a:ea typeface="宋体" pitchFamily="2" charset="-122"/>
              </a:rPr>
              <a:t>, v</a:t>
            </a:r>
            <a:r>
              <a:rPr kumimoji="1" lang="en-US" altLang="zh-CN" sz="2400" b="1" baseline="-25000" dirty="0">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=2,</a:t>
            </a:r>
            <a:r>
              <a:rPr kumimoji="1" lang="en-US" altLang="zh-CN" sz="2400" b="1" dirty="0">
                <a:solidFill>
                  <a:srgbClr val="000000"/>
                </a:solidFill>
                <a:latin typeface="Arial" pitchFamily="34" charset="0"/>
                <a:ea typeface="宋体" pitchFamily="2" charset="-122"/>
              </a:rPr>
              <a:t>…</a:t>
            </a:r>
            <a:r>
              <a:rPr kumimoji="1" lang="en-US" altLang="zh-CN" sz="2400" b="1" dirty="0">
                <a:solidFill>
                  <a:srgbClr val="000000"/>
                </a:solidFill>
                <a:latin typeface="Garamond" pitchFamily="18" charset="0"/>
                <a:ea typeface="宋体" pitchFamily="2" charset="-122"/>
              </a:rPr>
              <a:t>,n)</a:t>
            </a:r>
            <a:r>
              <a:rPr kumimoji="1" lang="zh-CN" altLang="en-US" sz="2400" b="1" dirty="0">
                <a:solidFill>
                  <a:srgbClr val="000000"/>
                </a:solidFill>
                <a:latin typeface="Garamond" pitchFamily="18" charset="0"/>
                <a:ea typeface="宋体" pitchFamily="2" charset="-122"/>
              </a:rPr>
              <a:t>的权</a:t>
            </a:r>
            <a:r>
              <a:rPr kumimoji="1" lang="en-US" altLang="zh-CN" sz="2400" b="1" dirty="0">
                <a:solidFill>
                  <a:srgbClr val="000000"/>
                </a:solidFill>
                <a:latin typeface="Garamond" pitchFamily="18" charset="0"/>
                <a:ea typeface="宋体" pitchFamily="2" charset="-122"/>
              </a:rPr>
              <a:t>w</a:t>
            </a:r>
            <a:r>
              <a:rPr kumimoji="1" lang="en-US" altLang="zh-CN" sz="2400" b="1" baseline="-25000" dirty="0">
                <a:solidFill>
                  <a:srgbClr val="000000"/>
                </a:solidFill>
                <a:latin typeface="Garamond" pitchFamily="18" charset="0"/>
                <a:ea typeface="宋体" pitchFamily="2" charset="-122"/>
              </a:rPr>
              <a:t>1i</a:t>
            </a:r>
            <a:r>
              <a:rPr kumimoji="1" lang="en-US" altLang="zh-CN" sz="2400" b="1" dirty="0">
                <a:solidFill>
                  <a:srgbClr val="000000"/>
                </a:solidFill>
                <a:latin typeface="Garamond" pitchFamily="18" charset="0"/>
                <a:ea typeface="宋体" pitchFamily="2" charset="-122"/>
              </a:rPr>
              <a:t>,</a:t>
            </a:r>
            <a:r>
              <a:rPr kumimoji="1" lang="zh-CN" altLang="en-US" sz="2400" b="1" dirty="0">
                <a:solidFill>
                  <a:srgbClr val="000000"/>
                </a:solidFill>
                <a:latin typeface="Garamond" pitchFamily="18" charset="0"/>
                <a:ea typeface="宋体" pitchFamily="2" charset="-122"/>
              </a:rPr>
              <a:t>如果</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和</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间无</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边直接相连，则</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为∞； </a:t>
            </a:r>
          </a:p>
          <a:p>
            <a:pPr lvl="1" fontAlgn="base">
              <a:spcBef>
                <a:spcPct val="20000"/>
              </a:spcBef>
              <a:spcAft>
                <a:spcPct val="0"/>
              </a:spcAft>
              <a:buClr>
                <a:srgbClr val="7F7F7F"/>
              </a:buClr>
              <a:buSzPct val="70000"/>
              <a:defRPr/>
            </a:pPr>
            <a:r>
              <a:rPr kumimoji="1" lang="zh-CN" altLang="en-US" sz="2400" b="1" dirty="0">
                <a:solidFill>
                  <a:srgbClr val="E8DED8"/>
                </a:solidFill>
                <a:latin typeface="Garamond" pitchFamily="18" charset="0"/>
                <a:ea typeface="宋体" pitchFamily="2" charset="-122"/>
              </a:rPr>
              <a:t>    </a:t>
            </a:r>
            <a:r>
              <a:rPr kumimoji="1" lang="en-US" altLang="zh-CN" sz="2400" b="1" dirty="0">
                <a:solidFill>
                  <a:srgbClr val="C00000"/>
                </a:solidFill>
                <a:latin typeface="Garamond" pitchFamily="18" charset="0"/>
                <a:ea typeface="宋体" pitchFamily="2" charset="-122"/>
              </a:rPr>
              <a:t>b. </a:t>
            </a:r>
            <a:r>
              <a:rPr kumimoji="1" lang="zh-CN" altLang="en-US" sz="2400" b="1" dirty="0">
                <a:solidFill>
                  <a:srgbClr val="5E2CAE"/>
                </a:solidFill>
                <a:latin typeface="Garamond" pitchFamily="18" charset="0"/>
                <a:ea typeface="宋体" pitchFamily="2" charset="-122"/>
              </a:rPr>
              <a:t>贪心选择</a:t>
            </a:r>
            <a:r>
              <a:rPr kumimoji="1" lang="zh-CN" altLang="en-US" sz="2400" b="1" dirty="0">
                <a:solidFill>
                  <a:srgbClr val="000000"/>
                </a:solidFill>
                <a:latin typeface="Garamond" pitchFamily="18" charset="0"/>
                <a:ea typeface="宋体" pitchFamily="2" charset="-122"/>
              </a:rPr>
              <a:t>：在集合</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中选择距离值</a:t>
            </a:r>
            <a:r>
              <a:rPr kumimoji="1" lang="el-GR" altLang="zh-CN" sz="2400" b="1" dirty="0">
                <a:solidFill>
                  <a:srgbClr val="000000"/>
                </a:solidFill>
                <a:latin typeface="Arial" pitchFamily="34" charset="0"/>
                <a:ea typeface="宋体" pitchFamily="2" charset="-122"/>
              </a:rPr>
              <a:t>π</a:t>
            </a:r>
            <a:r>
              <a:rPr kumimoji="1" lang="zh-CN" altLang="en-US" sz="2400" b="1" dirty="0">
                <a:solidFill>
                  <a:srgbClr val="000000"/>
                </a:solidFill>
                <a:latin typeface="Garamond" pitchFamily="18" charset="0"/>
                <a:ea typeface="宋体" pitchFamily="2" charset="-122"/>
              </a:rPr>
              <a:t>最小的顶点</a:t>
            </a:r>
            <a:r>
              <a:rPr kumimoji="1" lang="en-US" altLang="zh-CN" sz="2400" b="1" dirty="0">
                <a:solidFill>
                  <a:srgbClr val="000000"/>
                </a:solidFill>
                <a:latin typeface="Garamond" pitchFamily="18" charset="0"/>
                <a:ea typeface="宋体" pitchFamily="2" charset="-122"/>
              </a:rPr>
              <a:t>j</a:t>
            </a:r>
            <a:r>
              <a:rPr kumimoji="1" lang="zh-CN" altLang="en-US" sz="2400" b="1" dirty="0">
                <a:solidFill>
                  <a:srgbClr val="000000"/>
                </a:solidFill>
                <a:latin typeface="Garamond" pitchFamily="18" charset="0"/>
                <a:ea typeface="宋体" pitchFamily="2" charset="-122"/>
              </a:rPr>
              <a:t>加入集合</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a:t>
            </a:r>
            <a:r>
              <a:rPr kumimoji="1" lang="en-US" altLang="zh-CN" sz="2400" b="1" dirty="0">
                <a:solidFill>
                  <a:srgbClr val="000000"/>
                </a:solidFill>
                <a:latin typeface="Garamond" pitchFamily="18" charset="0"/>
                <a:ea typeface="宋体" pitchFamily="2" charset="-122"/>
              </a:rPr>
              <a:t>P, P=P+{j}</a:t>
            </a:r>
            <a:r>
              <a:rPr kumimoji="1" lang="zh-CN" altLang="en-US" sz="2400" b="1" dirty="0">
                <a:solidFill>
                  <a:srgbClr val="000000"/>
                </a:solidFill>
                <a:latin typeface="Garamond" pitchFamily="18" charset="0"/>
                <a:ea typeface="宋体" pitchFamily="2" charset="-122"/>
              </a:rPr>
              <a:t>，</a:t>
            </a:r>
            <a:r>
              <a:rPr kumimoji="1" lang="en-US" altLang="zh-CN" sz="2400" b="1" dirty="0">
                <a:solidFill>
                  <a:srgbClr val="000000"/>
                </a:solidFill>
                <a:latin typeface="Garamond" pitchFamily="18" charset="0"/>
                <a:ea typeface="宋体" pitchFamily="2" charset="-122"/>
              </a:rPr>
              <a:t>T=T-{j}</a:t>
            </a:r>
            <a:r>
              <a:rPr kumimoji="1" lang="zh-CN" altLang="en-US" sz="2400" b="1" dirty="0">
                <a:solidFill>
                  <a:srgbClr val="000000"/>
                </a:solidFill>
                <a:latin typeface="Garamond" pitchFamily="18" charset="0"/>
                <a:ea typeface="宋体" pitchFamily="2" charset="-122"/>
              </a:rPr>
              <a:t>；</a:t>
            </a:r>
          </a:p>
          <a:p>
            <a:pPr lvl="1" fontAlgn="base">
              <a:spcBef>
                <a:spcPct val="20000"/>
              </a:spcBef>
              <a:spcAft>
                <a:spcPct val="0"/>
              </a:spcAft>
              <a:buClr>
                <a:srgbClr val="7F7F7F"/>
              </a:buClr>
              <a:buSzPct val="70000"/>
              <a:defRPr/>
            </a:pPr>
            <a:r>
              <a:rPr kumimoji="1" lang="zh-CN" altLang="en-US" sz="2800" b="1" dirty="0">
                <a:solidFill>
                  <a:srgbClr val="C00000"/>
                </a:solidFill>
                <a:latin typeface="Garamond" pitchFamily="18" charset="0"/>
                <a:ea typeface="宋体" pitchFamily="2" charset="-122"/>
              </a:rPr>
              <a:t>   </a:t>
            </a:r>
            <a:r>
              <a:rPr kumimoji="1" lang="en-US" altLang="zh-CN" sz="2800" b="1" dirty="0">
                <a:solidFill>
                  <a:srgbClr val="C00000"/>
                </a:solidFill>
                <a:latin typeface="Garamond" pitchFamily="18" charset="0"/>
                <a:ea typeface="宋体" pitchFamily="2" charset="-122"/>
              </a:rPr>
              <a:t>c.</a:t>
            </a:r>
            <a:r>
              <a:rPr kumimoji="1" lang="zh-CN" altLang="en-US" sz="2400" b="1" dirty="0">
                <a:solidFill>
                  <a:srgbClr val="5E2CAE"/>
                </a:solidFill>
                <a:latin typeface="Garamond" pitchFamily="18" charset="0"/>
                <a:ea typeface="宋体" pitchFamily="2" charset="-122"/>
              </a:rPr>
              <a:t>修正</a:t>
            </a:r>
            <a:r>
              <a:rPr kumimoji="1" lang="zh-CN" altLang="en-US" sz="2400" b="1" dirty="0">
                <a:solidFill>
                  <a:srgbClr val="000000"/>
                </a:solidFill>
                <a:latin typeface="Garamond" pitchFamily="18" charset="0"/>
                <a:ea typeface="宋体" pitchFamily="2" charset="-122"/>
              </a:rPr>
              <a:t>：对集合</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中 </a:t>
            </a:r>
            <a:r>
              <a:rPr kumimoji="1" lang="en-US" altLang="zh-CN" sz="2400" b="1" i="1" dirty="0">
                <a:solidFill>
                  <a:srgbClr val="000000"/>
                </a:solidFill>
                <a:latin typeface="Times New Roman" panose="02020603050405020304" pitchFamily="18" charset="0"/>
                <a:ea typeface="宋体" pitchFamily="2" charset="-122"/>
                <a:cs typeface="Times New Roman" panose="02020603050405020304" pitchFamily="18" charset="0"/>
              </a:rPr>
              <a:t>j</a:t>
            </a:r>
            <a:r>
              <a:rPr kumimoji="1" lang="zh-CN" altLang="en-US" sz="2400" b="1" dirty="0">
                <a:solidFill>
                  <a:srgbClr val="000000"/>
                </a:solidFill>
                <a:latin typeface="Garamond" pitchFamily="18" charset="0"/>
                <a:ea typeface="宋体" pitchFamily="2" charset="-122"/>
              </a:rPr>
              <a:t>的后继节点</a:t>
            </a:r>
            <a:r>
              <a:rPr kumimoji="1" lang="en-US" altLang="zh-CN" sz="2400" b="1" dirty="0" err="1">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的距离值进行修正：</a:t>
            </a:r>
            <a:endParaRPr kumimoji="1" lang="en-US" altLang="zh-CN" sz="2400" b="1" dirty="0">
              <a:solidFill>
                <a:srgbClr val="000000"/>
              </a:solidFill>
              <a:latin typeface="Garamond" pitchFamily="18" charset="0"/>
              <a:ea typeface="宋体" pitchFamily="2" charset="-122"/>
            </a:endParaRPr>
          </a:p>
          <a:p>
            <a:pPr lvl="1" fontAlgn="base">
              <a:spcBef>
                <a:spcPct val="20000"/>
              </a:spcBef>
              <a:spcAft>
                <a:spcPct val="0"/>
              </a:spcAft>
              <a:buClr>
                <a:srgbClr val="7F7F7F"/>
              </a:buClr>
              <a:buSzPct val="70000"/>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如果加入顶点</a:t>
            </a:r>
            <a:r>
              <a:rPr kumimoji="1" lang="en-US" altLang="zh-CN" sz="2400" b="1" dirty="0">
                <a:solidFill>
                  <a:srgbClr val="000000"/>
                </a:solidFill>
                <a:latin typeface="Garamond" pitchFamily="18" charset="0"/>
                <a:ea typeface="宋体" pitchFamily="2" charset="-122"/>
              </a:rPr>
              <a:t>j</a:t>
            </a:r>
            <a:r>
              <a:rPr kumimoji="1" lang="zh-CN" altLang="en-US" sz="2400" b="1" dirty="0">
                <a:solidFill>
                  <a:srgbClr val="000000"/>
                </a:solidFill>
                <a:latin typeface="Garamond" pitchFamily="18" charset="0"/>
                <a:ea typeface="宋体" pitchFamily="2" charset="-122"/>
              </a:rPr>
              <a:t>后，使</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到</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的距离值比原来的距离值</a:t>
            </a:r>
            <a:endParaRPr kumimoji="1" lang="en-US" altLang="zh-CN" sz="2400" b="1" dirty="0">
              <a:solidFill>
                <a:srgbClr val="000000"/>
              </a:solidFill>
              <a:latin typeface="Garamond" pitchFamily="18" charset="0"/>
              <a:ea typeface="宋体" pitchFamily="2" charset="-122"/>
            </a:endParaRPr>
          </a:p>
          <a:p>
            <a:pPr lvl="1" fontAlgn="base">
              <a:spcBef>
                <a:spcPct val="20000"/>
              </a:spcBef>
              <a:spcAft>
                <a:spcPct val="0"/>
              </a:spcAft>
              <a:buClr>
                <a:srgbClr val="7F7F7F"/>
              </a:buClr>
              <a:buSzPct val="70000"/>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更小，则修改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a:t>
            </a:r>
            <a:r>
              <a:rPr kumimoji="1" lang="en-US" altLang="zh-CN" sz="2400" b="1" dirty="0">
                <a:solidFill>
                  <a:srgbClr val="000000"/>
                </a:solidFill>
                <a:latin typeface="Garamond" pitchFamily="18" charset="0"/>
                <a:ea typeface="宋体" pitchFamily="2" charset="-122"/>
              </a:rPr>
              <a:t>, </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=min(</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 </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(j)+</a:t>
            </a:r>
            <a:r>
              <a:rPr kumimoji="1" lang="en-US" altLang="zh-CN" sz="2400" b="1" dirty="0" err="1">
                <a:solidFill>
                  <a:srgbClr val="000000"/>
                </a:solidFill>
                <a:latin typeface="Garamond" pitchFamily="18" charset="0"/>
                <a:ea typeface="宋体" pitchFamily="2" charset="-122"/>
              </a:rPr>
              <a:t>w</a:t>
            </a:r>
            <a:r>
              <a:rPr kumimoji="1" lang="en-US" altLang="zh-CN" sz="2400" b="1" baseline="-25000" dirty="0" err="1">
                <a:solidFill>
                  <a:srgbClr val="000000"/>
                </a:solidFill>
                <a:latin typeface="Garamond" pitchFamily="18" charset="0"/>
                <a:ea typeface="宋体" pitchFamily="2" charset="-122"/>
              </a:rPr>
              <a:t>ji</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a:t>
            </a:r>
          </a:p>
          <a:p>
            <a:pPr lvl="1" fontAlgn="base">
              <a:spcBef>
                <a:spcPct val="20000"/>
              </a:spcBef>
              <a:spcAft>
                <a:spcPct val="0"/>
              </a:spcAft>
              <a:buClr>
                <a:srgbClr val="7F7F7F"/>
              </a:buClr>
              <a:buSzPct val="70000"/>
              <a:defRPr/>
            </a:pPr>
            <a:r>
              <a:rPr kumimoji="1" lang="zh-CN" altLang="en-US" sz="2800" b="1" dirty="0">
                <a:solidFill>
                  <a:srgbClr val="E8DED8"/>
                </a:solidFill>
                <a:latin typeface="Garamond" pitchFamily="18" charset="0"/>
                <a:ea typeface="宋体" pitchFamily="2" charset="-122"/>
              </a:rPr>
              <a:t>   </a:t>
            </a:r>
            <a:r>
              <a:rPr kumimoji="1" lang="zh-CN" altLang="en-US" sz="2400" b="1" dirty="0">
                <a:solidFill>
                  <a:srgbClr val="5E2CAE"/>
                </a:solidFill>
                <a:latin typeface="Garamond" pitchFamily="18" charset="0"/>
                <a:ea typeface="宋体" pitchFamily="2" charset="-122"/>
              </a:rPr>
              <a:t>重复</a:t>
            </a:r>
            <a:r>
              <a:rPr kumimoji="1" lang="en-US" altLang="zh-CN" sz="2400" b="1" dirty="0">
                <a:solidFill>
                  <a:srgbClr val="C00000"/>
                </a:solidFill>
                <a:latin typeface="Garamond" pitchFamily="18" charset="0"/>
                <a:ea typeface="宋体" pitchFamily="2" charset="-122"/>
              </a:rPr>
              <a:t>b</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和 </a:t>
            </a:r>
            <a:r>
              <a:rPr kumimoji="1" lang="en-US" altLang="zh-CN" sz="2400" b="1" dirty="0">
                <a:solidFill>
                  <a:srgbClr val="C00000"/>
                </a:solidFill>
                <a:latin typeface="Garamond" pitchFamily="18" charset="0"/>
                <a:ea typeface="宋体" pitchFamily="2" charset="-122"/>
              </a:rPr>
              <a:t>c</a:t>
            </a:r>
            <a:r>
              <a:rPr kumimoji="1" lang="zh-CN" altLang="en-US" sz="2400" b="1" dirty="0">
                <a:solidFill>
                  <a:srgbClr val="000000"/>
                </a:solidFill>
                <a:latin typeface="Garamond" pitchFamily="18" charset="0"/>
                <a:ea typeface="宋体" pitchFamily="2" charset="-122"/>
              </a:rPr>
              <a:t>，直到</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为空为止。</a:t>
            </a:r>
          </a:p>
        </p:txBody>
      </p:sp>
      <p:sp>
        <p:nvSpPr>
          <p:cNvPr id="624645" name="Text Box 5"/>
          <p:cNvSpPr txBox="1">
            <a:spLocks noChangeArrowheads="1"/>
          </p:cNvSpPr>
          <p:nvPr/>
        </p:nvSpPr>
        <p:spPr bwMode="auto">
          <a:xfrm>
            <a:off x="7535863" y="1358900"/>
            <a:ext cx="2430462" cy="457200"/>
          </a:xfrm>
          <a:prstGeom prst="rect">
            <a:avLst/>
          </a:prstGeom>
          <a:solidFill>
            <a:schemeClr val="accent1"/>
          </a:solidFill>
          <a:ln w="9525">
            <a:noFill/>
            <a:miter lim="800000"/>
            <a:headEnd/>
            <a:tailEnd/>
          </a:ln>
        </p:spPr>
        <p:txBody>
          <a:bodyPr>
            <a:spAutoFit/>
          </a:bodyPr>
          <a:lstStyle/>
          <a:p>
            <a:pPr fontAlgn="base">
              <a:spcBef>
                <a:spcPct val="50000"/>
              </a:spcBef>
              <a:spcAft>
                <a:spcPct val="0"/>
              </a:spcAft>
              <a:defRPr/>
            </a:pPr>
            <a:r>
              <a:rPr kumimoji="1" lang="zh-CN" altLang="en-US" sz="2400" b="1" dirty="0">
                <a:solidFill>
                  <a:srgbClr val="000000"/>
                </a:solidFill>
                <a:latin typeface="Arial" pitchFamily="34" charset="0"/>
                <a:ea typeface="宋体" pitchFamily="2" charset="-122"/>
              </a:rPr>
              <a:t>算法复杂度</a:t>
            </a:r>
            <a:r>
              <a:rPr kumimoji="1" lang="en-US" altLang="zh-CN" sz="2400" b="1" dirty="0">
                <a:solidFill>
                  <a:srgbClr val="000000"/>
                </a:solidFill>
                <a:latin typeface="Arial" pitchFamily="34" charset="0"/>
                <a:ea typeface="宋体" pitchFamily="2" charset="-122"/>
              </a:rPr>
              <a:t>O(n</a:t>
            </a:r>
            <a:r>
              <a:rPr kumimoji="1" lang="en-US" altLang="zh-CN" sz="2400" b="1" baseline="30000" dirty="0">
                <a:solidFill>
                  <a:srgbClr val="000000"/>
                </a:solidFill>
                <a:latin typeface="Arial" pitchFamily="34" charset="0"/>
                <a:ea typeface="宋体" pitchFamily="2" charset="-122"/>
              </a:rPr>
              <a:t>2</a:t>
            </a:r>
            <a:r>
              <a:rPr kumimoji="1" lang="en-US" altLang="zh-CN" sz="2400" b="1" dirty="0">
                <a:solidFill>
                  <a:srgbClr val="000000"/>
                </a:solidFill>
                <a:latin typeface="Arial" pitchFamily="34" charset="0"/>
                <a:ea typeface="宋体" pitchFamily="2" charset="-122"/>
              </a:rPr>
              <a:t>)</a:t>
            </a:r>
          </a:p>
        </p:txBody>
      </p:sp>
      <p:sp>
        <p:nvSpPr>
          <p:cNvPr id="6" name="Rectangle 2"/>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fontAlgn="base" hangingPunct="0">
              <a:spcBef>
                <a:spcPct val="0"/>
              </a:spcBef>
              <a:spcAft>
                <a:spcPct val="0"/>
              </a:spcAft>
              <a:defRPr/>
            </a:pPr>
            <a:r>
              <a:rPr lang="en-US" altLang="zh-CN" sz="4400" b="1">
                <a:ln w="12700">
                  <a:solidFill>
                    <a:srgbClr val="675D59"/>
                  </a:solidFill>
                </a:ln>
                <a:solidFill>
                  <a:srgbClr val="675D59">
                    <a:lumMod val="75000"/>
                  </a:srgbClr>
                </a:solidFill>
                <a:latin typeface="宋体"/>
                <a:ea typeface="宋体"/>
              </a:rPr>
              <a:t>Dijkstra</a:t>
            </a:r>
            <a:r>
              <a:rPr lang="zh-CN" altLang="en-US" sz="4400" b="1">
                <a:ln w="12700">
                  <a:solidFill>
                    <a:srgbClr val="675D59"/>
                  </a:solidFill>
                </a:ln>
                <a:solidFill>
                  <a:srgbClr val="675D59">
                    <a:lumMod val="75000"/>
                  </a:srgbClr>
                </a:solidFill>
                <a:latin typeface="宋体"/>
                <a:ea typeface="宋体"/>
              </a:rPr>
              <a:t>算法</a:t>
            </a:r>
            <a:endParaRPr lang="zh-CN" altLang="en-US" sz="4400" b="1"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367474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44">
                                            <p:txEl>
                                              <p:pRg st="0" end="0"/>
                                            </p:txEl>
                                          </p:spTgt>
                                        </p:tgtEl>
                                        <p:attrNameLst>
                                          <p:attrName>style.visibility</p:attrName>
                                        </p:attrNameLst>
                                      </p:cBhvr>
                                      <p:to>
                                        <p:strVal val="visible"/>
                                      </p:to>
                                    </p:set>
                                    <p:animEffect transition="in" filter="blinds(horizontal)">
                                      <p:cBhvr>
                                        <p:cTn id="7" dur="500"/>
                                        <p:tgtEl>
                                          <p:spTgt spid="6246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44">
                                            <p:txEl>
                                              <p:pRg st="1" end="1"/>
                                            </p:txEl>
                                          </p:spTgt>
                                        </p:tgtEl>
                                        <p:attrNameLst>
                                          <p:attrName>style.visibility</p:attrName>
                                        </p:attrNameLst>
                                      </p:cBhvr>
                                      <p:to>
                                        <p:strVal val="visible"/>
                                      </p:to>
                                    </p:set>
                                    <p:animEffect transition="in" filter="blinds(horizontal)">
                                      <p:cBhvr>
                                        <p:cTn id="12" dur="500"/>
                                        <p:tgtEl>
                                          <p:spTgt spid="6246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44">
                                            <p:txEl>
                                              <p:pRg st="2" end="2"/>
                                            </p:txEl>
                                          </p:spTgt>
                                        </p:tgtEl>
                                        <p:attrNameLst>
                                          <p:attrName>style.visibility</p:attrName>
                                        </p:attrNameLst>
                                      </p:cBhvr>
                                      <p:to>
                                        <p:strVal val="visible"/>
                                      </p:to>
                                    </p:set>
                                    <p:animEffect transition="in" filter="blinds(horizontal)">
                                      <p:cBhvr>
                                        <p:cTn id="17" dur="500"/>
                                        <p:tgtEl>
                                          <p:spTgt spid="6246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44">
                                            <p:txEl>
                                              <p:pRg st="3" end="3"/>
                                            </p:txEl>
                                          </p:spTgt>
                                        </p:tgtEl>
                                        <p:attrNameLst>
                                          <p:attrName>style.visibility</p:attrName>
                                        </p:attrNameLst>
                                      </p:cBhvr>
                                      <p:to>
                                        <p:strVal val="visible"/>
                                      </p:to>
                                    </p:set>
                                    <p:animEffect transition="in" filter="blinds(horizontal)">
                                      <p:cBhvr>
                                        <p:cTn id="22" dur="500"/>
                                        <p:tgtEl>
                                          <p:spTgt spid="62464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44">
                                            <p:txEl>
                                              <p:pRg st="4" end="4"/>
                                            </p:txEl>
                                          </p:spTgt>
                                        </p:tgtEl>
                                        <p:attrNameLst>
                                          <p:attrName>style.visibility</p:attrName>
                                        </p:attrNameLst>
                                      </p:cBhvr>
                                      <p:to>
                                        <p:strVal val="visible"/>
                                      </p:to>
                                    </p:set>
                                    <p:animEffect transition="in" filter="blinds(horizontal)">
                                      <p:cBhvr>
                                        <p:cTn id="25" dur="500"/>
                                        <p:tgtEl>
                                          <p:spTgt spid="6246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44">
                                            <p:txEl>
                                              <p:pRg st="5" end="5"/>
                                            </p:txEl>
                                          </p:spTgt>
                                        </p:tgtEl>
                                        <p:attrNameLst>
                                          <p:attrName>style.visibility</p:attrName>
                                        </p:attrNameLst>
                                      </p:cBhvr>
                                      <p:to>
                                        <p:strVal val="visible"/>
                                      </p:to>
                                    </p:set>
                                    <p:animEffect transition="in" filter="blinds(horizontal)">
                                      <p:cBhvr>
                                        <p:cTn id="30" dur="500"/>
                                        <p:tgtEl>
                                          <p:spTgt spid="62464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24644">
                                            <p:txEl>
                                              <p:pRg st="6" end="6"/>
                                            </p:txEl>
                                          </p:spTgt>
                                        </p:tgtEl>
                                        <p:attrNameLst>
                                          <p:attrName>style.visibility</p:attrName>
                                        </p:attrNameLst>
                                      </p:cBhvr>
                                      <p:to>
                                        <p:strVal val="visible"/>
                                      </p:to>
                                    </p:set>
                                    <p:animEffect transition="in" filter="blinds(horizontal)">
                                      <p:cBhvr>
                                        <p:cTn id="35" dur="500"/>
                                        <p:tgtEl>
                                          <p:spTgt spid="62464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24644">
                                            <p:txEl>
                                              <p:pRg st="7" end="7"/>
                                            </p:txEl>
                                          </p:spTgt>
                                        </p:tgtEl>
                                        <p:attrNameLst>
                                          <p:attrName>style.visibility</p:attrName>
                                        </p:attrNameLst>
                                      </p:cBhvr>
                                      <p:to>
                                        <p:strVal val="visible"/>
                                      </p:to>
                                    </p:set>
                                    <p:animEffect transition="in" filter="blinds(horizontal)">
                                      <p:cBhvr>
                                        <p:cTn id="40" dur="500"/>
                                        <p:tgtEl>
                                          <p:spTgt spid="62464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24644">
                                            <p:txEl>
                                              <p:pRg st="8" end="8"/>
                                            </p:txEl>
                                          </p:spTgt>
                                        </p:tgtEl>
                                        <p:attrNameLst>
                                          <p:attrName>style.visibility</p:attrName>
                                        </p:attrNameLst>
                                      </p:cBhvr>
                                      <p:to>
                                        <p:strVal val="visible"/>
                                      </p:to>
                                    </p:set>
                                    <p:animEffect transition="in" filter="blinds(horizontal)">
                                      <p:cBhvr>
                                        <p:cTn id="45" dur="500"/>
                                        <p:tgtEl>
                                          <p:spTgt spid="62464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24645"/>
                                        </p:tgtEl>
                                        <p:attrNameLst>
                                          <p:attrName>style.visibility</p:attrName>
                                        </p:attrNameLst>
                                      </p:cBhvr>
                                      <p:to>
                                        <p:strVal val="visible"/>
                                      </p:to>
                                    </p:set>
                                    <p:animEffect transition="in" filter="blinds(horizontal)">
                                      <p:cBhvr>
                                        <p:cTn id="50" dur="500"/>
                                        <p:tgtEl>
                                          <p:spTgt spid="62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847850" y="12684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dirty="0">
                <a:solidFill>
                  <a:srgbClr val="E8DED8"/>
                </a:solidFill>
                <a:latin typeface="Times New Roman" pitchFamily="18" charset="0"/>
                <a:ea typeface="宋体" pitchFamily="2" charset="-122"/>
              </a:rPr>
              <a:t>  </a:t>
            </a:r>
            <a:r>
              <a:rPr kumimoji="1" lang="zh-CN" altLang="en-US" sz="3200" b="1" dirty="0">
                <a:solidFill>
                  <a:srgbClr val="000000"/>
                </a:solidFill>
                <a:latin typeface="Times New Roman" pitchFamily="18" charset="0"/>
                <a:ea typeface="宋体" pitchFamily="2" charset="-122"/>
              </a:rPr>
              <a:t>当边权为任意实数时</a:t>
            </a:r>
            <a:r>
              <a:rPr kumimoji="1" lang="en-US" altLang="zh-CN" sz="3200" b="1" dirty="0">
                <a:solidFill>
                  <a:srgbClr val="000000"/>
                </a:solidFill>
                <a:latin typeface="Garamond" pitchFamily="18" charset="0"/>
                <a:ea typeface="宋体" pitchFamily="2" charset="-122"/>
              </a:rPr>
              <a:t>v</a:t>
            </a:r>
            <a:r>
              <a:rPr kumimoji="1" lang="en-US" altLang="zh-CN" sz="3200" b="1" baseline="-25000" dirty="0">
                <a:solidFill>
                  <a:srgbClr val="000000"/>
                </a:solidFill>
                <a:latin typeface="Garamond" pitchFamily="18" charset="0"/>
                <a:ea typeface="宋体" pitchFamily="2" charset="-122"/>
              </a:rPr>
              <a:t>1</a:t>
            </a:r>
            <a:r>
              <a:rPr kumimoji="1" lang="zh-CN" altLang="en-US" sz="3200" b="1" dirty="0">
                <a:solidFill>
                  <a:srgbClr val="000000"/>
                </a:solidFill>
                <a:latin typeface="Times New Roman" pitchFamily="18" charset="0"/>
                <a:ea typeface="宋体" pitchFamily="2" charset="-122"/>
              </a:rPr>
              <a:t>到各点的最短路</a:t>
            </a:r>
          </a:p>
        </p:txBody>
      </p:sp>
      <p:sp>
        <p:nvSpPr>
          <p:cNvPr id="643076" name="Rectangle 4"/>
          <p:cNvSpPr>
            <a:spLocks noChangeArrowheads="1"/>
          </p:cNvSpPr>
          <p:nvPr/>
        </p:nvSpPr>
        <p:spPr bwMode="auto">
          <a:xfrm>
            <a:off x="1524000" y="1763713"/>
            <a:ext cx="9144000" cy="4118050"/>
          </a:xfrm>
          <a:prstGeom prst="rect">
            <a:avLst/>
          </a:prstGeom>
          <a:noFill/>
          <a:ln w="9525">
            <a:noFill/>
            <a:miter lim="800000"/>
            <a:headEnd/>
            <a:tailEnd/>
          </a:ln>
        </p:spPr>
        <p:txBody>
          <a:bodyPr>
            <a:spAutoFit/>
          </a:bodyPr>
          <a:lstStyle/>
          <a:p>
            <a:pPr fontAlgn="base">
              <a:lnSpc>
                <a:spcPct val="110000"/>
              </a:lnSpc>
              <a:spcBef>
                <a:spcPct val="20000"/>
              </a:spcBef>
              <a:spcAft>
                <a:spcPct val="0"/>
              </a:spcAft>
              <a:defRPr/>
            </a:pPr>
            <a:r>
              <a:rPr kumimoji="1" lang="en-US" altLang="zh-CN" sz="2400" b="1" dirty="0">
                <a:solidFill>
                  <a:srgbClr val="FFFFFF"/>
                </a:solidFill>
                <a:latin typeface="Times New Roman" pitchFamily="18" charset="0"/>
                <a:ea typeface="宋体" pitchFamily="2" charset="-122"/>
              </a:rPr>
              <a:t>     </a:t>
            </a:r>
            <a:r>
              <a:rPr kumimoji="1" lang="en-US" altLang="zh-CN" sz="3200" b="1" dirty="0">
                <a:solidFill>
                  <a:srgbClr val="C00000"/>
                </a:solidFill>
                <a:latin typeface="Times New Roman" pitchFamily="18" charset="0"/>
                <a:ea typeface="宋体" pitchFamily="2" charset="-122"/>
              </a:rPr>
              <a:t>Ford</a:t>
            </a:r>
            <a:r>
              <a:rPr kumimoji="1" lang="zh-CN" altLang="en-US" sz="3200" b="1" dirty="0">
                <a:solidFill>
                  <a:srgbClr val="C00000"/>
                </a:solidFill>
                <a:latin typeface="宋体" pitchFamily="2" charset="-122"/>
                <a:ea typeface="宋体" pitchFamily="2" charset="-122"/>
              </a:rPr>
              <a:t>算法</a:t>
            </a:r>
          </a:p>
          <a:p>
            <a:pPr fontAlgn="base">
              <a:lnSpc>
                <a:spcPct val="110000"/>
              </a:lnSpc>
              <a:spcBef>
                <a:spcPct val="20000"/>
              </a:spcBef>
              <a:spcAft>
                <a:spcPct val="0"/>
              </a:spcAft>
              <a:defRPr/>
            </a:pPr>
            <a:r>
              <a:rPr kumimoji="1" lang="zh-CN" altLang="en-US" sz="2400" b="1" dirty="0">
                <a:solidFill>
                  <a:srgbClr val="FFFFFF"/>
                </a:solidFill>
                <a:latin typeface="宋体" pitchFamily="2" charset="-122"/>
                <a:ea typeface="宋体" pitchFamily="2" charset="-122"/>
              </a:rPr>
              <a:t>   </a:t>
            </a:r>
            <a:r>
              <a:rPr kumimoji="1" lang="zh-CN" altLang="en-US" sz="3200" b="1" dirty="0">
                <a:solidFill>
                  <a:srgbClr val="5E2CAE"/>
                </a:solidFill>
                <a:latin typeface="宋体" pitchFamily="2" charset="-122"/>
                <a:ea typeface="宋体" pitchFamily="2" charset="-122"/>
              </a:rPr>
              <a:t>问题：</a:t>
            </a:r>
          </a:p>
          <a:p>
            <a:pPr fontAlgn="base">
              <a:lnSpc>
                <a:spcPct val="110000"/>
              </a:lnSpc>
              <a:spcBef>
                <a:spcPct val="0"/>
              </a:spcBef>
              <a:spcAft>
                <a:spcPct val="0"/>
              </a:spcAft>
              <a:defRPr/>
            </a:pPr>
            <a:r>
              <a:rPr kumimoji="1" lang="zh-CN" altLang="en-US" sz="2400" b="1" dirty="0">
                <a:solidFill>
                  <a:srgbClr val="E8DED8"/>
                </a:solidFill>
                <a:latin typeface="宋体" pitchFamily="2" charset="-122"/>
                <a:ea typeface="宋体" pitchFamily="2" charset="-122"/>
              </a:rPr>
              <a:t>   </a:t>
            </a:r>
            <a:r>
              <a:rPr kumimoji="1" lang="en-US" altLang="zh-CN" sz="2400" b="1" dirty="0">
                <a:solidFill>
                  <a:srgbClr val="C00000"/>
                </a:solidFill>
                <a:latin typeface="宋体" pitchFamily="2" charset="-122"/>
                <a:ea typeface="宋体" pitchFamily="2" charset="-122"/>
              </a:rPr>
              <a:t>(1)</a:t>
            </a:r>
            <a:r>
              <a:rPr kumimoji="1" lang="zh-CN" altLang="en-US" sz="2400" b="1" dirty="0">
                <a:solidFill>
                  <a:srgbClr val="C00000"/>
                </a:solidFill>
                <a:latin typeface="宋体" pitchFamily="2" charset="-122"/>
                <a:ea typeface="宋体" pitchFamily="2" charset="-122"/>
              </a:rPr>
              <a:t>负长回路情况？</a:t>
            </a:r>
          </a:p>
          <a:p>
            <a:pPr fontAlgn="base">
              <a:lnSpc>
                <a:spcPct val="110000"/>
              </a:lnSpc>
              <a:spcBef>
                <a:spcPct val="0"/>
              </a:spcBef>
              <a:spcAft>
                <a:spcPct val="0"/>
              </a:spcAft>
              <a:defRPr/>
            </a:pPr>
            <a:r>
              <a:rPr kumimoji="1" lang="zh-CN" altLang="en-US" sz="2400" b="1" dirty="0">
                <a:solidFill>
                  <a:srgbClr val="E8DED8"/>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无法终止</a:t>
            </a:r>
          </a:p>
          <a:p>
            <a:pPr fontAlgn="base">
              <a:lnSpc>
                <a:spcPct val="110000"/>
              </a:lnSpc>
              <a:spcBef>
                <a:spcPct val="0"/>
              </a:spcBef>
              <a:spcAft>
                <a:spcPct val="0"/>
              </a:spcAft>
              <a:defRPr/>
            </a:pPr>
            <a:r>
              <a:rPr kumimoji="1" lang="zh-CN" altLang="en-US" sz="2400" b="1" dirty="0">
                <a:solidFill>
                  <a:srgbClr val="E8DED8"/>
                </a:solidFill>
                <a:latin typeface="宋体" pitchFamily="2" charset="-122"/>
                <a:ea typeface="宋体" pitchFamily="2" charset="-122"/>
              </a:rPr>
              <a:t>   </a:t>
            </a:r>
            <a:r>
              <a:rPr kumimoji="1" lang="en-US" altLang="zh-CN" sz="2400" b="1" dirty="0">
                <a:solidFill>
                  <a:srgbClr val="C00000"/>
                </a:solidFill>
                <a:latin typeface="宋体" pitchFamily="2" charset="-122"/>
                <a:ea typeface="宋体" pitchFamily="2" charset="-122"/>
              </a:rPr>
              <a:t>(2)</a:t>
            </a:r>
            <a:r>
              <a:rPr kumimoji="1" lang="zh-CN" altLang="en-US" sz="2400" b="1" dirty="0">
                <a:solidFill>
                  <a:srgbClr val="C00000"/>
                </a:solidFill>
                <a:latin typeface="宋体" pitchFamily="2" charset="-122"/>
                <a:ea typeface="宋体" pitchFamily="2" charset="-122"/>
              </a:rPr>
              <a:t>无负长回路情况下最多迭代次数？</a:t>
            </a:r>
          </a:p>
          <a:p>
            <a:pPr fontAlgn="base">
              <a:lnSpc>
                <a:spcPct val="110000"/>
              </a:lnSpc>
              <a:spcBef>
                <a:spcPct val="0"/>
              </a:spcBef>
              <a:spcAft>
                <a:spcPct val="0"/>
              </a:spcAft>
              <a:defRPr/>
            </a:pPr>
            <a:r>
              <a:rPr kumimoji="1" lang="zh-CN" altLang="en-US" sz="2400" b="1" dirty="0">
                <a:solidFill>
                  <a:srgbClr val="E8DED8"/>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从</a:t>
            </a:r>
            <a:r>
              <a:rPr kumimoji="1" lang="en-US" altLang="zh-CN" sz="2400" b="1" i="1" dirty="0">
                <a:solidFill>
                  <a:srgbClr val="000000"/>
                </a:solidFill>
                <a:latin typeface="Times New Roman" pitchFamily="18" charset="0"/>
                <a:ea typeface="宋体" pitchFamily="2" charset="-122"/>
              </a:rPr>
              <a:t>v</a:t>
            </a:r>
            <a:r>
              <a:rPr kumimoji="1" lang="en-US" altLang="zh-CN" sz="2400" b="1" baseline="-30000" dirty="0">
                <a:solidFill>
                  <a:srgbClr val="000000"/>
                </a:solidFill>
                <a:latin typeface="Times New Roman" pitchFamily="18" charset="0"/>
                <a:ea typeface="宋体" pitchFamily="2" charset="-122"/>
              </a:rPr>
              <a:t>1</a:t>
            </a:r>
            <a:r>
              <a:rPr kumimoji="1" lang="zh-CN" altLang="en-US" sz="2400" b="1" dirty="0">
                <a:solidFill>
                  <a:srgbClr val="000000"/>
                </a:solidFill>
                <a:latin typeface="Times New Roman" pitchFamily="18" charset="0"/>
                <a:ea typeface="宋体" pitchFamily="2" charset="-122"/>
              </a:rPr>
              <a:t>到</a:t>
            </a:r>
            <a:r>
              <a:rPr kumimoji="1" lang="en-US" altLang="zh-CN" sz="2400" b="1" i="1" dirty="0">
                <a:solidFill>
                  <a:srgbClr val="000000"/>
                </a:solidFill>
                <a:latin typeface="Times New Roman" pitchFamily="18" charset="0"/>
                <a:ea typeface="宋体" pitchFamily="2" charset="-122"/>
              </a:rPr>
              <a:t>v</a:t>
            </a:r>
            <a:r>
              <a:rPr kumimoji="1" lang="en-US" altLang="zh-CN" sz="2400" b="1" i="1" baseline="-30000" dirty="0">
                <a:solidFill>
                  <a:srgbClr val="000000"/>
                </a:solidFill>
                <a:latin typeface="Times New Roman" pitchFamily="18" charset="0"/>
                <a:ea typeface="宋体" pitchFamily="2" charset="-122"/>
              </a:rPr>
              <a:t>i</a:t>
            </a:r>
            <a:r>
              <a:rPr kumimoji="1" lang="zh-CN" altLang="en-US" sz="2400" b="1" dirty="0">
                <a:solidFill>
                  <a:srgbClr val="000000"/>
                </a:solidFill>
                <a:latin typeface="宋体" pitchFamily="2" charset="-122"/>
                <a:ea typeface="宋体" pitchFamily="2" charset="-122"/>
              </a:rPr>
              <a:t>的最短路长度是</a:t>
            </a:r>
            <a:r>
              <a:rPr kumimoji="1" lang="zh-CN" altLang="en-US" sz="2400" b="1" i="1" dirty="0">
                <a:solidFill>
                  <a:srgbClr val="000000"/>
                </a:solidFill>
                <a:latin typeface="Times New Roman" pitchFamily="18" charset="0"/>
                <a:ea typeface="宋体" pitchFamily="2" charset="-122"/>
                <a:sym typeface="Symbol" pitchFamily="18" charset="2"/>
              </a:rPr>
              <a:t></a:t>
            </a:r>
            <a:r>
              <a:rPr kumimoji="1" lang="zh-CN" altLang="en-US"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宋体" pitchFamily="2" charset="-122"/>
                <a:ea typeface="宋体" pitchFamily="2" charset="-122"/>
              </a:rPr>
              <a:t>的下界</a:t>
            </a:r>
            <a:r>
              <a:rPr kumimoji="1" lang="en-US" altLang="zh-CN" sz="2400" b="1" dirty="0">
                <a:solidFill>
                  <a:srgbClr val="000000"/>
                </a:solidFill>
                <a:latin typeface="宋体" pitchFamily="2" charset="-122"/>
                <a:ea typeface="宋体" pitchFamily="2" charset="-122"/>
              </a:rPr>
              <a:t>,</a:t>
            </a:r>
            <a:r>
              <a:rPr kumimoji="1" lang="zh-CN" altLang="en-US" sz="2400" b="1" dirty="0">
                <a:solidFill>
                  <a:srgbClr val="000000"/>
                </a:solidFill>
                <a:latin typeface="宋体" pitchFamily="2" charset="-122"/>
                <a:ea typeface="宋体" pitchFamily="2" charset="-122"/>
              </a:rPr>
              <a:t>经过</a:t>
            </a:r>
            <a:r>
              <a:rPr kumimoji="1" lang="en-US" altLang="zh-CN" sz="2400" b="1" i="1" dirty="0">
                <a:solidFill>
                  <a:srgbClr val="000000"/>
                </a:solidFill>
                <a:latin typeface="Times New Roman" pitchFamily="18" charset="0"/>
                <a:ea typeface="宋体" pitchFamily="2" charset="-122"/>
              </a:rPr>
              <a:t>n</a:t>
            </a:r>
            <a:r>
              <a:rPr kumimoji="1" lang="en-US" altLang="zh-CN" sz="2400" b="1" dirty="0">
                <a:solidFill>
                  <a:srgbClr val="000000"/>
                </a:solidFill>
                <a:latin typeface="Times New Roman" pitchFamily="18" charset="0"/>
                <a:ea typeface="宋体" pitchFamily="2" charset="-122"/>
              </a:rPr>
              <a:t> </a:t>
            </a:r>
            <a:r>
              <a:rPr kumimoji="1" lang="en-US" altLang="zh-CN" sz="2400" b="1" dirty="0">
                <a:solidFill>
                  <a:srgbClr val="000000"/>
                </a:solidFill>
                <a:latin typeface="宋体" pitchFamily="2" charset="-122"/>
                <a:ea typeface="宋体" pitchFamily="2" charset="-122"/>
              </a:rPr>
              <a:t>-</a:t>
            </a:r>
            <a:r>
              <a:rPr kumimoji="1" lang="en-US" altLang="zh-CN" sz="2400" b="1" dirty="0">
                <a:solidFill>
                  <a:srgbClr val="000000"/>
                </a:solidFill>
                <a:latin typeface="Times New Roman" pitchFamily="18" charset="0"/>
                <a:ea typeface="宋体" pitchFamily="2" charset="-122"/>
              </a:rPr>
              <a:t> 1</a:t>
            </a:r>
            <a:r>
              <a:rPr kumimoji="1" lang="zh-CN" altLang="en-US" sz="2400" b="1" dirty="0">
                <a:solidFill>
                  <a:srgbClr val="000000"/>
                </a:solidFill>
                <a:latin typeface="宋体" pitchFamily="2" charset="-122"/>
                <a:ea typeface="宋体" pitchFamily="2" charset="-122"/>
              </a:rPr>
              <a:t>次迭代后</a:t>
            </a:r>
          </a:p>
          <a:p>
            <a:pPr fontAlgn="base">
              <a:lnSpc>
                <a:spcPct val="110000"/>
              </a:lnSpc>
              <a:spcBef>
                <a:spcPct val="0"/>
              </a:spcBef>
              <a:spcAft>
                <a:spcPct val="0"/>
              </a:spcAft>
              <a:defRPr/>
            </a:pPr>
            <a:r>
              <a:rPr kumimoji="1" lang="zh-CN" altLang="en-US" sz="2400" b="1" dirty="0">
                <a:solidFill>
                  <a:srgbClr val="000000"/>
                </a:solidFill>
                <a:latin typeface="宋体" pitchFamily="2" charset="-122"/>
                <a:ea typeface="宋体" pitchFamily="2" charset="-122"/>
              </a:rPr>
              <a:t>      </a:t>
            </a:r>
            <a:r>
              <a:rPr kumimoji="1" lang="zh-CN" altLang="en-US" sz="2400" b="1" i="1" dirty="0">
                <a:solidFill>
                  <a:srgbClr val="000000"/>
                </a:solidFill>
                <a:latin typeface="Times New Roman" pitchFamily="18" charset="0"/>
                <a:ea typeface="宋体" pitchFamily="2" charset="-122"/>
                <a:sym typeface="Symbol" pitchFamily="18" charset="2"/>
              </a:rPr>
              <a:t></a:t>
            </a:r>
            <a:r>
              <a:rPr kumimoji="1" lang="zh-CN" altLang="en-US"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宋体" pitchFamily="2" charset="-122"/>
                <a:ea typeface="宋体" pitchFamily="2" charset="-122"/>
              </a:rPr>
              <a:t>将保持不变</a:t>
            </a:r>
            <a:r>
              <a:rPr kumimoji="1" lang="en-US" altLang="zh-CN" sz="2400" b="1" dirty="0">
                <a:solidFill>
                  <a:srgbClr val="000000"/>
                </a:solidFill>
                <a:latin typeface="宋体" pitchFamily="2" charset="-122"/>
                <a:ea typeface="宋体" pitchFamily="2" charset="-122"/>
              </a:rPr>
              <a:t>. </a:t>
            </a:r>
          </a:p>
          <a:p>
            <a:pPr fontAlgn="base">
              <a:lnSpc>
                <a:spcPct val="110000"/>
              </a:lnSpc>
              <a:spcBef>
                <a:spcPct val="0"/>
              </a:spcBef>
              <a:spcAft>
                <a:spcPct val="0"/>
              </a:spcAft>
              <a:defRPr/>
            </a:pPr>
            <a:r>
              <a:rPr kumimoji="1" lang="en-US" altLang="zh-CN" sz="2400" b="1" dirty="0">
                <a:solidFill>
                  <a:srgbClr val="000000"/>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最坏情况下，</a:t>
            </a:r>
            <a:r>
              <a:rPr kumimoji="1" lang="en-US" altLang="zh-CN" sz="2400" b="1" dirty="0">
                <a:solidFill>
                  <a:srgbClr val="000000"/>
                </a:solidFill>
                <a:latin typeface="宋体" pitchFamily="2" charset="-122"/>
                <a:ea typeface="宋体" pitchFamily="2" charset="-122"/>
              </a:rPr>
              <a:t>Ford</a:t>
            </a:r>
            <a:r>
              <a:rPr kumimoji="1" lang="zh-CN" altLang="en-US" sz="2400" b="1" dirty="0">
                <a:solidFill>
                  <a:srgbClr val="000000"/>
                </a:solidFill>
                <a:latin typeface="宋体" pitchFamily="2" charset="-122"/>
                <a:ea typeface="宋体" pitchFamily="2" charset="-122"/>
              </a:rPr>
              <a:t>算法的计算复杂度为</a:t>
            </a:r>
            <a:r>
              <a:rPr kumimoji="1" lang="en-US" altLang="zh-CN" sz="2400" b="1" dirty="0">
                <a:solidFill>
                  <a:srgbClr val="000000"/>
                </a:solidFill>
                <a:latin typeface="宋体" pitchFamily="2" charset="-122"/>
                <a:ea typeface="宋体" pitchFamily="2" charset="-122"/>
              </a:rPr>
              <a:t>O(</a:t>
            </a:r>
            <a:r>
              <a:rPr kumimoji="1" lang="en-US" altLang="zh-CN" sz="2400" b="1" dirty="0" err="1">
                <a:solidFill>
                  <a:srgbClr val="000000"/>
                </a:solidFill>
                <a:latin typeface="宋体" pitchFamily="2" charset="-122"/>
                <a:ea typeface="宋体" pitchFamily="2" charset="-122"/>
              </a:rPr>
              <a:t>mn</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0"/>
              </a:spcBef>
              <a:spcAft>
                <a:spcPct val="0"/>
              </a:spcAft>
              <a:defRPr/>
            </a:pPr>
            <a:r>
              <a:rPr kumimoji="1" lang="en-US" altLang="zh-CN" sz="2400" b="1" dirty="0">
                <a:solidFill>
                  <a:srgbClr val="E8DED8"/>
                </a:solidFill>
                <a:latin typeface="宋体" pitchFamily="2" charset="-122"/>
                <a:ea typeface="宋体" pitchFamily="2" charset="-122"/>
              </a:rPr>
              <a:t>   </a:t>
            </a:r>
            <a:r>
              <a:rPr kumimoji="1" lang="en-US" altLang="zh-CN" sz="2400" b="1" dirty="0">
                <a:solidFill>
                  <a:srgbClr val="C00000"/>
                </a:solidFill>
                <a:latin typeface="宋体" pitchFamily="2" charset="-122"/>
                <a:ea typeface="宋体" pitchFamily="2" charset="-122"/>
              </a:rPr>
              <a:t>(3)</a:t>
            </a:r>
            <a:r>
              <a:rPr kumimoji="1" lang="zh-CN" altLang="en-US" sz="2400" b="1" dirty="0">
                <a:solidFill>
                  <a:srgbClr val="C00000"/>
                </a:solidFill>
                <a:latin typeface="宋体" pitchFamily="2" charset="-122"/>
                <a:ea typeface="宋体" pitchFamily="2" charset="-122"/>
              </a:rPr>
              <a:t>如何使算法尽快终止？</a:t>
            </a:r>
          </a:p>
        </p:txBody>
      </p:sp>
      <p:sp>
        <p:nvSpPr>
          <p:cNvPr id="6" name="标题 5"/>
          <p:cNvSpPr txBox="1">
            <a:spLocks noGrp="1"/>
          </p:cNvSpPr>
          <p:nvPr>
            <p:ph type="title"/>
          </p:nvPr>
        </p:nvSpPr>
        <p:spPr>
          <a:prstGeom prst="rect">
            <a:avLst/>
          </a:prstGeom>
        </p:spPr>
        <p:txBody>
          <a:bodyPr/>
          <a:lstStyle/>
          <a:p>
            <a:pPr>
              <a:defRPr/>
            </a:pPr>
            <a:r>
              <a:rPr lang="zh-CN" altLang="en-US" dirty="0"/>
              <a:t>最短路径</a:t>
            </a:r>
          </a:p>
        </p:txBody>
      </p:sp>
    </p:spTree>
    <p:extLst>
      <p:ext uri="{BB962C8B-B14F-4D97-AF65-F5344CB8AC3E}">
        <p14:creationId xmlns:p14="http://schemas.microsoft.com/office/powerpoint/2010/main" val="306508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43076">
                                            <p:txEl>
                                              <p:pRg st="7" end="7"/>
                                            </p:txEl>
                                          </p:spTgt>
                                        </p:tgtEl>
                                        <p:attrNameLst>
                                          <p:attrName>style.visibility</p:attrName>
                                        </p:attrNameLst>
                                      </p:cBhvr>
                                      <p:to>
                                        <p:strVal val="visible"/>
                                      </p:to>
                                    </p:set>
                                    <p:animEffect transition="in" filter="blinds(horizontal)">
                                      <p:cBhvr>
                                        <p:cTn id="7" dur="500"/>
                                        <p:tgtEl>
                                          <p:spTgt spid="64307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3076">
                                            <p:txEl>
                                              <p:pRg st="8" end="8"/>
                                            </p:txEl>
                                          </p:spTgt>
                                        </p:tgtEl>
                                        <p:attrNameLst>
                                          <p:attrName>style.visibility</p:attrName>
                                        </p:attrNameLst>
                                      </p:cBhvr>
                                      <p:to>
                                        <p:strVal val="visible"/>
                                      </p:to>
                                    </p:set>
                                    <p:animEffect transition="in" filter="blinds(horizontal)">
                                      <p:cBhvr>
                                        <p:cTn id="12" dur="500"/>
                                        <p:tgtEl>
                                          <p:spTgt spid="6430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1847850" y="1223963"/>
            <a:ext cx="8478838" cy="3859518"/>
          </a:xfrm>
          <a:prstGeom prst="rect">
            <a:avLst/>
          </a:prstGeom>
          <a:noFill/>
          <a:ln w="9525">
            <a:noFill/>
            <a:miter lim="800000"/>
            <a:headEnd/>
            <a:tailEnd/>
          </a:ln>
        </p:spPr>
        <p:txBody>
          <a:bodyPr>
            <a:spAutoFit/>
          </a:bodyPr>
          <a:lstStyle/>
          <a:p>
            <a:pPr algn="just" fontAlgn="base">
              <a:lnSpc>
                <a:spcPct val="110000"/>
              </a:lnSpc>
              <a:spcBef>
                <a:spcPct val="50000"/>
              </a:spcBef>
              <a:spcAft>
                <a:spcPct val="0"/>
              </a:spcAft>
            </a:pPr>
            <a:r>
              <a:rPr kumimoji="1" lang="en-US" altLang="zh-CN" sz="2400" b="1" dirty="0">
                <a:solidFill>
                  <a:srgbClr val="000000"/>
                </a:solidFill>
                <a:latin typeface="Arial" pitchFamily="34" charset="0"/>
                <a:ea typeface="宋体" pitchFamily="2" charset="-122"/>
              </a:rPr>
              <a:t> </a:t>
            </a:r>
            <a:r>
              <a:rPr kumimoji="1" lang="zh-CN" altLang="en-US" sz="2600" b="1" dirty="0">
                <a:solidFill>
                  <a:srgbClr val="FF0066"/>
                </a:solidFill>
                <a:latin typeface="Arial" pitchFamily="34" charset="0"/>
                <a:ea typeface="宋体" pitchFamily="2" charset="-122"/>
              </a:rPr>
              <a:t>算法：</a:t>
            </a:r>
          </a:p>
          <a:p>
            <a:pPr algn="just" fontAlgn="base">
              <a:lnSpc>
                <a:spcPct val="110000"/>
              </a:lnSpc>
              <a:spcBef>
                <a:spcPct val="30000"/>
              </a:spcBef>
              <a:spcAft>
                <a:spcPct val="0"/>
              </a:spcAft>
            </a:pPr>
            <a:r>
              <a:rPr kumimoji="1" lang="zh-CN" altLang="en-US" sz="2400" b="1" dirty="0">
                <a:solidFill>
                  <a:srgbClr val="000000"/>
                </a:solidFill>
                <a:latin typeface="Arial" pitchFamily="34" charset="0"/>
                <a:ea typeface="宋体" pitchFamily="2" charset="-122"/>
              </a:rPr>
              <a:t>        </a:t>
            </a:r>
            <a:r>
              <a:rPr kumimoji="1" lang="en-US" altLang="zh-CN" sz="2400" b="1" dirty="0">
                <a:solidFill>
                  <a:srgbClr val="000000"/>
                </a:solidFill>
                <a:latin typeface="Arial" pitchFamily="34" charset="0"/>
                <a:ea typeface="宋体" pitchFamily="2" charset="-122"/>
              </a:rPr>
              <a:t>(1)</a:t>
            </a:r>
            <a:r>
              <a:rPr kumimoji="1" lang="zh-CN" altLang="en-US" sz="2400" b="1" dirty="0">
                <a:solidFill>
                  <a:srgbClr val="000000"/>
                </a:solidFill>
                <a:latin typeface="Arial" pitchFamily="34" charset="0"/>
                <a:ea typeface="宋体" pitchFamily="2" charset="-122"/>
              </a:rPr>
              <a:t>从有向图中选择一个没有前驱</a:t>
            </a:r>
            <a:r>
              <a:rPr kumimoji="1" lang="en-US" altLang="zh-CN" sz="2400" b="1" dirty="0">
                <a:solidFill>
                  <a:srgbClr val="000000"/>
                </a:solidFill>
                <a:latin typeface="Arial" pitchFamily="34" charset="0"/>
                <a:ea typeface="宋体" pitchFamily="2" charset="-122"/>
              </a:rPr>
              <a:t>(</a:t>
            </a:r>
            <a:r>
              <a:rPr kumimoji="1" lang="zh-CN" altLang="en-US" sz="2400" b="1" dirty="0">
                <a:solidFill>
                  <a:srgbClr val="000000"/>
                </a:solidFill>
                <a:latin typeface="Arial" pitchFamily="34" charset="0"/>
                <a:ea typeface="宋体" pitchFamily="2" charset="-122"/>
              </a:rPr>
              <a:t>即入度为</a:t>
            </a:r>
            <a:r>
              <a:rPr kumimoji="1" lang="en-US" altLang="zh-CN" sz="2400" b="1" dirty="0">
                <a:solidFill>
                  <a:srgbClr val="000000"/>
                </a:solidFill>
                <a:latin typeface="Arial" pitchFamily="34" charset="0"/>
                <a:ea typeface="宋体" pitchFamily="2" charset="-122"/>
              </a:rPr>
              <a:t>0)</a:t>
            </a:r>
            <a:r>
              <a:rPr kumimoji="1" lang="zh-CN" altLang="en-US" sz="2400" b="1" dirty="0">
                <a:solidFill>
                  <a:srgbClr val="000000"/>
                </a:solidFill>
                <a:latin typeface="Arial" pitchFamily="34" charset="0"/>
                <a:ea typeface="宋体" pitchFamily="2" charset="-122"/>
              </a:rPr>
              <a:t>的顶点并且输出它。</a:t>
            </a:r>
          </a:p>
          <a:p>
            <a:pPr algn="just" fontAlgn="base">
              <a:lnSpc>
                <a:spcPct val="110000"/>
              </a:lnSpc>
              <a:spcBef>
                <a:spcPct val="30000"/>
              </a:spcBef>
              <a:spcAft>
                <a:spcPct val="0"/>
              </a:spcAft>
            </a:pPr>
            <a:r>
              <a:rPr kumimoji="1" lang="zh-CN" altLang="en-US" sz="2400" b="1" dirty="0">
                <a:solidFill>
                  <a:srgbClr val="000000"/>
                </a:solidFill>
                <a:latin typeface="Arial" pitchFamily="34" charset="0"/>
                <a:ea typeface="宋体" pitchFamily="2" charset="-122"/>
              </a:rPr>
              <a:t>       </a:t>
            </a:r>
            <a:r>
              <a:rPr kumimoji="1" lang="en-US" altLang="zh-CN" sz="2400" b="1" dirty="0">
                <a:solidFill>
                  <a:srgbClr val="000000"/>
                </a:solidFill>
                <a:latin typeface="Arial" pitchFamily="34" charset="0"/>
                <a:ea typeface="宋体" pitchFamily="2" charset="-122"/>
              </a:rPr>
              <a:t>(2)</a:t>
            </a:r>
            <a:r>
              <a:rPr kumimoji="1" lang="zh-CN" altLang="en-US" sz="2400" b="1" dirty="0">
                <a:solidFill>
                  <a:srgbClr val="000000"/>
                </a:solidFill>
                <a:latin typeface="Arial" pitchFamily="34" charset="0"/>
                <a:ea typeface="宋体" pitchFamily="2" charset="-122"/>
              </a:rPr>
              <a:t>从图中删去该顶点</a:t>
            </a:r>
            <a:r>
              <a:rPr kumimoji="1" lang="en-US" altLang="zh-CN" sz="2400" b="1" dirty="0">
                <a:solidFill>
                  <a:srgbClr val="000000"/>
                </a:solidFill>
                <a:latin typeface="Arial" pitchFamily="34" charset="0"/>
                <a:ea typeface="宋体" pitchFamily="2" charset="-122"/>
              </a:rPr>
              <a:t>,</a:t>
            </a:r>
            <a:r>
              <a:rPr kumimoji="1" lang="zh-CN" altLang="en-US" sz="2400" b="1" dirty="0">
                <a:solidFill>
                  <a:srgbClr val="000000"/>
                </a:solidFill>
                <a:latin typeface="Arial" pitchFamily="34" charset="0"/>
                <a:ea typeface="宋体" pitchFamily="2" charset="-122"/>
              </a:rPr>
              <a:t>并且删去从该顶点发出的全部有向边。</a:t>
            </a:r>
          </a:p>
          <a:p>
            <a:pPr algn="just" fontAlgn="base">
              <a:lnSpc>
                <a:spcPct val="110000"/>
              </a:lnSpc>
              <a:spcBef>
                <a:spcPct val="30000"/>
              </a:spcBef>
              <a:spcAft>
                <a:spcPct val="0"/>
              </a:spcAft>
            </a:pPr>
            <a:r>
              <a:rPr kumimoji="1" lang="zh-CN" altLang="en-US" sz="2400" b="1" dirty="0">
                <a:solidFill>
                  <a:srgbClr val="000000"/>
                </a:solidFill>
                <a:latin typeface="Arial" pitchFamily="34" charset="0"/>
                <a:ea typeface="宋体" pitchFamily="2" charset="-122"/>
              </a:rPr>
              <a:t>       </a:t>
            </a:r>
            <a:r>
              <a:rPr kumimoji="1" lang="en-US" altLang="zh-CN" sz="2400" b="1" dirty="0">
                <a:solidFill>
                  <a:srgbClr val="000000"/>
                </a:solidFill>
                <a:latin typeface="Arial" pitchFamily="34" charset="0"/>
                <a:ea typeface="宋体" pitchFamily="2" charset="-122"/>
              </a:rPr>
              <a:t>(3)</a:t>
            </a:r>
            <a:r>
              <a:rPr kumimoji="1" lang="zh-CN" altLang="en-US" sz="2400" b="1" dirty="0">
                <a:solidFill>
                  <a:srgbClr val="000000"/>
                </a:solidFill>
                <a:latin typeface="Arial" pitchFamily="34" charset="0"/>
                <a:ea typeface="宋体" pitchFamily="2" charset="-122"/>
              </a:rPr>
              <a:t>重复上述两步</a:t>
            </a:r>
            <a:r>
              <a:rPr kumimoji="1" lang="en-US" altLang="zh-CN" sz="2400" b="1" dirty="0">
                <a:solidFill>
                  <a:srgbClr val="000000"/>
                </a:solidFill>
                <a:latin typeface="Arial" pitchFamily="34" charset="0"/>
                <a:ea typeface="宋体" pitchFamily="2" charset="-122"/>
              </a:rPr>
              <a:t>,</a:t>
            </a:r>
            <a:r>
              <a:rPr kumimoji="1" lang="zh-CN" altLang="en-US" sz="2400" b="1" dirty="0">
                <a:solidFill>
                  <a:srgbClr val="000000"/>
                </a:solidFill>
                <a:latin typeface="Arial" pitchFamily="34" charset="0"/>
                <a:ea typeface="宋体" pitchFamily="2" charset="-122"/>
              </a:rPr>
              <a:t>直到剩余的图中不再存在没有前驱的顶点为止。</a:t>
            </a:r>
          </a:p>
          <a:p>
            <a:pPr algn="just" fontAlgn="base">
              <a:lnSpc>
                <a:spcPct val="110000"/>
              </a:lnSpc>
              <a:spcBef>
                <a:spcPct val="50000"/>
              </a:spcBef>
              <a:spcAft>
                <a:spcPct val="0"/>
              </a:spcAft>
            </a:pPr>
            <a:r>
              <a:rPr kumimoji="1" lang="zh-CN" altLang="en-US" sz="2400" b="1" dirty="0">
                <a:solidFill>
                  <a:srgbClr val="000000"/>
                </a:solidFill>
                <a:latin typeface="Arial" pitchFamily="34" charset="0"/>
                <a:ea typeface="宋体" pitchFamily="2" charset="-122"/>
              </a:rPr>
              <a:t>如果还有顶点却没有入度为</a:t>
            </a:r>
            <a:r>
              <a:rPr kumimoji="1" lang="en-US" altLang="zh-CN" sz="2400" b="1" dirty="0">
                <a:solidFill>
                  <a:srgbClr val="000000"/>
                </a:solidFill>
                <a:latin typeface="Arial" pitchFamily="34" charset="0"/>
                <a:ea typeface="宋体" pitchFamily="2" charset="-122"/>
              </a:rPr>
              <a:t>0</a:t>
            </a:r>
            <a:r>
              <a:rPr kumimoji="1" lang="zh-CN" altLang="en-US" sz="2400" b="1" dirty="0">
                <a:solidFill>
                  <a:srgbClr val="000000"/>
                </a:solidFill>
                <a:latin typeface="Arial" pitchFamily="34" charset="0"/>
                <a:ea typeface="宋体" pitchFamily="2" charset="-122"/>
              </a:rPr>
              <a:t>的顶点，说明有向图有环存在。</a:t>
            </a:r>
          </a:p>
        </p:txBody>
      </p:sp>
      <p:sp>
        <p:nvSpPr>
          <p:cNvPr id="6" name="标题 4"/>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270770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1847850" y="1600482"/>
            <a:ext cx="8478838" cy="4081117"/>
          </a:xfrm>
          <a:prstGeom prst="rect">
            <a:avLst/>
          </a:prstGeom>
          <a:noFill/>
          <a:ln w="9525">
            <a:noFill/>
            <a:miter lim="800000"/>
            <a:headEnd/>
            <a:tailEnd/>
          </a:ln>
        </p:spPr>
        <p:txBody>
          <a:bodyPr>
            <a:spAutoFit/>
          </a:bodyPr>
          <a:lstStyle/>
          <a:p>
            <a:pPr algn="just" fontAlgn="base">
              <a:lnSpc>
                <a:spcPct val="110000"/>
              </a:lnSpc>
              <a:spcBef>
                <a:spcPct val="50000"/>
              </a:spcBef>
              <a:spcAft>
                <a:spcPct val="0"/>
              </a:spcAft>
            </a:pP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为每个顶点设立一个链表</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每个链表有一个表头结点</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这些表头结点构成一个数组</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表头结点中增加一个存放顶点入度的域</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count</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 </a:t>
            </a:r>
          </a:p>
          <a:p>
            <a:pPr algn="just" fontAlgn="base">
              <a:spcBef>
                <a:spcPct val="50000"/>
              </a:spcBef>
              <a:spcAft>
                <a:spcPct val="0"/>
              </a:spcAft>
            </a:pP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typedef</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struct</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表头结点类型*</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spcBef>
                <a:spcPct val="50000"/>
              </a:spcBef>
              <a:spcAft>
                <a:spcPct val="0"/>
              </a:spcAft>
            </a:pP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      Vertex data;         	/*</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顶点信息*</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spcBef>
                <a:spcPct val="50000"/>
              </a:spcBef>
              <a:spcAft>
                <a:spcPct val="0"/>
              </a:spcAft>
            </a:pP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int</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count;             	/*</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存放顶点入度*</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spcBef>
                <a:spcPct val="50000"/>
              </a:spcBef>
              <a:spcAft>
                <a:spcPct val="0"/>
              </a:spcAft>
            </a:pP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ArcNode</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firstarc</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指向第一条弧*</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spcBef>
                <a:spcPct val="50000"/>
              </a:spcBef>
              <a:spcAft>
                <a:spcPct val="0"/>
              </a:spcAft>
            </a:pP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    } </a:t>
            </a:r>
            <a:r>
              <a:rPr kumimoji="1" lang="en-US" altLang="zh-CN" sz="2400" b="1" dirty="0" err="1">
                <a:solidFill>
                  <a:srgbClr val="000000"/>
                </a:solidFill>
                <a:latin typeface="Times New Roman" panose="02020603050405020304" pitchFamily="18" charset="0"/>
                <a:ea typeface="宋体" pitchFamily="2" charset="-122"/>
                <a:cs typeface="Times New Roman" panose="02020603050405020304" pitchFamily="18" charset="0"/>
              </a:rPr>
              <a:t>VNode</a:t>
            </a:r>
            <a:r>
              <a:rPr kumimoji="1" lang="en-US" altLang="zh-CN" sz="2400" b="1" dirty="0">
                <a:solidFill>
                  <a:srgbClr val="000000"/>
                </a:solidFill>
                <a:latin typeface="Times New Roman" panose="02020603050405020304" pitchFamily="18" charset="0"/>
                <a:ea typeface="宋体" pitchFamily="2" charset="-122"/>
                <a:cs typeface="Times New Roman" panose="02020603050405020304" pitchFamily="18" charset="0"/>
              </a:rPr>
              <a:t>;</a:t>
            </a:r>
          </a:p>
        </p:txBody>
      </p:sp>
      <p:sp>
        <p:nvSpPr>
          <p:cNvPr id="6" name="标题 4"/>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37304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2278156" y="1223962"/>
            <a:ext cx="8478838" cy="5693866"/>
          </a:xfrm>
          <a:prstGeom prst="rect">
            <a:avLst/>
          </a:prstGeom>
          <a:noFill/>
          <a:ln w="9525">
            <a:noFill/>
            <a:miter lim="800000"/>
            <a:headEnd/>
            <a:tailEnd/>
          </a:ln>
        </p:spPr>
        <p:txBody>
          <a:bodyPr>
            <a:spAutoFit/>
          </a:bodyPr>
          <a:lstStyle/>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void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TopSort</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VNode</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int</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n)</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int</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i,j;int</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St[MAXV],top=-1;  /*</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栈</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St</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的指针为</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top*/</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ArcNode</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*p;</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for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=0;i&lt;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n;i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if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].count==0)   	/*</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入度为</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0</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的顶点入栈*</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    top++; St[top]=</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while (top&gt;-1)      /*</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栈不为空时循环*</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=St[top];top--;  	            /*</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出栈*</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printf</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("%d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p=</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i</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firstarc</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while (p!=NULL)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    j=p-&gt;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adjvex</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[j].count--;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if (</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adj</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[j].count==0)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  top++;  St[top]=j;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p=p-&gt;</a:t>
            </a:r>
            <a:r>
              <a:rPr kumimoji="1" lang="en-US" altLang="zh-CN" sz="2000" b="1" dirty="0" err="1">
                <a:solidFill>
                  <a:srgbClr val="000000"/>
                </a:solidFill>
                <a:latin typeface="Times New Roman" panose="02020603050405020304" pitchFamily="18" charset="0"/>
                <a:ea typeface="宋体" pitchFamily="2" charset="-122"/>
                <a:cs typeface="Times New Roman" panose="02020603050405020304" pitchFamily="18" charset="0"/>
              </a:rPr>
              <a:t>nextarc</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r>
              <a:rPr kumimoji="1" lang="zh-CN" altLang="en-US" sz="2000" b="1" dirty="0">
                <a:solidFill>
                  <a:srgbClr val="000000"/>
                </a:solidFill>
                <a:latin typeface="Times New Roman" panose="02020603050405020304" pitchFamily="18" charset="0"/>
                <a:ea typeface="宋体" pitchFamily="2" charset="-122"/>
                <a:cs typeface="Times New Roman" panose="02020603050405020304" pitchFamily="18" charset="0"/>
              </a:rPr>
              <a:t>找下一个相邻顶点*</a:t>
            </a: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a:t>
            </a:r>
          </a:p>
          <a:p>
            <a:pPr algn="just" fontAlgn="base">
              <a:lnSpc>
                <a:spcPct val="60000"/>
              </a:lnSpc>
              <a:spcBef>
                <a:spcPct val="50000"/>
              </a:spcBef>
              <a:spcAft>
                <a:spcPct val="0"/>
              </a:spcAft>
            </a:pPr>
            <a:r>
              <a:rPr kumimoji="1" lang="en-US" altLang="zh-CN" sz="2000" b="1" dirty="0">
                <a:solidFill>
                  <a:srgbClr val="000000"/>
                </a:solidFill>
                <a:latin typeface="Times New Roman" panose="02020603050405020304" pitchFamily="18" charset="0"/>
                <a:ea typeface="宋体" pitchFamily="2" charset="-122"/>
                <a:cs typeface="Times New Roman" panose="02020603050405020304" pitchFamily="18" charset="0"/>
              </a:rPr>
              <a:t>       }         } </a:t>
            </a:r>
          </a:p>
        </p:txBody>
      </p:sp>
      <p:sp>
        <p:nvSpPr>
          <p:cNvPr id="6" name="标题 4"/>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55041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76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76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76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76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76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76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76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765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765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7650">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7650">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7650">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7650">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6765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5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TotalTime>
  <Words>4141</Words>
  <Application>Microsoft Office PowerPoint</Application>
  <PresentationFormat>宽屏</PresentationFormat>
  <Paragraphs>380</Paragraphs>
  <Slides>31</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5" baseType="lpstr">
      <vt:lpstr>ＭＳ 明朝</vt:lpstr>
      <vt:lpstr>等线</vt:lpstr>
      <vt:lpstr>华文细黑</vt:lpstr>
      <vt:lpstr>宋体</vt:lpstr>
      <vt:lpstr>Arial</vt:lpstr>
      <vt:lpstr>Calibri</vt:lpstr>
      <vt:lpstr>Cambria Math</vt:lpstr>
      <vt:lpstr>Garamond</vt:lpstr>
      <vt:lpstr>Tahoma</vt:lpstr>
      <vt:lpstr>Times New Roman</vt:lpstr>
      <vt:lpstr>Wingdings</vt:lpstr>
      <vt:lpstr>2_热</vt:lpstr>
      <vt:lpstr>5_热</vt:lpstr>
      <vt:lpstr>公式</vt:lpstr>
      <vt:lpstr>PowerPoint 演示文稿</vt:lpstr>
      <vt:lpstr>PowerPoint 演示文稿</vt:lpstr>
      <vt:lpstr>路径的矩阵求解</vt:lpstr>
      <vt:lpstr>“便宜”算法</vt:lpstr>
      <vt:lpstr>PowerPoint 演示文稿</vt:lpstr>
      <vt:lpstr>最短路径</vt:lpstr>
      <vt:lpstr>拓扑排序</vt:lpstr>
      <vt:lpstr>拓扑排序</vt:lpstr>
      <vt:lpstr>拓扑排序</vt:lpstr>
      <vt:lpstr>关键路径</vt:lpstr>
      <vt:lpstr>PowerPoint 演示文稿</vt:lpstr>
      <vt:lpstr>3.1 支撑树的生成</vt:lpstr>
      <vt:lpstr>最小支撑树</vt:lpstr>
      <vt:lpstr>最小支撑树</vt:lpstr>
      <vt:lpstr>最小支撑树</vt:lpstr>
      <vt:lpstr>最小支撑树</vt:lpstr>
      <vt:lpstr>最小支撑树</vt:lpstr>
      <vt:lpstr>最小支撑树</vt:lpstr>
      <vt:lpstr>最小支撑树</vt:lpstr>
      <vt:lpstr>Huffman树</vt:lpstr>
      <vt:lpstr>Huffman树</vt:lpstr>
      <vt:lpstr>平面图的基本概念</vt:lpstr>
      <vt:lpstr>顶点的着色</vt:lpstr>
      <vt:lpstr>5.1 二分图的最大匹配</vt:lpstr>
      <vt:lpstr>5.4 匹配应用举例</vt:lpstr>
      <vt:lpstr>5.4  匹配应用举例</vt:lpstr>
      <vt:lpstr>5.6 Ford-Fulkerson最大流标号算法</vt:lpstr>
      <vt:lpstr>5.6 Ford-Fulkerson最大流标号算法</vt:lpstr>
      <vt:lpstr>5.7 最大流的Edmonds-Karp算法</vt:lpstr>
      <vt:lpstr>5.7 最大流的Edmonds-Karp算法</vt:lpstr>
      <vt:lpstr>5.7 最大流的Edmonds-Karp算法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路径的矩阵求解</dc:title>
  <dc:creator>Haobo</dc:creator>
  <cp:lastModifiedBy>Haobo</cp:lastModifiedBy>
  <cp:revision>19</cp:revision>
  <dcterms:created xsi:type="dcterms:W3CDTF">2021-06-11T14:40:58Z</dcterms:created>
  <dcterms:modified xsi:type="dcterms:W3CDTF">2021-06-15T04:20:33Z</dcterms:modified>
</cp:coreProperties>
</file>