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31" r:id="rId2"/>
    <p:sldId id="332" r:id="rId3"/>
    <p:sldId id="333" r:id="rId4"/>
    <p:sldId id="334" r:id="rId5"/>
    <p:sldId id="370" r:id="rId6"/>
    <p:sldId id="371" r:id="rId7"/>
    <p:sldId id="372" r:id="rId8"/>
    <p:sldId id="40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B99D6-A9A7-4738-8627-F18680944767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D85C0-9EC3-4BDD-BD26-27E7B6771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040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985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774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684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524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938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995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483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FC1F8-B4A3-48E0-A5DB-A7E570CB2C4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36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DC763-1B0B-4F5C-900A-4D788169E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922191-6E81-4E77-91B8-3A239C6EA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03F0F-3127-4916-B6FA-9F8F0C44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F28A-97C3-4116-98F9-68EE098A6D6D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8200FC-D5B0-4675-B418-C35DF46AB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CCEB11-AC31-4BEF-B3E7-2386E875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09FC-F4CE-4E81-9020-8E0BD3779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189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B6645-0F9C-472E-A295-56DABA09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A5F159-AA2E-4CE3-8B7B-D9896D6D8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981CB-D3C7-4E94-9C65-A10466FDA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F28A-97C3-4116-98F9-68EE098A6D6D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E6704B-8E65-4E54-9EAA-B797178A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B8B998-29EF-41FA-96C9-D1529349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09FC-F4CE-4E81-9020-8E0BD3779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98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FC5428-7538-4096-8031-E1AAE4F3B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ABD516-60C6-4D3B-B217-1F2FDFDB6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3A43B-5EDB-4C7B-A732-41142479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F28A-97C3-4116-98F9-68EE098A6D6D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B23444-6CCD-4A76-88F7-89CFBFCAD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609789-55C1-4DE0-A62C-2CCD7F99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09FC-F4CE-4E81-9020-8E0BD3779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21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91031-79AF-4A9B-A6C3-A99DBBE2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7867B5-A176-493B-AF49-7F760BA72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B2E227-19BB-4B7B-B60E-2915FE9E6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F28A-97C3-4116-98F9-68EE098A6D6D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E1CB72-70C4-4828-9193-9C3CC1013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A81C8-9E36-476B-B71F-AB2C3FEF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09FC-F4CE-4E81-9020-8E0BD3779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06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386CB-3FC0-489C-A50E-BC9DD760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E8F2EC-D67B-44F3-B810-0DD8B8C5B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5A6DB9-1738-4F30-994C-7C84A3100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F28A-97C3-4116-98F9-68EE098A6D6D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866AE0-F010-4BA8-998A-40AA7211D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E3FBCC-F1CE-4738-A5DD-DCBD7323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09FC-F4CE-4E81-9020-8E0BD3779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17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FC946-5E21-40A0-A7F7-4102EE24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2BBB7E-4F8C-4EEE-BFD7-2490DDAC2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D16C50-2E01-4C9E-8269-84B3CB7F4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6199F7-D2A9-4482-A216-7A670CF8E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F28A-97C3-4116-98F9-68EE098A6D6D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452E1A-BC42-4E17-8B0A-DF73F448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5D9527-7D2C-4A19-83BB-CD2FD093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09FC-F4CE-4E81-9020-8E0BD3779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1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0B0EA-1766-4D13-BB4A-D3C045A56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C88586-2685-4F79-B55C-8BFB5C322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FAEA38-A80D-4C4D-AC25-5D4B4A48C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A80624-53C0-4E46-B6F4-AE19D49A4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C312F6-1105-4F5D-B6BC-A7DCF4D38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FC507B-59D5-4380-955C-D39F61E4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F28A-97C3-4116-98F9-68EE098A6D6D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8A42CD-D5A4-4E55-946C-8F4AB7D2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0A7C9E-3BC3-47EE-9879-16254091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09FC-F4CE-4E81-9020-8E0BD3779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90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E5DAB-21D7-441B-BA8F-44464081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276626-5164-4812-AFF6-56DD662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F28A-97C3-4116-98F9-68EE098A6D6D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6CF144-562F-45AA-92A7-96203C95E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D3FE4D-709A-4735-B2C8-A5D2BDED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09FC-F4CE-4E81-9020-8E0BD3779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05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D85681-0887-446C-B194-9370C104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F28A-97C3-4116-98F9-68EE098A6D6D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2428A4-8CC9-4C07-AF61-DB9C3EB21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0055BC-4864-4C27-86BA-6D23E0DC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09FC-F4CE-4E81-9020-8E0BD3779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74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BD60E-60A7-4E16-8388-20903758D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5EFF00-525C-4895-8B85-29E017B82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29643F-98AD-4F2A-953B-A46AC8565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6FB373-4D24-457C-B1A3-EB9E810E0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F28A-97C3-4116-98F9-68EE098A6D6D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8C81C5-4589-4F0D-A951-024FAEA4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038E1D-4450-4267-B0C4-CE00342A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09FC-F4CE-4E81-9020-8E0BD3779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65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0D734-A5D4-4A03-8DDE-F2D2578B9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E5EB07-1FDD-40BB-A04C-FA3189674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21DF0A-C928-4A22-9CDC-B9ED33E20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13D283-B38E-43A7-A2EB-9D0F6BE9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F28A-97C3-4116-98F9-68EE098A6D6D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A7F51-33CA-4892-A5FC-0233D737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CDAF19-30D0-4A8C-899F-2C17A20D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09FC-F4CE-4E81-9020-8E0BD3779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71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8B8DE1-9A3E-4A55-8455-2343BD55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20936C-101F-4412-A1E3-F336F141A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7136DC-F539-4BA8-926E-93EE203ED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7F28A-97C3-4116-98F9-68EE098A6D6D}" type="datetimeFigureOut">
              <a:rPr lang="zh-CN" altLang="en-US" smtClean="0"/>
              <a:t>2021/2/27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8C185-84C9-42AE-A4A7-87855C7FA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81A49-99C7-4186-95F2-3CCA68F3E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109FC-F4CE-4E81-9020-8E0BD3779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96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复习练习题</a:t>
            </a:r>
            <a:r>
              <a:rPr lang="en-US" altLang="zh-CN" dirty="0"/>
              <a:t>(</a:t>
            </a:r>
            <a:r>
              <a:rPr lang="zh-CN" altLang="en-US" dirty="0"/>
              <a:t>不用交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42925" indent="-542925">
              <a:lnSpc>
                <a:spcPct val="80000"/>
              </a:lnSpc>
              <a:buNone/>
            </a:pPr>
            <a:r>
              <a:rPr lang="en-US" altLang="zh-CN" dirty="0"/>
              <a:t>1.1 </a:t>
            </a:r>
            <a:r>
              <a:rPr lang="zh-CN" altLang="en-US" dirty="0"/>
              <a:t>请判断下面各个结论的对错。</a:t>
            </a:r>
          </a:p>
          <a:p>
            <a:pPr marL="542925" indent="-542925">
              <a:lnSpc>
                <a:spcPct val="80000"/>
              </a:lnSpc>
              <a:buNone/>
            </a:pPr>
            <a:r>
              <a:rPr lang="en-US" altLang="zh-CN" dirty="0"/>
              <a:t>(1)	</a:t>
            </a:r>
            <a:r>
              <a:rPr lang="zh-CN" altLang="en-US" dirty="0"/>
              <a:t>在</a:t>
            </a:r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C++</a:t>
            </a:r>
            <a:r>
              <a:rPr lang="zh-CN" altLang="en-US" dirty="0"/>
              <a:t>标准中规定，</a:t>
            </a:r>
            <a:r>
              <a:rPr lang="en-US" altLang="zh-CN" dirty="0"/>
              <a:t>C++</a:t>
            </a:r>
            <a:r>
              <a:rPr lang="zh-CN" altLang="en-US" dirty="0"/>
              <a:t>标准程序库的头文件扩展名是</a:t>
            </a:r>
            <a:r>
              <a:rPr lang="en-US" altLang="zh-CN" dirty="0"/>
              <a:t>h</a:t>
            </a:r>
            <a:r>
              <a:rPr lang="zh-CN" altLang="en-US" dirty="0"/>
              <a:t>。错</a:t>
            </a:r>
          </a:p>
          <a:p>
            <a:pPr marL="542925" indent="-542925">
              <a:lnSpc>
                <a:spcPct val="80000"/>
              </a:lnSpc>
              <a:buNone/>
            </a:pPr>
            <a:r>
              <a:rPr lang="en-US" altLang="zh-CN" dirty="0"/>
              <a:t>(2)	</a:t>
            </a:r>
            <a:r>
              <a:rPr lang="zh-CN" altLang="en-US" dirty="0"/>
              <a:t>函数</a:t>
            </a:r>
            <a:r>
              <a:rPr lang="en-US" altLang="zh-CN" dirty="0" err="1"/>
              <a:t>printf</a:t>
            </a:r>
            <a:r>
              <a:rPr lang="zh-CN" altLang="en-US" dirty="0"/>
              <a:t>是</a:t>
            </a:r>
            <a:r>
              <a:rPr lang="en-US" altLang="zh-CN" dirty="0"/>
              <a:t>C</a:t>
            </a:r>
            <a:r>
              <a:rPr lang="zh-CN" altLang="en-US" dirty="0"/>
              <a:t>语言的函数，不应当出现在</a:t>
            </a:r>
            <a:r>
              <a:rPr lang="en-US" altLang="zh-CN" dirty="0"/>
              <a:t>C++</a:t>
            </a:r>
            <a:r>
              <a:rPr lang="zh-CN" altLang="en-US" dirty="0"/>
              <a:t>程序当中，至少这样做是不规范的。错</a:t>
            </a:r>
          </a:p>
          <a:p>
            <a:pPr marL="542925" indent="-542925">
              <a:lnSpc>
                <a:spcPct val="80000"/>
              </a:lnSpc>
              <a:buNone/>
            </a:pPr>
            <a:r>
              <a:rPr lang="en-US" altLang="zh-CN" dirty="0"/>
              <a:t>(3)	</a:t>
            </a:r>
            <a:r>
              <a:rPr lang="zh-CN" altLang="en-US" dirty="0"/>
              <a:t>在</a:t>
            </a:r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C++</a:t>
            </a:r>
            <a:r>
              <a:rPr lang="zh-CN" altLang="en-US" dirty="0"/>
              <a:t>标准中规定，</a:t>
            </a:r>
            <a:r>
              <a:rPr lang="en-US" altLang="zh-CN" dirty="0"/>
              <a:t>C++</a:t>
            </a:r>
            <a:r>
              <a:rPr lang="zh-CN" altLang="en-US" dirty="0"/>
              <a:t>的程序入口主函数</a:t>
            </a:r>
            <a:r>
              <a:rPr lang="en-US" altLang="zh-CN" dirty="0"/>
              <a:t>main</a:t>
            </a:r>
            <a:r>
              <a:rPr lang="zh-CN" altLang="en-US" dirty="0"/>
              <a:t>的返回数据类型可以是</a:t>
            </a:r>
            <a:r>
              <a:rPr lang="en-US" altLang="zh-CN" dirty="0"/>
              <a:t>void</a:t>
            </a:r>
            <a:r>
              <a:rPr lang="zh-CN" altLang="en-US" dirty="0"/>
              <a:t>。</a:t>
            </a:r>
            <a:r>
              <a:rPr lang="zh-CN" altLang="en-US" sz="2200" dirty="0"/>
              <a:t>错</a:t>
            </a:r>
          </a:p>
          <a:p>
            <a:pPr marL="542925" indent="-542925">
              <a:lnSpc>
                <a:spcPct val="80000"/>
              </a:lnSpc>
              <a:buNone/>
            </a:pPr>
            <a:r>
              <a:rPr lang="en-US" altLang="zh-CN" dirty="0"/>
              <a:t>1.2 C++</a:t>
            </a:r>
            <a:r>
              <a:rPr lang="zh-CN" altLang="en-US" dirty="0"/>
              <a:t>的源程序代码文件通常分成为哪两大类</a:t>
            </a:r>
            <a:r>
              <a:rPr lang="en-US" altLang="zh-CN" dirty="0"/>
              <a:t>? </a:t>
            </a:r>
            <a:r>
              <a:rPr lang="zh-CN" altLang="en-US" dirty="0"/>
              <a:t>它们的作用通常是什么</a:t>
            </a:r>
            <a:r>
              <a:rPr lang="en-US" altLang="zh-CN" dirty="0"/>
              <a:t>?</a:t>
            </a:r>
            <a:r>
              <a:rPr lang="zh-CN" altLang="en-US" sz="2200" dirty="0"/>
              <a:t>头文件、源文件</a:t>
            </a:r>
            <a:endParaRPr lang="en-US" altLang="zh-CN" sz="2200" dirty="0"/>
          </a:p>
          <a:p>
            <a:pPr marL="542925" indent="-542925">
              <a:lnSpc>
                <a:spcPct val="80000"/>
              </a:lnSpc>
              <a:buNone/>
            </a:pPr>
            <a:r>
              <a:rPr lang="en-US" altLang="zh-CN" dirty="0"/>
              <a:t>1.3 C++</a:t>
            </a:r>
            <a:r>
              <a:rPr lang="zh-CN" altLang="en-US" dirty="0"/>
              <a:t>头文件和源文件的扩展名一般是什么</a:t>
            </a:r>
            <a:r>
              <a:rPr lang="en-US" altLang="zh-CN" dirty="0"/>
              <a:t>?	 </a:t>
            </a:r>
            <a:r>
              <a:rPr lang="en-US" altLang="zh-CN" sz="2200" dirty="0"/>
              <a:t>.h .</a:t>
            </a:r>
            <a:r>
              <a:rPr lang="en-US" altLang="zh-CN" sz="2200" dirty="0" err="1"/>
              <a:t>cpp</a:t>
            </a:r>
            <a:endParaRPr lang="en-US" altLang="zh-CN" sz="2200" dirty="0"/>
          </a:p>
          <a:p>
            <a:pPr marL="542925" indent="-542925">
              <a:lnSpc>
                <a:spcPct val="80000"/>
              </a:lnSpc>
              <a:buNone/>
            </a:pPr>
            <a:r>
              <a:rPr lang="en-US" altLang="zh-CN" dirty="0"/>
              <a:t>1.4 </a:t>
            </a:r>
            <a:r>
              <a:rPr lang="zh-CN" altLang="en-US" dirty="0"/>
              <a:t>编写一个好程序的基本原则是什么</a:t>
            </a:r>
            <a:r>
              <a:rPr lang="en-US" altLang="zh-CN" dirty="0"/>
              <a:t>?	</a:t>
            </a:r>
            <a:r>
              <a:rPr lang="zh-CN" altLang="en-US" sz="2200" dirty="0"/>
              <a:t>简单有效</a:t>
            </a:r>
            <a:endParaRPr lang="en-US" altLang="zh-CN" dirty="0"/>
          </a:p>
          <a:p>
            <a:pPr marL="542925" indent="-542925">
              <a:lnSpc>
                <a:spcPct val="80000"/>
              </a:lnSpc>
              <a:buNone/>
            </a:pPr>
            <a:r>
              <a:rPr lang="en-US" altLang="zh-CN" dirty="0"/>
              <a:t>1.5 </a:t>
            </a:r>
            <a:r>
              <a:rPr lang="zh-CN" altLang="en-US" dirty="0"/>
              <a:t>请简述编写程序解决问题的基本过程。</a:t>
            </a:r>
            <a:r>
              <a:rPr lang="zh-CN" altLang="en-US" sz="2200" dirty="0"/>
              <a:t>提出问题、建立模型、设计算法、编写代码、测试调试、分析评价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2021年2月27日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152400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雍俊海</a:t>
            </a:r>
            <a:r>
              <a:rPr lang="en-US" altLang="zh-CN"/>
              <a:t>: </a:t>
            </a:r>
            <a:r>
              <a:rPr lang="zh-CN" altLang="en-US"/>
              <a:t>面向对象程序设计基础</a:t>
            </a:r>
          </a:p>
        </p:txBody>
      </p:sp>
    </p:spTree>
    <p:extLst>
      <p:ext uri="{BB962C8B-B14F-4D97-AF65-F5344CB8AC3E}">
        <p14:creationId xmlns:p14="http://schemas.microsoft.com/office/powerpoint/2010/main" val="365850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复习练习题</a:t>
            </a:r>
            <a:r>
              <a:rPr lang="en-US" altLang="zh-CN" dirty="0"/>
              <a:t>(</a:t>
            </a:r>
            <a:r>
              <a:rPr lang="zh-CN" altLang="en-US" dirty="0"/>
              <a:t>不用交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22300" indent="-622300">
              <a:buNone/>
            </a:pPr>
            <a:r>
              <a:rPr lang="en-US" altLang="zh-CN" dirty="0"/>
              <a:t>1.6 </a:t>
            </a:r>
            <a:r>
              <a:rPr lang="zh-CN" altLang="en-US" dirty="0"/>
              <a:t>如何采用</a:t>
            </a:r>
            <a:r>
              <a:rPr lang="en-US" altLang="zh-CN" dirty="0"/>
              <a:t>VC 2017</a:t>
            </a:r>
            <a:r>
              <a:rPr lang="zh-CN" altLang="en-US" dirty="0"/>
              <a:t>创建一个基本的</a:t>
            </a:r>
            <a:r>
              <a:rPr lang="en-US" altLang="zh-CN" dirty="0"/>
              <a:t>C++</a:t>
            </a:r>
            <a:r>
              <a:rPr lang="zh-CN" altLang="en-US" dirty="0"/>
              <a:t>程序。</a:t>
            </a:r>
            <a:r>
              <a:rPr lang="zh-CN" altLang="en-US" sz="2100" dirty="0"/>
              <a:t>方法</a:t>
            </a:r>
            <a:r>
              <a:rPr lang="en-US" altLang="zh-CN" sz="2100" dirty="0"/>
              <a:t>1: </a:t>
            </a:r>
            <a:r>
              <a:rPr lang="zh-CN" altLang="en-US" sz="2100" dirty="0"/>
              <a:t>新建项目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100" dirty="0"/>
              <a:t>方法</a:t>
            </a:r>
            <a:r>
              <a:rPr lang="en-US" altLang="zh-CN" sz="2100" dirty="0"/>
              <a:t>2: </a:t>
            </a:r>
            <a:r>
              <a:rPr lang="zh-CN" altLang="en-US" sz="2100" dirty="0"/>
              <a:t>通过菜单“文件”</a:t>
            </a:r>
            <a:r>
              <a:rPr lang="zh-CN" altLang="en-US" sz="2100" dirty="0">
                <a:sym typeface="Wingdings" panose="05000000000000000000" pitchFamily="2" charset="2"/>
              </a:rPr>
              <a:t>“新建”“项目”</a:t>
            </a:r>
            <a:r>
              <a:rPr lang="en-US" altLang="zh-CN" sz="2100" dirty="0">
                <a:sym typeface="Wingdings" panose="05000000000000000000" pitchFamily="2" charset="2"/>
              </a:rPr>
              <a:t>: </a:t>
            </a:r>
            <a:r>
              <a:rPr lang="zh-CN" altLang="en-US" sz="2100" dirty="0">
                <a:sym typeface="Wingdings" panose="05000000000000000000" pitchFamily="2" charset="2"/>
              </a:rPr>
              <a:t>新建项目</a:t>
            </a:r>
            <a:endParaRPr lang="zh-CN" altLang="en-US" dirty="0"/>
          </a:p>
          <a:p>
            <a:pPr marL="622300" indent="-622300">
              <a:buNone/>
            </a:pPr>
            <a:r>
              <a:rPr lang="en-US" altLang="zh-CN" dirty="0"/>
              <a:t>1.7 </a:t>
            </a:r>
            <a:r>
              <a:rPr lang="zh-CN" altLang="en-US" dirty="0"/>
              <a:t>请简述在</a:t>
            </a:r>
            <a:r>
              <a:rPr lang="en-US" altLang="zh-CN" dirty="0"/>
              <a:t>VC 2017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FF0000"/>
                </a:solidFill>
              </a:rPr>
              <a:t>解决方案资源管理器</a:t>
            </a:r>
            <a:r>
              <a:rPr lang="zh-CN" altLang="en-US" dirty="0"/>
              <a:t>的主要作用。</a:t>
            </a:r>
            <a:r>
              <a:rPr lang="zh-CN" altLang="en-US" sz="2000" dirty="0"/>
              <a:t>展示当前程序所包含的项目和文件。</a:t>
            </a:r>
            <a:endParaRPr lang="zh-CN" altLang="en-US" dirty="0"/>
          </a:p>
          <a:p>
            <a:pPr marL="622300" indent="-622300">
              <a:buNone/>
            </a:pPr>
            <a:r>
              <a:rPr lang="en-US" altLang="zh-CN" dirty="0"/>
              <a:t>1.8 </a:t>
            </a:r>
            <a:r>
              <a:rPr lang="zh-CN" altLang="en-US" dirty="0"/>
              <a:t>请简述在</a:t>
            </a:r>
            <a:r>
              <a:rPr lang="en-US" altLang="zh-CN" dirty="0"/>
              <a:t>VC 2017</a:t>
            </a:r>
            <a:r>
              <a:rPr lang="zh-CN" altLang="en-US" dirty="0"/>
              <a:t>中类视图窗口的主要作用。</a:t>
            </a:r>
            <a:r>
              <a:rPr lang="zh-CN" altLang="en-US" sz="2100" dirty="0"/>
              <a:t>展示在开发的应用程序中定义、引用或调用的对象及其成员。它通过图标标识在项目中使用的命名空间、类型、接口、枚举和类等对象或其成员，并通过层次结构对这些对象和成员进行管理。</a:t>
            </a:r>
          </a:p>
          <a:p>
            <a:pPr marL="622300" indent="-622300">
              <a:buNone/>
            </a:pPr>
            <a:r>
              <a:rPr lang="en-US" altLang="zh-CN" dirty="0"/>
              <a:t>1.9 </a:t>
            </a:r>
            <a:r>
              <a:rPr lang="zh-CN" altLang="en-US" dirty="0"/>
              <a:t>如何采用</a:t>
            </a:r>
            <a:r>
              <a:rPr lang="en-US" altLang="zh-CN" dirty="0"/>
              <a:t>VC 2017</a:t>
            </a:r>
            <a:r>
              <a:rPr lang="zh-CN" altLang="en-US" dirty="0"/>
              <a:t>给一个</a:t>
            </a:r>
            <a:r>
              <a:rPr lang="en-US" altLang="zh-CN" dirty="0"/>
              <a:t>C++</a:t>
            </a:r>
            <a:r>
              <a:rPr lang="zh-CN" altLang="en-US" dirty="0"/>
              <a:t>程序添加新的头文件和源文件。</a:t>
            </a:r>
            <a:r>
              <a:rPr lang="zh-CN" altLang="en-US" sz="2100" dirty="0"/>
              <a:t>步骤</a:t>
            </a:r>
            <a:r>
              <a:rPr lang="en-US" altLang="zh-CN" sz="2100" dirty="0"/>
              <a:t>1: </a:t>
            </a:r>
            <a:r>
              <a:rPr lang="zh-CN" altLang="en-US" sz="2100" dirty="0"/>
              <a:t>选中“解决方案资源管理器”步骤</a:t>
            </a:r>
            <a:r>
              <a:rPr lang="en-US" altLang="zh-CN" sz="2100" dirty="0"/>
              <a:t>2: </a:t>
            </a:r>
            <a:r>
              <a:rPr lang="zh-CN" altLang="en-US" sz="2100" dirty="0"/>
              <a:t>在源文件或头文件上方单击鼠标右键步骤</a:t>
            </a:r>
            <a:r>
              <a:rPr lang="en-US" altLang="zh-CN" sz="2100" dirty="0"/>
              <a:t>3: </a:t>
            </a:r>
            <a:r>
              <a:rPr lang="zh-CN" altLang="en-US" sz="2100" dirty="0"/>
              <a:t>单击右键菜单“添加”</a:t>
            </a:r>
            <a:r>
              <a:rPr lang="zh-CN" altLang="en-US" sz="2100" dirty="0">
                <a:sym typeface="Wingdings" panose="05000000000000000000" pitchFamily="2" charset="2"/>
              </a:rPr>
              <a:t>“新建项”</a:t>
            </a:r>
            <a:endParaRPr lang="en-US" altLang="zh-CN" sz="2100" dirty="0"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100" dirty="0"/>
              <a:t>	</a:t>
            </a:r>
            <a:r>
              <a:rPr lang="zh-CN" altLang="en-US" sz="2100" dirty="0"/>
              <a:t>步骤</a:t>
            </a:r>
            <a:r>
              <a:rPr lang="en-US" altLang="zh-CN" sz="2100" dirty="0"/>
              <a:t>1: </a:t>
            </a:r>
            <a:r>
              <a:rPr lang="zh-CN" altLang="en-US" sz="2100" dirty="0"/>
              <a:t>选择“</a:t>
            </a:r>
            <a:r>
              <a:rPr lang="en-US" altLang="zh-CN" sz="2100" dirty="0"/>
              <a:t>Visual C++”</a:t>
            </a:r>
            <a:r>
              <a:rPr lang="zh-CN" altLang="en-US" sz="2100" dirty="0"/>
              <a:t>步骤</a:t>
            </a:r>
            <a:r>
              <a:rPr lang="en-US" altLang="zh-CN" sz="2100" dirty="0"/>
              <a:t>2: </a:t>
            </a:r>
            <a:r>
              <a:rPr lang="zh-CN" altLang="en-US" sz="2100" dirty="0"/>
              <a:t>选择“</a:t>
            </a:r>
            <a:r>
              <a:rPr lang="en-US" altLang="zh-CN" sz="2100" dirty="0"/>
              <a:t>C++</a:t>
            </a:r>
            <a:r>
              <a:rPr lang="zh-CN" altLang="en-US" sz="2100" dirty="0"/>
              <a:t>文件”或者“头文件”步骤</a:t>
            </a:r>
            <a:r>
              <a:rPr lang="en-US" altLang="zh-CN" sz="2100" dirty="0"/>
              <a:t>3: </a:t>
            </a:r>
            <a:r>
              <a:rPr lang="zh-CN" altLang="en-US" sz="2100" dirty="0"/>
              <a:t>选择项目所在路径步骤</a:t>
            </a:r>
            <a:r>
              <a:rPr lang="en-US" altLang="zh-CN" sz="2100" dirty="0"/>
              <a:t>4: </a:t>
            </a:r>
            <a:r>
              <a:rPr lang="zh-CN" altLang="en-US" sz="2100" dirty="0"/>
              <a:t>输入文件名称步骤</a:t>
            </a:r>
            <a:r>
              <a:rPr lang="en-US" altLang="zh-CN" sz="2100" dirty="0"/>
              <a:t>5: </a:t>
            </a:r>
            <a:r>
              <a:rPr lang="zh-CN" altLang="en-US" sz="2100" dirty="0"/>
              <a:t>单击 “添加</a:t>
            </a:r>
            <a:r>
              <a:rPr lang="zh-CN" altLang="en-US" sz="2100" dirty="0">
                <a:sym typeface="Wingdings" panose="05000000000000000000" pitchFamily="2" charset="2"/>
              </a:rPr>
              <a:t>”按钮</a:t>
            </a:r>
            <a:endParaRPr lang="zh-CN" altLang="en-US" dirty="0"/>
          </a:p>
          <a:p>
            <a:pPr marL="622300" indent="-622300">
              <a:buNone/>
            </a:pPr>
            <a:r>
              <a:rPr lang="en-US" altLang="zh-CN" dirty="0"/>
              <a:t>1.10 </a:t>
            </a:r>
            <a:r>
              <a:rPr lang="zh-CN" altLang="en-US" dirty="0"/>
              <a:t>编译器通常通过什么来区分源程序是</a:t>
            </a:r>
            <a:r>
              <a:rPr lang="en-US" altLang="zh-CN" dirty="0"/>
              <a:t>C</a:t>
            </a:r>
            <a:r>
              <a:rPr lang="zh-CN" altLang="en-US" dirty="0"/>
              <a:t>语言的，还是</a:t>
            </a:r>
            <a:r>
              <a:rPr lang="en-US" altLang="zh-CN" dirty="0"/>
              <a:t>C++</a:t>
            </a:r>
            <a:r>
              <a:rPr lang="zh-CN" altLang="en-US" dirty="0"/>
              <a:t>的</a:t>
            </a:r>
            <a:r>
              <a:rPr lang="en-US" altLang="zh-CN" dirty="0"/>
              <a:t>?</a:t>
            </a:r>
            <a:r>
              <a:rPr lang="zh-CN" altLang="en-US" sz="1900" dirty="0"/>
              <a:t>通过源文件的扩展名</a:t>
            </a:r>
            <a:endParaRPr lang="en-US" altLang="zh-CN" sz="1700" dirty="0"/>
          </a:p>
          <a:p>
            <a:pPr marL="622300" indent="-622300">
              <a:buNone/>
            </a:pPr>
            <a:r>
              <a:rPr lang="en-US" altLang="zh-CN" dirty="0"/>
              <a:t>1.11 </a:t>
            </a:r>
            <a:r>
              <a:rPr lang="zh-CN" altLang="en-US" dirty="0"/>
              <a:t>请写出带有参数的主函数</a:t>
            </a:r>
            <a:r>
              <a:rPr lang="en-US" altLang="zh-CN" dirty="0"/>
              <a:t>main</a:t>
            </a:r>
            <a:r>
              <a:rPr lang="zh-CN" altLang="en-US" dirty="0"/>
              <a:t>的声明，并简述各个组成要素的含义。</a:t>
            </a:r>
            <a:r>
              <a:rPr lang="zh-CN" altLang="en-US" sz="1900" dirty="0"/>
              <a:t>（见附件</a:t>
            </a:r>
            <a:r>
              <a:rPr lang="en-US" altLang="zh-CN" sz="1900" dirty="0"/>
              <a:t>1</a:t>
            </a:r>
            <a:r>
              <a:rPr lang="zh-CN" altLang="en-US" sz="1900" dirty="0"/>
              <a:t>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2021年2月27日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152400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雍俊海</a:t>
            </a:r>
            <a:r>
              <a:rPr lang="en-US" altLang="zh-CN"/>
              <a:t>: </a:t>
            </a:r>
            <a:r>
              <a:rPr lang="zh-CN" altLang="en-US"/>
              <a:t>面向对象程序设计基础</a:t>
            </a:r>
          </a:p>
        </p:txBody>
      </p:sp>
    </p:spTree>
    <p:extLst>
      <p:ext uri="{BB962C8B-B14F-4D97-AF65-F5344CB8AC3E}">
        <p14:creationId xmlns:p14="http://schemas.microsoft.com/office/powerpoint/2010/main" val="147357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复习练习题</a:t>
            </a:r>
            <a:r>
              <a:rPr lang="en-US" altLang="zh-CN" dirty="0"/>
              <a:t>(</a:t>
            </a:r>
            <a:r>
              <a:rPr lang="zh-CN" altLang="en-US" dirty="0"/>
              <a:t>不用交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2788" indent="-712788">
              <a:buNone/>
            </a:pPr>
            <a:r>
              <a:rPr lang="en-US" altLang="zh-CN" dirty="0"/>
              <a:t>1.12 </a:t>
            </a:r>
            <a:r>
              <a:rPr lang="zh-CN" altLang="en-US" dirty="0"/>
              <a:t>在</a:t>
            </a:r>
            <a:r>
              <a:rPr lang="en-US" altLang="zh-CN" dirty="0"/>
              <a:t>VC 2017</a:t>
            </a:r>
            <a:r>
              <a:rPr lang="zh-CN" altLang="en-US" dirty="0"/>
              <a:t>中，如何带调试运行程序</a:t>
            </a:r>
            <a:r>
              <a:rPr lang="en-US" altLang="zh-CN" dirty="0"/>
              <a:t>? </a:t>
            </a:r>
            <a:r>
              <a:rPr lang="zh-CN" altLang="en-US" dirty="0"/>
              <a:t>如何不带调试运行程序</a:t>
            </a:r>
            <a:r>
              <a:rPr lang="en-US" altLang="zh-CN" dirty="0"/>
              <a:t>?</a:t>
            </a:r>
          </a:p>
          <a:p>
            <a:pPr marL="712788" indent="-712788">
              <a:buNone/>
            </a:pPr>
            <a:r>
              <a:rPr lang="en-US" altLang="zh-CN" dirty="0"/>
              <a:t>1.13 </a:t>
            </a:r>
            <a:r>
              <a:rPr lang="zh-CN" altLang="en-US" dirty="0"/>
              <a:t>请简述结构化程序设计与面向对象程序设计的区别</a:t>
            </a:r>
            <a:r>
              <a:rPr lang="en-US" altLang="zh-CN" dirty="0"/>
              <a:t>?</a:t>
            </a:r>
          </a:p>
          <a:p>
            <a:pPr marL="712788" indent="-712788">
              <a:buNone/>
            </a:pPr>
            <a:r>
              <a:rPr lang="en-US" altLang="zh-CN" dirty="0"/>
              <a:t>1.14 </a:t>
            </a:r>
            <a:r>
              <a:rPr lang="zh-CN" altLang="en-US" dirty="0"/>
              <a:t>如何利用宏定义，避开头文件嵌套和重复定义</a:t>
            </a:r>
            <a:r>
              <a:rPr lang="en-US" altLang="zh-CN" dirty="0"/>
              <a:t>?</a:t>
            </a:r>
          </a:p>
          <a:p>
            <a:pPr marL="712788" indent="-712788">
              <a:buNone/>
            </a:pPr>
            <a:r>
              <a:rPr lang="en-US" altLang="zh-CN" dirty="0"/>
              <a:t>1.15 </a:t>
            </a:r>
            <a:r>
              <a:rPr lang="zh-CN" altLang="en-US" dirty="0"/>
              <a:t>请简述</a:t>
            </a:r>
            <a:r>
              <a:rPr lang="en-US" altLang="zh-CN" dirty="0"/>
              <a:t>C++</a:t>
            </a:r>
            <a:r>
              <a:rPr lang="zh-CN" altLang="en-US" dirty="0"/>
              <a:t>命名空间</a:t>
            </a:r>
            <a:r>
              <a:rPr lang="en-US" altLang="zh-CN" dirty="0"/>
              <a:t>(namespace)</a:t>
            </a:r>
            <a:r>
              <a:rPr lang="zh-CN" altLang="en-US" dirty="0"/>
              <a:t>的作用。</a:t>
            </a:r>
            <a:r>
              <a:rPr lang="zh-CN" altLang="en-US" sz="2000" dirty="0"/>
              <a:t>为</a:t>
            </a:r>
            <a:r>
              <a:rPr lang="en-US" altLang="zh-CN" sz="2000" dirty="0"/>
              <a:t>C++</a:t>
            </a:r>
            <a:r>
              <a:rPr lang="zh-CN" altLang="en-US" sz="2000" dirty="0"/>
              <a:t>代码提供了一种管理机制，可以在一定程度上减少命名冲突。</a:t>
            </a:r>
            <a:endParaRPr lang="zh-CN" altLang="en-US" dirty="0"/>
          </a:p>
          <a:p>
            <a:pPr marL="712788" indent="-712788">
              <a:buNone/>
            </a:pPr>
            <a:r>
              <a:rPr lang="en-US" altLang="zh-CN" dirty="0"/>
              <a:t>1.16 </a:t>
            </a:r>
            <a:r>
              <a:rPr lang="zh-CN" altLang="en-US" dirty="0"/>
              <a:t>请简述使用命名空间</a:t>
            </a:r>
            <a:r>
              <a:rPr lang="en-US" altLang="zh-CN" dirty="0"/>
              <a:t>(namespace)</a:t>
            </a:r>
            <a:r>
              <a:rPr lang="zh-CN" altLang="en-US" dirty="0"/>
              <a:t>的三种形式，并给出代码示例。</a:t>
            </a:r>
            <a:r>
              <a:rPr lang="zh-CN" altLang="en-US" sz="2000" dirty="0"/>
              <a:t>（见附件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</a:p>
          <a:p>
            <a:pPr marL="712788" indent="-712788">
              <a:buNone/>
            </a:pPr>
            <a:r>
              <a:rPr lang="en-US" altLang="zh-CN" dirty="0"/>
              <a:t>1.17 </a:t>
            </a:r>
            <a:r>
              <a:rPr lang="zh-CN" altLang="en-US" dirty="0"/>
              <a:t>请给出</a:t>
            </a:r>
            <a:r>
              <a:rPr lang="en-US" altLang="zh-CN" dirty="0"/>
              <a:t>C++</a:t>
            </a:r>
            <a:r>
              <a:rPr lang="zh-CN" altLang="en-US" dirty="0"/>
              <a:t>的标准输入和输出的应用示例。</a:t>
            </a:r>
            <a:r>
              <a:rPr lang="zh-CN" altLang="en-US" sz="2000" dirty="0"/>
              <a:t>（见附件</a:t>
            </a:r>
            <a:r>
              <a:rPr lang="en-US" altLang="zh-CN" sz="2000" dirty="0"/>
              <a:t>3</a:t>
            </a:r>
            <a:r>
              <a:rPr lang="zh-CN" altLang="en-US" sz="2000" dirty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2021年2月27日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152400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雍俊海</a:t>
            </a:r>
            <a:r>
              <a:rPr lang="en-US" altLang="zh-CN"/>
              <a:t>: </a:t>
            </a:r>
            <a:r>
              <a:rPr lang="zh-CN" altLang="en-US"/>
              <a:t>面向对象程序设计基础</a:t>
            </a:r>
          </a:p>
        </p:txBody>
      </p:sp>
    </p:spTree>
    <p:extLst>
      <p:ext uri="{BB962C8B-B14F-4D97-AF65-F5344CB8AC3E}">
        <p14:creationId xmlns:p14="http://schemas.microsoft.com/office/powerpoint/2010/main" val="277044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复习练习题</a:t>
            </a:r>
            <a:r>
              <a:rPr lang="en-US" altLang="zh-CN" dirty="0"/>
              <a:t>(</a:t>
            </a:r>
            <a:r>
              <a:rPr lang="zh-CN" altLang="en-US" dirty="0"/>
              <a:t>不用交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803275" indent="-803275">
              <a:lnSpc>
                <a:spcPct val="80000"/>
              </a:lnSpc>
              <a:buNone/>
            </a:pPr>
            <a:r>
              <a:rPr lang="en-US" altLang="zh-CN" dirty="0"/>
              <a:t>1.18 C</a:t>
            </a:r>
            <a:r>
              <a:rPr lang="zh-CN" altLang="en-US" dirty="0"/>
              <a:t>语言结构体与</a:t>
            </a:r>
            <a:r>
              <a:rPr lang="en-US" altLang="zh-CN" dirty="0"/>
              <a:t>C++</a:t>
            </a:r>
            <a:r>
              <a:rPr lang="zh-CN" altLang="en-US" dirty="0"/>
              <a:t>的类有什么区别</a:t>
            </a:r>
            <a:r>
              <a:rPr lang="en-US" altLang="zh-CN" dirty="0"/>
              <a:t>?</a:t>
            </a:r>
          </a:p>
          <a:p>
            <a:pPr marL="803275" indent="-803275">
              <a:lnSpc>
                <a:spcPct val="80000"/>
              </a:lnSpc>
              <a:buNone/>
            </a:pPr>
            <a:r>
              <a:rPr lang="en-US" altLang="zh-CN" dirty="0"/>
              <a:t>1.19 C</a:t>
            </a:r>
            <a:r>
              <a:rPr lang="zh-CN" altLang="en-US" dirty="0"/>
              <a:t>语言函数与</a:t>
            </a:r>
            <a:r>
              <a:rPr lang="en-US" altLang="zh-CN" dirty="0"/>
              <a:t>C++</a:t>
            </a:r>
            <a:r>
              <a:rPr lang="zh-CN" altLang="en-US" dirty="0"/>
              <a:t>的类有什么区别</a:t>
            </a:r>
            <a:r>
              <a:rPr lang="en-US" altLang="zh-CN" dirty="0"/>
              <a:t>?</a:t>
            </a:r>
          </a:p>
          <a:p>
            <a:pPr marL="803275" indent="-803275">
              <a:lnSpc>
                <a:spcPct val="80000"/>
              </a:lnSpc>
              <a:buNone/>
            </a:pPr>
            <a:r>
              <a:rPr lang="en-US" altLang="zh-CN" dirty="0"/>
              <a:t>1.20 </a:t>
            </a:r>
            <a:r>
              <a:rPr lang="zh-CN" altLang="en-US" dirty="0"/>
              <a:t>什么是软件构件库</a:t>
            </a:r>
            <a:r>
              <a:rPr lang="en-US" altLang="zh-CN" dirty="0"/>
              <a:t>?</a:t>
            </a:r>
            <a:r>
              <a:rPr lang="zh-CN" altLang="en-US" sz="2200" dirty="0"/>
              <a:t>软件构件库</a:t>
            </a:r>
            <a:r>
              <a:rPr lang="en-US" altLang="zh-CN" sz="2200" dirty="0"/>
              <a:t>(software component library)</a:t>
            </a:r>
            <a:r>
              <a:rPr lang="zh-CN" altLang="en-US" sz="2200" dirty="0"/>
              <a:t>存储可复用软件构件及其相关代码或文档信息，是用以支持开发人员进行代码复用的软件包。</a:t>
            </a:r>
            <a:endParaRPr lang="en-US" altLang="zh-CN" dirty="0"/>
          </a:p>
          <a:p>
            <a:pPr marL="803275" indent="-803275">
              <a:lnSpc>
                <a:spcPct val="80000"/>
              </a:lnSpc>
              <a:buNone/>
            </a:pPr>
            <a:r>
              <a:rPr lang="en-US" altLang="zh-CN" dirty="0"/>
              <a:t>1.21 </a:t>
            </a:r>
            <a:r>
              <a:rPr lang="zh-CN" altLang="en-US" dirty="0"/>
              <a:t>软件构件库通常包括哪些内容</a:t>
            </a:r>
            <a:r>
              <a:rPr lang="en-US" altLang="zh-CN" dirty="0"/>
              <a:t>? </a:t>
            </a:r>
            <a:r>
              <a:rPr lang="zh-CN" altLang="en-US" dirty="0"/>
              <a:t>其中哪些是必须要有的</a:t>
            </a:r>
            <a:r>
              <a:rPr lang="en-US" altLang="zh-CN" dirty="0"/>
              <a:t>?</a:t>
            </a:r>
            <a:r>
              <a:rPr lang="zh-CN" altLang="en-US" sz="2200" dirty="0"/>
              <a:t>需求说明、软件设计规约、源代码、目标码、实现原理文档、测试方案、测试代码、测试用例以及用户手册等。</a:t>
            </a:r>
            <a:endParaRPr lang="en-US" altLang="zh-CN" sz="2200" dirty="0"/>
          </a:p>
          <a:p>
            <a:pPr marL="803275" indent="-803275">
              <a:lnSpc>
                <a:spcPct val="80000"/>
              </a:lnSpc>
              <a:buNone/>
            </a:pPr>
            <a:r>
              <a:rPr lang="en-US" altLang="zh-CN" sz="2200" dirty="0"/>
              <a:t>	</a:t>
            </a:r>
            <a:r>
              <a:rPr lang="zh-CN" altLang="en-US" sz="2200" dirty="0"/>
              <a:t>代码文件和文档文件</a:t>
            </a:r>
            <a:endParaRPr lang="en-US" altLang="zh-CN" sz="2200" dirty="0"/>
          </a:p>
          <a:p>
            <a:pPr marL="803275" indent="-803275">
              <a:lnSpc>
                <a:spcPct val="80000"/>
              </a:lnSpc>
              <a:buNone/>
            </a:pPr>
            <a:r>
              <a:rPr lang="en-US" altLang="zh-CN" dirty="0"/>
              <a:t>1.22 </a:t>
            </a:r>
            <a:r>
              <a:rPr lang="zh-CN" altLang="en-US" dirty="0"/>
              <a:t>软件构件库应具备哪些特点</a:t>
            </a:r>
            <a:r>
              <a:rPr lang="en-US" altLang="zh-CN" dirty="0"/>
              <a:t>?</a:t>
            </a:r>
            <a:r>
              <a:rPr lang="zh-CN" altLang="en-US" dirty="0"/>
              <a:t>方便查找</a:t>
            </a:r>
            <a:r>
              <a:rPr lang="zh-CN" altLang="en-US" sz="2200" dirty="0"/>
              <a:t>（方便研发人员找到所需要的代码或接口。）可以重复利用（通常不需要修改代码就可以直接调用。）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1.23 </a:t>
            </a:r>
            <a:r>
              <a:rPr lang="zh-CN" altLang="en-US" dirty="0"/>
              <a:t>面向对象技术与软件构件库的关系是什么</a:t>
            </a:r>
            <a:r>
              <a:rPr lang="en-US" altLang="zh-CN" dirty="0"/>
              <a:t>?	</a:t>
            </a:r>
            <a:r>
              <a:rPr lang="zh-CN" altLang="en-US" sz="2300" dirty="0"/>
              <a:t>面向对象技术</a:t>
            </a:r>
            <a:endParaRPr lang="en-US" altLang="zh-CN" sz="2300" dirty="0"/>
          </a:p>
          <a:p>
            <a:pPr marL="0" indent="0">
              <a:buNone/>
            </a:pPr>
            <a:r>
              <a:rPr lang="en-US" altLang="zh-CN" sz="2300" dirty="0"/>
              <a:t>1.</a:t>
            </a:r>
            <a:r>
              <a:rPr lang="zh-CN" altLang="en-US" sz="2300" dirty="0"/>
              <a:t>可以用来实现软件构件库。</a:t>
            </a:r>
            <a:r>
              <a:rPr lang="en-US" altLang="zh-CN" sz="2300" dirty="0"/>
              <a:t>2.</a:t>
            </a:r>
            <a:r>
              <a:rPr lang="zh-CN" altLang="en-US" sz="2300" dirty="0"/>
              <a:t>可以实现软件构件库的有效组织和管理，例如</a:t>
            </a:r>
            <a:r>
              <a:rPr lang="en-US" altLang="zh-CN" sz="2300" dirty="0"/>
              <a:t>: </a:t>
            </a:r>
            <a:r>
              <a:rPr lang="zh-CN" altLang="en-US" sz="2300" dirty="0"/>
              <a:t>类或命名空间。</a:t>
            </a:r>
          </a:p>
          <a:p>
            <a:pPr marL="0" indent="0">
              <a:buNone/>
            </a:pPr>
            <a:r>
              <a:rPr lang="en-US" altLang="zh-CN" sz="2300" dirty="0"/>
              <a:t>3.</a:t>
            </a:r>
            <a:r>
              <a:rPr lang="zh-CN" altLang="en-US" sz="2300" dirty="0"/>
              <a:t>同时提供了方便软件构件库应用和扩展的机制，例如</a:t>
            </a:r>
            <a:r>
              <a:rPr lang="en-US" altLang="zh-CN" sz="2300" dirty="0"/>
              <a:t>: </a:t>
            </a:r>
            <a:r>
              <a:rPr lang="zh-CN" altLang="en-US" sz="2300" dirty="0"/>
              <a:t>封装性和继承性等。</a:t>
            </a:r>
            <a:endParaRPr lang="en-US" altLang="zh-CN" dirty="0"/>
          </a:p>
          <a:p>
            <a:pPr marL="803275" indent="-803275">
              <a:lnSpc>
                <a:spcPct val="80000"/>
              </a:lnSpc>
              <a:buNone/>
            </a:pPr>
            <a:r>
              <a:rPr lang="en-US" altLang="zh-CN" dirty="0"/>
              <a:t>1.24 </a:t>
            </a:r>
            <a:r>
              <a:rPr lang="zh-CN" altLang="en-US" dirty="0"/>
              <a:t>采用面向对象技术构建软件构件库有可能会有哪些优点</a:t>
            </a:r>
            <a:r>
              <a:rPr lang="en-US" altLang="zh-CN" dirty="0"/>
              <a:t>?</a:t>
            </a:r>
          </a:p>
          <a:p>
            <a:pPr marL="803275" indent="-803275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FF3300"/>
                </a:solidFill>
              </a:rPr>
              <a:t>1.25 </a:t>
            </a:r>
            <a:r>
              <a:rPr lang="zh-CN" altLang="en-US" dirty="0">
                <a:solidFill>
                  <a:srgbClr val="FF3300"/>
                </a:solidFill>
              </a:rPr>
              <a:t>本课程的评分标准是什么</a:t>
            </a:r>
            <a:r>
              <a:rPr lang="en-US" altLang="zh-CN" dirty="0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2021年2月27日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152400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雍俊海</a:t>
            </a:r>
            <a:r>
              <a:rPr lang="en-US" altLang="zh-CN"/>
              <a:t>: </a:t>
            </a:r>
            <a:r>
              <a:rPr lang="zh-CN" altLang="en-US"/>
              <a:t>面向对象程序设计基础</a:t>
            </a:r>
          </a:p>
        </p:txBody>
      </p:sp>
    </p:spTree>
    <p:extLst>
      <p:ext uri="{BB962C8B-B14F-4D97-AF65-F5344CB8AC3E}">
        <p14:creationId xmlns:p14="http://schemas.microsoft.com/office/powerpoint/2010/main" val="232431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应用命名空间</a:t>
            </a:r>
            <a:r>
              <a:rPr lang="en-US" altLang="zh-CN" dirty="0"/>
              <a:t>(namespace)</a:t>
            </a:r>
            <a:r>
              <a:rPr lang="zh-CN" altLang="en-US" dirty="0"/>
              <a:t>的三种形式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FF"/>
                </a:solidFill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新宋体" panose="02010609030101010101" pitchFamily="49" charset="-122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std</a:t>
            </a:r>
            <a:endParaRPr lang="en-US" altLang="zh-CN" dirty="0">
              <a:solidFill>
                <a:srgbClr val="000000"/>
              </a:solidFill>
              <a:ea typeface="新宋体" panose="02010609030101010101" pitchFamily="49" charset="-12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ea typeface="新宋体" panose="02010609030101010101" pitchFamily="49" charset="-122"/>
              </a:rPr>
              <a:t>可以使用隶属于</a:t>
            </a:r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std</a:t>
            </a:r>
            <a:r>
              <a:rPr lang="zh-CN" altLang="en-US" dirty="0">
                <a:solidFill>
                  <a:srgbClr val="000000"/>
                </a:solidFill>
                <a:ea typeface="新宋体" panose="02010609030101010101" pitchFamily="49" charset="-122"/>
              </a:rPr>
              <a:t>所有的名称，包括</a:t>
            </a:r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cin</a:t>
            </a:r>
            <a:r>
              <a:rPr lang="zh-CN" altLang="en-US" dirty="0">
                <a:solidFill>
                  <a:srgbClr val="000000"/>
                </a:solidFill>
                <a:ea typeface="新宋体" panose="02010609030101010101" pitchFamily="49" charset="-122"/>
              </a:rPr>
              <a:t>和</a:t>
            </a:r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cout</a:t>
            </a:r>
            <a:r>
              <a:rPr lang="zh-CN" altLang="en-US" dirty="0">
                <a:solidFill>
                  <a:srgbClr val="000000"/>
                </a:solidFill>
                <a:ea typeface="新宋体" panose="02010609030101010101" pitchFamily="49" charset="-122"/>
              </a:rPr>
              <a:t>等。</a:t>
            </a:r>
            <a:endParaRPr lang="en-US" altLang="zh-CN" dirty="0">
              <a:solidFill>
                <a:srgbClr val="000000"/>
              </a:solidFill>
              <a:ea typeface="新宋体" panose="02010609030101010101" pitchFamily="49" charset="-122"/>
            </a:endParaRPr>
          </a:p>
          <a:p>
            <a:pPr marL="581025" lvl="2" indent="0">
              <a:buNone/>
            </a:pP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请输入一个整数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581025" lvl="2" indent="0">
              <a:buNone/>
            </a:pP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m_data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zh-CN" altLang="en-US" dirty="0">
              <a:solidFill>
                <a:srgbClr val="000000"/>
              </a:solidFill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  <a:ea typeface="新宋体" panose="02010609030101010101" pitchFamily="49" charset="-122"/>
              </a:rPr>
              <a:t>只能使用变量</a:t>
            </a:r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cout</a:t>
            </a:r>
            <a:r>
              <a:rPr lang="zh-CN" altLang="en-US" dirty="0">
                <a:solidFill>
                  <a:srgbClr val="000000"/>
                </a:solidFill>
                <a:ea typeface="新宋体" panose="02010609030101010101" pitchFamily="49" charset="-122"/>
              </a:rPr>
              <a:t>。</a:t>
            </a:r>
          </a:p>
          <a:p>
            <a:pPr marL="581025" lvl="2" indent="0">
              <a:buNone/>
            </a:pP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请输入一个整数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dirty="0">
                <a:solidFill>
                  <a:srgbClr val="0000FF"/>
                </a:solidFill>
                <a:ea typeface="新宋体" panose="02010609030101010101" pitchFamily="49" charset="-122"/>
              </a:rPr>
              <a:t>直接使用变量</a:t>
            </a:r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cout</a:t>
            </a:r>
            <a:endParaRPr lang="en-US" altLang="zh-CN" dirty="0">
              <a:solidFill>
                <a:srgbClr val="000000"/>
              </a:solidFill>
              <a:ea typeface="新宋体" panose="02010609030101010101" pitchFamily="49" charset="-122"/>
            </a:endParaRPr>
          </a:p>
          <a:p>
            <a:pPr lvl="2">
              <a:buNone/>
            </a:pP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请输入一个整数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 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dirty="0">
              <a:solidFill>
                <a:srgbClr val="000000"/>
              </a:solidFill>
              <a:ea typeface="新宋体" panose="0201060903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2021年2月27日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152400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雍俊海</a:t>
            </a:r>
            <a:r>
              <a:rPr lang="en-US" altLang="zh-CN"/>
              <a:t>: </a:t>
            </a:r>
            <a:r>
              <a:rPr lang="zh-CN" altLang="en-US"/>
              <a:t>面向对象程序设计基础</a:t>
            </a:r>
          </a:p>
        </p:txBody>
      </p:sp>
    </p:spTree>
    <p:extLst>
      <p:ext uri="{BB962C8B-B14F-4D97-AF65-F5344CB8AC3E}">
        <p14:creationId xmlns:p14="http://schemas.microsoft.com/office/powerpoint/2010/main" val="427127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应用命名空间</a:t>
            </a:r>
            <a:r>
              <a:rPr lang="en-US" altLang="zh-CN" dirty="0"/>
              <a:t>(namespace)</a:t>
            </a:r>
            <a:r>
              <a:rPr lang="zh-CN" altLang="en-US" dirty="0"/>
              <a:t>的三种形式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2021年2月27日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152400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雍俊海</a:t>
            </a:r>
            <a:r>
              <a:rPr lang="en-US" altLang="zh-CN"/>
              <a:t>: </a:t>
            </a:r>
            <a:r>
              <a:rPr lang="zh-CN" altLang="en-US"/>
              <a:t>面向对象程序设计基础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619250" y="3644901"/>
            <a:ext cx="4692650" cy="2663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buNone/>
            </a:pPr>
            <a:r>
              <a:rPr lang="en-US" altLang="zh-CN" sz="2000" dirty="0">
                <a:solidFill>
                  <a:srgbClr val="008000"/>
                </a:solidFill>
                <a:ea typeface="新宋体" panose="02010609030101010101" pitchFamily="49" charset="-122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ea typeface="新宋体" panose="02010609030101010101" pitchFamily="49" charset="-122"/>
              </a:rPr>
              <a:t>形式</a:t>
            </a:r>
            <a:r>
              <a:rPr lang="en-US" altLang="zh-CN" sz="2000" dirty="0">
                <a:solidFill>
                  <a:srgbClr val="008000"/>
                </a:solidFill>
                <a:ea typeface="新宋体" panose="02010609030101010101" pitchFamily="49" charset="-122"/>
              </a:rPr>
              <a:t>1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 )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您好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!"</a:t>
            </a:r>
            <a:r>
              <a:rPr lang="zh-CN" alt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main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函数结束</a:t>
            </a: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381771" y="2261021"/>
            <a:ext cx="3600450" cy="2879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228600" indent="-22860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"/>
              <a:defRPr lang="zh-CN" altLang="en-US" sz="28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1pPr>
            <a:lvl2pPr marL="540000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"/>
              <a:defRPr lang="zh-CN" altLang="en-US" sz="2600" b="1" i="0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2pPr>
            <a:lvl3pPr marL="809625" indent="-27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"/>
              <a:defRPr lang="zh-CN" altLang="en-US" sz="2500" b="1" i="0" kern="1200" baseline="0">
                <a:solidFill>
                  <a:srgbClr val="64326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3pPr>
            <a:lvl4pPr marL="1162050" indent="-352425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"/>
              <a:defRPr lang="zh-CN" altLang="en-US" sz="2400" b="1" i="0" kern="1200" baseline="0">
                <a:solidFill>
                  <a:srgbClr val="96003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4pPr>
            <a:lvl5pPr marL="1438275" indent="-360000" algn="just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"/>
              <a:defRPr lang="en-US" altLang="en-US" sz="2400" b="1" i="0" kern="1200" baseline="0">
                <a:solidFill>
                  <a:srgbClr val="6432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8000"/>
                </a:solidFill>
                <a:ea typeface="新宋体" panose="02010609030101010101" pitchFamily="49" charset="-122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ea typeface="新宋体" panose="02010609030101010101" pitchFamily="49" charset="-122"/>
              </a:rPr>
              <a:t>形式</a:t>
            </a:r>
            <a:r>
              <a:rPr lang="en-US" altLang="zh-CN" sz="2000" dirty="0">
                <a:solidFill>
                  <a:srgbClr val="008000"/>
                </a:solidFill>
                <a:ea typeface="新宋体" panose="02010609030101010101" pitchFamily="49" charset="-122"/>
              </a:rPr>
              <a:t>2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 )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您好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!"</a:t>
            </a:r>
            <a:r>
              <a:rPr lang="zh-CN" alt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main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函数结束</a:t>
            </a: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052177" y="1391739"/>
            <a:ext cx="3560743" cy="26404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lIns="0" rIns="0"/>
          <a:lstStyle>
            <a:lvl1pPr marL="342900" indent="-342900"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8000"/>
                </a:solidFill>
                <a:ea typeface="新宋体" panose="02010609030101010101" pitchFamily="49" charset="-122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ea typeface="新宋体" panose="02010609030101010101" pitchFamily="49" charset="-122"/>
              </a:rPr>
              <a:t>形式</a:t>
            </a:r>
            <a:r>
              <a:rPr lang="en-US" altLang="zh-CN" sz="2000" dirty="0">
                <a:solidFill>
                  <a:srgbClr val="008000"/>
                </a:solidFill>
                <a:ea typeface="新宋体" panose="02010609030101010101" pitchFamily="49" charset="-122"/>
              </a:rPr>
              <a:t>3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0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iostream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 )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您好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!"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</a:t>
            </a:r>
            <a:r>
              <a:rPr lang="en-US" altLang="zh-CN" sz="20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system(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"pause"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 </a:t>
            </a:r>
            <a:r>
              <a:rPr lang="en-US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main</a:t>
            </a:r>
            <a:r>
              <a:rPr lang="zh-CN" altLang="en-US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函数结束</a:t>
            </a: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621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的标准输出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zh-CN" altLang="en-US" sz="3200" dirty="0"/>
              <a:t>灵活的标准输出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3200" dirty="0">
                <a:solidFill>
                  <a:srgbClr val="000000"/>
                </a:solidFill>
                <a:ea typeface="新宋体" panose="02010609030101010101" pitchFamily="49" charset="-122"/>
              </a:rPr>
              <a:t>    </a:t>
            </a:r>
            <a:r>
              <a:rPr lang="en-US" altLang="zh-CN" sz="3200" dirty="0" err="1">
                <a:solidFill>
                  <a:srgbClr val="000000"/>
                </a:solidFill>
                <a:ea typeface="新宋体" panose="02010609030101010101" pitchFamily="49" charset="-122"/>
              </a:rPr>
              <a:t>std</a:t>
            </a:r>
            <a:r>
              <a:rPr lang="en-US" altLang="zh-CN" sz="3200" dirty="0">
                <a:solidFill>
                  <a:srgbClr val="000000"/>
                </a:solidFill>
                <a:ea typeface="新宋体" panose="02010609030101010101" pitchFamily="49" charset="-122"/>
              </a:rPr>
              <a:t>::</a:t>
            </a:r>
            <a:r>
              <a:rPr lang="en-US" altLang="zh-CN" sz="3200" dirty="0" err="1">
                <a:solidFill>
                  <a:srgbClr val="000000"/>
                </a:solidFill>
                <a:ea typeface="新宋体" panose="02010609030101010101" pitchFamily="49" charset="-122"/>
              </a:rPr>
              <a:t>cout</a:t>
            </a:r>
            <a:r>
              <a:rPr lang="en-US" altLang="zh-CN" sz="3200" dirty="0">
                <a:solidFill>
                  <a:srgbClr val="000000"/>
                </a:solidFill>
                <a:ea typeface="新宋体" panose="02010609030101010101" pitchFamily="49" charset="-122"/>
              </a:rPr>
              <a:t> &lt;&lt; </a:t>
            </a:r>
            <a:r>
              <a:rPr lang="en-US" altLang="zh-CN" sz="3200" dirty="0">
                <a:solidFill>
                  <a:srgbClr val="A31515"/>
                </a:solidFill>
                <a:ea typeface="新宋体" panose="02010609030101010101" pitchFamily="49" charset="-122"/>
              </a:rPr>
              <a:t>"</a:t>
            </a:r>
            <a:r>
              <a:rPr lang="zh-CN" altLang="en-US" sz="3200" dirty="0">
                <a:solidFill>
                  <a:srgbClr val="A31515"/>
                </a:solidFill>
                <a:ea typeface="新宋体" panose="02010609030101010101" pitchFamily="49" charset="-122"/>
              </a:rPr>
              <a:t>您好</a:t>
            </a:r>
            <a:r>
              <a:rPr lang="en-US" altLang="zh-CN" sz="3200" dirty="0">
                <a:solidFill>
                  <a:srgbClr val="A31515"/>
                </a:solidFill>
                <a:ea typeface="新宋体" panose="02010609030101010101" pitchFamily="49" charset="-122"/>
              </a:rPr>
              <a:t>!"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3200" dirty="0">
                <a:solidFill>
                  <a:srgbClr val="000000"/>
                </a:solidFill>
                <a:ea typeface="新宋体" panose="02010609030101010101" pitchFamily="49" charset="-122"/>
              </a:rPr>
              <a:t>                    &lt;&lt; </a:t>
            </a:r>
            <a:r>
              <a:rPr lang="en-US" altLang="zh-CN" sz="3200" dirty="0" err="1">
                <a:solidFill>
                  <a:srgbClr val="000000"/>
                </a:solidFill>
                <a:ea typeface="新宋体" panose="02010609030101010101" pitchFamily="49" charset="-122"/>
              </a:rPr>
              <a:t>std</a:t>
            </a:r>
            <a:r>
              <a:rPr lang="en-US" altLang="zh-CN" sz="3200" dirty="0">
                <a:solidFill>
                  <a:srgbClr val="000000"/>
                </a:solidFill>
                <a:ea typeface="新宋体" panose="02010609030101010101" pitchFamily="49" charset="-122"/>
              </a:rPr>
              <a:t>::</a:t>
            </a:r>
            <a:r>
              <a:rPr lang="en-US" altLang="zh-CN" sz="3200" dirty="0" err="1">
                <a:solidFill>
                  <a:srgbClr val="000000"/>
                </a:solidFill>
                <a:ea typeface="新宋体" panose="02010609030101010101" pitchFamily="49" charset="-122"/>
              </a:rPr>
              <a:t>endl</a:t>
            </a:r>
            <a:r>
              <a:rPr lang="en-US" altLang="zh-CN" sz="3200" dirty="0">
                <a:solidFill>
                  <a:srgbClr val="000000"/>
                </a:solidFill>
                <a:ea typeface="新宋体" panose="02010609030101010101" pitchFamily="49" charset="-122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3200" dirty="0">
                <a:solidFill>
                  <a:srgbClr val="000000"/>
                </a:solidFill>
                <a:ea typeface="新宋体" panose="02010609030101010101" pitchFamily="49" charset="-122"/>
              </a:rPr>
              <a:t>    </a:t>
            </a:r>
            <a:r>
              <a:rPr lang="en-US" altLang="zh-CN" sz="3200" dirty="0" err="1">
                <a:solidFill>
                  <a:srgbClr val="0000FF"/>
                </a:solidFill>
                <a:ea typeface="新宋体" panose="02010609030101010101" pitchFamily="49" charset="-122"/>
              </a:rPr>
              <a:t>int</a:t>
            </a:r>
            <a:r>
              <a:rPr lang="en-US" altLang="zh-CN" sz="3200" dirty="0">
                <a:solidFill>
                  <a:srgbClr val="000000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ea typeface="新宋体" panose="02010609030101010101" pitchFamily="49" charset="-122"/>
              </a:rPr>
              <a:t>i</a:t>
            </a:r>
            <a:r>
              <a:rPr lang="en-US" altLang="zh-CN" sz="3200" dirty="0">
                <a:solidFill>
                  <a:srgbClr val="000000"/>
                </a:solidFill>
                <a:ea typeface="新宋体" panose="02010609030101010101" pitchFamily="49" charset="-122"/>
              </a:rPr>
              <a:t> = 5;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3200" dirty="0">
                <a:solidFill>
                  <a:srgbClr val="000000"/>
                </a:solidFill>
                <a:ea typeface="新宋体" panose="02010609030101010101" pitchFamily="49" charset="-122"/>
              </a:rPr>
              <a:t>    </a:t>
            </a:r>
            <a:r>
              <a:rPr lang="en-US" altLang="zh-CN" sz="3200" dirty="0" err="1">
                <a:solidFill>
                  <a:srgbClr val="000000"/>
                </a:solidFill>
                <a:ea typeface="新宋体" panose="02010609030101010101" pitchFamily="49" charset="-122"/>
              </a:rPr>
              <a:t>std</a:t>
            </a:r>
            <a:r>
              <a:rPr lang="en-US" altLang="zh-CN" sz="3200" dirty="0">
                <a:solidFill>
                  <a:srgbClr val="000000"/>
                </a:solidFill>
                <a:ea typeface="新宋体" panose="02010609030101010101" pitchFamily="49" charset="-122"/>
              </a:rPr>
              <a:t>::</a:t>
            </a:r>
            <a:r>
              <a:rPr lang="en-US" altLang="zh-CN" sz="3200" dirty="0" err="1">
                <a:solidFill>
                  <a:srgbClr val="000000"/>
                </a:solidFill>
                <a:ea typeface="新宋体" panose="02010609030101010101" pitchFamily="49" charset="-122"/>
              </a:rPr>
              <a:t>cout</a:t>
            </a:r>
            <a:r>
              <a:rPr lang="en-US" altLang="zh-CN" sz="3200" dirty="0">
                <a:solidFill>
                  <a:srgbClr val="000000"/>
                </a:solidFill>
                <a:ea typeface="新宋体" panose="02010609030101010101" pitchFamily="49" charset="-122"/>
              </a:rPr>
              <a:t> &lt;&lt; </a:t>
            </a:r>
            <a:r>
              <a:rPr lang="en-US" altLang="zh-CN" sz="3200" dirty="0">
                <a:solidFill>
                  <a:srgbClr val="A31515"/>
                </a:solidFill>
                <a:ea typeface="新宋体" panose="02010609030101010101" pitchFamily="49" charset="-122"/>
              </a:rPr>
              <a:t>"</a:t>
            </a:r>
            <a:r>
              <a:rPr lang="en-US" altLang="zh-CN" sz="3200" dirty="0" err="1">
                <a:solidFill>
                  <a:srgbClr val="A31515"/>
                </a:solidFill>
                <a:ea typeface="新宋体" panose="02010609030101010101" pitchFamily="49" charset="-122"/>
              </a:rPr>
              <a:t>i</a:t>
            </a:r>
            <a:r>
              <a:rPr lang="en-US" altLang="zh-CN" sz="3200" dirty="0">
                <a:solidFill>
                  <a:srgbClr val="A31515"/>
                </a:solidFill>
                <a:ea typeface="新宋体" panose="02010609030101010101" pitchFamily="49" charset="-122"/>
              </a:rPr>
              <a:t>="</a:t>
            </a:r>
            <a:r>
              <a:rPr lang="en-US" altLang="zh-CN" sz="3200" dirty="0">
                <a:solidFill>
                  <a:srgbClr val="000000"/>
                </a:solidFill>
                <a:ea typeface="新宋体" panose="02010609030101010101" pitchFamily="49" charset="-122"/>
              </a:rPr>
              <a:t> &lt;&lt; </a:t>
            </a:r>
            <a:r>
              <a:rPr lang="en-US" altLang="zh-CN" sz="3200" dirty="0" err="1">
                <a:solidFill>
                  <a:srgbClr val="000000"/>
                </a:solidFill>
                <a:ea typeface="新宋体" panose="02010609030101010101" pitchFamily="49" charset="-122"/>
              </a:rPr>
              <a:t>i</a:t>
            </a:r>
            <a:r>
              <a:rPr lang="en-US" altLang="zh-CN" sz="3200" dirty="0">
                <a:solidFill>
                  <a:srgbClr val="000000"/>
                </a:solidFill>
                <a:ea typeface="新宋体" panose="02010609030101010101" pitchFamily="49" charset="-122"/>
              </a:rPr>
              <a:t> &lt;&lt; </a:t>
            </a:r>
            <a:r>
              <a:rPr lang="en-US" altLang="zh-CN" sz="3200" dirty="0" err="1">
                <a:solidFill>
                  <a:srgbClr val="000000"/>
                </a:solidFill>
                <a:ea typeface="新宋体" panose="02010609030101010101" pitchFamily="49" charset="-122"/>
              </a:rPr>
              <a:t>std</a:t>
            </a:r>
            <a:r>
              <a:rPr lang="en-US" altLang="zh-CN" sz="3200" dirty="0">
                <a:solidFill>
                  <a:srgbClr val="000000"/>
                </a:solidFill>
                <a:ea typeface="新宋体" panose="02010609030101010101" pitchFamily="49" charset="-122"/>
              </a:rPr>
              <a:t>::</a:t>
            </a:r>
            <a:r>
              <a:rPr lang="en-US" altLang="zh-CN" sz="3200" dirty="0" err="1">
                <a:solidFill>
                  <a:srgbClr val="000000"/>
                </a:solidFill>
                <a:ea typeface="新宋体" panose="02010609030101010101" pitchFamily="49" charset="-122"/>
              </a:rPr>
              <a:t>endl</a:t>
            </a:r>
            <a:r>
              <a:rPr lang="en-US" altLang="zh-CN" sz="3200" dirty="0">
                <a:solidFill>
                  <a:srgbClr val="000000"/>
                </a:solidFill>
                <a:ea typeface="新宋体" panose="02010609030101010101" pitchFamily="49" charset="-122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3200" dirty="0">
                <a:solidFill>
                  <a:srgbClr val="000000"/>
                </a:solidFill>
                <a:ea typeface="新宋体" panose="02010609030101010101" pitchFamily="49" charset="-122"/>
              </a:rPr>
              <a:t>    </a:t>
            </a:r>
            <a:r>
              <a:rPr lang="en-US" altLang="zh-CN" sz="3200" dirty="0">
                <a:solidFill>
                  <a:srgbClr val="0000FF"/>
                </a:solidFill>
                <a:ea typeface="新宋体" panose="02010609030101010101" pitchFamily="49" charset="-122"/>
              </a:rPr>
              <a:t>double</a:t>
            </a:r>
            <a:r>
              <a:rPr lang="en-US" altLang="zh-CN" sz="3200" dirty="0">
                <a:solidFill>
                  <a:srgbClr val="000000"/>
                </a:solidFill>
                <a:ea typeface="新宋体" panose="02010609030101010101" pitchFamily="49" charset="-122"/>
              </a:rPr>
              <a:t> d = 0.125;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3200" dirty="0">
                <a:solidFill>
                  <a:srgbClr val="000000"/>
                </a:solidFill>
                <a:ea typeface="新宋体" panose="02010609030101010101" pitchFamily="49" charset="-122"/>
              </a:rPr>
              <a:t>    </a:t>
            </a:r>
            <a:r>
              <a:rPr lang="en-US" altLang="zh-CN" sz="3200" dirty="0" err="1">
                <a:solidFill>
                  <a:srgbClr val="000000"/>
                </a:solidFill>
                <a:ea typeface="新宋体" panose="02010609030101010101" pitchFamily="49" charset="-122"/>
              </a:rPr>
              <a:t>std</a:t>
            </a:r>
            <a:r>
              <a:rPr lang="en-US" altLang="zh-CN" sz="3200" dirty="0">
                <a:solidFill>
                  <a:srgbClr val="000000"/>
                </a:solidFill>
                <a:ea typeface="新宋体" panose="02010609030101010101" pitchFamily="49" charset="-122"/>
              </a:rPr>
              <a:t>::</a:t>
            </a:r>
            <a:r>
              <a:rPr lang="en-US" altLang="zh-CN" sz="3200" dirty="0" err="1">
                <a:solidFill>
                  <a:srgbClr val="000000"/>
                </a:solidFill>
                <a:ea typeface="新宋体" panose="02010609030101010101" pitchFamily="49" charset="-122"/>
              </a:rPr>
              <a:t>cout</a:t>
            </a:r>
            <a:r>
              <a:rPr lang="en-US" altLang="zh-CN" sz="3200" dirty="0">
                <a:solidFill>
                  <a:srgbClr val="000000"/>
                </a:solidFill>
                <a:ea typeface="新宋体" panose="02010609030101010101" pitchFamily="49" charset="-122"/>
              </a:rPr>
              <a:t> &lt;&lt; </a:t>
            </a:r>
            <a:r>
              <a:rPr lang="en-US" altLang="zh-CN" sz="3200" dirty="0">
                <a:solidFill>
                  <a:srgbClr val="A31515"/>
                </a:solidFill>
                <a:ea typeface="新宋体" panose="02010609030101010101" pitchFamily="49" charset="-122"/>
              </a:rPr>
              <a:t>"d="</a:t>
            </a:r>
            <a:r>
              <a:rPr lang="en-US" altLang="zh-CN" sz="3200" dirty="0">
                <a:solidFill>
                  <a:srgbClr val="000000"/>
                </a:solidFill>
                <a:ea typeface="新宋体" panose="02010609030101010101" pitchFamily="49" charset="-122"/>
              </a:rPr>
              <a:t> &lt;&lt; d &lt;&lt; </a:t>
            </a:r>
            <a:r>
              <a:rPr lang="en-US" altLang="zh-CN" sz="3200" dirty="0" err="1">
                <a:solidFill>
                  <a:srgbClr val="000000"/>
                </a:solidFill>
                <a:ea typeface="新宋体" panose="02010609030101010101" pitchFamily="49" charset="-122"/>
              </a:rPr>
              <a:t>std</a:t>
            </a:r>
            <a:r>
              <a:rPr lang="en-US" altLang="zh-CN" sz="3200" dirty="0">
                <a:solidFill>
                  <a:srgbClr val="000000"/>
                </a:solidFill>
                <a:ea typeface="新宋体" panose="02010609030101010101" pitchFamily="49" charset="-122"/>
              </a:rPr>
              <a:t>::</a:t>
            </a:r>
            <a:r>
              <a:rPr lang="en-US" altLang="zh-CN" sz="3200" dirty="0" err="1">
                <a:solidFill>
                  <a:srgbClr val="000000"/>
                </a:solidFill>
                <a:ea typeface="新宋体" panose="02010609030101010101" pitchFamily="49" charset="-122"/>
              </a:rPr>
              <a:t>endl</a:t>
            </a:r>
            <a:r>
              <a:rPr lang="en-US" altLang="zh-CN" sz="3200" dirty="0">
                <a:solidFill>
                  <a:srgbClr val="000000"/>
                </a:solidFill>
                <a:ea typeface="新宋体" panose="02010609030101010101" pitchFamily="49" charset="-122"/>
              </a:rPr>
              <a:t>;</a:t>
            </a:r>
            <a:endParaRPr lang="en-US" altLang="zh-CN" sz="3200" dirty="0"/>
          </a:p>
          <a:p>
            <a:pPr>
              <a:lnSpc>
                <a:spcPct val="80000"/>
              </a:lnSpc>
            </a:pPr>
            <a:r>
              <a:rPr lang="zh-CN" altLang="en-US" sz="3200" dirty="0"/>
              <a:t>如果采用“</a:t>
            </a:r>
            <a:r>
              <a:rPr lang="en-US" altLang="zh-CN" sz="3200" dirty="0">
                <a:solidFill>
                  <a:srgbClr val="0000FF"/>
                </a:solidFill>
                <a:ea typeface="新宋体" panose="02010609030101010101" pitchFamily="49" charset="-122"/>
              </a:rPr>
              <a:t>using</a:t>
            </a:r>
            <a:r>
              <a:rPr lang="en-US" altLang="zh-CN" sz="3200" dirty="0">
                <a:solidFill>
                  <a:srgbClr val="000000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3200" dirty="0">
                <a:solidFill>
                  <a:srgbClr val="0000FF"/>
                </a:solidFill>
                <a:ea typeface="新宋体" panose="02010609030101010101" pitchFamily="49" charset="-122"/>
              </a:rPr>
              <a:t>namespace</a:t>
            </a:r>
            <a:r>
              <a:rPr lang="en-US" altLang="zh-CN" sz="3200" dirty="0">
                <a:solidFill>
                  <a:srgbClr val="000000"/>
                </a:solidFill>
                <a:ea typeface="新宋体" panose="02010609030101010101" pitchFamily="49" charset="-122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ea typeface="新宋体" panose="02010609030101010101" pitchFamily="49" charset="-122"/>
              </a:rPr>
              <a:t>std</a:t>
            </a:r>
            <a:r>
              <a:rPr lang="en-US" altLang="zh-CN" sz="3200" dirty="0">
                <a:solidFill>
                  <a:srgbClr val="000000"/>
                </a:solidFill>
                <a:ea typeface="新宋体" panose="02010609030101010101" pitchFamily="49" charset="-122"/>
              </a:rPr>
              <a:t>;</a:t>
            </a:r>
            <a:r>
              <a:rPr lang="en-US" altLang="zh-CN" sz="3200" dirty="0"/>
              <a:t>”</a:t>
            </a:r>
            <a:r>
              <a:rPr lang="zh-CN" altLang="en-US" sz="3200" dirty="0"/>
              <a:t>，则可以省略上面的“</a:t>
            </a:r>
            <a:r>
              <a:rPr lang="en-US" altLang="zh-CN" sz="3200" dirty="0" err="1"/>
              <a:t>std</a:t>
            </a:r>
            <a:r>
              <a:rPr lang="en-US" altLang="zh-CN" sz="3200" dirty="0"/>
              <a:t>::”</a:t>
            </a:r>
            <a:r>
              <a:rPr lang="zh-CN" altLang="en-US" sz="3200" dirty="0"/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214A-8007-4650-8EDC-C23A8A8B800F}" type="datetime2">
              <a:rPr lang="zh-CN" altLang="en-US" smtClean="0"/>
              <a:t>2021年2月27日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152400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雍俊海</a:t>
            </a:r>
            <a:r>
              <a:rPr lang="en-US" altLang="zh-CN"/>
              <a:t>: </a:t>
            </a:r>
            <a:r>
              <a:rPr lang="zh-CN" altLang="en-US"/>
              <a:t>面向对象程序设计基础</a:t>
            </a:r>
          </a:p>
        </p:txBody>
      </p:sp>
    </p:spTree>
    <p:extLst>
      <p:ext uri="{BB962C8B-B14F-4D97-AF65-F5344CB8AC3E}">
        <p14:creationId xmlns:p14="http://schemas.microsoft.com/office/powerpoint/2010/main" val="374512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的标准输入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zh-CN" altLang="en-US" dirty="0"/>
              <a:t>灵活的标准输入</a:t>
            </a:r>
          </a:p>
          <a:p>
            <a:pPr>
              <a:lnSpc>
                <a:spcPct val="80000"/>
              </a:lnSpc>
              <a:spcBef>
                <a:spcPct val="5000"/>
              </a:spcBef>
              <a:buNone/>
            </a:pPr>
            <a:r>
              <a:rPr lang="zh-CN" altLang="en-US" dirty="0">
                <a:solidFill>
                  <a:srgbClr val="000000"/>
                </a:solidFill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FF"/>
                </a:solidFill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result = 0;</a:t>
            </a:r>
          </a:p>
          <a:p>
            <a:pPr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cin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&gt;&gt; result;</a:t>
            </a:r>
          </a:p>
          <a:p>
            <a:pPr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ea typeface="新宋体" panose="02010609030101010101" pitchFamily="49" charset="-122"/>
              </a:rPr>
              <a:t>"result="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&lt;&lt; result &lt;&lt; </a:t>
            </a:r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;</a:t>
            </a:r>
          </a:p>
          <a:p>
            <a:pPr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   </a:t>
            </a:r>
            <a:r>
              <a:rPr lang="fr-FR" altLang="zh-CN" dirty="0">
                <a:solidFill>
                  <a:srgbClr val="0000FF"/>
                </a:solidFill>
                <a:ea typeface="新宋体" panose="02010609030101010101" pitchFamily="49" charset="-122"/>
              </a:rPr>
              <a:t>double</a:t>
            </a:r>
            <a:r>
              <a:rPr lang="fr-FR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d = 0.0;</a:t>
            </a:r>
          </a:p>
          <a:p>
            <a:pPr>
              <a:lnSpc>
                <a:spcPct val="80000"/>
              </a:lnSpc>
              <a:spcBef>
                <a:spcPct val="5000"/>
              </a:spcBef>
              <a:buNone/>
            </a:pPr>
            <a:r>
              <a:rPr lang="fr-FR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   std::cin &gt;&gt; d;</a:t>
            </a:r>
          </a:p>
          <a:p>
            <a:pPr>
              <a:lnSpc>
                <a:spcPct val="80000"/>
              </a:lnSpc>
              <a:spcBef>
                <a:spcPct val="5000"/>
              </a:spcBef>
              <a:buNone/>
            </a:pPr>
            <a:r>
              <a:rPr lang="fr-FR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ea typeface="新宋体" panose="02010609030101010101" pitchFamily="49" charset="-122"/>
              </a:rPr>
              <a:t>"d="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&lt;&lt; d &lt;&lt; </a:t>
            </a:r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;</a:t>
            </a:r>
          </a:p>
          <a:p>
            <a:pPr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cin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&gt;&gt; result &gt;&gt; d;</a:t>
            </a:r>
          </a:p>
          <a:p>
            <a:pPr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ea typeface="新宋体" panose="02010609030101010101" pitchFamily="49" charset="-122"/>
              </a:rPr>
              <a:t>"result="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&lt;&lt; result &lt;&lt; </a:t>
            </a:r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;</a:t>
            </a:r>
          </a:p>
          <a:p>
            <a:pPr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cout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&lt;&lt; </a:t>
            </a:r>
            <a:r>
              <a:rPr lang="en-US" altLang="zh-CN" dirty="0">
                <a:solidFill>
                  <a:srgbClr val="A31515"/>
                </a:solidFill>
                <a:ea typeface="新宋体" panose="02010609030101010101" pitchFamily="49" charset="-122"/>
              </a:rPr>
              <a:t>"d="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&lt;&lt; d &lt;&lt; </a:t>
            </a:r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::</a:t>
            </a:r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endl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;</a:t>
            </a:r>
          </a:p>
          <a:p>
            <a:pPr>
              <a:lnSpc>
                <a:spcPct val="80000"/>
              </a:lnSpc>
              <a:spcBef>
                <a:spcPct val="5000"/>
              </a:spcBef>
              <a:buNone/>
            </a:pPr>
            <a:endParaRPr lang="en-US" altLang="zh-CN" dirty="0"/>
          </a:p>
          <a:p>
            <a:pPr>
              <a:lnSpc>
                <a:spcPct val="80000"/>
              </a:lnSpc>
            </a:pPr>
            <a:r>
              <a:rPr lang="zh-CN" altLang="en-US" dirty="0"/>
              <a:t>如果采用“</a:t>
            </a:r>
            <a:r>
              <a:rPr lang="en-US" altLang="zh-CN" dirty="0">
                <a:solidFill>
                  <a:srgbClr val="0000FF"/>
                </a:solidFill>
                <a:ea typeface="新宋体" panose="02010609030101010101" pitchFamily="49" charset="-122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新宋体" panose="02010609030101010101" pitchFamily="49" charset="-122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std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;</a:t>
            </a:r>
            <a:r>
              <a:rPr lang="en-US" altLang="zh-CN" dirty="0"/>
              <a:t>”</a:t>
            </a:r>
            <a:r>
              <a:rPr lang="zh-CN" altLang="en-US" dirty="0"/>
              <a:t>，则可以省略上面的“</a:t>
            </a:r>
            <a:r>
              <a:rPr lang="en-US" altLang="zh-CN" dirty="0" err="1"/>
              <a:t>std</a:t>
            </a:r>
            <a:r>
              <a:rPr lang="en-US" altLang="zh-CN" dirty="0"/>
              <a:t>::”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86F0-8D17-409B-AB78-7CACE79C15B6}" type="datetime2">
              <a:rPr lang="zh-CN" altLang="en-US" smtClean="0"/>
              <a:t>2021年2月27日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3D56-620A-4FA6-AFE0-8A286AD08B3F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1524000" y="1328739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雍俊海</a:t>
            </a:r>
            <a:r>
              <a:rPr lang="en-US" altLang="zh-CN"/>
              <a:t>: </a:t>
            </a:r>
            <a:r>
              <a:rPr lang="zh-CN" altLang="en-US"/>
              <a:t>面向对象程序设计基础</a:t>
            </a:r>
          </a:p>
        </p:txBody>
      </p:sp>
    </p:spTree>
    <p:extLst>
      <p:ext uri="{BB962C8B-B14F-4D97-AF65-F5344CB8AC3E}">
        <p14:creationId xmlns:p14="http://schemas.microsoft.com/office/powerpoint/2010/main" val="405120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1302</Words>
  <Application>Microsoft Office PowerPoint</Application>
  <PresentationFormat>宽屏</PresentationFormat>
  <Paragraphs>133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新宋体</vt:lpstr>
      <vt:lpstr>Arial</vt:lpstr>
      <vt:lpstr>Times New Roman</vt:lpstr>
      <vt:lpstr>Wingdings</vt:lpstr>
      <vt:lpstr>Office 主题​​</vt:lpstr>
      <vt:lpstr>复习练习题(不用交)</vt:lpstr>
      <vt:lpstr>复习练习题(不用交)</vt:lpstr>
      <vt:lpstr>复习练习题(不用交)</vt:lpstr>
      <vt:lpstr>复习练习题(不用交)</vt:lpstr>
      <vt:lpstr>应用命名空间(namespace)的三种形式</vt:lpstr>
      <vt:lpstr>应用命名空间(namespace)的三种形式</vt:lpstr>
      <vt:lpstr>C++的标准输出</vt:lpstr>
      <vt:lpstr>C++的标准输入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复习练习题(不用交)</dc:title>
  <dc:creator>Haobo</dc:creator>
  <cp:lastModifiedBy>Haobo</cp:lastModifiedBy>
  <cp:revision>8</cp:revision>
  <dcterms:created xsi:type="dcterms:W3CDTF">2021-02-27T02:05:08Z</dcterms:created>
  <dcterms:modified xsi:type="dcterms:W3CDTF">2021-02-27T15:37:27Z</dcterms:modified>
</cp:coreProperties>
</file>