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sldIdLst>
    <p:sldId id="415" r:id="rId2"/>
    <p:sldId id="414" r:id="rId3"/>
    <p:sldId id="256" r:id="rId4"/>
    <p:sldId id="272" r:id="rId5"/>
    <p:sldId id="273" r:id="rId6"/>
    <p:sldId id="275" r:id="rId7"/>
    <p:sldId id="276" r:id="rId8"/>
    <p:sldId id="277" r:id="rId9"/>
    <p:sldId id="274" r:id="rId10"/>
    <p:sldId id="257" r:id="rId11"/>
    <p:sldId id="373" r:id="rId12"/>
    <p:sldId id="295" r:id="rId13"/>
    <p:sldId id="296" r:id="rId14"/>
    <p:sldId id="297" r:id="rId15"/>
    <p:sldId id="298" r:id="rId16"/>
    <p:sldId id="299" r:id="rId17"/>
    <p:sldId id="374" r:id="rId18"/>
    <p:sldId id="300" r:id="rId19"/>
    <p:sldId id="289" r:id="rId20"/>
    <p:sldId id="411" r:id="rId21"/>
    <p:sldId id="290" r:id="rId22"/>
    <p:sldId id="291" r:id="rId23"/>
    <p:sldId id="375" r:id="rId24"/>
    <p:sldId id="292" r:id="rId25"/>
    <p:sldId id="376" r:id="rId26"/>
    <p:sldId id="389" r:id="rId27"/>
    <p:sldId id="391" r:id="rId28"/>
    <p:sldId id="392" r:id="rId29"/>
    <p:sldId id="393" r:id="rId30"/>
    <p:sldId id="394" r:id="rId31"/>
    <p:sldId id="395" r:id="rId32"/>
    <p:sldId id="396" r:id="rId33"/>
    <p:sldId id="390" r:id="rId34"/>
    <p:sldId id="387" r:id="rId35"/>
    <p:sldId id="388" r:id="rId36"/>
    <p:sldId id="385" r:id="rId37"/>
    <p:sldId id="293" r:id="rId38"/>
    <p:sldId id="294" r:id="rId39"/>
    <p:sldId id="283" r:id="rId40"/>
    <p:sldId id="284" r:id="rId41"/>
    <p:sldId id="285" r:id="rId42"/>
    <p:sldId id="286" r:id="rId43"/>
    <p:sldId id="287" r:id="rId44"/>
    <p:sldId id="406" r:id="rId45"/>
    <p:sldId id="397" r:id="rId46"/>
    <p:sldId id="398" r:id="rId47"/>
    <p:sldId id="399" r:id="rId48"/>
    <p:sldId id="400" r:id="rId49"/>
    <p:sldId id="401" r:id="rId50"/>
    <p:sldId id="402" r:id="rId51"/>
    <p:sldId id="403" r:id="rId52"/>
    <p:sldId id="404" r:id="rId53"/>
    <p:sldId id="405" r:id="rId54"/>
    <p:sldId id="288" r:id="rId55"/>
    <p:sldId id="280" r:id="rId56"/>
    <p:sldId id="281" r:id="rId57"/>
    <p:sldId id="282" r:id="rId58"/>
    <p:sldId id="349" r:id="rId59"/>
    <p:sldId id="350" r:id="rId60"/>
    <p:sldId id="351" r:id="rId61"/>
    <p:sldId id="352" r:id="rId62"/>
    <p:sldId id="407" r:id="rId63"/>
    <p:sldId id="410"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408" r:id="rId85"/>
    <p:sldId id="325" r:id="rId86"/>
    <p:sldId id="326" r:id="rId87"/>
    <p:sldId id="327" r:id="rId88"/>
    <p:sldId id="328" r:id="rId89"/>
    <p:sldId id="329" r:id="rId90"/>
    <p:sldId id="330" r:id="rId91"/>
    <p:sldId id="409" r:id="rId92"/>
    <p:sldId id="331" r:id="rId93"/>
    <p:sldId id="332" r:id="rId94"/>
    <p:sldId id="333" r:id="rId95"/>
    <p:sldId id="334" r:id="rId96"/>
    <p:sldId id="335" r:id="rId97"/>
    <p:sldId id="336" r:id="rId98"/>
    <p:sldId id="337" r:id="rId99"/>
    <p:sldId id="259" r:id="rId100"/>
    <p:sldId id="269" r:id="rId101"/>
    <p:sldId id="260" r:id="rId102"/>
    <p:sldId id="412" r:id="rId103"/>
    <p:sldId id="262" r:id="rId104"/>
    <p:sldId id="271" r:id="rId105"/>
    <p:sldId id="264" r:id="rId106"/>
    <p:sldId id="265" r:id="rId107"/>
    <p:sldId id="266" r:id="rId108"/>
    <p:sldId id="267" r:id="rId109"/>
    <p:sldId id="270" r:id="rId1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43200"/>
    <a:srgbClr val="960032"/>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89" autoAdjust="0"/>
  </p:normalViewPr>
  <p:slideViewPr>
    <p:cSldViewPr snapToGrid="0">
      <p:cViewPr varScale="1">
        <p:scale>
          <a:sx n="58" d="100"/>
          <a:sy n="58" d="100"/>
        </p:scale>
        <p:origin x="1472" y="3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260524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6836366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103</a:t>
            </a:fld>
            <a:endParaRPr lang="zh-CN" altLang="en-US"/>
          </a:p>
        </p:txBody>
      </p:sp>
    </p:spTree>
    <p:extLst>
      <p:ext uri="{BB962C8B-B14F-4D97-AF65-F5344CB8AC3E}">
        <p14:creationId xmlns:p14="http://schemas.microsoft.com/office/powerpoint/2010/main" val="110827246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104</a:t>
            </a:fld>
            <a:endParaRPr lang="zh-CN" altLang="en-US"/>
          </a:p>
        </p:txBody>
      </p:sp>
    </p:spTree>
    <p:extLst>
      <p:ext uri="{BB962C8B-B14F-4D97-AF65-F5344CB8AC3E}">
        <p14:creationId xmlns:p14="http://schemas.microsoft.com/office/powerpoint/2010/main" val="42076636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105</a:t>
            </a:fld>
            <a:endParaRPr lang="zh-CN" altLang="en-US"/>
          </a:p>
        </p:txBody>
      </p:sp>
    </p:spTree>
    <p:extLst>
      <p:ext uri="{BB962C8B-B14F-4D97-AF65-F5344CB8AC3E}">
        <p14:creationId xmlns:p14="http://schemas.microsoft.com/office/powerpoint/2010/main" val="348886782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106</a:t>
            </a:fld>
            <a:endParaRPr lang="zh-CN" altLang="en-US"/>
          </a:p>
        </p:txBody>
      </p:sp>
    </p:spTree>
    <p:extLst>
      <p:ext uri="{BB962C8B-B14F-4D97-AF65-F5344CB8AC3E}">
        <p14:creationId xmlns:p14="http://schemas.microsoft.com/office/powerpoint/2010/main" val="9385745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107</a:t>
            </a:fld>
            <a:endParaRPr lang="zh-CN" altLang="en-US"/>
          </a:p>
        </p:txBody>
      </p:sp>
    </p:spTree>
    <p:extLst>
      <p:ext uri="{BB962C8B-B14F-4D97-AF65-F5344CB8AC3E}">
        <p14:creationId xmlns:p14="http://schemas.microsoft.com/office/powerpoint/2010/main" val="24163297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108</a:t>
            </a:fld>
            <a:endParaRPr lang="zh-CN" altLang="en-US"/>
          </a:p>
        </p:txBody>
      </p:sp>
    </p:spTree>
    <p:extLst>
      <p:ext uri="{BB962C8B-B14F-4D97-AF65-F5344CB8AC3E}">
        <p14:creationId xmlns:p14="http://schemas.microsoft.com/office/powerpoint/2010/main" val="165520814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109</a:t>
            </a:fld>
            <a:endParaRPr lang="zh-CN" altLang="en-US"/>
          </a:p>
        </p:txBody>
      </p:sp>
    </p:spTree>
    <p:extLst>
      <p:ext uri="{BB962C8B-B14F-4D97-AF65-F5344CB8AC3E}">
        <p14:creationId xmlns:p14="http://schemas.microsoft.com/office/powerpoint/2010/main" val="114530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1306350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299462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15</a:t>
            </a:fld>
            <a:endParaRPr lang="zh-CN" altLang="en-US"/>
          </a:p>
        </p:txBody>
      </p:sp>
    </p:spTree>
    <p:extLst>
      <p:ext uri="{BB962C8B-B14F-4D97-AF65-F5344CB8AC3E}">
        <p14:creationId xmlns:p14="http://schemas.microsoft.com/office/powerpoint/2010/main" val="190514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16</a:t>
            </a:fld>
            <a:endParaRPr lang="zh-CN" altLang="en-US"/>
          </a:p>
        </p:txBody>
      </p:sp>
    </p:spTree>
    <p:extLst>
      <p:ext uri="{BB962C8B-B14F-4D97-AF65-F5344CB8AC3E}">
        <p14:creationId xmlns:p14="http://schemas.microsoft.com/office/powerpoint/2010/main" val="1344678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192065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3418282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如何让</a:t>
            </a:r>
            <a:r>
              <a:rPr lang="en-US" altLang="zh-CN" dirty="0" smtClean="0"/>
              <a:t>1</a:t>
            </a:r>
            <a:r>
              <a:rPr lang="zh-CN" altLang="en-US" dirty="0" smtClean="0"/>
              <a:t>个人变成为</a:t>
            </a:r>
            <a:r>
              <a:rPr lang="en-US" altLang="zh-CN" dirty="0" smtClean="0"/>
              <a:t>2</a:t>
            </a:r>
            <a:r>
              <a:rPr lang="zh-CN" altLang="en-US" dirty="0" smtClean="0"/>
              <a:t>个人</a:t>
            </a:r>
            <a:r>
              <a:rPr lang="en-US" altLang="zh-CN" dirty="0" smtClean="0"/>
              <a:t>?</a:t>
            </a:r>
            <a:r>
              <a:rPr lang="en-US" altLang="zh-CN" baseline="0" dirty="0" smtClean="0"/>
              <a:t> </a:t>
            </a:r>
            <a:r>
              <a:rPr lang="zh-CN" altLang="en-US" baseline="0" dirty="0" smtClean="0"/>
              <a:t>如何人丁兴旺</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3508391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249981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154148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67865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1913740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278701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24</a:t>
            </a:fld>
            <a:endParaRPr lang="zh-CN" altLang="en-US"/>
          </a:p>
        </p:txBody>
      </p:sp>
    </p:spTree>
    <p:extLst>
      <p:ext uri="{BB962C8B-B14F-4D97-AF65-F5344CB8AC3E}">
        <p14:creationId xmlns:p14="http://schemas.microsoft.com/office/powerpoint/2010/main" val="2126762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660422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2340630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2502076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3540154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1827320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3000740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12300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784358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413693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1950420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3123918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577247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3907119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260110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2553048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3340904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176925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1088181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2448340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88993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147049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2406218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6103783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27323319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2730236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23974257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1365082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当您得意时，</a:t>
            </a:r>
            <a:r>
              <a:rPr lang="en-US" altLang="zh-CN" dirty="0" smtClean="0"/>
              <a:t>…</a:t>
            </a:r>
          </a:p>
          <a:p>
            <a:r>
              <a:rPr lang="zh-CN" altLang="en-US" dirty="0" smtClean="0"/>
              <a:t>当您困顿时，</a:t>
            </a:r>
            <a:r>
              <a:rPr lang="en-US" altLang="zh-CN" dirty="0" smtClean="0"/>
              <a:t>…</a:t>
            </a:r>
          </a:p>
          <a:p>
            <a:r>
              <a:rPr lang="zh-CN" altLang="en-US" dirty="0" smtClean="0"/>
              <a:t>当您闲暇时，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9520160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19304886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16682214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17714078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1867586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14019898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31100048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7571799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41245662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3939534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278977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38779400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35210381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8330420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31641079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11203723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4006219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42855587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33482267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27861539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31395718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566244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23222894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10237838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31497291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8478417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33715403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77</a:t>
            </a:fld>
            <a:endParaRPr lang="zh-CN" altLang="en-US"/>
          </a:p>
        </p:txBody>
      </p:sp>
    </p:spTree>
    <p:extLst>
      <p:ext uri="{BB962C8B-B14F-4D97-AF65-F5344CB8AC3E}">
        <p14:creationId xmlns:p14="http://schemas.microsoft.com/office/powerpoint/2010/main" val="4853720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38998408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79</a:t>
            </a:fld>
            <a:endParaRPr lang="zh-CN" altLang="en-US"/>
          </a:p>
        </p:txBody>
      </p:sp>
    </p:spTree>
    <p:extLst>
      <p:ext uri="{BB962C8B-B14F-4D97-AF65-F5344CB8AC3E}">
        <p14:creationId xmlns:p14="http://schemas.microsoft.com/office/powerpoint/2010/main" val="15787413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80</a:t>
            </a:fld>
            <a:endParaRPr lang="zh-CN" altLang="en-US"/>
          </a:p>
        </p:txBody>
      </p:sp>
    </p:spTree>
    <p:extLst>
      <p:ext uri="{BB962C8B-B14F-4D97-AF65-F5344CB8AC3E}">
        <p14:creationId xmlns:p14="http://schemas.microsoft.com/office/powerpoint/2010/main" val="8226407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26429383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82</a:t>
            </a:fld>
            <a:endParaRPr lang="zh-CN" altLang="en-US"/>
          </a:p>
        </p:txBody>
      </p:sp>
    </p:spTree>
    <p:extLst>
      <p:ext uri="{BB962C8B-B14F-4D97-AF65-F5344CB8AC3E}">
        <p14:creationId xmlns:p14="http://schemas.microsoft.com/office/powerpoint/2010/main" val="51899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6275060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13544834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3015363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2113859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9870648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47839806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17175434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41804950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10543500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25193121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338298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2609001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353577459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167968451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25685242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41313150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97</a:t>
            </a:fld>
            <a:endParaRPr lang="zh-CN" altLang="en-US"/>
          </a:p>
        </p:txBody>
      </p:sp>
    </p:spTree>
    <p:extLst>
      <p:ext uri="{BB962C8B-B14F-4D97-AF65-F5344CB8AC3E}">
        <p14:creationId xmlns:p14="http://schemas.microsoft.com/office/powerpoint/2010/main" val="20515008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98</a:t>
            </a:fld>
            <a:endParaRPr lang="zh-CN" altLang="en-US"/>
          </a:p>
        </p:txBody>
      </p:sp>
    </p:spTree>
    <p:extLst>
      <p:ext uri="{BB962C8B-B14F-4D97-AF65-F5344CB8AC3E}">
        <p14:creationId xmlns:p14="http://schemas.microsoft.com/office/powerpoint/2010/main" val="19239817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99</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100</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101</a:t>
            </a:fld>
            <a:endParaRPr lang="zh-CN" altLang="en-US"/>
          </a:p>
        </p:txBody>
      </p:sp>
    </p:spTree>
    <p:extLst>
      <p:ext uri="{BB962C8B-B14F-4D97-AF65-F5344CB8AC3E}">
        <p14:creationId xmlns:p14="http://schemas.microsoft.com/office/powerpoint/2010/main" val="10870059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102</a:t>
            </a:fld>
            <a:endParaRPr lang="zh-CN" altLang="en-US"/>
          </a:p>
        </p:txBody>
      </p:sp>
    </p:spTree>
    <p:extLst>
      <p:ext uri="{BB962C8B-B14F-4D97-AF65-F5344CB8AC3E}">
        <p14:creationId xmlns:p14="http://schemas.microsoft.com/office/powerpoint/2010/main" val="4061887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2021年2月25日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indent="-360000">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2021年2月25日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2021年2月25日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2021年2月25日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2021年2月25日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2021年2月25日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2021年2月25日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2021年2月25日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2021年2月25日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0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tmp"/><Relationship Id="rId5" Type="http://schemas.openxmlformats.org/officeDocument/2006/relationships/tags" Target="../tags/tag5.xml"/><Relationship Id="rId10"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2021年2月25日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a16="http://schemas.microsoft.com/office/drawing/2014/main" xmlns=""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a16="http://schemas.microsoft.com/office/drawing/2014/main" xmlns=""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45685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励志</a:t>
            </a:r>
            <a:r>
              <a:rPr lang="en-US" altLang="zh-CN" dirty="0"/>
              <a:t>: </a:t>
            </a:r>
            <a:r>
              <a:rPr lang="zh-CN" altLang="en-US" dirty="0"/>
              <a:t>软件产业</a:t>
            </a:r>
          </a:p>
        </p:txBody>
      </p:sp>
      <p:sp>
        <p:nvSpPr>
          <p:cNvPr id="3" name="内容占位符 2"/>
          <p:cNvSpPr>
            <a:spLocks noGrp="1"/>
          </p:cNvSpPr>
          <p:nvPr>
            <p:ph idx="1"/>
          </p:nvPr>
        </p:nvSpPr>
        <p:spPr>
          <a:xfrm>
            <a:off x="461963" y="1457326"/>
            <a:ext cx="8220075" cy="990600"/>
          </a:xfrm>
        </p:spPr>
        <p:txBody>
          <a:bodyPr/>
          <a:lstStyle/>
          <a:p>
            <a:r>
              <a:rPr lang="zh-CN" altLang="en-US" dirty="0"/>
              <a:t>软件改变世界</a:t>
            </a:r>
          </a:p>
          <a:p>
            <a:pPr lvl="1"/>
            <a:r>
              <a:rPr lang="zh-CN" altLang="en-US" dirty="0"/>
              <a:t>目前进入软件重新定义世界的时代</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13" name="Group 22"/>
          <p:cNvGrpSpPr>
            <a:grpSpLocks/>
          </p:cNvGrpSpPr>
          <p:nvPr/>
        </p:nvGrpSpPr>
        <p:grpSpPr bwMode="auto">
          <a:xfrm>
            <a:off x="215900" y="5524500"/>
            <a:ext cx="8740775" cy="785813"/>
            <a:chOff x="-2203" y="2904"/>
            <a:chExt cx="5506" cy="495"/>
          </a:xfrm>
        </p:grpSpPr>
        <p:sp>
          <p:nvSpPr>
            <p:cNvPr id="14" name="AutoShape 23"/>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AutoShape 24"/>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Text Box 25"/>
            <p:cNvSpPr txBox="1">
              <a:spLocks noChangeArrowheads="1"/>
            </p:cNvSpPr>
            <p:nvPr/>
          </p:nvSpPr>
          <p:spPr bwMode="gray">
            <a:xfrm>
              <a:off x="-2119" y="2989"/>
              <a:ext cx="53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大力发展软件业</a:t>
              </a:r>
              <a:r>
                <a:rPr kumimoji="0" lang="en-US" altLang="zh-CN"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 </a:t>
              </a:r>
              <a:r>
                <a:rPr kumimoji="0" lang="zh-CN" altLang="en-US"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低能耗、低资源、无污染、高产值</a:t>
              </a:r>
            </a:p>
          </p:txBody>
        </p:sp>
      </p:grpSp>
      <p:pic>
        <p:nvPicPr>
          <p:cNvPr id="17" name="图片 16"/>
          <p:cNvPicPr>
            <a:picLocks noChangeAspect="1"/>
          </p:cNvPicPr>
          <p:nvPr/>
        </p:nvPicPr>
        <p:blipFill>
          <a:blip r:embed="rId3"/>
          <a:stretch>
            <a:fillRect/>
          </a:stretch>
        </p:blipFill>
        <p:spPr>
          <a:xfrm>
            <a:off x="4953589" y="3023020"/>
            <a:ext cx="3543750" cy="2520000"/>
          </a:xfrm>
          <a:prstGeom prst="rect">
            <a:avLst/>
          </a:prstGeom>
        </p:spPr>
      </p:pic>
      <p:pic>
        <p:nvPicPr>
          <p:cNvPr id="18" name="图片 17"/>
          <p:cNvPicPr>
            <a:picLocks noChangeAspect="1"/>
          </p:cNvPicPr>
          <p:nvPr/>
        </p:nvPicPr>
        <p:blipFill>
          <a:blip r:embed="rId4"/>
          <a:stretch>
            <a:fillRect/>
          </a:stretch>
        </p:blipFill>
        <p:spPr>
          <a:xfrm>
            <a:off x="628650" y="2382032"/>
            <a:ext cx="4320000" cy="2307272"/>
          </a:xfrm>
          <a:prstGeom prst="rect">
            <a:avLst/>
          </a:prstGeom>
        </p:spPr>
      </p:pic>
      <p:sp>
        <p:nvSpPr>
          <p:cNvPr id="19" name="Text Box 5"/>
          <p:cNvSpPr txBox="1">
            <a:spLocks noChangeArrowheads="1"/>
          </p:cNvSpPr>
          <p:nvPr/>
        </p:nvSpPr>
        <p:spPr bwMode="auto">
          <a:xfrm>
            <a:off x="2039350" y="4869377"/>
            <a:ext cx="1498600" cy="44071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a:lnSpc>
                <a:spcPct val="95000"/>
              </a:lnSpc>
            </a:pPr>
            <a:r>
              <a:rPr lang="zh-CN" altLang="en-US" sz="2400" b="1" dirty="0"/>
              <a:t>无人驾驶</a:t>
            </a:r>
          </a:p>
        </p:txBody>
      </p:sp>
      <p:sp>
        <p:nvSpPr>
          <p:cNvPr id="20" name="Text Box 5"/>
          <p:cNvSpPr txBox="1">
            <a:spLocks noChangeArrowheads="1"/>
          </p:cNvSpPr>
          <p:nvPr/>
        </p:nvSpPr>
        <p:spPr bwMode="auto">
          <a:xfrm>
            <a:off x="7525789" y="2529238"/>
            <a:ext cx="971550" cy="440717"/>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a:lnSpc>
                <a:spcPct val="95000"/>
              </a:lnSpc>
            </a:pPr>
            <a:r>
              <a:rPr lang="zh-CN" altLang="en-US" sz="2400" b="1" dirty="0"/>
              <a:t>围棋</a:t>
            </a:r>
          </a:p>
        </p:txBody>
      </p:sp>
    </p:spTree>
    <p:extLst>
      <p:ext uri="{BB962C8B-B14F-4D97-AF65-F5344CB8AC3E}">
        <p14:creationId xmlns:p14="http://schemas.microsoft.com/office/powerpoint/2010/main" val="4209445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100</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3773054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92551"/>
            <a:ext cx="3467520" cy="5040000"/>
          </a:xfrm>
          <a:prstGeom prst="rect">
            <a:avLst/>
          </a:prstGeom>
        </p:spPr>
      </p:pic>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83352367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80732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41677033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78979610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043487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121778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21816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109</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63869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励志</a:t>
            </a:r>
          </a:p>
          <a:p>
            <a:r>
              <a:rPr lang="zh-CN" altLang="en-US" dirty="0"/>
              <a:t>学习方法</a:t>
            </a:r>
          </a:p>
          <a:p>
            <a:r>
              <a:rPr lang="en-US" altLang="zh-CN" dirty="0"/>
              <a:t>C++</a:t>
            </a:r>
            <a:r>
              <a:rPr lang="zh-CN" altLang="en-US" dirty="0"/>
              <a:t>简介</a:t>
            </a:r>
          </a:p>
          <a:p>
            <a:r>
              <a:rPr lang="zh-CN" altLang="en-US" dirty="0"/>
              <a:t>课程简介</a:t>
            </a:r>
          </a:p>
          <a:p>
            <a:pPr marL="342900" indent="-342900" fontAlgn="base">
              <a:lnSpc>
                <a:spcPct val="90000"/>
              </a:lnSpc>
              <a:spcBef>
                <a:spcPct val="20000"/>
              </a:spcBef>
              <a:spcAft>
                <a:spcPct val="0"/>
              </a:spcAft>
              <a:buChar char="•"/>
              <a:tabLst>
                <a:tab pos="1808163" algn="l"/>
              </a:tabLst>
            </a:pPr>
            <a:r>
              <a:rPr kumimoji="1" lang="zh-CN" altLang="en-US" sz="4000" dirty="0">
                <a:solidFill>
                  <a:srgbClr val="FF3300"/>
                </a:solidFill>
                <a:latin typeface="华文行楷" panose="02010800040101010101" pitchFamily="2" charset="-122"/>
                <a:ea typeface="华文行楷" panose="02010800040101010101" pitchFamily="2" charset="-122"/>
                <a:cs typeface="+mn-cs"/>
              </a:rPr>
              <a:t>什么是好的</a:t>
            </a:r>
            <a:r>
              <a:rPr kumimoji="1" lang="en-US" altLang="zh-CN" sz="4000" dirty="0">
                <a:solidFill>
                  <a:srgbClr val="FF3300"/>
                </a:solidFill>
                <a:latin typeface="华文彩云" panose="02010800040101010101" pitchFamily="2" charset="-122"/>
                <a:ea typeface="华文彩云" panose="02010800040101010101" pitchFamily="2" charset="-122"/>
                <a:cs typeface="+mn-cs"/>
              </a:rPr>
              <a:t>C++</a:t>
            </a:r>
            <a:r>
              <a:rPr kumimoji="1" lang="zh-CN" altLang="en-US" sz="4000" dirty="0">
                <a:solidFill>
                  <a:srgbClr val="FF3300"/>
                </a:solidFill>
                <a:latin typeface="华文行楷" panose="02010800040101010101" pitchFamily="2" charset="-122"/>
                <a:ea typeface="华文行楷" panose="02010800040101010101" pitchFamily="2" charset="-122"/>
                <a:cs typeface="+mn-cs"/>
              </a:rPr>
              <a:t>程序</a:t>
            </a:r>
            <a:r>
              <a:rPr kumimoji="1" lang="en-US" altLang="zh-CN" sz="4000" dirty="0">
                <a:solidFill>
                  <a:srgbClr val="FF3300"/>
                </a:solidFill>
                <a:latin typeface="+mn-lt"/>
                <a:ea typeface="+mn-ea"/>
                <a:cs typeface="+mn-cs"/>
              </a:rPr>
              <a: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616"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11931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342924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学习方法的基本原则</a:t>
            </a:r>
          </a:p>
        </p:txBody>
      </p:sp>
      <p:sp>
        <p:nvSpPr>
          <p:cNvPr id="3" name="内容占位符 2"/>
          <p:cNvSpPr>
            <a:spLocks noGrp="1"/>
          </p:cNvSpPr>
          <p:nvPr>
            <p:ph idx="1"/>
          </p:nvPr>
        </p:nvSpPr>
        <p:spPr/>
        <p:txBody>
          <a:bodyPr>
            <a:normAutofit/>
          </a:bodyPr>
          <a:lstStyle/>
          <a:p>
            <a:pPr>
              <a:lnSpc>
                <a:spcPct val="90000"/>
              </a:lnSpc>
            </a:pPr>
            <a:r>
              <a:rPr lang="zh-CN" altLang="en-US" sz="2400" dirty="0"/>
              <a:t>唤醒自己的力量</a:t>
            </a:r>
          </a:p>
          <a:p>
            <a:pPr lvl="1">
              <a:lnSpc>
                <a:spcPct val="90000"/>
              </a:lnSpc>
            </a:pPr>
            <a:r>
              <a:rPr lang="zh-CN" altLang="en-US" sz="2000" dirty="0"/>
              <a:t>学习观念的变革</a:t>
            </a:r>
          </a:p>
          <a:p>
            <a:pPr lvl="2">
              <a:lnSpc>
                <a:spcPct val="90000"/>
              </a:lnSpc>
            </a:pPr>
            <a:r>
              <a:rPr lang="zh-CN" altLang="en-US" sz="1800" dirty="0"/>
              <a:t>被学习</a:t>
            </a:r>
            <a:r>
              <a:rPr lang="en-US" altLang="zh-CN" sz="1800" dirty="0"/>
              <a:t>/</a:t>
            </a:r>
            <a:r>
              <a:rPr lang="zh-CN" altLang="en-US" sz="1800" dirty="0"/>
              <a:t>被决定</a:t>
            </a:r>
            <a:r>
              <a:rPr lang="zh-CN" altLang="en-US" sz="1800" dirty="0">
                <a:sym typeface="Wingdings" panose="05000000000000000000" pitchFamily="2" charset="2"/>
              </a:rPr>
              <a:t></a:t>
            </a:r>
            <a:r>
              <a:rPr lang="zh-CN" altLang="en-US" sz="1800" dirty="0"/>
              <a:t>努力培养正确的自我决定的能力。</a:t>
            </a:r>
          </a:p>
          <a:p>
            <a:pPr lvl="1">
              <a:lnSpc>
                <a:spcPct val="90000"/>
              </a:lnSpc>
            </a:pPr>
            <a:r>
              <a:rPr lang="zh-CN" altLang="en-US" sz="2000" dirty="0"/>
              <a:t>自古英雄出少年。</a:t>
            </a:r>
          </a:p>
          <a:p>
            <a:pPr>
              <a:lnSpc>
                <a:spcPct val="90000"/>
              </a:lnSpc>
            </a:pPr>
            <a:r>
              <a:rPr lang="zh-CN" altLang="en-US" sz="2400" dirty="0">
                <a:solidFill>
                  <a:srgbClr val="FF0000"/>
                </a:solidFill>
              </a:rPr>
              <a:t>没有规矩，不成方圆</a:t>
            </a:r>
          </a:p>
          <a:p>
            <a:pPr lvl="1">
              <a:lnSpc>
                <a:spcPct val="90000"/>
              </a:lnSpc>
            </a:pPr>
            <a:r>
              <a:rPr lang="zh-CN" altLang="en-US" sz="2000" dirty="0"/>
              <a:t>掌握</a:t>
            </a:r>
            <a:r>
              <a:rPr lang="en-US" altLang="zh-CN" sz="2000" dirty="0"/>
              <a:t>C++</a:t>
            </a:r>
            <a:r>
              <a:rPr lang="zh-CN" altLang="en-US" sz="2000" dirty="0"/>
              <a:t>语言的基本原理、语法、规则（包括缺陷）。</a:t>
            </a:r>
          </a:p>
          <a:p>
            <a:pPr>
              <a:lnSpc>
                <a:spcPct val="90000"/>
              </a:lnSpc>
            </a:pPr>
            <a:r>
              <a:rPr lang="zh-CN" altLang="en-US" sz="2400" dirty="0"/>
              <a:t>实践是检验真理的唯一标准</a:t>
            </a:r>
          </a:p>
          <a:p>
            <a:pPr lvl="1">
              <a:lnSpc>
                <a:spcPct val="90000"/>
              </a:lnSpc>
            </a:pPr>
            <a:r>
              <a:rPr lang="zh-CN" altLang="en-US" sz="2000" dirty="0"/>
              <a:t>多进行有成效的编程，多思考。</a:t>
            </a:r>
          </a:p>
          <a:p>
            <a:pPr lvl="1">
              <a:lnSpc>
                <a:spcPct val="90000"/>
              </a:lnSpc>
            </a:pPr>
            <a:r>
              <a:rPr lang="en-US" altLang="zh-CN" sz="2000" dirty="0"/>
              <a:t>《</a:t>
            </a:r>
            <a:r>
              <a:rPr lang="zh-CN" altLang="en-US" sz="2000" dirty="0"/>
              <a:t>冬夜读书示子聿</a:t>
            </a:r>
            <a:r>
              <a:rPr lang="en-US" altLang="zh-CN" sz="2000" dirty="0"/>
              <a:t>》——</a:t>
            </a:r>
            <a:r>
              <a:rPr lang="zh-CN" altLang="en-US" sz="2000" dirty="0"/>
              <a:t>年代：宋 作者：陆游 体裁：七绝</a:t>
            </a:r>
          </a:p>
          <a:p>
            <a:pPr lvl="2">
              <a:lnSpc>
                <a:spcPct val="90000"/>
              </a:lnSpc>
              <a:buNone/>
            </a:pPr>
            <a:r>
              <a:rPr lang="zh-CN" altLang="en-US" sz="1800" dirty="0"/>
              <a:t>古人学问无遗力，少壮工夫老始成。 </a:t>
            </a:r>
          </a:p>
          <a:p>
            <a:pPr lvl="2">
              <a:lnSpc>
                <a:spcPct val="90000"/>
              </a:lnSpc>
              <a:buNone/>
            </a:pPr>
            <a:r>
              <a:rPr lang="zh-CN" altLang="en-US" sz="1800" dirty="0"/>
              <a:t>纸上得来终觉浅，绝知此事要躬行。</a:t>
            </a:r>
          </a:p>
          <a:p>
            <a:pPr>
              <a:lnSpc>
                <a:spcPct val="90000"/>
              </a:lnSpc>
            </a:pPr>
            <a:r>
              <a:rPr lang="zh-CN" altLang="en-US" sz="2400" dirty="0">
                <a:solidFill>
                  <a:srgbClr val="0000FF"/>
                </a:solidFill>
              </a:rPr>
              <a:t>两军作战，勇者胜</a:t>
            </a:r>
          </a:p>
          <a:p>
            <a:pPr lvl="1">
              <a:lnSpc>
                <a:spcPct val="90000"/>
              </a:lnSpc>
            </a:pPr>
            <a:r>
              <a:rPr lang="zh-CN" altLang="en-US" sz="2000" dirty="0"/>
              <a:t>不要怕程序编译或运行</a:t>
            </a:r>
            <a:r>
              <a:rPr lang="zh-CN" altLang="en-US" sz="2000" dirty="0">
                <a:solidFill>
                  <a:srgbClr val="FF0000"/>
                </a:solidFill>
              </a:rPr>
              <a:t>出错</a:t>
            </a:r>
            <a:r>
              <a:rPr lang="zh-CN" altLang="en-US" sz="2000" dirty="0"/>
              <a:t>。学会调试程序非常重要。</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03434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标准学习方法</a:t>
            </a:r>
            <a:r>
              <a:rPr lang="en-US" altLang="zh-CN" dirty="0" smtClean="0"/>
              <a:t>——</a:t>
            </a:r>
            <a:r>
              <a:rPr lang="zh-CN" altLang="en-US" dirty="0" smtClean="0"/>
              <a:t>六多</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smtClean="0"/>
              <a:t>多阅读</a:t>
            </a:r>
            <a:endParaRPr lang="zh-CN" altLang="en-US" dirty="0"/>
          </a:p>
          <a:p>
            <a:pPr lvl="1">
              <a:lnSpc>
                <a:spcPct val="110000"/>
              </a:lnSpc>
            </a:pPr>
            <a:r>
              <a:rPr lang="zh-CN" altLang="en-US" sz="2400" dirty="0"/>
              <a:t>相关书籍</a:t>
            </a:r>
            <a:r>
              <a:rPr lang="zh-CN" altLang="en-US" sz="2400" dirty="0" smtClean="0"/>
              <a:t>、网上资源、源程序</a:t>
            </a:r>
            <a:r>
              <a:rPr lang="zh-CN" altLang="en-US" sz="2400" dirty="0"/>
              <a:t>等</a:t>
            </a:r>
          </a:p>
          <a:p>
            <a:pPr>
              <a:lnSpc>
                <a:spcPct val="110000"/>
              </a:lnSpc>
            </a:pPr>
            <a:r>
              <a:rPr lang="zh-CN" altLang="en-US" dirty="0">
                <a:solidFill>
                  <a:srgbClr val="FF0000"/>
                </a:solidFill>
              </a:rPr>
              <a:t>多练习</a:t>
            </a:r>
          </a:p>
          <a:p>
            <a:pPr lvl="1">
              <a:lnSpc>
                <a:spcPct val="110000"/>
              </a:lnSpc>
            </a:pPr>
            <a:r>
              <a:rPr lang="zh-CN" altLang="en-US" sz="2400" dirty="0" smtClean="0"/>
              <a:t>多</a:t>
            </a:r>
            <a:r>
              <a:rPr lang="zh-CN" altLang="en-US" sz="2400" dirty="0"/>
              <a:t>做有</a:t>
            </a:r>
            <a:r>
              <a:rPr lang="zh-CN" altLang="en-US" sz="2400" dirty="0" smtClean="0"/>
              <a:t>实际应用背景的题，可以</a:t>
            </a:r>
            <a:r>
              <a:rPr lang="zh-CN" altLang="en-US" sz="2400" dirty="0" smtClean="0">
                <a:solidFill>
                  <a:srgbClr val="0000FF"/>
                </a:solidFill>
              </a:rPr>
              <a:t>自己</a:t>
            </a:r>
            <a:r>
              <a:rPr lang="zh-CN" altLang="en-US" sz="2400" dirty="0">
                <a:solidFill>
                  <a:srgbClr val="0000FF"/>
                </a:solidFill>
              </a:rPr>
              <a:t>给自己</a:t>
            </a:r>
            <a:r>
              <a:rPr lang="zh-CN" altLang="en-US" sz="2400" dirty="0" smtClean="0">
                <a:solidFill>
                  <a:srgbClr val="0000FF"/>
                </a:solidFill>
              </a:rPr>
              <a:t>出题</a:t>
            </a:r>
            <a:endParaRPr lang="zh-CN" altLang="en-US" sz="2400" dirty="0">
              <a:solidFill>
                <a:srgbClr val="0000FF"/>
              </a:solidFill>
            </a:endParaRPr>
          </a:p>
          <a:p>
            <a:pPr>
              <a:lnSpc>
                <a:spcPct val="110000"/>
              </a:lnSpc>
            </a:pPr>
            <a:r>
              <a:rPr lang="zh-CN" altLang="en-US" dirty="0" smtClean="0"/>
              <a:t>多</a:t>
            </a:r>
            <a:r>
              <a:rPr lang="zh-CN" altLang="en-US" dirty="0" smtClean="0">
                <a:solidFill>
                  <a:srgbClr val="0000FF"/>
                </a:solidFill>
              </a:rPr>
              <a:t>测试</a:t>
            </a:r>
            <a:endParaRPr lang="en-US" altLang="zh-CN" dirty="0"/>
          </a:p>
          <a:p>
            <a:pPr lvl="1">
              <a:lnSpc>
                <a:spcPct val="110000"/>
              </a:lnSpc>
            </a:pPr>
            <a:r>
              <a:rPr lang="zh-CN" altLang="en-US" dirty="0" smtClean="0"/>
              <a:t>验证</a:t>
            </a:r>
            <a:r>
              <a:rPr lang="zh-CN" altLang="en-US" dirty="0"/>
              <a:t>自己的</a:t>
            </a:r>
            <a:r>
              <a:rPr lang="zh-CN" altLang="en-US" dirty="0" smtClean="0"/>
              <a:t>理解，自己解答自己的</a:t>
            </a:r>
            <a:r>
              <a:rPr lang="zh-CN" altLang="en-US" dirty="0" smtClean="0">
                <a:solidFill>
                  <a:srgbClr val="0000FF"/>
                </a:solidFill>
              </a:rPr>
              <a:t>疑问</a:t>
            </a:r>
            <a:endParaRPr lang="zh-CN" altLang="en-US" dirty="0">
              <a:solidFill>
                <a:srgbClr val="0000FF"/>
              </a:solidFill>
            </a:endParaRPr>
          </a:p>
          <a:p>
            <a:pPr>
              <a:lnSpc>
                <a:spcPct val="110000"/>
              </a:lnSpc>
            </a:pPr>
            <a:r>
              <a:rPr lang="zh-CN" altLang="en-US" dirty="0"/>
              <a:t>多沟通</a:t>
            </a:r>
          </a:p>
          <a:p>
            <a:pPr lvl="1">
              <a:lnSpc>
                <a:spcPct val="110000"/>
              </a:lnSpc>
            </a:pPr>
            <a:r>
              <a:rPr lang="zh-CN" altLang="en-US" sz="2400" dirty="0"/>
              <a:t>问题：试过后还理解不了的</a:t>
            </a:r>
          </a:p>
          <a:p>
            <a:pPr>
              <a:lnSpc>
                <a:spcPct val="110000"/>
              </a:lnSpc>
            </a:pPr>
            <a:r>
              <a:rPr lang="zh-CN" altLang="en-US" dirty="0"/>
              <a:t>多思考</a:t>
            </a:r>
          </a:p>
          <a:p>
            <a:pPr lvl="1">
              <a:lnSpc>
                <a:spcPct val="110000"/>
              </a:lnSpc>
            </a:pPr>
            <a:r>
              <a:rPr lang="zh-CN" altLang="en-US" sz="2400" dirty="0">
                <a:solidFill>
                  <a:srgbClr val="0000FF"/>
                </a:solidFill>
              </a:rPr>
              <a:t>思考</a:t>
            </a:r>
            <a:r>
              <a:rPr lang="zh-CN" altLang="en-US" sz="2400" dirty="0"/>
              <a:t>和理解运行机制、优缺点、注意事项</a:t>
            </a:r>
          </a:p>
          <a:p>
            <a:pPr>
              <a:lnSpc>
                <a:spcPct val="110000"/>
              </a:lnSpc>
            </a:pPr>
            <a:r>
              <a:rPr lang="zh-CN" altLang="en-US" dirty="0" smtClean="0"/>
              <a:t>多总结</a:t>
            </a:r>
            <a:endParaRPr lang="zh-CN" altLang="en-US" dirty="0"/>
          </a:p>
          <a:p>
            <a:pPr lvl="1">
              <a:lnSpc>
                <a:spcPct val="110000"/>
              </a:lnSpc>
            </a:pPr>
            <a:r>
              <a:rPr lang="zh-CN" altLang="en-US" sz="2400" dirty="0">
                <a:solidFill>
                  <a:srgbClr val="FF0000"/>
                </a:solidFill>
              </a:rPr>
              <a:t>归纳和整理</a:t>
            </a:r>
            <a:r>
              <a:rPr lang="zh-CN" altLang="en-US" sz="2400" dirty="0">
                <a:solidFill>
                  <a:srgbClr val="0000FF"/>
                </a:solidFill>
              </a:rPr>
              <a:t>别人和自己的</a:t>
            </a:r>
            <a:r>
              <a:rPr lang="zh-CN" altLang="en-US" sz="2400" dirty="0" smtClean="0">
                <a:solidFill>
                  <a:srgbClr val="0000FF"/>
                </a:solidFill>
              </a:rPr>
              <a:t>经验</a:t>
            </a:r>
            <a:endParaRPr lang="zh-CN" altLang="en-US" sz="2400" dirty="0">
              <a:solidFill>
                <a:srgbClr val="0000FF"/>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531560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学习方法</a:t>
            </a:r>
            <a:r>
              <a:rPr lang="en-US" altLang="zh-CN" dirty="0"/>
              <a:t>——</a:t>
            </a:r>
            <a:r>
              <a:rPr lang="zh-CN" altLang="en-US" dirty="0"/>
              <a:t>四</a:t>
            </a:r>
            <a:r>
              <a:rPr lang="en-US" altLang="zh-CN" dirty="0" smtClean="0"/>
              <a:t>R</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solidFill>
                  <a:srgbClr val="0000FF"/>
                </a:solidFill>
              </a:rPr>
              <a:t>记录</a:t>
            </a:r>
            <a:r>
              <a:rPr lang="zh-CN" altLang="en-US" dirty="0"/>
              <a:t>（</a:t>
            </a:r>
            <a:r>
              <a:rPr lang="en-US" altLang="zh-CN" dirty="0"/>
              <a:t>Record</a:t>
            </a:r>
            <a:r>
              <a:rPr lang="zh-CN" altLang="en-US" dirty="0"/>
              <a:t>）</a:t>
            </a:r>
          </a:p>
          <a:p>
            <a:pPr lvl="1">
              <a:lnSpc>
                <a:spcPct val="90000"/>
              </a:lnSpc>
            </a:pPr>
            <a:r>
              <a:rPr lang="zh-CN" altLang="en-US" sz="2400" dirty="0"/>
              <a:t>在课堂记笔记</a:t>
            </a:r>
            <a:r>
              <a:rPr lang="en-US" altLang="zh-CN" sz="2400" dirty="0"/>
              <a:t>: </a:t>
            </a:r>
            <a:r>
              <a:rPr lang="zh-CN" altLang="en-US" sz="2400" dirty="0"/>
              <a:t>将笔记本的一页分为左大右小两部分；左侧为主栏，记主要内容；右侧为副栏，记注意事项。</a:t>
            </a:r>
          </a:p>
          <a:p>
            <a:pPr>
              <a:lnSpc>
                <a:spcPct val="90000"/>
              </a:lnSpc>
            </a:pPr>
            <a:r>
              <a:rPr lang="zh-CN" altLang="en-US" dirty="0">
                <a:solidFill>
                  <a:srgbClr val="0000FF"/>
                </a:solidFill>
              </a:rPr>
              <a:t>回顾</a:t>
            </a:r>
            <a:r>
              <a:rPr lang="zh-CN" altLang="en-US" dirty="0"/>
              <a:t>（</a:t>
            </a:r>
            <a:r>
              <a:rPr lang="en-US" altLang="zh-CN" dirty="0"/>
              <a:t>Recall</a:t>
            </a:r>
            <a:r>
              <a:rPr lang="zh-CN" altLang="en-US" dirty="0"/>
              <a:t>）</a:t>
            </a:r>
          </a:p>
          <a:p>
            <a:pPr lvl="1">
              <a:lnSpc>
                <a:spcPct val="90000"/>
              </a:lnSpc>
            </a:pPr>
            <a:r>
              <a:rPr lang="zh-CN" altLang="en-US" sz="2400" dirty="0"/>
              <a:t>下课以后，尽可能及早回顾课堂内容，搞清楚相关概念、原理和注意事项。</a:t>
            </a:r>
          </a:p>
          <a:p>
            <a:pPr>
              <a:lnSpc>
                <a:spcPct val="90000"/>
              </a:lnSpc>
            </a:pPr>
            <a:r>
              <a:rPr lang="zh-CN" altLang="en-US" dirty="0">
                <a:solidFill>
                  <a:srgbClr val="0000FF"/>
                </a:solidFill>
              </a:rPr>
              <a:t>演练</a:t>
            </a:r>
            <a:r>
              <a:rPr lang="zh-CN" altLang="en-US" dirty="0"/>
              <a:t>（</a:t>
            </a:r>
            <a:r>
              <a:rPr lang="en-US" altLang="zh-CN" dirty="0"/>
              <a:t>Rehearsal</a:t>
            </a:r>
            <a:r>
              <a:rPr lang="zh-CN" altLang="en-US" dirty="0"/>
              <a:t>）</a:t>
            </a:r>
          </a:p>
          <a:p>
            <a:pPr lvl="1">
              <a:lnSpc>
                <a:spcPct val="90000"/>
              </a:lnSpc>
            </a:pPr>
            <a:r>
              <a:rPr lang="zh-CN" altLang="en-US" sz="2400" dirty="0"/>
              <a:t>做作业或自行设计题目</a:t>
            </a:r>
            <a:r>
              <a:rPr lang="en-US" altLang="zh-CN" sz="2400" dirty="0"/>
              <a:t>: </a:t>
            </a:r>
            <a:r>
              <a:rPr lang="zh-CN" altLang="en-US" sz="2400" dirty="0"/>
              <a:t>验证自己的理解、原理应用与测试。</a:t>
            </a:r>
          </a:p>
          <a:p>
            <a:pPr>
              <a:lnSpc>
                <a:spcPct val="90000"/>
              </a:lnSpc>
            </a:pPr>
            <a:r>
              <a:rPr lang="zh-CN" altLang="en-US" dirty="0">
                <a:solidFill>
                  <a:srgbClr val="0000FF"/>
                </a:solidFill>
              </a:rPr>
              <a:t>思考</a:t>
            </a:r>
            <a:r>
              <a:rPr lang="zh-CN" altLang="en-US" dirty="0"/>
              <a:t>（</a:t>
            </a:r>
            <a:r>
              <a:rPr lang="en-US" altLang="zh-CN" dirty="0"/>
              <a:t>Reflect</a:t>
            </a:r>
            <a:r>
              <a:rPr lang="zh-CN" altLang="en-US" dirty="0"/>
              <a:t>）</a:t>
            </a:r>
          </a:p>
          <a:p>
            <a:pPr lvl="1">
              <a:lnSpc>
                <a:spcPct val="90000"/>
              </a:lnSpc>
            </a:pPr>
            <a:r>
              <a:rPr lang="zh-CN" altLang="en-US" sz="2400" dirty="0"/>
              <a:t>总结与反思</a:t>
            </a:r>
            <a:r>
              <a:rPr lang="en-US" altLang="zh-CN" sz="2400" dirty="0"/>
              <a:t>: </a:t>
            </a:r>
            <a:r>
              <a:rPr lang="zh-CN" altLang="en-US" sz="2400" dirty="0"/>
              <a:t>随感与经验体会</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13" name="Group 5"/>
          <p:cNvGrpSpPr>
            <a:grpSpLocks/>
          </p:cNvGrpSpPr>
          <p:nvPr/>
        </p:nvGrpSpPr>
        <p:grpSpPr bwMode="auto">
          <a:xfrm>
            <a:off x="5076825" y="5522913"/>
            <a:ext cx="3851275" cy="785812"/>
            <a:chOff x="-2203" y="2904"/>
            <a:chExt cx="5506" cy="495"/>
          </a:xfrm>
        </p:grpSpPr>
        <p:sp>
          <p:nvSpPr>
            <p:cNvPr id="14" name="AutoShape 6"/>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AutoShape 7"/>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Text Box 8"/>
            <p:cNvSpPr txBox="1">
              <a:spLocks noChangeArrowheads="1"/>
            </p:cNvSpPr>
            <p:nvPr/>
          </p:nvSpPr>
          <p:spPr bwMode="gray">
            <a:xfrm>
              <a:off x="-2119" y="2989"/>
              <a:ext cx="5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先自行复习，后上课。</a:t>
              </a:r>
            </a:p>
          </p:txBody>
        </p:sp>
      </p:grpSp>
    </p:spTree>
    <p:extLst>
      <p:ext uri="{BB962C8B-B14F-4D97-AF65-F5344CB8AC3E}">
        <p14:creationId xmlns:p14="http://schemas.microsoft.com/office/powerpoint/2010/main" val="153441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学习计算机语言的方法</a:t>
            </a:r>
          </a:p>
        </p:txBody>
      </p:sp>
      <p:sp>
        <p:nvSpPr>
          <p:cNvPr id="3" name="内容占位符 2"/>
          <p:cNvSpPr>
            <a:spLocks noGrp="1"/>
          </p:cNvSpPr>
          <p:nvPr>
            <p:ph idx="1"/>
          </p:nvPr>
        </p:nvSpPr>
        <p:spPr>
          <a:xfrm>
            <a:off x="461963" y="1457325"/>
            <a:ext cx="8220075" cy="3295650"/>
          </a:xfrm>
        </p:spPr>
        <p:txBody>
          <a:bodyPr/>
          <a:lstStyle/>
          <a:p>
            <a:r>
              <a:rPr lang="zh-CN" altLang="en-US" dirty="0">
                <a:solidFill>
                  <a:srgbClr val="0000FF"/>
                </a:solidFill>
              </a:rPr>
              <a:t>先知而后行，这是智者之虑；</a:t>
            </a:r>
          </a:p>
          <a:p>
            <a:r>
              <a:rPr lang="zh-CN" altLang="en-US" dirty="0">
                <a:solidFill>
                  <a:srgbClr val="0000FF"/>
                </a:solidFill>
              </a:rPr>
              <a:t>先行而后知，这是行者之思</a:t>
            </a:r>
            <a:r>
              <a:rPr lang="zh-CN" altLang="en-US" dirty="0" smtClean="0">
                <a:solidFill>
                  <a:srgbClr val="0000FF"/>
                </a:solidFill>
              </a:rPr>
              <a:t>。</a:t>
            </a:r>
            <a:endParaRPr lang="zh-CN" altLang="en-US" dirty="0">
              <a:solidFill>
                <a:srgbClr val="0000FF"/>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13" name="Group 5"/>
          <p:cNvGrpSpPr>
            <a:grpSpLocks/>
          </p:cNvGrpSpPr>
          <p:nvPr/>
        </p:nvGrpSpPr>
        <p:grpSpPr bwMode="auto">
          <a:xfrm>
            <a:off x="215900" y="5524500"/>
            <a:ext cx="8740775" cy="785813"/>
            <a:chOff x="-2203" y="2904"/>
            <a:chExt cx="5506" cy="495"/>
          </a:xfrm>
        </p:grpSpPr>
        <p:sp>
          <p:nvSpPr>
            <p:cNvPr id="14" name="AutoShape 6"/>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AutoShape 7"/>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Text Box 8"/>
            <p:cNvSpPr txBox="1">
              <a:spLocks noChangeArrowheads="1"/>
            </p:cNvSpPr>
            <p:nvPr/>
          </p:nvSpPr>
          <p:spPr bwMode="gray">
            <a:xfrm>
              <a:off x="-2119" y="2989"/>
              <a:ext cx="53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知</a:t>
              </a:r>
              <a:r>
                <a:rPr kumimoji="0" lang="en-US" altLang="zh-CN"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a:t>
              </a:r>
              <a:r>
                <a:rPr kumimoji="0" lang="zh-CN" altLang="en-US"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学习原理</a:t>
              </a:r>
              <a:r>
                <a:rPr kumimoji="0" lang="en-US" altLang="zh-CN"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a:t>
              </a:r>
              <a:r>
                <a:rPr kumimoji="0" lang="zh-CN" altLang="en-US"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与行</a:t>
              </a:r>
              <a:r>
                <a:rPr kumimoji="0" lang="en-US" altLang="zh-CN"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a:t>
              </a:r>
              <a:r>
                <a:rPr kumimoji="0" lang="zh-CN" altLang="en-US"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编写程序</a:t>
              </a:r>
              <a:r>
                <a:rPr kumimoji="0" lang="en-US" altLang="zh-CN"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a:t>
              </a:r>
              <a:r>
                <a:rPr kumimoji="0" lang="zh-CN" altLang="en-US"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并重，相辅相成</a:t>
              </a:r>
              <a:r>
                <a:rPr kumimoji="0" lang="en-US" altLang="zh-CN" sz="2800" b="1"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rPr>
                <a:t>!</a:t>
              </a:r>
            </a:p>
          </p:txBody>
        </p:sp>
      </p:grpSp>
    </p:spTree>
    <p:extLst>
      <p:ext uri="{BB962C8B-B14F-4D97-AF65-F5344CB8AC3E}">
        <p14:creationId xmlns:p14="http://schemas.microsoft.com/office/powerpoint/2010/main" val="3950375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学习方法总结</a:t>
            </a:r>
            <a:endParaRPr lang="zh-CN" altLang="en-US" dirty="0"/>
          </a:p>
        </p:txBody>
      </p:sp>
      <p:sp>
        <p:nvSpPr>
          <p:cNvPr id="3" name="内容占位符 2"/>
          <p:cNvSpPr>
            <a:spLocks noGrp="1"/>
          </p:cNvSpPr>
          <p:nvPr>
            <p:ph idx="1"/>
          </p:nvPr>
        </p:nvSpPr>
        <p:spPr>
          <a:xfrm>
            <a:off x="461963" y="1457325"/>
            <a:ext cx="8220075" cy="3238500"/>
          </a:xfrm>
        </p:spPr>
        <p:txBody>
          <a:bodyPr/>
          <a:lstStyle/>
          <a:p>
            <a:r>
              <a:rPr lang="zh-CN" altLang="en-US" dirty="0"/>
              <a:t>理想是引领我们前行的灯塔！</a:t>
            </a:r>
          </a:p>
          <a:p>
            <a:r>
              <a:rPr lang="zh-CN" altLang="en-US" dirty="0"/>
              <a:t>信念是一种无比坚强的力量！</a:t>
            </a:r>
          </a:p>
          <a:p>
            <a:r>
              <a:rPr lang="zh-CN" altLang="en-US" dirty="0"/>
              <a:t>无论做什么，也无论在什么年代，勤奋是一种永恒的竞争力。</a:t>
            </a:r>
          </a:p>
          <a:p>
            <a:r>
              <a:rPr lang="zh-CN" altLang="en-US" dirty="0"/>
              <a:t>不过，面对任何事情，成功和失败的区别也许常常就是</a:t>
            </a:r>
            <a:r>
              <a:rPr lang="zh-CN" altLang="en-US" dirty="0">
                <a:solidFill>
                  <a:srgbClr val="0000FF"/>
                </a:solidFill>
              </a:rPr>
              <a:t>坚持与否</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5"/>
          <p:cNvGrpSpPr>
            <a:grpSpLocks/>
          </p:cNvGrpSpPr>
          <p:nvPr/>
        </p:nvGrpSpPr>
        <p:grpSpPr bwMode="auto">
          <a:xfrm>
            <a:off x="215900" y="5524500"/>
            <a:ext cx="8740775" cy="785813"/>
            <a:chOff x="-2203" y="2904"/>
            <a:chExt cx="5506" cy="495"/>
          </a:xfrm>
        </p:grpSpPr>
        <p:sp>
          <p:nvSpPr>
            <p:cNvPr id="10" name="AutoShape 6"/>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AutoShape 7"/>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8"/>
            <p:cNvSpPr txBox="1">
              <a:spLocks noChangeArrowheads="1"/>
            </p:cNvSpPr>
            <p:nvPr/>
          </p:nvSpPr>
          <p:spPr bwMode="gray">
            <a:xfrm>
              <a:off x="-2119" y="2989"/>
              <a:ext cx="53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让我们共同努力，将这个世界变得越来越好</a:t>
              </a:r>
              <a:r>
                <a:rPr kumimoji="0" lang="en-US" altLang="zh-CN"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a:t>
              </a:r>
            </a:p>
          </p:txBody>
        </p:sp>
      </p:grpSp>
    </p:spTree>
    <p:extLst>
      <p:ext uri="{BB962C8B-B14F-4D97-AF65-F5344CB8AC3E}">
        <p14:creationId xmlns:p14="http://schemas.microsoft.com/office/powerpoint/2010/main" val="1871601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励志</a:t>
            </a:r>
          </a:p>
          <a:p>
            <a:r>
              <a:rPr lang="zh-CN" altLang="en-US" dirty="0"/>
              <a:t>学习方法</a:t>
            </a:r>
          </a:p>
          <a:p>
            <a:r>
              <a:rPr lang="en-US" altLang="zh-CN" dirty="0"/>
              <a:t>C++</a:t>
            </a:r>
            <a:r>
              <a:rPr lang="zh-CN" altLang="en-US" dirty="0"/>
              <a:t>简介</a:t>
            </a:r>
          </a:p>
          <a:p>
            <a:r>
              <a:rPr lang="zh-CN" altLang="en-US" dirty="0"/>
              <a:t>课程简介</a:t>
            </a:r>
          </a:p>
          <a:p>
            <a:pPr marL="342900" indent="-342900" fontAlgn="base">
              <a:lnSpc>
                <a:spcPct val="90000"/>
              </a:lnSpc>
              <a:spcBef>
                <a:spcPct val="20000"/>
              </a:spcBef>
              <a:spcAft>
                <a:spcPct val="0"/>
              </a:spcAft>
              <a:buChar char="•"/>
              <a:tabLst>
                <a:tab pos="1808163" algn="l"/>
              </a:tabLst>
            </a:pPr>
            <a:r>
              <a:rPr kumimoji="1" lang="zh-CN" altLang="en-US" sz="4000" dirty="0">
                <a:solidFill>
                  <a:srgbClr val="FF3300"/>
                </a:solidFill>
                <a:latin typeface="华文行楷" panose="02010800040101010101" pitchFamily="2" charset="-122"/>
                <a:ea typeface="华文行楷" panose="02010800040101010101" pitchFamily="2" charset="-122"/>
                <a:cs typeface="+mn-cs"/>
              </a:rPr>
              <a:t>什么是好的</a:t>
            </a:r>
            <a:r>
              <a:rPr kumimoji="1" lang="en-US" altLang="zh-CN" sz="4000" dirty="0">
                <a:solidFill>
                  <a:srgbClr val="FF3300"/>
                </a:solidFill>
                <a:latin typeface="华文彩云" panose="02010800040101010101" pitchFamily="2" charset="-122"/>
                <a:ea typeface="华文彩云" panose="02010800040101010101" pitchFamily="2" charset="-122"/>
                <a:cs typeface="+mn-cs"/>
              </a:rPr>
              <a:t>C++</a:t>
            </a:r>
            <a:r>
              <a:rPr kumimoji="1" lang="zh-CN" altLang="en-US" sz="4000" dirty="0">
                <a:solidFill>
                  <a:srgbClr val="FF3300"/>
                </a:solidFill>
                <a:latin typeface="华文行楷" panose="02010800040101010101" pitchFamily="2" charset="-122"/>
                <a:ea typeface="华文行楷" panose="02010800040101010101" pitchFamily="2" charset="-122"/>
                <a:cs typeface="+mn-cs"/>
              </a:rPr>
              <a:t>程序</a:t>
            </a:r>
            <a:r>
              <a:rPr kumimoji="1" lang="en-US" altLang="zh-CN" sz="4000" dirty="0">
                <a:solidFill>
                  <a:srgbClr val="FF3300"/>
                </a:solidFill>
                <a:latin typeface="+mn-lt"/>
                <a:ea typeface="+mn-ea"/>
                <a:cs typeface="+mn-cs"/>
              </a:rPr>
              <a: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3639"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7176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763898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简史</a:t>
            </a:r>
          </a:p>
        </p:txBody>
      </p:sp>
      <p:sp>
        <p:nvSpPr>
          <p:cNvPr id="3" name="内容占位符 2"/>
          <p:cNvSpPr>
            <a:spLocks noGrp="1"/>
          </p:cNvSpPr>
          <p:nvPr>
            <p:ph idx="1"/>
          </p:nvPr>
        </p:nvSpPr>
        <p:spPr/>
        <p:txBody>
          <a:bodyPr>
            <a:normAutofit fontScale="62500" lnSpcReduction="20000"/>
          </a:bodyPr>
          <a:lstStyle/>
          <a:p>
            <a:pPr>
              <a:spcBef>
                <a:spcPct val="0"/>
              </a:spcBef>
            </a:pPr>
            <a:r>
              <a:rPr lang="en-US" altLang="zh-CN" dirty="0"/>
              <a:t>1979.03		</a:t>
            </a:r>
            <a:r>
              <a:rPr lang="zh-CN" altLang="en-US" dirty="0"/>
              <a:t>开始带类的</a:t>
            </a:r>
            <a:r>
              <a:rPr lang="en-US" altLang="zh-CN" dirty="0"/>
              <a:t>C</a:t>
            </a:r>
            <a:r>
              <a:rPr lang="zh-CN" altLang="en-US" dirty="0"/>
              <a:t>的工作</a:t>
            </a:r>
          </a:p>
          <a:p>
            <a:pPr>
              <a:spcBef>
                <a:spcPct val="0"/>
              </a:spcBef>
            </a:pPr>
            <a:r>
              <a:rPr lang="en-US" altLang="zh-CN" dirty="0"/>
              <a:t>1979.10		</a:t>
            </a:r>
            <a:r>
              <a:rPr lang="zh-CN" altLang="en-US" dirty="0"/>
              <a:t>第一个带类的</a:t>
            </a:r>
            <a:r>
              <a:rPr lang="en-US" altLang="zh-CN" dirty="0"/>
              <a:t>C</a:t>
            </a:r>
            <a:r>
              <a:rPr lang="zh-CN" altLang="en-US" dirty="0"/>
              <a:t>实现投入使用</a:t>
            </a:r>
          </a:p>
          <a:p>
            <a:pPr>
              <a:spcBef>
                <a:spcPct val="0"/>
              </a:spcBef>
            </a:pPr>
            <a:r>
              <a:rPr lang="en-US" altLang="zh-CN" dirty="0"/>
              <a:t>1983.08		</a:t>
            </a:r>
            <a:r>
              <a:rPr lang="zh-CN" altLang="en-US" dirty="0"/>
              <a:t>第一个</a:t>
            </a:r>
            <a:r>
              <a:rPr lang="en-US" altLang="zh-CN" dirty="0"/>
              <a:t>C++</a:t>
            </a:r>
            <a:r>
              <a:rPr lang="zh-CN" altLang="en-US" dirty="0"/>
              <a:t>实现投入使用</a:t>
            </a:r>
          </a:p>
          <a:p>
            <a:pPr>
              <a:spcBef>
                <a:spcPct val="0"/>
              </a:spcBef>
            </a:pPr>
            <a:r>
              <a:rPr lang="en-US" altLang="zh-CN" dirty="0"/>
              <a:t>1983.12		C++</a:t>
            </a:r>
            <a:r>
              <a:rPr lang="zh-CN" altLang="en-US" dirty="0"/>
              <a:t>命名</a:t>
            </a:r>
          </a:p>
          <a:p>
            <a:pPr>
              <a:spcBef>
                <a:spcPct val="0"/>
              </a:spcBef>
            </a:pPr>
            <a:r>
              <a:rPr lang="en-US" altLang="zh-CN" dirty="0"/>
              <a:t>1985.02		</a:t>
            </a:r>
            <a:r>
              <a:rPr lang="zh-CN" altLang="en-US" dirty="0"/>
              <a:t>第一次</a:t>
            </a:r>
            <a:r>
              <a:rPr lang="en-US" altLang="zh-CN" dirty="0"/>
              <a:t>C++</a:t>
            </a:r>
            <a:r>
              <a:rPr lang="zh-CN" altLang="en-US" dirty="0"/>
              <a:t>外部发布</a:t>
            </a:r>
          </a:p>
          <a:p>
            <a:pPr>
              <a:spcBef>
                <a:spcPct val="0"/>
              </a:spcBef>
            </a:pPr>
            <a:r>
              <a:rPr lang="en-US" altLang="zh-CN" dirty="0"/>
              <a:t>1986.11		</a:t>
            </a:r>
            <a:r>
              <a:rPr lang="zh-CN" altLang="en-US" dirty="0"/>
              <a:t>第一个</a:t>
            </a:r>
            <a:r>
              <a:rPr lang="en-US" altLang="zh-CN" dirty="0"/>
              <a:t>C++</a:t>
            </a:r>
            <a:r>
              <a:rPr lang="zh-CN" altLang="en-US" dirty="0"/>
              <a:t>的商业移植</a:t>
            </a:r>
          </a:p>
          <a:p>
            <a:pPr>
              <a:spcBef>
                <a:spcPct val="0"/>
              </a:spcBef>
            </a:pPr>
            <a:r>
              <a:rPr lang="en-US" altLang="zh-CN" dirty="0"/>
              <a:t>1987.12		</a:t>
            </a:r>
            <a:r>
              <a:rPr lang="zh-CN" altLang="en-US" dirty="0"/>
              <a:t>第一个</a:t>
            </a:r>
            <a:r>
              <a:rPr lang="en-US" altLang="zh-CN" dirty="0"/>
              <a:t>GNU C++</a:t>
            </a:r>
            <a:r>
              <a:rPr lang="zh-CN" altLang="en-US" dirty="0"/>
              <a:t>发布</a:t>
            </a:r>
          </a:p>
          <a:p>
            <a:pPr>
              <a:spcBef>
                <a:spcPct val="0"/>
              </a:spcBef>
            </a:pPr>
            <a:r>
              <a:rPr lang="en-US" altLang="zh-CN" dirty="0"/>
              <a:t>1990.05		</a:t>
            </a:r>
            <a:r>
              <a:rPr lang="zh-CN" altLang="en-US" dirty="0"/>
              <a:t>第一个</a:t>
            </a:r>
            <a:r>
              <a:rPr lang="en-US" altLang="zh-CN" dirty="0"/>
              <a:t>Borland C++</a:t>
            </a:r>
            <a:r>
              <a:rPr lang="zh-CN" altLang="en-US" dirty="0"/>
              <a:t>发布</a:t>
            </a:r>
          </a:p>
          <a:p>
            <a:pPr>
              <a:spcBef>
                <a:spcPct val="0"/>
              </a:spcBef>
            </a:pPr>
            <a:r>
              <a:rPr lang="en-US" altLang="zh-CN" dirty="0"/>
              <a:t>1990.07		</a:t>
            </a:r>
            <a:r>
              <a:rPr lang="zh-CN" altLang="en-US" dirty="0"/>
              <a:t>模板被接受</a:t>
            </a:r>
          </a:p>
          <a:p>
            <a:pPr>
              <a:spcBef>
                <a:spcPct val="0"/>
              </a:spcBef>
            </a:pPr>
            <a:r>
              <a:rPr lang="en-US" altLang="zh-CN" dirty="0"/>
              <a:t>1990.11		</a:t>
            </a:r>
            <a:r>
              <a:rPr lang="zh-CN" altLang="en-US" dirty="0"/>
              <a:t>异常被接受</a:t>
            </a:r>
          </a:p>
          <a:p>
            <a:pPr>
              <a:spcBef>
                <a:spcPct val="0"/>
              </a:spcBef>
            </a:pPr>
            <a:r>
              <a:rPr lang="en-US" altLang="zh-CN" dirty="0"/>
              <a:t>1992.03		</a:t>
            </a:r>
            <a:r>
              <a:rPr lang="zh-CN" altLang="en-US" dirty="0"/>
              <a:t>第一个</a:t>
            </a:r>
            <a:r>
              <a:rPr lang="en-US" altLang="zh-CN" dirty="0"/>
              <a:t>Microsoft C++</a:t>
            </a:r>
            <a:r>
              <a:rPr lang="zh-CN" altLang="en-US" dirty="0"/>
              <a:t>发布</a:t>
            </a:r>
          </a:p>
          <a:p>
            <a:pPr>
              <a:spcBef>
                <a:spcPct val="0"/>
              </a:spcBef>
            </a:pPr>
            <a:r>
              <a:rPr lang="en-US" altLang="zh-CN" dirty="0"/>
              <a:t>1993.03		</a:t>
            </a:r>
            <a:r>
              <a:rPr lang="zh-CN" altLang="en-US" dirty="0"/>
              <a:t>运行时类型识别被接受</a:t>
            </a:r>
          </a:p>
          <a:p>
            <a:pPr>
              <a:spcBef>
                <a:spcPct val="0"/>
              </a:spcBef>
            </a:pPr>
            <a:r>
              <a:rPr lang="en-US" altLang="zh-CN" dirty="0"/>
              <a:t>1993.07		</a:t>
            </a:r>
            <a:r>
              <a:rPr lang="zh-CN" altLang="en-US" dirty="0"/>
              <a:t>名字空间被接受</a:t>
            </a:r>
          </a:p>
          <a:p>
            <a:pPr>
              <a:spcBef>
                <a:spcPct val="0"/>
              </a:spcBef>
            </a:pPr>
            <a:r>
              <a:rPr lang="en-US" altLang="zh-CN" dirty="0"/>
              <a:t>1997.10		ISO</a:t>
            </a:r>
            <a:r>
              <a:rPr lang="zh-CN" altLang="en-US" dirty="0"/>
              <a:t>标准</a:t>
            </a:r>
            <a:r>
              <a:rPr lang="en-US" altLang="zh-CN" dirty="0"/>
              <a:t>(ISO/IEC 14882)</a:t>
            </a:r>
            <a:r>
              <a:rPr lang="zh-CN" altLang="en-US" dirty="0"/>
              <a:t>通过表决被接受</a:t>
            </a:r>
          </a:p>
          <a:p>
            <a:pPr>
              <a:spcBef>
                <a:spcPct val="0"/>
              </a:spcBef>
            </a:pPr>
            <a:r>
              <a:rPr lang="en-US" altLang="zh-CN" dirty="0"/>
              <a:t>1998.11		ISO</a:t>
            </a:r>
            <a:r>
              <a:rPr lang="zh-CN" altLang="en-US" dirty="0"/>
              <a:t>标准</a:t>
            </a:r>
            <a:r>
              <a:rPr lang="en-US" altLang="zh-CN" dirty="0"/>
              <a:t>(ISO/IEC 14882)</a:t>
            </a:r>
            <a:r>
              <a:rPr lang="zh-CN" altLang="en-US" dirty="0"/>
              <a:t>被批准</a:t>
            </a:r>
          </a:p>
          <a:p>
            <a:pPr>
              <a:spcBef>
                <a:spcPct val="0"/>
              </a:spcBef>
            </a:pPr>
            <a:r>
              <a:rPr lang="en-US" altLang="zh-CN" dirty="0"/>
              <a:t>2003.10		</a:t>
            </a:r>
            <a:r>
              <a:rPr lang="zh-CN" altLang="en-US" dirty="0"/>
              <a:t>推出第二版</a:t>
            </a:r>
            <a:r>
              <a:rPr lang="en-US" altLang="zh-CN" dirty="0"/>
              <a:t>ISO/IEC 14882(C++</a:t>
            </a:r>
            <a:r>
              <a:rPr lang="zh-CN" altLang="en-US" dirty="0"/>
              <a:t>标准</a:t>
            </a:r>
            <a:r>
              <a:rPr lang="en-US" altLang="zh-CN" dirty="0"/>
              <a:t>)</a:t>
            </a:r>
          </a:p>
          <a:p>
            <a:r>
              <a:rPr lang="en-US" altLang="zh-CN" dirty="0" smtClean="0">
                <a:solidFill>
                  <a:srgbClr val="FF0000"/>
                </a:solidFill>
              </a:rPr>
              <a:t>2011    </a:t>
            </a: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推出第三版</a:t>
            </a:r>
            <a:r>
              <a:rPr lang="en-US" altLang="zh-CN" dirty="0" smtClean="0">
                <a:solidFill>
                  <a:srgbClr val="FF0000"/>
                </a:solidFill>
              </a:rPr>
              <a:t>ISO/IEC </a:t>
            </a:r>
            <a:r>
              <a:rPr lang="en-US" altLang="zh-CN" dirty="0">
                <a:solidFill>
                  <a:srgbClr val="FF0000"/>
                </a:solidFill>
              </a:rPr>
              <a:t>14882(C++</a:t>
            </a:r>
            <a:r>
              <a:rPr lang="zh-CN" altLang="en-US" dirty="0">
                <a:solidFill>
                  <a:srgbClr val="FF0000"/>
                </a:solidFill>
              </a:rPr>
              <a:t>标准</a:t>
            </a:r>
            <a:r>
              <a:rPr lang="en-US" altLang="zh-CN" dirty="0" smtClean="0">
                <a:solidFill>
                  <a:srgbClr val="FF0000"/>
                </a:solidFill>
              </a:rPr>
              <a:t>) 2011</a:t>
            </a:r>
          </a:p>
          <a:p>
            <a:r>
              <a:rPr lang="en-US" altLang="zh-CN" dirty="0" smtClean="0"/>
              <a:t>2014.12    </a:t>
            </a:r>
            <a:r>
              <a:rPr lang="en-US" altLang="zh-CN" dirty="0"/>
              <a:t>		</a:t>
            </a:r>
            <a:r>
              <a:rPr lang="zh-CN" altLang="en-US" dirty="0" smtClean="0"/>
              <a:t>推出第四版</a:t>
            </a:r>
            <a:r>
              <a:rPr lang="en-US" altLang="zh-CN" dirty="0" smtClean="0"/>
              <a:t>ISO/IEC </a:t>
            </a:r>
            <a:r>
              <a:rPr lang="en-US" altLang="zh-CN" dirty="0"/>
              <a:t>14882(C++</a:t>
            </a:r>
            <a:r>
              <a:rPr lang="zh-CN" altLang="en-US" dirty="0"/>
              <a:t>标准</a:t>
            </a:r>
            <a:r>
              <a:rPr lang="en-US" altLang="zh-CN" dirty="0" smtClean="0"/>
              <a:t>) 2014</a:t>
            </a:r>
          </a:p>
          <a:p>
            <a:r>
              <a:rPr lang="en-US" altLang="zh-CN" dirty="0" smtClean="0">
                <a:solidFill>
                  <a:srgbClr val="0000FF"/>
                </a:solidFill>
              </a:rPr>
              <a:t>2017.12		</a:t>
            </a:r>
            <a:r>
              <a:rPr lang="zh-CN" altLang="en-US" dirty="0">
                <a:solidFill>
                  <a:srgbClr val="0000FF"/>
                </a:solidFill>
              </a:rPr>
              <a:t>推出</a:t>
            </a:r>
            <a:r>
              <a:rPr lang="zh-CN" altLang="en-US" dirty="0" smtClean="0">
                <a:solidFill>
                  <a:srgbClr val="0000FF"/>
                </a:solidFill>
              </a:rPr>
              <a:t>第五版</a:t>
            </a:r>
            <a:r>
              <a:rPr lang="en-US" altLang="zh-CN" dirty="0">
                <a:solidFill>
                  <a:srgbClr val="0000FF"/>
                </a:solidFill>
              </a:rPr>
              <a:t>ISO/IEC 14882(C++</a:t>
            </a:r>
            <a:r>
              <a:rPr lang="zh-CN" altLang="en-US" dirty="0">
                <a:solidFill>
                  <a:srgbClr val="0000FF"/>
                </a:solidFill>
              </a:rPr>
              <a:t>标准</a:t>
            </a:r>
            <a:r>
              <a:rPr lang="en-US" altLang="zh-CN" dirty="0">
                <a:solidFill>
                  <a:srgbClr val="0000FF"/>
                </a:solidFill>
              </a:rPr>
              <a:t>) </a:t>
            </a:r>
            <a:r>
              <a:rPr lang="en-US" altLang="zh-CN" dirty="0" smtClean="0">
                <a:solidFill>
                  <a:srgbClr val="0000FF"/>
                </a:solidFill>
              </a:rPr>
              <a:t>2017</a:t>
            </a:r>
            <a:endParaRPr lang="zh-CN" altLang="en-US" dirty="0">
              <a:solidFill>
                <a:srgbClr val="0000FF"/>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8342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与</a:t>
            </a:r>
            <a:r>
              <a:rPr lang="en-US" altLang="zh-CN" dirty="0"/>
              <a:t>C</a:t>
            </a:r>
            <a:endParaRPr lang="zh-CN" altLang="en-US" dirty="0"/>
          </a:p>
        </p:txBody>
      </p:sp>
      <p:sp>
        <p:nvSpPr>
          <p:cNvPr id="3" name="内容占位符 2"/>
          <p:cNvSpPr>
            <a:spLocks noGrp="1"/>
          </p:cNvSpPr>
          <p:nvPr>
            <p:ph idx="1"/>
          </p:nvPr>
        </p:nvSpPr>
        <p:spPr/>
        <p:txBody>
          <a:bodyPr/>
          <a:lstStyle/>
          <a:p>
            <a:r>
              <a:rPr lang="en-US" altLang="zh-CN" dirty="0"/>
              <a:t>C++</a:t>
            </a:r>
            <a:r>
              <a:rPr lang="zh-CN" altLang="en-US" dirty="0"/>
              <a:t>几乎完全兼容</a:t>
            </a:r>
            <a:r>
              <a:rPr lang="en-US" altLang="zh-CN" dirty="0"/>
              <a:t>C</a:t>
            </a:r>
            <a:r>
              <a:rPr lang="zh-CN" altLang="en-US" dirty="0"/>
              <a:t>语言</a:t>
            </a:r>
          </a:p>
          <a:p>
            <a:r>
              <a:rPr lang="zh-CN" altLang="en-US" dirty="0"/>
              <a:t>相对于</a:t>
            </a:r>
            <a:r>
              <a:rPr lang="en-US" altLang="zh-CN" dirty="0"/>
              <a:t>C</a:t>
            </a:r>
            <a:r>
              <a:rPr lang="zh-CN" altLang="en-US" dirty="0"/>
              <a:t>语言，</a:t>
            </a:r>
            <a:r>
              <a:rPr lang="en-US" altLang="zh-CN" dirty="0"/>
              <a:t>C++</a:t>
            </a:r>
            <a:r>
              <a:rPr lang="zh-CN" altLang="en-US" dirty="0"/>
              <a:t>语言增加了一些新的数据类型、类、模板、异常处理、命名空间、内联函数、运算符重载、函数名重载、引用、自由存储管理运算符</a:t>
            </a:r>
            <a:r>
              <a:rPr lang="en-US" altLang="zh-CN" dirty="0"/>
              <a:t>(new</a:t>
            </a:r>
            <a:r>
              <a:rPr lang="zh-CN" altLang="en-US" dirty="0"/>
              <a:t>和</a:t>
            </a:r>
            <a:r>
              <a:rPr lang="en-US" altLang="zh-CN" dirty="0"/>
              <a:t>delete)</a:t>
            </a:r>
            <a:r>
              <a:rPr lang="zh-CN" altLang="en-US" dirty="0"/>
              <a:t>以及一些新的程序库</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5"/>
          <p:cNvGrpSpPr>
            <a:grpSpLocks/>
          </p:cNvGrpSpPr>
          <p:nvPr/>
        </p:nvGrpSpPr>
        <p:grpSpPr bwMode="auto">
          <a:xfrm>
            <a:off x="215900" y="5524500"/>
            <a:ext cx="8740775" cy="785813"/>
            <a:chOff x="-2203" y="2904"/>
            <a:chExt cx="5506" cy="495"/>
          </a:xfrm>
        </p:grpSpPr>
        <p:sp>
          <p:nvSpPr>
            <p:cNvPr id="10" name="AutoShape 6"/>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AutoShape 7"/>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8"/>
            <p:cNvSpPr txBox="1">
              <a:spLocks noChangeArrowheads="1"/>
            </p:cNvSpPr>
            <p:nvPr/>
          </p:nvSpPr>
          <p:spPr bwMode="gray">
            <a:xfrm>
              <a:off x="-2119" y="2988"/>
              <a:ext cx="533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C++</a:t>
              </a:r>
              <a:r>
                <a:rPr kumimoji="0" lang="zh-CN" altLang="en-US"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提高程序代码复用效率，保障大规模程序研发</a:t>
              </a:r>
              <a:r>
                <a:rPr kumimoji="0" lang="en-US" altLang="zh-CN"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a:t>
              </a:r>
            </a:p>
          </p:txBody>
        </p:sp>
      </p:grpSp>
      <p:sp>
        <p:nvSpPr>
          <p:cNvPr id="13" name="Text Box 5"/>
          <p:cNvSpPr txBox="1">
            <a:spLocks noChangeArrowheads="1"/>
          </p:cNvSpPr>
          <p:nvPr/>
        </p:nvSpPr>
        <p:spPr bwMode="auto">
          <a:xfrm>
            <a:off x="1700212" y="3924301"/>
            <a:ext cx="5772150" cy="1500094"/>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a:lnSpc>
                <a:spcPct val="95000"/>
              </a:lnSpc>
            </a:pPr>
            <a:r>
              <a:rPr kumimoji="1" lang="en-US" altLang="zh-CN" sz="6000" b="1" dirty="0">
                <a:solidFill>
                  <a:srgbClr val="FF3300"/>
                </a:solidFill>
                <a:latin typeface="华文彩云" panose="02010800040101010101" pitchFamily="2" charset="-122"/>
                <a:ea typeface="华文彩云" panose="02010800040101010101" pitchFamily="2" charset="-122"/>
              </a:rPr>
              <a:t>C</a:t>
            </a:r>
            <a:r>
              <a:rPr kumimoji="1" lang="en-US" altLang="zh-CN" sz="6000" b="1" dirty="0" smtClean="0">
                <a:solidFill>
                  <a:srgbClr val="FF3300"/>
                </a:solidFill>
                <a:latin typeface="华文彩云" panose="02010800040101010101" pitchFamily="2" charset="-122"/>
                <a:ea typeface="华文彩云" panose="02010800040101010101" pitchFamily="2" charset="-122"/>
              </a:rPr>
              <a:t>++</a:t>
            </a:r>
            <a:r>
              <a:rPr lang="en-US" altLang="zh-CN" sz="6000" b="1" dirty="0" smtClean="0"/>
              <a:t>=</a:t>
            </a:r>
            <a:r>
              <a:rPr kumimoji="1" lang="en-US" altLang="zh-CN" sz="6000" b="1" dirty="0">
                <a:solidFill>
                  <a:srgbClr val="FF3300"/>
                </a:solidFill>
                <a:latin typeface="华文彩云" panose="02010800040101010101" pitchFamily="2" charset="-122"/>
                <a:ea typeface="华文彩云" panose="02010800040101010101" pitchFamily="2" charset="-122"/>
              </a:rPr>
              <a:t> </a:t>
            </a:r>
            <a:r>
              <a:rPr kumimoji="1" lang="en-US" altLang="zh-CN" sz="6000" b="1" dirty="0" smtClean="0">
                <a:solidFill>
                  <a:srgbClr val="FF3300"/>
                </a:solidFill>
                <a:latin typeface="华文彩云" panose="02010800040101010101" pitchFamily="2" charset="-122"/>
                <a:ea typeface="华文彩云" panose="02010800040101010101" pitchFamily="2" charset="-122"/>
              </a:rPr>
              <a:t>C </a:t>
            </a:r>
            <a:r>
              <a:rPr lang="en-US" altLang="zh-CN" sz="6000" b="1" dirty="0" smtClean="0">
                <a:solidFill>
                  <a:srgbClr val="0000FF"/>
                </a:solidFill>
              </a:rPr>
              <a:t>+</a:t>
            </a:r>
            <a:r>
              <a:rPr kumimoji="1" lang="zh-CN" altLang="en-US" sz="6000" b="1" dirty="0" smtClean="0">
                <a:solidFill>
                  <a:srgbClr val="FF3300"/>
                </a:solidFill>
                <a:latin typeface="华文行楷" panose="02010800040101010101" pitchFamily="2" charset="-122"/>
                <a:ea typeface="华文行楷" panose="02010800040101010101" pitchFamily="2" charset="-122"/>
              </a:rPr>
              <a:t>家</a:t>
            </a:r>
            <a:endParaRPr kumimoji="1" lang="en-US" altLang="zh-CN" sz="6000" b="1" dirty="0" smtClean="0">
              <a:solidFill>
                <a:srgbClr val="FF3300"/>
              </a:solidFill>
              <a:latin typeface="华文行楷" panose="02010800040101010101" pitchFamily="2" charset="-122"/>
              <a:ea typeface="华文行楷" panose="02010800040101010101" pitchFamily="2" charset="-122"/>
            </a:endParaRPr>
          </a:p>
          <a:p>
            <a:pPr algn="ctr">
              <a:lnSpc>
                <a:spcPct val="95000"/>
              </a:lnSpc>
            </a:pPr>
            <a:r>
              <a:rPr kumimoji="1" lang="zh-CN" altLang="en-US" sz="3600" b="1" dirty="0" smtClean="0">
                <a:solidFill>
                  <a:srgbClr val="FF3300"/>
                </a:solidFill>
                <a:latin typeface="华文行楷" panose="02010800040101010101" pitchFamily="2" charset="-122"/>
                <a:ea typeface="华文行楷" panose="02010800040101010101" pitchFamily="2" charset="-122"/>
              </a:rPr>
              <a:t>学习</a:t>
            </a:r>
            <a:r>
              <a:rPr kumimoji="1" lang="en-US" altLang="zh-CN" sz="3600" b="1" dirty="0" smtClean="0">
                <a:solidFill>
                  <a:srgbClr val="0000FF"/>
                </a:solidFill>
                <a:latin typeface="Times New Roman" panose="02020603050405020304" pitchFamily="18" charset="0"/>
                <a:ea typeface="华文行楷" panose="02010800040101010101" pitchFamily="2" charset="-122"/>
                <a:cs typeface="Times New Roman" panose="02020603050405020304" pitchFamily="18" charset="0"/>
              </a:rPr>
              <a:t>C++</a:t>
            </a:r>
            <a:r>
              <a:rPr kumimoji="1" lang="zh-CN" altLang="en-US" sz="3600" b="1" dirty="0" smtClean="0">
                <a:solidFill>
                  <a:srgbClr val="FF3300"/>
                </a:solidFill>
                <a:latin typeface="华文行楷" panose="02010800040101010101" pitchFamily="2" charset="-122"/>
                <a:ea typeface="华文行楷" panose="02010800040101010101" pitchFamily="2" charset="-122"/>
              </a:rPr>
              <a:t>就是踏上</a:t>
            </a:r>
            <a:r>
              <a:rPr kumimoji="1" lang="zh-CN" altLang="en-US" sz="3600" b="1" dirty="0" smtClean="0">
                <a:solidFill>
                  <a:srgbClr val="0000FF"/>
                </a:solidFill>
                <a:latin typeface="华文行楷" panose="02010800040101010101" pitchFamily="2" charset="-122"/>
                <a:ea typeface="华文行楷" panose="02010800040101010101" pitchFamily="2" charset="-122"/>
              </a:rPr>
              <a:t>寻家</a:t>
            </a:r>
            <a:r>
              <a:rPr kumimoji="1" lang="zh-CN" altLang="en-US" sz="3600" b="1" dirty="0" smtClean="0">
                <a:solidFill>
                  <a:srgbClr val="FF3300"/>
                </a:solidFill>
                <a:latin typeface="华文行楷" panose="02010800040101010101" pitchFamily="2" charset="-122"/>
                <a:ea typeface="华文行楷" panose="02010800040101010101" pitchFamily="2" charset="-122"/>
              </a:rPr>
              <a:t>之路</a:t>
            </a:r>
            <a:endParaRPr kumimoji="1" lang="zh-CN" altLang="en-US" sz="6000" b="1" dirty="0">
              <a:solidFill>
                <a:srgbClr val="FF33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45376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2021年2月25日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2</a:t>
            </a:fld>
            <a:endParaRPr lang="zh-CN" altLang="en-US" dirty="0"/>
          </a:p>
        </p:txBody>
      </p:sp>
      <p:sp>
        <p:nvSpPr>
          <p:cNvPr id="8" name="文本框 7"/>
          <p:cNvSpPr txBox="1"/>
          <p:nvPr>
            <p:custDataLst>
              <p:tags r:id="rId2"/>
            </p:custDataLst>
          </p:nvPr>
        </p:nvSpPr>
        <p:spPr>
          <a:xfrm>
            <a:off x="279400" y="680720"/>
            <a:ext cx="7315200" cy="3242937"/>
          </a:xfrm>
          <a:prstGeom prst="rect">
            <a:avLst/>
          </a:prstGeom>
          <a:noFill/>
        </p:spPr>
        <p:txBody>
          <a:bodyPr vert="horz" wrap="square" rtlCol="0" anchor="ctr" anchorCtr="0">
            <a:noAutofit/>
          </a:bodyPr>
          <a:lstStyle/>
          <a:p>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面向对象程序设计基础</a:t>
            </a:r>
            <a:r>
              <a:rPr lang="en-US" altLang="zh-CN" sz="2600"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课前小甜点</a:t>
            </a:r>
            <a:r>
              <a:rPr lang="en-US" altLang="zh-CN" sz="2600"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已经学过了</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语言程序设计，为什么还要学习</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程序设计</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如果不知道，可以猜测，也可以写不知道。</a:t>
            </a:r>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您的答案是</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9" name="圆角矩形 8"/>
          <p:cNvSpPr/>
          <p:nvPr>
            <p:custDataLst>
              <p:tags r:id="rId3"/>
            </p:custDataLst>
          </p:nvPr>
        </p:nvSpPr>
        <p:spPr>
          <a:xfrm>
            <a:off x="3353028" y="328993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矩形 16">
            <a:extLst>
              <a:ext uri="{FF2B5EF4-FFF2-40B4-BE49-F238E27FC236}">
                <a16:creationId xmlns:a16="http://schemas.microsoft.com/office/drawing/2014/main" xmlns="" id="{C45A83C2-4C6C-40EF-9115-166580DD2CEC}"/>
              </a:ext>
            </a:extLst>
          </p:cNvPr>
          <p:cNvSpPr/>
          <p:nvPr/>
        </p:nvSpPr>
        <p:spPr>
          <a:xfrm>
            <a:off x="95250" y="3857168"/>
            <a:ext cx="2954655" cy="1415772"/>
          </a:xfrm>
          <a:prstGeom prst="rect">
            <a:avLst/>
          </a:prstGeom>
          <a:noFill/>
        </p:spPr>
        <p:txBody>
          <a:bodyPr wrap="none">
            <a:spAutoFit/>
          </a:bodyPr>
          <a:lstStyle/>
          <a:p>
            <a:pPr algn="ct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279400" y="5349870"/>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grpSp>
        <p:nvGrpSpPr>
          <p:cNvPr id="14" name="组合 13"/>
          <p:cNvGrpSpPr/>
          <p:nvPr>
            <p:custDataLst>
              <p:tags r:id="rId4"/>
            </p:custDataLst>
          </p:nvPr>
        </p:nvGrpSpPr>
        <p:grpSpPr>
          <a:xfrm>
            <a:off x="0" y="0"/>
            <a:ext cx="9144000" cy="635000"/>
            <a:chOff x="0" y="0"/>
            <a:chExt cx="9144000" cy="635000"/>
          </a:xfrm>
        </p:grpSpPr>
        <p:sp>
          <p:nvSpPr>
            <p:cNvPr id="10" name="TitleBackground"/>
            <p:cNvSpPr/>
            <p:nvPr>
              <p:custDataLst>
                <p:tags r:id="rId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ColorBlock"/>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ypeText"/>
            <p:cNvSpPr txBox="1"/>
            <p:nvPr>
              <p:custDataLst>
                <p:tags r:id="rId8"/>
              </p:custDataLst>
            </p:nvPr>
          </p:nvSpPr>
          <p:spPr>
            <a:xfrm>
              <a:off x="254000" y="0"/>
              <a:ext cx="5067147" cy="635000"/>
            </a:xfrm>
            <a:prstGeom prst="rect">
              <a:avLst/>
            </a:prstGeom>
            <a:noFill/>
          </p:spPr>
          <p:txBody>
            <a:bodyPr vert="horz" wrap="non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30013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a:t>
            </a:r>
            <a:endParaRPr lang="zh-CN" altLang="en-US" dirty="0"/>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Tree>
    <p:extLst>
      <p:ext uri="{BB962C8B-B14F-4D97-AF65-F5344CB8AC3E}">
        <p14:creationId xmlns:p14="http://schemas.microsoft.com/office/powerpoint/2010/main" val="2107665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语言现状简介</a:t>
            </a:r>
          </a:p>
        </p:txBody>
      </p:sp>
      <p:sp>
        <p:nvSpPr>
          <p:cNvPr id="3" name="内容占位符 2"/>
          <p:cNvSpPr>
            <a:spLocks noGrp="1"/>
          </p:cNvSpPr>
          <p:nvPr>
            <p:ph idx="1"/>
          </p:nvPr>
        </p:nvSpPr>
        <p:spPr/>
        <p:txBody>
          <a:bodyPr/>
          <a:lstStyle/>
          <a:p>
            <a:r>
              <a:rPr lang="en-US" altLang="zh-CN" sz="2400" dirty="0"/>
              <a:t>C++</a:t>
            </a:r>
            <a:r>
              <a:rPr lang="zh-CN" altLang="en-US" sz="2400" dirty="0"/>
              <a:t>语言是当前应用最为广泛的计算机语言之一</a:t>
            </a:r>
          </a:p>
          <a:p>
            <a:pPr lvl="1"/>
            <a:r>
              <a:rPr lang="zh-CN" altLang="en-US" sz="2400" dirty="0"/>
              <a:t>可以支持大团队协作研发软件产品</a:t>
            </a:r>
          </a:p>
          <a:p>
            <a:pPr lvl="2"/>
            <a:r>
              <a:rPr lang="zh-CN" altLang="en-US" dirty="0"/>
              <a:t>可以支持较好的程序可复用性</a:t>
            </a:r>
          </a:p>
          <a:p>
            <a:pPr lvl="2"/>
            <a:r>
              <a:rPr lang="zh-CN" altLang="en-US" dirty="0"/>
              <a:t>具备较好的可维护性</a:t>
            </a:r>
          </a:p>
          <a:p>
            <a:pPr lvl="2"/>
            <a:r>
              <a:rPr lang="zh-CN" altLang="en-US" dirty="0"/>
              <a:t>可以支持较为复杂的系统设计与实现</a:t>
            </a:r>
          </a:p>
          <a:p>
            <a:r>
              <a:rPr lang="en-US" altLang="zh-CN" sz="2400" dirty="0"/>
              <a:t>C++</a:t>
            </a:r>
            <a:r>
              <a:rPr lang="zh-CN" altLang="en-US" sz="2400" dirty="0"/>
              <a:t>语言是一种面向对象的编程语言，其理论、方法与技术也是学术界的研究热点</a:t>
            </a:r>
          </a:p>
          <a:p>
            <a:pPr lvl="1"/>
            <a:r>
              <a:rPr lang="zh-CN" altLang="en-US" sz="2400" dirty="0"/>
              <a:t>说明</a:t>
            </a:r>
            <a:r>
              <a:rPr lang="en-US" altLang="zh-CN" sz="2400" dirty="0"/>
              <a:t>C++</a:t>
            </a:r>
            <a:r>
              <a:rPr lang="zh-CN" altLang="en-US" sz="2400" dirty="0"/>
              <a:t>语言的理论</a:t>
            </a:r>
            <a:r>
              <a:rPr lang="zh-CN" altLang="en-US" sz="2400"/>
              <a:t>、</a:t>
            </a:r>
            <a:r>
              <a:rPr lang="zh-CN" altLang="en-US" sz="2400" smtClean="0"/>
              <a:t>技术和</a:t>
            </a:r>
            <a:r>
              <a:rPr lang="zh-CN" altLang="en-US" sz="2400" dirty="0"/>
              <a:t>应用体系还有较大的提升空间</a:t>
            </a:r>
          </a:p>
          <a:p>
            <a:pPr lvl="1"/>
            <a:r>
              <a:rPr lang="zh-CN" altLang="en-US" sz="2400" dirty="0"/>
              <a:t>说明</a:t>
            </a:r>
            <a:r>
              <a:rPr lang="en-US" altLang="zh-CN" sz="2400" dirty="0"/>
              <a:t>C++</a:t>
            </a:r>
            <a:r>
              <a:rPr lang="zh-CN" altLang="en-US" sz="2400" dirty="0"/>
              <a:t>语言容易掌握，并且应用十分</a:t>
            </a:r>
            <a:r>
              <a:rPr lang="zh-CN" altLang="en-US" sz="2400" dirty="0" smtClean="0"/>
              <a:t>广泛</a:t>
            </a: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15173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计算机程序的魅力</a:t>
            </a:r>
          </a:p>
        </p:txBody>
      </p:sp>
      <p:sp>
        <p:nvSpPr>
          <p:cNvPr id="3" name="内容占位符 2"/>
          <p:cNvSpPr>
            <a:spLocks noGrp="1"/>
          </p:cNvSpPr>
          <p:nvPr>
            <p:ph idx="1"/>
          </p:nvPr>
        </p:nvSpPr>
        <p:spPr/>
        <p:txBody>
          <a:bodyPr>
            <a:normAutofit lnSpcReduction="10000"/>
          </a:bodyPr>
          <a:lstStyle/>
          <a:p>
            <a:pPr>
              <a:lnSpc>
                <a:spcPct val="80000"/>
              </a:lnSpc>
            </a:pPr>
            <a:r>
              <a:rPr lang="zh-CN" altLang="en-US" dirty="0"/>
              <a:t>汽车的设计与仿真</a:t>
            </a:r>
          </a:p>
          <a:p>
            <a:pPr lvl="1">
              <a:lnSpc>
                <a:spcPct val="80000"/>
              </a:lnSpc>
            </a:pPr>
            <a:r>
              <a:rPr lang="zh-CN" altLang="en-US" sz="2400" dirty="0"/>
              <a:t>没有计算机程序仿真</a:t>
            </a:r>
            <a:r>
              <a:rPr lang="en-US" altLang="zh-CN" sz="2400" dirty="0"/>
              <a:t>: </a:t>
            </a:r>
            <a:r>
              <a:rPr lang="zh-CN" altLang="en-US" sz="2400" dirty="0"/>
              <a:t>需要碰撞至少上百辆汽车，才能基本检验汽车的安全性</a:t>
            </a:r>
          </a:p>
          <a:p>
            <a:pPr lvl="1">
              <a:lnSpc>
                <a:spcPct val="80000"/>
              </a:lnSpc>
            </a:pPr>
            <a:r>
              <a:rPr lang="zh-CN" altLang="en-US" sz="2400" dirty="0"/>
              <a:t>拥有计算机程序仿真</a:t>
            </a:r>
            <a:r>
              <a:rPr lang="en-US" altLang="zh-CN" sz="2400" dirty="0"/>
              <a:t>: </a:t>
            </a:r>
            <a:r>
              <a:rPr lang="zh-CN" altLang="en-US" sz="2400" dirty="0"/>
              <a:t>只需碰撞约十辆汽车</a:t>
            </a:r>
          </a:p>
          <a:p>
            <a:pPr>
              <a:lnSpc>
                <a:spcPct val="80000"/>
              </a:lnSpc>
            </a:pPr>
            <a:r>
              <a:rPr lang="en-US" altLang="zh-CN" dirty="0"/>
              <a:t>1976</a:t>
            </a:r>
            <a:r>
              <a:rPr lang="zh-CN" altLang="en-US" dirty="0"/>
              <a:t>年美国伊利诺斯大学阿佩尔</a:t>
            </a:r>
            <a:r>
              <a:rPr lang="en-US" altLang="zh-CN" dirty="0"/>
              <a:t>(K. Appel)</a:t>
            </a:r>
            <a:r>
              <a:rPr lang="zh-CN" altLang="en-US" dirty="0"/>
              <a:t>和哈肯</a:t>
            </a:r>
            <a:r>
              <a:rPr lang="en-US" altLang="zh-CN" dirty="0"/>
              <a:t>(W. Haken)</a:t>
            </a:r>
            <a:r>
              <a:rPr lang="zh-CN" altLang="en-US" dirty="0"/>
              <a:t>宣称用计算机证明了四色猜想</a:t>
            </a:r>
          </a:p>
          <a:p>
            <a:pPr lvl="1">
              <a:lnSpc>
                <a:spcPct val="80000"/>
              </a:lnSpc>
            </a:pPr>
            <a:r>
              <a:rPr lang="zh-CN" altLang="en-US" sz="2400" dirty="0"/>
              <a:t>用计算机验算了</a:t>
            </a:r>
            <a:r>
              <a:rPr lang="en-US" altLang="zh-CN" sz="2400" dirty="0"/>
              <a:t>1200</a:t>
            </a:r>
            <a:r>
              <a:rPr lang="zh-CN" altLang="en-US" sz="2400" dirty="0"/>
              <a:t>小时</a:t>
            </a:r>
          </a:p>
          <a:p>
            <a:pPr lvl="1">
              <a:lnSpc>
                <a:spcPct val="80000"/>
              </a:lnSpc>
            </a:pPr>
            <a:r>
              <a:rPr lang="zh-CN" altLang="en-US" sz="2400" dirty="0"/>
              <a:t>判定</a:t>
            </a:r>
            <a:r>
              <a:rPr lang="en-US" altLang="zh-CN" sz="2400" dirty="0"/>
              <a:t>200</a:t>
            </a:r>
            <a:r>
              <a:rPr lang="zh-CN" altLang="en-US" sz="2400" dirty="0"/>
              <a:t>亿个逻辑</a:t>
            </a:r>
          </a:p>
          <a:p>
            <a:pPr lvl="1">
              <a:lnSpc>
                <a:spcPct val="80000"/>
              </a:lnSpc>
            </a:pPr>
            <a:r>
              <a:rPr lang="zh-CN" altLang="en-US" sz="2400" dirty="0"/>
              <a:t>论文长达</a:t>
            </a:r>
            <a:r>
              <a:rPr lang="en-US" altLang="zh-CN" sz="2400" dirty="0"/>
              <a:t>139</a:t>
            </a:r>
            <a:r>
              <a:rPr lang="zh-CN" altLang="en-US" sz="2400" dirty="0"/>
              <a:t>页</a:t>
            </a:r>
          </a:p>
          <a:p>
            <a:pPr lvl="1">
              <a:lnSpc>
                <a:spcPct val="80000"/>
              </a:lnSpc>
            </a:pPr>
            <a:r>
              <a:rPr lang="en-US" altLang="zh-CN" sz="2400" dirty="0"/>
              <a:t>400</a:t>
            </a:r>
            <a:r>
              <a:rPr lang="zh-CN" altLang="en-US" sz="2400" dirty="0"/>
              <a:t>页计算机程序微形胶片</a:t>
            </a:r>
          </a:p>
          <a:p>
            <a:pPr>
              <a:lnSpc>
                <a:spcPct val="80000"/>
              </a:lnSpc>
            </a:pPr>
            <a:r>
              <a:rPr lang="en-US" altLang="zh-CN" dirty="0"/>
              <a:t>1977</a:t>
            </a:r>
            <a:r>
              <a:rPr lang="zh-CN" altLang="en-US" dirty="0"/>
              <a:t>年，吴文俊在</a:t>
            </a:r>
            <a:r>
              <a:rPr lang="en-US" altLang="zh-CN" dirty="0"/>
              <a:t>《</a:t>
            </a:r>
            <a:r>
              <a:rPr lang="zh-CN" altLang="en-US" dirty="0"/>
              <a:t>中国科学</a:t>
            </a:r>
            <a:r>
              <a:rPr lang="en-US" altLang="zh-CN" dirty="0"/>
              <a:t>》</a:t>
            </a:r>
            <a:r>
              <a:rPr lang="zh-CN" altLang="en-US" dirty="0"/>
              <a:t>第</a:t>
            </a:r>
            <a:r>
              <a:rPr lang="en-US" altLang="zh-CN" dirty="0"/>
              <a:t>6</a:t>
            </a:r>
            <a:r>
              <a:rPr lang="zh-CN" altLang="en-US" dirty="0"/>
              <a:t>期上发表论文</a:t>
            </a:r>
            <a:r>
              <a:rPr lang="en-US" altLang="zh-CN" dirty="0"/>
              <a:t>《</a:t>
            </a:r>
            <a:r>
              <a:rPr lang="zh-CN" altLang="en-US" dirty="0"/>
              <a:t>初等几何判定问题与机械化证明</a:t>
            </a:r>
            <a:r>
              <a:rPr lang="en-US" altLang="zh-CN" dirty="0"/>
              <a:t>》</a:t>
            </a:r>
          </a:p>
          <a:p>
            <a:pPr lvl="1">
              <a:lnSpc>
                <a:spcPct val="80000"/>
              </a:lnSpc>
            </a:pPr>
            <a:r>
              <a:rPr lang="zh-CN" altLang="en-US" sz="2400" dirty="0">
                <a:solidFill>
                  <a:srgbClr val="A30021"/>
                </a:solidFill>
              </a:rPr>
              <a:t>开创了几何定理证明的新篇章</a:t>
            </a:r>
          </a:p>
          <a:p>
            <a:pPr lvl="1">
              <a:lnSpc>
                <a:spcPct val="80000"/>
              </a:lnSpc>
            </a:pPr>
            <a:r>
              <a:rPr lang="zh-CN" altLang="en-US" sz="2400" dirty="0"/>
              <a:t>国际上称为</a:t>
            </a:r>
            <a:r>
              <a:rPr lang="zh-CN" altLang="en-US" sz="2400" dirty="0" smtClean="0"/>
              <a:t>“</a:t>
            </a:r>
            <a:r>
              <a:rPr lang="zh-CN" altLang="en-US" sz="2400" dirty="0" smtClean="0">
                <a:solidFill>
                  <a:srgbClr val="0000FF"/>
                </a:solidFill>
              </a:rPr>
              <a:t>吴方法</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7808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励志</a:t>
            </a:r>
          </a:p>
          <a:p>
            <a:r>
              <a:rPr lang="zh-CN" altLang="en-US" dirty="0"/>
              <a:t>学习方法</a:t>
            </a:r>
          </a:p>
          <a:p>
            <a:r>
              <a:rPr lang="en-US" altLang="zh-CN" dirty="0"/>
              <a:t>C++</a:t>
            </a:r>
            <a:r>
              <a:rPr lang="zh-CN" altLang="en-US" dirty="0"/>
              <a:t>简介</a:t>
            </a:r>
          </a:p>
          <a:p>
            <a:r>
              <a:rPr lang="zh-CN" altLang="en-US" dirty="0"/>
              <a:t>课程简介</a:t>
            </a:r>
          </a:p>
          <a:p>
            <a:pPr marL="342900" indent="-342900" fontAlgn="base">
              <a:lnSpc>
                <a:spcPct val="90000"/>
              </a:lnSpc>
              <a:spcBef>
                <a:spcPct val="20000"/>
              </a:spcBef>
              <a:spcAft>
                <a:spcPct val="0"/>
              </a:spcAft>
              <a:buChar char="•"/>
              <a:tabLst>
                <a:tab pos="1808163" algn="l"/>
              </a:tabLst>
            </a:pPr>
            <a:r>
              <a:rPr kumimoji="1" lang="zh-CN" altLang="en-US" sz="4000" dirty="0">
                <a:solidFill>
                  <a:srgbClr val="FF3300"/>
                </a:solidFill>
                <a:latin typeface="华文行楷" panose="02010800040101010101" pitchFamily="2" charset="-122"/>
                <a:ea typeface="华文行楷" panose="02010800040101010101" pitchFamily="2" charset="-122"/>
                <a:cs typeface="+mn-cs"/>
              </a:rPr>
              <a:t>什么是好的</a:t>
            </a:r>
            <a:r>
              <a:rPr kumimoji="1" lang="en-US" altLang="zh-CN" sz="4000" dirty="0">
                <a:solidFill>
                  <a:srgbClr val="FF3300"/>
                </a:solidFill>
                <a:latin typeface="华文彩云" panose="02010800040101010101" pitchFamily="2" charset="-122"/>
                <a:ea typeface="华文彩云" panose="02010800040101010101" pitchFamily="2" charset="-122"/>
                <a:cs typeface="+mn-cs"/>
              </a:rPr>
              <a:t>C++</a:t>
            </a:r>
            <a:r>
              <a:rPr kumimoji="1" lang="zh-CN" altLang="en-US" sz="4000" dirty="0">
                <a:solidFill>
                  <a:srgbClr val="FF3300"/>
                </a:solidFill>
                <a:latin typeface="华文行楷" panose="02010800040101010101" pitchFamily="2" charset="-122"/>
                <a:ea typeface="华文行楷" panose="02010800040101010101" pitchFamily="2" charset="-122"/>
                <a:cs typeface="+mn-cs"/>
              </a:rPr>
              <a:t>程序</a:t>
            </a:r>
            <a:r>
              <a:rPr kumimoji="1" lang="en-US" altLang="zh-CN" sz="4000" dirty="0">
                <a:solidFill>
                  <a:srgbClr val="FF3300"/>
                </a:solidFill>
                <a:latin typeface="+mn-lt"/>
                <a:ea typeface="+mn-ea"/>
                <a:cs typeface="+mn-cs"/>
              </a:rPr>
              <a: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644"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205163"/>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308888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课程培养目标</a:t>
            </a:r>
          </a:p>
        </p:txBody>
      </p:sp>
      <p:sp>
        <p:nvSpPr>
          <p:cNvPr id="3" name="内容占位符 2"/>
          <p:cNvSpPr>
            <a:spLocks noGrp="1"/>
          </p:cNvSpPr>
          <p:nvPr>
            <p:ph idx="1"/>
          </p:nvPr>
        </p:nvSpPr>
        <p:spPr>
          <a:xfrm>
            <a:off x="461963" y="1457325"/>
            <a:ext cx="8220075" cy="3762375"/>
          </a:xfrm>
        </p:spPr>
        <p:txBody>
          <a:bodyPr/>
          <a:lstStyle/>
          <a:p>
            <a:r>
              <a:rPr lang="zh-CN" altLang="en-US" dirty="0"/>
              <a:t>本课程的</a:t>
            </a:r>
            <a:r>
              <a:rPr lang="zh-CN" altLang="en-US" dirty="0" smtClean="0"/>
              <a:t>目标</a:t>
            </a:r>
            <a:endParaRPr lang="en-US" altLang="zh-CN" dirty="0" smtClean="0"/>
          </a:p>
          <a:p>
            <a:pPr lvl="1"/>
            <a:r>
              <a:rPr lang="zh-CN" altLang="en-US" dirty="0" smtClean="0"/>
              <a:t>促进</a:t>
            </a:r>
            <a:r>
              <a:rPr lang="zh-CN" altLang="en-US" dirty="0"/>
              <a:t>学生理解和建立面向对象的程序设计</a:t>
            </a:r>
            <a:r>
              <a:rPr lang="zh-CN" altLang="en-US" dirty="0" smtClean="0"/>
              <a:t>思想。</a:t>
            </a:r>
            <a:endParaRPr lang="en-US" altLang="zh-CN" dirty="0" smtClean="0"/>
          </a:p>
          <a:p>
            <a:pPr lvl="1"/>
            <a:r>
              <a:rPr lang="zh-CN" altLang="en-US" dirty="0" smtClean="0"/>
              <a:t>使得</a:t>
            </a:r>
            <a:r>
              <a:rPr lang="zh-CN" altLang="en-US" dirty="0"/>
              <a:t>学生掌握采用面向对象程序设计方法来求解实际</a:t>
            </a:r>
            <a:r>
              <a:rPr lang="zh-CN" altLang="en-US" dirty="0" smtClean="0"/>
              <a:t>问题，为大规模程序设计奠定基础。</a:t>
            </a:r>
            <a:endParaRPr lang="en-US" altLang="zh-CN" dirty="0" smtClean="0"/>
          </a:p>
          <a:p>
            <a:pPr lvl="1"/>
            <a:r>
              <a:rPr lang="zh-CN" altLang="en-US" dirty="0" smtClean="0"/>
              <a:t>培养</a:t>
            </a:r>
            <a:r>
              <a:rPr lang="zh-CN" altLang="en-US" dirty="0"/>
              <a:t>学生问题分析、对象模型建立、代码编写、</a:t>
            </a:r>
            <a:r>
              <a:rPr lang="zh-CN" altLang="en-US" dirty="0" smtClean="0"/>
              <a:t>程序验证和</a:t>
            </a:r>
            <a:r>
              <a:rPr lang="zh-CN" altLang="en-US" dirty="0"/>
              <a:t>程序调试的</a:t>
            </a:r>
            <a:r>
              <a:rPr lang="zh-CN" altLang="en-US" dirty="0" smtClean="0"/>
              <a:t>能力。</a:t>
            </a:r>
            <a:endParaRPr lang="en-US" altLang="zh-CN" dirty="0" smtClean="0"/>
          </a:p>
          <a:p>
            <a:pPr lvl="2"/>
            <a:r>
              <a:rPr lang="zh-CN" altLang="en-US" dirty="0" smtClean="0"/>
              <a:t>提高</a:t>
            </a:r>
            <a:r>
              <a:rPr lang="zh-CN" altLang="en-US" dirty="0"/>
              <a:t>程序编写效率和运行</a:t>
            </a:r>
            <a:r>
              <a:rPr lang="zh-CN" altLang="en-US" dirty="0" smtClean="0"/>
              <a:t>效率。</a:t>
            </a:r>
            <a:endParaRPr lang="en-US" altLang="zh-CN" dirty="0" smtClean="0"/>
          </a:p>
          <a:p>
            <a:pPr lvl="2"/>
            <a:r>
              <a:rPr lang="zh-CN" altLang="en-US" dirty="0" smtClean="0"/>
              <a:t>提高</a:t>
            </a:r>
            <a:r>
              <a:rPr lang="zh-CN" altLang="en-US" dirty="0"/>
              <a:t>代码的</a:t>
            </a:r>
            <a:r>
              <a:rPr lang="zh-CN" altLang="en-US" dirty="0" smtClean="0"/>
              <a:t>可复用性、可扩展性和</a:t>
            </a:r>
            <a:r>
              <a:rPr lang="zh-CN" altLang="en-US" dirty="0"/>
              <a:t>可维护性。</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10" name="Group 5"/>
          <p:cNvGrpSpPr>
            <a:grpSpLocks/>
          </p:cNvGrpSpPr>
          <p:nvPr/>
        </p:nvGrpSpPr>
        <p:grpSpPr bwMode="auto">
          <a:xfrm>
            <a:off x="215900" y="5524500"/>
            <a:ext cx="8740775" cy="785813"/>
            <a:chOff x="-2203" y="2904"/>
            <a:chExt cx="5506" cy="495"/>
          </a:xfrm>
        </p:grpSpPr>
        <p:sp>
          <p:nvSpPr>
            <p:cNvPr id="11" name="AutoShape 6"/>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AutoShape 7"/>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Text Box 8"/>
            <p:cNvSpPr txBox="1">
              <a:spLocks noChangeArrowheads="1"/>
            </p:cNvSpPr>
            <p:nvPr/>
          </p:nvSpPr>
          <p:spPr bwMode="gray">
            <a:xfrm>
              <a:off x="-2119" y="2988"/>
              <a:ext cx="533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lvl="0" algn="ctr" eaLnBrk="0" fontAlgn="base" hangingPunct="0">
                <a:spcBef>
                  <a:spcPct val="0"/>
                </a:spcBef>
                <a:spcAft>
                  <a:spcPct val="0"/>
                </a:spcAft>
                <a:buNone/>
              </a:pPr>
              <a:r>
                <a:rPr kumimoji="0" lang="zh-CN" altLang="en-US" sz="2800" kern="0" dirty="0">
                  <a:solidFill>
                    <a:srgbClr val="FFFFFF"/>
                  </a:solidFill>
                  <a:latin typeface="Arial" panose="020B0604020202020204" pitchFamily="34" charset="0"/>
                </a:rPr>
                <a:t>总之，提高程序编写的实用性</a:t>
              </a:r>
              <a:r>
                <a:rPr kumimoji="0" lang="zh-CN" altLang="en-US" sz="2800" kern="0" dirty="0" smtClean="0">
                  <a:solidFill>
                    <a:srgbClr val="FFFFFF"/>
                  </a:solidFill>
                  <a:latin typeface="Arial" panose="020B0604020202020204" pitchFamily="34" charset="0"/>
                </a:rPr>
                <a:t>。</a:t>
              </a:r>
              <a:endParaRPr kumimoji="0" lang="en-US" altLang="zh-CN"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4270443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本课程的学习</a:t>
            </a:r>
            <a:r>
              <a:rPr lang="zh-CN" altLang="en-US" dirty="0"/>
              <a:t>成效</a:t>
            </a:r>
            <a:r>
              <a:rPr lang="en-US" altLang="zh-CN" dirty="0"/>
              <a:t>(Student Outcomes)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ABET</a:t>
            </a:r>
          </a:p>
          <a:p>
            <a:pPr lvl="1"/>
            <a:r>
              <a:rPr lang="zh-CN" altLang="en-US" dirty="0"/>
              <a:t>英文全拼</a:t>
            </a:r>
            <a:r>
              <a:rPr lang="en-US" altLang="zh-CN" dirty="0"/>
              <a:t>: Accreditation Board for Engineering and Technology</a:t>
            </a:r>
          </a:p>
          <a:p>
            <a:pPr lvl="1"/>
            <a:r>
              <a:rPr lang="zh-CN" altLang="en-US" dirty="0"/>
              <a:t>中文全称</a:t>
            </a:r>
            <a:r>
              <a:rPr lang="en-US" altLang="zh-CN" dirty="0"/>
              <a:t>: </a:t>
            </a:r>
            <a:r>
              <a:rPr lang="zh-CN" altLang="en-US" dirty="0"/>
              <a:t>工程技术评审委员会</a:t>
            </a:r>
          </a:p>
          <a:p>
            <a:pPr lvl="1"/>
            <a:r>
              <a:rPr lang="zh-CN" altLang="en-US" dirty="0" smtClean="0"/>
              <a:t>简介</a:t>
            </a:r>
            <a:r>
              <a:rPr lang="en-US" altLang="zh-CN" dirty="0"/>
              <a:t>: </a:t>
            </a:r>
            <a:r>
              <a:rPr lang="en-US" altLang="zh-CN" dirty="0" smtClean="0"/>
              <a:t>ABET</a:t>
            </a:r>
            <a:r>
              <a:rPr lang="zh-CN" altLang="en-US" dirty="0" smtClean="0"/>
              <a:t>是美国</a:t>
            </a:r>
            <a:r>
              <a:rPr lang="zh-CN" altLang="en-US" dirty="0"/>
              <a:t>主持</a:t>
            </a:r>
            <a:r>
              <a:rPr lang="zh-CN" altLang="en-US" dirty="0" smtClean="0"/>
              <a:t>的</a:t>
            </a:r>
            <a:r>
              <a:rPr lang="zh-CN" altLang="en-US" dirty="0"/>
              <a:t>美国</a:t>
            </a:r>
            <a:r>
              <a:rPr lang="zh-CN" altLang="en-US" dirty="0" smtClean="0"/>
              <a:t>学科和国际</a:t>
            </a:r>
            <a:r>
              <a:rPr lang="zh-CN" altLang="en-US" dirty="0"/>
              <a:t>学科认证组织</a:t>
            </a:r>
            <a:r>
              <a:rPr lang="zh-CN" altLang="en-US" dirty="0" smtClean="0"/>
              <a:t>。</a:t>
            </a:r>
            <a:endParaRPr lang="en-US" altLang="zh-CN" dirty="0" smtClean="0"/>
          </a:p>
          <a:p>
            <a:pPr lvl="1"/>
            <a:r>
              <a:rPr lang="zh-CN" altLang="en-US" dirty="0" smtClean="0"/>
              <a:t>作用</a:t>
            </a:r>
            <a:r>
              <a:rPr lang="en-US" altLang="zh-CN" dirty="0" smtClean="0"/>
              <a:t>: </a:t>
            </a:r>
            <a:r>
              <a:rPr lang="zh-CN" altLang="en-US" dirty="0" smtClean="0"/>
              <a:t>国际工程师资格考试认可、</a:t>
            </a:r>
            <a:r>
              <a:rPr lang="zh-CN" altLang="en-US" dirty="0"/>
              <a:t>国际学分</a:t>
            </a:r>
            <a:r>
              <a:rPr lang="zh-CN" altLang="en-US" dirty="0" smtClean="0"/>
              <a:t>积认可</a:t>
            </a:r>
            <a:r>
              <a:rPr lang="zh-CN" altLang="en-US" dirty="0"/>
              <a:t>。</a:t>
            </a:r>
          </a:p>
          <a:p>
            <a:r>
              <a:rPr lang="zh-CN" altLang="en-US" dirty="0" smtClean="0"/>
              <a:t>本课程要求</a:t>
            </a:r>
            <a:endParaRPr lang="en-US" altLang="zh-CN" dirty="0" smtClean="0"/>
          </a:p>
          <a:p>
            <a:pPr lvl="1"/>
            <a:r>
              <a:rPr lang="en-US" altLang="zh-CN" dirty="0" smtClean="0"/>
              <a:t>1</a:t>
            </a:r>
            <a:r>
              <a:rPr lang="en-US" altLang="zh-CN" dirty="0"/>
              <a:t>.	</a:t>
            </a:r>
            <a:r>
              <a:rPr lang="zh-CN" altLang="en-US" dirty="0">
                <a:solidFill>
                  <a:srgbClr val="FF0000"/>
                </a:solidFill>
              </a:rPr>
              <a:t>工程知识</a:t>
            </a:r>
            <a:r>
              <a:rPr lang="zh-CN" altLang="en-US" dirty="0"/>
              <a:t>：能够将数学、自然科学、工程基础和专业知识用于解决复杂工程问题</a:t>
            </a:r>
            <a:r>
              <a:rPr lang="zh-CN" altLang="en-US" dirty="0" smtClean="0"/>
              <a:t>。</a:t>
            </a:r>
            <a:endParaRPr lang="en-US" altLang="zh-CN" dirty="0" smtClean="0"/>
          </a:p>
          <a:p>
            <a:pPr lvl="1"/>
            <a:r>
              <a:rPr lang="en-US" altLang="zh-CN" dirty="0"/>
              <a:t>5.	</a:t>
            </a:r>
            <a:r>
              <a:rPr lang="zh-CN" altLang="en-US" dirty="0">
                <a:solidFill>
                  <a:srgbClr val="FF0000"/>
                </a:solidFill>
              </a:rPr>
              <a:t>使用现代工具</a:t>
            </a:r>
            <a:r>
              <a:rPr lang="zh-CN" altLang="en-US" dirty="0"/>
              <a:t>：能够针对复杂工程问题，开发、选择与使用恰当的技术、资源、现代工程工具和信息技术工具，包括对复杂工程问题的预测与模拟，并能够理解其局限性</a:t>
            </a:r>
            <a:r>
              <a:rPr lang="zh-CN" altLang="en-US" dirty="0" smtClean="0"/>
              <a:t>。</a:t>
            </a:r>
            <a:endParaRPr lang="en-US" altLang="zh-CN" dirty="0" smtClean="0"/>
          </a:p>
          <a:p>
            <a:pPr lvl="1"/>
            <a:r>
              <a:rPr lang="en-US" altLang="zh-CN" dirty="0"/>
              <a:t>12.	</a:t>
            </a:r>
            <a:r>
              <a:rPr lang="zh-CN" altLang="en-US" dirty="0">
                <a:solidFill>
                  <a:srgbClr val="0000FF"/>
                </a:solidFill>
              </a:rPr>
              <a:t>终身学习</a:t>
            </a:r>
            <a:r>
              <a:rPr lang="zh-CN" altLang="en-US" dirty="0"/>
              <a:t>：具有自主学习和终身学习的意识，有不断学习和适应发展的能力。</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7"/>
          <p:cNvSpPr>
            <a:spLocks/>
          </p:cNvSpPr>
          <p:nvPr/>
        </p:nvSpPr>
        <p:spPr bwMode="auto">
          <a:xfrm>
            <a:off x="3794202" y="5759452"/>
            <a:ext cx="5228613" cy="468313"/>
          </a:xfrm>
          <a:prstGeom prst="borderCallout2">
            <a:avLst>
              <a:gd name="adj1" fmla="val 24407"/>
              <a:gd name="adj2" fmla="val -1190"/>
              <a:gd name="adj3" fmla="val 24407"/>
              <a:gd name="adj4" fmla="val -3574"/>
              <a:gd name="adj5" fmla="val -40972"/>
              <a:gd name="adj6" fmla="val -3745"/>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smtClean="0">
                <a:ea typeface="楷体_GB2312" pitchFamily="49" charset="-122"/>
              </a:rPr>
              <a:t>至少会用百</a:t>
            </a:r>
            <a:r>
              <a:rPr lang="zh-CN" altLang="en-US" sz="2400" smtClean="0">
                <a:ea typeface="楷体_GB2312" pitchFamily="49" charset="-122"/>
              </a:rPr>
              <a:t>度</a:t>
            </a:r>
            <a:r>
              <a:rPr lang="zh-CN" altLang="en-US" sz="2400">
                <a:ea typeface="楷体_GB2312" pitchFamily="49" charset="-122"/>
              </a:rPr>
              <a:t>等</a:t>
            </a:r>
            <a:r>
              <a:rPr lang="zh-CN" altLang="en-US" sz="2400" smtClean="0">
                <a:ea typeface="楷体_GB2312" pitchFamily="49" charset="-122"/>
              </a:rPr>
              <a:t>搜索引擎辅助</a:t>
            </a:r>
            <a:r>
              <a:rPr lang="zh-CN" altLang="en-US" sz="2400">
                <a:ea typeface="楷体_GB2312" pitchFamily="49" charset="-122"/>
              </a:rPr>
              <a:t>学习</a:t>
            </a:r>
            <a:r>
              <a:rPr lang="zh-CN" altLang="en-US" sz="2400" dirty="0" smtClean="0">
                <a:ea typeface="楷体_GB2312" pitchFamily="49" charset="-122"/>
              </a:rPr>
              <a:t>。</a:t>
            </a:r>
            <a:endParaRPr lang="en-US" altLang="zh-CN" sz="2400" dirty="0">
              <a:ea typeface="楷体_GB2312" pitchFamily="49" charset="-122"/>
            </a:endParaRPr>
          </a:p>
        </p:txBody>
      </p:sp>
    </p:spTree>
    <p:extLst>
      <p:ext uri="{BB962C8B-B14F-4D97-AF65-F5344CB8AC3E}">
        <p14:creationId xmlns:p14="http://schemas.microsoft.com/office/powerpoint/2010/main" val="1825508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条的考察</a:t>
            </a:r>
            <a:r>
              <a:rPr lang="zh-CN" altLang="en-US" dirty="0" smtClean="0"/>
              <a:t>要素</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工程知识：能够将数学、自然科学、工程基础和专业知识用于解决复杂工程问题。</a:t>
            </a:r>
          </a:p>
          <a:p>
            <a:pPr lvl="1"/>
            <a:r>
              <a:rPr lang="en-US" altLang="zh-CN" dirty="0"/>
              <a:t>1.1. </a:t>
            </a:r>
            <a:r>
              <a:rPr lang="zh-CN" altLang="en-US" dirty="0"/>
              <a:t>基础知识与应用</a:t>
            </a:r>
          </a:p>
          <a:p>
            <a:pPr lvl="1"/>
            <a:r>
              <a:rPr lang="en-US" altLang="zh-CN" dirty="0"/>
              <a:t>1.2. </a:t>
            </a:r>
            <a:r>
              <a:rPr lang="zh-CN" altLang="en-US" dirty="0"/>
              <a:t>模型的表示和解释</a:t>
            </a:r>
          </a:p>
          <a:p>
            <a:pPr lvl="1"/>
            <a:r>
              <a:rPr lang="en-US" altLang="zh-CN" dirty="0"/>
              <a:t>1.3. </a:t>
            </a:r>
            <a:r>
              <a:rPr lang="zh-CN" altLang="en-US" dirty="0"/>
              <a:t>利用模型解决问题</a:t>
            </a:r>
          </a:p>
          <a:p>
            <a:pPr lvl="1"/>
            <a:r>
              <a:rPr lang="en-US" altLang="zh-CN" dirty="0"/>
              <a:t>1.4. </a:t>
            </a:r>
            <a:r>
              <a:rPr lang="zh-CN" altLang="en-US" dirty="0"/>
              <a:t>模型的对比和分析</a:t>
            </a:r>
          </a:p>
          <a:p>
            <a:pPr lvl="1"/>
            <a:r>
              <a:rPr lang="en-US" altLang="zh-CN" dirty="0"/>
              <a:t>1.5. </a:t>
            </a:r>
            <a:r>
              <a:rPr lang="zh-CN" altLang="en-US" dirty="0"/>
              <a:t>复杂性控制</a:t>
            </a:r>
          </a:p>
          <a:p>
            <a:pPr lvl="1"/>
            <a:r>
              <a:rPr lang="en-US" altLang="zh-CN" dirty="0"/>
              <a:t>1.6. </a:t>
            </a:r>
            <a:r>
              <a:rPr lang="zh-CN" altLang="en-US" dirty="0"/>
              <a:t>模型的局限性</a:t>
            </a:r>
            <a:r>
              <a:rPr lang="zh-CN" altLang="en-US" dirty="0" smtClean="0"/>
              <a:t>分析</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3363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基础知识与应用</a:t>
            </a:r>
          </a:p>
        </p:txBody>
      </p:sp>
      <p:sp>
        <p:nvSpPr>
          <p:cNvPr id="3" name="内容占位符 2"/>
          <p:cNvSpPr>
            <a:spLocks noGrp="1"/>
          </p:cNvSpPr>
          <p:nvPr>
            <p:ph idx="1"/>
          </p:nvPr>
        </p:nvSpPr>
        <p:spPr/>
        <p:txBody>
          <a:bodyPr>
            <a:normAutofit/>
          </a:bodyPr>
          <a:lstStyle/>
          <a:p>
            <a:r>
              <a:rPr lang="zh-CN" altLang="en-US" dirty="0"/>
              <a:t>评估内容</a:t>
            </a:r>
          </a:p>
          <a:p>
            <a:pPr lvl="1"/>
            <a:r>
              <a:rPr lang="zh-CN" altLang="en-US" dirty="0"/>
              <a:t>了解数学、计算机科学和软件工程的基础知识，并能够掌握其表达方式和使用方法。</a:t>
            </a:r>
          </a:p>
          <a:p>
            <a:r>
              <a:rPr lang="zh-CN" altLang="en-US" dirty="0"/>
              <a:t>评价等级</a:t>
            </a:r>
          </a:p>
          <a:p>
            <a:pPr lvl="1"/>
            <a:r>
              <a:rPr lang="zh-CN" altLang="en-US" dirty="0">
                <a:solidFill>
                  <a:srgbClr val="0000FF"/>
                </a:solidFill>
              </a:rPr>
              <a:t>合格</a:t>
            </a:r>
            <a:r>
              <a:rPr lang="en-US" altLang="zh-CN" dirty="0"/>
              <a:t>: </a:t>
            </a:r>
            <a:r>
              <a:rPr lang="zh-CN" altLang="en-US" dirty="0"/>
              <a:t>了解数学、计算机科学和软件工程的基本知识，但在运用过程中会出现少量错误。</a:t>
            </a:r>
          </a:p>
          <a:p>
            <a:pPr lvl="1"/>
            <a:r>
              <a:rPr lang="zh-CN" altLang="en-US" dirty="0">
                <a:solidFill>
                  <a:srgbClr val="0000FF"/>
                </a:solidFill>
              </a:rPr>
              <a:t>良好</a:t>
            </a:r>
            <a:r>
              <a:rPr lang="en-US" altLang="zh-CN" dirty="0"/>
              <a:t>: </a:t>
            </a:r>
            <a:r>
              <a:rPr lang="zh-CN" altLang="en-US" dirty="0"/>
              <a:t>较好地理解和掌握相关基础知识，一般情况下可以正确使用，但可能存在不恰当的假设和简化。</a:t>
            </a:r>
          </a:p>
          <a:p>
            <a:pPr lvl="1"/>
            <a:r>
              <a:rPr lang="zh-CN" altLang="en-US" dirty="0">
                <a:solidFill>
                  <a:srgbClr val="0000FF"/>
                </a:solidFill>
              </a:rPr>
              <a:t>优秀</a:t>
            </a:r>
            <a:r>
              <a:rPr lang="en-US" altLang="zh-CN" dirty="0"/>
              <a:t>: </a:t>
            </a:r>
            <a:r>
              <a:rPr lang="zh-CN" altLang="en-US" dirty="0"/>
              <a:t>深入理解和掌握相关基础知识，能够灵活地使用，并给出合适的假设和简化</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18710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模型的表示和解释</a:t>
            </a:r>
          </a:p>
        </p:txBody>
      </p:sp>
      <p:sp>
        <p:nvSpPr>
          <p:cNvPr id="3" name="内容占位符 2"/>
          <p:cNvSpPr>
            <a:spLocks noGrp="1"/>
          </p:cNvSpPr>
          <p:nvPr>
            <p:ph idx="1"/>
          </p:nvPr>
        </p:nvSpPr>
        <p:spPr/>
        <p:txBody>
          <a:bodyPr>
            <a:normAutofit lnSpcReduction="10000"/>
          </a:bodyPr>
          <a:lstStyle/>
          <a:p>
            <a:r>
              <a:rPr lang="zh-CN" altLang="en-US" dirty="0"/>
              <a:t>评估内容</a:t>
            </a:r>
          </a:p>
          <a:p>
            <a:pPr lvl="1"/>
            <a:r>
              <a:rPr lang="zh-CN" altLang="en-US" dirty="0"/>
              <a:t>运用所掌握的基础知识，用合适的表示方法建立模型，并解释模型的含义</a:t>
            </a:r>
            <a:r>
              <a:rPr lang="zh-CN" altLang="en-US" dirty="0" smtClean="0"/>
              <a:t>。</a:t>
            </a:r>
            <a:endParaRPr lang="en-US" altLang="zh-CN" dirty="0" smtClean="0"/>
          </a:p>
          <a:p>
            <a:pPr lvl="1"/>
            <a:r>
              <a:rPr lang="zh-CN" altLang="en-US" dirty="0" smtClean="0">
                <a:solidFill>
                  <a:schemeClr val="accent6">
                    <a:lumMod val="75000"/>
                  </a:schemeClr>
                </a:solidFill>
              </a:rPr>
              <a:t>注解</a:t>
            </a:r>
            <a:r>
              <a:rPr lang="en-US" altLang="zh-CN" dirty="0" smtClean="0"/>
              <a:t>: </a:t>
            </a:r>
            <a:r>
              <a:rPr lang="zh-CN" altLang="en-US" dirty="0" smtClean="0"/>
              <a:t>这里的模型是表达待求解问题的可计算模型。</a:t>
            </a:r>
            <a:endParaRPr lang="zh-CN" altLang="en-US" dirty="0"/>
          </a:p>
          <a:p>
            <a:r>
              <a:rPr lang="zh-CN" altLang="en-US" dirty="0"/>
              <a:t>评价等级</a:t>
            </a:r>
          </a:p>
          <a:p>
            <a:pPr lvl="1"/>
            <a:r>
              <a:rPr lang="zh-CN" altLang="en-US" dirty="0">
                <a:solidFill>
                  <a:srgbClr val="0000FF"/>
                </a:solidFill>
              </a:rPr>
              <a:t>合格</a:t>
            </a:r>
            <a:r>
              <a:rPr lang="en-US" altLang="zh-CN" dirty="0"/>
              <a:t>: </a:t>
            </a:r>
            <a:r>
              <a:rPr lang="zh-CN" altLang="en-US" dirty="0"/>
              <a:t>掌握基本的建模语言，能使用指定的方法建立模型，但存在少量错误。</a:t>
            </a:r>
          </a:p>
          <a:p>
            <a:pPr lvl="1"/>
            <a:r>
              <a:rPr lang="zh-CN" altLang="en-US" dirty="0">
                <a:solidFill>
                  <a:srgbClr val="0000FF"/>
                </a:solidFill>
              </a:rPr>
              <a:t>良好</a:t>
            </a:r>
            <a:r>
              <a:rPr lang="en-US" altLang="zh-CN" dirty="0"/>
              <a:t>: </a:t>
            </a:r>
            <a:r>
              <a:rPr lang="zh-CN" altLang="en-US" dirty="0"/>
              <a:t>较好地掌握建模语言，可以使用合适的表示方法建立模型，在建立复杂模型时可能存在一些错误。</a:t>
            </a:r>
          </a:p>
          <a:p>
            <a:pPr lvl="1"/>
            <a:r>
              <a:rPr lang="zh-CN" altLang="en-US" dirty="0">
                <a:solidFill>
                  <a:srgbClr val="0000FF"/>
                </a:solidFill>
              </a:rPr>
              <a:t>优秀</a:t>
            </a:r>
            <a:r>
              <a:rPr lang="en-US" altLang="zh-CN" dirty="0"/>
              <a:t>: </a:t>
            </a:r>
            <a:r>
              <a:rPr lang="zh-CN" altLang="en-US" dirty="0"/>
              <a:t>熟练掌握建模语言，可以选择合适的表示方法建立模型，正确理解和创建复杂模型</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418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利用模型解决问题</a:t>
            </a:r>
          </a:p>
        </p:txBody>
      </p:sp>
      <p:sp>
        <p:nvSpPr>
          <p:cNvPr id="3" name="内容占位符 2"/>
          <p:cNvSpPr>
            <a:spLocks noGrp="1"/>
          </p:cNvSpPr>
          <p:nvPr>
            <p:ph idx="1"/>
          </p:nvPr>
        </p:nvSpPr>
        <p:spPr/>
        <p:txBody>
          <a:bodyPr>
            <a:normAutofit/>
          </a:bodyPr>
          <a:lstStyle/>
          <a:p>
            <a:r>
              <a:rPr lang="zh-CN" altLang="en-US" dirty="0"/>
              <a:t>评估内容</a:t>
            </a:r>
          </a:p>
          <a:p>
            <a:pPr lvl="1"/>
            <a:r>
              <a:rPr lang="zh-CN" altLang="en-US" dirty="0"/>
              <a:t>对于所建立的模型，通过适当的模型演算和推导来实现问题的解决。</a:t>
            </a:r>
          </a:p>
          <a:p>
            <a:r>
              <a:rPr lang="zh-CN" altLang="en-US" dirty="0"/>
              <a:t>评价等级</a:t>
            </a:r>
          </a:p>
          <a:p>
            <a:pPr lvl="1"/>
            <a:r>
              <a:rPr lang="zh-CN" altLang="en-US" dirty="0">
                <a:solidFill>
                  <a:srgbClr val="0000FF"/>
                </a:solidFill>
              </a:rPr>
              <a:t>合格</a:t>
            </a:r>
            <a:r>
              <a:rPr lang="en-US" altLang="zh-CN" dirty="0"/>
              <a:t>: </a:t>
            </a:r>
            <a:r>
              <a:rPr lang="zh-CN" altLang="en-US" dirty="0"/>
              <a:t>基本理解所建立的模型，演算和推导过程会出现一些错误，对于一些不合理的结果没有验证和质疑。</a:t>
            </a:r>
          </a:p>
          <a:p>
            <a:pPr lvl="1"/>
            <a:r>
              <a:rPr lang="zh-CN" altLang="en-US" dirty="0">
                <a:solidFill>
                  <a:srgbClr val="0000FF"/>
                </a:solidFill>
              </a:rPr>
              <a:t>良好</a:t>
            </a:r>
            <a:r>
              <a:rPr lang="en-US" altLang="zh-CN" dirty="0"/>
              <a:t>: </a:t>
            </a:r>
            <a:r>
              <a:rPr lang="zh-CN" altLang="en-US" dirty="0"/>
              <a:t>较好地理解所建立的模型，演算和推导过程中偶尔会出现一些小错，能够验证结果。</a:t>
            </a:r>
          </a:p>
          <a:p>
            <a:pPr lvl="1"/>
            <a:r>
              <a:rPr lang="zh-CN" altLang="en-US" dirty="0">
                <a:solidFill>
                  <a:srgbClr val="0000FF"/>
                </a:solidFill>
              </a:rPr>
              <a:t>优秀</a:t>
            </a:r>
            <a:r>
              <a:rPr lang="en-US" altLang="zh-CN" dirty="0"/>
              <a:t>: </a:t>
            </a:r>
            <a:r>
              <a:rPr lang="zh-CN" altLang="en-US" dirty="0"/>
              <a:t>深入理解所建立的模型，演算和推导过程正确无误，能够验证结果</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74697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2021年2月25日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635496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模型的对比和分析</a:t>
            </a:r>
          </a:p>
        </p:txBody>
      </p:sp>
      <p:sp>
        <p:nvSpPr>
          <p:cNvPr id="3" name="内容占位符 2"/>
          <p:cNvSpPr>
            <a:spLocks noGrp="1"/>
          </p:cNvSpPr>
          <p:nvPr>
            <p:ph idx="1"/>
          </p:nvPr>
        </p:nvSpPr>
        <p:spPr/>
        <p:txBody>
          <a:bodyPr>
            <a:normAutofit/>
          </a:bodyPr>
          <a:lstStyle/>
          <a:p>
            <a:r>
              <a:rPr lang="zh-CN" altLang="en-US" dirty="0"/>
              <a:t>评估内容</a:t>
            </a:r>
          </a:p>
          <a:p>
            <a:pPr lvl="1"/>
            <a:r>
              <a:rPr lang="zh-CN" altLang="en-US" dirty="0"/>
              <a:t>理解不同的模型，分析和比较这些模型的优势和不足，选择合适的建模方法。</a:t>
            </a:r>
          </a:p>
          <a:p>
            <a:r>
              <a:rPr lang="zh-CN" altLang="en-US" dirty="0"/>
              <a:t>评价等级</a:t>
            </a:r>
          </a:p>
          <a:p>
            <a:pPr lvl="1"/>
            <a:r>
              <a:rPr lang="zh-CN" altLang="en-US" dirty="0">
                <a:solidFill>
                  <a:srgbClr val="0000FF"/>
                </a:solidFill>
              </a:rPr>
              <a:t>合格</a:t>
            </a:r>
            <a:r>
              <a:rPr lang="en-US" altLang="zh-CN" dirty="0"/>
              <a:t>: </a:t>
            </a:r>
            <a:r>
              <a:rPr lang="zh-CN" altLang="en-US" dirty="0"/>
              <a:t>理解常见的一些模型，能够分析和比较这些模型的优势和不足。</a:t>
            </a:r>
          </a:p>
          <a:p>
            <a:pPr lvl="1"/>
            <a:r>
              <a:rPr lang="zh-CN" altLang="en-US" dirty="0">
                <a:solidFill>
                  <a:srgbClr val="0000FF"/>
                </a:solidFill>
              </a:rPr>
              <a:t>良好</a:t>
            </a:r>
            <a:r>
              <a:rPr lang="en-US" altLang="zh-CN" dirty="0"/>
              <a:t>: </a:t>
            </a:r>
            <a:r>
              <a:rPr lang="zh-CN" altLang="en-US" dirty="0"/>
              <a:t>理解不同的模型，能够分析和比较这些模型的优势和不足，能根据具体问题选择可行的方法。</a:t>
            </a:r>
          </a:p>
          <a:p>
            <a:pPr lvl="1"/>
            <a:r>
              <a:rPr lang="zh-CN" altLang="en-US" dirty="0">
                <a:solidFill>
                  <a:srgbClr val="0000FF"/>
                </a:solidFill>
              </a:rPr>
              <a:t>优秀</a:t>
            </a:r>
            <a:r>
              <a:rPr lang="en-US" altLang="zh-CN" dirty="0"/>
              <a:t>: </a:t>
            </a:r>
            <a:r>
              <a:rPr lang="zh-CN" altLang="en-US" dirty="0"/>
              <a:t>深入理解不同的模型，全面地分析和比较这些模型的优势和不足，能根据具体问题选择最好的方法</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0154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复杂性控制</a:t>
            </a:r>
          </a:p>
        </p:txBody>
      </p:sp>
      <p:sp>
        <p:nvSpPr>
          <p:cNvPr id="3" name="内容占位符 2"/>
          <p:cNvSpPr>
            <a:spLocks noGrp="1"/>
          </p:cNvSpPr>
          <p:nvPr>
            <p:ph idx="1"/>
          </p:nvPr>
        </p:nvSpPr>
        <p:spPr/>
        <p:txBody>
          <a:bodyPr>
            <a:normAutofit/>
          </a:bodyPr>
          <a:lstStyle/>
          <a:p>
            <a:r>
              <a:rPr lang="zh-CN" altLang="en-US" dirty="0"/>
              <a:t>评估内容</a:t>
            </a:r>
          </a:p>
          <a:p>
            <a:pPr lvl="1"/>
            <a:r>
              <a:rPr lang="zh-CN" altLang="en-US" dirty="0"/>
              <a:t>了解复杂性度量方法，分析模型的复杂性，并提出控制策略。</a:t>
            </a:r>
          </a:p>
          <a:p>
            <a:r>
              <a:rPr lang="zh-CN" altLang="en-US" dirty="0"/>
              <a:t>评价等级</a:t>
            </a:r>
          </a:p>
          <a:p>
            <a:pPr lvl="1"/>
            <a:r>
              <a:rPr lang="zh-CN" altLang="en-US" dirty="0">
                <a:solidFill>
                  <a:srgbClr val="0000FF"/>
                </a:solidFill>
              </a:rPr>
              <a:t>合格</a:t>
            </a:r>
            <a:r>
              <a:rPr lang="en-US" altLang="zh-CN" dirty="0"/>
              <a:t>: </a:t>
            </a:r>
            <a:r>
              <a:rPr lang="zh-CN" altLang="en-US" dirty="0"/>
              <a:t>了解常用的复杂性度量理论和方法，能够分析模型的复杂性，但存在少量错误。</a:t>
            </a:r>
          </a:p>
          <a:p>
            <a:pPr lvl="1"/>
            <a:r>
              <a:rPr lang="zh-CN" altLang="en-US" dirty="0">
                <a:solidFill>
                  <a:srgbClr val="0000FF"/>
                </a:solidFill>
              </a:rPr>
              <a:t>良好</a:t>
            </a:r>
            <a:r>
              <a:rPr lang="en-US" altLang="zh-CN" dirty="0"/>
              <a:t>: </a:t>
            </a:r>
            <a:r>
              <a:rPr lang="zh-CN" altLang="en-US" dirty="0"/>
              <a:t>掌握复杂性度量符号和方法，能够正确地分析模型的复杂性，能够提出可行的控制策略。</a:t>
            </a:r>
          </a:p>
          <a:p>
            <a:pPr lvl="1"/>
            <a:r>
              <a:rPr lang="zh-CN" altLang="en-US" dirty="0">
                <a:solidFill>
                  <a:srgbClr val="0000FF"/>
                </a:solidFill>
              </a:rPr>
              <a:t>优秀</a:t>
            </a:r>
            <a:r>
              <a:rPr lang="en-US" altLang="zh-CN" dirty="0"/>
              <a:t>: </a:t>
            </a:r>
            <a:r>
              <a:rPr lang="zh-CN" altLang="en-US" dirty="0"/>
              <a:t>熟练掌握复杂性度量符号和方法，正确地分析模型的复杂性，可以提出最佳的控制策略</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1685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模型的局限性分析</a:t>
            </a:r>
          </a:p>
        </p:txBody>
      </p:sp>
      <p:sp>
        <p:nvSpPr>
          <p:cNvPr id="3" name="内容占位符 2"/>
          <p:cNvSpPr>
            <a:spLocks noGrp="1"/>
          </p:cNvSpPr>
          <p:nvPr>
            <p:ph idx="1"/>
          </p:nvPr>
        </p:nvSpPr>
        <p:spPr/>
        <p:txBody>
          <a:bodyPr/>
          <a:lstStyle/>
          <a:p>
            <a:r>
              <a:rPr lang="zh-CN" altLang="en-US" dirty="0"/>
              <a:t>评估内容</a:t>
            </a:r>
          </a:p>
          <a:p>
            <a:pPr lvl="1"/>
            <a:r>
              <a:rPr lang="zh-CN" altLang="en-US" dirty="0"/>
              <a:t>分析模型的局限性，提出自己的改进意见。</a:t>
            </a:r>
          </a:p>
          <a:p>
            <a:r>
              <a:rPr lang="zh-CN" altLang="en-US" dirty="0"/>
              <a:t>评价等级</a:t>
            </a:r>
          </a:p>
          <a:p>
            <a:pPr lvl="1"/>
            <a:r>
              <a:rPr lang="zh-CN" altLang="en-US" dirty="0">
                <a:solidFill>
                  <a:srgbClr val="0000FF"/>
                </a:solidFill>
              </a:rPr>
              <a:t>合格</a:t>
            </a:r>
            <a:r>
              <a:rPr lang="en-US" altLang="zh-CN" dirty="0"/>
              <a:t>: </a:t>
            </a:r>
            <a:r>
              <a:rPr lang="zh-CN" altLang="en-US" dirty="0"/>
              <a:t>能够认识到模型的局限性，但是难以提出具体的改进意见。</a:t>
            </a:r>
          </a:p>
          <a:p>
            <a:pPr lvl="1"/>
            <a:r>
              <a:rPr lang="zh-CN" altLang="en-US" dirty="0">
                <a:solidFill>
                  <a:srgbClr val="0000FF"/>
                </a:solidFill>
              </a:rPr>
              <a:t>良好</a:t>
            </a:r>
            <a:r>
              <a:rPr lang="en-US" altLang="zh-CN" dirty="0"/>
              <a:t>: </a:t>
            </a:r>
            <a:r>
              <a:rPr lang="zh-CN" altLang="en-US" dirty="0"/>
              <a:t>能够分析模型的局限性，可以提出一些局部的或者小的改进意见。</a:t>
            </a:r>
          </a:p>
          <a:p>
            <a:pPr lvl="1"/>
            <a:r>
              <a:rPr lang="zh-CN" altLang="en-US" dirty="0">
                <a:solidFill>
                  <a:srgbClr val="0000FF"/>
                </a:solidFill>
              </a:rPr>
              <a:t>优秀</a:t>
            </a:r>
            <a:r>
              <a:rPr lang="en-US" altLang="zh-CN" dirty="0"/>
              <a:t>: </a:t>
            </a:r>
            <a:r>
              <a:rPr lang="zh-CN" altLang="en-US" dirty="0"/>
              <a:t>深入分析模型的局限性，在一些关键点或者在整体上能够提出有价值的改进意见</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7571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条的考察要素</a:t>
            </a:r>
          </a:p>
        </p:txBody>
      </p:sp>
      <p:sp>
        <p:nvSpPr>
          <p:cNvPr id="3" name="内容占位符 2"/>
          <p:cNvSpPr>
            <a:spLocks noGrp="1"/>
          </p:cNvSpPr>
          <p:nvPr>
            <p:ph idx="1"/>
          </p:nvPr>
        </p:nvSpPr>
        <p:spPr/>
        <p:txBody>
          <a:bodyPr/>
          <a:lstStyle/>
          <a:p>
            <a:r>
              <a:rPr lang="en-US" altLang="zh-CN" dirty="0"/>
              <a:t>5. </a:t>
            </a:r>
            <a:r>
              <a:rPr lang="zh-CN" altLang="en-US" dirty="0"/>
              <a:t>使用现代工具：能够针对复杂工程问题，开发、选择与使用恰当的技术、资源、现代工程工具和信息技术工具，包括对复杂工程问题的预测与模拟，并能够理解其局限性。</a:t>
            </a:r>
          </a:p>
          <a:p>
            <a:pPr lvl="1"/>
            <a:r>
              <a:rPr lang="en-US" altLang="zh-CN" dirty="0"/>
              <a:t>5.1. </a:t>
            </a:r>
            <a:r>
              <a:rPr lang="zh-CN" altLang="en-US" dirty="0"/>
              <a:t>综合运用及选择</a:t>
            </a:r>
          </a:p>
          <a:p>
            <a:pPr lvl="1"/>
            <a:r>
              <a:rPr lang="en-US" altLang="zh-CN" dirty="0"/>
              <a:t>5.2. </a:t>
            </a:r>
            <a:r>
              <a:rPr lang="zh-CN" altLang="en-US" dirty="0"/>
              <a:t>使用互联网资源</a:t>
            </a:r>
          </a:p>
          <a:p>
            <a:pPr lvl="1"/>
            <a:r>
              <a:rPr lang="en-US" altLang="zh-CN" dirty="0"/>
              <a:t>5.3. </a:t>
            </a:r>
            <a:r>
              <a:rPr lang="zh-CN" altLang="en-US" dirty="0"/>
              <a:t>整合多种渠道的资源</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7612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综合运用及选择</a:t>
            </a:r>
          </a:p>
        </p:txBody>
      </p:sp>
      <p:sp>
        <p:nvSpPr>
          <p:cNvPr id="3" name="内容占位符 2"/>
          <p:cNvSpPr>
            <a:spLocks noGrp="1"/>
          </p:cNvSpPr>
          <p:nvPr>
            <p:ph idx="1"/>
          </p:nvPr>
        </p:nvSpPr>
        <p:spPr/>
        <p:txBody>
          <a:bodyPr>
            <a:normAutofit fontScale="92500" lnSpcReduction="10000"/>
          </a:bodyPr>
          <a:lstStyle/>
          <a:p>
            <a:r>
              <a:rPr lang="zh-CN" altLang="en-US" dirty="0"/>
              <a:t>评估内容</a:t>
            </a:r>
          </a:p>
          <a:p>
            <a:pPr lvl="1"/>
            <a:r>
              <a:rPr lang="zh-CN" altLang="en-US" dirty="0"/>
              <a:t>能从已了解或具备的技术、技能和工具中找到合适的，并综合运用到具体的工程实践中。</a:t>
            </a:r>
          </a:p>
          <a:p>
            <a:r>
              <a:rPr lang="zh-CN" altLang="en-US" dirty="0"/>
              <a:t>评价等级</a:t>
            </a:r>
          </a:p>
          <a:p>
            <a:pPr lvl="1"/>
            <a:r>
              <a:rPr lang="zh-CN" altLang="en-US" dirty="0">
                <a:solidFill>
                  <a:srgbClr val="0000FF"/>
                </a:solidFill>
              </a:rPr>
              <a:t>合格</a:t>
            </a:r>
            <a:r>
              <a:rPr lang="en-US" altLang="zh-CN" dirty="0"/>
              <a:t>: </a:t>
            </a:r>
            <a:r>
              <a:rPr lang="zh-CN" altLang="en-US" dirty="0"/>
              <a:t>从已学过或已具备的技术、技能、工具中，找到若干能用于具体工程实践的技术、技能、工具，综合运用后完成一个设计或报告。</a:t>
            </a:r>
          </a:p>
          <a:p>
            <a:pPr lvl="1"/>
            <a:r>
              <a:rPr lang="zh-CN" altLang="en-US" dirty="0">
                <a:solidFill>
                  <a:srgbClr val="0000FF"/>
                </a:solidFill>
              </a:rPr>
              <a:t>良好</a:t>
            </a:r>
            <a:r>
              <a:rPr lang="en-US" altLang="zh-CN" dirty="0"/>
              <a:t>: </a:t>
            </a:r>
            <a:r>
              <a:rPr lang="zh-CN" altLang="en-US" dirty="0"/>
              <a:t>从已学过或已具备的技术、技能、工具中，筛选出合适的，在具体工程实践中综合运用，完成一个较完善的设计或报告，分析其不足。</a:t>
            </a:r>
          </a:p>
          <a:p>
            <a:pPr lvl="1"/>
            <a:r>
              <a:rPr lang="zh-CN" altLang="en-US" dirty="0">
                <a:solidFill>
                  <a:srgbClr val="0000FF"/>
                </a:solidFill>
              </a:rPr>
              <a:t>优秀</a:t>
            </a:r>
            <a:r>
              <a:rPr lang="en-US" altLang="zh-CN" dirty="0"/>
              <a:t>: </a:t>
            </a:r>
            <a:r>
              <a:rPr lang="zh-CN" altLang="en-US" dirty="0"/>
              <a:t>从已学过或已具备的技术、技能、工具中，筛选出最恰当的，在具体工程实践中综合运用，给出一个较优化的设计或报告，并对可能的改进给出方案。</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77382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使用互联网资源</a:t>
            </a:r>
          </a:p>
        </p:txBody>
      </p:sp>
      <p:sp>
        <p:nvSpPr>
          <p:cNvPr id="3" name="内容占位符 2"/>
          <p:cNvSpPr>
            <a:spLocks noGrp="1"/>
          </p:cNvSpPr>
          <p:nvPr>
            <p:ph idx="1"/>
          </p:nvPr>
        </p:nvSpPr>
        <p:spPr/>
        <p:txBody>
          <a:bodyPr>
            <a:normAutofit fontScale="92500" lnSpcReduction="10000"/>
          </a:bodyPr>
          <a:lstStyle/>
          <a:p>
            <a:r>
              <a:rPr lang="zh-CN" altLang="en-US" dirty="0"/>
              <a:t>评估内容</a:t>
            </a:r>
          </a:p>
          <a:p>
            <a:pPr lvl="1"/>
            <a:r>
              <a:rPr lang="zh-CN" altLang="en-US" dirty="0"/>
              <a:t>使用信息手段或网络资源寻求合适的技术和工具用于具体的工程实践。</a:t>
            </a:r>
          </a:p>
          <a:p>
            <a:r>
              <a:rPr lang="zh-CN" altLang="en-US" dirty="0"/>
              <a:t>评价等级</a:t>
            </a:r>
          </a:p>
          <a:p>
            <a:pPr lvl="1"/>
            <a:r>
              <a:rPr lang="zh-CN" altLang="en-US" dirty="0">
                <a:solidFill>
                  <a:srgbClr val="0000FF"/>
                </a:solidFill>
              </a:rPr>
              <a:t>合格</a:t>
            </a:r>
            <a:r>
              <a:rPr lang="en-US" altLang="zh-CN" dirty="0"/>
              <a:t>: </a:t>
            </a:r>
            <a:r>
              <a:rPr lang="zh-CN" altLang="en-US" dirty="0"/>
              <a:t>能使用信息手段或网络资源寻求并掌握可能用于具体工程实践的技术或工具，学习一些新技能</a:t>
            </a:r>
            <a:r>
              <a:rPr lang="en-US" altLang="zh-CN" dirty="0"/>
              <a:t>, </a:t>
            </a:r>
            <a:r>
              <a:rPr lang="zh-CN" altLang="en-US" dirty="0"/>
              <a:t>并在具体工程实践中验证新技术和工具的有用性。</a:t>
            </a:r>
          </a:p>
          <a:p>
            <a:pPr lvl="1"/>
            <a:r>
              <a:rPr lang="zh-CN" altLang="en-US" dirty="0">
                <a:solidFill>
                  <a:srgbClr val="0000FF"/>
                </a:solidFill>
              </a:rPr>
              <a:t>良好</a:t>
            </a:r>
            <a:r>
              <a:rPr lang="en-US" altLang="zh-CN" dirty="0"/>
              <a:t>: </a:t>
            </a:r>
            <a:r>
              <a:rPr lang="zh-CN" altLang="en-US" dirty="0"/>
              <a:t>综合运用已掌握的和通过信息手段或网络资源寻找到的技术或工具，来完成具体工程实践的设计或报告，并进行分析。同时掌握一些新技能。</a:t>
            </a:r>
          </a:p>
          <a:p>
            <a:pPr lvl="1"/>
            <a:r>
              <a:rPr lang="zh-CN" altLang="en-US" dirty="0">
                <a:solidFill>
                  <a:srgbClr val="0000FF"/>
                </a:solidFill>
              </a:rPr>
              <a:t>优秀</a:t>
            </a:r>
            <a:r>
              <a:rPr lang="en-US" altLang="zh-CN" dirty="0"/>
              <a:t>: </a:t>
            </a:r>
            <a:r>
              <a:rPr lang="zh-CN" altLang="en-US" dirty="0"/>
              <a:t>综合运用已掌握的和通过信息手段或网络资源寻找到的最合适的技术或工具，灵活运用各种技能，给出具体工程实践的较优化的解决方案。掌握并内化新技能。</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7712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整合多种渠道的资源</a:t>
            </a:r>
          </a:p>
        </p:txBody>
      </p:sp>
      <p:sp>
        <p:nvSpPr>
          <p:cNvPr id="3" name="内容占位符 2"/>
          <p:cNvSpPr>
            <a:spLocks noGrp="1"/>
          </p:cNvSpPr>
          <p:nvPr>
            <p:ph idx="1"/>
          </p:nvPr>
        </p:nvSpPr>
        <p:spPr/>
        <p:txBody>
          <a:bodyPr>
            <a:normAutofit lnSpcReduction="10000"/>
          </a:bodyPr>
          <a:lstStyle/>
          <a:p>
            <a:r>
              <a:rPr lang="zh-CN" altLang="en-US" dirty="0"/>
              <a:t>评估内容</a:t>
            </a:r>
          </a:p>
          <a:p>
            <a:pPr lvl="1"/>
            <a:r>
              <a:rPr lang="zh-CN" altLang="en-US" dirty="0"/>
              <a:t>从多种渠道寻求资源并整合，用于具体的工程实践。</a:t>
            </a:r>
          </a:p>
          <a:p>
            <a:r>
              <a:rPr lang="zh-CN" altLang="en-US" dirty="0"/>
              <a:t>评价等级</a:t>
            </a:r>
          </a:p>
          <a:p>
            <a:pPr lvl="1"/>
            <a:r>
              <a:rPr lang="zh-CN" altLang="en-US" dirty="0">
                <a:solidFill>
                  <a:srgbClr val="0000FF"/>
                </a:solidFill>
              </a:rPr>
              <a:t>合格</a:t>
            </a:r>
            <a:r>
              <a:rPr lang="en-US" altLang="zh-CN" dirty="0"/>
              <a:t>: </a:t>
            </a:r>
            <a:r>
              <a:rPr lang="zh-CN" altLang="en-US" dirty="0"/>
              <a:t>能尝试从多种渠道寻求资源，学习掌握后，能综合运用，以完成具体工程实践的设计或报告。</a:t>
            </a:r>
          </a:p>
          <a:p>
            <a:pPr lvl="1"/>
            <a:r>
              <a:rPr lang="zh-CN" altLang="en-US" dirty="0">
                <a:solidFill>
                  <a:srgbClr val="0000FF"/>
                </a:solidFill>
              </a:rPr>
              <a:t>良好</a:t>
            </a:r>
            <a:r>
              <a:rPr lang="en-US" altLang="zh-CN" dirty="0"/>
              <a:t>: </a:t>
            </a:r>
            <a:r>
              <a:rPr lang="zh-CN" altLang="en-US" dirty="0"/>
              <a:t>分析已掌握的以及通过多种渠道寻求的资源，选取合适的进行综合运用，以完成具体工程实践的设计或报告，并进行分析。同时掌握一些新技能。</a:t>
            </a:r>
          </a:p>
          <a:p>
            <a:pPr lvl="1"/>
            <a:r>
              <a:rPr lang="zh-CN" altLang="en-US" dirty="0">
                <a:solidFill>
                  <a:srgbClr val="0000FF"/>
                </a:solidFill>
              </a:rPr>
              <a:t>优秀</a:t>
            </a:r>
            <a:r>
              <a:rPr lang="en-US" altLang="zh-CN" dirty="0"/>
              <a:t>: </a:t>
            </a:r>
            <a:r>
              <a:rPr lang="zh-CN" altLang="en-US" dirty="0"/>
              <a:t>综合运用已掌握的和通过多种渠道寻求的资源，灵活运用各种技能，分析整合后，创造性地提出具体工程实践的较优化的解决方案。掌握并内化新技能。</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973378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与其他课程之间的关系</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90"/>
          <p:cNvGrpSpPr>
            <a:grpSpLocks/>
          </p:cNvGrpSpPr>
          <p:nvPr/>
        </p:nvGrpSpPr>
        <p:grpSpPr bwMode="auto">
          <a:xfrm>
            <a:off x="649288" y="1557338"/>
            <a:ext cx="7845425" cy="4535487"/>
            <a:chOff x="431" y="981"/>
            <a:chExt cx="4942" cy="2857"/>
          </a:xfrm>
        </p:grpSpPr>
        <p:grpSp>
          <p:nvGrpSpPr>
            <p:cNvPr id="10" name="Group 89"/>
            <p:cNvGrpSpPr>
              <a:grpSpLocks/>
            </p:cNvGrpSpPr>
            <p:nvPr/>
          </p:nvGrpSpPr>
          <p:grpSpPr bwMode="auto">
            <a:xfrm>
              <a:off x="839" y="981"/>
              <a:ext cx="4534" cy="2857"/>
              <a:chOff x="930" y="981"/>
              <a:chExt cx="4534" cy="2857"/>
            </a:xfrm>
          </p:grpSpPr>
          <p:grpSp>
            <p:nvGrpSpPr>
              <p:cNvPr id="17" name="Group 87"/>
              <p:cNvGrpSpPr>
                <a:grpSpLocks/>
              </p:cNvGrpSpPr>
              <p:nvPr/>
            </p:nvGrpSpPr>
            <p:grpSpPr bwMode="auto">
              <a:xfrm>
                <a:off x="930" y="981"/>
                <a:ext cx="4534" cy="913"/>
                <a:chOff x="930" y="981"/>
                <a:chExt cx="4534" cy="913"/>
              </a:xfrm>
            </p:grpSpPr>
            <p:sp>
              <p:nvSpPr>
                <p:cNvPr id="31" name="Text Box 47"/>
                <p:cNvSpPr txBox="1">
                  <a:spLocks noChangeArrowheads="1"/>
                </p:cNvSpPr>
                <p:nvPr/>
              </p:nvSpPr>
              <p:spPr bwMode="auto">
                <a:xfrm>
                  <a:off x="930" y="981"/>
                  <a:ext cx="45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ea typeface="楷体_GB2312" pitchFamily="49" charset="-122"/>
                    </a:rPr>
                    <a:t>软件专业课程</a:t>
                  </a:r>
                </a:p>
              </p:txBody>
            </p:sp>
            <p:sp>
              <p:nvSpPr>
                <p:cNvPr id="32" name="Text Box 49"/>
                <p:cNvSpPr txBox="1">
                  <a:spLocks noChangeArrowheads="1"/>
                </p:cNvSpPr>
                <p:nvPr/>
              </p:nvSpPr>
              <p:spPr bwMode="auto">
                <a:xfrm>
                  <a:off x="930" y="1600"/>
                  <a:ext cx="45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50000"/>
                    </a:spcBef>
                    <a:buNone/>
                  </a:pPr>
                  <a:r>
                    <a:rPr lang="zh-CN" altLang="en-US" sz="2400" dirty="0" smtClean="0">
                      <a:ea typeface="楷体_GB2312" pitchFamily="49" charset="-122"/>
                    </a:rPr>
                    <a:t>软件工程</a:t>
                  </a:r>
                  <a:r>
                    <a:rPr lang="en-US" altLang="zh-CN" sz="1800" dirty="0" smtClean="0">
                      <a:solidFill>
                        <a:schemeClr val="accent6">
                          <a:lumMod val="75000"/>
                        </a:schemeClr>
                      </a:solidFill>
                      <a:ea typeface="楷体_GB2312" pitchFamily="49" charset="-122"/>
                    </a:rPr>
                    <a:t>: </a:t>
                  </a:r>
                  <a:r>
                    <a:rPr lang="zh-CN" altLang="en-US" sz="1800" dirty="0" smtClean="0">
                      <a:solidFill>
                        <a:schemeClr val="accent6">
                          <a:lumMod val="75000"/>
                        </a:schemeClr>
                      </a:solidFill>
                      <a:ea typeface="楷体_GB2312" pitchFamily="49" charset="-122"/>
                    </a:rPr>
                    <a:t>需求</a:t>
                  </a:r>
                  <a:r>
                    <a:rPr lang="zh-CN" altLang="en-US" sz="1800" dirty="0">
                      <a:solidFill>
                        <a:schemeClr val="accent6">
                          <a:lumMod val="75000"/>
                        </a:schemeClr>
                      </a:solidFill>
                      <a:ea typeface="楷体_GB2312" pitchFamily="49" charset="-122"/>
                    </a:rPr>
                    <a:t>建模、开发过程管理、设计与实现、测试与维护</a:t>
                  </a:r>
                  <a:endParaRPr lang="en-US" altLang="zh-CN" sz="1800" dirty="0">
                    <a:solidFill>
                      <a:schemeClr val="accent6">
                        <a:lumMod val="75000"/>
                      </a:schemeClr>
                    </a:solidFill>
                    <a:ea typeface="楷体_GB2312" pitchFamily="49" charset="-122"/>
                  </a:endParaRPr>
                </a:p>
              </p:txBody>
            </p:sp>
          </p:grpSp>
          <p:sp>
            <p:nvSpPr>
              <p:cNvPr id="18" name="Text Box 48"/>
              <p:cNvSpPr txBox="1">
                <a:spLocks noChangeArrowheads="1"/>
              </p:cNvSpPr>
              <p:nvPr/>
            </p:nvSpPr>
            <p:spPr bwMode="auto">
              <a:xfrm>
                <a:off x="930" y="2220"/>
                <a:ext cx="215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ea typeface="楷体_GB2312" pitchFamily="49" charset="-122"/>
                  </a:rPr>
                  <a:t>数据结构</a:t>
                </a:r>
              </a:p>
            </p:txBody>
          </p:sp>
          <p:sp>
            <p:nvSpPr>
              <p:cNvPr id="19" name="Text Box 50"/>
              <p:cNvSpPr txBox="1">
                <a:spLocks noChangeArrowheads="1"/>
              </p:cNvSpPr>
              <p:nvPr/>
            </p:nvSpPr>
            <p:spPr bwMode="auto">
              <a:xfrm>
                <a:off x="3310" y="2220"/>
                <a:ext cx="215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ea typeface="楷体_GB2312" pitchFamily="49" charset="-122"/>
                  </a:rPr>
                  <a:t>算法及复杂度分析</a:t>
                </a:r>
              </a:p>
            </p:txBody>
          </p:sp>
          <p:grpSp>
            <p:nvGrpSpPr>
              <p:cNvPr id="20" name="Group 56"/>
              <p:cNvGrpSpPr>
                <a:grpSpLocks/>
              </p:cNvGrpSpPr>
              <p:nvPr/>
            </p:nvGrpSpPr>
            <p:grpSpPr bwMode="auto">
              <a:xfrm>
                <a:off x="930" y="2840"/>
                <a:ext cx="4534" cy="998"/>
                <a:chOff x="499" y="2523"/>
                <a:chExt cx="4534" cy="998"/>
              </a:xfrm>
            </p:grpSpPr>
            <p:grpSp>
              <p:nvGrpSpPr>
                <p:cNvPr id="26" name="Group 55"/>
                <p:cNvGrpSpPr>
                  <a:grpSpLocks/>
                </p:cNvGrpSpPr>
                <p:nvPr/>
              </p:nvGrpSpPr>
              <p:grpSpPr bwMode="auto">
                <a:xfrm>
                  <a:off x="544" y="2703"/>
                  <a:ext cx="4445" cy="639"/>
                  <a:chOff x="657" y="2704"/>
                  <a:chExt cx="4445" cy="639"/>
                </a:xfrm>
              </p:grpSpPr>
              <p:sp>
                <p:nvSpPr>
                  <p:cNvPr id="28" name="Text Box 51"/>
                  <p:cNvSpPr txBox="1">
                    <a:spLocks noChangeArrowheads="1"/>
                  </p:cNvSpPr>
                  <p:nvPr/>
                </p:nvSpPr>
                <p:spPr bwMode="auto">
                  <a:xfrm>
                    <a:off x="3742" y="2704"/>
                    <a:ext cx="1360" cy="63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ea typeface="楷体_GB2312" pitchFamily="49" charset="-122"/>
                      </a:rPr>
                      <a:t>综合</a:t>
                    </a:r>
                  </a:p>
                  <a:p>
                    <a:pPr algn="ctr" eaLnBrk="1" hangingPunct="1">
                      <a:spcBef>
                        <a:spcPct val="50000"/>
                      </a:spcBef>
                      <a:buFontTx/>
                      <a:buNone/>
                    </a:pPr>
                    <a:r>
                      <a:rPr lang="zh-CN" altLang="en-US" sz="2400">
                        <a:ea typeface="楷体_GB2312" pitchFamily="49" charset="-122"/>
                      </a:rPr>
                      <a:t>训练</a:t>
                    </a:r>
                  </a:p>
                </p:txBody>
              </p:sp>
              <p:sp>
                <p:nvSpPr>
                  <p:cNvPr id="29" name="Text Box 52"/>
                  <p:cNvSpPr txBox="1">
                    <a:spLocks noChangeArrowheads="1"/>
                  </p:cNvSpPr>
                  <p:nvPr/>
                </p:nvSpPr>
                <p:spPr bwMode="auto">
                  <a:xfrm>
                    <a:off x="657" y="2704"/>
                    <a:ext cx="1360" cy="63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dirty="0" smtClean="0">
                        <a:ea typeface="楷体_GB2312" pitchFamily="49" charset="-122"/>
                      </a:rPr>
                      <a:t>程序设计基础</a:t>
                    </a:r>
                    <a:endParaRPr lang="en-US" altLang="zh-CN" sz="2400" dirty="0">
                      <a:ea typeface="楷体_GB2312" pitchFamily="49" charset="-122"/>
                    </a:endParaRPr>
                  </a:p>
                </p:txBody>
              </p:sp>
              <p:sp>
                <p:nvSpPr>
                  <p:cNvPr id="30" name="Text Box 53"/>
                  <p:cNvSpPr txBox="1">
                    <a:spLocks noChangeArrowheads="1"/>
                  </p:cNvSpPr>
                  <p:nvPr/>
                </p:nvSpPr>
                <p:spPr bwMode="auto">
                  <a:xfrm>
                    <a:off x="2199" y="2704"/>
                    <a:ext cx="1360" cy="639"/>
                  </a:xfrm>
                  <a:prstGeom prst="rect">
                    <a:avLst/>
                  </a:prstGeom>
                  <a:solidFill>
                    <a:schemeClr val="accent4">
                      <a:lumMod val="40000"/>
                      <a:lumOff val="60000"/>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50000"/>
                      </a:spcBef>
                      <a:buNone/>
                    </a:pPr>
                    <a:r>
                      <a:rPr lang="zh-CN" altLang="en-US" sz="2400" dirty="0">
                        <a:ea typeface="楷体_GB2312" pitchFamily="49" charset="-122"/>
                      </a:rPr>
                      <a:t>面向对象程序设计基础</a:t>
                    </a:r>
                    <a:endParaRPr lang="en-US" altLang="zh-CN" sz="2400" dirty="0">
                      <a:ea typeface="楷体_GB2312" pitchFamily="49" charset="-122"/>
                    </a:endParaRPr>
                  </a:p>
                </p:txBody>
              </p:sp>
            </p:grpSp>
            <p:sp>
              <p:nvSpPr>
                <p:cNvPr id="27" name="Rectangle 54"/>
                <p:cNvSpPr>
                  <a:spLocks noChangeArrowheads="1"/>
                </p:cNvSpPr>
                <p:nvPr/>
              </p:nvSpPr>
              <p:spPr bwMode="auto">
                <a:xfrm>
                  <a:off x="499" y="2523"/>
                  <a:ext cx="4534" cy="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sp>
            <p:nvSpPr>
              <p:cNvPr id="21" name="AutoShape 59"/>
              <p:cNvSpPr>
                <a:spLocks noChangeArrowheads="1"/>
              </p:cNvSpPr>
              <p:nvPr/>
            </p:nvSpPr>
            <p:spPr bwMode="auto">
              <a:xfrm>
                <a:off x="1893" y="2541"/>
                <a:ext cx="227" cy="272"/>
              </a:xfrm>
              <a:prstGeom prst="up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2" name="AutoShape 60"/>
              <p:cNvSpPr>
                <a:spLocks noChangeArrowheads="1"/>
              </p:cNvSpPr>
              <p:nvPr/>
            </p:nvSpPr>
            <p:spPr bwMode="auto">
              <a:xfrm>
                <a:off x="4274" y="1921"/>
                <a:ext cx="227" cy="272"/>
              </a:xfrm>
              <a:prstGeom prst="up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3" name="AutoShape 61"/>
              <p:cNvSpPr>
                <a:spLocks noChangeArrowheads="1"/>
              </p:cNvSpPr>
              <p:nvPr/>
            </p:nvSpPr>
            <p:spPr bwMode="auto">
              <a:xfrm>
                <a:off x="1893" y="1921"/>
                <a:ext cx="227" cy="272"/>
              </a:xfrm>
              <a:prstGeom prst="up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4" name="AutoShape 62"/>
              <p:cNvSpPr>
                <a:spLocks noChangeArrowheads="1"/>
              </p:cNvSpPr>
              <p:nvPr/>
            </p:nvSpPr>
            <p:spPr bwMode="auto">
              <a:xfrm>
                <a:off x="4274" y="2541"/>
                <a:ext cx="227" cy="272"/>
              </a:xfrm>
              <a:prstGeom prst="up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5" name="AutoShape 63"/>
              <p:cNvSpPr>
                <a:spLocks noChangeArrowheads="1"/>
              </p:cNvSpPr>
              <p:nvPr/>
            </p:nvSpPr>
            <p:spPr bwMode="auto">
              <a:xfrm>
                <a:off x="3084" y="1301"/>
                <a:ext cx="227" cy="272"/>
              </a:xfrm>
              <a:prstGeom prst="up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grpSp>
          <p:nvGrpSpPr>
            <p:cNvPr id="11" name="Group 88"/>
            <p:cNvGrpSpPr>
              <a:grpSpLocks/>
            </p:cNvGrpSpPr>
            <p:nvPr/>
          </p:nvGrpSpPr>
          <p:grpSpPr bwMode="auto">
            <a:xfrm>
              <a:off x="431" y="1052"/>
              <a:ext cx="317" cy="2672"/>
              <a:chOff x="272" y="1052"/>
              <a:chExt cx="317" cy="2672"/>
            </a:xfrm>
          </p:grpSpPr>
          <p:sp>
            <p:nvSpPr>
              <p:cNvPr id="12" name="Text Box 81"/>
              <p:cNvSpPr txBox="1">
                <a:spLocks noChangeArrowheads="1"/>
              </p:cNvSpPr>
              <p:nvPr/>
            </p:nvSpPr>
            <p:spPr bwMode="auto">
              <a:xfrm>
                <a:off x="272" y="2953"/>
                <a:ext cx="317" cy="7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建</a:t>
                </a:r>
              </a:p>
              <a:p>
                <a:pPr algn="ctr" eaLnBrk="1" hangingPunct="1">
                  <a:spcBef>
                    <a:spcPct val="0"/>
                  </a:spcBef>
                  <a:buFontTx/>
                  <a:buNone/>
                </a:pPr>
                <a:r>
                  <a:rPr lang="zh-CN" altLang="en-US" sz="2400">
                    <a:ea typeface="楷体_GB2312" pitchFamily="49" charset="-122"/>
                  </a:rPr>
                  <a:t>基</a:t>
                </a:r>
              </a:p>
              <a:p>
                <a:pPr algn="ctr" eaLnBrk="1" hangingPunct="1">
                  <a:spcBef>
                    <a:spcPct val="0"/>
                  </a:spcBef>
                  <a:buFontTx/>
                  <a:buNone/>
                </a:pPr>
                <a:r>
                  <a:rPr lang="zh-CN" altLang="en-US" sz="2400">
                    <a:ea typeface="楷体_GB2312" pitchFamily="49" charset="-122"/>
                  </a:rPr>
                  <a:t>础</a:t>
                </a:r>
              </a:p>
            </p:txBody>
          </p:sp>
          <p:sp>
            <p:nvSpPr>
              <p:cNvPr id="13" name="Text Box 84"/>
              <p:cNvSpPr txBox="1">
                <a:spLocks noChangeArrowheads="1"/>
              </p:cNvSpPr>
              <p:nvPr/>
            </p:nvSpPr>
            <p:spPr bwMode="auto">
              <a:xfrm>
                <a:off x="272" y="2003"/>
                <a:ext cx="317" cy="7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正</a:t>
                </a:r>
              </a:p>
              <a:p>
                <a:pPr algn="ctr" eaLnBrk="1" hangingPunct="1">
                  <a:spcBef>
                    <a:spcPct val="0"/>
                  </a:spcBef>
                  <a:buFontTx/>
                  <a:buNone/>
                </a:pPr>
                <a:r>
                  <a:rPr lang="zh-CN" altLang="en-US" sz="2400">
                    <a:ea typeface="楷体_GB2312" pitchFamily="49" charset="-122"/>
                  </a:rPr>
                  <a:t>规</a:t>
                </a:r>
              </a:p>
              <a:p>
                <a:pPr algn="ctr" eaLnBrk="1" hangingPunct="1">
                  <a:spcBef>
                    <a:spcPct val="0"/>
                  </a:spcBef>
                  <a:buFontTx/>
                  <a:buNone/>
                </a:pPr>
                <a:r>
                  <a:rPr lang="zh-CN" altLang="en-US" sz="2400">
                    <a:ea typeface="楷体_GB2312" pitchFamily="49" charset="-122"/>
                  </a:rPr>
                  <a:t>化</a:t>
                </a:r>
              </a:p>
            </p:txBody>
          </p:sp>
          <p:sp>
            <p:nvSpPr>
              <p:cNvPr id="14" name="Text Box 85"/>
              <p:cNvSpPr txBox="1">
                <a:spLocks noChangeArrowheads="1"/>
              </p:cNvSpPr>
              <p:nvPr/>
            </p:nvSpPr>
            <p:spPr bwMode="auto">
              <a:xfrm>
                <a:off x="272" y="1052"/>
                <a:ext cx="317" cy="771"/>
              </a:xfrm>
              <a:prstGeom prst="rect">
                <a:avLst/>
              </a:prstGeom>
              <a:solidFill>
                <a:schemeClr val="accent4">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集</a:t>
                </a:r>
              </a:p>
              <a:p>
                <a:pPr algn="ctr" eaLnBrk="1" hangingPunct="1">
                  <a:spcBef>
                    <a:spcPct val="0"/>
                  </a:spcBef>
                  <a:buFontTx/>
                  <a:buNone/>
                </a:pPr>
                <a:r>
                  <a:rPr lang="zh-CN" altLang="en-US" sz="2400">
                    <a:ea typeface="楷体_GB2312" pitchFamily="49" charset="-122"/>
                  </a:rPr>
                  <a:t>团</a:t>
                </a:r>
              </a:p>
              <a:p>
                <a:pPr algn="ctr" eaLnBrk="1" hangingPunct="1">
                  <a:spcBef>
                    <a:spcPct val="0"/>
                  </a:spcBef>
                  <a:buFontTx/>
                  <a:buNone/>
                </a:pPr>
                <a:r>
                  <a:rPr lang="zh-CN" altLang="en-US" sz="2400">
                    <a:ea typeface="楷体_GB2312" pitchFamily="49" charset="-122"/>
                  </a:rPr>
                  <a:t>化</a:t>
                </a:r>
              </a:p>
            </p:txBody>
          </p:sp>
          <p:sp>
            <p:nvSpPr>
              <p:cNvPr id="15" name="AutoShape 86"/>
              <p:cNvSpPr>
                <a:spLocks noChangeArrowheads="1"/>
              </p:cNvSpPr>
              <p:nvPr/>
            </p:nvSpPr>
            <p:spPr bwMode="auto">
              <a:xfrm>
                <a:off x="317" y="1777"/>
                <a:ext cx="227" cy="272"/>
              </a:xfrm>
              <a:prstGeom prst="up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6" name="AutoShape 82"/>
              <p:cNvSpPr>
                <a:spLocks noChangeArrowheads="1"/>
              </p:cNvSpPr>
              <p:nvPr/>
            </p:nvSpPr>
            <p:spPr bwMode="auto">
              <a:xfrm>
                <a:off x="317" y="2728"/>
                <a:ext cx="227" cy="272"/>
              </a:xfrm>
              <a:prstGeom prst="up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grpSp>
    </p:spTree>
    <p:extLst>
      <p:ext uri="{BB962C8B-B14F-4D97-AF65-F5344CB8AC3E}">
        <p14:creationId xmlns:p14="http://schemas.microsoft.com/office/powerpoint/2010/main" val="1431674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教学时间表</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Group 42"/>
          <p:cNvGraphicFramePr>
            <a:graphicFrameLocks noGrp="1"/>
          </p:cNvGraphicFramePr>
          <p:nvPr>
            <p:extLst>
              <p:ext uri="{D42A27DB-BD31-4B8C-83A1-F6EECF244321}">
                <p14:modId xmlns:p14="http://schemas.microsoft.com/office/powerpoint/2010/main" val="1678102006"/>
              </p:ext>
            </p:extLst>
          </p:nvPr>
        </p:nvGraphicFramePr>
        <p:xfrm>
          <a:off x="1524000" y="1412875"/>
          <a:ext cx="6096000" cy="4064000"/>
        </p:xfrm>
        <a:graphic>
          <a:graphicData uri="http://schemas.openxmlformats.org/drawingml/2006/table">
            <a:tbl>
              <a:tblPr/>
              <a:tblGrid>
                <a:gridCol w="1968500"/>
                <a:gridCol w="4127500"/>
              </a:tblGrid>
              <a:tr h="8128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月份</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26</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月份</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26</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月份</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16</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月份</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28</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月份</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4</a:t>
                      </a: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11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28"/>
          <p:cNvSpPr txBox="1">
            <a:spLocks noChangeArrowheads="1"/>
          </p:cNvSpPr>
          <p:nvPr/>
        </p:nvSpPr>
        <p:spPr bwMode="auto">
          <a:xfrm>
            <a:off x="1476375" y="5589588"/>
            <a:ext cx="633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ea typeface="楷体_GB2312" pitchFamily="49" charset="-122"/>
              </a:rPr>
              <a:t>考试时间在第</a:t>
            </a:r>
            <a:r>
              <a:rPr lang="en-US" altLang="zh-CN" sz="2400">
                <a:ea typeface="楷体_GB2312" pitchFamily="49" charset="-122"/>
              </a:rPr>
              <a:t>17</a:t>
            </a:r>
            <a:r>
              <a:rPr lang="zh-CN" altLang="en-US" sz="2400">
                <a:ea typeface="楷体_GB2312" pitchFamily="49" charset="-122"/>
              </a:rPr>
              <a:t>或</a:t>
            </a:r>
            <a:r>
              <a:rPr lang="en-US" altLang="zh-CN" sz="2400">
                <a:ea typeface="楷体_GB2312" pitchFamily="49" charset="-122"/>
              </a:rPr>
              <a:t>18</a:t>
            </a:r>
            <a:r>
              <a:rPr lang="zh-CN" altLang="en-US" sz="2400">
                <a:ea typeface="楷体_GB2312" pitchFamily="49" charset="-122"/>
              </a:rPr>
              <a:t>周由学校统一安排</a:t>
            </a:r>
          </a:p>
        </p:txBody>
      </p:sp>
    </p:spTree>
    <p:extLst>
      <p:ext uri="{BB962C8B-B14F-4D97-AF65-F5344CB8AC3E}">
        <p14:creationId xmlns:p14="http://schemas.microsoft.com/office/powerpoint/2010/main" val="2540953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教学大纲</a:t>
            </a:r>
          </a:p>
        </p:txBody>
      </p:sp>
      <p:sp>
        <p:nvSpPr>
          <p:cNvPr id="3" name="内容占位符 2"/>
          <p:cNvSpPr>
            <a:spLocks noGrp="1"/>
          </p:cNvSpPr>
          <p:nvPr>
            <p:ph idx="1"/>
          </p:nvPr>
        </p:nvSpPr>
        <p:spPr/>
        <p:txBody>
          <a:bodyPr numCol="2" spcCol="72000">
            <a:normAutofit/>
          </a:bodyPr>
          <a:lstStyle/>
          <a:p>
            <a:r>
              <a:rPr lang="zh-CN" altLang="en-US" sz="2400" dirty="0"/>
              <a:t>绪论，最基本的面向对象程序</a:t>
            </a:r>
          </a:p>
          <a:p>
            <a:r>
              <a:rPr lang="zh-CN" altLang="en-US" sz="2400" dirty="0"/>
              <a:t>面向对象程序设计基本思想，类与对象</a:t>
            </a:r>
          </a:p>
          <a:p>
            <a:r>
              <a:rPr lang="zh-CN" altLang="en-US" sz="2400" dirty="0"/>
              <a:t>继承性和封装性</a:t>
            </a:r>
          </a:p>
          <a:p>
            <a:r>
              <a:rPr lang="zh-CN" altLang="en-US" sz="2400" dirty="0"/>
              <a:t>静态多态性与动态多态性</a:t>
            </a:r>
          </a:p>
          <a:p>
            <a:r>
              <a:rPr lang="zh-CN" altLang="en-US" sz="2400" dirty="0"/>
              <a:t>指针、引用与文件处理</a:t>
            </a:r>
          </a:p>
          <a:p>
            <a:r>
              <a:rPr lang="en-US" altLang="zh-CN" sz="2400" dirty="0" smtClean="0"/>
              <a:t>MFC</a:t>
            </a:r>
            <a:r>
              <a:rPr lang="zh-CN" altLang="en-US" sz="2400" dirty="0" smtClean="0"/>
              <a:t>界面</a:t>
            </a:r>
            <a:r>
              <a:rPr lang="zh-CN" altLang="en-US" sz="2400" dirty="0"/>
              <a:t>绘制与设计</a:t>
            </a:r>
          </a:p>
          <a:p>
            <a:r>
              <a:rPr lang="en-US" altLang="zh-CN" sz="2400" dirty="0"/>
              <a:t>MFC</a:t>
            </a:r>
            <a:r>
              <a:rPr lang="zh-CN" altLang="en-US" sz="2400" dirty="0"/>
              <a:t>事件处理和对话框程序设计</a:t>
            </a:r>
          </a:p>
          <a:p>
            <a:r>
              <a:rPr lang="zh-CN" altLang="en-US" sz="2400" dirty="0"/>
              <a:t>类对象与内联函数</a:t>
            </a:r>
          </a:p>
          <a:p>
            <a:r>
              <a:rPr lang="zh-CN" altLang="en-US" sz="2400" dirty="0"/>
              <a:t>字符串、异常处理</a:t>
            </a:r>
          </a:p>
          <a:p>
            <a:r>
              <a:rPr lang="zh-CN" altLang="en-US" sz="2400" dirty="0"/>
              <a:t>编程规范与命名空间</a:t>
            </a:r>
          </a:p>
          <a:p>
            <a:r>
              <a:rPr lang="zh-CN" altLang="en-US" sz="2400" dirty="0"/>
              <a:t>模板</a:t>
            </a:r>
          </a:p>
          <a:p>
            <a:r>
              <a:rPr lang="zh-CN" altLang="en-US" sz="2400" dirty="0"/>
              <a:t>程序测试与调试</a:t>
            </a:r>
          </a:p>
          <a:p>
            <a:r>
              <a:rPr lang="zh-CN" altLang="en-US" sz="2400" dirty="0"/>
              <a:t>单体模式与适配器模式</a:t>
            </a:r>
          </a:p>
          <a:p>
            <a:r>
              <a:rPr lang="zh-CN" altLang="en-US" sz="2400" dirty="0"/>
              <a:t>工厂模式</a:t>
            </a:r>
          </a:p>
          <a:p>
            <a:r>
              <a:rPr lang="zh-CN" altLang="en-US" sz="2400" dirty="0"/>
              <a:t>策略</a:t>
            </a:r>
            <a:r>
              <a:rPr lang="zh-CN" altLang="en-US" sz="2400" dirty="0" smtClean="0"/>
              <a:t>模式</a:t>
            </a:r>
            <a:endParaRPr lang="zh-CN" altLang="en-US" sz="24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6096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938876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成绩评定标准</a:t>
            </a:r>
          </a:p>
        </p:txBody>
      </p:sp>
      <p:sp>
        <p:nvSpPr>
          <p:cNvPr id="3" name="内容占位符 2"/>
          <p:cNvSpPr>
            <a:spLocks noGrp="1"/>
          </p:cNvSpPr>
          <p:nvPr>
            <p:ph idx="1"/>
          </p:nvPr>
        </p:nvSpPr>
        <p:spPr/>
        <p:txBody>
          <a:bodyPr>
            <a:normAutofit fontScale="92500" lnSpcReduction="10000"/>
          </a:bodyPr>
          <a:lstStyle/>
          <a:p>
            <a:r>
              <a:rPr lang="zh-CN" altLang="en-US" dirty="0"/>
              <a:t>常规分数</a:t>
            </a:r>
          </a:p>
          <a:p>
            <a:pPr lvl="1"/>
            <a:r>
              <a:rPr lang="zh-CN" altLang="en-US" dirty="0"/>
              <a:t>平时作业占</a:t>
            </a:r>
            <a:r>
              <a:rPr lang="en-US" altLang="zh-CN" dirty="0"/>
              <a:t>30</a:t>
            </a:r>
            <a:r>
              <a:rPr lang="en-US" altLang="zh-CN" dirty="0" smtClean="0"/>
              <a:t>%</a:t>
            </a:r>
            <a:endParaRPr lang="en-US" altLang="zh-CN" dirty="0">
              <a:solidFill>
                <a:srgbClr val="FF0000"/>
              </a:solidFill>
            </a:endParaRPr>
          </a:p>
          <a:p>
            <a:pPr lvl="1"/>
            <a:r>
              <a:rPr lang="zh-CN" altLang="en-US" dirty="0"/>
              <a:t>自学技术报告占</a:t>
            </a:r>
            <a:r>
              <a:rPr lang="en-US" altLang="zh-CN" dirty="0"/>
              <a:t>30</a:t>
            </a:r>
            <a:r>
              <a:rPr lang="en-US" altLang="zh-CN" dirty="0" smtClean="0"/>
              <a:t>%</a:t>
            </a:r>
            <a:endParaRPr lang="en-US" altLang="zh-CN" dirty="0">
              <a:solidFill>
                <a:srgbClr val="FF0000"/>
              </a:solidFill>
            </a:endParaRPr>
          </a:p>
          <a:p>
            <a:pPr lvl="1"/>
            <a:r>
              <a:rPr lang="zh-CN" altLang="en-US" dirty="0"/>
              <a:t>期末笔试考试占</a:t>
            </a:r>
            <a:r>
              <a:rPr lang="en-US" altLang="zh-CN" dirty="0"/>
              <a:t>40</a:t>
            </a:r>
            <a:r>
              <a:rPr lang="en-US" altLang="zh-CN" dirty="0" smtClean="0"/>
              <a:t>%</a:t>
            </a:r>
            <a:endParaRPr lang="en-US" altLang="zh-CN" dirty="0"/>
          </a:p>
          <a:p>
            <a:r>
              <a:rPr lang="zh-CN" altLang="en-US" dirty="0"/>
              <a:t>加分部分</a:t>
            </a:r>
          </a:p>
          <a:p>
            <a:pPr lvl="1"/>
            <a:r>
              <a:rPr lang="zh-CN" altLang="en-US" dirty="0"/>
              <a:t>课外加餐</a:t>
            </a:r>
            <a:r>
              <a:rPr lang="en-US" altLang="zh-CN" dirty="0"/>
              <a:t>: PPT</a:t>
            </a:r>
            <a:r>
              <a:rPr lang="en-US" altLang="zh-CN" dirty="0" smtClean="0"/>
              <a:t>+</a:t>
            </a:r>
            <a:r>
              <a:rPr lang="zh-CN" altLang="en-US" dirty="0" smtClean="0"/>
              <a:t>技术报告文档</a:t>
            </a:r>
            <a:r>
              <a:rPr lang="en-US" altLang="zh-CN" dirty="0"/>
              <a:t>+</a:t>
            </a:r>
            <a:r>
              <a:rPr lang="zh-CN" altLang="en-US" dirty="0"/>
              <a:t>代码</a:t>
            </a:r>
            <a:r>
              <a:rPr lang="en-US" altLang="zh-CN" dirty="0"/>
              <a:t>+</a:t>
            </a:r>
            <a:r>
              <a:rPr lang="zh-CN" altLang="en-US" dirty="0" smtClean="0"/>
              <a:t>演讲视频，</a:t>
            </a:r>
            <a:r>
              <a:rPr lang="zh-CN" altLang="en-US" dirty="0"/>
              <a:t>加</a:t>
            </a:r>
            <a:r>
              <a:rPr lang="en-US" altLang="zh-CN" dirty="0"/>
              <a:t>5~10</a:t>
            </a:r>
            <a:r>
              <a:rPr lang="zh-CN" altLang="en-US" dirty="0"/>
              <a:t>分。</a:t>
            </a:r>
          </a:p>
          <a:p>
            <a:pPr lvl="2"/>
            <a:r>
              <a:rPr lang="zh-CN" altLang="en-US" dirty="0" smtClean="0"/>
              <a:t>在演讲之前</a:t>
            </a:r>
            <a:r>
              <a:rPr lang="en-US" altLang="zh-CN" dirty="0"/>
              <a:t>PPT</a:t>
            </a:r>
            <a:r>
              <a:rPr lang="zh-CN" altLang="en-US" dirty="0" smtClean="0"/>
              <a:t>应当通过我</a:t>
            </a:r>
            <a:r>
              <a:rPr lang="zh-CN" altLang="en-US" dirty="0"/>
              <a:t>的确认</a:t>
            </a:r>
            <a:r>
              <a:rPr lang="zh-CN" altLang="en-US" dirty="0" smtClean="0"/>
              <a:t>。</a:t>
            </a:r>
            <a:endParaRPr lang="en-US" altLang="zh-CN" dirty="0" smtClean="0"/>
          </a:p>
          <a:p>
            <a:pPr lvl="2"/>
            <a:r>
              <a:rPr lang="zh-CN" altLang="en-US" dirty="0" smtClean="0"/>
              <a:t>不要讲在课堂上会讲的内容。</a:t>
            </a:r>
            <a:endParaRPr lang="en-US" altLang="zh-CN" dirty="0" smtClean="0"/>
          </a:p>
          <a:p>
            <a:pPr lvl="2"/>
            <a:r>
              <a:rPr lang="zh-CN" altLang="en-US" dirty="0" smtClean="0"/>
              <a:t>要实用，即能用来解决实际问题，同时讲清楚如何用。</a:t>
            </a:r>
            <a:endParaRPr lang="en-US" altLang="zh-CN" dirty="0" smtClean="0"/>
          </a:p>
          <a:p>
            <a:pPr lvl="2"/>
            <a:r>
              <a:rPr lang="zh-CN" altLang="en-US" dirty="0" smtClean="0"/>
              <a:t>总之，一定要让同学有所收获。</a:t>
            </a:r>
            <a:endParaRPr lang="en-US" altLang="zh-CN" dirty="0" smtClean="0"/>
          </a:p>
          <a:p>
            <a:pPr lvl="2"/>
            <a:r>
              <a:rPr lang="zh-CN" altLang="en-US" dirty="0" smtClean="0"/>
              <a:t>具体要求见“</a:t>
            </a:r>
            <a:r>
              <a:rPr lang="zh-CN" altLang="en-US" dirty="0"/>
              <a:t>课外加餐要求及说明</a:t>
            </a:r>
            <a:r>
              <a:rPr lang="en-US" altLang="zh-CN" dirty="0"/>
              <a:t>_W2013.docx</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43"/>
          <p:cNvSpPr txBox="1">
            <a:spLocks noChangeArrowheads="1"/>
          </p:cNvSpPr>
          <p:nvPr/>
        </p:nvSpPr>
        <p:spPr bwMode="auto">
          <a:xfrm>
            <a:off x="5133859" y="2511846"/>
            <a:ext cx="3686141" cy="623214"/>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dirty="0" smtClean="0">
                <a:ea typeface="楷体_GB2312" pitchFamily="49" charset="-122"/>
              </a:rPr>
              <a:t>例如</a:t>
            </a:r>
            <a:r>
              <a:rPr lang="en-US" altLang="zh-CN" sz="2400" dirty="0" smtClean="0">
                <a:ea typeface="楷体_GB2312" pitchFamily="49" charset="-122"/>
              </a:rPr>
              <a:t>: </a:t>
            </a:r>
            <a:r>
              <a:rPr lang="zh-CN" altLang="en-US" sz="2400" dirty="0" smtClean="0">
                <a:ea typeface="楷体_GB2312" pitchFamily="49" charset="-122"/>
              </a:rPr>
              <a:t>介绍</a:t>
            </a:r>
            <a:r>
              <a:rPr lang="en-US" altLang="zh-CN" sz="2400" dirty="0" smtClean="0">
                <a:ea typeface="楷体_GB2312" pitchFamily="49" charset="-122"/>
              </a:rPr>
              <a:t>QT</a:t>
            </a:r>
            <a:r>
              <a:rPr lang="zh-CN" altLang="en-US" sz="2400" dirty="0" smtClean="0">
                <a:ea typeface="楷体_GB2312" pitchFamily="49" charset="-122"/>
              </a:rPr>
              <a:t>如何入门。</a:t>
            </a:r>
            <a:endParaRPr lang="zh-CN" altLang="en-US" sz="2400" dirty="0">
              <a:ea typeface="楷体_GB2312" pitchFamily="49" charset="-122"/>
            </a:endParaRPr>
          </a:p>
        </p:txBody>
      </p:sp>
      <p:cxnSp>
        <p:nvCxnSpPr>
          <p:cNvPr id="10" name="直接箭头连接符 9"/>
          <p:cNvCxnSpPr>
            <a:stCxn id="9" idx="2"/>
          </p:cNvCxnSpPr>
          <p:nvPr/>
        </p:nvCxnSpPr>
        <p:spPr>
          <a:xfrm>
            <a:off x="6976930" y="3135060"/>
            <a:ext cx="0" cy="467456"/>
          </a:xfrm>
          <a:prstGeom prst="straightConnector1">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07218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成绩评定标准</a:t>
            </a:r>
            <a:r>
              <a:rPr lang="en-US" altLang="zh-CN" dirty="0"/>
              <a:t>——</a:t>
            </a:r>
            <a:r>
              <a:rPr lang="zh-CN" altLang="en-US" dirty="0"/>
              <a:t>补充说明</a:t>
            </a:r>
          </a:p>
        </p:txBody>
      </p:sp>
      <p:sp>
        <p:nvSpPr>
          <p:cNvPr id="3" name="内容占位符 2"/>
          <p:cNvSpPr>
            <a:spLocks noGrp="1"/>
          </p:cNvSpPr>
          <p:nvPr>
            <p:ph idx="1"/>
          </p:nvPr>
        </p:nvSpPr>
        <p:spPr/>
        <p:txBody>
          <a:bodyPr>
            <a:normAutofit fontScale="92500" lnSpcReduction="10000"/>
          </a:bodyPr>
          <a:lstStyle/>
          <a:p>
            <a:r>
              <a:rPr lang="zh-CN" altLang="en-US" dirty="0"/>
              <a:t>独立完成作业 </a:t>
            </a:r>
          </a:p>
          <a:p>
            <a:pPr lvl="1"/>
            <a:r>
              <a:rPr lang="zh-CN" altLang="en-US" dirty="0" smtClean="0">
                <a:solidFill>
                  <a:srgbClr val="FF0000"/>
                </a:solidFill>
              </a:rPr>
              <a:t>抄袭</a:t>
            </a:r>
            <a:r>
              <a:rPr lang="en-US" altLang="zh-CN" dirty="0" smtClean="0">
                <a:solidFill>
                  <a:srgbClr val="FF0000"/>
                </a:solidFill>
                <a:sym typeface="Wingdings" panose="05000000000000000000" pitchFamily="2" charset="2"/>
              </a:rPr>
              <a:t></a:t>
            </a:r>
            <a:r>
              <a:rPr lang="en-US" altLang="zh-CN" dirty="0" smtClean="0">
                <a:solidFill>
                  <a:srgbClr val="FF0000"/>
                </a:solidFill>
              </a:rPr>
              <a:t>0</a:t>
            </a:r>
            <a:r>
              <a:rPr lang="zh-CN" altLang="en-US" dirty="0" smtClean="0">
                <a:solidFill>
                  <a:srgbClr val="FF0000"/>
                </a:solidFill>
              </a:rPr>
              <a:t>分。</a:t>
            </a:r>
            <a:endParaRPr lang="en-US" altLang="zh-CN" dirty="0">
              <a:solidFill>
                <a:srgbClr val="FF0000"/>
              </a:solidFill>
            </a:endParaRPr>
          </a:p>
          <a:p>
            <a:pPr lvl="1"/>
            <a:r>
              <a:rPr lang="zh-CN" altLang="en-US" dirty="0" smtClean="0">
                <a:solidFill>
                  <a:srgbClr val="FF0000"/>
                </a:solidFill>
              </a:rPr>
              <a:t>非常相似的作业</a:t>
            </a:r>
            <a:r>
              <a:rPr lang="en-US" altLang="zh-CN" dirty="0">
                <a:solidFill>
                  <a:srgbClr val="FF0000"/>
                </a:solidFill>
                <a:sym typeface="Wingdings" panose="05000000000000000000" pitchFamily="2" charset="2"/>
              </a:rPr>
              <a:t></a:t>
            </a:r>
            <a:r>
              <a:rPr lang="zh-CN" altLang="en-US" dirty="0" smtClean="0">
                <a:solidFill>
                  <a:srgbClr val="FF0000"/>
                </a:solidFill>
              </a:rPr>
              <a:t>低分</a:t>
            </a:r>
            <a:r>
              <a:rPr lang="en-US" altLang="zh-CN" dirty="0" smtClean="0">
                <a:solidFill>
                  <a:srgbClr val="FF0000"/>
                </a:solidFill>
              </a:rPr>
              <a:t>~0</a:t>
            </a:r>
            <a:r>
              <a:rPr lang="zh-CN" altLang="en-US" dirty="0" smtClean="0">
                <a:solidFill>
                  <a:srgbClr val="FF0000"/>
                </a:solidFill>
              </a:rPr>
              <a:t>分</a:t>
            </a:r>
            <a:r>
              <a:rPr lang="en-US" altLang="zh-CN" dirty="0" smtClean="0">
                <a:solidFill>
                  <a:srgbClr val="FF0000"/>
                </a:solidFill>
              </a:rPr>
              <a:t>.    !!!!!!!!!!!!!!!!!!!!!!!!!!!!!</a:t>
            </a:r>
            <a:endParaRPr lang="en-US" altLang="zh-CN" dirty="0">
              <a:solidFill>
                <a:srgbClr val="FF0000"/>
              </a:solidFill>
            </a:endParaRPr>
          </a:p>
          <a:p>
            <a:r>
              <a:rPr lang="zh-CN" altLang="en-US" dirty="0"/>
              <a:t>严格交作业的时间</a:t>
            </a:r>
          </a:p>
          <a:p>
            <a:pPr lvl="1"/>
            <a:r>
              <a:rPr lang="zh-CN" altLang="en-US" dirty="0" smtClean="0">
                <a:solidFill>
                  <a:srgbClr val="FF0000"/>
                </a:solidFill>
              </a:rPr>
              <a:t>不合理迟交</a:t>
            </a:r>
            <a:r>
              <a:rPr lang="en-US" altLang="zh-CN" dirty="0" smtClean="0">
                <a:solidFill>
                  <a:srgbClr val="FF0000"/>
                </a:solidFill>
                <a:sym typeface="Wingdings" panose="05000000000000000000" pitchFamily="2" charset="2"/>
              </a:rPr>
              <a:t></a:t>
            </a:r>
            <a:r>
              <a:rPr lang="zh-CN" altLang="en-US" dirty="0" smtClean="0">
                <a:solidFill>
                  <a:srgbClr val="FF0000"/>
                </a:solidFill>
                <a:sym typeface="Wingdings" panose="05000000000000000000" pitchFamily="2" charset="2"/>
              </a:rPr>
              <a:t>扣</a:t>
            </a:r>
            <a:r>
              <a:rPr lang="zh-CN" altLang="en-US" dirty="0" smtClean="0">
                <a:solidFill>
                  <a:srgbClr val="FF0000"/>
                </a:solidFill>
              </a:rPr>
              <a:t>分</a:t>
            </a:r>
            <a:r>
              <a:rPr lang="en-US" altLang="zh-CN" dirty="0">
                <a:solidFill>
                  <a:srgbClr val="FF0000"/>
                </a:solidFill>
              </a:rPr>
              <a:t>.             !!!!!!!!!!!!!!!!!!!!!!!!!!!!!!!!!!!!</a:t>
            </a:r>
          </a:p>
          <a:p>
            <a:r>
              <a:rPr lang="zh-CN" altLang="en-US" dirty="0"/>
              <a:t>作业</a:t>
            </a:r>
            <a:r>
              <a:rPr lang="zh-CN" altLang="en-US" dirty="0" smtClean="0"/>
              <a:t>提交</a:t>
            </a:r>
            <a:r>
              <a:rPr lang="en-US" altLang="zh-CN" dirty="0">
                <a:sym typeface="Wingdings" panose="05000000000000000000" pitchFamily="2" charset="2"/>
              </a:rPr>
              <a:t></a:t>
            </a:r>
            <a:r>
              <a:rPr lang="zh-CN" altLang="en-US" dirty="0" smtClean="0"/>
              <a:t>压缩</a:t>
            </a:r>
            <a:r>
              <a:rPr lang="zh-CN" altLang="en-US" dirty="0"/>
              <a:t>成一个文件</a:t>
            </a:r>
            <a:r>
              <a:rPr lang="en-US" altLang="zh-CN" dirty="0"/>
              <a:t>(</a:t>
            </a:r>
            <a:r>
              <a:rPr lang="zh-CN" altLang="en-US" dirty="0"/>
              <a:t>姓名</a:t>
            </a:r>
            <a:r>
              <a:rPr lang="en-US" altLang="zh-CN" dirty="0"/>
              <a:t>.zip</a:t>
            </a:r>
            <a:r>
              <a:rPr lang="zh-CN" altLang="en-US" dirty="0"/>
              <a:t>或姓名</a:t>
            </a:r>
            <a:r>
              <a:rPr lang="en-US" altLang="zh-CN" dirty="0"/>
              <a:t>.</a:t>
            </a:r>
            <a:r>
              <a:rPr lang="en-US" altLang="zh-CN" dirty="0" err="1"/>
              <a:t>rar</a:t>
            </a:r>
            <a:r>
              <a:rPr lang="en-US" altLang="zh-CN" dirty="0"/>
              <a:t>)</a:t>
            </a:r>
          </a:p>
          <a:p>
            <a:pPr lvl="1"/>
            <a:r>
              <a:rPr lang="zh-CN" altLang="en-US" dirty="0"/>
              <a:t>该文件含有的内容</a:t>
            </a:r>
          </a:p>
          <a:p>
            <a:pPr lvl="2"/>
            <a:r>
              <a:rPr lang="zh-CN" altLang="en-US" dirty="0"/>
              <a:t>程序代码，含工程文件等。</a:t>
            </a:r>
          </a:p>
          <a:p>
            <a:pPr lvl="2"/>
            <a:r>
              <a:rPr lang="zh-CN" altLang="en-US" dirty="0"/>
              <a:t>文档</a:t>
            </a:r>
            <a:r>
              <a:rPr lang="en-US" altLang="zh-CN" dirty="0"/>
              <a:t>: </a:t>
            </a:r>
            <a:r>
              <a:rPr lang="zh-CN" altLang="en-US" dirty="0"/>
              <a:t>含</a:t>
            </a:r>
            <a:r>
              <a:rPr lang="zh-CN" altLang="en-US" dirty="0">
                <a:solidFill>
                  <a:srgbClr val="FF0000"/>
                </a:solidFill>
              </a:rPr>
              <a:t>目标</a:t>
            </a:r>
            <a:r>
              <a:rPr lang="zh-CN" altLang="en-US" dirty="0"/>
              <a:t>、原理、</a:t>
            </a:r>
            <a:r>
              <a:rPr lang="zh-CN" altLang="en-US" dirty="0">
                <a:solidFill>
                  <a:srgbClr val="FF0000"/>
                </a:solidFill>
              </a:rPr>
              <a:t>如何编程和运行</a:t>
            </a:r>
            <a:r>
              <a:rPr lang="zh-CN" altLang="en-US" dirty="0"/>
              <a:t>、</a:t>
            </a:r>
            <a:r>
              <a:rPr lang="zh-CN" altLang="en-US" dirty="0">
                <a:solidFill>
                  <a:srgbClr val="FF0000"/>
                </a:solidFill>
              </a:rPr>
              <a:t>结果</a:t>
            </a:r>
            <a:r>
              <a:rPr lang="zh-CN" altLang="en-US" dirty="0"/>
              <a:t>、结论等</a:t>
            </a:r>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smtClean="0"/>
              <a:t>Debug/Release/.vs(</a:t>
            </a:r>
            <a:r>
              <a:rPr lang="zh-CN" altLang="en-US" dirty="0" smtClean="0"/>
              <a:t>隐藏目录</a:t>
            </a:r>
            <a:r>
              <a:rPr lang="en-US" altLang="zh-CN" dirty="0" smtClean="0"/>
              <a:t>)</a:t>
            </a:r>
            <a:r>
              <a:rPr lang="zh-CN" altLang="en-US" dirty="0" smtClean="0"/>
              <a:t>目录</a:t>
            </a:r>
            <a:r>
              <a:rPr lang="zh-CN" altLang="en-US" dirty="0"/>
              <a:t>下的所有</a:t>
            </a:r>
            <a:r>
              <a:rPr lang="zh-CN" altLang="en-US" dirty="0" smtClean="0"/>
              <a:t>文件</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548425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参考书</a:t>
            </a:r>
          </a:p>
        </p:txBody>
      </p:sp>
      <p:sp>
        <p:nvSpPr>
          <p:cNvPr id="3" name="内容占位符 2"/>
          <p:cNvSpPr>
            <a:spLocks noGrp="1"/>
          </p:cNvSpPr>
          <p:nvPr>
            <p:ph idx="1"/>
          </p:nvPr>
        </p:nvSpPr>
        <p:spPr/>
        <p:txBody>
          <a:bodyPr>
            <a:normAutofit fontScale="62500" lnSpcReduction="20000"/>
          </a:bodyPr>
          <a:lstStyle/>
          <a:p>
            <a:pPr marL="514350" indent="-514350">
              <a:buFont typeface="+mj-lt"/>
              <a:buAutoNum type="arabicPeriod"/>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a:t>
            </a:r>
            <a:r>
              <a:rPr lang="en-US" altLang="zh-CN" dirty="0" smtClean="0"/>
              <a:t>.</a:t>
            </a:r>
            <a:r>
              <a:rPr lang="en-US" altLang="zh-CN" dirty="0">
                <a:solidFill>
                  <a:srgbClr val="FF0000"/>
                </a:solidFill>
              </a:rPr>
              <a:t> [</a:t>
            </a:r>
            <a:r>
              <a:rPr lang="zh-CN" altLang="en-US" dirty="0">
                <a:solidFill>
                  <a:srgbClr val="FF0000"/>
                </a:solidFill>
              </a:rPr>
              <a:t>有电子版</a:t>
            </a:r>
            <a:r>
              <a:rPr lang="en-US" altLang="zh-CN">
                <a:solidFill>
                  <a:srgbClr val="FF0000"/>
                </a:solidFill>
              </a:rPr>
              <a:t>]</a:t>
            </a:r>
            <a:endParaRPr lang="en-US" altLang="zh-CN" dirty="0"/>
          </a:p>
          <a:p>
            <a:pPr marL="514350" indent="-514350">
              <a:buFont typeface="+mj-lt"/>
              <a:buAutoNum type="arabicPeriod"/>
            </a:pPr>
            <a:r>
              <a:rPr lang="en-US" altLang="zh-CN" dirty="0"/>
              <a:t>ISO/IEC </a:t>
            </a:r>
            <a:r>
              <a:rPr lang="en-US" altLang="zh-CN" dirty="0" smtClean="0"/>
              <a:t>14882:2017(E</a:t>
            </a:r>
            <a:r>
              <a:rPr lang="en-US" altLang="zh-CN" dirty="0"/>
              <a:t>). Programming languages — C++ (Fourth edition). </a:t>
            </a:r>
            <a:r>
              <a:rPr lang="en-US" altLang="zh-CN" dirty="0" smtClean="0"/>
              <a:t>2017.</a:t>
            </a:r>
            <a:endParaRPr lang="en-US" altLang="zh-CN" dirty="0"/>
          </a:p>
          <a:p>
            <a:pPr marL="514350" indent="-514350">
              <a:buFont typeface="+mj-lt"/>
              <a:buAutoNum type="arabicPeriod"/>
            </a:pPr>
            <a:r>
              <a:rPr lang="en-US" altLang="zh-CN" dirty="0"/>
              <a:t>Stanley B </a:t>
            </a:r>
            <a:r>
              <a:rPr lang="en-US" altLang="zh-CN" dirty="0" err="1"/>
              <a:t>Lippman</a:t>
            </a:r>
            <a:r>
              <a:rPr lang="en-US" altLang="zh-CN" dirty="0"/>
              <a:t>, </a:t>
            </a:r>
            <a:r>
              <a:rPr lang="en-US" altLang="zh-CN" dirty="0" err="1"/>
              <a:t>Josée</a:t>
            </a:r>
            <a:r>
              <a:rPr lang="en-US" altLang="zh-CN" dirty="0"/>
              <a:t> </a:t>
            </a:r>
            <a:r>
              <a:rPr lang="en-US" altLang="zh-CN" dirty="0" err="1"/>
              <a:t>Lajoie</a:t>
            </a:r>
            <a:r>
              <a:rPr lang="en-US" altLang="zh-CN" dirty="0"/>
              <a:t>, Barbara E Moo[</a:t>
            </a:r>
            <a:r>
              <a:rPr lang="zh-CN" altLang="en-US" dirty="0"/>
              <a:t>著</a:t>
            </a:r>
            <a:r>
              <a:rPr lang="en-US" altLang="zh-CN" dirty="0"/>
              <a:t>]. </a:t>
            </a:r>
            <a:r>
              <a:rPr lang="zh-CN" altLang="en-US" dirty="0"/>
              <a:t>王刚</a:t>
            </a:r>
            <a:r>
              <a:rPr lang="en-US" altLang="zh-CN" dirty="0"/>
              <a:t>, </a:t>
            </a:r>
            <a:r>
              <a:rPr lang="zh-CN" altLang="en-US" dirty="0"/>
              <a:t>杨巨峰</a:t>
            </a:r>
            <a:r>
              <a:rPr lang="en-US" altLang="zh-CN" dirty="0"/>
              <a:t>[</a:t>
            </a:r>
            <a:r>
              <a:rPr lang="zh-CN" altLang="en-US" dirty="0"/>
              <a:t>译</a:t>
            </a:r>
            <a:r>
              <a:rPr lang="en-US" altLang="zh-CN" dirty="0"/>
              <a:t>]. C++ Primer (</a:t>
            </a:r>
            <a:r>
              <a:rPr lang="zh-CN" altLang="en-US" dirty="0"/>
              <a:t>中文版</a:t>
            </a:r>
            <a:r>
              <a:rPr lang="en-US" altLang="zh-CN" dirty="0"/>
              <a:t>, </a:t>
            </a:r>
            <a:r>
              <a:rPr lang="zh-CN" altLang="en-US" dirty="0"/>
              <a:t>第</a:t>
            </a:r>
            <a:r>
              <a:rPr lang="en-US" altLang="zh-CN" dirty="0"/>
              <a:t>5</a:t>
            </a:r>
            <a:r>
              <a:rPr lang="zh-CN" altLang="en-US" dirty="0"/>
              <a:t>版</a:t>
            </a:r>
            <a:r>
              <a:rPr lang="en-US" altLang="zh-CN" dirty="0"/>
              <a:t>). </a:t>
            </a:r>
            <a:r>
              <a:rPr lang="zh-CN" altLang="en-US" dirty="0"/>
              <a:t>北京</a:t>
            </a:r>
            <a:r>
              <a:rPr lang="en-US" altLang="zh-CN" dirty="0"/>
              <a:t>: </a:t>
            </a:r>
            <a:r>
              <a:rPr lang="zh-CN" altLang="en-US" dirty="0"/>
              <a:t>电子工业出版社</a:t>
            </a:r>
            <a:r>
              <a:rPr lang="en-US" altLang="zh-CN" dirty="0"/>
              <a:t>. 2013.</a:t>
            </a:r>
          </a:p>
          <a:p>
            <a:pPr marL="514350" indent="-514350">
              <a:buFont typeface="+mj-lt"/>
              <a:buAutoNum type="arabicPeriod"/>
            </a:pPr>
            <a:r>
              <a:rPr lang="zh-CN" altLang="en-US" dirty="0"/>
              <a:t>郑莉</a:t>
            </a:r>
            <a:r>
              <a:rPr lang="en-US" altLang="zh-CN" dirty="0"/>
              <a:t>. C++</a:t>
            </a:r>
            <a:r>
              <a:rPr lang="zh-CN" altLang="en-US" dirty="0"/>
              <a:t>语言程序设计（第</a:t>
            </a:r>
            <a:r>
              <a:rPr lang="en-US" altLang="zh-CN" dirty="0"/>
              <a:t>4</a:t>
            </a:r>
            <a:r>
              <a:rPr lang="zh-CN" altLang="en-US" dirty="0"/>
              <a:t>版）</a:t>
            </a:r>
            <a:r>
              <a:rPr lang="en-US" altLang="zh-CN" dirty="0"/>
              <a:t>. </a:t>
            </a:r>
            <a:r>
              <a:rPr lang="zh-CN" altLang="en-US" dirty="0"/>
              <a:t>北京</a:t>
            </a:r>
            <a:r>
              <a:rPr lang="en-US" altLang="zh-CN" dirty="0"/>
              <a:t>: </a:t>
            </a:r>
            <a:r>
              <a:rPr lang="zh-CN" altLang="en-US" dirty="0"/>
              <a:t>清华大学出版社 </a:t>
            </a:r>
            <a:r>
              <a:rPr lang="en-US" altLang="zh-CN" dirty="0"/>
              <a:t>2010.</a:t>
            </a:r>
          </a:p>
          <a:p>
            <a:pPr marL="514350" indent="-514350">
              <a:buFont typeface="+mj-lt"/>
              <a:buAutoNum type="arabicPeriod"/>
            </a:pPr>
            <a:r>
              <a:rPr lang="en-US" altLang="zh-CN" dirty="0"/>
              <a:t>Ivor Horton. Ivor Horton's Beginning Visual C++ 2012, 2012.</a:t>
            </a:r>
          </a:p>
          <a:p>
            <a:pPr marL="514350" indent="-514350">
              <a:buFont typeface="+mj-lt"/>
              <a:buAutoNum type="arabicPeriod"/>
            </a:pPr>
            <a:r>
              <a:rPr lang="en-US" altLang="zh-CN" dirty="0"/>
              <a:t>Andrew Koenig[</a:t>
            </a:r>
            <a:r>
              <a:rPr lang="zh-CN" altLang="en-US" dirty="0"/>
              <a:t>著</a:t>
            </a:r>
            <a:r>
              <a:rPr lang="en-US" altLang="zh-CN" dirty="0"/>
              <a:t>]. </a:t>
            </a:r>
            <a:r>
              <a:rPr lang="zh-CN" altLang="en-US" dirty="0"/>
              <a:t>黄晓春</a:t>
            </a:r>
            <a:r>
              <a:rPr lang="en-US" altLang="zh-CN" dirty="0"/>
              <a:t>[</a:t>
            </a:r>
            <a:r>
              <a:rPr lang="zh-CN" altLang="en-US" dirty="0"/>
              <a:t>译</a:t>
            </a:r>
            <a:r>
              <a:rPr lang="en-US" altLang="zh-CN" dirty="0"/>
              <a:t>]. C++</a:t>
            </a:r>
            <a:r>
              <a:rPr lang="zh-CN" altLang="en-US" dirty="0"/>
              <a:t>沉思录</a:t>
            </a:r>
            <a:r>
              <a:rPr lang="en-US" altLang="zh-CN" dirty="0"/>
              <a:t>. </a:t>
            </a:r>
            <a:r>
              <a:rPr lang="zh-CN" altLang="en-US" dirty="0"/>
              <a:t>北京</a:t>
            </a:r>
            <a:r>
              <a:rPr lang="en-US" altLang="zh-CN" dirty="0"/>
              <a:t>: </a:t>
            </a:r>
            <a:r>
              <a:rPr lang="zh-CN" altLang="en-US" dirty="0"/>
              <a:t>人民邮电出版社</a:t>
            </a:r>
            <a:r>
              <a:rPr lang="en-US" altLang="zh-CN" dirty="0"/>
              <a:t>. 2002.</a:t>
            </a:r>
          </a:p>
          <a:p>
            <a:pPr marL="514350" indent="-514350">
              <a:buFont typeface="+mj-lt"/>
              <a:buAutoNum type="arabicPeriod"/>
            </a:pPr>
            <a:r>
              <a:rPr lang="en-US" altLang="zh-CN" dirty="0"/>
              <a:t>John E </a:t>
            </a:r>
            <a:r>
              <a:rPr lang="en-US" altLang="zh-CN" dirty="0" err="1"/>
              <a:t>Swanke</a:t>
            </a:r>
            <a:r>
              <a:rPr lang="en-US" altLang="zh-CN" dirty="0"/>
              <a:t>. Visual C++MFC</a:t>
            </a:r>
            <a:r>
              <a:rPr lang="zh-CN" altLang="en-US" dirty="0"/>
              <a:t>编程实例</a:t>
            </a:r>
            <a:r>
              <a:rPr lang="en-US" altLang="zh-CN" dirty="0"/>
              <a:t>. </a:t>
            </a:r>
            <a:r>
              <a:rPr lang="zh-CN" altLang="en-US" dirty="0"/>
              <a:t>机械工业出版社 </a:t>
            </a:r>
            <a:r>
              <a:rPr lang="en-US" altLang="zh-CN" dirty="0"/>
              <a:t>2000.</a:t>
            </a:r>
          </a:p>
          <a:p>
            <a:pPr marL="514350" indent="-514350">
              <a:buFont typeface="+mj-lt"/>
              <a:buAutoNum type="arabicPeriod"/>
            </a:pPr>
            <a:r>
              <a:rPr lang="en-US" altLang="zh-CN" dirty="0"/>
              <a:t>Richard Helm, Erich Gamma, John </a:t>
            </a:r>
            <a:r>
              <a:rPr lang="en-US" altLang="zh-CN" dirty="0" err="1"/>
              <a:t>Vlissides</a:t>
            </a:r>
            <a:r>
              <a:rPr lang="en-US" altLang="zh-CN" dirty="0"/>
              <a:t>, Ralph Johnson. Design Patterns: Elements of Reusable Object-Oriented Software. (in English), China Machine Press, 2007, ISBN: 978-7-111-21126-6.</a:t>
            </a:r>
          </a:p>
          <a:p>
            <a:pPr marL="514350" indent="-514350">
              <a:buFont typeface="+mj-lt"/>
              <a:buAutoNum type="arabicPeriod"/>
            </a:pPr>
            <a:r>
              <a:rPr lang="zh-CN" altLang="en-US" dirty="0"/>
              <a:t>刘伟</a:t>
            </a:r>
            <a:r>
              <a:rPr lang="en-US" altLang="zh-CN" dirty="0"/>
              <a:t>. </a:t>
            </a:r>
            <a:r>
              <a:rPr lang="zh-CN" altLang="en-US" dirty="0"/>
              <a:t>设计模式的艺术</a:t>
            </a:r>
            <a:r>
              <a:rPr lang="en-US" altLang="zh-CN" dirty="0"/>
              <a:t>——</a:t>
            </a:r>
            <a:r>
              <a:rPr lang="zh-CN" altLang="en-US" dirty="0" smtClean="0"/>
              <a:t>软件开发人员</a:t>
            </a:r>
            <a:r>
              <a:rPr lang="zh-CN" altLang="en-US" dirty="0"/>
              <a:t>内功修炼之道</a:t>
            </a:r>
            <a:r>
              <a:rPr lang="en-US" altLang="zh-CN" dirty="0"/>
              <a:t>. </a:t>
            </a:r>
            <a:r>
              <a:rPr lang="zh-CN" altLang="en-US" dirty="0"/>
              <a:t>北京</a:t>
            </a:r>
            <a:r>
              <a:rPr lang="en-US" altLang="zh-CN" dirty="0"/>
              <a:t>: </a:t>
            </a:r>
            <a:r>
              <a:rPr lang="zh-CN" altLang="en-US" dirty="0"/>
              <a:t>清华大学出版社</a:t>
            </a:r>
            <a:r>
              <a:rPr lang="en-US" altLang="zh-CN" dirty="0"/>
              <a:t>. 2013.</a:t>
            </a:r>
          </a:p>
          <a:p>
            <a:pPr marL="514350" indent="-514350">
              <a:buFont typeface="+mj-lt"/>
              <a:buAutoNum type="arabicPeriod"/>
            </a:pPr>
            <a:r>
              <a:rPr lang="en-US" altLang="zh-CN" dirty="0"/>
              <a:t>John </a:t>
            </a:r>
            <a:r>
              <a:rPr lang="en-US" altLang="zh-CN" dirty="0" err="1"/>
              <a:t>Vlissides</a:t>
            </a:r>
            <a:r>
              <a:rPr lang="en-US" altLang="zh-CN" dirty="0"/>
              <a:t>[</a:t>
            </a:r>
            <a:r>
              <a:rPr lang="zh-CN" altLang="en-US" dirty="0"/>
              <a:t>著</a:t>
            </a:r>
            <a:r>
              <a:rPr lang="en-US" altLang="zh-CN" dirty="0"/>
              <a:t>]. </a:t>
            </a:r>
            <a:r>
              <a:rPr lang="zh-CN" altLang="en-US" dirty="0"/>
              <a:t>葛子昂</a:t>
            </a:r>
            <a:r>
              <a:rPr lang="en-US" altLang="zh-CN" dirty="0"/>
              <a:t>[</a:t>
            </a:r>
            <a:r>
              <a:rPr lang="zh-CN" altLang="en-US" dirty="0"/>
              <a:t>译</a:t>
            </a:r>
            <a:r>
              <a:rPr lang="en-US" altLang="zh-CN" dirty="0"/>
              <a:t>]. </a:t>
            </a:r>
            <a:r>
              <a:rPr lang="zh-CN" altLang="en-US" dirty="0"/>
              <a:t>设计模式沉思录</a:t>
            </a:r>
            <a:r>
              <a:rPr lang="en-US" altLang="zh-CN" dirty="0"/>
              <a:t>(Pattern Hatching: Design Patterns Applied). </a:t>
            </a:r>
            <a:r>
              <a:rPr lang="zh-CN" altLang="en-US" dirty="0"/>
              <a:t>北京</a:t>
            </a:r>
            <a:r>
              <a:rPr lang="en-US" altLang="zh-CN" dirty="0"/>
              <a:t>: </a:t>
            </a:r>
            <a:r>
              <a:rPr lang="zh-CN" altLang="en-US" dirty="0"/>
              <a:t>人民邮电出版社</a:t>
            </a:r>
            <a:r>
              <a:rPr lang="en-US" altLang="zh-CN" dirty="0"/>
              <a:t>. 2010</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13317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课件</a:t>
            </a:r>
          </a:p>
        </p:txBody>
      </p:sp>
      <p:sp>
        <p:nvSpPr>
          <p:cNvPr id="3" name="内容占位符 2"/>
          <p:cNvSpPr>
            <a:spLocks noGrp="1"/>
          </p:cNvSpPr>
          <p:nvPr>
            <p:ph idx="1"/>
          </p:nvPr>
        </p:nvSpPr>
        <p:spPr/>
        <p:txBody>
          <a:bodyPr/>
          <a:lstStyle/>
          <a:p>
            <a:r>
              <a:rPr lang="zh-CN" altLang="en-US" dirty="0"/>
              <a:t>网络学堂</a:t>
            </a:r>
            <a:r>
              <a:rPr lang="en-US" altLang="zh-CN" dirty="0"/>
              <a:t>(http://learn.tsinghua.edu.cn</a:t>
            </a:r>
            <a:r>
              <a:rPr lang="en-US" altLang="zh-CN" dirty="0" smtClean="0"/>
              <a:t>/)</a:t>
            </a:r>
          </a:p>
          <a:p>
            <a:pPr lvl="1"/>
            <a:r>
              <a:rPr lang="zh-CN" altLang="en-US" dirty="0" smtClean="0"/>
              <a:t>本</a:t>
            </a:r>
            <a:r>
              <a:rPr lang="zh-CN" altLang="en-US" dirty="0"/>
              <a:t>课程电子</a:t>
            </a:r>
            <a:r>
              <a:rPr lang="zh-CN" altLang="en-US" dirty="0" smtClean="0"/>
              <a:t>教案</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22130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励志</a:t>
            </a:r>
          </a:p>
          <a:p>
            <a:r>
              <a:rPr lang="zh-CN" altLang="en-US" dirty="0"/>
              <a:t>学习方法</a:t>
            </a:r>
          </a:p>
          <a:p>
            <a:r>
              <a:rPr lang="en-US" altLang="zh-CN" dirty="0"/>
              <a:t>C++</a:t>
            </a:r>
            <a:r>
              <a:rPr lang="zh-CN" altLang="en-US" dirty="0"/>
              <a:t>简介</a:t>
            </a:r>
          </a:p>
          <a:p>
            <a:r>
              <a:rPr lang="zh-CN" altLang="en-US" dirty="0"/>
              <a:t>课程简介</a:t>
            </a:r>
          </a:p>
          <a:p>
            <a:pPr marL="342900" indent="-342900" fontAlgn="base">
              <a:lnSpc>
                <a:spcPct val="90000"/>
              </a:lnSpc>
              <a:spcBef>
                <a:spcPct val="20000"/>
              </a:spcBef>
              <a:spcAft>
                <a:spcPct val="0"/>
              </a:spcAft>
              <a:buChar char="•"/>
              <a:tabLst>
                <a:tab pos="1808163" algn="l"/>
              </a:tabLst>
            </a:pPr>
            <a:r>
              <a:rPr kumimoji="1" lang="zh-CN" altLang="en-US" sz="4000" dirty="0">
                <a:solidFill>
                  <a:srgbClr val="FF3300"/>
                </a:solidFill>
                <a:latin typeface="华文行楷" panose="02010800040101010101" pitchFamily="2" charset="-122"/>
                <a:ea typeface="华文行楷" panose="02010800040101010101" pitchFamily="2" charset="-122"/>
                <a:cs typeface="+mn-cs"/>
              </a:rPr>
              <a:t>什么是好的</a:t>
            </a:r>
            <a:r>
              <a:rPr kumimoji="1" lang="en-US" altLang="zh-CN" sz="4000" dirty="0">
                <a:solidFill>
                  <a:srgbClr val="FF3300"/>
                </a:solidFill>
                <a:latin typeface="华文彩云" panose="02010800040101010101" pitchFamily="2" charset="-122"/>
                <a:ea typeface="华文彩云" panose="02010800040101010101" pitchFamily="2" charset="-122"/>
                <a:cs typeface="+mn-cs"/>
              </a:rPr>
              <a:t>C++</a:t>
            </a:r>
            <a:r>
              <a:rPr kumimoji="1" lang="zh-CN" altLang="en-US" sz="4000" dirty="0">
                <a:solidFill>
                  <a:srgbClr val="FF3300"/>
                </a:solidFill>
                <a:latin typeface="华文行楷" panose="02010800040101010101" pitchFamily="2" charset="-122"/>
                <a:ea typeface="华文行楷" panose="02010800040101010101" pitchFamily="2" charset="-122"/>
                <a:cs typeface="+mn-cs"/>
              </a:rPr>
              <a:t>程序</a:t>
            </a:r>
            <a:r>
              <a:rPr kumimoji="1" lang="en-US" altLang="zh-CN" sz="4000" dirty="0">
                <a:solidFill>
                  <a:srgbClr val="FF3300"/>
                </a:solidFill>
                <a:latin typeface="+mn-lt"/>
                <a:ea typeface="+mn-ea"/>
                <a:cs typeface="+mn-cs"/>
              </a:rPr>
              <a: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59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71844"/>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49595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编写好程序</a:t>
            </a:r>
            <a:r>
              <a:rPr lang="zh-CN" altLang="en-US" dirty="0"/>
              <a:t>的最基本原则</a:t>
            </a:r>
          </a:p>
        </p:txBody>
      </p:sp>
      <p:sp>
        <p:nvSpPr>
          <p:cNvPr id="3" name="内容占位符 2"/>
          <p:cNvSpPr>
            <a:spLocks noGrp="1"/>
          </p:cNvSpPr>
          <p:nvPr>
            <p:ph idx="1"/>
          </p:nvPr>
        </p:nvSpPr>
        <p:spPr>
          <a:xfrm>
            <a:off x="461963" y="1457325"/>
            <a:ext cx="8220075" cy="602829"/>
          </a:xfrm>
        </p:spPr>
        <p:txBody>
          <a:bodyPr/>
          <a:lstStyle/>
          <a:p>
            <a:r>
              <a:rPr lang="zh-CN" altLang="en-US" dirty="0"/>
              <a:t>简单有效是</a:t>
            </a:r>
            <a:r>
              <a:rPr lang="zh-CN" altLang="en-US" dirty="0" smtClean="0"/>
              <a:t>编写好程序</a:t>
            </a:r>
            <a:r>
              <a:rPr lang="zh-CN" altLang="en-US" dirty="0"/>
              <a:t>的最</a:t>
            </a:r>
            <a:r>
              <a:rPr lang="zh-CN" altLang="en-US" dirty="0" smtClean="0"/>
              <a:t>基本原则。</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14"/>
          <p:cNvGrpSpPr>
            <a:grpSpLocks/>
          </p:cNvGrpSpPr>
          <p:nvPr/>
        </p:nvGrpSpPr>
        <p:grpSpPr bwMode="auto">
          <a:xfrm>
            <a:off x="576263" y="2133600"/>
            <a:ext cx="7991475" cy="4103688"/>
            <a:chOff x="431" y="1344"/>
            <a:chExt cx="5034" cy="2585"/>
          </a:xfrm>
        </p:grpSpPr>
        <p:grpSp>
          <p:nvGrpSpPr>
            <p:cNvPr id="10" name="Group 10"/>
            <p:cNvGrpSpPr>
              <a:grpSpLocks/>
            </p:cNvGrpSpPr>
            <p:nvPr/>
          </p:nvGrpSpPr>
          <p:grpSpPr bwMode="auto">
            <a:xfrm>
              <a:off x="477" y="1652"/>
              <a:ext cx="2268" cy="2232"/>
              <a:chOff x="477" y="1480"/>
              <a:chExt cx="2268" cy="2232"/>
            </a:xfrm>
          </p:grpSpPr>
          <p:sp>
            <p:nvSpPr>
              <p:cNvPr id="16" name="Rectangle 6"/>
              <p:cNvSpPr>
                <a:spLocks noChangeArrowheads="1"/>
              </p:cNvSpPr>
              <p:nvPr/>
            </p:nvSpPr>
            <p:spPr bwMode="auto">
              <a:xfrm>
                <a:off x="477" y="1480"/>
                <a:ext cx="2268" cy="196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有效</a:t>
                </a:r>
              </a:p>
              <a:p>
                <a:pPr lvl="1" eaLnBrk="1" hangingPunct="1"/>
                <a:r>
                  <a:rPr lang="zh-CN" altLang="en-US" sz="2400" dirty="0"/>
                  <a:t>可以解决问题</a:t>
                </a:r>
              </a:p>
              <a:p>
                <a:pPr eaLnBrk="1" hangingPunct="1"/>
                <a:r>
                  <a:rPr lang="zh-CN" altLang="en-US" sz="2800" dirty="0"/>
                  <a:t>简单</a:t>
                </a:r>
              </a:p>
              <a:p>
                <a:pPr lvl="1" eaLnBrk="1" hangingPunct="1"/>
                <a:r>
                  <a:rPr lang="zh-CN" altLang="en-US" sz="2400" dirty="0"/>
                  <a:t>方便程序理解，无论是对人还是对机器</a:t>
                </a:r>
              </a:p>
              <a:p>
                <a:pPr lvl="1" eaLnBrk="1" hangingPunct="1"/>
                <a:r>
                  <a:rPr lang="zh-CN" altLang="en-US" sz="2400" dirty="0"/>
                  <a:t>方便程序维护</a:t>
                </a:r>
              </a:p>
            </p:txBody>
          </p:sp>
          <p:sp>
            <p:nvSpPr>
              <p:cNvPr id="17" name="Text Box 7"/>
              <p:cNvSpPr txBox="1">
                <a:spLocks noChangeArrowheads="1"/>
              </p:cNvSpPr>
              <p:nvPr/>
            </p:nvSpPr>
            <p:spPr bwMode="auto">
              <a:xfrm>
                <a:off x="478" y="3440"/>
                <a:ext cx="2267" cy="272"/>
              </a:xfrm>
              <a:prstGeom prst="rect">
                <a:avLst/>
              </a:prstGeom>
              <a:noFill/>
              <a:ln w="57150" algn="ctr">
                <a:solidFill>
                  <a:srgbClr val="FF33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dirty="0">
                    <a:ea typeface="楷体_GB2312" pitchFamily="49" charset="-122"/>
                  </a:rPr>
                  <a:t>上学期</a:t>
                </a:r>
                <a:r>
                  <a:rPr lang="en-US" altLang="zh-CN" sz="2400" dirty="0">
                    <a:ea typeface="楷体_GB2312" pitchFamily="49" charset="-122"/>
                  </a:rPr>
                  <a:t>: </a:t>
                </a:r>
                <a:r>
                  <a:rPr lang="en-US" altLang="zh-CN" sz="2400" dirty="0" smtClean="0">
                    <a:ea typeface="楷体_GB2312" pitchFamily="49" charset="-122"/>
                  </a:rPr>
                  <a:t>C</a:t>
                </a:r>
                <a:r>
                  <a:rPr lang="zh-CN" altLang="en-US" sz="2400" dirty="0" smtClean="0">
                    <a:ea typeface="楷体_GB2312" pitchFamily="49" charset="-122"/>
                  </a:rPr>
                  <a:t>程序设计</a:t>
                </a:r>
                <a:endParaRPr lang="zh-CN" altLang="en-US" sz="2400" dirty="0">
                  <a:ea typeface="楷体_GB2312" pitchFamily="49" charset="-122"/>
                </a:endParaRPr>
              </a:p>
            </p:txBody>
          </p:sp>
        </p:grpSp>
        <p:grpSp>
          <p:nvGrpSpPr>
            <p:cNvPr id="11" name="Group 11"/>
            <p:cNvGrpSpPr>
              <a:grpSpLocks/>
            </p:cNvGrpSpPr>
            <p:nvPr/>
          </p:nvGrpSpPr>
          <p:grpSpPr bwMode="auto">
            <a:xfrm>
              <a:off x="2835" y="1652"/>
              <a:ext cx="2585" cy="2232"/>
              <a:chOff x="2972" y="1480"/>
              <a:chExt cx="2585" cy="2232"/>
            </a:xfrm>
          </p:grpSpPr>
          <p:sp>
            <p:nvSpPr>
              <p:cNvPr id="14" name="Rectangle 8"/>
              <p:cNvSpPr>
                <a:spLocks noChangeArrowheads="1"/>
              </p:cNvSpPr>
              <p:nvPr/>
            </p:nvSpPr>
            <p:spPr bwMode="auto">
              <a:xfrm>
                <a:off x="2972" y="1480"/>
                <a:ext cx="2585" cy="1966"/>
              </a:xfrm>
              <a:prstGeom prst="rect">
                <a:avLst/>
              </a:prstGeom>
              <a:solidFill>
                <a:srgbClr val="FF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可复用</a:t>
                </a:r>
              </a:p>
              <a:p>
                <a:pPr lvl="1" eaLnBrk="1" hangingPunct="1"/>
                <a:r>
                  <a:rPr lang="zh-CN" altLang="en-US" sz="2400"/>
                  <a:t>可以直接调用</a:t>
                </a:r>
              </a:p>
              <a:p>
                <a:pPr eaLnBrk="1" hangingPunct="1"/>
                <a:r>
                  <a:rPr lang="zh-CN" altLang="en-US" sz="2800"/>
                  <a:t>易复用</a:t>
                </a:r>
              </a:p>
              <a:p>
                <a:pPr lvl="1" eaLnBrk="1" hangingPunct="1"/>
                <a:r>
                  <a:rPr lang="zh-CN" altLang="en-US" sz="2400"/>
                  <a:t>方便扩展、查询与管理</a:t>
                </a:r>
              </a:p>
              <a:p>
                <a:pPr eaLnBrk="1" hangingPunct="1"/>
                <a:r>
                  <a:rPr lang="zh-CN" altLang="en-US" sz="2800"/>
                  <a:t>可组装</a:t>
                </a:r>
              </a:p>
              <a:p>
                <a:pPr lvl="1" eaLnBrk="1" hangingPunct="1"/>
                <a:r>
                  <a:rPr lang="zh-CN" altLang="en-US" sz="2400"/>
                  <a:t>可形成大规模大型软件</a:t>
                </a:r>
              </a:p>
            </p:txBody>
          </p:sp>
          <p:sp>
            <p:nvSpPr>
              <p:cNvPr id="15" name="Text Box 9"/>
              <p:cNvSpPr txBox="1">
                <a:spLocks noChangeArrowheads="1"/>
              </p:cNvSpPr>
              <p:nvPr/>
            </p:nvSpPr>
            <p:spPr bwMode="auto">
              <a:xfrm>
                <a:off x="2973" y="3440"/>
                <a:ext cx="2584" cy="272"/>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a:ea typeface="楷体_GB2312" pitchFamily="49" charset="-122"/>
                  </a:rPr>
                  <a:t>本学期提高</a:t>
                </a:r>
                <a:r>
                  <a:rPr lang="en-US" altLang="zh-CN" sz="2400">
                    <a:ea typeface="楷体_GB2312" pitchFamily="49" charset="-122"/>
                  </a:rPr>
                  <a:t>: </a:t>
                </a:r>
                <a:r>
                  <a:rPr lang="zh-CN" altLang="en-US" sz="2400">
                    <a:ea typeface="楷体_GB2312" pitchFamily="49" charset="-122"/>
                  </a:rPr>
                  <a:t>程序复用性</a:t>
                </a:r>
              </a:p>
            </p:txBody>
          </p:sp>
        </p:grpSp>
        <p:sp>
          <p:nvSpPr>
            <p:cNvPr id="12" name="Text Box 12"/>
            <p:cNvSpPr txBox="1">
              <a:spLocks noChangeArrowheads="1"/>
            </p:cNvSpPr>
            <p:nvPr/>
          </p:nvSpPr>
          <p:spPr bwMode="auto">
            <a:xfrm>
              <a:off x="476" y="1389"/>
              <a:ext cx="2268" cy="27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0"/>
                </a:spcBef>
                <a:buFontTx/>
                <a:buNone/>
              </a:pPr>
              <a:r>
                <a:rPr lang="en-US" altLang="zh-CN" sz="2400">
                  <a:ea typeface="楷体_GB2312" pitchFamily="49" charset="-122"/>
                </a:rPr>
                <a:t>C++</a:t>
              </a:r>
              <a:r>
                <a:rPr lang="zh-CN" altLang="en-US" sz="2400">
                  <a:ea typeface="楷体_GB2312" pitchFamily="49" charset="-122"/>
                </a:rPr>
                <a:t>程序设计</a:t>
              </a:r>
              <a:r>
                <a:rPr lang="en-US" altLang="zh-CN" sz="2400">
                  <a:ea typeface="楷体_GB2312" pitchFamily="49" charset="-122"/>
                </a:rPr>
                <a:t>: </a:t>
              </a:r>
            </a:p>
          </p:txBody>
        </p:sp>
        <p:sp>
          <p:nvSpPr>
            <p:cNvPr id="13" name="Rectangle 13"/>
            <p:cNvSpPr>
              <a:spLocks noChangeArrowheads="1"/>
            </p:cNvSpPr>
            <p:nvPr/>
          </p:nvSpPr>
          <p:spPr bwMode="auto">
            <a:xfrm>
              <a:off x="431" y="1344"/>
              <a:ext cx="5034" cy="2585"/>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spTree>
    <p:extLst>
      <p:ext uri="{BB962C8B-B14F-4D97-AF65-F5344CB8AC3E}">
        <p14:creationId xmlns:p14="http://schemas.microsoft.com/office/powerpoint/2010/main" val="1408506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编写程序</a:t>
            </a:r>
            <a:r>
              <a:rPr lang="zh-CN" altLang="en-US" dirty="0" smtClean="0"/>
              <a:t>的一般过程</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42"/>
          <p:cNvGrpSpPr>
            <a:grpSpLocks/>
          </p:cNvGrpSpPr>
          <p:nvPr/>
        </p:nvGrpSpPr>
        <p:grpSpPr bwMode="auto">
          <a:xfrm>
            <a:off x="1416050" y="1341438"/>
            <a:ext cx="6286500" cy="4895850"/>
            <a:chOff x="892" y="890"/>
            <a:chExt cx="3960" cy="3084"/>
          </a:xfrm>
        </p:grpSpPr>
        <p:grpSp>
          <p:nvGrpSpPr>
            <p:cNvPr id="10" name="Group 39"/>
            <p:cNvGrpSpPr>
              <a:grpSpLocks/>
            </p:cNvGrpSpPr>
            <p:nvPr/>
          </p:nvGrpSpPr>
          <p:grpSpPr bwMode="auto">
            <a:xfrm>
              <a:off x="892" y="890"/>
              <a:ext cx="3960" cy="3084"/>
              <a:chOff x="719" y="736"/>
              <a:chExt cx="4322" cy="3330"/>
            </a:xfrm>
          </p:grpSpPr>
          <p:sp>
            <p:nvSpPr>
              <p:cNvPr id="18" name="Freeform 11"/>
              <p:cNvSpPr>
                <a:spLocks/>
              </p:cNvSpPr>
              <p:nvPr/>
            </p:nvSpPr>
            <p:spPr bwMode="auto">
              <a:xfrm>
                <a:off x="3310" y="996"/>
                <a:ext cx="1599" cy="1106"/>
              </a:xfrm>
              <a:custGeom>
                <a:avLst/>
                <a:gdLst>
                  <a:gd name="T0" fmla="*/ 0 w 1599"/>
                  <a:gd name="T1" fmla="*/ 19 h 1106"/>
                  <a:gd name="T2" fmla="*/ 321 w 1599"/>
                  <a:gd name="T3" fmla="*/ 364 h 1106"/>
                  <a:gd name="T4" fmla="*/ 177 w 1599"/>
                  <a:gd name="T5" fmla="*/ 684 h 1106"/>
                  <a:gd name="T6" fmla="*/ 313 w 1599"/>
                  <a:gd name="T7" fmla="*/ 692 h 1106"/>
                  <a:gd name="T8" fmla="*/ 529 w 1599"/>
                  <a:gd name="T9" fmla="*/ 764 h 1106"/>
                  <a:gd name="T10" fmla="*/ 657 w 1599"/>
                  <a:gd name="T11" fmla="*/ 852 h 1106"/>
                  <a:gd name="T12" fmla="*/ 737 w 1599"/>
                  <a:gd name="T13" fmla="*/ 964 h 1106"/>
                  <a:gd name="T14" fmla="*/ 574 w 1599"/>
                  <a:gd name="T15" fmla="*/ 1106 h 1106"/>
                  <a:gd name="T16" fmla="*/ 1176 w 1599"/>
                  <a:gd name="T17" fmla="*/ 1073 h 1106"/>
                  <a:gd name="T18" fmla="*/ 1599 w 1599"/>
                  <a:gd name="T19" fmla="*/ 398 h 1106"/>
                  <a:gd name="T20" fmla="*/ 1329 w 1599"/>
                  <a:gd name="T21" fmla="*/ 612 h 1106"/>
                  <a:gd name="T22" fmla="*/ 1201 w 1599"/>
                  <a:gd name="T23" fmla="*/ 444 h 1106"/>
                  <a:gd name="T24" fmla="*/ 1188 w 1599"/>
                  <a:gd name="T25" fmla="*/ 425 h 1106"/>
                  <a:gd name="T26" fmla="*/ 999 w 1599"/>
                  <a:gd name="T27" fmla="*/ 269 h 1106"/>
                  <a:gd name="T28" fmla="*/ 749 w 1599"/>
                  <a:gd name="T29" fmla="*/ 120 h 1106"/>
                  <a:gd name="T30" fmla="*/ 401 w 1599"/>
                  <a:gd name="T31" fmla="*/ 17 h 1106"/>
                  <a:gd name="T32" fmla="*/ 0 w 1599"/>
                  <a:gd name="T33" fmla="*/ 19 h 1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9" h="1106">
                    <a:moveTo>
                      <a:pt x="0" y="19"/>
                    </a:moveTo>
                    <a:lnTo>
                      <a:pt x="321" y="364"/>
                    </a:lnTo>
                    <a:lnTo>
                      <a:pt x="177" y="684"/>
                    </a:lnTo>
                    <a:lnTo>
                      <a:pt x="313" y="692"/>
                    </a:lnTo>
                    <a:lnTo>
                      <a:pt x="529" y="764"/>
                    </a:lnTo>
                    <a:lnTo>
                      <a:pt x="657" y="852"/>
                    </a:lnTo>
                    <a:lnTo>
                      <a:pt x="737" y="964"/>
                    </a:lnTo>
                    <a:lnTo>
                      <a:pt x="574" y="1106"/>
                    </a:lnTo>
                    <a:lnTo>
                      <a:pt x="1176" y="1073"/>
                    </a:lnTo>
                    <a:lnTo>
                      <a:pt x="1599" y="398"/>
                    </a:lnTo>
                    <a:lnTo>
                      <a:pt x="1329" y="612"/>
                    </a:lnTo>
                    <a:lnTo>
                      <a:pt x="1201" y="444"/>
                    </a:lnTo>
                    <a:lnTo>
                      <a:pt x="1188" y="425"/>
                    </a:lnTo>
                    <a:lnTo>
                      <a:pt x="999" y="269"/>
                    </a:lnTo>
                    <a:cubicBezTo>
                      <a:pt x="926" y="218"/>
                      <a:pt x="849" y="162"/>
                      <a:pt x="749" y="120"/>
                    </a:cubicBezTo>
                    <a:cubicBezTo>
                      <a:pt x="649" y="78"/>
                      <a:pt x="526" y="34"/>
                      <a:pt x="401" y="17"/>
                    </a:cubicBezTo>
                    <a:cubicBezTo>
                      <a:pt x="276" y="0"/>
                      <a:pt x="0" y="19"/>
                      <a:pt x="0" y="19"/>
                    </a:cubicBezTo>
                    <a:close/>
                  </a:path>
                </a:pathLst>
              </a:custGeom>
              <a:solidFill>
                <a:srgbClr val="D1E0B2"/>
              </a:solidFill>
              <a:ln w="190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2"/>
              <p:cNvSpPr>
                <a:spLocks/>
              </p:cNvSpPr>
              <p:nvPr/>
            </p:nvSpPr>
            <p:spPr bwMode="auto">
              <a:xfrm>
                <a:off x="3857" y="1792"/>
                <a:ext cx="1184" cy="1304"/>
              </a:xfrm>
              <a:custGeom>
                <a:avLst/>
                <a:gdLst>
                  <a:gd name="T0" fmla="*/ 886 w 1184"/>
                  <a:gd name="T1" fmla="*/ 0 h 1304"/>
                  <a:gd name="T2" fmla="*/ 654 w 1184"/>
                  <a:gd name="T3" fmla="*/ 360 h 1304"/>
                  <a:gd name="T4" fmla="*/ 294 w 1184"/>
                  <a:gd name="T5" fmla="*/ 368 h 1304"/>
                  <a:gd name="T6" fmla="*/ 326 w 1184"/>
                  <a:gd name="T7" fmla="*/ 520 h 1304"/>
                  <a:gd name="T8" fmla="*/ 326 w 1184"/>
                  <a:gd name="T9" fmla="*/ 632 h 1304"/>
                  <a:gd name="T10" fmla="*/ 302 w 1184"/>
                  <a:gd name="T11" fmla="*/ 776 h 1304"/>
                  <a:gd name="T12" fmla="*/ 230 w 1184"/>
                  <a:gd name="T13" fmla="*/ 912 h 1304"/>
                  <a:gd name="T14" fmla="*/ 0 w 1184"/>
                  <a:gd name="T15" fmla="*/ 860 h 1304"/>
                  <a:gd name="T16" fmla="*/ 374 w 1184"/>
                  <a:gd name="T17" fmla="*/ 1280 h 1304"/>
                  <a:gd name="T18" fmla="*/ 1184 w 1184"/>
                  <a:gd name="T19" fmla="*/ 1304 h 1304"/>
                  <a:gd name="T20" fmla="*/ 878 w 1184"/>
                  <a:gd name="T21" fmla="*/ 1176 h 1304"/>
                  <a:gd name="T22" fmla="*/ 968 w 1184"/>
                  <a:gd name="T23" fmla="*/ 910 h 1304"/>
                  <a:gd name="T24" fmla="*/ 1006 w 1184"/>
                  <a:gd name="T25" fmla="*/ 656 h 1304"/>
                  <a:gd name="T26" fmla="*/ 989 w 1184"/>
                  <a:gd name="T27" fmla="*/ 318 h 1304"/>
                  <a:gd name="T28" fmla="*/ 886 w 1184"/>
                  <a:gd name="T29" fmla="*/ 0 h 13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84" h="1304">
                    <a:moveTo>
                      <a:pt x="886" y="0"/>
                    </a:moveTo>
                    <a:lnTo>
                      <a:pt x="654" y="360"/>
                    </a:lnTo>
                    <a:lnTo>
                      <a:pt x="294" y="368"/>
                    </a:lnTo>
                    <a:lnTo>
                      <a:pt x="326" y="520"/>
                    </a:lnTo>
                    <a:lnTo>
                      <a:pt x="326" y="632"/>
                    </a:lnTo>
                    <a:lnTo>
                      <a:pt x="302" y="776"/>
                    </a:lnTo>
                    <a:lnTo>
                      <a:pt x="230" y="912"/>
                    </a:lnTo>
                    <a:lnTo>
                      <a:pt x="0" y="860"/>
                    </a:lnTo>
                    <a:lnTo>
                      <a:pt x="374" y="1280"/>
                    </a:lnTo>
                    <a:lnTo>
                      <a:pt x="1184" y="1304"/>
                    </a:lnTo>
                    <a:lnTo>
                      <a:pt x="878" y="1176"/>
                    </a:lnTo>
                    <a:lnTo>
                      <a:pt x="968" y="910"/>
                    </a:lnTo>
                    <a:cubicBezTo>
                      <a:pt x="989" y="823"/>
                      <a:pt x="1002" y="755"/>
                      <a:pt x="1006" y="656"/>
                    </a:cubicBezTo>
                    <a:cubicBezTo>
                      <a:pt x="1010" y="557"/>
                      <a:pt x="1009" y="427"/>
                      <a:pt x="989" y="318"/>
                    </a:cubicBezTo>
                    <a:cubicBezTo>
                      <a:pt x="969" y="209"/>
                      <a:pt x="908" y="66"/>
                      <a:pt x="886" y="0"/>
                    </a:cubicBezTo>
                    <a:close/>
                  </a:path>
                </a:pathLst>
              </a:custGeom>
              <a:solidFill>
                <a:srgbClr val="D1E0B2"/>
              </a:solidFill>
              <a:ln w="190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13"/>
              <p:cNvSpPr>
                <a:spLocks/>
              </p:cNvSpPr>
              <p:nvPr/>
            </p:nvSpPr>
            <p:spPr bwMode="auto">
              <a:xfrm>
                <a:off x="3111" y="2815"/>
                <a:ext cx="1496" cy="1251"/>
              </a:xfrm>
              <a:custGeom>
                <a:avLst/>
                <a:gdLst>
                  <a:gd name="T0" fmla="*/ 1496 w 1496"/>
                  <a:gd name="T1" fmla="*/ 353 h 1251"/>
                  <a:gd name="T2" fmla="*/ 1056 w 1496"/>
                  <a:gd name="T3" fmla="*/ 329 h 1251"/>
                  <a:gd name="T4" fmla="*/ 830 w 1496"/>
                  <a:gd name="T5" fmla="*/ 75 h 1251"/>
                  <a:gd name="T6" fmla="*/ 728 w 1496"/>
                  <a:gd name="T7" fmla="*/ 153 h 1251"/>
                  <a:gd name="T8" fmla="*/ 608 w 1496"/>
                  <a:gd name="T9" fmla="*/ 201 h 1251"/>
                  <a:gd name="T10" fmla="*/ 439 w 1496"/>
                  <a:gd name="T11" fmla="*/ 231 h 1251"/>
                  <a:gd name="T12" fmla="*/ 304 w 1496"/>
                  <a:gd name="T13" fmla="*/ 225 h 1251"/>
                  <a:gd name="T14" fmla="*/ 379 w 1496"/>
                  <a:gd name="T15" fmla="*/ 0 h 1251"/>
                  <a:gd name="T16" fmla="*/ 0 w 1496"/>
                  <a:gd name="T17" fmla="*/ 473 h 1251"/>
                  <a:gd name="T18" fmla="*/ 382 w 1496"/>
                  <a:gd name="T19" fmla="*/ 1251 h 1251"/>
                  <a:gd name="T20" fmla="*/ 376 w 1496"/>
                  <a:gd name="T21" fmla="*/ 905 h 1251"/>
                  <a:gd name="T22" fmla="*/ 660 w 1496"/>
                  <a:gd name="T23" fmla="*/ 886 h 1251"/>
                  <a:gd name="T24" fmla="*/ 1024 w 1496"/>
                  <a:gd name="T25" fmla="*/ 753 h 1251"/>
                  <a:gd name="T26" fmla="*/ 1279 w 1496"/>
                  <a:gd name="T27" fmla="*/ 581 h 1251"/>
                  <a:gd name="T28" fmla="*/ 1496 w 1496"/>
                  <a:gd name="T29" fmla="*/ 353 h 12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96" h="1251">
                    <a:moveTo>
                      <a:pt x="1496" y="353"/>
                    </a:moveTo>
                    <a:lnTo>
                      <a:pt x="1056" y="329"/>
                    </a:lnTo>
                    <a:lnTo>
                      <a:pt x="830" y="75"/>
                    </a:lnTo>
                    <a:lnTo>
                      <a:pt x="728" y="153"/>
                    </a:lnTo>
                    <a:lnTo>
                      <a:pt x="608" y="201"/>
                    </a:lnTo>
                    <a:lnTo>
                      <a:pt x="439" y="231"/>
                    </a:lnTo>
                    <a:lnTo>
                      <a:pt x="304" y="225"/>
                    </a:lnTo>
                    <a:lnTo>
                      <a:pt x="379" y="0"/>
                    </a:lnTo>
                    <a:lnTo>
                      <a:pt x="0" y="473"/>
                    </a:lnTo>
                    <a:lnTo>
                      <a:pt x="382" y="1251"/>
                    </a:lnTo>
                    <a:lnTo>
                      <a:pt x="376" y="905"/>
                    </a:lnTo>
                    <a:lnTo>
                      <a:pt x="660" y="886"/>
                    </a:lnTo>
                    <a:cubicBezTo>
                      <a:pt x="768" y="861"/>
                      <a:pt x="921" y="804"/>
                      <a:pt x="1024" y="753"/>
                    </a:cubicBezTo>
                    <a:cubicBezTo>
                      <a:pt x="1127" y="702"/>
                      <a:pt x="1200" y="648"/>
                      <a:pt x="1279" y="581"/>
                    </a:cubicBezTo>
                    <a:cubicBezTo>
                      <a:pt x="1358" y="514"/>
                      <a:pt x="1451" y="401"/>
                      <a:pt x="1496" y="353"/>
                    </a:cubicBezTo>
                    <a:close/>
                  </a:path>
                </a:pathLst>
              </a:custGeom>
              <a:solidFill>
                <a:srgbClr val="D1E0B2"/>
              </a:solidFill>
              <a:ln w="190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18"/>
              <p:cNvSpPr>
                <a:spLocks/>
              </p:cNvSpPr>
              <p:nvPr/>
            </p:nvSpPr>
            <p:spPr bwMode="auto">
              <a:xfrm>
                <a:off x="1951" y="2608"/>
                <a:ext cx="1299" cy="1086"/>
              </a:xfrm>
              <a:custGeom>
                <a:avLst/>
                <a:gdLst>
                  <a:gd name="T0" fmla="*/ 1283 w 1299"/>
                  <a:gd name="T1" fmla="*/ 1086 h 1086"/>
                  <a:gd name="T2" fmla="*/ 1074 w 1299"/>
                  <a:gd name="T3" fmla="*/ 656 h 1086"/>
                  <a:gd name="T4" fmla="*/ 1299 w 1299"/>
                  <a:gd name="T5" fmla="*/ 380 h 1086"/>
                  <a:gd name="T6" fmla="*/ 1184 w 1299"/>
                  <a:gd name="T7" fmla="*/ 325 h 1086"/>
                  <a:gd name="T8" fmla="*/ 1069 w 1299"/>
                  <a:gd name="T9" fmla="*/ 231 h 1086"/>
                  <a:gd name="T10" fmla="*/ 984 w 1299"/>
                  <a:gd name="T11" fmla="*/ 120 h 1086"/>
                  <a:gd name="T12" fmla="*/ 1176 w 1299"/>
                  <a:gd name="T13" fmla="*/ 0 h 1086"/>
                  <a:gd name="T14" fmla="*/ 552 w 1299"/>
                  <a:gd name="T15" fmla="*/ 8 h 1086"/>
                  <a:gd name="T16" fmla="*/ 0 w 1299"/>
                  <a:gd name="T17" fmla="*/ 416 h 1086"/>
                  <a:gd name="T18" fmla="*/ 318 w 1299"/>
                  <a:gd name="T19" fmla="*/ 325 h 1086"/>
                  <a:gd name="T20" fmla="*/ 440 w 1299"/>
                  <a:gd name="T21" fmla="*/ 534 h 1086"/>
                  <a:gd name="T22" fmla="*/ 592 w 1299"/>
                  <a:gd name="T23" fmla="*/ 712 h 1086"/>
                  <a:gd name="T24" fmla="*/ 792 w 1299"/>
                  <a:gd name="T25" fmla="*/ 880 h 1086"/>
                  <a:gd name="T26" fmla="*/ 1021 w 1299"/>
                  <a:gd name="T27" fmla="*/ 1010 h 1086"/>
                  <a:gd name="T28" fmla="*/ 1283 w 1299"/>
                  <a:gd name="T29" fmla="*/ 1086 h 10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99" h="1086">
                    <a:moveTo>
                      <a:pt x="1283" y="1086"/>
                    </a:moveTo>
                    <a:lnTo>
                      <a:pt x="1074" y="656"/>
                    </a:lnTo>
                    <a:lnTo>
                      <a:pt x="1299" y="380"/>
                    </a:lnTo>
                    <a:lnTo>
                      <a:pt x="1184" y="325"/>
                    </a:lnTo>
                    <a:lnTo>
                      <a:pt x="1069" y="231"/>
                    </a:lnTo>
                    <a:lnTo>
                      <a:pt x="984" y="120"/>
                    </a:lnTo>
                    <a:lnTo>
                      <a:pt x="1176" y="0"/>
                    </a:lnTo>
                    <a:lnTo>
                      <a:pt x="552" y="8"/>
                    </a:lnTo>
                    <a:lnTo>
                      <a:pt x="0" y="416"/>
                    </a:lnTo>
                    <a:lnTo>
                      <a:pt x="318" y="325"/>
                    </a:lnTo>
                    <a:lnTo>
                      <a:pt x="440" y="534"/>
                    </a:lnTo>
                    <a:lnTo>
                      <a:pt x="592" y="712"/>
                    </a:lnTo>
                    <a:cubicBezTo>
                      <a:pt x="651" y="770"/>
                      <a:pt x="721" y="830"/>
                      <a:pt x="792" y="880"/>
                    </a:cubicBezTo>
                    <a:cubicBezTo>
                      <a:pt x="863" y="930"/>
                      <a:pt x="939" y="976"/>
                      <a:pt x="1021" y="1010"/>
                    </a:cubicBezTo>
                    <a:cubicBezTo>
                      <a:pt x="1103" y="1044"/>
                      <a:pt x="1283" y="1086"/>
                      <a:pt x="1283" y="1086"/>
                    </a:cubicBezTo>
                    <a:close/>
                  </a:path>
                </a:pathLst>
              </a:custGeom>
              <a:solidFill>
                <a:srgbClr val="D1E0B2"/>
              </a:solidFill>
              <a:ln w="190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19"/>
              <p:cNvSpPr>
                <a:spLocks/>
              </p:cNvSpPr>
              <p:nvPr/>
            </p:nvSpPr>
            <p:spPr bwMode="auto">
              <a:xfrm>
                <a:off x="1895" y="1792"/>
                <a:ext cx="1144" cy="920"/>
              </a:xfrm>
              <a:custGeom>
                <a:avLst/>
                <a:gdLst>
                  <a:gd name="T0" fmla="*/ 297 w 1144"/>
                  <a:gd name="T1" fmla="*/ 920 h 920"/>
                  <a:gd name="T2" fmla="*/ 584 w 1144"/>
                  <a:gd name="T3" fmla="*/ 736 h 920"/>
                  <a:gd name="T4" fmla="*/ 952 w 1144"/>
                  <a:gd name="T5" fmla="*/ 734 h 920"/>
                  <a:gd name="T6" fmla="*/ 931 w 1144"/>
                  <a:gd name="T7" fmla="*/ 635 h 920"/>
                  <a:gd name="T8" fmla="*/ 931 w 1144"/>
                  <a:gd name="T9" fmla="*/ 558 h 920"/>
                  <a:gd name="T10" fmla="*/ 944 w 1144"/>
                  <a:gd name="T11" fmla="*/ 456 h 920"/>
                  <a:gd name="T12" fmla="*/ 1144 w 1144"/>
                  <a:gd name="T13" fmla="*/ 528 h 920"/>
                  <a:gd name="T14" fmla="*/ 760 w 1144"/>
                  <a:gd name="T15" fmla="*/ 0 h 920"/>
                  <a:gd name="T16" fmla="*/ 0 w 1144"/>
                  <a:gd name="T17" fmla="*/ 40 h 920"/>
                  <a:gd name="T18" fmla="*/ 328 w 1144"/>
                  <a:gd name="T19" fmla="*/ 120 h 920"/>
                  <a:gd name="T20" fmla="*/ 268 w 1144"/>
                  <a:gd name="T21" fmla="*/ 385 h 920"/>
                  <a:gd name="T22" fmla="*/ 256 w 1144"/>
                  <a:gd name="T23" fmla="*/ 613 h 920"/>
                  <a:gd name="T24" fmla="*/ 297 w 1144"/>
                  <a:gd name="T25" fmla="*/ 920 h 9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44" h="920">
                    <a:moveTo>
                      <a:pt x="297" y="920"/>
                    </a:moveTo>
                    <a:lnTo>
                      <a:pt x="584" y="736"/>
                    </a:lnTo>
                    <a:lnTo>
                      <a:pt x="952" y="734"/>
                    </a:lnTo>
                    <a:lnTo>
                      <a:pt x="931" y="635"/>
                    </a:lnTo>
                    <a:lnTo>
                      <a:pt x="931" y="558"/>
                    </a:lnTo>
                    <a:lnTo>
                      <a:pt x="944" y="456"/>
                    </a:lnTo>
                    <a:lnTo>
                      <a:pt x="1144" y="528"/>
                    </a:lnTo>
                    <a:lnTo>
                      <a:pt x="760" y="0"/>
                    </a:lnTo>
                    <a:lnTo>
                      <a:pt x="0" y="40"/>
                    </a:lnTo>
                    <a:lnTo>
                      <a:pt x="328" y="120"/>
                    </a:lnTo>
                    <a:lnTo>
                      <a:pt x="268" y="385"/>
                    </a:lnTo>
                    <a:cubicBezTo>
                      <a:pt x="256" y="467"/>
                      <a:pt x="251" y="524"/>
                      <a:pt x="256" y="613"/>
                    </a:cubicBezTo>
                    <a:cubicBezTo>
                      <a:pt x="261" y="702"/>
                      <a:pt x="289" y="856"/>
                      <a:pt x="297" y="920"/>
                    </a:cubicBezTo>
                    <a:close/>
                  </a:path>
                </a:pathLst>
              </a:custGeom>
              <a:solidFill>
                <a:srgbClr val="D1E0B2"/>
              </a:solidFill>
              <a:ln w="190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0"/>
              <p:cNvSpPr>
                <a:spLocks/>
              </p:cNvSpPr>
              <p:nvPr/>
            </p:nvSpPr>
            <p:spPr bwMode="auto">
              <a:xfrm>
                <a:off x="719" y="736"/>
                <a:ext cx="2840" cy="1264"/>
              </a:xfrm>
              <a:custGeom>
                <a:avLst/>
                <a:gdLst>
                  <a:gd name="T0" fmla="*/ 0 w 2840"/>
                  <a:gd name="T1" fmla="*/ 336 h 1264"/>
                  <a:gd name="T2" fmla="*/ 2352 w 2840"/>
                  <a:gd name="T3" fmla="*/ 336 h 1264"/>
                  <a:gd name="T4" fmla="*/ 2256 w 2840"/>
                  <a:gd name="T5" fmla="*/ 0 h 1264"/>
                  <a:gd name="T6" fmla="*/ 2840 w 2840"/>
                  <a:gd name="T7" fmla="*/ 608 h 1264"/>
                  <a:gd name="T8" fmla="*/ 2568 w 2840"/>
                  <a:gd name="T9" fmla="*/ 1232 h 1264"/>
                  <a:gd name="T10" fmla="*/ 2509 w 2840"/>
                  <a:gd name="T11" fmla="*/ 1002 h 1264"/>
                  <a:gd name="T12" fmla="*/ 2200 w 2840"/>
                  <a:gd name="T13" fmla="*/ 1264 h 1264"/>
                  <a:gd name="T14" fmla="*/ 2000 w 2840"/>
                  <a:gd name="T15" fmla="*/ 960 h 1264"/>
                  <a:gd name="T16" fmla="*/ 1016 w 2840"/>
                  <a:gd name="T17" fmla="*/ 1024 h 1264"/>
                  <a:gd name="T18" fmla="*/ 720 w 2840"/>
                  <a:gd name="T19" fmla="*/ 1032 h 1264"/>
                  <a:gd name="T20" fmla="*/ 440 w 2840"/>
                  <a:gd name="T21" fmla="*/ 1048 h 1264"/>
                  <a:gd name="T22" fmla="*/ 3 w 2840"/>
                  <a:gd name="T23" fmla="*/ 1080 h 1264"/>
                  <a:gd name="T24" fmla="*/ 0 w 2840"/>
                  <a:gd name="T25" fmla="*/ 336 h 1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40" h="1264">
                    <a:moveTo>
                      <a:pt x="0" y="336"/>
                    </a:moveTo>
                    <a:lnTo>
                      <a:pt x="2352" y="336"/>
                    </a:lnTo>
                    <a:lnTo>
                      <a:pt x="2256" y="0"/>
                    </a:lnTo>
                    <a:lnTo>
                      <a:pt x="2840" y="608"/>
                    </a:lnTo>
                    <a:lnTo>
                      <a:pt x="2568" y="1232"/>
                    </a:lnTo>
                    <a:lnTo>
                      <a:pt x="2509" y="1002"/>
                    </a:lnTo>
                    <a:lnTo>
                      <a:pt x="2200" y="1264"/>
                    </a:lnTo>
                    <a:lnTo>
                      <a:pt x="2000" y="960"/>
                    </a:lnTo>
                    <a:lnTo>
                      <a:pt x="1016" y="1024"/>
                    </a:lnTo>
                    <a:cubicBezTo>
                      <a:pt x="803" y="1036"/>
                      <a:pt x="816" y="1028"/>
                      <a:pt x="720" y="1032"/>
                    </a:cubicBezTo>
                    <a:lnTo>
                      <a:pt x="440" y="1048"/>
                    </a:lnTo>
                    <a:lnTo>
                      <a:pt x="3" y="1080"/>
                    </a:lnTo>
                    <a:lnTo>
                      <a:pt x="0" y="336"/>
                    </a:lnTo>
                    <a:close/>
                  </a:path>
                </a:pathLst>
              </a:custGeom>
              <a:solidFill>
                <a:srgbClr val="D1E0B2"/>
              </a:solidFill>
              <a:ln w="190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 name="Text Box 33"/>
            <p:cNvSpPr txBox="1">
              <a:spLocks noChangeArrowheads="1"/>
            </p:cNvSpPr>
            <p:nvPr/>
          </p:nvSpPr>
          <p:spPr bwMode="auto">
            <a:xfrm>
              <a:off x="1590" y="1342"/>
              <a:ext cx="1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dirty="0">
                  <a:ea typeface="楷体_GB2312" pitchFamily="49" charset="-122"/>
                </a:rPr>
                <a:t>提出问题</a:t>
              </a:r>
            </a:p>
          </p:txBody>
        </p:sp>
        <p:sp>
          <p:nvSpPr>
            <p:cNvPr id="12" name="Text Box 34"/>
            <p:cNvSpPr txBox="1">
              <a:spLocks noChangeArrowheads="1"/>
            </p:cNvSpPr>
            <p:nvPr/>
          </p:nvSpPr>
          <p:spPr bwMode="auto">
            <a:xfrm>
              <a:off x="3579" y="1369"/>
              <a:ext cx="79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smtClean="0">
                  <a:ea typeface="楷体_GB2312" pitchFamily="49" charset="-122"/>
                </a:rPr>
                <a:t>建立</a:t>
              </a:r>
              <a:endParaRPr lang="zh-CN" altLang="en-US" sz="2400" dirty="0">
                <a:ea typeface="楷体_GB2312" pitchFamily="49" charset="-122"/>
              </a:endParaRPr>
            </a:p>
            <a:p>
              <a:pPr>
                <a:spcBef>
                  <a:spcPct val="0"/>
                </a:spcBef>
                <a:buNone/>
              </a:pPr>
              <a:r>
                <a:rPr lang="zh-CN" altLang="en-US" sz="2400" dirty="0">
                  <a:ea typeface="楷体_GB2312" pitchFamily="49" charset="-122"/>
                </a:rPr>
                <a:t>     </a:t>
              </a:r>
              <a:r>
                <a:rPr lang="zh-CN" altLang="en-US" sz="2400" dirty="0" smtClean="0">
                  <a:ea typeface="楷体_GB2312" pitchFamily="49" charset="-122"/>
                </a:rPr>
                <a:t>模型</a:t>
              </a:r>
              <a:endParaRPr lang="zh-CN" altLang="en-US" sz="2400" dirty="0">
                <a:ea typeface="楷体_GB2312" pitchFamily="49" charset="-122"/>
              </a:endParaRPr>
            </a:p>
          </p:txBody>
        </p:sp>
        <p:sp>
          <p:nvSpPr>
            <p:cNvPr id="13" name="Text Box 35"/>
            <p:cNvSpPr txBox="1">
              <a:spLocks noChangeArrowheads="1"/>
            </p:cNvSpPr>
            <p:nvPr/>
          </p:nvSpPr>
          <p:spPr bwMode="auto">
            <a:xfrm>
              <a:off x="4077" y="2293"/>
              <a:ext cx="69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smtClean="0">
                  <a:ea typeface="楷体_GB2312" pitchFamily="49" charset="-122"/>
                </a:rPr>
                <a:t>设计</a:t>
              </a:r>
              <a:endParaRPr lang="zh-CN" altLang="en-US" sz="2400" dirty="0">
                <a:ea typeface="楷体_GB2312" pitchFamily="49" charset="-122"/>
              </a:endParaRPr>
            </a:p>
            <a:p>
              <a:pPr>
                <a:spcBef>
                  <a:spcPct val="0"/>
                </a:spcBef>
                <a:buNone/>
              </a:pPr>
              <a:r>
                <a:rPr lang="zh-CN" altLang="en-US" sz="2400" dirty="0">
                  <a:ea typeface="楷体_GB2312" pitchFamily="49" charset="-122"/>
                </a:rPr>
                <a:t>  </a:t>
              </a:r>
              <a:r>
                <a:rPr lang="zh-CN" altLang="en-US" sz="2400" dirty="0" smtClean="0">
                  <a:ea typeface="楷体_GB2312" pitchFamily="49" charset="-122"/>
                </a:rPr>
                <a:t>算法</a:t>
              </a:r>
              <a:endParaRPr lang="zh-CN" altLang="en-US" sz="2400" dirty="0">
                <a:ea typeface="楷体_GB2312" pitchFamily="49" charset="-122"/>
              </a:endParaRPr>
            </a:p>
          </p:txBody>
        </p:sp>
        <p:sp>
          <p:nvSpPr>
            <p:cNvPr id="14" name="Text Box 36"/>
            <p:cNvSpPr txBox="1">
              <a:spLocks noChangeArrowheads="1"/>
            </p:cNvSpPr>
            <p:nvPr/>
          </p:nvSpPr>
          <p:spPr bwMode="auto">
            <a:xfrm>
              <a:off x="3413" y="3074"/>
              <a:ext cx="7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编写</a:t>
              </a:r>
            </a:p>
            <a:p>
              <a:pPr eaLnBrk="1" hangingPunct="1">
                <a:spcBef>
                  <a:spcPct val="0"/>
                </a:spcBef>
                <a:buFontTx/>
                <a:buNone/>
              </a:pPr>
              <a:r>
                <a:rPr lang="zh-CN" altLang="en-US" sz="2400">
                  <a:ea typeface="楷体_GB2312" pitchFamily="49" charset="-122"/>
                </a:rPr>
                <a:t>代码</a:t>
              </a:r>
            </a:p>
          </p:txBody>
        </p:sp>
        <p:sp>
          <p:nvSpPr>
            <p:cNvPr id="15" name="Text Box 37"/>
            <p:cNvSpPr txBox="1">
              <a:spLocks noChangeArrowheads="1"/>
            </p:cNvSpPr>
            <p:nvPr/>
          </p:nvSpPr>
          <p:spPr bwMode="auto">
            <a:xfrm>
              <a:off x="2374" y="2797"/>
              <a:ext cx="7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测试</a:t>
              </a:r>
            </a:p>
            <a:p>
              <a:pPr eaLnBrk="1" hangingPunct="1">
                <a:spcBef>
                  <a:spcPct val="0"/>
                </a:spcBef>
                <a:buFontTx/>
                <a:buNone/>
              </a:pPr>
              <a:r>
                <a:rPr lang="zh-CN" altLang="en-US" sz="2400">
                  <a:ea typeface="楷体_GB2312" pitchFamily="49" charset="-122"/>
                </a:rPr>
                <a:t>    调试</a:t>
              </a:r>
            </a:p>
          </p:txBody>
        </p:sp>
        <p:sp>
          <p:nvSpPr>
            <p:cNvPr id="16" name="Text Box 38"/>
            <p:cNvSpPr txBox="1">
              <a:spLocks noChangeArrowheads="1"/>
            </p:cNvSpPr>
            <p:nvPr/>
          </p:nvSpPr>
          <p:spPr bwMode="auto">
            <a:xfrm>
              <a:off x="2290" y="2041"/>
              <a:ext cx="7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ea typeface="楷体_GB2312" pitchFamily="49" charset="-122"/>
                </a:rPr>
                <a:t> </a:t>
              </a:r>
              <a:r>
                <a:rPr lang="zh-CN" altLang="en-US" sz="2400">
                  <a:ea typeface="楷体_GB2312" pitchFamily="49" charset="-122"/>
                </a:rPr>
                <a:t>分析</a:t>
              </a:r>
            </a:p>
            <a:p>
              <a:pPr eaLnBrk="1" hangingPunct="1">
                <a:spcBef>
                  <a:spcPct val="0"/>
                </a:spcBef>
                <a:buFontTx/>
                <a:buNone/>
              </a:pPr>
              <a:r>
                <a:rPr lang="zh-CN" altLang="en-US" sz="2400">
                  <a:ea typeface="楷体_GB2312" pitchFamily="49" charset="-122"/>
                </a:rPr>
                <a:t>评价</a:t>
              </a:r>
            </a:p>
          </p:txBody>
        </p:sp>
        <p:sp>
          <p:nvSpPr>
            <p:cNvPr id="17" name="Text Box 41"/>
            <p:cNvSpPr txBox="1">
              <a:spLocks noChangeArrowheads="1"/>
            </p:cNvSpPr>
            <p:nvPr/>
          </p:nvSpPr>
          <p:spPr bwMode="auto">
            <a:xfrm>
              <a:off x="2830" y="2016"/>
              <a:ext cx="120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楷体_GB2312" pitchFamily="49" charset="-122"/>
                </a:rPr>
                <a:t>程序</a:t>
              </a:r>
            </a:p>
            <a:p>
              <a:pPr algn="ctr" eaLnBrk="1" hangingPunct="1">
                <a:spcBef>
                  <a:spcPct val="0"/>
                </a:spcBef>
                <a:buFontTx/>
                <a:buNone/>
              </a:pPr>
              <a:r>
                <a:rPr lang="zh-CN" altLang="en-US" sz="2400">
                  <a:ea typeface="楷体_GB2312" pitchFamily="49" charset="-122"/>
                </a:rPr>
                <a:t>设计</a:t>
              </a:r>
            </a:p>
            <a:p>
              <a:pPr algn="ctr" eaLnBrk="1" hangingPunct="1">
                <a:spcBef>
                  <a:spcPct val="0"/>
                </a:spcBef>
                <a:buFontTx/>
                <a:buNone/>
              </a:pPr>
              <a:r>
                <a:rPr lang="zh-CN" altLang="en-US" sz="2400">
                  <a:ea typeface="楷体_GB2312" pitchFamily="49" charset="-122"/>
                </a:rPr>
                <a:t>过程</a:t>
              </a:r>
            </a:p>
          </p:txBody>
        </p:sp>
      </p:grpSp>
      <p:sp>
        <p:nvSpPr>
          <p:cNvPr id="24" name="Text Box 43"/>
          <p:cNvSpPr txBox="1">
            <a:spLocks noChangeArrowheads="1"/>
          </p:cNvSpPr>
          <p:nvPr/>
        </p:nvSpPr>
        <p:spPr bwMode="auto">
          <a:xfrm>
            <a:off x="1116013" y="5373688"/>
            <a:ext cx="1223962" cy="4318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a:ea typeface="楷体_GB2312" pitchFamily="49" charset="-122"/>
              </a:rPr>
              <a:t>可复用</a:t>
            </a:r>
          </a:p>
        </p:txBody>
      </p:sp>
      <p:sp>
        <p:nvSpPr>
          <p:cNvPr id="25" name="AutoShape 44"/>
          <p:cNvSpPr>
            <a:spLocks noChangeArrowheads="1"/>
          </p:cNvSpPr>
          <p:nvPr/>
        </p:nvSpPr>
        <p:spPr bwMode="auto">
          <a:xfrm flipH="1" flipV="1">
            <a:off x="1476375" y="4076700"/>
            <a:ext cx="1511300" cy="115252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7392 h 21600"/>
              <a:gd name="T20" fmla="*/ 1919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25" y="0"/>
                </a:moveTo>
                <a:lnTo>
                  <a:pt x="13049" y="6485"/>
                </a:lnTo>
                <a:lnTo>
                  <a:pt x="15455" y="6485"/>
                </a:lnTo>
                <a:lnTo>
                  <a:pt x="15455" y="17392"/>
                </a:lnTo>
                <a:lnTo>
                  <a:pt x="0" y="17392"/>
                </a:lnTo>
                <a:lnTo>
                  <a:pt x="0" y="21600"/>
                </a:lnTo>
                <a:lnTo>
                  <a:pt x="19194" y="21600"/>
                </a:lnTo>
                <a:lnTo>
                  <a:pt x="19194" y="6485"/>
                </a:lnTo>
                <a:lnTo>
                  <a:pt x="21600" y="6485"/>
                </a:lnTo>
                <a:lnTo>
                  <a:pt x="17325"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60"/>
          <p:cNvSpPr txBox="1">
            <a:spLocks noChangeArrowheads="1"/>
          </p:cNvSpPr>
          <p:nvPr/>
        </p:nvSpPr>
        <p:spPr bwMode="auto">
          <a:xfrm>
            <a:off x="1535113" y="3644900"/>
            <a:ext cx="1512887" cy="431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a:ea typeface="楷体_GB2312" pitchFamily="49" charset="-122"/>
              </a:rPr>
              <a:t>程序设计</a:t>
            </a:r>
          </a:p>
        </p:txBody>
      </p:sp>
    </p:spTree>
    <p:extLst>
      <p:ext uri="{BB962C8B-B14F-4D97-AF65-F5344CB8AC3E}">
        <p14:creationId xmlns:p14="http://schemas.microsoft.com/office/powerpoint/2010/main" val="1849848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VC2017</a:t>
            </a:r>
            <a:r>
              <a:rPr lang="zh-CN" altLang="en-US" dirty="0" smtClean="0"/>
              <a:t>空白</a:t>
            </a:r>
            <a:r>
              <a:rPr lang="zh-CN" altLang="en-US" dirty="0"/>
              <a:t>主界面</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11"/>
          <p:cNvGraphicFramePr>
            <a:graphicFrameLocks noGrp="1" noChangeAspect="1"/>
          </p:cNvGraphicFramePr>
          <p:nvPr>
            <p:ph idx="1"/>
            <p:extLst>
              <p:ext uri="{D42A27DB-BD31-4B8C-83A1-F6EECF244321}">
                <p14:modId xmlns:p14="http://schemas.microsoft.com/office/powerpoint/2010/main" val="2915735444"/>
              </p:ext>
            </p:extLst>
          </p:nvPr>
        </p:nvGraphicFramePr>
        <p:xfrm>
          <a:off x="788105" y="1412839"/>
          <a:ext cx="7038975" cy="4894263"/>
        </p:xfrm>
        <a:graphic>
          <a:graphicData uri="http://schemas.openxmlformats.org/presentationml/2006/ole">
            <mc:AlternateContent xmlns:mc="http://schemas.openxmlformats.org/markup-compatibility/2006">
              <mc:Choice xmlns:v="urn:schemas-microsoft-com:vml" Requires="v">
                <p:oleObj spid="_x0000_s6605" name="BMP 图像" r:id="rId4" imgW="6521785" imgH="4534133" progId="Paint.Picture">
                  <p:embed/>
                </p:oleObj>
              </mc:Choice>
              <mc:Fallback>
                <p:oleObj name="BMP 图像" r:id="rId4" imgW="6521785" imgH="453413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105" y="1412839"/>
                        <a:ext cx="7038975"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7"/>
          <p:cNvSpPr>
            <a:spLocks/>
          </p:cNvSpPr>
          <p:nvPr/>
        </p:nvSpPr>
        <p:spPr bwMode="auto">
          <a:xfrm>
            <a:off x="5891917" y="3903627"/>
            <a:ext cx="2449513" cy="539750"/>
          </a:xfrm>
          <a:prstGeom prst="borderCallout2">
            <a:avLst>
              <a:gd name="adj1" fmla="val 21176"/>
              <a:gd name="adj2" fmla="val -3111"/>
              <a:gd name="adj3" fmla="val 21176"/>
              <a:gd name="adj4" fmla="val -47116"/>
              <a:gd name="adj5" fmla="val 353236"/>
              <a:gd name="adj6" fmla="val -12067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属性管理器</a:t>
            </a:r>
          </a:p>
        </p:txBody>
      </p:sp>
      <p:sp>
        <p:nvSpPr>
          <p:cNvPr id="11" name="AutoShape 8"/>
          <p:cNvSpPr>
            <a:spLocks/>
          </p:cNvSpPr>
          <p:nvPr/>
        </p:nvSpPr>
        <p:spPr bwMode="auto">
          <a:xfrm>
            <a:off x="5891917" y="4559264"/>
            <a:ext cx="2449513" cy="539750"/>
          </a:xfrm>
          <a:prstGeom prst="borderCallout2">
            <a:avLst>
              <a:gd name="adj1" fmla="val 21176"/>
              <a:gd name="adj2" fmla="val -3111"/>
              <a:gd name="adj3" fmla="val 21176"/>
              <a:gd name="adj4" fmla="val -42903"/>
              <a:gd name="adj5" fmla="val 232060"/>
              <a:gd name="adj6" fmla="val -9235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资源视图</a:t>
            </a:r>
          </a:p>
        </p:txBody>
      </p:sp>
      <p:sp>
        <p:nvSpPr>
          <p:cNvPr id="12" name="AutoShape 9"/>
          <p:cNvSpPr>
            <a:spLocks/>
          </p:cNvSpPr>
          <p:nvPr/>
        </p:nvSpPr>
        <p:spPr bwMode="auto">
          <a:xfrm>
            <a:off x="5891917" y="5200614"/>
            <a:ext cx="2449513" cy="539750"/>
          </a:xfrm>
          <a:prstGeom prst="borderCallout2">
            <a:avLst>
              <a:gd name="adj1" fmla="val 21176"/>
              <a:gd name="adj2" fmla="val -3111"/>
              <a:gd name="adj3" fmla="val 21176"/>
              <a:gd name="adj4" fmla="val -38495"/>
              <a:gd name="adj5" fmla="val 119116"/>
              <a:gd name="adj6" fmla="val -677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团队资源管理器</a:t>
            </a:r>
          </a:p>
        </p:txBody>
      </p:sp>
      <p:sp>
        <p:nvSpPr>
          <p:cNvPr id="13" name="AutoShape 10"/>
          <p:cNvSpPr>
            <a:spLocks/>
          </p:cNvSpPr>
          <p:nvPr/>
        </p:nvSpPr>
        <p:spPr bwMode="auto">
          <a:xfrm>
            <a:off x="6755517" y="1960527"/>
            <a:ext cx="1655763" cy="539750"/>
          </a:xfrm>
          <a:prstGeom prst="borderCallout2">
            <a:avLst>
              <a:gd name="adj1" fmla="val 21176"/>
              <a:gd name="adj2" fmla="val -4602"/>
              <a:gd name="adj3" fmla="val 21176"/>
              <a:gd name="adj4" fmla="val -14861"/>
              <a:gd name="adj5" fmla="val 194412"/>
              <a:gd name="adj6" fmla="val -6299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新建项目</a:t>
            </a:r>
          </a:p>
        </p:txBody>
      </p:sp>
      <p:sp>
        <p:nvSpPr>
          <p:cNvPr id="14" name="AutoShape 13"/>
          <p:cNvSpPr>
            <a:spLocks/>
          </p:cNvSpPr>
          <p:nvPr/>
        </p:nvSpPr>
        <p:spPr bwMode="auto">
          <a:xfrm>
            <a:off x="2362905" y="2103402"/>
            <a:ext cx="2951162" cy="539750"/>
          </a:xfrm>
          <a:prstGeom prst="borderCallout2">
            <a:avLst>
              <a:gd name="adj1" fmla="val 21176"/>
              <a:gd name="adj2" fmla="val -2583"/>
              <a:gd name="adj3" fmla="val 21176"/>
              <a:gd name="adj4" fmla="val -21569"/>
              <a:gd name="adj5" fmla="val 686176"/>
              <a:gd name="adj6" fmla="val -4120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解决方案资源管理器</a:t>
            </a:r>
          </a:p>
        </p:txBody>
      </p:sp>
      <p:sp>
        <p:nvSpPr>
          <p:cNvPr id="15" name="AutoShape 14"/>
          <p:cNvSpPr>
            <a:spLocks/>
          </p:cNvSpPr>
          <p:nvPr/>
        </p:nvSpPr>
        <p:spPr bwMode="auto">
          <a:xfrm>
            <a:off x="2723267" y="3040027"/>
            <a:ext cx="1223963" cy="539750"/>
          </a:xfrm>
          <a:prstGeom prst="borderCallout2">
            <a:avLst>
              <a:gd name="adj1" fmla="val 21176"/>
              <a:gd name="adj2" fmla="val -6227"/>
              <a:gd name="adj3" fmla="val 21176"/>
              <a:gd name="adj4" fmla="val -23347"/>
              <a:gd name="adj5" fmla="val 507352"/>
              <a:gd name="adj6" fmla="val -4098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类视图</a:t>
            </a:r>
          </a:p>
        </p:txBody>
      </p:sp>
    </p:spTree>
    <p:extLst>
      <p:ext uri="{BB962C8B-B14F-4D97-AF65-F5344CB8AC3E}">
        <p14:creationId xmlns:p14="http://schemas.microsoft.com/office/powerpoint/2010/main" val="177443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初步认识</a:t>
            </a:r>
            <a:r>
              <a:rPr lang="en-US" altLang="zh-CN" dirty="0" smtClean="0"/>
              <a:t>VC2017</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10000"/>
              </a:lnSpc>
            </a:pPr>
            <a:r>
              <a:rPr lang="zh-CN" altLang="en-US" sz="2000" dirty="0"/>
              <a:t>解决方案资源管理器</a:t>
            </a:r>
          </a:p>
          <a:p>
            <a:pPr lvl="1">
              <a:lnSpc>
                <a:spcPct val="110000"/>
              </a:lnSpc>
            </a:pPr>
            <a:r>
              <a:rPr lang="zh-CN" altLang="en-US" sz="1800" dirty="0"/>
              <a:t>展示当前程序所包含的项目和文件。</a:t>
            </a:r>
          </a:p>
          <a:p>
            <a:pPr>
              <a:lnSpc>
                <a:spcPct val="110000"/>
              </a:lnSpc>
            </a:pPr>
            <a:r>
              <a:rPr lang="zh-CN" altLang="en-US" sz="2000" dirty="0"/>
              <a:t>类视图</a:t>
            </a:r>
          </a:p>
          <a:p>
            <a:pPr lvl="1">
              <a:lnSpc>
                <a:spcPct val="110000"/>
              </a:lnSpc>
            </a:pPr>
            <a:r>
              <a:rPr lang="zh-CN" altLang="en-US" sz="1800" dirty="0"/>
              <a:t>展示在开发的应用程序中定义、引用或调用的对象及其成员。它通过图标标识在项目中使用的命名空间、类型、接口、枚举和类等对象或其成员，并通过层次结构对这些对象和成员进行管理。当展开对象结构的图标时，可以以列出其成员。成员包括该对象的属性、方法、事件、变量、常量和其他项。</a:t>
            </a:r>
          </a:p>
          <a:p>
            <a:pPr>
              <a:lnSpc>
                <a:spcPct val="110000"/>
              </a:lnSpc>
            </a:pPr>
            <a:r>
              <a:rPr lang="zh-CN" altLang="en-US" sz="2000" dirty="0"/>
              <a:t>属性管理器</a:t>
            </a:r>
          </a:p>
          <a:p>
            <a:pPr lvl="1">
              <a:lnSpc>
                <a:spcPct val="110000"/>
              </a:lnSpc>
            </a:pPr>
            <a:r>
              <a:rPr lang="zh-CN" altLang="en-US" sz="1800" dirty="0"/>
              <a:t>用来打开、显示、编辑和保存项目属性表，通过属性管理器可以修改在属性表中定义的项目设置。</a:t>
            </a:r>
          </a:p>
          <a:p>
            <a:pPr>
              <a:lnSpc>
                <a:spcPct val="110000"/>
              </a:lnSpc>
            </a:pPr>
            <a:r>
              <a:rPr lang="zh-CN" altLang="en-US" sz="2000" dirty="0"/>
              <a:t>资源视图</a:t>
            </a:r>
          </a:p>
          <a:p>
            <a:pPr lvl="1">
              <a:lnSpc>
                <a:spcPct val="110000"/>
              </a:lnSpc>
            </a:pPr>
            <a:r>
              <a:rPr lang="zh-CN" altLang="en-US" sz="1800" dirty="0"/>
              <a:t>用于展示和编辑当前项目所包含的资源文件（其后缀为“</a:t>
            </a:r>
            <a:r>
              <a:rPr lang="en-US" altLang="zh-CN" sz="1800" dirty="0"/>
              <a:t>.</a:t>
            </a:r>
            <a:r>
              <a:rPr lang="en-US" altLang="zh-CN" sz="1800" dirty="0" err="1"/>
              <a:t>rc</a:t>
            </a:r>
            <a:r>
              <a:rPr lang="en-US" altLang="zh-CN" sz="1800" dirty="0"/>
              <a:t>”</a:t>
            </a:r>
            <a:r>
              <a:rPr lang="zh-CN" altLang="en-US" sz="1800" dirty="0"/>
              <a:t>的文件）及其在资源文件中的菜单、位图、工具条等资源。快捷键</a:t>
            </a:r>
            <a:r>
              <a:rPr lang="en-US" altLang="zh-CN" sz="1800" dirty="0">
                <a:sym typeface="Wingdings" panose="05000000000000000000" pitchFamily="2" charset="2"/>
              </a:rPr>
              <a:t></a:t>
            </a:r>
            <a:r>
              <a:rPr lang="zh-CN" altLang="en-US" sz="1800" dirty="0"/>
              <a:t>按 </a:t>
            </a:r>
            <a:r>
              <a:rPr lang="en-US" altLang="zh-CN" sz="1800" dirty="0" err="1"/>
              <a:t>Ctrl+Shift+E</a:t>
            </a:r>
            <a:r>
              <a:rPr lang="en-US" altLang="zh-CN" sz="1800" dirty="0"/>
              <a:t> </a:t>
            </a:r>
            <a:r>
              <a:rPr lang="zh-CN" altLang="en-US" sz="1800" dirty="0"/>
              <a:t>键</a:t>
            </a:r>
          </a:p>
          <a:p>
            <a:pPr>
              <a:lnSpc>
                <a:spcPct val="110000"/>
              </a:lnSpc>
            </a:pPr>
            <a:r>
              <a:rPr lang="zh-CN" altLang="en-US" sz="2000" dirty="0"/>
              <a:t>团队资源管理器</a:t>
            </a:r>
          </a:p>
          <a:p>
            <a:pPr lvl="1">
              <a:lnSpc>
                <a:spcPct val="110000"/>
              </a:lnSpc>
            </a:pPr>
            <a:r>
              <a:rPr lang="zh-CN" altLang="en-US" sz="1800" dirty="0"/>
              <a:t>用于团队项目的开发管理，包括团队项目开发过程中产生的源程序、文档、事件日志、团队项目节点、版本等的管理</a:t>
            </a:r>
            <a:r>
              <a:rPr lang="zh-CN" altLang="en-US" sz="1800" dirty="0" smtClean="0"/>
              <a:t>。</a:t>
            </a:r>
            <a:endParaRPr lang="zh-CN" altLang="en-US" sz="1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131876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创建新项目</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06433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2" descr="第01讲_创建求和新项目_新项目_切底"/>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4000" y="1173700"/>
            <a:ext cx="8637588" cy="5208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5"/>
          <p:cNvSpPr>
            <a:spLocks/>
          </p:cNvSpPr>
          <p:nvPr/>
        </p:nvSpPr>
        <p:spPr bwMode="auto">
          <a:xfrm>
            <a:off x="179388" y="3550187"/>
            <a:ext cx="4608512" cy="936625"/>
          </a:xfrm>
          <a:prstGeom prst="borderCallout2">
            <a:avLst>
              <a:gd name="adj1" fmla="val 12204"/>
              <a:gd name="adj2" fmla="val 101852"/>
              <a:gd name="adj3" fmla="val 13324"/>
              <a:gd name="adj4" fmla="val 109694"/>
              <a:gd name="adj5" fmla="val -163921"/>
              <a:gd name="adj6" fmla="val 119894"/>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方法</a:t>
            </a:r>
            <a:r>
              <a:rPr lang="en-US" altLang="zh-CN" sz="2400">
                <a:ea typeface="楷体_GB2312" pitchFamily="49" charset="-122"/>
              </a:rPr>
              <a:t>2: </a:t>
            </a:r>
            <a:r>
              <a:rPr lang="zh-CN" altLang="en-US" sz="2400">
                <a:ea typeface="楷体_GB2312" pitchFamily="49" charset="-122"/>
              </a:rPr>
              <a:t>通过菜单“文件”</a:t>
            </a:r>
            <a:r>
              <a:rPr lang="zh-CN" altLang="en-US" sz="2400">
                <a:ea typeface="楷体_GB2312" pitchFamily="49" charset="-122"/>
                <a:sym typeface="Wingdings" panose="05000000000000000000" pitchFamily="2" charset="2"/>
              </a:rPr>
              <a:t></a:t>
            </a:r>
          </a:p>
          <a:p>
            <a:pPr eaLnBrk="1" hangingPunct="1">
              <a:spcBef>
                <a:spcPct val="0"/>
              </a:spcBef>
              <a:buFontTx/>
              <a:buNone/>
            </a:pPr>
            <a:r>
              <a:rPr lang="zh-CN" altLang="en-US" sz="2400">
                <a:ea typeface="楷体_GB2312" pitchFamily="49" charset="-122"/>
                <a:sym typeface="Wingdings" panose="05000000000000000000" pitchFamily="2" charset="2"/>
              </a:rPr>
              <a:t>“新建”“项目”</a:t>
            </a:r>
            <a:r>
              <a:rPr lang="en-US" altLang="zh-CN" sz="2400">
                <a:ea typeface="楷体_GB2312" pitchFamily="49" charset="-122"/>
                <a:sym typeface="Wingdings" panose="05000000000000000000" pitchFamily="2" charset="2"/>
              </a:rPr>
              <a:t>: </a:t>
            </a:r>
            <a:r>
              <a:rPr lang="zh-CN" altLang="en-US" sz="2400">
                <a:ea typeface="楷体_GB2312" pitchFamily="49" charset="-122"/>
                <a:sym typeface="Wingdings" panose="05000000000000000000" pitchFamily="2" charset="2"/>
              </a:rPr>
              <a:t>新建项目</a:t>
            </a:r>
            <a:endParaRPr lang="zh-CN" altLang="en-US" sz="2400">
              <a:ea typeface="楷体_GB2312" pitchFamily="49" charset="-122"/>
            </a:endParaRPr>
          </a:p>
        </p:txBody>
      </p:sp>
      <p:sp>
        <p:nvSpPr>
          <p:cNvPr id="11" name="AutoShape 6"/>
          <p:cNvSpPr>
            <a:spLocks/>
          </p:cNvSpPr>
          <p:nvPr/>
        </p:nvSpPr>
        <p:spPr bwMode="auto">
          <a:xfrm>
            <a:off x="6227763" y="4918612"/>
            <a:ext cx="2665412" cy="539750"/>
          </a:xfrm>
          <a:prstGeom prst="borderCallout2">
            <a:avLst>
              <a:gd name="adj1" fmla="val 21176"/>
              <a:gd name="adj2" fmla="val -2861"/>
              <a:gd name="adj3" fmla="val 21176"/>
              <a:gd name="adj4" fmla="val -11435"/>
              <a:gd name="adj5" fmla="val -53236"/>
              <a:gd name="adj6" fmla="val -19236"/>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方法</a:t>
            </a:r>
            <a:r>
              <a:rPr lang="en-US" altLang="zh-CN" sz="2400">
                <a:ea typeface="楷体_GB2312" pitchFamily="49" charset="-122"/>
              </a:rPr>
              <a:t>1: </a:t>
            </a:r>
            <a:r>
              <a:rPr lang="zh-CN" altLang="en-US" sz="2400">
                <a:ea typeface="楷体_GB2312" pitchFamily="49" charset="-122"/>
              </a:rPr>
              <a:t>新建项目</a:t>
            </a:r>
          </a:p>
        </p:txBody>
      </p:sp>
    </p:spTree>
    <p:extLst>
      <p:ext uri="{BB962C8B-B14F-4D97-AF65-F5344CB8AC3E}">
        <p14:creationId xmlns:p14="http://schemas.microsoft.com/office/powerpoint/2010/main" val="2676411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1</a:t>
            </a:r>
            <a:r>
              <a:rPr lang="zh-CN" altLang="en-US" dirty="0" smtClean="0"/>
              <a:t>讲   绪论</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2021年2月25日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5</a:t>
            </a:fld>
            <a:endParaRPr lang="zh-CN" altLang="en-US"/>
          </a:p>
        </p:txBody>
      </p:sp>
    </p:spTree>
    <p:extLst>
      <p:ext uri="{BB962C8B-B14F-4D97-AF65-F5344CB8AC3E}">
        <p14:creationId xmlns:p14="http://schemas.microsoft.com/office/powerpoint/2010/main" val="18349639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862850"/>
          </a:xfrm>
        </p:spPr>
        <p:txBody>
          <a:bodyPr/>
          <a:lstStyle/>
          <a:p>
            <a:r>
              <a:rPr lang="zh-CN" altLang="en-US" dirty="0"/>
              <a:t>输入项目名称</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866026"/>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26999" y="1163930"/>
            <a:ext cx="8896862" cy="522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5"/>
          <p:cNvSpPr>
            <a:spLocks/>
          </p:cNvSpPr>
          <p:nvPr/>
        </p:nvSpPr>
        <p:spPr bwMode="auto">
          <a:xfrm>
            <a:off x="5286375" y="968817"/>
            <a:ext cx="3598863" cy="539750"/>
          </a:xfrm>
          <a:prstGeom prst="borderCallout2">
            <a:avLst>
              <a:gd name="adj1" fmla="val 21176"/>
              <a:gd name="adj2" fmla="val -2116"/>
              <a:gd name="adj3" fmla="val 21176"/>
              <a:gd name="adj4" fmla="val -21745"/>
              <a:gd name="adj5" fmla="val 216472"/>
              <a:gd name="adj6" fmla="val -115528"/>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1: </a:t>
            </a:r>
            <a:r>
              <a:rPr lang="zh-CN" altLang="en-US" sz="2400">
                <a:ea typeface="楷体_GB2312" pitchFamily="49" charset="-122"/>
              </a:rPr>
              <a:t>选择“</a:t>
            </a:r>
            <a:r>
              <a:rPr lang="en-US" altLang="zh-CN" sz="2400">
                <a:ea typeface="楷体_GB2312" pitchFamily="49" charset="-122"/>
              </a:rPr>
              <a:t>Visual C++”</a:t>
            </a:r>
          </a:p>
        </p:txBody>
      </p:sp>
      <p:sp>
        <p:nvSpPr>
          <p:cNvPr id="11" name="AutoShape 6"/>
          <p:cNvSpPr>
            <a:spLocks/>
          </p:cNvSpPr>
          <p:nvPr/>
        </p:nvSpPr>
        <p:spPr bwMode="auto">
          <a:xfrm>
            <a:off x="5286375" y="1698971"/>
            <a:ext cx="3598863" cy="539750"/>
          </a:xfrm>
          <a:prstGeom prst="borderCallout2">
            <a:avLst>
              <a:gd name="adj1" fmla="val 21176"/>
              <a:gd name="adj2" fmla="val -2116"/>
              <a:gd name="adj3" fmla="val 21176"/>
              <a:gd name="adj4" fmla="val -15394"/>
              <a:gd name="adj5" fmla="val 264116"/>
              <a:gd name="adj6" fmla="val -43139"/>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2: </a:t>
            </a:r>
            <a:r>
              <a:rPr lang="zh-CN" altLang="en-US" sz="2400">
                <a:ea typeface="楷体_GB2312" pitchFamily="49" charset="-122"/>
              </a:rPr>
              <a:t>选择“空项目”</a:t>
            </a:r>
          </a:p>
        </p:txBody>
      </p:sp>
      <p:sp>
        <p:nvSpPr>
          <p:cNvPr id="12" name="AutoShape 7"/>
          <p:cNvSpPr>
            <a:spLocks/>
          </p:cNvSpPr>
          <p:nvPr/>
        </p:nvSpPr>
        <p:spPr bwMode="auto">
          <a:xfrm>
            <a:off x="5292725" y="2419696"/>
            <a:ext cx="3600450" cy="539750"/>
          </a:xfrm>
          <a:prstGeom prst="borderCallout2">
            <a:avLst>
              <a:gd name="adj1" fmla="val 21176"/>
              <a:gd name="adj2" fmla="val -2116"/>
              <a:gd name="adj3" fmla="val 21176"/>
              <a:gd name="adj4" fmla="val -17944"/>
              <a:gd name="adj5" fmla="val 525296"/>
              <a:gd name="adj6" fmla="val -75528"/>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3: </a:t>
            </a:r>
            <a:r>
              <a:rPr lang="zh-CN" altLang="en-US" sz="2400">
                <a:ea typeface="楷体_GB2312" pitchFamily="49" charset="-122"/>
              </a:rPr>
              <a:t>选择项目所在路径</a:t>
            </a:r>
          </a:p>
        </p:txBody>
      </p:sp>
      <p:sp>
        <p:nvSpPr>
          <p:cNvPr id="13" name="AutoShape 8"/>
          <p:cNvSpPr>
            <a:spLocks/>
          </p:cNvSpPr>
          <p:nvPr/>
        </p:nvSpPr>
        <p:spPr bwMode="auto">
          <a:xfrm>
            <a:off x="5286375" y="3138834"/>
            <a:ext cx="3598863" cy="539750"/>
          </a:xfrm>
          <a:prstGeom prst="borderCallout2">
            <a:avLst>
              <a:gd name="adj1" fmla="val 21176"/>
              <a:gd name="adj2" fmla="val -2116"/>
              <a:gd name="adj3" fmla="val 21176"/>
              <a:gd name="adj4" fmla="val -26204"/>
              <a:gd name="adj5" fmla="val 349704"/>
              <a:gd name="adj6" fmla="val -65106"/>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4: </a:t>
            </a:r>
            <a:r>
              <a:rPr lang="zh-CN" altLang="en-US" sz="2400">
                <a:ea typeface="楷体_GB2312" pitchFamily="49" charset="-122"/>
              </a:rPr>
              <a:t>输入项目名称</a:t>
            </a:r>
          </a:p>
        </p:txBody>
      </p:sp>
      <p:sp>
        <p:nvSpPr>
          <p:cNvPr id="14" name="AutoShape 9"/>
          <p:cNvSpPr>
            <a:spLocks/>
          </p:cNvSpPr>
          <p:nvPr/>
        </p:nvSpPr>
        <p:spPr bwMode="auto">
          <a:xfrm>
            <a:off x="4178300" y="3859559"/>
            <a:ext cx="4857750" cy="539750"/>
          </a:xfrm>
          <a:prstGeom prst="borderCallout3">
            <a:avLst>
              <a:gd name="adj1" fmla="val 21176"/>
              <a:gd name="adj2" fmla="val -1569"/>
              <a:gd name="adj3" fmla="val 21176"/>
              <a:gd name="adj4" fmla="val -5361"/>
              <a:gd name="adj5" fmla="val 195588"/>
              <a:gd name="adj6" fmla="val -5361"/>
              <a:gd name="adj7" fmla="val 312352"/>
              <a:gd name="adj8" fmla="val 38560"/>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5: </a:t>
            </a:r>
            <a:r>
              <a:rPr lang="zh-CN" altLang="en-US" sz="2400">
                <a:ea typeface="楷体_GB2312" pitchFamily="49" charset="-122"/>
              </a:rPr>
              <a:t>选中“为解决方案创建目录”</a:t>
            </a:r>
          </a:p>
        </p:txBody>
      </p:sp>
      <p:sp>
        <p:nvSpPr>
          <p:cNvPr id="15" name="AutoShape 10"/>
          <p:cNvSpPr>
            <a:spLocks/>
          </p:cNvSpPr>
          <p:nvPr/>
        </p:nvSpPr>
        <p:spPr bwMode="auto">
          <a:xfrm>
            <a:off x="5003800" y="4580284"/>
            <a:ext cx="3598863" cy="539750"/>
          </a:xfrm>
          <a:prstGeom prst="borderCallout3">
            <a:avLst>
              <a:gd name="adj1" fmla="val 21176"/>
              <a:gd name="adj2" fmla="val 102116"/>
              <a:gd name="adj3" fmla="val 21176"/>
              <a:gd name="adj4" fmla="val 108644"/>
              <a:gd name="adj5" fmla="val 151764"/>
              <a:gd name="adj6" fmla="val 108644"/>
              <a:gd name="adj7" fmla="val 267060"/>
              <a:gd name="adj8" fmla="val 72958"/>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6: </a:t>
            </a:r>
            <a:r>
              <a:rPr lang="zh-CN" altLang="en-US" sz="2400">
                <a:ea typeface="楷体_GB2312" pitchFamily="49" charset="-122"/>
              </a:rPr>
              <a:t>单击“确定”</a:t>
            </a:r>
          </a:p>
        </p:txBody>
      </p:sp>
    </p:spTree>
    <p:extLst>
      <p:ext uri="{BB962C8B-B14F-4D97-AF65-F5344CB8AC3E}">
        <p14:creationId xmlns:p14="http://schemas.microsoft.com/office/powerpoint/2010/main" val="3152057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888881"/>
          </a:xfrm>
        </p:spPr>
        <p:txBody>
          <a:bodyPr/>
          <a:lstStyle/>
          <a:p>
            <a:r>
              <a:rPr lang="zh-CN" altLang="en-US" dirty="0"/>
              <a:t>添加新文件</a:t>
            </a:r>
            <a:r>
              <a:rPr lang="en-US" altLang="zh-CN" dirty="0"/>
              <a:t>——</a:t>
            </a:r>
            <a:r>
              <a:rPr lang="zh-CN" altLang="en-US" dirty="0"/>
              <a:t>命令</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899076"/>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4" descr="第01讲_创建求和新项目_加新文件"/>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3588" y="1129632"/>
            <a:ext cx="7615237" cy="5219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5"/>
          <p:cNvSpPr>
            <a:spLocks/>
          </p:cNvSpPr>
          <p:nvPr/>
        </p:nvSpPr>
        <p:spPr bwMode="auto">
          <a:xfrm>
            <a:off x="3966072" y="999457"/>
            <a:ext cx="5067351" cy="539750"/>
          </a:xfrm>
          <a:prstGeom prst="borderCallout3">
            <a:avLst>
              <a:gd name="adj1" fmla="val 21176"/>
              <a:gd name="adj2" fmla="val -1569"/>
              <a:gd name="adj3" fmla="val 23217"/>
              <a:gd name="adj4" fmla="val -70562"/>
              <a:gd name="adj5" fmla="val 598843"/>
              <a:gd name="adj6" fmla="val -71432"/>
              <a:gd name="adj7" fmla="val 880000"/>
              <a:gd name="adj8" fmla="val -64282"/>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步骤</a:t>
            </a:r>
            <a:r>
              <a:rPr lang="en-US" altLang="zh-CN" sz="2400" dirty="0">
                <a:ea typeface="楷体_GB2312" pitchFamily="49" charset="-122"/>
              </a:rPr>
              <a:t>1: </a:t>
            </a:r>
            <a:r>
              <a:rPr lang="zh-CN" altLang="en-US" sz="2400" dirty="0">
                <a:ea typeface="楷体_GB2312" pitchFamily="49" charset="-122"/>
              </a:rPr>
              <a:t>选中“解决方案资源管理器”</a:t>
            </a:r>
          </a:p>
        </p:txBody>
      </p:sp>
      <p:sp>
        <p:nvSpPr>
          <p:cNvPr id="11" name="AutoShape 6"/>
          <p:cNvSpPr>
            <a:spLocks/>
          </p:cNvSpPr>
          <p:nvPr/>
        </p:nvSpPr>
        <p:spPr bwMode="auto">
          <a:xfrm>
            <a:off x="2875402" y="1748757"/>
            <a:ext cx="6158429" cy="539750"/>
          </a:xfrm>
          <a:prstGeom prst="borderCallout2">
            <a:avLst>
              <a:gd name="adj1" fmla="val 21176"/>
              <a:gd name="adj2" fmla="val -1556"/>
              <a:gd name="adj3" fmla="val 21176"/>
              <a:gd name="adj4" fmla="val -4639"/>
              <a:gd name="adj5" fmla="val 377371"/>
              <a:gd name="adj6" fmla="val -13171"/>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步骤</a:t>
            </a:r>
            <a:r>
              <a:rPr lang="en-US" altLang="zh-CN" sz="2400" dirty="0">
                <a:ea typeface="楷体_GB2312" pitchFamily="49" charset="-122"/>
              </a:rPr>
              <a:t>2: </a:t>
            </a:r>
            <a:r>
              <a:rPr lang="zh-CN" altLang="en-US" sz="2400" dirty="0">
                <a:ea typeface="楷体_GB2312" pitchFamily="49" charset="-122"/>
              </a:rPr>
              <a:t>在</a:t>
            </a:r>
            <a:r>
              <a:rPr lang="zh-CN" altLang="en-US" sz="2400" dirty="0" smtClean="0">
                <a:ea typeface="楷体_GB2312" pitchFamily="49" charset="-122"/>
              </a:rPr>
              <a:t>源文件或头文件上方</a:t>
            </a:r>
            <a:r>
              <a:rPr lang="zh-CN" altLang="en-US" sz="2400" dirty="0">
                <a:ea typeface="楷体_GB2312" pitchFamily="49" charset="-122"/>
              </a:rPr>
              <a:t>单击鼠标右键</a:t>
            </a:r>
          </a:p>
        </p:txBody>
      </p:sp>
      <p:sp>
        <p:nvSpPr>
          <p:cNvPr id="12" name="AutoShape 7"/>
          <p:cNvSpPr>
            <a:spLocks/>
          </p:cNvSpPr>
          <p:nvPr/>
        </p:nvSpPr>
        <p:spPr bwMode="auto">
          <a:xfrm>
            <a:off x="3073707" y="2498057"/>
            <a:ext cx="5969166" cy="539750"/>
          </a:xfrm>
          <a:prstGeom prst="borderCallout3">
            <a:avLst>
              <a:gd name="adj1" fmla="val 21176"/>
              <a:gd name="adj2" fmla="val -1389"/>
              <a:gd name="adj3" fmla="val 21176"/>
              <a:gd name="adj4" fmla="val -5968"/>
              <a:gd name="adj5" fmla="val 193255"/>
              <a:gd name="adj6" fmla="val -5784"/>
              <a:gd name="adj7" fmla="val 280827"/>
              <a:gd name="adj8" fmla="val 41446"/>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步骤</a:t>
            </a:r>
            <a:r>
              <a:rPr lang="en-US" altLang="zh-CN" sz="2400" dirty="0">
                <a:ea typeface="楷体_GB2312" pitchFamily="49" charset="-122"/>
              </a:rPr>
              <a:t>3: </a:t>
            </a:r>
            <a:r>
              <a:rPr lang="zh-CN" altLang="en-US" sz="2400" dirty="0">
                <a:ea typeface="楷体_GB2312" pitchFamily="49" charset="-122"/>
              </a:rPr>
              <a:t>单击右键菜单“添加”</a:t>
            </a:r>
            <a:r>
              <a:rPr lang="zh-CN" altLang="en-US" sz="2400" dirty="0">
                <a:ea typeface="楷体_GB2312" pitchFamily="49" charset="-122"/>
                <a:sym typeface="Wingdings" panose="05000000000000000000" pitchFamily="2" charset="2"/>
              </a:rPr>
              <a:t>“新建项”</a:t>
            </a:r>
            <a:endParaRPr lang="zh-CN" altLang="en-US" sz="2400" dirty="0">
              <a:ea typeface="楷体_GB2312" pitchFamily="49" charset="-122"/>
            </a:endParaRPr>
          </a:p>
        </p:txBody>
      </p:sp>
    </p:spTree>
    <p:extLst>
      <p:ext uri="{BB962C8B-B14F-4D97-AF65-F5344CB8AC3E}">
        <p14:creationId xmlns:p14="http://schemas.microsoft.com/office/powerpoint/2010/main" val="518311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7"/>
            <a:ext cx="9144000" cy="873866"/>
          </a:xfrm>
        </p:spPr>
        <p:txBody>
          <a:bodyPr/>
          <a:lstStyle/>
          <a:p>
            <a:r>
              <a:rPr lang="zh-CN" altLang="en-US" dirty="0"/>
              <a:t>添加新文件</a:t>
            </a:r>
            <a:r>
              <a:rPr lang="en-US" altLang="zh-CN" dirty="0"/>
              <a:t>——</a:t>
            </a:r>
            <a:r>
              <a:rPr lang="zh-CN" altLang="en-US" dirty="0"/>
              <a:t>输入文件名</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877042"/>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30732" y="1151379"/>
            <a:ext cx="8884123" cy="5218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5"/>
          <p:cNvSpPr>
            <a:spLocks/>
          </p:cNvSpPr>
          <p:nvPr/>
        </p:nvSpPr>
        <p:spPr bwMode="auto">
          <a:xfrm>
            <a:off x="5286375" y="968817"/>
            <a:ext cx="3598863" cy="539750"/>
          </a:xfrm>
          <a:prstGeom prst="borderCallout2">
            <a:avLst>
              <a:gd name="adj1" fmla="val 21176"/>
              <a:gd name="adj2" fmla="val -2116"/>
              <a:gd name="adj3" fmla="val 21176"/>
              <a:gd name="adj4" fmla="val -21264"/>
              <a:gd name="adj5" fmla="val 169412"/>
              <a:gd name="adj6" fmla="val -112704"/>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1: </a:t>
            </a:r>
            <a:r>
              <a:rPr lang="zh-CN" altLang="en-US" sz="2400">
                <a:ea typeface="楷体_GB2312" pitchFamily="49" charset="-122"/>
              </a:rPr>
              <a:t>选择“</a:t>
            </a:r>
            <a:r>
              <a:rPr lang="en-US" altLang="zh-CN" sz="2400">
                <a:ea typeface="楷体_GB2312" pitchFamily="49" charset="-122"/>
              </a:rPr>
              <a:t>Visual C++”</a:t>
            </a:r>
          </a:p>
        </p:txBody>
      </p:sp>
      <p:sp>
        <p:nvSpPr>
          <p:cNvPr id="11" name="AutoShape 6"/>
          <p:cNvSpPr>
            <a:spLocks/>
          </p:cNvSpPr>
          <p:nvPr/>
        </p:nvSpPr>
        <p:spPr bwMode="auto">
          <a:xfrm>
            <a:off x="5286375" y="1687954"/>
            <a:ext cx="3598863" cy="823892"/>
          </a:xfrm>
          <a:prstGeom prst="borderCallout2">
            <a:avLst>
              <a:gd name="adj1" fmla="val 21176"/>
              <a:gd name="adj2" fmla="val -2116"/>
              <a:gd name="adj3" fmla="val 21176"/>
              <a:gd name="adj4" fmla="val -11116"/>
              <a:gd name="adj5" fmla="val 95983"/>
              <a:gd name="adj6" fmla="val -27505"/>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ea typeface="楷体_GB2312" pitchFamily="49" charset="-122"/>
              </a:rPr>
              <a:t>步骤</a:t>
            </a:r>
            <a:r>
              <a:rPr lang="en-US" altLang="zh-CN" sz="2400" dirty="0">
                <a:ea typeface="楷体_GB2312" pitchFamily="49" charset="-122"/>
              </a:rPr>
              <a:t>2: </a:t>
            </a:r>
            <a:r>
              <a:rPr lang="zh-CN" altLang="en-US" sz="2400" dirty="0">
                <a:ea typeface="楷体_GB2312" pitchFamily="49" charset="-122"/>
              </a:rPr>
              <a:t>选择“</a:t>
            </a:r>
            <a:r>
              <a:rPr lang="en-US" altLang="zh-CN" sz="2400" dirty="0">
                <a:ea typeface="楷体_GB2312" pitchFamily="49" charset="-122"/>
              </a:rPr>
              <a:t>C++</a:t>
            </a:r>
            <a:r>
              <a:rPr lang="zh-CN" altLang="en-US" sz="2400" dirty="0">
                <a:ea typeface="楷体_GB2312" pitchFamily="49" charset="-122"/>
              </a:rPr>
              <a:t>文件</a:t>
            </a:r>
            <a:r>
              <a:rPr lang="zh-CN" altLang="en-US" sz="2400" dirty="0" smtClean="0">
                <a:ea typeface="楷体_GB2312" pitchFamily="49" charset="-122"/>
              </a:rPr>
              <a:t>”</a:t>
            </a:r>
            <a:endParaRPr lang="en-US" altLang="zh-CN" sz="2400" dirty="0" smtClean="0">
              <a:ea typeface="楷体_GB2312" pitchFamily="49" charset="-122"/>
            </a:endParaRPr>
          </a:p>
          <a:p>
            <a:pPr eaLnBrk="1" hangingPunct="1">
              <a:spcBef>
                <a:spcPct val="0"/>
              </a:spcBef>
              <a:buFontTx/>
              <a:buNone/>
            </a:pPr>
            <a:r>
              <a:rPr lang="zh-CN" altLang="en-US" sz="2400" dirty="0" smtClean="0">
                <a:ea typeface="楷体_GB2312" pitchFamily="49" charset="-122"/>
              </a:rPr>
              <a:t>或者“头文件”</a:t>
            </a:r>
            <a:endParaRPr lang="zh-CN" altLang="en-US" sz="2400" dirty="0">
              <a:ea typeface="楷体_GB2312" pitchFamily="49" charset="-122"/>
            </a:endParaRPr>
          </a:p>
        </p:txBody>
      </p:sp>
      <p:sp>
        <p:nvSpPr>
          <p:cNvPr id="12" name="AutoShape 7"/>
          <p:cNvSpPr>
            <a:spLocks/>
          </p:cNvSpPr>
          <p:nvPr/>
        </p:nvSpPr>
        <p:spPr bwMode="auto">
          <a:xfrm>
            <a:off x="5286375" y="3591160"/>
            <a:ext cx="3598863" cy="539750"/>
          </a:xfrm>
          <a:prstGeom prst="borderCallout2">
            <a:avLst>
              <a:gd name="adj1" fmla="val 21176"/>
              <a:gd name="adj2" fmla="val -2116"/>
              <a:gd name="adj3" fmla="val 21176"/>
              <a:gd name="adj4" fmla="val -15880"/>
              <a:gd name="adj5" fmla="val 348585"/>
              <a:gd name="adj6" fmla="val -47733"/>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rPr>
              <a:t>步骤</a:t>
            </a:r>
            <a:r>
              <a:rPr lang="en-US" altLang="zh-CN" sz="2400" dirty="0" smtClean="0">
                <a:ea typeface="楷体_GB2312" pitchFamily="49" charset="-122"/>
              </a:rPr>
              <a:t>4: </a:t>
            </a:r>
            <a:r>
              <a:rPr lang="zh-CN" altLang="en-US" sz="2400" dirty="0">
                <a:ea typeface="楷体_GB2312" pitchFamily="49" charset="-122"/>
              </a:rPr>
              <a:t>输入文件名称</a:t>
            </a:r>
          </a:p>
        </p:txBody>
      </p:sp>
      <p:sp>
        <p:nvSpPr>
          <p:cNvPr id="13" name="AutoShape 8"/>
          <p:cNvSpPr>
            <a:spLocks/>
          </p:cNvSpPr>
          <p:nvPr/>
        </p:nvSpPr>
        <p:spPr bwMode="auto">
          <a:xfrm>
            <a:off x="5076825" y="4353367"/>
            <a:ext cx="3836988" cy="539750"/>
          </a:xfrm>
          <a:prstGeom prst="borderCallout3">
            <a:avLst>
              <a:gd name="adj1" fmla="val 21176"/>
              <a:gd name="adj2" fmla="val -2116"/>
              <a:gd name="adj3" fmla="val 21176"/>
              <a:gd name="adj4" fmla="val -4454"/>
              <a:gd name="adj5" fmla="val 229704"/>
              <a:gd name="adj6" fmla="val -4454"/>
              <a:gd name="adj7" fmla="val 325000"/>
              <a:gd name="adj8" fmla="val 52759"/>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smtClean="0">
                <a:ea typeface="楷体_GB2312" pitchFamily="49" charset="-122"/>
              </a:rPr>
              <a:t>步骤</a:t>
            </a:r>
            <a:r>
              <a:rPr lang="en-US" altLang="zh-CN" sz="2400" dirty="0" smtClean="0">
                <a:ea typeface="楷体_GB2312" pitchFamily="49" charset="-122"/>
              </a:rPr>
              <a:t>5: </a:t>
            </a:r>
            <a:r>
              <a:rPr lang="zh-CN" altLang="en-US" sz="2400" dirty="0">
                <a:ea typeface="楷体_GB2312" pitchFamily="49" charset="-122"/>
              </a:rPr>
              <a:t>单击 “添加</a:t>
            </a:r>
            <a:r>
              <a:rPr lang="zh-CN" altLang="en-US" sz="2400" dirty="0">
                <a:ea typeface="楷体_GB2312" pitchFamily="49" charset="-122"/>
                <a:sym typeface="Wingdings" panose="05000000000000000000" pitchFamily="2" charset="2"/>
              </a:rPr>
              <a:t>”按钮</a:t>
            </a:r>
            <a:endParaRPr lang="zh-CN" altLang="en-US" sz="2400" dirty="0">
              <a:ea typeface="楷体_GB2312" pitchFamily="49" charset="-122"/>
            </a:endParaRPr>
          </a:p>
        </p:txBody>
      </p:sp>
      <p:cxnSp>
        <p:nvCxnSpPr>
          <p:cNvPr id="14" name="直接箭头连接符 13"/>
          <p:cNvCxnSpPr/>
          <p:nvPr/>
        </p:nvCxnSpPr>
        <p:spPr>
          <a:xfrm flipH="1">
            <a:off x="3955055" y="2511846"/>
            <a:ext cx="1331321" cy="1046183"/>
          </a:xfrm>
          <a:prstGeom prst="straightConnector1">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7"/>
          <p:cNvSpPr>
            <a:spLocks/>
          </p:cNvSpPr>
          <p:nvPr/>
        </p:nvSpPr>
        <p:spPr bwMode="auto">
          <a:xfrm>
            <a:off x="5292725" y="2915461"/>
            <a:ext cx="3600450" cy="539750"/>
          </a:xfrm>
          <a:prstGeom prst="borderCallout2">
            <a:avLst>
              <a:gd name="adj1" fmla="val 21176"/>
              <a:gd name="adj2" fmla="val -2116"/>
              <a:gd name="adj3" fmla="val 21176"/>
              <a:gd name="adj4" fmla="val -11212"/>
              <a:gd name="adj5" fmla="val 531420"/>
              <a:gd name="adj6" fmla="val -64513"/>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步骤</a:t>
            </a:r>
            <a:r>
              <a:rPr lang="en-US" altLang="zh-CN" sz="2400">
                <a:ea typeface="楷体_GB2312" pitchFamily="49" charset="-122"/>
              </a:rPr>
              <a:t>3: </a:t>
            </a:r>
            <a:r>
              <a:rPr lang="zh-CN" altLang="en-US" sz="2400">
                <a:ea typeface="楷体_GB2312" pitchFamily="49" charset="-122"/>
              </a:rPr>
              <a:t>选择项目所在路径</a:t>
            </a:r>
          </a:p>
        </p:txBody>
      </p:sp>
    </p:spTree>
    <p:extLst>
      <p:ext uri="{BB962C8B-B14F-4D97-AF65-F5344CB8AC3E}">
        <p14:creationId xmlns:p14="http://schemas.microsoft.com/office/powerpoint/2010/main" val="4084590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1067623"/>
          </a:xfrm>
        </p:spPr>
        <p:txBody>
          <a:bodyPr/>
          <a:lstStyle/>
          <a:p>
            <a:r>
              <a:rPr lang="zh-CN" altLang="en-US" dirty="0"/>
              <a:t>添加新文件</a:t>
            </a:r>
            <a:r>
              <a:rPr lang="en-US" altLang="zh-CN" dirty="0"/>
              <a:t>——</a:t>
            </a:r>
            <a:r>
              <a:rPr lang="zh-CN" altLang="en-US" dirty="0" smtClean="0"/>
              <a:t>输入程序代码</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04229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4" descr="第01讲_创建求和新项目_开始输入代码"/>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87438" y="1140649"/>
            <a:ext cx="6967537" cy="521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5"/>
          <p:cNvSpPr>
            <a:spLocks/>
          </p:cNvSpPr>
          <p:nvPr/>
        </p:nvSpPr>
        <p:spPr bwMode="auto">
          <a:xfrm>
            <a:off x="611188" y="5388799"/>
            <a:ext cx="3024187" cy="900112"/>
          </a:xfrm>
          <a:prstGeom prst="borderCallout3">
            <a:avLst>
              <a:gd name="adj1" fmla="val 12699"/>
              <a:gd name="adj2" fmla="val 102519"/>
              <a:gd name="adj3" fmla="val 12699"/>
              <a:gd name="adj4" fmla="val 118949"/>
              <a:gd name="adj5" fmla="val -14991"/>
              <a:gd name="adj6" fmla="val 118949"/>
              <a:gd name="adj7" fmla="val -66139"/>
              <a:gd name="adj8" fmla="val 96954"/>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可以通过双击源程序文件名打开该文件</a:t>
            </a:r>
          </a:p>
        </p:txBody>
      </p:sp>
      <p:sp>
        <p:nvSpPr>
          <p:cNvPr id="11" name="AutoShape 6"/>
          <p:cNvSpPr>
            <a:spLocks/>
          </p:cNvSpPr>
          <p:nvPr/>
        </p:nvSpPr>
        <p:spPr bwMode="auto">
          <a:xfrm>
            <a:off x="5940425" y="5388799"/>
            <a:ext cx="2376488" cy="900112"/>
          </a:xfrm>
          <a:prstGeom prst="borderCallout3">
            <a:avLst>
              <a:gd name="adj1" fmla="val 12699"/>
              <a:gd name="adj2" fmla="val -3208"/>
              <a:gd name="adj3" fmla="val 12699"/>
              <a:gd name="adj4" fmla="val -17569"/>
              <a:gd name="adj5" fmla="val -50440"/>
              <a:gd name="adj6" fmla="val -17569"/>
              <a:gd name="adj7" fmla="val -167370"/>
              <a:gd name="adj8" fmla="val 2069"/>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可以在这里输入源程序</a:t>
            </a:r>
          </a:p>
        </p:txBody>
      </p:sp>
    </p:spTree>
    <p:extLst>
      <p:ext uri="{BB962C8B-B14F-4D97-AF65-F5344CB8AC3E}">
        <p14:creationId xmlns:p14="http://schemas.microsoft.com/office/powerpoint/2010/main" val="8737313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873871"/>
          </a:xfrm>
        </p:spPr>
        <p:txBody>
          <a:bodyPr/>
          <a:lstStyle/>
          <a:p>
            <a:r>
              <a:rPr lang="zh-CN" altLang="en-US" dirty="0"/>
              <a:t>编译和链接</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877047"/>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4" descr="第01讲_创建求和新项目_编译"/>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81025" y="942343"/>
            <a:ext cx="7981950" cy="521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5"/>
          <p:cNvSpPr>
            <a:spLocks/>
          </p:cNvSpPr>
          <p:nvPr/>
        </p:nvSpPr>
        <p:spPr bwMode="auto">
          <a:xfrm>
            <a:off x="468313" y="2598105"/>
            <a:ext cx="4464050" cy="1296988"/>
          </a:xfrm>
          <a:prstGeom prst="borderCallout3">
            <a:avLst>
              <a:gd name="adj1" fmla="val 8815"/>
              <a:gd name="adj2" fmla="val -2037"/>
              <a:gd name="adj3" fmla="val 8815"/>
              <a:gd name="adj4" fmla="val -5894"/>
              <a:gd name="adj5" fmla="val -34394"/>
              <a:gd name="adj6" fmla="val -5894"/>
              <a:gd name="adj7" fmla="val -57282"/>
              <a:gd name="adj8" fmla="val 94361"/>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方法</a:t>
            </a:r>
            <a:r>
              <a:rPr lang="en-US" altLang="zh-CN" sz="2400">
                <a:ea typeface="楷体_GB2312" pitchFamily="49" charset="-122"/>
              </a:rPr>
              <a:t>1: </a:t>
            </a:r>
            <a:r>
              <a:rPr lang="zh-CN" altLang="en-US" sz="2400">
                <a:ea typeface="楷体_GB2312" pitchFamily="49" charset="-122"/>
              </a:rPr>
              <a:t>通过菜单“生成”</a:t>
            </a:r>
            <a:r>
              <a:rPr lang="zh-CN" altLang="en-US" sz="2400">
                <a:ea typeface="楷体_GB2312" pitchFamily="49" charset="-122"/>
                <a:sym typeface="Wingdings" panose="05000000000000000000" pitchFamily="2" charset="2"/>
              </a:rPr>
              <a:t></a:t>
            </a:r>
          </a:p>
          <a:p>
            <a:pPr eaLnBrk="1" hangingPunct="1">
              <a:spcBef>
                <a:spcPct val="0"/>
              </a:spcBef>
              <a:buFontTx/>
              <a:buNone/>
            </a:pPr>
            <a:r>
              <a:rPr lang="zh-CN" altLang="en-US" sz="2400">
                <a:ea typeface="楷体_GB2312" pitchFamily="49" charset="-122"/>
                <a:sym typeface="Wingdings" panose="05000000000000000000" pitchFamily="2" charset="2"/>
              </a:rPr>
              <a:t>“生成解决方案”进行编译和链接</a:t>
            </a:r>
          </a:p>
        </p:txBody>
      </p:sp>
      <p:sp>
        <p:nvSpPr>
          <p:cNvPr id="11" name="AutoShape 6"/>
          <p:cNvSpPr>
            <a:spLocks/>
          </p:cNvSpPr>
          <p:nvPr/>
        </p:nvSpPr>
        <p:spPr bwMode="auto">
          <a:xfrm>
            <a:off x="468313" y="5047618"/>
            <a:ext cx="4248150" cy="1296987"/>
          </a:xfrm>
          <a:prstGeom prst="borderCallout3">
            <a:avLst>
              <a:gd name="adj1" fmla="val 8815"/>
              <a:gd name="adj2" fmla="val 102037"/>
              <a:gd name="adj3" fmla="val 8815"/>
              <a:gd name="adj4" fmla="val 156995"/>
              <a:gd name="adj5" fmla="val -39167"/>
              <a:gd name="adj6" fmla="val 156995"/>
              <a:gd name="adj7" fmla="val -213463"/>
              <a:gd name="adj8" fmla="val 139144"/>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方法</a:t>
            </a:r>
            <a:r>
              <a:rPr lang="en-US" altLang="zh-CN" sz="2400">
                <a:ea typeface="楷体_GB2312" pitchFamily="49" charset="-122"/>
              </a:rPr>
              <a:t>2: </a:t>
            </a:r>
            <a:r>
              <a:rPr lang="zh-CN" altLang="en-US" sz="2400">
                <a:ea typeface="楷体_GB2312" pitchFamily="49" charset="-122"/>
              </a:rPr>
              <a:t>通过菜单“生成”</a:t>
            </a:r>
            <a:r>
              <a:rPr lang="zh-CN" altLang="en-US" sz="2400">
                <a:ea typeface="楷体_GB2312" pitchFamily="49" charset="-122"/>
                <a:sym typeface="Wingdings" panose="05000000000000000000" pitchFamily="2" charset="2"/>
              </a:rPr>
              <a:t></a:t>
            </a:r>
          </a:p>
          <a:p>
            <a:pPr eaLnBrk="1" hangingPunct="1">
              <a:spcBef>
                <a:spcPct val="0"/>
              </a:spcBef>
              <a:buFontTx/>
              <a:buNone/>
            </a:pPr>
            <a:r>
              <a:rPr lang="zh-CN" altLang="en-US" sz="2400">
                <a:ea typeface="楷体_GB2312" pitchFamily="49" charset="-122"/>
                <a:sym typeface="Wingdings" panose="05000000000000000000" pitchFamily="2" charset="2"/>
              </a:rPr>
              <a:t>“重新生成解决方案”进行编译和链接</a:t>
            </a:r>
          </a:p>
        </p:txBody>
      </p:sp>
    </p:spTree>
    <p:extLst>
      <p:ext uri="{BB962C8B-B14F-4D97-AF65-F5344CB8AC3E}">
        <p14:creationId xmlns:p14="http://schemas.microsoft.com/office/powerpoint/2010/main" val="379404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1028105"/>
          </a:xfrm>
        </p:spPr>
        <p:txBody>
          <a:bodyPr/>
          <a:lstStyle/>
          <a:p>
            <a:r>
              <a:rPr lang="zh-CN" altLang="en-US" dirty="0"/>
              <a:t>查看编译和链接情况</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031281"/>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4" descr="第01讲_创建求和新项目_编译结果"/>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3025" y="1979613"/>
            <a:ext cx="8997950" cy="418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5"/>
          <p:cNvSpPr>
            <a:spLocks/>
          </p:cNvSpPr>
          <p:nvPr/>
        </p:nvSpPr>
        <p:spPr bwMode="auto">
          <a:xfrm>
            <a:off x="3924300" y="3065463"/>
            <a:ext cx="3743325" cy="863600"/>
          </a:xfrm>
          <a:prstGeom prst="borderCallout3">
            <a:avLst>
              <a:gd name="adj1" fmla="val 13236"/>
              <a:gd name="adj2" fmla="val -2037"/>
              <a:gd name="adj3" fmla="val 13236"/>
              <a:gd name="adj4" fmla="val -68278"/>
              <a:gd name="adj5" fmla="val 64338"/>
              <a:gd name="adj6" fmla="val -68278"/>
              <a:gd name="adj7" fmla="val 122060"/>
              <a:gd name="adj8" fmla="val -32782"/>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通过“输出”窗口可以查看编译和链接情况</a:t>
            </a:r>
          </a:p>
        </p:txBody>
      </p:sp>
      <p:sp>
        <p:nvSpPr>
          <p:cNvPr id="11" name="AutoShape 6"/>
          <p:cNvSpPr>
            <a:spLocks/>
          </p:cNvSpPr>
          <p:nvPr/>
        </p:nvSpPr>
        <p:spPr bwMode="auto">
          <a:xfrm>
            <a:off x="1908175" y="1125538"/>
            <a:ext cx="7162800" cy="539750"/>
          </a:xfrm>
          <a:prstGeom prst="borderCallout2">
            <a:avLst>
              <a:gd name="adj1" fmla="val 21176"/>
              <a:gd name="adj2" fmla="val -1185"/>
              <a:gd name="adj3" fmla="val 21176"/>
              <a:gd name="adj4" fmla="val -7231"/>
              <a:gd name="adj5" fmla="val 226361"/>
              <a:gd name="adj6" fmla="val -3593"/>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可以通过菜单“视图”</a:t>
            </a:r>
            <a:r>
              <a:rPr lang="zh-CN" altLang="en-US" sz="2400">
                <a:ea typeface="楷体_GB2312" pitchFamily="49" charset="-122"/>
                <a:sym typeface="Wingdings" panose="05000000000000000000" pitchFamily="2" charset="2"/>
              </a:rPr>
              <a:t>“输出”，打开输出窗口</a:t>
            </a:r>
            <a:endParaRPr lang="zh-CN" altLang="en-US" sz="2400">
              <a:ea typeface="楷体_GB2312" pitchFamily="49" charset="-122"/>
            </a:endParaRPr>
          </a:p>
        </p:txBody>
      </p:sp>
    </p:spTree>
    <p:extLst>
      <p:ext uri="{BB962C8B-B14F-4D97-AF65-F5344CB8AC3E}">
        <p14:creationId xmlns:p14="http://schemas.microsoft.com/office/powerpoint/2010/main" val="12680259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1066285"/>
          </a:xfrm>
        </p:spPr>
        <p:txBody>
          <a:bodyPr/>
          <a:lstStyle/>
          <a:p>
            <a:r>
              <a:rPr lang="zh-CN" altLang="en-US" dirty="0"/>
              <a:t>运行程序</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07534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3" descr="第01讲_创建求和新项目_运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1138775"/>
            <a:ext cx="78232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p:cNvSpPr>
            <a:spLocks/>
          </p:cNvSpPr>
          <p:nvPr/>
        </p:nvSpPr>
        <p:spPr bwMode="auto">
          <a:xfrm>
            <a:off x="468313" y="2829462"/>
            <a:ext cx="4103687" cy="1296988"/>
          </a:xfrm>
          <a:prstGeom prst="borderCallout3">
            <a:avLst>
              <a:gd name="adj1" fmla="val 8815"/>
              <a:gd name="adj2" fmla="val -2037"/>
              <a:gd name="adj3" fmla="val 8815"/>
              <a:gd name="adj4" fmla="val -5894"/>
              <a:gd name="adj5" fmla="val -25824"/>
              <a:gd name="adj6" fmla="val -5894"/>
              <a:gd name="adj7" fmla="val -44185"/>
              <a:gd name="adj8" fmla="val 115181"/>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方法</a:t>
            </a:r>
            <a:r>
              <a:rPr lang="en-US" altLang="zh-CN" sz="2400">
                <a:ea typeface="楷体_GB2312" pitchFamily="49" charset="-122"/>
              </a:rPr>
              <a:t>1: </a:t>
            </a:r>
            <a:r>
              <a:rPr lang="zh-CN" altLang="en-US" sz="2400">
                <a:ea typeface="楷体_GB2312" pitchFamily="49" charset="-122"/>
              </a:rPr>
              <a:t>通过菜单“调试”</a:t>
            </a:r>
            <a:r>
              <a:rPr lang="zh-CN" altLang="en-US" sz="2400">
                <a:ea typeface="楷体_GB2312" pitchFamily="49" charset="-122"/>
                <a:sym typeface="Wingdings" panose="05000000000000000000" pitchFamily="2" charset="2"/>
              </a:rPr>
              <a:t></a:t>
            </a:r>
          </a:p>
          <a:p>
            <a:pPr eaLnBrk="1" hangingPunct="1">
              <a:spcBef>
                <a:spcPct val="0"/>
              </a:spcBef>
              <a:buFontTx/>
              <a:buNone/>
            </a:pPr>
            <a:r>
              <a:rPr lang="zh-CN" altLang="en-US" sz="2400">
                <a:ea typeface="楷体_GB2312" pitchFamily="49" charset="-122"/>
                <a:sym typeface="Wingdings" panose="05000000000000000000" pitchFamily="2" charset="2"/>
              </a:rPr>
              <a:t>“启动调试”</a:t>
            </a:r>
            <a:r>
              <a:rPr lang="en-US" altLang="zh-CN" sz="2400">
                <a:ea typeface="楷体_GB2312" pitchFamily="49" charset="-122"/>
                <a:sym typeface="Wingdings" panose="05000000000000000000" pitchFamily="2" charset="2"/>
              </a:rPr>
              <a:t>: </a:t>
            </a:r>
            <a:r>
              <a:rPr lang="zh-CN" altLang="en-US" sz="2400">
                <a:ea typeface="楷体_GB2312" pitchFamily="49" charset="-122"/>
                <a:sym typeface="Wingdings" panose="05000000000000000000" pitchFamily="2" charset="2"/>
              </a:rPr>
              <a:t>在调试状态下运行程序</a:t>
            </a:r>
          </a:p>
        </p:txBody>
      </p:sp>
      <p:sp>
        <p:nvSpPr>
          <p:cNvPr id="11" name="AutoShape 6"/>
          <p:cNvSpPr>
            <a:spLocks/>
          </p:cNvSpPr>
          <p:nvPr/>
        </p:nvSpPr>
        <p:spPr bwMode="auto">
          <a:xfrm>
            <a:off x="468313" y="4990050"/>
            <a:ext cx="4103687" cy="1296987"/>
          </a:xfrm>
          <a:prstGeom prst="borderCallout3">
            <a:avLst>
              <a:gd name="adj1" fmla="val 8815"/>
              <a:gd name="adj2" fmla="val 102037"/>
              <a:gd name="adj3" fmla="val 8815"/>
              <a:gd name="adj4" fmla="val 156995"/>
              <a:gd name="adj5" fmla="val -32069"/>
              <a:gd name="adj6" fmla="val 156995"/>
              <a:gd name="adj7" fmla="val -180782"/>
              <a:gd name="adj8" fmla="val 138676"/>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方法</a:t>
            </a:r>
            <a:r>
              <a:rPr lang="en-US" altLang="zh-CN" sz="2400">
                <a:ea typeface="楷体_GB2312" pitchFamily="49" charset="-122"/>
              </a:rPr>
              <a:t>2: </a:t>
            </a:r>
            <a:r>
              <a:rPr lang="zh-CN" altLang="en-US" sz="2400">
                <a:ea typeface="楷体_GB2312" pitchFamily="49" charset="-122"/>
              </a:rPr>
              <a:t>通过菜单“调试”</a:t>
            </a:r>
            <a:r>
              <a:rPr lang="zh-CN" altLang="en-US" sz="2400">
                <a:ea typeface="楷体_GB2312" pitchFamily="49" charset="-122"/>
                <a:sym typeface="Wingdings" panose="05000000000000000000" pitchFamily="2" charset="2"/>
              </a:rPr>
              <a:t></a:t>
            </a:r>
          </a:p>
          <a:p>
            <a:pPr eaLnBrk="1" hangingPunct="1">
              <a:spcBef>
                <a:spcPct val="0"/>
              </a:spcBef>
              <a:buFontTx/>
              <a:buNone/>
            </a:pPr>
            <a:r>
              <a:rPr lang="zh-CN" altLang="en-US" sz="2400">
                <a:ea typeface="楷体_GB2312" pitchFamily="49" charset="-122"/>
                <a:sym typeface="Wingdings" panose="05000000000000000000" pitchFamily="2" charset="2"/>
              </a:rPr>
              <a:t>“开始执行</a:t>
            </a:r>
            <a:r>
              <a:rPr lang="en-US" altLang="zh-CN" sz="2400">
                <a:ea typeface="楷体_GB2312" pitchFamily="49" charset="-122"/>
                <a:sym typeface="Wingdings" panose="05000000000000000000" pitchFamily="2" charset="2"/>
              </a:rPr>
              <a:t>(</a:t>
            </a:r>
            <a:r>
              <a:rPr lang="zh-CN" altLang="en-US" sz="2400">
                <a:ea typeface="楷体_GB2312" pitchFamily="49" charset="-122"/>
                <a:sym typeface="Wingdings" panose="05000000000000000000" pitchFamily="2" charset="2"/>
              </a:rPr>
              <a:t>不调试</a:t>
            </a:r>
            <a:r>
              <a:rPr lang="en-US" altLang="zh-CN" sz="2400">
                <a:ea typeface="楷体_GB2312" pitchFamily="49" charset="-122"/>
                <a:sym typeface="Wingdings" panose="05000000000000000000" pitchFamily="2" charset="2"/>
              </a:rPr>
              <a:t>)”: </a:t>
            </a:r>
            <a:r>
              <a:rPr lang="zh-CN" altLang="en-US" sz="2400">
                <a:ea typeface="楷体_GB2312" pitchFamily="49" charset="-122"/>
                <a:sym typeface="Wingdings" panose="05000000000000000000" pitchFamily="2" charset="2"/>
              </a:rPr>
              <a:t>运行程序</a:t>
            </a:r>
          </a:p>
        </p:txBody>
      </p:sp>
    </p:spTree>
    <p:extLst>
      <p:ext uri="{BB962C8B-B14F-4D97-AF65-F5344CB8AC3E}">
        <p14:creationId xmlns:p14="http://schemas.microsoft.com/office/powerpoint/2010/main" val="594970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 </a:t>
            </a:r>
            <a:r>
              <a:rPr lang="zh-CN" altLang="en-US" dirty="0" smtClean="0"/>
              <a:t>整数的输入与输出</a:t>
            </a:r>
            <a:endParaRPr lang="zh-CN" altLang="en-US" dirty="0"/>
          </a:p>
        </p:txBody>
      </p:sp>
      <p:sp>
        <p:nvSpPr>
          <p:cNvPr id="3" name="内容占位符 2"/>
          <p:cNvSpPr>
            <a:spLocks noGrp="1"/>
          </p:cNvSpPr>
          <p:nvPr>
            <p:ph idx="1"/>
          </p:nvPr>
        </p:nvSpPr>
        <p:spPr/>
        <p:txBody>
          <a:bodyPr/>
          <a:lstStyle/>
          <a:p>
            <a:r>
              <a:rPr lang="zh-CN" altLang="en-US" dirty="0"/>
              <a:t>接受来自控制台窗口输入的一个</a:t>
            </a:r>
            <a:r>
              <a:rPr lang="zh-CN" altLang="en-US" dirty="0" smtClean="0"/>
              <a:t>整数。</a:t>
            </a:r>
            <a:endParaRPr lang="en-US" altLang="zh-CN" dirty="0" smtClean="0"/>
          </a:p>
          <a:p>
            <a:r>
              <a:rPr lang="zh-CN" altLang="en-US" dirty="0" smtClean="0"/>
              <a:t>在控制台窗口中输出</a:t>
            </a:r>
            <a:r>
              <a:rPr lang="zh-CN" altLang="en-US" dirty="0"/>
              <a:t>该整数。</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058683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经典</a:t>
            </a:r>
            <a:r>
              <a:rPr lang="en-US" altLang="zh-CN" dirty="0"/>
              <a:t>C</a:t>
            </a:r>
            <a:r>
              <a:rPr lang="zh-CN" altLang="en-US" dirty="0"/>
              <a:t>语言程序入门</a:t>
            </a:r>
            <a:r>
              <a:rPr lang="zh-CN" altLang="en-US" dirty="0" smtClean="0"/>
              <a:t>例程</a:t>
            </a:r>
            <a:r>
              <a:rPr lang="en-US" altLang="zh-CN" dirty="0"/>
              <a:t/>
            </a:r>
            <a:br>
              <a:rPr lang="en-US" altLang="zh-CN" dirty="0"/>
            </a:br>
            <a:r>
              <a:rPr lang="en-US" altLang="zh-CN" dirty="0"/>
              <a:t>(</a:t>
            </a:r>
            <a:r>
              <a:rPr lang="zh-CN" altLang="en-US" sz="3100" dirty="0" smtClean="0"/>
              <a:t>文件名</a:t>
            </a:r>
            <a:r>
              <a:rPr lang="en-US" altLang="zh-CN" sz="3100" dirty="0" err="1" smtClean="0">
                <a:solidFill>
                  <a:srgbClr val="0000FF"/>
                </a:solidFill>
              </a:rPr>
              <a:t>C_GetIntegerSingleMain.c</a:t>
            </a:r>
            <a:r>
              <a:rPr lang="en-US" altLang="zh-CN" sz="3100" dirty="0" smtClean="0"/>
              <a:t>, </a:t>
            </a:r>
            <a:r>
              <a:rPr lang="zh-CN" altLang="en-US" sz="3100" dirty="0"/>
              <a:t>开发者</a:t>
            </a:r>
            <a:r>
              <a:rPr lang="en-US" altLang="zh-CN" sz="3100" dirty="0"/>
              <a:t>: </a:t>
            </a:r>
            <a:r>
              <a:rPr lang="zh-CN" altLang="en-US" sz="3100" dirty="0"/>
              <a:t>雍俊海</a:t>
            </a:r>
            <a:r>
              <a:rPr lang="en-US" altLang="zh-CN" dirty="0"/>
              <a:t>)</a:t>
            </a:r>
            <a:endParaRPr lang="zh-CN" altLang="en-US" dirty="0"/>
          </a:p>
        </p:txBody>
      </p:sp>
      <p:sp>
        <p:nvSpPr>
          <p:cNvPr id="3" name="内容占位符 2"/>
          <p:cNvSpPr>
            <a:spLocks noGrp="1"/>
          </p:cNvSpPr>
          <p:nvPr>
            <p:ph idx="1"/>
          </p:nvPr>
        </p:nvSpPr>
        <p:spPr/>
        <p:txBody>
          <a:bodyPr>
            <a:noAutofit/>
          </a:bodyPr>
          <a:lstStyle/>
          <a:p>
            <a:pPr marL="0" indent="0">
              <a:spcBef>
                <a:spcPts val="100"/>
              </a:spcBef>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&lt;</a:t>
            </a:r>
            <a:r>
              <a:rPr lang="en-US" altLang="zh-CN" sz="2400" dirty="0" err="1">
                <a:solidFill>
                  <a:srgbClr val="A31515"/>
                </a:solidFill>
                <a:latin typeface="新宋体" panose="02010609030101010101" pitchFamily="49" charset="-122"/>
                <a:ea typeface="新宋体" panose="02010609030101010101" pitchFamily="49" charset="-122"/>
              </a:rPr>
              <a:t>stdio.h</a:t>
            </a:r>
            <a:r>
              <a:rPr lang="en-US" altLang="zh-CN" sz="2400" dirty="0">
                <a:solidFill>
                  <a:srgbClr val="A31515"/>
                </a:solidFill>
                <a:latin typeface="新宋体" panose="02010609030101010101" pitchFamily="49" charset="-122"/>
                <a:ea typeface="新宋体" panose="02010609030101010101" pitchFamily="49" charset="-122"/>
              </a:rPr>
              <a:t>&gt;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spcBef>
                <a:spcPts val="100"/>
              </a:spcBef>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&lt;</a:t>
            </a:r>
            <a:r>
              <a:rPr lang="en-US" altLang="zh-CN" sz="2400" dirty="0" err="1">
                <a:solidFill>
                  <a:srgbClr val="A31515"/>
                </a:solidFill>
                <a:latin typeface="新宋体" panose="02010609030101010101" pitchFamily="49" charset="-122"/>
                <a:ea typeface="新宋体" panose="02010609030101010101" pitchFamily="49" charset="-122"/>
              </a:rPr>
              <a:t>stdlib.h</a:t>
            </a:r>
            <a:r>
              <a:rPr lang="en-US" altLang="zh-CN" sz="2400" dirty="0">
                <a:solidFill>
                  <a:srgbClr val="A31515"/>
                </a:solidFill>
                <a:latin typeface="新宋体" panose="02010609030101010101" pitchFamily="49" charset="-122"/>
                <a:ea typeface="新宋体" panose="02010609030101010101" pitchFamily="49" charset="-122"/>
              </a:rPr>
              <a:t>&gt;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spcBef>
                <a:spcPts val="100"/>
              </a:spcBef>
              <a:buNone/>
            </a:pPr>
            <a:endParaRPr lang="zh-CN" altLang="en-US" sz="2400" dirty="0">
              <a:solidFill>
                <a:srgbClr val="000000"/>
              </a:solidFill>
              <a:latin typeface="新宋体" panose="02010609030101010101" pitchFamily="49" charset="-122"/>
              <a:ea typeface="新宋体" panose="02010609030101010101" pitchFamily="49" charset="-122"/>
            </a:endParaRPr>
          </a:p>
          <a:p>
            <a:pPr marL="0" indent="0">
              <a:spcBef>
                <a:spcPts val="100"/>
              </a:spcBef>
              <a:buNone/>
            </a:pP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main(</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argc</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char</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808080"/>
                </a:solidFill>
                <a:latin typeface="新宋体" panose="02010609030101010101" pitchFamily="49" charset="-122"/>
                <a:ea typeface="新宋体" panose="02010609030101010101" pitchFamily="49" charset="-122"/>
              </a:rPr>
              <a:t>args</a:t>
            </a:r>
            <a:r>
              <a:rPr lang="en-US" altLang="zh-CN" sz="2400" dirty="0">
                <a:solidFill>
                  <a:srgbClr val="000000"/>
                </a:solidFill>
                <a:latin typeface="新宋体" panose="02010609030101010101" pitchFamily="49" charset="-122"/>
                <a:ea typeface="新宋体" panose="02010609030101010101" pitchFamily="49" charset="-122"/>
              </a:rPr>
              <a:t>[ ])</a:t>
            </a:r>
          </a:p>
          <a:p>
            <a:pPr marL="0" indent="0">
              <a:spcBef>
                <a:spcPts val="100"/>
              </a:spcBef>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1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result = 0;</a:t>
            </a:r>
          </a:p>
          <a:p>
            <a:pPr marL="0" indent="0">
              <a:spcBef>
                <a:spcPts val="100"/>
              </a:spcBef>
              <a:buNone/>
            </a:pPr>
            <a:r>
              <a:rPr lang="zh-CN" altLang="en-US"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printf</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请输入一个整数</a:t>
            </a:r>
            <a:r>
              <a:rPr lang="en-US" altLang="zh-CN" sz="2400" dirty="0">
                <a:solidFill>
                  <a:srgbClr val="A31515"/>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spcBef>
                <a:spcPts val="1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scanf_s</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A31515"/>
                </a:solidFill>
                <a:latin typeface="新宋体" panose="02010609030101010101" pitchFamily="49" charset="-122"/>
                <a:ea typeface="新宋体" panose="02010609030101010101" pitchFamily="49" charset="-122"/>
              </a:rPr>
              <a:t>"%d"</a:t>
            </a:r>
            <a:r>
              <a:rPr lang="en-US" altLang="zh-CN" sz="2400" dirty="0">
                <a:solidFill>
                  <a:srgbClr val="000000"/>
                </a:solidFill>
                <a:latin typeface="新宋体" panose="02010609030101010101" pitchFamily="49" charset="-122"/>
                <a:ea typeface="新宋体" panose="02010609030101010101" pitchFamily="49" charset="-122"/>
              </a:rPr>
              <a:t>, &amp;result);</a:t>
            </a:r>
          </a:p>
          <a:p>
            <a:pPr marL="0" indent="0">
              <a:spcBef>
                <a:spcPts val="1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printf</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A31515"/>
                </a:solidFill>
                <a:latin typeface="新宋体" panose="02010609030101010101" pitchFamily="49" charset="-122"/>
                <a:ea typeface="新宋体" panose="02010609030101010101" pitchFamily="49" charset="-122"/>
              </a:rPr>
              <a:t>"</a:t>
            </a:r>
            <a:r>
              <a:rPr lang="zh-CN" altLang="en-US" sz="2400" dirty="0">
                <a:solidFill>
                  <a:srgbClr val="A31515"/>
                </a:solidFill>
                <a:latin typeface="新宋体" panose="02010609030101010101" pitchFamily="49" charset="-122"/>
                <a:ea typeface="新宋体" panose="02010609030101010101" pitchFamily="49" charset="-122"/>
              </a:rPr>
              <a:t>输入的整数是</a:t>
            </a:r>
            <a:r>
              <a:rPr lang="en-US" altLang="zh-CN" sz="2400" dirty="0">
                <a:solidFill>
                  <a:srgbClr val="A31515"/>
                </a:solidFill>
                <a:latin typeface="新宋体" panose="02010609030101010101" pitchFamily="49" charset="-122"/>
                <a:ea typeface="新宋体" panose="02010609030101010101" pitchFamily="49" charset="-122"/>
              </a:rPr>
              <a:t>%d</a:t>
            </a:r>
            <a:r>
              <a:rPr lang="zh-CN" altLang="en-US" sz="2400" dirty="0">
                <a:solidFill>
                  <a:srgbClr val="A31515"/>
                </a:solidFill>
                <a:latin typeface="新宋体" panose="02010609030101010101" pitchFamily="49" charset="-122"/>
                <a:ea typeface="新宋体" panose="02010609030101010101" pitchFamily="49" charset="-122"/>
              </a:rPr>
              <a:t>。</a:t>
            </a:r>
            <a:r>
              <a:rPr lang="en-US" altLang="zh-CN" sz="2400" dirty="0">
                <a:solidFill>
                  <a:srgbClr val="A31515"/>
                </a:solidFill>
                <a:latin typeface="新宋体" panose="02010609030101010101" pitchFamily="49" charset="-122"/>
                <a:ea typeface="新宋体" panose="02010609030101010101" pitchFamily="49" charset="-122"/>
              </a:rPr>
              <a:t>\n"</a:t>
            </a:r>
            <a:r>
              <a:rPr lang="en-US" altLang="zh-CN" sz="2400" dirty="0">
                <a:solidFill>
                  <a:srgbClr val="000000"/>
                </a:solidFill>
                <a:latin typeface="新宋体" panose="02010609030101010101" pitchFamily="49" charset="-122"/>
                <a:ea typeface="新宋体" panose="02010609030101010101" pitchFamily="49" charset="-122"/>
              </a:rPr>
              <a:t>, result);</a:t>
            </a:r>
          </a:p>
          <a:p>
            <a:pPr marL="0" indent="0">
              <a:spcBef>
                <a:spcPts val="100"/>
              </a:spcBef>
              <a:buNone/>
            </a:pPr>
            <a:r>
              <a:rPr lang="en-US" altLang="zh-CN" sz="2400" dirty="0">
                <a:solidFill>
                  <a:srgbClr val="000000"/>
                </a:solidFill>
                <a:latin typeface="新宋体" panose="02010609030101010101" pitchFamily="49" charset="-122"/>
                <a:ea typeface="新宋体" panose="02010609030101010101" pitchFamily="49" charset="-122"/>
              </a:rPr>
              <a:t>    system(</a:t>
            </a:r>
            <a:r>
              <a:rPr lang="en-US" altLang="zh-CN" sz="2400" dirty="0">
                <a:solidFill>
                  <a:srgbClr val="A31515"/>
                </a:solidFill>
                <a:latin typeface="新宋体" panose="02010609030101010101" pitchFamily="49" charset="-122"/>
                <a:ea typeface="新宋体" panose="02010609030101010101" pitchFamily="49" charset="-122"/>
              </a:rPr>
              <a:t>"pause"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a:t>
            </a:r>
            <a:r>
              <a:rPr lang="zh-CN" altLang="en-US" sz="2400" dirty="0">
                <a:solidFill>
                  <a:srgbClr val="008000"/>
                </a:solidFill>
                <a:latin typeface="新宋体" panose="02010609030101010101" pitchFamily="49" charset="-122"/>
                <a:ea typeface="新宋体" panose="02010609030101010101" pitchFamily="49" charset="-122"/>
              </a:rPr>
              <a:t>暂停住控制台窗口</a:t>
            </a:r>
            <a:endParaRPr lang="zh-CN" altLang="en-US" sz="2400" dirty="0">
              <a:solidFill>
                <a:srgbClr val="000000"/>
              </a:solidFill>
              <a:latin typeface="新宋体" panose="02010609030101010101" pitchFamily="49" charset="-122"/>
              <a:ea typeface="新宋体" panose="02010609030101010101" pitchFamily="49" charset="-122"/>
            </a:endParaRPr>
          </a:p>
          <a:p>
            <a:pPr marL="0" indent="0">
              <a:spcBef>
                <a:spcPts val="1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return</a:t>
            </a:r>
            <a:r>
              <a:rPr lang="en-US" altLang="zh-CN" sz="2400" dirty="0">
                <a:solidFill>
                  <a:srgbClr val="000000"/>
                </a:solidFill>
                <a:latin typeface="新宋体" panose="02010609030101010101" pitchFamily="49" charset="-122"/>
                <a:ea typeface="新宋体" panose="02010609030101010101" pitchFamily="49" charset="-122"/>
              </a:rPr>
              <a:t> 0;</a:t>
            </a:r>
          </a:p>
          <a:p>
            <a:pPr marL="0" indent="0">
              <a:spcBef>
                <a:spcPts val="10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 main</a:t>
            </a:r>
            <a:r>
              <a:rPr lang="zh-CN" altLang="en-US" sz="2400" dirty="0">
                <a:solidFill>
                  <a:srgbClr val="008000"/>
                </a:solidFill>
                <a:latin typeface="新宋体" panose="02010609030101010101" pitchFamily="49" charset="-122"/>
                <a:ea typeface="新宋体" panose="02010609030101010101" pitchFamily="49" charset="-122"/>
              </a:rPr>
              <a:t>函数结束</a:t>
            </a:r>
            <a:endParaRPr lang="zh-CN" altLang="en-US" sz="24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43"/>
          <p:cNvSpPr txBox="1">
            <a:spLocks noChangeArrowheads="1"/>
          </p:cNvSpPr>
          <p:nvPr/>
        </p:nvSpPr>
        <p:spPr bwMode="auto">
          <a:xfrm>
            <a:off x="6925733" y="4756744"/>
            <a:ext cx="1837267" cy="4318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dirty="0" smtClean="0">
                <a:ea typeface="楷体_GB2312" pitchFamily="49" charset="-122"/>
              </a:rPr>
              <a:t>有什么问题</a:t>
            </a:r>
            <a:r>
              <a:rPr lang="en-US" altLang="zh-CN" sz="2400" dirty="0" smtClean="0">
                <a:ea typeface="楷体_GB2312" pitchFamily="49" charset="-122"/>
              </a:rPr>
              <a:t>?</a:t>
            </a:r>
            <a:endParaRPr lang="zh-CN" altLang="en-US" sz="2400" dirty="0">
              <a:ea typeface="楷体_GB2312" pitchFamily="49" charset="-122"/>
            </a:endParaRPr>
          </a:p>
        </p:txBody>
      </p:sp>
      <p:sp>
        <p:nvSpPr>
          <p:cNvPr id="10" name="Text Box 43"/>
          <p:cNvSpPr txBox="1">
            <a:spLocks noChangeArrowheads="1"/>
          </p:cNvSpPr>
          <p:nvPr/>
        </p:nvSpPr>
        <p:spPr bwMode="auto">
          <a:xfrm>
            <a:off x="6925733" y="5340647"/>
            <a:ext cx="1837267" cy="4318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dirty="0" smtClean="0">
                <a:ea typeface="楷体_GB2312" pitchFamily="49" charset="-122"/>
              </a:rPr>
              <a:t>复用性差。</a:t>
            </a:r>
            <a:endParaRPr lang="zh-CN" altLang="en-US" sz="2400" dirty="0">
              <a:ea typeface="楷体_GB2312" pitchFamily="49" charset="-122"/>
            </a:endParaRPr>
          </a:p>
        </p:txBody>
      </p:sp>
    </p:spTree>
    <p:extLst>
      <p:ext uri="{BB962C8B-B14F-4D97-AF65-F5344CB8AC3E}">
        <p14:creationId xmlns:p14="http://schemas.microsoft.com/office/powerpoint/2010/main" val="3187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软件构件库</a:t>
            </a:r>
          </a:p>
        </p:txBody>
      </p:sp>
      <p:sp>
        <p:nvSpPr>
          <p:cNvPr id="3" name="内容占位符 2"/>
          <p:cNvSpPr>
            <a:spLocks noGrp="1"/>
          </p:cNvSpPr>
          <p:nvPr>
            <p:ph idx="1"/>
          </p:nvPr>
        </p:nvSpPr>
        <p:spPr/>
        <p:txBody>
          <a:bodyPr/>
          <a:lstStyle/>
          <a:p>
            <a:r>
              <a:rPr lang="zh-CN" altLang="en-US" dirty="0"/>
              <a:t>软件构件库</a:t>
            </a:r>
            <a:r>
              <a:rPr lang="en-US" altLang="zh-CN" dirty="0"/>
              <a:t>(software component library</a:t>
            </a:r>
            <a:r>
              <a:rPr lang="en-US" altLang="zh-CN" dirty="0" smtClean="0"/>
              <a:t>)</a:t>
            </a:r>
            <a:r>
              <a:rPr lang="zh-CN" altLang="en-US" dirty="0"/>
              <a:t>存</a:t>
            </a:r>
            <a:r>
              <a:rPr lang="zh-CN" altLang="en-US" dirty="0" smtClean="0"/>
              <a:t>储可</a:t>
            </a:r>
            <a:r>
              <a:rPr lang="zh-CN" altLang="en-US" dirty="0"/>
              <a:t>复用软件构件及其相关代码或文档信息，是用以支持开发人员进行代码复用的软件包</a:t>
            </a:r>
            <a:r>
              <a:rPr lang="zh-CN" altLang="en-US" dirty="0" smtClean="0"/>
              <a:t>。</a:t>
            </a:r>
            <a:endParaRPr lang="en-US" altLang="zh-CN" dirty="0" smtClean="0"/>
          </a:p>
          <a:p>
            <a:pPr lvl="1"/>
            <a:r>
              <a:rPr lang="zh-CN" altLang="en-US" dirty="0"/>
              <a:t>代表性的软件构件</a:t>
            </a:r>
            <a:r>
              <a:rPr lang="zh-CN" altLang="en-US" dirty="0" smtClean="0"/>
              <a:t>库</a:t>
            </a:r>
            <a:r>
              <a:rPr lang="en-US" altLang="zh-CN" dirty="0" smtClean="0"/>
              <a:t>: VC2017</a:t>
            </a:r>
            <a:r>
              <a:rPr lang="zh-CN" altLang="en-US" dirty="0" smtClean="0"/>
              <a:t>提供的</a:t>
            </a:r>
            <a:r>
              <a:rPr lang="zh-CN" altLang="en-US" dirty="0"/>
              <a:t>软件构件</a:t>
            </a:r>
            <a:r>
              <a:rPr lang="zh-CN" altLang="en-US" dirty="0" smtClean="0"/>
              <a:t>库</a:t>
            </a:r>
            <a:endParaRPr lang="en-US" altLang="zh-CN" dirty="0" smtClean="0"/>
          </a:p>
          <a:p>
            <a:pPr lvl="2"/>
            <a:r>
              <a:rPr lang="zh-CN" altLang="en-US" dirty="0" smtClean="0"/>
              <a:t>结果</a:t>
            </a:r>
            <a:r>
              <a:rPr lang="en-US" altLang="zh-CN" dirty="0" smtClean="0"/>
              <a:t>: </a:t>
            </a:r>
            <a:r>
              <a:rPr lang="zh-CN" altLang="en-US" dirty="0" smtClean="0"/>
              <a:t>我们可以直接调用函数</a:t>
            </a:r>
            <a:r>
              <a:rPr lang="en-US" altLang="zh-CN" dirty="0" err="1" smtClean="0"/>
              <a:t>printf</a:t>
            </a:r>
            <a:r>
              <a:rPr lang="zh-CN" altLang="en-US" dirty="0" smtClean="0"/>
              <a:t>和</a:t>
            </a:r>
            <a:r>
              <a:rPr lang="en-US" altLang="zh-CN" dirty="0" err="1" smtClean="0"/>
              <a:t>scanf_s</a:t>
            </a:r>
            <a:r>
              <a:rPr lang="zh-CN" altLang="en-US" dirty="0" smtClean="0"/>
              <a:t>。</a:t>
            </a:r>
            <a:endParaRPr lang="en-US" altLang="zh-CN" dirty="0" smtClean="0"/>
          </a:p>
          <a:p>
            <a:pPr lvl="2"/>
            <a:r>
              <a:rPr lang="zh-CN" altLang="en-US" dirty="0" smtClean="0"/>
              <a:t>为什么我们知道去调用这些函数</a:t>
            </a:r>
            <a:r>
              <a:rPr lang="en-US" altLang="zh-CN" dirty="0" smtClean="0"/>
              <a:t>: </a:t>
            </a:r>
            <a:r>
              <a:rPr lang="zh-CN" altLang="en-US" dirty="0" smtClean="0"/>
              <a:t>因为</a:t>
            </a:r>
            <a:r>
              <a:rPr lang="en-US" altLang="zh-CN" dirty="0" smtClean="0"/>
              <a:t>VC2017</a:t>
            </a:r>
            <a:r>
              <a:rPr lang="zh-CN" altLang="en-US" dirty="0" smtClean="0"/>
              <a:t>提供相应的</a:t>
            </a:r>
            <a:r>
              <a:rPr lang="zh-CN" altLang="en-US" dirty="0" smtClean="0">
                <a:solidFill>
                  <a:srgbClr val="0000FF"/>
                </a:solidFill>
              </a:rPr>
              <a:t>文档</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212485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励志</a:t>
            </a:r>
          </a:p>
          <a:p>
            <a:r>
              <a:rPr lang="zh-CN" altLang="en-US" dirty="0"/>
              <a:t>学习方法</a:t>
            </a:r>
          </a:p>
          <a:p>
            <a:r>
              <a:rPr lang="en-US" altLang="zh-CN" dirty="0"/>
              <a:t>C++</a:t>
            </a:r>
            <a:r>
              <a:rPr lang="zh-CN" altLang="en-US" dirty="0"/>
              <a:t>简介</a:t>
            </a:r>
          </a:p>
          <a:p>
            <a:r>
              <a:rPr lang="zh-CN" altLang="en-US" dirty="0"/>
              <a:t>课程简介</a:t>
            </a:r>
          </a:p>
          <a:p>
            <a:pPr marL="342900" indent="-342900" fontAlgn="base">
              <a:lnSpc>
                <a:spcPct val="90000"/>
              </a:lnSpc>
              <a:spcBef>
                <a:spcPct val="20000"/>
              </a:spcBef>
              <a:spcAft>
                <a:spcPct val="0"/>
              </a:spcAft>
              <a:buChar char="•"/>
              <a:tabLst>
                <a:tab pos="1808163" algn="l"/>
              </a:tabLst>
            </a:pPr>
            <a:r>
              <a:rPr kumimoji="1" lang="zh-CN" altLang="en-US" sz="4000" dirty="0">
                <a:solidFill>
                  <a:srgbClr val="FF3300"/>
                </a:solidFill>
                <a:latin typeface="华文行楷" panose="02010800040101010101" pitchFamily="2" charset="-122"/>
                <a:ea typeface="华文行楷" panose="02010800040101010101" pitchFamily="2" charset="-122"/>
                <a:cs typeface="+mn-cs"/>
              </a:rPr>
              <a:t>什么是好的</a:t>
            </a:r>
            <a:r>
              <a:rPr kumimoji="1" lang="en-US" altLang="zh-CN" sz="4000" dirty="0">
                <a:solidFill>
                  <a:srgbClr val="FF3300"/>
                </a:solidFill>
                <a:latin typeface="华文彩云" panose="02010800040101010101" pitchFamily="2" charset="-122"/>
                <a:ea typeface="华文彩云" panose="02010800040101010101" pitchFamily="2" charset="-122"/>
                <a:cs typeface="+mn-cs"/>
              </a:rPr>
              <a:t>C++</a:t>
            </a:r>
            <a:r>
              <a:rPr kumimoji="1" lang="zh-CN" altLang="en-US" sz="4000" dirty="0">
                <a:solidFill>
                  <a:srgbClr val="FF3300"/>
                </a:solidFill>
                <a:latin typeface="华文行楷" panose="02010800040101010101" pitchFamily="2" charset="-122"/>
                <a:ea typeface="华文行楷" panose="02010800040101010101" pitchFamily="2" charset="-122"/>
                <a:cs typeface="+mn-cs"/>
              </a:rPr>
              <a:t>程序</a:t>
            </a:r>
            <a:r>
              <a:rPr kumimoji="1" lang="en-US" altLang="zh-CN" sz="4000" dirty="0">
                <a:solidFill>
                  <a:srgbClr val="FF3300"/>
                </a:solidFill>
                <a:latin typeface="+mn-lt"/>
                <a:ea typeface="+mn-ea"/>
                <a:cs typeface="+mn-cs"/>
              </a:rPr>
              <a: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659"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软件构件库应具备的特点</a:t>
            </a:r>
          </a:p>
        </p:txBody>
      </p:sp>
      <p:sp>
        <p:nvSpPr>
          <p:cNvPr id="3" name="内容占位符 2"/>
          <p:cNvSpPr>
            <a:spLocks noGrp="1"/>
          </p:cNvSpPr>
          <p:nvPr>
            <p:ph idx="1"/>
          </p:nvPr>
        </p:nvSpPr>
        <p:spPr/>
        <p:txBody>
          <a:bodyPr/>
          <a:lstStyle/>
          <a:p>
            <a:r>
              <a:rPr lang="zh-CN" altLang="en-US" dirty="0"/>
              <a:t>方便</a:t>
            </a:r>
            <a:r>
              <a:rPr lang="zh-CN" altLang="en-US" dirty="0" smtClean="0"/>
              <a:t>查找</a:t>
            </a:r>
            <a:endParaRPr lang="en-US" altLang="zh-CN" dirty="0" smtClean="0"/>
          </a:p>
          <a:p>
            <a:pPr lvl="1"/>
            <a:r>
              <a:rPr lang="zh-CN" altLang="en-US" dirty="0" smtClean="0"/>
              <a:t>方便</a:t>
            </a:r>
            <a:r>
              <a:rPr lang="zh-CN" altLang="en-US" dirty="0"/>
              <a:t>研发人员找到所需要的代码或接口。</a:t>
            </a:r>
          </a:p>
          <a:p>
            <a:r>
              <a:rPr lang="zh-CN" altLang="en-US" dirty="0"/>
              <a:t>可以重复</a:t>
            </a:r>
            <a:r>
              <a:rPr lang="zh-CN" altLang="en-US" dirty="0" smtClean="0"/>
              <a:t>利用</a:t>
            </a:r>
            <a:endParaRPr lang="en-US" altLang="zh-CN" dirty="0" smtClean="0"/>
          </a:p>
          <a:p>
            <a:pPr lvl="1"/>
            <a:r>
              <a:rPr lang="zh-CN" altLang="en-US" dirty="0" smtClean="0"/>
              <a:t>通常</a:t>
            </a:r>
            <a:r>
              <a:rPr lang="zh-CN" altLang="en-US" dirty="0"/>
              <a:t>不需要修改代码就可以直接调用。</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19593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软件构件</a:t>
            </a:r>
            <a:r>
              <a:rPr lang="zh-CN" altLang="en-US" dirty="0" smtClean="0"/>
              <a:t>库的组成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软件构件库通常包括</a:t>
            </a:r>
            <a:r>
              <a:rPr lang="en-US" altLang="zh-CN" dirty="0"/>
              <a:t>: </a:t>
            </a:r>
            <a:r>
              <a:rPr lang="zh-CN" altLang="en-US" dirty="0"/>
              <a:t>需求说明、软件设计规约、源代码、目标码、实现原理文档、测试方案、测试代码、测试用例以及用户手册等</a:t>
            </a:r>
            <a:r>
              <a:rPr lang="zh-CN" altLang="en-US" dirty="0" smtClean="0"/>
              <a:t>。</a:t>
            </a:r>
            <a:endParaRPr lang="en-US" altLang="zh-CN" dirty="0" smtClean="0"/>
          </a:p>
          <a:p>
            <a:pPr lvl="1"/>
            <a:r>
              <a:rPr lang="zh-CN" altLang="en-US" dirty="0" smtClean="0"/>
              <a:t>上面各个组成部分不必全部具备。</a:t>
            </a:r>
            <a:endParaRPr lang="en-US" altLang="zh-CN" dirty="0" smtClean="0"/>
          </a:p>
          <a:p>
            <a:r>
              <a:rPr lang="en-US" altLang="zh-CN" dirty="0" smtClean="0">
                <a:solidFill>
                  <a:srgbClr val="0000FF"/>
                </a:solidFill>
              </a:rPr>
              <a:t>C</a:t>
            </a:r>
            <a:r>
              <a:rPr lang="zh-CN" altLang="en-US" dirty="0">
                <a:solidFill>
                  <a:srgbClr val="0000FF"/>
                </a:solidFill>
              </a:rPr>
              <a:t>语言</a:t>
            </a:r>
            <a:r>
              <a:rPr lang="zh-CN" altLang="en-US" dirty="0"/>
              <a:t>软件构件</a:t>
            </a:r>
            <a:r>
              <a:rPr lang="zh-CN" altLang="en-US" dirty="0" smtClean="0"/>
              <a:t>库的基本组成</a:t>
            </a:r>
            <a:endParaRPr lang="en-US" altLang="zh-CN" dirty="0" smtClean="0"/>
          </a:p>
          <a:p>
            <a:pPr lvl="1"/>
            <a:r>
              <a:rPr lang="zh-CN" altLang="en-US" dirty="0" smtClean="0"/>
              <a:t>代码文件</a:t>
            </a:r>
            <a:r>
              <a:rPr lang="en-US" altLang="zh-CN" dirty="0" smtClean="0"/>
              <a:t>: </a:t>
            </a:r>
            <a:r>
              <a:rPr lang="zh-CN" altLang="en-US" dirty="0" smtClean="0"/>
              <a:t>具有良好组织的函数或</a:t>
            </a:r>
            <a:r>
              <a:rPr lang="zh-CN" altLang="en-US" dirty="0"/>
              <a:t>宏定义等</a:t>
            </a:r>
            <a:r>
              <a:rPr lang="zh-CN" altLang="en-US" dirty="0" smtClean="0"/>
              <a:t>构件。</a:t>
            </a:r>
            <a:endParaRPr lang="en-US" altLang="zh-CN" dirty="0" smtClean="0"/>
          </a:p>
          <a:p>
            <a:pPr lvl="1"/>
            <a:r>
              <a:rPr lang="zh-CN" altLang="en-US" dirty="0" smtClean="0"/>
              <a:t>文档文件</a:t>
            </a:r>
            <a:r>
              <a:rPr lang="en-US" altLang="zh-CN" dirty="0" smtClean="0"/>
              <a:t>: </a:t>
            </a:r>
            <a:r>
              <a:rPr lang="zh-CN" altLang="en-US" dirty="0" smtClean="0"/>
              <a:t>说明如何调用这些构件。</a:t>
            </a:r>
            <a:endParaRPr lang="en-US" altLang="zh-CN" dirty="0" smtClean="0"/>
          </a:p>
          <a:p>
            <a:r>
              <a:rPr lang="en-US" altLang="zh-CN" dirty="0" smtClean="0">
                <a:solidFill>
                  <a:srgbClr val="0000FF"/>
                </a:solidFill>
              </a:rPr>
              <a:t>C++</a:t>
            </a:r>
            <a:r>
              <a:rPr lang="zh-CN" altLang="en-US" dirty="0" smtClean="0">
                <a:solidFill>
                  <a:srgbClr val="0000FF"/>
                </a:solidFill>
              </a:rPr>
              <a:t>语言</a:t>
            </a:r>
            <a:r>
              <a:rPr lang="zh-CN" altLang="en-US" dirty="0"/>
              <a:t>软件构件</a:t>
            </a:r>
            <a:r>
              <a:rPr lang="zh-CN" altLang="en-US" dirty="0" smtClean="0"/>
              <a:t>库的</a:t>
            </a:r>
            <a:r>
              <a:rPr lang="zh-CN" altLang="en-US" dirty="0"/>
              <a:t>基本</a:t>
            </a:r>
            <a:r>
              <a:rPr lang="zh-CN" altLang="en-US" dirty="0" smtClean="0"/>
              <a:t>组成</a:t>
            </a:r>
            <a:endParaRPr lang="en-US" altLang="zh-CN" dirty="0"/>
          </a:p>
          <a:p>
            <a:pPr lvl="1"/>
            <a:r>
              <a:rPr lang="zh-CN" altLang="en-US" dirty="0"/>
              <a:t>代码文件</a:t>
            </a:r>
            <a:r>
              <a:rPr lang="en-US" altLang="zh-CN" dirty="0"/>
              <a:t>: </a:t>
            </a:r>
            <a:r>
              <a:rPr lang="zh-CN" altLang="en-US" dirty="0"/>
              <a:t>具有良好组织</a:t>
            </a:r>
            <a:r>
              <a:rPr lang="zh-CN" altLang="en-US" dirty="0" smtClean="0"/>
              <a:t>的</a:t>
            </a:r>
            <a:r>
              <a:rPr lang="zh-CN" altLang="en-US" dirty="0" smtClean="0">
                <a:solidFill>
                  <a:srgbClr val="0000FF"/>
                </a:solidFill>
              </a:rPr>
              <a:t>类</a:t>
            </a:r>
            <a:r>
              <a:rPr lang="zh-CN" altLang="en-US" dirty="0" smtClean="0"/>
              <a:t>、</a:t>
            </a:r>
            <a:r>
              <a:rPr lang="zh-CN" altLang="en-US" smtClean="0">
                <a:solidFill>
                  <a:srgbClr val="0000FF"/>
                </a:solidFill>
              </a:rPr>
              <a:t>模板</a:t>
            </a:r>
            <a:r>
              <a:rPr lang="zh-CN" altLang="en-US" smtClean="0"/>
              <a:t>、共用体、函数</a:t>
            </a:r>
            <a:r>
              <a:rPr lang="zh-CN" altLang="en-US" dirty="0"/>
              <a:t>或宏定义等构件。</a:t>
            </a:r>
            <a:endParaRPr lang="en-US" altLang="zh-CN" dirty="0"/>
          </a:p>
          <a:p>
            <a:pPr lvl="1"/>
            <a:r>
              <a:rPr lang="zh-CN" altLang="en-US" dirty="0"/>
              <a:t>文档文件</a:t>
            </a:r>
            <a:r>
              <a:rPr lang="en-US" altLang="zh-CN" dirty="0"/>
              <a:t>: </a:t>
            </a:r>
            <a:r>
              <a:rPr lang="zh-CN" altLang="en-US" dirty="0"/>
              <a:t>说明如何调用这些构件</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127933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为什么要建立软件</a:t>
            </a:r>
            <a:r>
              <a:rPr lang="zh-CN" altLang="en-US" dirty="0"/>
              <a:t>构件库</a:t>
            </a:r>
          </a:p>
        </p:txBody>
      </p:sp>
      <p:sp>
        <p:nvSpPr>
          <p:cNvPr id="3" name="内容占位符 2"/>
          <p:cNvSpPr>
            <a:spLocks noGrp="1"/>
          </p:cNvSpPr>
          <p:nvPr>
            <p:ph idx="1"/>
          </p:nvPr>
        </p:nvSpPr>
        <p:spPr/>
        <p:txBody>
          <a:bodyPr>
            <a:normAutofit/>
          </a:bodyPr>
          <a:lstStyle/>
          <a:p>
            <a:r>
              <a:rPr lang="zh-CN" altLang="en-US" sz="3600" dirty="0"/>
              <a:t>软件</a:t>
            </a:r>
            <a:r>
              <a:rPr lang="en-US" altLang="zh-CN" sz="3600" dirty="0"/>
              <a:t>——</a:t>
            </a:r>
            <a:r>
              <a:rPr lang="zh-CN" altLang="en-US" sz="3600" dirty="0"/>
              <a:t>我的职业</a:t>
            </a:r>
            <a:r>
              <a:rPr lang="en-US" altLang="zh-CN" sz="3600" dirty="0"/>
              <a:t>?</a:t>
            </a:r>
          </a:p>
          <a:p>
            <a:pPr lvl="1"/>
            <a:r>
              <a:rPr lang="zh-CN" altLang="en-US" sz="3200" dirty="0"/>
              <a:t>成功能否来得轻松些</a:t>
            </a:r>
            <a:r>
              <a:rPr lang="en-US" altLang="zh-CN" sz="3200" dirty="0"/>
              <a:t>?</a:t>
            </a:r>
          </a:p>
          <a:p>
            <a:r>
              <a:rPr lang="zh-CN" altLang="en-US" sz="3600" dirty="0"/>
              <a:t>现在</a:t>
            </a:r>
          </a:p>
          <a:p>
            <a:pPr lvl="1"/>
            <a:r>
              <a:rPr lang="zh-CN" altLang="en-US" sz="3200" dirty="0"/>
              <a:t>为未来职业奠定基础</a:t>
            </a:r>
          </a:p>
          <a:p>
            <a:pPr lvl="1"/>
            <a:r>
              <a:rPr lang="zh-CN" altLang="en-US" sz="3200" dirty="0"/>
              <a:t>职业的起点</a:t>
            </a:r>
            <a:r>
              <a:rPr lang="en-US" altLang="zh-CN" sz="3200" dirty="0"/>
              <a:t>?</a:t>
            </a:r>
          </a:p>
          <a:p>
            <a:r>
              <a:rPr lang="zh-CN" altLang="en-US" sz="3600" dirty="0"/>
              <a:t>如何写出好的</a:t>
            </a:r>
            <a:r>
              <a:rPr lang="en-US" altLang="zh-CN" sz="3600" dirty="0"/>
              <a:t>C++</a:t>
            </a:r>
            <a:r>
              <a:rPr lang="zh-CN" altLang="en-US" sz="3600" dirty="0"/>
              <a:t>程序</a:t>
            </a:r>
            <a:r>
              <a:rPr lang="en-US" altLang="zh-CN" sz="3600" dirty="0" smtClean="0"/>
              <a:t>?</a:t>
            </a:r>
            <a:endParaRPr lang="en-US" altLang="zh-CN" sz="3600" dirty="0"/>
          </a:p>
          <a:p>
            <a:pPr lvl="1"/>
            <a:r>
              <a:rPr lang="zh-CN" altLang="en-US" sz="3200" dirty="0"/>
              <a:t>不断积累写好</a:t>
            </a:r>
            <a:r>
              <a:rPr lang="en-US" altLang="zh-CN" sz="3200" dirty="0"/>
              <a:t>C++</a:t>
            </a:r>
            <a:r>
              <a:rPr lang="zh-CN" altLang="en-US" sz="3200" dirty="0"/>
              <a:t>软件构件库的经验。</a:t>
            </a:r>
            <a:endParaRPr lang="en-US" altLang="zh-CN" sz="32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0851979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为什么要建立软件构件</a:t>
            </a:r>
            <a:r>
              <a:rPr lang="zh-CN" altLang="en-US" dirty="0" smtClean="0"/>
              <a:t>库</a:t>
            </a:r>
            <a:r>
              <a:rPr lang="en-US" altLang="zh-CN" dirty="0" smtClean="0"/>
              <a:t>: </a:t>
            </a:r>
            <a:r>
              <a:rPr lang="zh-CN" altLang="en-US" dirty="0" smtClean="0"/>
              <a:t>形象比喻</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2021年2月25日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63</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内容占位符 2"/>
          <p:cNvSpPr txBox="1">
            <a:spLocks/>
          </p:cNvSpPr>
          <p:nvPr/>
        </p:nvSpPr>
        <p:spPr>
          <a:xfrm>
            <a:off x="461963" y="1457324"/>
            <a:ext cx="4104000" cy="4557885"/>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雕版</a:t>
            </a:r>
            <a:r>
              <a:rPr lang="zh-CN" altLang="en-US" dirty="0" smtClean="0"/>
              <a:t>印刷术</a:t>
            </a:r>
            <a:endParaRPr lang="en-US" altLang="zh-CN" dirty="0" smtClean="0"/>
          </a:p>
          <a:p>
            <a:pPr lvl="1"/>
            <a:r>
              <a:rPr lang="zh-CN" altLang="en-US" dirty="0" smtClean="0"/>
              <a:t>铁板一块。</a:t>
            </a:r>
            <a:endParaRPr lang="en-US" altLang="zh-CN" dirty="0" smtClean="0"/>
          </a:p>
          <a:p>
            <a:pPr lvl="1"/>
            <a:r>
              <a:rPr lang="zh-CN" altLang="en-US" dirty="0" smtClean="0"/>
              <a:t>很难复用。</a:t>
            </a:r>
            <a:endParaRPr lang="en-US" altLang="zh-CN" dirty="0" smtClean="0"/>
          </a:p>
          <a:p>
            <a:pPr lvl="1"/>
            <a:r>
              <a:rPr lang="zh-CN" altLang="en-US" dirty="0" smtClean="0"/>
              <a:t>如果仅制</a:t>
            </a:r>
            <a:r>
              <a:rPr lang="zh-CN" altLang="en-US" dirty="0"/>
              <a:t>版</a:t>
            </a:r>
            <a:r>
              <a:rPr lang="zh-CN" altLang="en-US" dirty="0" smtClean="0"/>
              <a:t>一块，则工作量可能会较小。</a:t>
            </a:r>
            <a:endParaRPr lang="en-US" altLang="zh-CN" dirty="0" smtClean="0"/>
          </a:p>
          <a:p>
            <a:pPr lvl="1"/>
            <a:r>
              <a:rPr lang="zh-CN" altLang="en-US" dirty="0" smtClean="0"/>
              <a:t>如果制版块数多，</a:t>
            </a:r>
            <a:r>
              <a:rPr lang="zh-CN" altLang="en-US" dirty="0"/>
              <a:t>则工作量可能</a:t>
            </a:r>
            <a:r>
              <a:rPr lang="zh-CN" altLang="en-US" dirty="0" smtClean="0"/>
              <a:t>会大</a:t>
            </a:r>
            <a:r>
              <a:rPr lang="zh-CN" altLang="en-US" dirty="0"/>
              <a:t>很多</a:t>
            </a:r>
            <a:r>
              <a:rPr lang="zh-CN" altLang="en-US" dirty="0" smtClean="0"/>
              <a:t>。</a:t>
            </a:r>
            <a:endParaRPr lang="en-US" dirty="0"/>
          </a:p>
        </p:txBody>
      </p:sp>
      <p:sp>
        <p:nvSpPr>
          <p:cNvPr id="11" name="内容占位符 2"/>
          <p:cNvSpPr txBox="1">
            <a:spLocks/>
          </p:cNvSpPr>
          <p:nvPr/>
        </p:nvSpPr>
        <p:spPr>
          <a:xfrm>
            <a:off x="4578038" y="1457325"/>
            <a:ext cx="4104000" cy="4557884"/>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活字印刷术</a:t>
            </a:r>
            <a:endParaRPr lang="en-US" altLang="zh-CN" dirty="0" smtClean="0"/>
          </a:p>
          <a:p>
            <a:pPr lvl="1"/>
            <a:r>
              <a:rPr lang="zh-CN" altLang="en-US" dirty="0" smtClean="0"/>
              <a:t>字可以自由组合。</a:t>
            </a:r>
            <a:endParaRPr lang="en-US" altLang="zh-CN" dirty="0" smtClean="0"/>
          </a:p>
          <a:p>
            <a:pPr lvl="1"/>
            <a:r>
              <a:rPr lang="zh-CN" altLang="en-US" dirty="0"/>
              <a:t>每个字都可以</a:t>
            </a:r>
            <a:r>
              <a:rPr lang="zh-CN" altLang="en-US" dirty="0" smtClean="0"/>
              <a:t>复用。</a:t>
            </a:r>
            <a:endParaRPr lang="en-US" altLang="zh-CN" dirty="0" smtClean="0"/>
          </a:p>
          <a:p>
            <a:pPr lvl="1"/>
            <a:r>
              <a:rPr lang="zh-CN" altLang="en-US" dirty="0"/>
              <a:t>如果仅制版一块，则工作量可能会</a:t>
            </a:r>
            <a:r>
              <a:rPr lang="zh-CN" altLang="en-US" dirty="0" smtClean="0"/>
              <a:t>较大。</a:t>
            </a:r>
            <a:endParaRPr lang="en-US" altLang="zh-CN" dirty="0"/>
          </a:p>
          <a:p>
            <a:pPr lvl="1"/>
            <a:r>
              <a:rPr lang="zh-CN" altLang="en-US" dirty="0"/>
              <a:t>如果制版块数多，则工作量可能</a:t>
            </a:r>
            <a:r>
              <a:rPr lang="zh-CN" altLang="en-US" dirty="0" smtClean="0"/>
              <a:t>会小很多。</a:t>
            </a:r>
            <a:endParaRPr lang="en-US" altLang="zh-CN" dirty="0"/>
          </a:p>
        </p:txBody>
      </p:sp>
    </p:spTree>
    <p:extLst>
      <p:ext uri="{BB962C8B-B14F-4D97-AF65-F5344CB8AC3E}">
        <p14:creationId xmlns:p14="http://schemas.microsoft.com/office/powerpoint/2010/main" val="51127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面向对象技术与软件构件库</a:t>
            </a:r>
          </a:p>
        </p:txBody>
      </p:sp>
      <p:sp>
        <p:nvSpPr>
          <p:cNvPr id="3" name="内容占位符 2"/>
          <p:cNvSpPr>
            <a:spLocks noGrp="1"/>
          </p:cNvSpPr>
          <p:nvPr>
            <p:ph idx="1"/>
          </p:nvPr>
        </p:nvSpPr>
        <p:spPr/>
        <p:txBody>
          <a:bodyPr/>
          <a:lstStyle/>
          <a:p>
            <a:r>
              <a:rPr lang="zh-CN" altLang="en-US" dirty="0"/>
              <a:t>可以用来实现软件构件库。</a:t>
            </a:r>
          </a:p>
          <a:p>
            <a:r>
              <a:rPr lang="zh-CN" altLang="en-US" dirty="0"/>
              <a:t>可以实现软件构件库的有效组织和管理，例如</a:t>
            </a:r>
            <a:r>
              <a:rPr lang="en-US" altLang="zh-CN" dirty="0"/>
              <a:t>: </a:t>
            </a:r>
            <a:r>
              <a:rPr lang="zh-CN" altLang="en-US" dirty="0"/>
              <a:t>类或命名空间。</a:t>
            </a:r>
          </a:p>
          <a:p>
            <a:r>
              <a:rPr lang="zh-CN" altLang="en-US" dirty="0"/>
              <a:t>同时提供了方便软件构件库应用和扩展的机制，例如</a:t>
            </a:r>
            <a:r>
              <a:rPr lang="en-US" altLang="zh-CN" dirty="0"/>
              <a:t>: </a:t>
            </a:r>
            <a:r>
              <a:rPr lang="zh-CN" altLang="en-US" dirty="0"/>
              <a:t>封装性和继承性等。</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476687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 </a:t>
            </a:r>
            <a:r>
              <a:rPr lang="zh-CN" altLang="en-US" dirty="0"/>
              <a:t>整数的输入与输出</a:t>
            </a:r>
          </a:p>
        </p:txBody>
      </p:sp>
      <p:sp>
        <p:nvSpPr>
          <p:cNvPr id="3" name="内容占位符 2"/>
          <p:cNvSpPr>
            <a:spLocks noGrp="1"/>
          </p:cNvSpPr>
          <p:nvPr>
            <p:ph idx="1"/>
          </p:nvPr>
        </p:nvSpPr>
        <p:spPr/>
        <p:txBody>
          <a:bodyPr/>
          <a:lstStyle/>
          <a:p>
            <a:r>
              <a:rPr lang="zh-CN" altLang="en-US" dirty="0"/>
              <a:t>接受来自控制台窗口输入的一个整数。</a:t>
            </a:r>
          </a:p>
          <a:p>
            <a:r>
              <a:rPr lang="zh-CN" altLang="en-US" dirty="0"/>
              <a:t>在控制台窗口中输出该整数</a:t>
            </a:r>
            <a:r>
              <a:rPr lang="zh-CN" altLang="en-US" dirty="0" smtClean="0"/>
              <a:t>。</a:t>
            </a:r>
            <a:endParaRPr lang="en-US" altLang="zh-CN" dirty="0" smtClean="0"/>
          </a:p>
          <a:p>
            <a:r>
              <a:rPr lang="zh-CN" altLang="en-US" dirty="0" smtClean="0">
                <a:solidFill>
                  <a:srgbClr val="0000FF"/>
                </a:solidFill>
              </a:rPr>
              <a:t>增加要求</a:t>
            </a:r>
            <a:r>
              <a:rPr lang="en-US" altLang="zh-CN" dirty="0" smtClean="0">
                <a:solidFill>
                  <a:srgbClr val="0000FF"/>
                </a:solidFill>
              </a:rPr>
              <a:t>: </a:t>
            </a:r>
            <a:r>
              <a:rPr lang="zh-CN" altLang="en-US" dirty="0">
                <a:solidFill>
                  <a:srgbClr val="0000FF"/>
                </a:solidFill>
              </a:rPr>
              <a:t>实现上面功能的</a:t>
            </a:r>
            <a:r>
              <a:rPr lang="zh-CN" altLang="en-US" dirty="0" smtClean="0">
                <a:solidFill>
                  <a:srgbClr val="0000FF"/>
                </a:solidFill>
              </a:rPr>
              <a:t>代码要求</a:t>
            </a:r>
            <a:r>
              <a:rPr lang="zh-CN" altLang="en-US" dirty="0" smtClean="0">
                <a:solidFill>
                  <a:srgbClr val="FF0000"/>
                </a:solidFill>
              </a:rPr>
              <a:t>可</a:t>
            </a:r>
            <a:r>
              <a:rPr lang="zh-CN" altLang="en-US" dirty="0">
                <a:solidFill>
                  <a:srgbClr val="FF0000"/>
                </a:solidFill>
              </a:rPr>
              <a:t>复用</a:t>
            </a:r>
            <a:r>
              <a:rPr lang="zh-CN" altLang="en-US" dirty="0">
                <a:solidFill>
                  <a:srgbClr val="0000FF"/>
                </a:solidFill>
              </a:rPr>
              <a:t>，即可以加入</a:t>
            </a:r>
            <a:r>
              <a:rPr lang="zh-CN" altLang="en-US" dirty="0">
                <a:solidFill>
                  <a:srgbClr val="FF0000"/>
                </a:solidFill>
              </a:rPr>
              <a:t>软件构件</a:t>
            </a:r>
            <a:r>
              <a:rPr lang="zh-CN" altLang="en-US" dirty="0" smtClean="0">
                <a:solidFill>
                  <a:srgbClr val="FF0000"/>
                </a:solidFill>
              </a:rPr>
              <a:t>库</a:t>
            </a:r>
            <a:r>
              <a:rPr lang="zh-CN" altLang="en-US" dirty="0" smtClean="0">
                <a:solidFill>
                  <a:srgbClr val="0000FF"/>
                </a:solidFill>
              </a:rPr>
              <a:t>。</a:t>
            </a:r>
            <a:endParaRPr lang="zh-CN" altLang="en-US" dirty="0">
              <a:solidFill>
                <a:srgbClr val="0000FF"/>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587389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采用</a:t>
            </a:r>
            <a:r>
              <a:rPr lang="en-US" altLang="zh-CN" dirty="0" smtClean="0"/>
              <a:t>C</a:t>
            </a:r>
            <a:r>
              <a:rPr lang="zh-CN" altLang="en-US" dirty="0" smtClean="0"/>
              <a:t>语言实现</a:t>
            </a:r>
            <a:r>
              <a:rPr lang="en-US" altLang="zh-CN" dirty="0" smtClean="0"/>
              <a:t/>
            </a:r>
            <a:br>
              <a:rPr lang="en-US" altLang="zh-CN" dirty="0" smtClean="0"/>
            </a:br>
            <a:r>
              <a:rPr lang="en-US" altLang="zh-CN" dirty="0" smtClean="0"/>
              <a:t>(</a:t>
            </a:r>
            <a:r>
              <a:rPr lang="zh-CN" altLang="en-US" dirty="0"/>
              <a:t>文件名</a:t>
            </a:r>
            <a:r>
              <a:rPr lang="en-US" altLang="zh-CN" dirty="0" err="1" smtClean="0">
                <a:solidFill>
                  <a:srgbClr val="0000FF"/>
                </a:solidFill>
              </a:rPr>
              <a:t>C_GetIntegerSimple.h</a:t>
            </a:r>
            <a:r>
              <a:rPr lang="en-US" altLang="zh-CN" dirty="0" smtClean="0"/>
              <a:t>, </a:t>
            </a:r>
            <a:r>
              <a:rPr lang="zh-CN" altLang="en-US" dirty="0"/>
              <a:t>开发者</a:t>
            </a:r>
            <a:r>
              <a:rPr lang="en-US" altLang="zh-CN" dirty="0"/>
              <a:t>: </a:t>
            </a:r>
            <a:r>
              <a:rPr lang="zh-CN" altLang="en-US" dirty="0"/>
              <a:t>雍俊海</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C_GETINTEGERSIMPLE_H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C_GETINTEGERSIMPLE_H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8000"/>
                </a:solidFill>
                <a:latin typeface="新宋体" panose="02010609030101010101" pitchFamily="49" charset="-122"/>
                <a:ea typeface="新宋体" panose="02010609030101010101" pitchFamily="49" charset="-122"/>
              </a:rPr>
              <a:t>// #include "</a:t>
            </a:r>
            <a:r>
              <a:rPr lang="en-US" altLang="zh-CN" dirty="0" err="1">
                <a:solidFill>
                  <a:srgbClr val="008000"/>
                </a:solidFill>
                <a:latin typeface="新宋体" panose="02010609030101010101" pitchFamily="49" charset="-122"/>
                <a:ea typeface="新宋体" panose="02010609030101010101" pitchFamily="49" charset="-122"/>
              </a:rPr>
              <a:t>C_GetIntegerSimple.h</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extern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gb_getIntegerSimple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smtClean="0">
                <a:solidFill>
                  <a:srgbClr val="0000FF"/>
                </a:solidFill>
                <a:latin typeface="新宋体" panose="02010609030101010101" pitchFamily="49" charset="-122"/>
                <a:ea typeface="新宋体" panose="02010609030101010101" pitchFamily="49" charset="-122"/>
              </a:rPr>
              <a:t>endif</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81511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采用</a:t>
            </a:r>
            <a:r>
              <a:rPr lang="en-US" altLang="zh-CN" dirty="0"/>
              <a:t>C</a:t>
            </a:r>
            <a:r>
              <a:rPr lang="zh-CN" altLang="en-US" dirty="0"/>
              <a:t>语言实现</a:t>
            </a:r>
            <a:r>
              <a:rPr lang="en-US" altLang="zh-CN" dirty="0"/>
              <a:t/>
            </a:r>
            <a:br>
              <a:rPr lang="en-US" altLang="zh-CN" dirty="0"/>
            </a:br>
            <a:r>
              <a:rPr lang="en-US" altLang="zh-CN" dirty="0"/>
              <a:t>(</a:t>
            </a:r>
            <a:r>
              <a:rPr lang="zh-CN" altLang="en-US" dirty="0" smtClean="0"/>
              <a:t>文件名</a:t>
            </a:r>
            <a:r>
              <a:rPr lang="en-US" altLang="zh-CN" dirty="0" err="1">
                <a:solidFill>
                  <a:srgbClr val="0000FF"/>
                </a:solidFill>
              </a:rPr>
              <a:t>C_GetIntegerSimple.c</a:t>
            </a:r>
            <a:r>
              <a:rPr lang="en-US" altLang="zh-CN" dirty="0" smtClean="0"/>
              <a:t>,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stdio.h</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gb_getIntegerSimple</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result = 0;</a:t>
            </a:r>
          </a:p>
          <a:p>
            <a:pPr marL="0" indent="0">
              <a:buNone/>
            </a:pP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printf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请输入一个整数</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scanf_s</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"%d"</a:t>
            </a:r>
            <a:r>
              <a:rPr lang="en-US" altLang="zh-CN" dirty="0">
                <a:solidFill>
                  <a:srgbClr val="000000"/>
                </a:solidFill>
                <a:latin typeface="新宋体" panose="02010609030101010101" pitchFamily="49" charset="-122"/>
                <a:ea typeface="新宋体" panose="02010609030101010101" pitchFamily="49" charset="-122"/>
              </a:rPr>
              <a:t>, &amp;result);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printf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输入的整数是</a:t>
            </a:r>
            <a:r>
              <a:rPr lang="en-US" altLang="zh-CN" dirty="0">
                <a:solidFill>
                  <a:srgbClr val="A31515"/>
                </a:solidFill>
                <a:latin typeface="新宋体" panose="02010609030101010101" pitchFamily="49" charset="-122"/>
                <a:ea typeface="新宋体" panose="02010609030101010101" pitchFamily="49" charset="-122"/>
              </a:rPr>
              <a:t>%d</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 result);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result;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gb_getIntegerSimple</a:t>
            </a:r>
            <a:r>
              <a:rPr lang="zh-CN" altLang="en-US" dirty="0">
                <a:solidFill>
                  <a:srgbClr val="008000"/>
                </a:solidFill>
                <a:latin typeface="新宋体" panose="02010609030101010101" pitchFamily="49" charset="-122"/>
                <a:ea typeface="新宋体" panose="02010609030101010101" pitchFamily="49" charset="-122"/>
              </a:rPr>
              <a:t>函数</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453482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采用</a:t>
            </a:r>
            <a:r>
              <a:rPr lang="en-US" altLang="zh-CN" dirty="0"/>
              <a:t>C</a:t>
            </a:r>
            <a:r>
              <a:rPr lang="zh-CN" altLang="en-US" dirty="0"/>
              <a:t>语言实现</a:t>
            </a:r>
            <a:r>
              <a:rPr lang="en-US" altLang="zh-CN" dirty="0"/>
              <a:t/>
            </a:r>
            <a:br>
              <a:rPr lang="en-US" altLang="zh-CN" dirty="0"/>
            </a:br>
            <a:r>
              <a:rPr lang="en-US" altLang="zh-CN" sz="3100" dirty="0"/>
              <a:t>(</a:t>
            </a:r>
            <a:r>
              <a:rPr lang="zh-CN" altLang="en-US" sz="3100" dirty="0" smtClean="0"/>
              <a:t>文件名</a:t>
            </a:r>
            <a:r>
              <a:rPr lang="en-US" altLang="zh-CN" sz="3100" dirty="0" err="1">
                <a:solidFill>
                  <a:srgbClr val="0000FF"/>
                </a:solidFill>
              </a:rPr>
              <a:t>C_GetIntegerSimpleMain.c</a:t>
            </a:r>
            <a:r>
              <a:rPr lang="en-US" altLang="zh-CN" sz="3100" dirty="0" smtClean="0"/>
              <a:t>, </a:t>
            </a:r>
            <a:r>
              <a:rPr lang="zh-CN" altLang="en-US" sz="3100" dirty="0"/>
              <a:t>开发者</a:t>
            </a:r>
            <a:r>
              <a:rPr lang="en-US" altLang="zh-CN" sz="3100" dirty="0"/>
              <a:t>: </a:t>
            </a:r>
            <a:r>
              <a:rPr lang="zh-CN" altLang="en-US" sz="3100" dirty="0"/>
              <a:t>雍俊海</a:t>
            </a:r>
            <a:r>
              <a:rPr lang="en-US" altLang="zh-CN" sz="3100" dirty="0"/>
              <a:t>)</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stdio.h</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stdlib.h</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C_GetIntegerSimple.h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gb_getIntegerSimple</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a:t>
            </a:r>
            <a:r>
              <a:rPr lang="zh-CN" altLang="en-US" dirty="0" smtClean="0">
                <a:solidFill>
                  <a:srgbClr val="008000"/>
                </a:solidFill>
                <a:latin typeface="新宋体" panose="02010609030101010101" pitchFamily="49" charset="-122"/>
                <a:ea typeface="新宋体" panose="02010609030101010101" pitchFamily="49" charset="-122"/>
              </a:rPr>
              <a:t>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8203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在本案例中的</a:t>
            </a:r>
            <a:r>
              <a:rPr lang="en-US" altLang="zh-CN" dirty="0" smtClean="0">
                <a:solidFill>
                  <a:srgbClr val="0000FF"/>
                </a:solidFill>
              </a:rPr>
              <a:t>C</a:t>
            </a:r>
            <a:r>
              <a:rPr lang="zh-CN" altLang="en-US" dirty="0">
                <a:solidFill>
                  <a:srgbClr val="0000FF"/>
                </a:solidFill>
              </a:rPr>
              <a:t>语言</a:t>
            </a:r>
            <a:r>
              <a:rPr lang="zh-CN" altLang="en-US" dirty="0"/>
              <a:t>软件构件库</a:t>
            </a:r>
          </a:p>
        </p:txBody>
      </p:sp>
      <p:sp>
        <p:nvSpPr>
          <p:cNvPr id="3" name="内容占位符 2"/>
          <p:cNvSpPr>
            <a:spLocks noGrp="1"/>
          </p:cNvSpPr>
          <p:nvPr>
            <p:ph idx="1"/>
          </p:nvPr>
        </p:nvSpPr>
        <p:spPr/>
        <p:txBody>
          <a:bodyPr/>
          <a:lstStyle/>
          <a:p>
            <a:r>
              <a:rPr lang="zh-CN" altLang="en-US" dirty="0"/>
              <a:t>在本案例中的</a:t>
            </a:r>
            <a:r>
              <a:rPr lang="en-US" altLang="zh-CN" dirty="0"/>
              <a:t>C</a:t>
            </a:r>
            <a:r>
              <a:rPr lang="zh-CN" altLang="en-US" dirty="0"/>
              <a:t>语言软件构件</a:t>
            </a:r>
            <a:r>
              <a:rPr lang="zh-CN" altLang="en-US" dirty="0" smtClean="0"/>
              <a:t>库</a:t>
            </a:r>
            <a:endParaRPr lang="en-US" altLang="zh-CN" dirty="0" smtClean="0"/>
          </a:p>
          <a:p>
            <a:pPr lvl="1"/>
            <a:r>
              <a:rPr lang="en-US" altLang="zh-CN" dirty="0" err="1" smtClean="0"/>
              <a:t>C_GetIntegerSimple.h</a:t>
            </a:r>
            <a:endParaRPr lang="en-US" altLang="zh-CN" dirty="0" smtClean="0"/>
          </a:p>
          <a:p>
            <a:pPr lvl="1"/>
            <a:r>
              <a:rPr lang="en-US" altLang="zh-CN" dirty="0" err="1"/>
              <a:t>C_GetIntegerSimple.c</a:t>
            </a:r>
            <a:endParaRPr lang="en-US" altLang="zh-CN" dirty="0" smtClean="0"/>
          </a:p>
          <a:p>
            <a:r>
              <a:rPr lang="zh-CN" altLang="en-US" dirty="0" smtClean="0"/>
              <a:t>无法构成软件</a:t>
            </a:r>
            <a:r>
              <a:rPr lang="zh-CN" altLang="en-US" dirty="0"/>
              <a:t>构件</a:t>
            </a:r>
            <a:r>
              <a:rPr lang="zh-CN" altLang="en-US" dirty="0" smtClean="0"/>
              <a:t>库的代码文件</a:t>
            </a:r>
            <a:endParaRPr lang="en-US" altLang="zh-CN" dirty="0" smtClean="0"/>
          </a:p>
          <a:p>
            <a:pPr lvl="1"/>
            <a:r>
              <a:rPr lang="en-US" altLang="zh-CN" dirty="0" err="1"/>
              <a:t>C_GetIntegerSimpleMain.c</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43"/>
          <p:cNvSpPr txBox="1">
            <a:spLocks noChangeArrowheads="1"/>
          </p:cNvSpPr>
          <p:nvPr/>
        </p:nvSpPr>
        <p:spPr bwMode="auto">
          <a:xfrm>
            <a:off x="6268508" y="2222502"/>
            <a:ext cx="1837267" cy="4318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dirty="0" smtClean="0">
                <a:ea typeface="楷体_GB2312" pitchFamily="49" charset="-122"/>
              </a:rPr>
              <a:t>为什么</a:t>
            </a:r>
            <a:r>
              <a:rPr lang="en-US" altLang="zh-CN" sz="2400" dirty="0" smtClean="0">
                <a:ea typeface="楷体_GB2312" pitchFamily="49" charset="-122"/>
              </a:rPr>
              <a:t>?</a:t>
            </a:r>
            <a:endParaRPr lang="zh-CN" altLang="en-US" sz="2400" dirty="0">
              <a:ea typeface="楷体_GB2312" pitchFamily="49" charset="-122"/>
            </a:endParaRPr>
          </a:p>
        </p:txBody>
      </p:sp>
      <p:cxnSp>
        <p:nvCxnSpPr>
          <p:cNvPr id="13" name="直接箭头连接符 12"/>
          <p:cNvCxnSpPr>
            <a:stCxn id="9" idx="1"/>
          </p:cNvCxnSpPr>
          <p:nvPr/>
        </p:nvCxnSpPr>
        <p:spPr>
          <a:xfrm flipH="1" flipV="1">
            <a:off x="5772839" y="1839817"/>
            <a:ext cx="495669" cy="598585"/>
          </a:xfrm>
          <a:prstGeom prst="straightConnector1">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a:stCxn id="9" idx="1"/>
          </p:cNvCxnSpPr>
          <p:nvPr/>
        </p:nvCxnSpPr>
        <p:spPr>
          <a:xfrm flipH="1">
            <a:off x="5772839" y="2438402"/>
            <a:ext cx="495669" cy="598585"/>
          </a:xfrm>
          <a:prstGeom prst="straightConnector1">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9051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励志</a:t>
            </a:r>
            <a:r>
              <a:rPr lang="en-US" altLang="zh-CN" dirty="0"/>
              <a:t>: </a:t>
            </a:r>
            <a:r>
              <a:rPr lang="zh-CN" altLang="en-US" dirty="0"/>
              <a:t>清华</a:t>
            </a:r>
          </a:p>
        </p:txBody>
      </p:sp>
      <p:sp>
        <p:nvSpPr>
          <p:cNvPr id="3" name="内容占位符 2"/>
          <p:cNvSpPr>
            <a:spLocks noGrp="1"/>
          </p:cNvSpPr>
          <p:nvPr>
            <p:ph idx="1"/>
          </p:nvPr>
        </p:nvSpPr>
        <p:spPr/>
        <p:txBody>
          <a:bodyPr>
            <a:normAutofit lnSpcReduction="10000"/>
          </a:bodyPr>
          <a:lstStyle/>
          <a:p>
            <a:r>
              <a:rPr lang="zh-CN" altLang="en-US" dirty="0" smtClean="0"/>
              <a:t>是否记得建</a:t>
            </a:r>
            <a:r>
              <a:rPr lang="zh-CN" altLang="en-US" dirty="0"/>
              <a:t>校之</a:t>
            </a:r>
            <a:r>
              <a:rPr lang="zh-CN" altLang="en-US" dirty="0" smtClean="0"/>
              <a:t>耻</a:t>
            </a:r>
            <a:r>
              <a:rPr lang="en-US" altLang="zh-CN" dirty="0" smtClean="0"/>
              <a:t>?</a:t>
            </a:r>
          </a:p>
          <a:p>
            <a:pPr lvl="1"/>
            <a:r>
              <a:rPr lang="zh-CN" altLang="en-US" dirty="0" smtClean="0"/>
              <a:t>庚子赔款。</a:t>
            </a:r>
            <a:endParaRPr lang="zh-CN" altLang="en-US" dirty="0"/>
          </a:p>
          <a:p>
            <a:r>
              <a:rPr lang="en-US" altLang="zh-CN" dirty="0"/>
              <a:t>2019</a:t>
            </a:r>
            <a:r>
              <a:rPr lang="zh-CN" altLang="en-US" dirty="0"/>
              <a:t>年</a:t>
            </a:r>
            <a:r>
              <a:rPr lang="en-US" altLang="zh-CN" dirty="0"/>
              <a:t>4</a:t>
            </a:r>
            <a:r>
              <a:rPr lang="zh-CN" altLang="en-US" dirty="0"/>
              <a:t>月</a:t>
            </a:r>
            <a:r>
              <a:rPr lang="en-US" altLang="zh-CN" dirty="0"/>
              <a:t>《</a:t>
            </a:r>
            <a:r>
              <a:rPr lang="zh-CN" altLang="en-US" dirty="0"/>
              <a:t>科技日报</a:t>
            </a:r>
            <a:r>
              <a:rPr lang="en-US" altLang="zh-CN" dirty="0"/>
              <a:t>》</a:t>
            </a:r>
            <a:r>
              <a:rPr lang="zh-CN" altLang="en-US" dirty="0"/>
              <a:t>列</a:t>
            </a:r>
            <a:r>
              <a:rPr lang="en-US" altLang="zh-CN" dirty="0"/>
              <a:t>35</a:t>
            </a:r>
            <a:r>
              <a:rPr lang="zh-CN" altLang="en-US" dirty="0"/>
              <a:t>项卡脖子技术</a:t>
            </a:r>
            <a:endParaRPr lang="en-US" altLang="zh-CN" dirty="0"/>
          </a:p>
          <a:p>
            <a:pPr lvl="1"/>
            <a:r>
              <a:rPr lang="zh-CN" altLang="en-US" dirty="0"/>
              <a:t>第</a:t>
            </a:r>
            <a:r>
              <a:rPr lang="en-US" altLang="zh-CN" dirty="0"/>
              <a:t>13</a:t>
            </a:r>
            <a:r>
              <a:rPr lang="zh-CN" altLang="en-US" dirty="0"/>
              <a:t>项、核心工业软件</a:t>
            </a:r>
          </a:p>
          <a:p>
            <a:pPr lvl="1"/>
            <a:r>
              <a:rPr lang="zh-CN" altLang="en-US" dirty="0"/>
              <a:t>第</a:t>
            </a:r>
            <a:r>
              <a:rPr lang="en-US" altLang="zh-CN" dirty="0"/>
              <a:t>15</a:t>
            </a:r>
            <a:r>
              <a:rPr lang="zh-CN" altLang="en-US" dirty="0"/>
              <a:t>项、核心</a:t>
            </a:r>
            <a:r>
              <a:rPr lang="zh-CN" altLang="en-US" dirty="0" smtClean="0"/>
              <a:t>算法</a:t>
            </a:r>
            <a:endParaRPr lang="zh-CN" altLang="en-US" dirty="0"/>
          </a:p>
          <a:p>
            <a:pPr lvl="1"/>
            <a:r>
              <a:rPr lang="zh-CN" altLang="en-US" dirty="0"/>
              <a:t>第</a:t>
            </a:r>
            <a:r>
              <a:rPr lang="en-US" altLang="zh-CN" dirty="0"/>
              <a:t>20</a:t>
            </a:r>
            <a:r>
              <a:rPr lang="zh-CN" altLang="en-US" dirty="0"/>
              <a:t>项、航空设计软件。</a:t>
            </a:r>
          </a:p>
          <a:p>
            <a:r>
              <a:rPr lang="en-US" altLang="zh-CN" dirty="0"/>
              <a:t>2021</a:t>
            </a:r>
            <a:r>
              <a:rPr lang="zh-CN" altLang="en-US" dirty="0"/>
              <a:t>年</a:t>
            </a:r>
            <a:r>
              <a:rPr lang="en-US" altLang="zh-CN" dirty="0"/>
              <a:t>1</a:t>
            </a:r>
            <a:r>
              <a:rPr lang="zh-CN" altLang="en-US" dirty="0"/>
              <a:t>月</a:t>
            </a:r>
            <a:r>
              <a:rPr lang="en-US" altLang="zh-CN" dirty="0"/>
              <a:t>12</a:t>
            </a:r>
            <a:r>
              <a:rPr lang="zh-CN" altLang="en-US" dirty="0"/>
              <a:t>日美国</a:t>
            </a:r>
            <a:r>
              <a:rPr lang="en-US" altLang="zh-CN" dirty="0"/>
              <a:t>Adobe</a:t>
            </a:r>
            <a:r>
              <a:rPr lang="zh-CN" altLang="en-US" dirty="0"/>
              <a:t>公司全面禁止</a:t>
            </a:r>
            <a:r>
              <a:rPr lang="en-US" altLang="zh-CN" dirty="0"/>
              <a:t>Flash</a:t>
            </a:r>
            <a:r>
              <a:rPr lang="zh-CN" altLang="en-US" dirty="0"/>
              <a:t>软件运行，导致大连车务段系统一夜之间全数无法访问，导致职工无法查看列车运行图，无法制定列车编组顺序表，无法编排调车计划。几乎全段的运输生产电脑全部出现同一故障</a:t>
            </a:r>
            <a:r>
              <a:rPr lang="zh-CN" altLang="en-US"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1" name="Text Box 43"/>
          <p:cNvSpPr txBox="1">
            <a:spLocks noChangeArrowheads="1"/>
          </p:cNvSpPr>
          <p:nvPr/>
        </p:nvSpPr>
        <p:spPr bwMode="auto">
          <a:xfrm>
            <a:off x="5849957" y="3073706"/>
            <a:ext cx="3065444" cy="755416"/>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5000"/>
              </a:lnSpc>
              <a:spcBef>
                <a:spcPct val="0"/>
              </a:spcBef>
              <a:buFontTx/>
              <a:buNone/>
            </a:pPr>
            <a:r>
              <a:rPr lang="zh-CN" altLang="en-US" sz="2400" dirty="0" smtClean="0">
                <a:ea typeface="楷体_GB2312" pitchFamily="49" charset="-122"/>
              </a:rPr>
              <a:t>这是软件停用的案例，非卡脖子案例。</a:t>
            </a:r>
            <a:endParaRPr lang="zh-CN" altLang="en-US" sz="2400" dirty="0">
              <a:ea typeface="楷体_GB2312" pitchFamily="49" charset="-122"/>
            </a:endParaRPr>
          </a:p>
        </p:txBody>
      </p:sp>
      <p:cxnSp>
        <p:nvCxnSpPr>
          <p:cNvPr id="12" name="直接箭头连接符 11"/>
          <p:cNvCxnSpPr>
            <a:stCxn id="11" idx="2"/>
          </p:cNvCxnSpPr>
          <p:nvPr/>
        </p:nvCxnSpPr>
        <p:spPr>
          <a:xfrm>
            <a:off x="7382679" y="3829122"/>
            <a:ext cx="0" cy="467456"/>
          </a:xfrm>
          <a:prstGeom prst="straightConnector1">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97816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采用</a:t>
            </a:r>
            <a:r>
              <a:rPr lang="en-US" altLang="zh-CN" dirty="0" smtClean="0"/>
              <a:t>C++</a:t>
            </a:r>
            <a:r>
              <a:rPr lang="zh-CN" altLang="en-US" dirty="0" smtClean="0"/>
              <a:t>面向对象技术实现</a:t>
            </a:r>
            <a:r>
              <a:rPr lang="en-US" altLang="zh-CN" dirty="0"/>
              <a:t/>
            </a:r>
            <a:br>
              <a:rPr lang="en-US" altLang="zh-CN" dirty="0"/>
            </a:br>
            <a:r>
              <a:rPr lang="en-US" altLang="zh-CN" dirty="0"/>
              <a:t>(</a:t>
            </a:r>
            <a:r>
              <a:rPr lang="zh-CN" altLang="en-US" dirty="0" smtClean="0"/>
              <a:t>文件名</a:t>
            </a:r>
            <a:r>
              <a:rPr lang="en-US" altLang="zh-CN" dirty="0" err="1">
                <a:solidFill>
                  <a:srgbClr val="0000FF"/>
                </a:solidFill>
              </a:rPr>
              <a:t>CP_IntegerInputSimple.h</a:t>
            </a:r>
            <a:r>
              <a:rPr lang="en-US" altLang="zh-CN" dirty="0" smtClean="0"/>
              <a:t>, </a:t>
            </a:r>
            <a:r>
              <a:rPr lang="zh-CN" altLang="en-US" dirty="0"/>
              <a:t>开发者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Autofit/>
          </a:body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ifndef</a:t>
            </a:r>
            <a:r>
              <a:rPr lang="en-US" altLang="zh-CN" sz="2000" dirty="0">
                <a:solidFill>
                  <a:srgbClr val="000000"/>
                </a:solidFill>
                <a:latin typeface="新宋体" panose="02010609030101010101" pitchFamily="49" charset="-122"/>
                <a:ea typeface="新宋体" panose="02010609030101010101" pitchFamily="49" charset="-122"/>
              </a:rPr>
              <a:t> CP_INTEGERINPUTSIMPLE_H</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CP_INTEGERINPUTSIMPLE_H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8000"/>
                </a:solidFill>
                <a:latin typeface="新宋体" panose="02010609030101010101" pitchFamily="49" charset="-122"/>
                <a:ea typeface="新宋体" panose="02010609030101010101" pitchFamily="49" charset="-122"/>
              </a:rPr>
              <a:t>// #include "</a:t>
            </a:r>
            <a:r>
              <a:rPr lang="en-US" altLang="zh-CN" sz="2000" dirty="0" err="1">
                <a:solidFill>
                  <a:srgbClr val="008000"/>
                </a:solidFill>
                <a:latin typeface="新宋体" panose="02010609030101010101" pitchFamily="49" charset="-122"/>
                <a:ea typeface="新宋体" panose="02010609030101010101" pitchFamily="49" charset="-122"/>
              </a:rPr>
              <a:t>CP_IntegerInputSimple.h</a:t>
            </a:r>
            <a:r>
              <a:rPr lang="en-US" altLang="zh-CN" sz="2000" dirty="0">
                <a:solidFill>
                  <a:srgbClr val="008000"/>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(0) { }</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 { }</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mb_getInput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mb_showData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endif</a:t>
            </a:r>
            <a:endParaRPr lang="en-US" altLang="zh-CN"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186518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采用</a:t>
            </a:r>
            <a:r>
              <a:rPr lang="en-US" altLang="zh-CN" dirty="0"/>
              <a:t>C++</a:t>
            </a:r>
            <a:r>
              <a:rPr lang="zh-CN" altLang="en-US" dirty="0"/>
              <a:t>面向对象技术实现</a:t>
            </a:r>
            <a:r>
              <a:rPr lang="en-US" altLang="zh-CN" dirty="0"/>
              <a:t/>
            </a:r>
            <a:br>
              <a:rPr lang="en-US" altLang="zh-CN" dirty="0"/>
            </a:br>
            <a:r>
              <a:rPr lang="en-US" altLang="zh-CN" dirty="0"/>
              <a:t>(</a:t>
            </a:r>
            <a:r>
              <a:rPr lang="zh-CN" altLang="en-US" sz="3100" dirty="0" smtClean="0"/>
              <a:t>文件名</a:t>
            </a:r>
            <a:r>
              <a:rPr lang="en-US" altLang="zh-CN" sz="3100" dirty="0">
                <a:solidFill>
                  <a:srgbClr val="0000FF"/>
                </a:solidFill>
              </a:rPr>
              <a:t>CP_IntegerInputSimple.cpp</a:t>
            </a:r>
            <a:r>
              <a:rPr lang="en-US" altLang="zh-CN" sz="3100" dirty="0" smtClean="0"/>
              <a:t>, </a:t>
            </a:r>
            <a:r>
              <a:rPr lang="zh-CN" altLang="en-US" sz="3100" dirty="0"/>
              <a:t>开发者</a:t>
            </a:r>
            <a:r>
              <a:rPr lang="en-US" altLang="zh-CN" sz="3100" dirty="0"/>
              <a:t>: </a:t>
            </a:r>
            <a:r>
              <a:rPr lang="zh-CN" altLang="en-US" sz="3100" dirty="0"/>
              <a:t>雍俊海</a:t>
            </a:r>
            <a:r>
              <a:rPr lang="en-US" altLang="zh-CN" dirty="0"/>
              <a:t>)</a:t>
            </a:r>
            <a:endParaRPr lang="zh-CN" altLang="en-US" dirty="0"/>
          </a:p>
        </p:txBody>
      </p:sp>
      <p:sp>
        <p:nvSpPr>
          <p:cNvPr id="3" name="内容占位符 2"/>
          <p:cNvSpPr>
            <a:spLocks noGrp="1"/>
          </p:cNvSpPr>
          <p:nvPr>
            <p:ph idx="1"/>
          </p:nvPr>
        </p:nvSpPr>
        <p:spPr/>
        <p:txBody>
          <a:bodyPr>
            <a:noAutofit/>
          </a:bodyPr>
          <a:lstStyle/>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CP_IntegerInputSimple.h</a:t>
            </a:r>
            <a:r>
              <a:rPr lang="en-US" altLang="zh-CN" sz="2000" dirty="0">
                <a:solidFill>
                  <a:srgbClr val="A31515"/>
                </a:solidFill>
                <a:latin typeface="新宋体" panose="02010609030101010101" pitchFamily="49" charset="-122"/>
                <a:ea typeface="新宋体" panose="02010609030101010101" pitchFamily="49" charset="-122"/>
              </a:rPr>
              <a: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mb_getInput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 = 0;</a:t>
            </a:r>
          </a:p>
          <a:p>
            <a:pPr marL="0" indent="0">
              <a:lnSpc>
                <a:spcPts val="22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请输入一个整数</a:t>
            </a:r>
            <a:r>
              <a:rPr lang="en-US" altLang="zh-CN" sz="2000" dirty="0">
                <a:solidFill>
                  <a:srgbClr val="A31515"/>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cin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&gt;&gt;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mb_getInput</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CP_IntegerInputSimple</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mb_showData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输入的整数是</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err="1">
                <a:solidFill>
                  <a:srgbClr val="008000"/>
                </a:solidFill>
                <a:latin typeface="新宋体" panose="02010609030101010101" pitchFamily="49" charset="-122"/>
                <a:ea typeface="新宋体" panose="02010609030101010101" pitchFamily="49" charset="-122"/>
              </a:rPr>
              <a:t>CP_IntegerInputSimple</a:t>
            </a:r>
            <a:r>
              <a:rPr lang="zh-CN" altLang="en-US" sz="2000" dirty="0">
                <a:solidFill>
                  <a:srgbClr val="008000"/>
                </a:solidFill>
                <a:latin typeface="新宋体" panose="02010609030101010101" pitchFamily="49" charset="-122"/>
                <a:ea typeface="新宋体" panose="02010609030101010101" pitchFamily="49" charset="-122"/>
              </a:rPr>
              <a:t>的成员函数</a:t>
            </a:r>
            <a:r>
              <a:rPr lang="en-US" altLang="zh-CN" sz="2000" dirty="0" err="1">
                <a:solidFill>
                  <a:srgbClr val="008000"/>
                </a:solidFill>
                <a:latin typeface="新宋体" panose="02010609030101010101" pitchFamily="49" charset="-122"/>
                <a:ea typeface="新宋体" panose="02010609030101010101" pitchFamily="49" charset="-122"/>
              </a:rPr>
              <a:t>mb_showData</a:t>
            </a:r>
            <a:r>
              <a:rPr lang="zh-CN" altLang="en-US" sz="2000" dirty="0">
                <a:solidFill>
                  <a:srgbClr val="008000"/>
                </a:solidFill>
                <a:latin typeface="新宋体" panose="02010609030101010101" pitchFamily="49" charset="-122"/>
                <a:ea typeface="新宋体" panose="02010609030101010101" pitchFamily="49" charset="-122"/>
              </a:rPr>
              <a:t>定义</a:t>
            </a:r>
            <a:r>
              <a:rPr lang="zh-CN" altLang="en-US" sz="2000" dirty="0" smtClean="0">
                <a:solidFill>
                  <a:srgbClr val="008000"/>
                </a:solidFill>
                <a:latin typeface="新宋体" panose="02010609030101010101" pitchFamily="49" charset="-122"/>
                <a:ea typeface="新宋体" panose="02010609030101010101" pitchFamily="49" charset="-122"/>
              </a:rPr>
              <a:t>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0044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采用</a:t>
            </a:r>
            <a:r>
              <a:rPr lang="en-US" altLang="zh-CN" dirty="0"/>
              <a:t>C++</a:t>
            </a:r>
            <a:r>
              <a:rPr lang="zh-CN" altLang="en-US" dirty="0"/>
              <a:t>面向对象技术实现</a:t>
            </a:r>
            <a:r>
              <a:rPr lang="en-US" altLang="zh-CN" dirty="0"/>
              <a:t/>
            </a:r>
            <a:br>
              <a:rPr lang="en-US" altLang="zh-CN" dirty="0"/>
            </a:br>
            <a:r>
              <a:rPr lang="en-US" altLang="zh-CN" dirty="0"/>
              <a:t>(</a:t>
            </a:r>
            <a:r>
              <a:rPr lang="zh-CN" altLang="en-US" sz="3100" dirty="0" smtClean="0"/>
              <a:t>文件名</a:t>
            </a:r>
            <a:r>
              <a:rPr lang="en-US" altLang="zh-CN" sz="3100" dirty="0">
                <a:solidFill>
                  <a:srgbClr val="0000FF"/>
                </a:solidFill>
              </a:rPr>
              <a:t>CP_IntegerInputSimpleMain.cpp</a:t>
            </a:r>
            <a:r>
              <a:rPr lang="en-US" altLang="zh-CN" sz="3100" dirty="0" smtClean="0"/>
              <a:t>, </a:t>
            </a:r>
            <a:r>
              <a:rPr lang="zh-CN" altLang="en-US" sz="3100" dirty="0"/>
              <a:t>开发者</a:t>
            </a:r>
            <a:r>
              <a:rPr lang="en-US" altLang="zh-CN" sz="3100" dirty="0"/>
              <a:t>: </a:t>
            </a:r>
            <a:r>
              <a:rPr lang="zh-CN" altLang="en-US" sz="3100" dirty="0"/>
              <a:t>雍俊海</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CP_IntegerInputSimple.h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CP_IntegerInputSimple</a:t>
            </a:r>
            <a:r>
              <a:rPr lang="en-US" altLang="zh-CN" dirty="0">
                <a:solidFill>
                  <a:srgbClr val="000000"/>
                </a:solidFill>
                <a:latin typeface="新宋体" panose="02010609030101010101" pitchFamily="49" charset="-122"/>
                <a:ea typeface="新宋体" panose="02010609030101010101" pitchFamily="49" charset="-122"/>
              </a:rPr>
              <a:t> data;</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data.mb_getInput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data.mb_showData</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714732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在本案例中的</a:t>
            </a:r>
            <a:r>
              <a:rPr lang="en-US" altLang="zh-CN" dirty="0" smtClean="0">
                <a:solidFill>
                  <a:srgbClr val="0000FF"/>
                </a:solidFill>
              </a:rPr>
              <a:t>C++</a:t>
            </a:r>
            <a:r>
              <a:rPr lang="zh-CN" altLang="en-US" dirty="0" smtClean="0">
                <a:solidFill>
                  <a:srgbClr val="0000FF"/>
                </a:solidFill>
              </a:rPr>
              <a:t>语言</a:t>
            </a:r>
            <a:r>
              <a:rPr lang="zh-CN" altLang="en-US" dirty="0"/>
              <a:t>软件构件库</a:t>
            </a:r>
          </a:p>
        </p:txBody>
      </p:sp>
      <p:sp>
        <p:nvSpPr>
          <p:cNvPr id="3" name="内容占位符 2"/>
          <p:cNvSpPr>
            <a:spLocks noGrp="1"/>
          </p:cNvSpPr>
          <p:nvPr>
            <p:ph idx="1"/>
          </p:nvPr>
        </p:nvSpPr>
        <p:spPr/>
        <p:txBody>
          <a:bodyPr/>
          <a:lstStyle/>
          <a:p>
            <a:r>
              <a:rPr lang="zh-CN" altLang="en-US" dirty="0"/>
              <a:t>在本案例中的</a:t>
            </a:r>
            <a:r>
              <a:rPr lang="en-US" altLang="zh-CN" dirty="0" smtClean="0"/>
              <a:t>C++</a:t>
            </a:r>
            <a:r>
              <a:rPr lang="zh-CN" altLang="en-US" dirty="0" smtClean="0"/>
              <a:t>语言</a:t>
            </a:r>
            <a:r>
              <a:rPr lang="zh-CN" altLang="en-US" dirty="0"/>
              <a:t>软件构件库</a:t>
            </a:r>
            <a:endParaRPr lang="en-US" altLang="zh-CN" dirty="0"/>
          </a:p>
          <a:p>
            <a:pPr lvl="1"/>
            <a:r>
              <a:rPr lang="en-US" altLang="zh-CN" dirty="0" err="1"/>
              <a:t>CP_IntegerInputSimple.h</a:t>
            </a:r>
            <a:endParaRPr lang="en-US" altLang="zh-CN" dirty="0"/>
          </a:p>
          <a:p>
            <a:pPr lvl="1"/>
            <a:r>
              <a:rPr lang="en-US" altLang="zh-CN" dirty="0"/>
              <a:t>CP_IntegerInputSimple.cpp</a:t>
            </a:r>
          </a:p>
          <a:p>
            <a:r>
              <a:rPr lang="zh-CN" altLang="en-US" dirty="0"/>
              <a:t>无法构成软件构件库的代码文件</a:t>
            </a:r>
            <a:endParaRPr lang="en-US" altLang="zh-CN" dirty="0"/>
          </a:p>
          <a:p>
            <a:pPr lvl="1"/>
            <a:r>
              <a:rPr lang="en-US" altLang="zh-CN" dirty="0"/>
              <a:t>CP_IntegerInputSimpleMain.cpp</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956490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程序入口主函数</a:t>
            </a:r>
            <a:r>
              <a:rPr lang="en-US" altLang="zh-CN" dirty="0"/>
              <a:t>main(</a:t>
            </a:r>
            <a:r>
              <a:rPr lang="zh-CN" altLang="en-US" dirty="0"/>
              <a:t>带参数</a:t>
            </a:r>
            <a:r>
              <a:rPr lang="en-US" altLang="zh-CN" dirty="0"/>
              <a:t>)</a:t>
            </a:r>
            <a:endParaRPr lang="zh-CN" altLang="en-US" dirty="0"/>
          </a:p>
        </p:txBody>
      </p:sp>
      <p:sp>
        <p:nvSpPr>
          <p:cNvPr id="3" name="内容占位符 2"/>
          <p:cNvSpPr>
            <a:spLocks noGrp="1"/>
          </p:cNvSpPr>
          <p:nvPr>
            <p:ph idx="1"/>
          </p:nvPr>
        </p:nvSpPr>
        <p:spPr>
          <a:xfrm>
            <a:off x="461963" y="2919471"/>
            <a:ext cx="8220075" cy="3436880"/>
          </a:xfrm>
        </p:spPr>
        <p:txBody>
          <a:bodyPr>
            <a:normAutofit fontScale="85000" lnSpcReduction="20000"/>
          </a:bodyPr>
          <a:lstStyle/>
          <a:p>
            <a:pPr marL="0" indent="0">
              <a:buNone/>
            </a:pP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args</a:t>
            </a:r>
            <a:r>
              <a:rPr lang="en-US" altLang="zh-CN" dirty="0">
                <a:solidFill>
                  <a:srgbClr val="000000"/>
                </a:solidFill>
                <a:latin typeface="新宋体" panose="02010609030101010101" pitchFamily="49" charset="-122"/>
                <a:ea typeface="新宋体" panose="02010609030101010101" pitchFamily="49" charset="-122"/>
              </a:rPr>
              <a:t>[ ])</a:t>
            </a: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CP_IntegerInputSimple</a:t>
            </a:r>
            <a:r>
              <a:rPr lang="en-US" altLang="zh-CN" dirty="0">
                <a:solidFill>
                  <a:srgbClr val="000000"/>
                </a:solidFill>
                <a:latin typeface="新宋体" panose="02010609030101010101" pitchFamily="49" charset="-122"/>
                <a:ea typeface="新宋体" panose="02010609030101010101" pitchFamily="49" charset="-122"/>
              </a:rPr>
              <a:t> data;</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data.mb_getInput</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data.mb_showData</a:t>
            </a: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system(</a:t>
            </a:r>
            <a:r>
              <a:rPr lang="en-US" altLang="zh-CN" dirty="0">
                <a:solidFill>
                  <a:srgbClr val="A31515"/>
                </a:solidFill>
                <a:latin typeface="新宋体" panose="02010609030101010101" pitchFamily="49" charset="-122"/>
                <a:ea typeface="新宋体" panose="02010609030101010101" pitchFamily="49" charset="-122"/>
              </a:rPr>
              <a:t>"pause"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暂停住控制台窗口</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 main</a:t>
            </a:r>
            <a:r>
              <a:rPr lang="zh-CN" altLang="en-US" dirty="0">
                <a:solidFill>
                  <a:srgbClr val="008000"/>
                </a:solidFill>
                <a:latin typeface="新宋体" panose="02010609030101010101" pitchFamily="49" charset="-122"/>
                <a:ea typeface="新宋体" panose="02010609030101010101" pitchFamily="49" charset="-122"/>
              </a:rPr>
              <a:t>函数结束</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1100556" y="1861028"/>
            <a:ext cx="1944687" cy="431800"/>
          </a:xfrm>
          <a:prstGeom prst="borderCallout2">
            <a:avLst>
              <a:gd name="adj1" fmla="val 26472"/>
              <a:gd name="adj2" fmla="val -3917"/>
              <a:gd name="adj3" fmla="val 26472"/>
              <a:gd name="adj4" fmla="val -10449"/>
              <a:gd name="adj5" fmla="val 263602"/>
              <a:gd name="adj6" fmla="val -16407"/>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ea typeface="楷体_GB2312" pitchFamily="49" charset="-122"/>
              </a:rPr>
              <a:t>函数的返回类型</a:t>
            </a:r>
          </a:p>
        </p:txBody>
      </p:sp>
      <p:sp>
        <p:nvSpPr>
          <p:cNvPr id="10" name="AutoShape 6"/>
          <p:cNvSpPr>
            <a:spLocks/>
          </p:cNvSpPr>
          <p:nvPr/>
        </p:nvSpPr>
        <p:spPr bwMode="auto">
          <a:xfrm>
            <a:off x="3440531" y="1861028"/>
            <a:ext cx="1944687" cy="431800"/>
          </a:xfrm>
          <a:prstGeom prst="borderCallout2">
            <a:avLst>
              <a:gd name="adj1" fmla="val 26472"/>
              <a:gd name="adj2" fmla="val -3917"/>
              <a:gd name="adj3" fmla="val 26472"/>
              <a:gd name="adj4" fmla="val -10449"/>
              <a:gd name="adj5" fmla="val 263602"/>
              <a:gd name="adj6" fmla="val -16407"/>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ea typeface="楷体_GB2312" pitchFamily="49" charset="-122"/>
              </a:rPr>
              <a:t>程序参数个数</a:t>
            </a:r>
          </a:p>
        </p:txBody>
      </p:sp>
      <p:sp>
        <p:nvSpPr>
          <p:cNvPr id="11" name="AutoShape 7"/>
          <p:cNvSpPr>
            <a:spLocks/>
          </p:cNvSpPr>
          <p:nvPr/>
        </p:nvSpPr>
        <p:spPr bwMode="auto">
          <a:xfrm>
            <a:off x="5780506" y="1861028"/>
            <a:ext cx="1944687" cy="431800"/>
          </a:xfrm>
          <a:prstGeom prst="borderCallout2">
            <a:avLst>
              <a:gd name="adj1" fmla="val 26472"/>
              <a:gd name="adj2" fmla="val -3917"/>
              <a:gd name="adj3" fmla="val 26472"/>
              <a:gd name="adj4" fmla="val -10449"/>
              <a:gd name="adj5" fmla="val 250845"/>
              <a:gd name="adj6" fmla="val -27171"/>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ea typeface="楷体_GB2312" pitchFamily="49" charset="-122"/>
              </a:rPr>
              <a:t>程序参数内容</a:t>
            </a:r>
          </a:p>
        </p:txBody>
      </p:sp>
      <p:sp>
        <p:nvSpPr>
          <p:cNvPr id="12" name="AutoShape 8"/>
          <p:cNvSpPr>
            <a:spLocks/>
          </p:cNvSpPr>
          <p:nvPr/>
        </p:nvSpPr>
        <p:spPr bwMode="auto">
          <a:xfrm>
            <a:off x="4599370" y="5531116"/>
            <a:ext cx="3313112" cy="431800"/>
          </a:xfrm>
          <a:prstGeom prst="borderCallout2">
            <a:avLst>
              <a:gd name="adj1" fmla="val 26472"/>
              <a:gd name="adj2" fmla="val -2301"/>
              <a:gd name="adj3" fmla="val 26472"/>
              <a:gd name="adj4" fmla="val -31866"/>
              <a:gd name="adj5" fmla="val 26102"/>
              <a:gd name="adj6" fmla="val -57977"/>
            </a:avLst>
          </a:prstGeom>
          <a:solidFill>
            <a:srgbClr val="FFFF99"/>
          </a:solidFill>
          <a:ln w="57150">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ea typeface="楷体_GB2312" pitchFamily="49" charset="-122"/>
              </a:rPr>
              <a:t>表明程序将会正常退出</a:t>
            </a:r>
          </a:p>
        </p:txBody>
      </p:sp>
    </p:spTree>
    <p:extLst>
      <p:ext uri="{BB962C8B-B14F-4D97-AF65-F5344CB8AC3E}">
        <p14:creationId xmlns:p14="http://schemas.microsoft.com/office/powerpoint/2010/main" val="222171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宏定义</a:t>
            </a:r>
            <a:r>
              <a:rPr lang="en-US" altLang="zh-CN" dirty="0" smtClean="0"/>
              <a:t/>
            </a:r>
            <a:br>
              <a:rPr lang="en-US" altLang="zh-CN" dirty="0" smtClean="0"/>
            </a:br>
            <a:r>
              <a:rPr lang="en-US" altLang="zh-CN" dirty="0"/>
              <a:t>(</a:t>
            </a:r>
            <a:r>
              <a:rPr lang="zh-CN" altLang="en-US" sz="3100" dirty="0" smtClean="0"/>
              <a:t>文件名</a:t>
            </a:r>
            <a:r>
              <a:rPr lang="en-US" altLang="zh-CN" sz="3100" dirty="0" err="1">
                <a:solidFill>
                  <a:srgbClr val="0000FF"/>
                </a:solidFill>
              </a:rPr>
              <a:t>CP_IntegerInputSimple.h</a:t>
            </a:r>
            <a:r>
              <a:rPr lang="en-US" altLang="zh-CN" sz="3100" dirty="0" smtClean="0"/>
              <a:t>, </a:t>
            </a:r>
            <a:r>
              <a:rPr lang="zh-CN" altLang="en-US" sz="3100" dirty="0"/>
              <a:t>开发者</a:t>
            </a:r>
            <a:r>
              <a:rPr lang="en-US" altLang="zh-CN" sz="3100" dirty="0"/>
              <a:t>: </a:t>
            </a:r>
            <a:r>
              <a:rPr lang="zh-CN" altLang="en-US" sz="3100" dirty="0"/>
              <a:t>雍俊海</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利用宏定义，避开头文件嵌套和重复定义</a:t>
            </a:r>
            <a:r>
              <a:rPr lang="zh-CN" altLang="en-US" dirty="0" smtClean="0"/>
              <a:t>。</a:t>
            </a:r>
            <a:endParaRPr lang="en-US" altLang="zh-CN" dirty="0" smtClean="0"/>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ifndef</a:t>
            </a:r>
            <a:r>
              <a:rPr lang="en-US" altLang="zh-CN" dirty="0">
                <a:solidFill>
                  <a:srgbClr val="000000"/>
                </a:solidFill>
                <a:latin typeface="新宋体" panose="02010609030101010101" pitchFamily="49" charset="-122"/>
                <a:ea typeface="新宋体" panose="02010609030101010101" pitchFamily="49" charset="-122"/>
              </a:rPr>
              <a:t> CP_INTEGERINPUTSIMPLE_H</a:t>
            </a:r>
          </a:p>
          <a:p>
            <a:pPr marL="0" indent="0">
              <a:buNone/>
            </a:pPr>
            <a:r>
              <a:rPr lang="en-US" altLang="zh-CN" dirty="0">
                <a:solidFill>
                  <a:srgbClr val="0000FF"/>
                </a:solidFill>
                <a:latin typeface="新宋体" panose="02010609030101010101" pitchFamily="49" charset="-122"/>
                <a:ea typeface="新宋体" panose="02010609030101010101" pitchFamily="49" charset="-122"/>
              </a:rPr>
              <a:t>#define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6F008A"/>
                </a:solidFill>
                <a:latin typeface="新宋体" panose="02010609030101010101" pitchFamily="49" charset="-122"/>
                <a:ea typeface="新宋体" panose="02010609030101010101" pitchFamily="49" charset="-122"/>
              </a:rPr>
              <a:t>CP_INTEGERINPUTSIMPLE_H</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CP_IntegerInputSimple</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a:t>
            </a:r>
          </a:p>
          <a:p>
            <a:pPr marL="0" indent="0">
              <a:buNone/>
            </a:pPr>
            <a:r>
              <a:rPr lang="en-US" altLang="zh-CN" dirty="0" smtClean="0">
                <a:solidFill>
                  <a:srgbClr val="008000"/>
                </a:solidFill>
                <a:latin typeface="新宋体" panose="02010609030101010101" pitchFamily="49" charset="-122"/>
                <a:ea typeface="新宋体" panose="02010609030101010101" pitchFamily="49" charset="-122"/>
              </a:rPr>
              <a:t>	// </a:t>
            </a:r>
            <a:r>
              <a:rPr lang="zh-CN" altLang="en-US" dirty="0" smtClean="0">
                <a:solidFill>
                  <a:srgbClr val="008000"/>
                </a:solidFill>
                <a:latin typeface="新宋体" panose="02010609030101010101" pitchFamily="49" charset="-122"/>
                <a:ea typeface="新宋体" panose="02010609030101010101" pitchFamily="49" charset="-122"/>
              </a:rPr>
              <a:t>略去类定义代码</a:t>
            </a:r>
            <a:endParaRPr lang="en-US" altLang="zh-CN"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类</a:t>
            </a:r>
            <a:r>
              <a:rPr lang="en-US" altLang="zh-CN" dirty="0" err="1">
                <a:solidFill>
                  <a:srgbClr val="008000"/>
                </a:solidFill>
                <a:latin typeface="新宋体" panose="02010609030101010101" pitchFamily="49" charset="-122"/>
                <a:ea typeface="新宋体" panose="02010609030101010101" pitchFamily="49" charset="-122"/>
              </a:rPr>
              <a:t>CP_IntegerInputSimple</a:t>
            </a:r>
            <a:r>
              <a:rPr lang="zh-CN" altLang="en-US" dirty="0">
                <a:solidFill>
                  <a:srgbClr val="008000"/>
                </a:solidFill>
                <a:latin typeface="新宋体" panose="02010609030101010101" pitchFamily="49" charset="-122"/>
                <a:ea typeface="新宋体" panose="02010609030101010101" pitchFamily="49" charset="-122"/>
              </a:rPr>
              <a:t>定义结束</a:t>
            </a: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endParaRPr lang="zh-CN" altLang="en-US" dirty="0">
              <a:solidFill>
                <a:srgbClr val="000000"/>
              </a:solidFill>
              <a:latin typeface="新宋体" panose="02010609030101010101" pitchFamily="49" charset="-122"/>
              <a:ea typeface="新宋体" panose="02010609030101010101" pitchFamily="49" charset="-122"/>
            </a:endParaRPr>
          </a:p>
          <a:p>
            <a:pPr marL="0" indent="0">
              <a:buNone/>
            </a:pPr>
            <a:r>
              <a:rPr lang="en-US" altLang="zh-CN" dirty="0">
                <a:solidFill>
                  <a:srgbClr val="0000FF"/>
                </a:solidFill>
                <a:latin typeface="新宋体" panose="02010609030101010101" pitchFamily="49" charset="-122"/>
                <a:ea typeface="新宋体" panose="02010609030101010101" pitchFamily="49" charset="-122"/>
              </a:rPr>
              <a:t>#</a:t>
            </a:r>
            <a:r>
              <a:rPr lang="en-US" altLang="zh-CN" dirty="0" err="1" smtClean="0">
                <a:solidFill>
                  <a:srgbClr val="0000FF"/>
                </a:solidFill>
                <a:latin typeface="新宋体" panose="02010609030101010101" pitchFamily="49" charset="-122"/>
                <a:ea typeface="新宋体" panose="02010609030101010101" pitchFamily="49" charset="-122"/>
              </a:rPr>
              <a:t>endif</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044618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源程序代码文件</a:t>
            </a:r>
          </a:p>
        </p:txBody>
      </p:sp>
      <p:sp>
        <p:nvSpPr>
          <p:cNvPr id="3" name="内容占位符 2"/>
          <p:cNvSpPr>
            <a:spLocks noGrp="1"/>
          </p:cNvSpPr>
          <p:nvPr>
            <p:ph idx="1"/>
          </p:nvPr>
        </p:nvSpPr>
        <p:spPr/>
        <p:txBody>
          <a:bodyPr/>
          <a:lstStyle/>
          <a:p>
            <a:r>
              <a:rPr lang="zh-CN" altLang="en-US" dirty="0"/>
              <a:t>头文件</a:t>
            </a:r>
            <a:r>
              <a:rPr lang="en-US" altLang="zh-CN" dirty="0"/>
              <a:t>(Header)</a:t>
            </a:r>
          </a:p>
          <a:p>
            <a:pPr lvl="1"/>
            <a:r>
              <a:rPr lang="zh-CN" altLang="zh-CN" dirty="0"/>
              <a:t>C语言和C++</a:t>
            </a:r>
            <a:r>
              <a:rPr lang="zh-CN" altLang="en-US" dirty="0"/>
              <a:t>头文件的扩展名一般都是</a:t>
            </a:r>
            <a:r>
              <a:rPr lang="en-US" altLang="zh-CN" dirty="0"/>
              <a:t>h</a:t>
            </a:r>
            <a:r>
              <a:rPr lang="zh-CN" altLang="en-US" dirty="0"/>
              <a:t>。</a:t>
            </a:r>
          </a:p>
          <a:p>
            <a:r>
              <a:rPr lang="zh-CN" altLang="en-US" dirty="0"/>
              <a:t>源文件</a:t>
            </a:r>
            <a:r>
              <a:rPr lang="en-US" altLang="zh-CN" dirty="0"/>
              <a:t>(Source file)</a:t>
            </a:r>
          </a:p>
          <a:p>
            <a:pPr lvl="1"/>
            <a:r>
              <a:rPr lang="en-US" altLang="zh-CN" dirty="0">
                <a:solidFill>
                  <a:srgbClr val="0000FF"/>
                </a:solidFill>
              </a:rPr>
              <a:t>C</a:t>
            </a:r>
            <a:r>
              <a:rPr lang="zh-CN" altLang="en-US" dirty="0">
                <a:solidFill>
                  <a:srgbClr val="0000FF"/>
                </a:solidFill>
              </a:rPr>
              <a:t>语言</a:t>
            </a:r>
            <a:r>
              <a:rPr lang="zh-CN" altLang="en-US" dirty="0"/>
              <a:t>源文件的扩展名一般是</a:t>
            </a:r>
            <a:r>
              <a:rPr lang="en-US" altLang="zh-CN" dirty="0">
                <a:solidFill>
                  <a:srgbClr val="0000FF"/>
                </a:solidFill>
              </a:rPr>
              <a:t>c</a:t>
            </a:r>
            <a:r>
              <a:rPr lang="zh-CN" altLang="en-US" dirty="0"/>
              <a:t>。</a:t>
            </a:r>
          </a:p>
          <a:p>
            <a:pPr lvl="1"/>
            <a:r>
              <a:rPr lang="en-US" altLang="zh-CN" dirty="0">
                <a:solidFill>
                  <a:srgbClr val="0000FF"/>
                </a:solidFill>
              </a:rPr>
              <a:t>C++</a:t>
            </a:r>
            <a:r>
              <a:rPr lang="zh-CN" altLang="en-US" dirty="0"/>
              <a:t>的源文件的扩展名一般是</a:t>
            </a:r>
            <a:r>
              <a:rPr lang="en-US" altLang="zh-CN" dirty="0" err="1">
                <a:solidFill>
                  <a:srgbClr val="0000FF"/>
                </a:solidFill>
              </a:rPr>
              <a:t>cpp</a:t>
            </a:r>
            <a:r>
              <a:rPr lang="zh-CN" altLang="en-US" dirty="0"/>
              <a:t>。</a:t>
            </a:r>
          </a:p>
          <a:p>
            <a:pPr lvl="1"/>
            <a:r>
              <a:rPr lang="zh-CN" altLang="en-US" dirty="0"/>
              <a:t>编译器通常通过源文件的扩展名来区分是</a:t>
            </a:r>
            <a:r>
              <a:rPr lang="en-US" altLang="zh-CN" dirty="0"/>
              <a:t>C</a:t>
            </a:r>
            <a:r>
              <a:rPr lang="zh-CN" altLang="en-US" dirty="0"/>
              <a:t>语言的的源程序，还是</a:t>
            </a:r>
            <a:r>
              <a:rPr lang="en-US" altLang="zh-CN" dirty="0"/>
              <a:t>C++</a:t>
            </a:r>
            <a:r>
              <a:rPr lang="zh-CN" altLang="en-US" dirty="0"/>
              <a:t>的源程序</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1795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头文件</a:t>
            </a:r>
          </a:p>
        </p:txBody>
      </p:sp>
      <p:sp>
        <p:nvSpPr>
          <p:cNvPr id="3" name="内容占位符 2"/>
          <p:cNvSpPr>
            <a:spLocks noGrp="1"/>
          </p:cNvSpPr>
          <p:nvPr>
            <p:ph idx="1"/>
          </p:nvPr>
        </p:nvSpPr>
        <p:spPr/>
        <p:txBody>
          <a:bodyPr/>
          <a:lstStyle/>
          <a:p>
            <a:r>
              <a:rPr lang="en-US" altLang="zh-CN" dirty="0"/>
              <a:t>C</a:t>
            </a:r>
            <a:r>
              <a:rPr lang="zh-CN" altLang="en-US" dirty="0"/>
              <a:t>语言的包含头文件</a:t>
            </a:r>
          </a:p>
          <a:p>
            <a:pPr>
              <a:buNone/>
            </a:pPr>
            <a:r>
              <a:rPr lang="zh-CN" altLang="en-US" dirty="0">
                <a:solidFill>
                  <a:srgbClr val="0000FF"/>
                </a:solidFill>
              </a:rPr>
              <a:t>    </a:t>
            </a:r>
            <a:r>
              <a:rPr lang="en-US" altLang="zh-CN" dirty="0">
                <a:solidFill>
                  <a:srgbClr val="0000FF"/>
                </a:solidFill>
              </a:rPr>
              <a:t>#include</a:t>
            </a:r>
            <a:r>
              <a:rPr lang="en-US" altLang="zh-CN" dirty="0">
                <a:solidFill>
                  <a:srgbClr val="000000"/>
                </a:solidFill>
              </a:rPr>
              <a:t> </a:t>
            </a:r>
            <a:r>
              <a:rPr lang="en-US" altLang="zh-CN" dirty="0">
                <a:solidFill>
                  <a:srgbClr val="A31515"/>
                </a:solidFill>
              </a:rPr>
              <a:t>&lt;</a:t>
            </a:r>
            <a:r>
              <a:rPr lang="en-US" altLang="zh-CN" dirty="0" err="1">
                <a:solidFill>
                  <a:srgbClr val="A31515"/>
                </a:solidFill>
              </a:rPr>
              <a:t>stdio.h</a:t>
            </a:r>
            <a:r>
              <a:rPr lang="en-US" altLang="zh-CN" dirty="0">
                <a:solidFill>
                  <a:srgbClr val="A31515"/>
                </a:solidFill>
              </a:rPr>
              <a:t>&gt;</a:t>
            </a:r>
            <a:endParaRPr lang="en-US" altLang="zh-CN" dirty="0">
              <a:solidFill>
                <a:srgbClr val="0000FF"/>
              </a:solidFill>
            </a:endParaRPr>
          </a:p>
          <a:p>
            <a:r>
              <a:rPr lang="en-US" altLang="zh-CN" dirty="0"/>
              <a:t>C++</a:t>
            </a:r>
            <a:r>
              <a:rPr lang="zh-CN" altLang="en-US" dirty="0"/>
              <a:t>语言的包含头文件</a:t>
            </a:r>
          </a:p>
          <a:p>
            <a:pPr>
              <a:buNone/>
            </a:pPr>
            <a:r>
              <a:rPr lang="zh-CN" altLang="en-US" dirty="0">
                <a:solidFill>
                  <a:srgbClr val="0000FF"/>
                </a:solidFill>
              </a:rPr>
              <a:t>    </a:t>
            </a:r>
            <a:r>
              <a:rPr lang="en-US" altLang="zh-CN" dirty="0">
                <a:solidFill>
                  <a:srgbClr val="0000FF"/>
                </a:solidFill>
                <a:ea typeface="新宋体" panose="02010609030101010101" pitchFamily="49" charset="-122"/>
              </a:rPr>
              <a:t>#include </a:t>
            </a:r>
            <a:r>
              <a:rPr lang="en-US" altLang="zh-CN" dirty="0">
                <a:solidFill>
                  <a:srgbClr val="A31515"/>
                </a:solidFill>
                <a:ea typeface="新宋体" panose="02010609030101010101" pitchFamily="49" charset="-122"/>
              </a:rPr>
              <a:t>&lt;</a:t>
            </a:r>
            <a:r>
              <a:rPr lang="en-US" altLang="zh-CN" dirty="0" err="1">
                <a:solidFill>
                  <a:srgbClr val="A31515"/>
                </a:solidFill>
                <a:ea typeface="新宋体" panose="02010609030101010101" pitchFamily="49" charset="-122"/>
              </a:rPr>
              <a:t>iostream</a:t>
            </a:r>
            <a:r>
              <a:rPr lang="en-US" altLang="zh-CN" dirty="0" smtClean="0">
                <a:solidFill>
                  <a:srgbClr val="A31515"/>
                </a:solidFill>
                <a:ea typeface="新宋体" panose="02010609030101010101" pitchFamily="49" charset="-122"/>
              </a:rPr>
              <a:t>&gt;</a:t>
            </a:r>
          </a:p>
          <a:p>
            <a:r>
              <a:rPr lang="zh-CN" altLang="en-US" dirty="0">
                <a:solidFill>
                  <a:srgbClr val="0000FF"/>
                </a:solidFill>
              </a:rPr>
              <a:t>自定义头文件</a:t>
            </a:r>
          </a:p>
          <a:p>
            <a:pPr>
              <a:buNone/>
            </a:pPr>
            <a:r>
              <a:rPr lang="zh-CN" altLang="en-US" dirty="0">
                <a:solidFill>
                  <a:srgbClr val="0000FF"/>
                </a:solidFill>
              </a:rPr>
              <a:t> </a:t>
            </a:r>
            <a:r>
              <a:rPr lang="en-US" altLang="zh-CN" dirty="0" smtClean="0">
                <a:solidFill>
                  <a:srgbClr val="0000FF"/>
                </a:solidFill>
              </a:rPr>
              <a:t>	 </a:t>
            </a:r>
            <a:r>
              <a:rPr lang="en-US" altLang="zh-CN" dirty="0" smtClean="0">
                <a:solidFill>
                  <a:srgbClr val="0000FF"/>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CP_IntegerInputSimple.h</a:t>
            </a:r>
            <a:r>
              <a:rPr lang="en-US" altLang="zh-CN" dirty="0">
                <a:solidFill>
                  <a:srgbClr val="A31515"/>
                </a:solidFill>
                <a:latin typeface="新宋体" panose="02010609030101010101" pitchFamily="49" charset="-122"/>
                <a:ea typeface="新宋体" panose="02010609030101010101" pitchFamily="49" charset="-122"/>
              </a:rPr>
              <a:t>"</a:t>
            </a:r>
            <a:endParaRPr lang="en-US" altLang="zh-CN" dirty="0">
              <a:solidFill>
                <a:srgbClr val="A31515"/>
              </a:solidFill>
              <a:ea typeface="新宋体" panose="02010609030101010101" pitchFamily="49" charset="-122"/>
            </a:endParaRPr>
          </a:p>
          <a:p>
            <a:pPr>
              <a:buNone/>
            </a:pPr>
            <a:endParaRPr lang="zh-CN" altLang="en-US" dirty="0"/>
          </a:p>
          <a:p>
            <a:pPr>
              <a:buNone/>
            </a:pP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4682360" y="1646239"/>
            <a:ext cx="71438" cy="2016125"/>
          </a:xfrm>
          <a:prstGeom prst="rightBrace">
            <a:avLst>
              <a:gd name="adj1" fmla="val 23518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10" name="Rectangle 6"/>
          <p:cNvSpPr>
            <a:spLocks noChangeArrowheads="1"/>
          </p:cNvSpPr>
          <p:nvPr/>
        </p:nvSpPr>
        <p:spPr bwMode="auto">
          <a:xfrm>
            <a:off x="4898260" y="2293939"/>
            <a:ext cx="26638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dirty="0">
                <a:solidFill>
                  <a:srgbClr val="0000FF"/>
                </a:solidFill>
              </a:rPr>
              <a:t>标准库头文件</a:t>
            </a:r>
          </a:p>
        </p:txBody>
      </p:sp>
    </p:spTree>
    <p:extLst>
      <p:ext uri="{BB962C8B-B14F-4D97-AF65-F5344CB8AC3E}">
        <p14:creationId xmlns:p14="http://schemas.microsoft.com/office/powerpoint/2010/main" val="7039745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基本的</a:t>
            </a:r>
            <a:r>
              <a:rPr lang="en-US" altLang="zh-CN" dirty="0"/>
              <a:t>C++</a:t>
            </a:r>
            <a:r>
              <a:rPr lang="zh-CN" altLang="zh-CN" dirty="0"/>
              <a:t>标准程序库共</a:t>
            </a:r>
            <a:r>
              <a:rPr lang="zh-CN" altLang="zh-CN" dirty="0" smtClean="0"/>
              <a:t>包含</a:t>
            </a:r>
            <a:r>
              <a:rPr lang="en-US" altLang="zh-CN" dirty="0" smtClean="0"/>
              <a:t>53</a:t>
            </a:r>
            <a:r>
              <a:rPr lang="zh-CN" altLang="zh-CN" dirty="0"/>
              <a:t>个头文件</a:t>
            </a:r>
            <a:endParaRPr lang="zh-CN" altLang="en-US" dirty="0"/>
          </a:p>
        </p:txBody>
      </p:sp>
      <p:sp>
        <p:nvSpPr>
          <p:cNvPr id="3" name="内容占位符 2"/>
          <p:cNvSpPr>
            <a:spLocks noGrp="1"/>
          </p:cNvSpPr>
          <p:nvPr>
            <p:ph idx="1"/>
          </p:nvPr>
        </p:nvSpPr>
        <p:spPr/>
        <p:txBody>
          <a:bodyPr>
            <a:noAutofit/>
          </a:bodyPr>
          <a:lstStyle/>
          <a:p>
            <a:pPr>
              <a:lnSpc>
                <a:spcPts val="2700"/>
              </a:lnSpc>
              <a:spcBef>
                <a:spcPts val="0"/>
              </a:spcBef>
            </a:pPr>
            <a:r>
              <a:rPr lang="zh-CN" altLang="zh-CN" sz="2200" dirty="0"/>
              <a:t>分别</a:t>
            </a:r>
            <a:r>
              <a:rPr lang="zh-CN" altLang="zh-CN" sz="2200" dirty="0" smtClean="0"/>
              <a:t>为</a:t>
            </a:r>
            <a:endParaRPr lang="en-US" altLang="zh-CN" sz="2200" dirty="0" smtClean="0"/>
          </a:p>
          <a:p>
            <a:pPr marL="0" indent="0">
              <a:lnSpc>
                <a:spcPts val="2700"/>
              </a:lnSpc>
              <a:spcBef>
                <a:spcPts val="0"/>
              </a:spcBef>
              <a:buNone/>
            </a:pPr>
            <a:r>
              <a:rPr lang="en-US" altLang="zh-CN" sz="2200" dirty="0"/>
              <a:t>&lt;algorithm&gt;</a:t>
            </a:r>
            <a:r>
              <a:rPr lang="zh-CN" altLang="en-US" sz="2200" dirty="0"/>
              <a:t>、</a:t>
            </a:r>
            <a:r>
              <a:rPr lang="en-US" altLang="zh-CN" sz="2200" dirty="0"/>
              <a:t>&lt;</a:t>
            </a:r>
            <a:r>
              <a:rPr lang="en-US" altLang="zh-CN" sz="2200" dirty="0" err="1"/>
              <a:t>fstream</a:t>
            </a:r>
            <a:r>
              <a:rPr lang="en-US" altLang="zh-CN" sz="2200" dirty="0"/>
              <a:t>&gt;</a:t>
            </a:r>
            <a:r>
              <a:rPr lang="zh-CN" altLang="en-US" sz="2200" dirty="0"/>
              <a:t>、</a:t>
            </a:r>
            <a:r>
              <a:rPr lang="en-US" altLang="zh-CN" sz="2200" dirty="0"/>
              <a:t>&lt;list&gt;</a:t>
            </a:r>
            <a:r>
              <a:rPr lang="zh-CN" altLang="en-US" sz="2200" dirty="0"/>
              <a:t>、</a:t>
            </a:r>
            <a:r>
              <a:rPr lang="en-US" altLang="zh-CN" sz="2200" dirty="0"/>
              <a:t>&lt;regex&gt;</a:t>
            </a:r>
            <a:r>
              <a:rPr lang="zh-CN" altLang="en-US" sz="2200" dirty="0"/>
              <a:t>、</a:t>
            </a:r>
          </a:p>
          <a:p>
            <a:pPr marL="0" indent="0">
              <a:lnSpc>
                <a:spcPts val="2700"/>
              </a:lnSpc>
              <a:spcBef>
                <a:spcPts val="0"/>
              </a:spcBef>
              <a:buNone/>
            </a:pPr>
            <a:r>
              <a:rPr lang="en-US" altLang="zh-CN" sz="2200" dirty="0"/>
              <a:t>&lt;tuple&gt;</a:t>
            </a:r>
            <a:r>
              <a:rPr lang="zh-CN" altLang="en-US" sz="2200" dirty="0"/>
              <a:t>、</a:t>
            </a:r>
            <a:r>
              <a:rPr lang="en-US" altLang="zh-CN" sz="2200" dirty="0"/>
              <a:t>&lt;array&gt;</a:t>
            </a:r>
            <a:r>
              <a:rPr lang="zh-CN" altLang="en-US" sz="2200" dirty="0"/>
              <a:t>、</a:t>
            </a:r>
            <a:r>
              <a:rPr lang="en-US" altLang="zh-CN" sz="2200" dirty="0"/>
              <a:t>&lt;functional&gt;</a:t>
            </a:r>
            <a:r>
              <a:rPr lang="zh-CN" altLang="en-US" sz="2200" dirty="0"/>
              <a:t>、</a:t>
            </a:r>
            <a:r>
              <a:rPr lang="en-US" altLang="zh-CN" sz="2200" dirty="0"/>
              <a:t>&lt;locale&gt;</a:t>
            </a:r>
            <a:r>
              <a:rPr lang="zh-CN" altLang="en-US" sz="2200" dirty="0"/>
              <a:t>、</a:t>
            </a:r>
          </a:p>
          <a:p>
            <a:pPr marL="0" indent="0">
              <a:lnSpc>
                <a:spcPts val="2700"/>
              </a:lnSpc>
              <a:spcBef>
                <a:spcPts val="0"/>
              </a:spcBef>
              <a:buNone/>
            </a:pPr>
            <a:r>
              <a:rPr lang="en-US" altLang="zh-CN" sz="2200" dirty="0"/>
              <a:t>&lt;</a:t>
            </a:r>
            <a:r>
              <a:rPr lang="en-US" altLang="zh-CN" sz="2200" dirty="0" err="1"/>
              <a:t>scoped_allocator</a:t>
            </a:r>
            <a:r>
              <a:rPr lang="en-US" altLang="zh-CN" sz="2200" dirty="0"/>
              <a:t>&gt;</a:t>
            </a:r>
            <a:r>
              <a:rPr lang="zh-CN" altLang="en-US" sz="2200" dirty="0"/>
              <a:t>、</a:t>
            </a:r>
            <a:r>
              <a:rPr lang="en-US" altLang="zh-CN" sz="2200" dirty="0"/>
              <a:t>&lt;</a:t>
            </a:r>
            <a:r>
              <a:rPr lang="en-US" altLang="zh-CN" sz="2200" dirty="0" err="1"/>
              <a:t>type_traits</a:t>
            </a:r>
            <a:r>
              <a:rPr lang="en-US" altLang="zh-CN" sz="2200" dirty="0"/>
              <a:t>&gt;</a:t>
            </a:r>
            <a:r>
              <a:rPr lang="zh-CN" altLang="en-US" sz="2200" dirty="0"/>
              <a:t>、</a:t>
            </a:r>
            <a:r>
              <a:rPr lang="en-US" altLang="zh-CN" sz="2200" dirty="0"/>
              <a:t>&lt;atomic&gt;</a:t>
            </a:r>
            <a:r>
              <a:rPr lang="zh-CN" altLang="en-US" sz="2200" dirty="0"/>
              <a:t>、</a:t>
            </a:r>
            <a:r>
              <a:rPr lang="en-US" altLang="zh-CN" sz="2200" dirty="0"/>
              <a:t>&lt;future&gt;</a:t>
            </a:r>
            <a:r>
              <a:rPr lang="zh-CN" altLang="en-US" sz="2200" dirty="0"/>
              <a:t>、</a:t>
            </a:r>
          </a:p>
          <a:p>
            <a:pPr marL="0" indent="0">
              <a:lnSpc>
                <a:spcPts val="2700"/>
              </a:lnSpc>
              <a:spcBef>
                <a:spcPts val="0"/>
              </a:spcBef>
              <a:buNone/>
            </a:pPr>
            <a:r>
              <a:rPr lang="en-US" altLang="zh-CN" sz="2200" dirty="0"/>
              <a:t>&lt;map&gt;</a:t>
            </a:r>
            <a:r>
              <a:rPr lang="zh-CN" altLang="en-US" sz="2200" dirty="0"/>
              <a:t>、</a:t>
            </a:r>
            <a:r>
              <a:rPr lang="en-US" altLang="zh-CN" sz="2200" dirty="0"/>
              <a:t>&lt;set&gt;</a:t>
            </a:r>
            <a:r>
              <a:rPr lang="zh-CN" altLang="en-US" sz="2200" dirty="0"/>
              <a:t>、</a:t>
            </a:r>
            <a:r>
              <a:rPr lang="en-US" altLang="zh-CN" sz="2200" dirty="0"/>
              <a:t>&lt;</a:t>
            </a:r>
            <a:r>
              <a:rPr lang="en-US" altLang="zh-CN" sz="2200" dirty="0" err="1"/>
              <a:t>typeindex</a:t>
            </a:r>
            <a:r>
              <a:rPr lang="en-US" altLang="zh-CN" sz="2200" dirty="0"/>
              <a:t>&gt;</a:t>
            </a:r>
            <a:r>
              <a:rPr lang="zh-CN" altLang="en-US" sz="2200" dirty="0"/>
              <a:t>、</a:t>
            </a:r>
            <a:r>
              <a:rPr lang="en-US" altLang="zh-CN" sz="2200" dirty="0"/>
              <a:t>&lt;</a:t>
            </a:r>
            <a:r>
              <a:rPr lang="en-US" altLang="zh-CN" sz="2200" dirty="0" err="1"/>
              <a:t>bitset</a:t>
            </a:r>
            <a:r>
              <a:rPr lang="en-US" altLang="zh-CN" sz="2200" dirty="0"/>
              <a:t>&gt;</a:t>
            </a:r>
            <a:r>
              <a:rPr lang="zh-CN" altLang="en-US" sz="2200" dirty="0"/>
              <a:t>、</a:t>
            </a:r>
          </a:p>
          <a:p>
            <a:pPr marL="0" indent="0">
              <a:lnSpc>
                <a:spcPts val="2700"/>
              </a:lnSpc>
              <a:spcBef>
                <a:spcPts val="0"/>
              </a:spcBef>
              <a:buNone/>
            </a:pPr>
            <a:r>
              <a:rPr lang="en-US" altLang="zh-CN" sz="2200" dirty="0"/>
              <a:t>&lt;</a:t>
            </a:r>
            <a:r>
              <a:rPr lang="en-US" altLang="zh-CN" sz="2200" dirty="0" err="1"/>
              <a:t>initializer_list</a:t>
            </a:r>
            <a:r>
              <a:rPr lang="en-US" altLang="zh-CN" sz="2200" dirty="0"/>
              <a:t>&gt;</a:t>
            </a:r>
            <a:r>
              <a:rPr lang="zh-CN" altLang="en-US" sz="2200" dirty="0"/>
              <a:t>、</a:t>
            </a:r>
            <a:r>
              <a:rPr lang="en-US" altLang="zh-CN" sz="2200" dirty="0"/>
              <a:t>&lt;memory&gt;</a:t>
            </a:r>
            <a:r>
              <a:rPr lang="zh-CN" altLang="en-US" sz="2200" dirty="0"/>
              <a:t>、</a:t>
            </a:r>
            <a:r>
              <a:rPr lang="en-US" altLang="zh-CN" sz="2200" dirty="0"/>
              <a:t>&lt;</a:t>
            </a:r>
            <a:r>
              <a:rPr lang="en-US" altLang="zh-CN" sz="2200" dirty="0" err="1"/>
              <a:t>sstream</a:t>
            </a:r>
            <a:r>
              <a:rPr lang="en-US" altLang="zh-CN" sz="2200" dirty="0"/>
              <a:t>&gt;</a:t>
            </a:r>
            <a:r>
              <a:rPr lang="zh-CN" altLang="en-US" sz="2200" dirty="0"/>
              <a:t>、</a:t>
            </a:r>
            <a:r>
              <a:rPr lang="en-US" altLang="zh-CN" sz="2200" dirty="0"/>
              <a:t>&lt;</a:t>
            </a:r>
            <a:r>
              <a:rPr lang="en-US" altLang="zh-CN" sz="2200" dirty="0" err="1"/>
              <a:t>typeinfo</a:t>
            </a:r>
            <a:r>
              <a:rPr lang="en-US" altLang="zh-CN" sz="2200" dirty="0"/>
              <a:t>&gt;</a:t>
            </a:r>
            <a:r>
              <a:rPr lang="zh-CN" altLang="en-US" sz="2200" dirty="0"/>
              <a:t>、</a:t>
            </a:r>
          </a:p>
          <a:p>
            <a:pPr marL="0" indent="0">
              <a:lnSpc>
                <a:spcPts val="2700"/>
              </a:lnSpc>
              <a:spcBef>
                <a:spcPts val="0"/>
              </a:spcBef>
              <a:buNone/>
            </a:pPr>
            <a:r>
              <a:rPr lang="en-US" altLang="zh-CN" sz="2200" dirty="0"/>
              <a:t>&lt;</a:t>
            </a:r>
            <a:r>
              <a:rPr lang="en-US" altLang="zh-CN" sz="2200" dirty="0" err="1"/>
              <a:t>chrono</a:t>
            </a:r>
            <a:r>
              <a:rPr lang="en-US" altLang="zh-CN" sz="2200" dirty="0"/>
              <a:t>&gt;</a:t>
            </a:r>
            <a:r>
              <a:rPr lang="zh-CN" altLang="en-US" sz="2200" dirty="0"/>
              <a:t>、</a:t>
            </a:r>
            <a:r>
              <a:rPr lang="en-US" altLang="zh-CN" sz="2200" dirty="0"/>
              <a:t>&lt;</a:t>
            </a:r>
            <a:r>
              <a:rPr lang="en-US" altLang="zh-CN" sz="2200" dirty="0" err="1"/>
              <a:t>iomanip</a:t>
            </a:r>
            <a:r>
              <a:rPr lang="en-US" altLang="zh-CN" sz="2200" dirty="0"/>
              <a:t>&gt;</a:t>
            </a:r>
            <a:r>
              <a:rPr lang="zh-CN" altLang="en-US" sz="2200" dirty="0"/>
              <a:t>、</a:t>
            </a:r>
            <a:r>
              <a:rPr lang="en-US" altLang="zh-CN" sz="2200" dirty="0"/>
              <a:t>&lt;</a:t>
            </a:r>
            <a:r>
              <a:rPr lang="en-US" altLang="zh-CN" sz="2200" dirty="0" err="1"/>
              <a:t>mutex</a:t>
            </a:r>
            <a:r>
              <a:rPr lang="en-US" altLang="zh-CN" sz="2200" dirty="0"/>
              <a:t>&gt;</a:t>
            </a:r>
            <a:r>
              <a:rPr lang="zh-CN" altLang="en-US" sz="2200" dirty="0"/>
              <a:t>、</a:t>
            </a:r>
            <a:r>
              <a:rPr lang="en-US" altLang="zh-CN" sz="2200" dirty="0"/>
              <a:t>&lt;stack&gt;</a:t>
            </a:r>
            <a:r>
              <a:rPr lang="zh-CN" altLang="en-US" sz="2200" dirty="0"/>
              <a:t>、</a:t>
            </a:r>
          </a:p>
          <a:p>
            <a:pPr marL="0" indent="0">
              <a:lnSpc>
                <a:spcPts val="2700"/>
              </a:lnSpc>
              <a:spcBef>
                <a:spcPts val="0"/>
              </a:spcBef>
              <a:buNone/>
            </a:pPr>
            <a:r>
              <a:rPr lang="en-US" altLang="zh-CN" sz="2200" dirty="0"/>
              <a:t>&lt;</a:t>
            </a:r>
            <a:r>
              <a:rPr lang="en-US" altLang="zh-CN" sz="2200" dirty="0" err="1"/>
              <a:t>unordered_map</a:t>
            </a:r>
            <a:r>
              <a:rPr lang="en-US" altLang="zh-CN" sz="2200" dirty="0"/>
              <a:t>&gt;</a:t>
            </a:r>
            <a:r>
              <a:rPr lang="zh-CN" altLang="en-US" sz="2200" dirty="0"/>
              <a:t>、</a:t>
            </a:r>
            <a:r>
              <a:rPr lang="en-US" altLang="zh-CN" sz="2200" dirty="0"/>
              <a:t>&lt;</a:t>
            </a:r>
            <a:r>
              <a:rPr lang="en-US" altLang="zh-CN" sz="2200" dirty="0" err="1"/>
              <a:t>codecvt</a:t>
            </a:r>
            <a:r>
              <a:rPr lang="en-US" altLang="zh-CN" sz="2200" dirty="0"/>
              <a:t>&gt;</a:t>
            </a:r>
            <a:r>
              <a:rPr lang="zh-CN" altLang="en-US" sz="2200" dirty="0"/>
              <a:t>、</a:t>
            </a:r>
            <a:r>
              <a:rPr lang="en-US" altLang="zh-CN" sz="2200" dirty="0"/>
              <a:t>&lt;</a:t>
            </a:r>
            <a:r>
              <a:rPr lang="en-US" altLang="zh-CN" sz="2200" dirty="0" err="1"/>
              <a:t>ios</a:t>
            </a:r>
            <a:r>
              <a:rPr lang="en-US" altLang="zh-CN" sz="2200" dirty="0"/>
              <a:t>&gt;</a:t>
            </a:r>
            <a:r>
              <a:rPr lang="zh-CN" altLang="en-US" sz="2200" dirty="0"/>
              <a:t>、</a:t>
            </a:r>
            <a:r>
              <a:rPr lang="en-US" altLang="zh-CN" sz="2200" dirty="0"/>
              <a:t>&lt;new&gt;</a:t>
            </a:r>
            <a:r>
              <a:rPr lang="zh-CN" altLang="en-US" sz="2200" dirty="0"/>
              <a:t>、</a:t>
            </a:r>
          </a:p>
          <a:p>
            <a:pPr marL="0" indent="0">
              <a:lnSpc>
                <a:spcPts val="2700"/>
              </a:lnSpc>
              <a:spcBef>
                <a:spcPts val="0"/>
              </a:spcBef>
              <a:buNone/>
            </a:pPr>
            <a:r>
              <a:rPr lang="en-US" altLang="zh-CN" sz="2200" dirty="0"/>
              <a:t>&lt;</a:t>
            </a:r>
            <a:r>
              <a:rPr lang="en-US" altLang="zh-CN" sz="2200" dirty="0" err="1"/>
              <a:t>stdexcept</a:t>
            </a:r>
            <a:r>
              <a:rPr lang="en-US" altLang="zh-CN" sz="2200" dirty="0"/>
              <a:t>&gt;</a:t>
            </a:r>
            <a:r>
              <a:rPr lang="zh-CN" altLang="en-US" sz="2200" dirty="0"/>
              <a:t>、</a:t>
            </a:r>
            <a:r>
              <a:rPr lang="en-US" altLang="zh-CN" sz="2200" dirty="0"/>
              <a:t>&lt;</a:t>
            </a:r>
            <a:r>
              <a:rPr lang="en-US" altLang="zh-CN" sz="2200" dirty="0" err="1"/>
              <a:t>unordered_set</a:t>
            </a:r>
            <a:r>
              <a:rPr lang="en-US" altLang="zh-CN" sz="2200" dirty="0"/>
              <a:t>&gt;</a:t>
            </a:r>
            <a:r>
              <a:rPr lang="zh-CN" altLang="en-US" sz="2200" dirty="0"/>
              <a:t>、</a:t>
            </a:r>
            <a:r>
              <a:rPr lang="en-US" altLang="zh-CN" sz="2200" dirty="0"/>
              <a:t>&lt;complex&gt;</a:t>
            </a:r>
            <a:r>
              <a:rPr lang="zh-CN" altLang="en-US" sz="2200" dirty="0"/>
              <a:t>、</a:t>
            </a:r>
            <a:r>
              <a:rPr lang="en-US" altLang="zh-CN" sz="2200" dirty="0"/>
              <a:t>&lt;</a:t>
            </a:r>
            <a:r>
              <a:rPr lang="en-US" altLang="zh-CN" sz="2200" dirty="0" err="1"/>
              <a:t>iosfwd</a:t>
            </a:r>
            <a:r>
              <a:rPr lang="en-US" altLang="zh-CN" sz="2200" dirty="0"/>
              <a:t>&gt;</a:t>
            </a:r>
            <a:r>
              <a:rPr lang="zh-CN" altLang="en-US" sz="2200" dirty="0"/>
              <a:t>、</a:t>
            </a:r>
          </a:p>
          <a:p>
            <a:pPr marL="0" indent="0">
              <a:lnSpc>
                <a:spcPts val="2700"/>
              </a:lnSpc>
              <a:spcBef>
                <a:spcPts val="0"/>
              </a:spcBef>
              <a:buNone/>
            </a:pPr>
            <a:r>
              <a:rPr lang="en-US" altLang="zh-CN" sz="2200" dirty="0"/>
              <a:t>&lt;numeric&gt;</a:t>
            </a:r>
            <a:r>
              <a:rPr lang="zh-CN" altLang="en-US" sz="2200" dirty="0"/>
              <a:t>、</a:t>
            </a:r>
            <a:r>
              <a:rPr lang="en-US" altLang="zh-CN" sz="2200" dirty="0"/>
              <a:t>&lt;</a:t>
            </a:r>
            <a:r>
              <a:rPr lang="en-US" altLang="zh-CN" sz="2200" dirty="0" err="1"/>
              <a:t>streambuf</a:t>
            </a:r>
            <a:r>
              <a:rPr lang="en-US" altLang="zh-CN" sz="2200" dirty="0"/>
              <a:t>&gt;</a:t>
            </a:r>
            <a:r>
              <a:rPr lang="zh-CN" altLang="en-US" sz="2200" dirty="0"/>
              <a:t>、</a:t>
            </a:r>
            <a:r>
              <a:rPr lang="en-US" altLang="zh-CN" sz="2200" dirty="0"/>
              <a:t>&lt;utility&gt;</a:t>
            </a:r>
            <a:r>
              <a:rPr lang="zh-CN" altLang="en-US" sz="2200" dirty="0"/>
              <a:t>、</a:t>
            </a:r>
            <a:r>
              <a:rPr lang="en-US" altLang="zh-CN" sz="2200" dirty="0"/>
              <a:t>&lt;</a:t>
            </a:r>
            <a:r>
              <a:rPr lang="en-US" altLang="zh-CN" sz="2200" dirty="0" err="1"/>
              <a:t>condition_variable</a:t>
            </a:r>
            <a:r>
              <a:rPr lang="en-US" altLang="zh-CN" sz="2200" dirty="0"/>
              <a:t>&gt;</a:t>
            </a:r>
            <a:r>
              <a:rPr lang="zh-CN" altLang="en-US" sz="2200" dirty="0"/>
              <a:t>、</a:t>
            </a:r>
          </a:p>
          <a:p>
            <a:pPr marL="0" indent="0">
              <a:lnSpc>
                <a:spcPts val="2700"/>
              </a:lnSpc>
              <a:spcBef>
                <a:spcPts val="0"/>
              </a:spcBef>
              <a:buNone/>
            </a:pPr>
            <a:r>
              <a:rPr lang="en-US" altLang="zh-CN" sz="2200" dirty="0"/>
              <a:t>&lt;</a:t>
            </a:r>
            <a:r>
              <a:rPr lang="en-US" altLang="zh-CN" sz="2200" dirty="0" err="1"/>
              <a:t>iostream</a:t>
            </a:r>
            <a:r>
              <a:rPr lang="en-US" altLang="zh-CN" sz="2200" dirty="0"/>
              <a:t>&gt;</a:t>
            </a:r>
            <a:r>
              <a:rPr lang="zh-CN" altLang="en-US" sz="2200" dirty="0"/>
              <a:t>、</a:t>
            </a:r>
            <a:r>
              <a:rPr lang="en-US" altLang="zh-CN" sz="2200" dirty="0"/>
              <a:t>&lt;</a:t>
            </a:r>
            <a:r>
              <a:rPr lang="en-US" altLang="zh-CN" sz="2200" dirty="0" err="1"/>
              <a:t>ostream</a:t>
            </a:r>
            <a:r>
              <a:rPr lang="en-US" altLang="zh-CN" sz="2200" dirty="0"/>
              <a:t>&gt;</a:t>
            </a:r>
            <a:r>
              <a:rPr lang="zh-CN" altLang="en-US" sz="2200" dirty="0"/>
              <a:t>、</a:t>
            </a:r>
            <a:r>
              <a:rPr lang="en-US" altLang="zh-CN" sz="2200" dirty="0"/>
              <a:t>&lt;string&gt;</a:t>
            </a:r>
            <a:r>
              <a:rPr lang="zh-CN" altLang="en-US" sz="2200" dirty="0"/>
              <a:t>、</a:t>
            </a:r>
            <a:r>
              <a:rPr lang="en-US" altLang="zh-CN" sz="2200" dirty="0"/>
              <a:t>&lt;</a:t>
            </a:r>
            <a:r>
              <a:rPr lang="en-US" altLang="zh-CN" sz="2200" dirty="0" err="1"/>
              <a:t>valarray</a:t>
            </a:r>
            <a:r>
              <a:rPr lang="en-US" altLang="zh-CN" sz="2200" dirty="0"/>
              <a:t>&gt;</a:t>
            </a:r>
            <a:r>
              <a:rPr lang="zh-CN" altLang="en-US" sz="2200" dirty="0"/>
              <a:t>、</a:t>
            </a:r>
          </a:p>
          <a:p>
            <a:pPr marL="0" indent="0">
              <a:lnSpc>
                <a:spcPts val="2700"/>
              </a:lnSpc>
              <a:spcBef>
                <a:spcPts val="0"/>
              </a:spcBef>
              <a:buNone/>
            </a:pPr>
            <a:r>
              <a:rPr lang="en-US" altLang="zh-CN" sz="2200" dirty="0"/>
              <a:t>&lt;</a:t>
            </a:r>
            <a:r>
              <a:rPr lang="en-US" altLang="zh-CN" sz="2200" dirty="0" err="1"/>
              <a:t>deque</a:t>
            </a:r>
            <a:r>
              <a:rPr lang="en-US" altLang="zh-CN" sz="2200" dirty="0"/>
              <a:t>&gt;</a:t>
            </a:r>
            <a:r>
              <a:rPr lang="zh-CN" altLang="en-US" sz="2200" dirty="0"/>
              <a:t>、</a:t>
            </a:r>
            <a:r>
              <a:rPr lang="en-US" altLang="zh-CN" sz="2200" dirty="0"/>
              <a:t>&lt;</a:t>
            </a:r>
            <a:r>
              <a:rPr lang="en-US" altLang="zh-CN" sz="2200" dirty="0" err="1"/>
              <a:t>istream</a:t>
            </a:r>
            <a:r>
              <a:rPr lang="en-US" altLang="zh-CN" sz="2200" dirty="0"/>
              <a:t>&gt;</a:t>
            </a:r>
            <a:r>
              <a:rPr lang="zh-CN" altLang="en-US" sz="2200" dirty="0"/>
              <a:t>、</a:t>
            </a:r>
            <a:r>
              <a:rPr lang="en-US" altLang="zh-CN" sz="2200" dirty="0"/>
              <a:t>&lt;queue&gt;</a:t>
            </a:r>
            <a:r>
              <a:rPr lang="zh-CN" altLang="en-US" sz="2200" dirty="0"/>
              <a:t>、</a:t>
            </a:r>
            <a:r>
              <a:rPr lang="en-US" altLang="zh-CN" sz="2200" dirty="0"/>
              <a:t>&lt;</a:t>
            </a:r>
            <a:r>
              <a:rPr lang="en-US" altLang="zh-CN" sz="2200" dirty="0" err="1"/>
              <a:t>strstream</a:t>
            </a:r>
            <a:r>
              <a:rPr lang="en-US" altLang="zh-CN" sz="2200" dirty="0"/>
              <a:t>&gt;</a:t>
            </a:r>
            <a:r>
              <a:rPr lang="zh-CN" altLang="en-US" sz="2200" dirty="0"/>
              <a:t>、</a:t>
            </a:r>
          </a:p>
          <a:p>
            <a:pPr marL="0" indent="0">
              <a:lnSpc>
                <a:spcPts val="2700"/>
              </a:lnSpc>
              <a:spcBef>
                <a:spcPts val="0"/>
              </a:spcBef>
              <a:buNone/>
            </a:pPr>
            <a:r>
              <a:rPr lang="en-US" altLang="zh-CN" sz="2200" dirty="0"/>
              <a:t>&lt;vector&gt;</a:t>
            </a:r>
            <a:r>
              <a:rPr lang="zh-CN" altLang="en-US" sz="2200" dirty="0"/>
              <a:t>、</a:t>
            </a:r>
            <a:r>
              <a:rPr lang="en-US" altLang="zh-CN" sz="2200" dirty="0"/>
              <a:t>&lt;exception&gt;</a:t>
            </a:r>
            <a:r>
              <a:rPr lang="zh-CN" altLang="en-US" sz="2200" dirty="0"/>
              <a:t>、</a:t>
            </a:r>
            <a:r>
              <a:rPr lang="en-US" altLang="zh-CN" sz="2200" dirty="0"/>
              <a:t>&lt;iterator&gt;</a:t>
            </a:r>
            <a:r>
              <a:rPr lang="zh-CN" altLang="en-US" sz="2200" dirty="0"/>
              <a:t>、</a:t>
            </a:r>
            <a:r>
              <a:rPr lang="en-US" altLang="zh-CN" sz="2200" dirty="0"/>
              <a:t>&lt;random&gt;</a:t>
            </a:r>
            <a:r>
              <a:rPr lang="zh-CN" altLang="en-US" sz="2200" dirty="0"/>
              <a:t>、</a:t>
            </a:r>
          </a:p>
          <a:p>
            <a:pPr marL="0" indent="0">
              <a:lnSpc>
                <a:spcPts val="2700"/>
              </a:lnSpc>
              <a:spcBef>
                <a:spcPts val="0"/>
              </a:spcBef>
              <a:buNone/>
            </a:pPr>
            <a:r>
              <a:rPr lang="en-US" altLang="zh-CN" sz="2200" dirty="0"/>
              <a:t>&lt;</a:t>
            </a:r>
            <a:r>
              <a:rPr lang="en-US" altLang="zh-CN" sz="2200" dirty="0" err="1"/>
              <a:t>system_error</a:t>
            </a:r>
            <a:r>
              <a:rPr lang="en-US" altLang="zh-CN" sz="2200" dirty="0"/>
              <a:t>&gt;</a:t>
            </a:r>
            <a:r>
              <a:rPr lang="zh-CN" altLang="en-US" sz="2200" dirty="0"/>
              <a:t>、</a:t>
            </a:r>
            <a:r>
              <a:rPr lang="en-US" altLang="zh-CN" sz="2200" dirty="0"/>
              <a:t>&lt;</a:t>
            </a:r>
            <a:r>
              <a:rPr lang="en-US" altLang="zh-CN" sz="2200" dirty="0" err="1"/>
              <a:t>forward_list</a:t>
            </a:r>
            <a:r>
              <a:rPr lang="en-US" altLang="zh-CN" sz="2200" dirty="0"/>
              <a:t>&gt;</a:t>
            </a:r>
            <a:r>
              <a:rPr lang="zh-CN" altLang="en-US" sz="2200" dirty="0"/>
              <a:t>、</a:t>
            </a:r>
            <a:r>
              <a:rPr lang="en-US" altLang="zh-CN" sz="2200" dirty="0"/>
              <a:t>&lt;limits&gt;</a:t>
            </a:r>
            <a:r>
              <a:rPr lang="zh-CN" altLang="en-US" sz="2200" dirty="0"/>
              <a:t>、</a:t>
            </a:r>
            <a:r>
              <a:rPr lang="en-US" altLang="zh-CN" sz="2200" dirty="0"/>
              <a:t>&lt;ratio&gt;</a:t>
            </a:r>
            <a:r>
              <a:rPr lang="zh-CN" altLang="en-US" sz="2200" dirty="0"/>
              <a:t>和</a:t>
            </a:r>
            <a:r>
              <a:rPr lang="en-US" altLang="zh-CN" sz="2200" dirty="0"/>
              <a:t>&lt;thread&gt;</a:t>
            </a:r>
            <a:r>
              <a:rPr lang="zh-CN" altLang="zh-CN" sz="2200" dirty="0" smtClean="0"/>
              <a:t>。</a:t>
            </a:r>
            <a:endParaRPr lang="zh-CN" altLang="en-US" sz="22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51156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扩展的</a:t>
            </a:r>
            <a:r>
              <a:rPr lang="en-US" altLang="zh-CN" dirty="0"/>
              <a:t>C++</a:t>
            </a:r>
            <a:r>
              <a:rPr lang="zh-CN" altLang="zh-CN" dirty="0"/>
              <a:t>标准程序库共包含</a:t>
            </a:r>
            <a:r>
              <a:rPr lang="en-US" altLang="zh-CN" dirty="0"/>
              <a:t>26</a:t>
            </a:r>
            <a:r>
              <a:rPr lang="zh-CN" altLang="zh-CN" dirty="0"/>
              <a:t>个头文件</a:t>
            </a:r>
            <a:endParaRPr lang="zh-CN" altLang="en-US" dirty="0"/>
          </a:p>
        </p:txBody>
      </p:sp>
      <p:sp>
        <p:nvSpPr>
          <p:cNvPr id="3" name="内容占位符 2"/>
          <p:cNvSpPr>
            <a:spLocks noGrp="1"/>
          </p:cNvSpPr>
          <p:nvPr>
            <p:ph idx="1"/>
          </p:nvPr>
        </p:nvSpPr>
        <p:spPr/>
        <p:txBody>
          <a:bodyPr/>
          <a:lstStyle/>
          <a:p>
            <a:r>
              <a:rPr lang="zh-CN" altLang="zh-CN" dirty="0"/>
              <a:t>扩展的</a:t>
            </a:r>
            <a:r>
              <a:rPr lang="en-US" altLang="zh-CN" dirty="0"/>
              <a:t>C++</a:t>
            </a:r>
            <a:r>
              <a:rPr lang="zh-CN" altLang="zh-CN" dirty="0"/>
              <a:t>标准</a:t>
            </a:r>
            <a:r>
              <a:rPr lang="zh-CN" altLang="zh-CN" dirty="0" smtClean="0"/>
              <a:t>程序库</a:t>
            </a:r>
            <a:r>
              <a:rPr lang="zh-CN" altLang="zh-CN" dirty="0"/>
              <a:t>也称为</a:t>
            </a:r>
            <a:r>
              <a:rPr lang="en-US" altLang="zh-CN" dirty="0"/>
              <a:t>C++</a:t>
            </a:r>
            <a:r>
              <a:rPr lang="zh-CN" altLang="zh-CN" dirty="0"/>
              <a:t>的</a:t>
            </a:r>
            <a:r>
              <a:rPr lang="zh-CN" altLang="zh-CN" dirty="0">
                <a:solidFill>
                  <a:srgbClr val="0000FF"/>
                </a:solidFill>
              </a:rPr>
              <a:t>类</a:t>
            </a:r>
            <a:r>
              <a:rPr lang="en-US" altLang="zh-CN" dirty="0">
                <a:solidFill>
                  <a:srgbClr val="0000FF"/>
                </a:solidFill>
              </a:rPr>
              <a:t>C</a:t>
            </a:r>
            <a:r>
              <a:rPr lang="zh-CN" altLang="zh-CN" dirty="0">
                <a:solidFill>
                  <a:srgbClr val="0000FF"/>
                </a:solidFill>
              </a:rPr>
              <a:t>标准</a:t>
            </a:r>
            <a:r>
              <a:rPr lang="zh-CN" altLang="zh-CN" dirty="0" smtClean="0">
                <a:solidFill>
                  <a:srgbClr val="0000FF"/>
                </a:solidFill>
              </a:rPr>
              <a:t>程序库</a:t>
            </a:r>
            <a:r>
              <a:rPr lang="zh-CN" altLang="en-US" dirty="0" smtClean="0"/>
              <a:t>，这些头文件分别为</a:t>
            </a:r>
            <a:r>
              <a:rPr lang="en-US" altLang="zh-CN" dirty="0" smtClean="0"/>
              <a:t>:</a:t>
            </a:r>
          </a:p>
          <a:p>
            <a:pPr marL="0" indent="0">
              <a:buNone/>
            </a:pPr>
            <a:r>
              <a:rPr lang="en-US" altLang="zh-CN" dirty="0"/>
              <a:t>&lt;</a:t>
            </a:r>
            <a:r>
              <a:rPr lang="en-US" altLang="zh-CN" dirty="0" err="1"/>
              <a:t>cassert</a:t>
            </a:r>
            <a:r>
              <a:rPr lang="en-US" altLang="zh-CN" dirty="0"/>
              <a:t>&gt;</a:t>
            </a:r>
            <a:r>
              <a:rPr lang="zh-CN" altLang="en-US" dirty="0"/>
              <a:t>、</a:t>
            </a:r>
            <a:r>
              <a:rPr lang="en-US" altLang="zh-CN" dirty="0"/>
              <a:t>&lt;</a:t>
            </a:r>
            <a:r>
              <a:rPr lang="en-US" altLang="zh-CN" dirty="0" err="1"/>
              <a:t>cinttypes</a:t>
            </a:r>
            <a:r>
              <a:rPr lang="en-US" altLang="zh-CN" dirty="0"/>
              <a:t>&gt;</a:t>
            </a:r>
            <a:r>
              <a:rPr lang="zh-CN" altLang="en-US" dirty="0"/>
              <a:t>、</a:t>
            </a:r>
            <a:r>
              <a:rPr lang="en-US" altLang="zh-CN" dirty="0"/>
              <a:t>&lt;</a:t>
            </a:r>
            <a:r>
              <a:rPr lang="en-US" altLang="zh-CN" dirty="0" err="1"/>
              <a:t>csignal</a:t>
            </a:r>
            <a:r>
              <a:rPr lang="en-US" altLang="zh-CN" dirty="0"/>
              <a:t>&gt;</a:t>
            </a:r>
            <a:r>
              <a:rPr lang="zh-CN" altLang="en-US" dirty="0"/>
              <a:t>、</a:t>
            </a:r>
            <a:r>
              <a:rPr lang="en-US" altLang="zh-CN" dirty="0"/>
              <a:t>&lt;</a:t>
            </a:r>
            <a:r>
              <a:rPr lang="en-US" altLang="zh-CN" dirty="0" err="1"/>
              <a:t>cstdio</a:t>
            </a:r>
            <a:r>
              <a:rPr lang="en-US" altLang="zh-CN" dirty="0"/>
              <a:t>&gt;</a:t>
            </a:r>
            <a:r>
              <a:rPr lang="zh-CN" altLang="en-US" dirty="0"/>
              <a:t>、</a:t>
            </a:r>
          </a:p>
          <a:p>
            <a:pPr marL="0" indent="0">
              <a:buNone/>
            </a:pPr>
            <a:r>
              <a:rPr lang="en-US" altLang="zh-CN" dirty="0"/>
              <a:t>&lt;</a:t>
            </a:r>
            <a:r>
              <a:rPr lang="en-US" altLang="zh-CN" dirty="0" err="1"/>
              <a:t>cwchar</a:t>
            </a:r>
            <a:r>
              <a:rPr lang="en-US" altLang="zh-CN" dirty="0"/>
              <a:t>&gt;</a:t>
            </a:r>
            <a:r>
              <a:rPr lang="zh-CN" altLang="en-US" dirty="0"/>
              <a:t>、</a:t>
            </a:r>
            <a:r>
              <a:rPr lang="en-US" altLang="zh-CN" dirty="0"/>
              <a:t>&lt;</a:t>
            </a:r>
            <a:r>
              <a:rPr lang="en-US" altLang="zh-CN" dirty="0" err="1"/>
              <a:t>ccomplex</a:t>
            </a:r>
            <a:r>
              <a:rPr lang="en-US" altLang="zh-CN" dirty="0"/>
              <a:t>&gt;</a:t>
            </a:r>
            <a:r>
              <a:rPr lang="zh-CN" altLang="en-US" dirty="0"/>
              <a:t>、</a:t>
            </a:r>
            <a:r>
              <a:rPr lang="en-US" altLang="zh-CN" dirty="0"/>
              <a:t>&lt;ciso646&gt;</a:t>
            </a:r>
            <a:r>
              <a:rPr lang="zh-CN" altLang="en-US" dirty="0"/>
              <a:t>、</a:t>
            </a:r>
            <a:r>
              <a:rPr lang="en-US" altLang="zh-CN" dirty="0"/>
              <a:t>&lt;</a:t>
            </a:r>
            <a:r>
              <a:rPr lang="en-US" altLang="zh-CN" dirty="0" err="1"/>
              <a:t>cstdalign</a:t>
            </a:r>
            <a:r>
              <a:rPr lang="en-US" altLang="zh-CN" dirty="0"/>
              <a:t>&gt;</a:t>
            </a:r>
            <a:r>
              <a:rPr lang="zh-CN" altLang="en-US" dirty="0"/>
              <a:t>、</a:t>
            </a:r>
          </a:p>
          <a:p>
            <a:pPr marL="0" indent="0">
              <a:buNone/>
            </a:pPr>
            <a:r>
              <a:rPr lang="en-US" altLang="zh-CN" dirty="0"/>
              <a:t>&lt;</a:t>
            </a:r>
            <a:r>
              <a:rPr lang="en-US" altLang="zh-CN" dirty="0" err="1"/>
              <a:t>cstdlib</a:t>
            </a:r>
            <a:r>
              <a:rPr lang="en-US" altLang="zh-CN" dirty="0"/>
              <a:t>&gt;</a:t>
            </a:r>
            <a:r>
              <a:rPr lang="zh-CN" altLang="en-US" dirty="0"/>
              <a:t>、</a:t>
            </a:r>
            <a:r>
              <a:rPr lang="en-US" altLang="zh-CN" dirty="0"/>
              <a:t>&lt;</a:t>
            </a:r>
            <a:r>
              <a:rPr lang="en-US" altLang="zh-CN" dirty="0" err="1"/>
              <a:t>cwctype</a:t>
            </a:r>
            <a:r>
              <a:rPr lang="en-US" altLang="zh-CN" dirty="0"/>
              <a:t>&gt;</a:t>
            </a:r>
            <a:r>
              <a:rPr lang="zh-CN" altLang="en-US" dirty="0"/>
              <a:t>、</a:t>
            </a:r>
            <a:r>
              <a:rPr lang="en-US" altLang="zh-CN" dirty="0"/>
              <a:t>&lt;</a:t>
            </a:r>
            <a:r>
              <a:rPr lang="en-US" altLang="zh-CN" dirty="0" err="1"/>
              <a:t>cctype</a:t>
            </a:r>
            <a:r>
              <a:rPr lang="en-US" altLang="zh-CN" dirty="0"/>
              <a:t>&gt;</a:t>
            </a:r>
            <a:r>
              <a:rPr lang="zh-CN" altLang="en-US" dirty="0"/>
              <a:t>、</a:t>
            </a:r>
            <a:r>
              <a:rPr lang="en-US" altLang="zh-CN" dirty="0"/>
              <a:t>&lt;</a:t>
            </a:r>
            <a:r>
              <a:rPr lang="en-US" altLang="zh-CN" dirty="0" err="1"/>
              <a:t>climits</a:t>
            </a:r>
            <a:r>
              <a:rPr lang="en-US" altLang="zh-CN" dirty="0"/>
              <a:t>&gt;</a:t>
            </a:r>
            <a:r>
              <a:rPr lang="zh-CN" altLang="en-US" dirty="0"/>
              <a:t>、</a:t>
            </a:r>
          </a:p>
          <a:p>
            <a:pPr marL="0" indent="0">
              <a:buNone/>
            </a:pPr>
            <a:r>
              <a:rPr lang="en-US" altLang="zh-CN" dirty="0"/>
              <a:t>&lt;</a:t>
            </a:r>
            <a:r>
              <a:rPr lang="en-US" altLang="zh-CN" dirty="0" err="1"/>
              <a:t>cstdarg</a:t>
            </a:r>
            <a:r>
              <a:rPr lang="en-US" altLang="zh-CN" dirty="0"/>
              <a:t>&gt;</a:t>
            </a:r>
            <a:r>
              <a:rPr lang="zh-CN" altLang="en-US" dirty="0"/>
              <a:t>、</a:t>
            </a:r>
            <a:r>
              <a:rPr lang="en-US" altLang="zh-CN" dirty="0"/>
              <a:t>&lt;</a:t>
            </a:r>
            <a:r>
              <a:rPr lang="en-US" altLang="zh-CN" dirty="0" err="1"/>
              <a:t>cstring</a:t>
            </a:r>
            <a:r>
              <a:rPr lang="en-US" altLang="zh-CN" dirty="0"/>
              <a:t>&gt;</a:t>
            </a:r>
            <a:r>
              <a:rPr lang="zh-CN" altLang="en-US" dirty="0"/>
              <a:t>、</a:t>
            </a:r>
            <a:r>
              <a:rPr lang="en-US" altLang="zh-CN" dirty="0"/>
              <a:t>&lt;</a:t>
            </a:r>
            <a:r>
              <a:rPr lang="en-US" altLang="zh-CN" dirty="0" err="1"/>
              <a:t>cerrno</a:t>
            </a:r>
            <a:r>
              <a:rPr lang="en-US" altLang="zh-CN" dirty="0"/>
              <a:t>&gt;</a:t>
            </a:r>
            <a:r>
              <a:rPr lang="zh-CN" altLang="en-US" dirty="0"/>
              <a:t>、</a:t>
            </a:r>
            <a:r>
              <a:rPr lang="en-US" altLang="zh-CN" dirty="0"/>
              <a:t>&lt;</a:t>
            </a:r>
            <a:r>
              <a:rPr lang="en-US" altLang="zh-CN" dirty="0" err="1"/>
              <a:t>clocale</a:t>
            </a:r>
            <a:r>
              <a:rPr lang="en-US" altLang="zh-CN" dirty="0"/>
              <a:t>&gt;</a:t>
            </a:r>
            <a:r>
              <a:rPr lang="zh-CN" altLang="en-US" dirty="0"/>
              <a:t>、</a:t>
            </a:r>
          </a:p>
          <a:p>
            <a:pPr marL="0" indent="0">
              <a:buNone/>
            </a:pPr>
            <a:r>
              <a:rPr lang="en-US" altLang="zh-CN" dirty="0"/>
              <a:t>&lt;</a:t>
            </a:r>
            <a:r>
              <a:rPr lang="en-US" altLang="zh-CN" dirty="0" err="1"/>
              <a:t>cstdbool</a:t>
            </a:r>
            <a:r>
              <a:rPr lang="en-US" altLang="zh-CN" dirty="0"/>
              <a:t>&gt;</a:t>
            </a:r>
            <a:r>
              <a:rPr lang="zh-CN" altLang="en-US" dirty="0"/>
              <a:t>、</a:t>
            </a:r>
            <a:r>
              <a:rPr lang="en-US" altLang="zh-CN" dirty="0"/>
              <a:t>&lt;</a:t>
            </a:r>
            <a:r>
              <a:rPr lang="en-US" altLang="zh-CN" dirty="0" err="1"/>
              <a:t>ctgmath</a:t>
            </a:r>
            <a:r>
              <a:rPr lang="en-US" altLang="zh-CN" dirty="0"/>
              <a:t>&gt;</a:t>
            </a:r>
            <a:r>
              <a:rPr lang="zh-CN" altLang="en-US" dirty="0"/>
              <a:t>、</a:t>
            </a:r>
            <a:r>
              <a:rPr lang="en-US" altLang="zh-CN" dirty="0"/>
              <a:t>&lt;</a:t>
            </a:r>
            <a:r>
              <a:rPr lang="en-US" altLang="zh-CN" dirty="0" err="1"/>
              <a:t>cfenv</a:t>
            </a:r>
            <a:r>
              <a:rPr lang="en-US" altLang="zh-CN" dirty="0"/>
              <a:t>&gt;</a:t>
            </a:r>
            <a:r>
              <a:rPr lang="zh-CN" altLang="en-US" dirty="0"/>
              <a:t>、</a:t>
            </a:r>
            <a:r>
              <a:rPr lang="en-US" altLang="zh-CN" dirty="0"/>
              <a:t>&lt;</a:t>
            </a:r>
            <a:r>
              <a:rPr lang="en-US" altLang="zh-CN" dirty="0" err="1"/>
              <a:t>cmath</a:t>
            </a:r>
            <a:r>
              <a:rPr lang="en-US" altLang="zh-CN" dirty="0"/>
              <a:t>&gt;</a:t>
            </a:r>
            <a:r>
              <a:rPr lang="zh-CN" altLang="en-US" dirty="0"/>
              <a:t>、</a:t>
            </a:r>
          </a:p>
          <a:p>
            <a:pPr marL="0" indent="0">
              <a:buNone/>
            </a:pPr>
            <a:r>
              <a:rPr lang="en-US" altLang="zh-CN" dirty="0"/>
              <a:t>&lt;</a:t>
            </a:r>
            <a:r>
              <a:rPr lang="en-US" altLang="zh-CN" dirty="0" err="1"/>
              <a:t>cstddef</a:t>
            </a:r>
            <a:r>
              <a:rPr lang="en-US" altLang="zh-CN" dirty="0"/>
              <a:t>&gt;</a:t>
            </a:r>
            <a:r>
              <a:rPr lang="zh-CN" altLang="en-US" dirty="0"/>
              <a:t>、</a:t>
            </a:r>
            <a:r>
              <a:rPr lang="en-US" altLang="zh-CN" dirty="0"/>
              <a:t>&lt;</a:t>
            </a:r>
            <a:r>
              <a:rPr lang="en-US" altLang="zh-CN" dirty="0" err="1"/>
              <a:t>ctime</a:t>
            </a:r>
            <a:r>
              <a:rPr lang="en-US" altLang="zh-CN" dirty="0"/>
              <a:t>&gt;</a:t>
            </a:r>
            <a:r>
              <a:rPr lang="zh-CN" altLang="en-US" dirty="0"/>
              <a:t>、</a:t>
            </a:r>
            <a:r>
              <a:rPr lang="en-US" altLang="zh-CN" dirty="0"/>
              <a:t>&lt;</a:t>
            </a:r>
            <a:r>
              <a:rPr lang="en-US" altLang="zh-CN" dirty="0" err="1"/>
              <a:t>cfloat</a:t>
            </a:r>
            <a:r>
              <a:rPr lang="en-US" altLang="zh-CN" dirty="0"/>
              <a:t>&gt;</a:t>
            </a:r>
            <a:r>
              <a:rPr lang="zh-CN" altLang="en-US" dirty="0"/>
              <a:t>、</a:t>
            </a:r>
            <a:r>
              <a:rPr lang="en-US" altLang="zh-CN" dirty="0"/>
              <a:t>&lt;</a:t>
            </a:r>
            <a:r>
              <a:rPr lang="en-US" altLang="zh-CN" dirty="0" err="1"/>
              <a:t>csetjmp</a:t>
            </a:r>
            <a:r>
              <a:rPr lang="en-US" altLang="zh-CN" dirty="0"/>
              <a:t>&gt;</a:t>
            </a:r>
            <a:r>
              <a:rPr lang="zh-CN" altLang="en-US" dirty="0"/>
              <a:t>、</a:t>
            </a:r>
          </a:p>
          <a:p>
            <a:pPr marL="0" indent="0">
              <a:buNone/>
            </a:pPr>
            <a:r>
              <a:rPr lang="en-US" altLang="zh-CN" dirty="0"/>
              <a:t>&lt;</a:t>
            </a:r>
            <a:r>
              <a:rPr lang="en-US" altLang="zh-CN" dirty="0" err="1"/>
              <a:t>cstdint</a:t>
            </a:r>
            <a:r>
              <a:rPr lang="en-US" altLang="zh-CN" dirty="0"/>
              <a:t>&gt;</a:t>
            </a:r>
            <a:r>
              <a:rPr lang="zh-CN" altLang="en-US" dirty="0"/>
              <a:t>和</a:t>
            </a:r>
            <a:r>
              <a:rPr lang="en-US" altLang="zh-CN" dirty="0"/>
              <a:t>&lt;</a:t>
            </a:r>
            <a:r>
              <a:rPr lang="en-US" altLang="zh-CN" dirty="0" err="1"/>
              <a:t>cuchar</a:t>
            </a:r>
            <a:r>
              <a:rPr lang="en-US" altLang="zh-CN" dirty="0"/>
              <a:t>&gt;</a:t>
            </a:r>
            <a:r>
              <a:rPr lang="zh-CN" altLang="en-US"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34016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励志</a:t>
            </a:r>
            <a:r>
              <a:rPr lang="en-US" altLang="zh-CN" dirty="0"/>
              <a:t>: </a:t>
            </a:r>
            <a:r>
              <a:rPr lang="zh-CN" altLang="en-US" dirty="0"/>
              <a:t>个人</a:t>
            </a:r>
          </a:p>
        </p:txBody>
      </p:sp>
      <p:sp>
        <p:nvSpPr>
          <p:cNvPr id="3" name="内容占位符 2"/>
          <p:cNvSpPr>
            <a:spLocks noGrp="1"/>
          </p:cNvSpPr>
          <p:nvPr>
            <p:ph idx="1"/>
          </p:nvPr>
        </p:nvSpPr>
        <p:spPr>
          <a:xfrm>
            <a:off x="461963" y="1457325"/>
            <a:ext cx="8220075" cy="4073142"/>
          </a:xfrm>
        </p:spPr>
        <p:txBody>
          <a:bodyPr>
            <a:normAutofit fontScale="70000" lnSpcReduction="20000"/>
          </a:bodyPr>
          <a:lstStyle/>
          <a:p>
            <a:r>
              <a:rPr lang="zh-CN" altLang="en-US" dirty="0">
                <a:solidFill>
                  <a:srgbClr val="FF0000"/>
                </a:solidFill>
              </a:rPr>
              <a:t>好的信念</a:t>
            </a:r>
            <a:r>
              <a:rPr lang="en-US" altLang="zh-CN" dirty="0"/>
              <a:t>: </a:t>
            </a:r>
            <a:r>
              <a:rPr lang="zh-CN" altLang="en-US" dirty="0">
                <a:solidFill>
                  <a:srgbClr val="0000FF"/>
                </a:solidFill>
              </a:rPr>
              <a:t>为什么写程序</a:t>
            </a:r>
            <a:r>
              <a:rPr lang="en-US" altLang="zh-CN" dirty="0">
                <a:solidFill>
                  <a:srgbClr val="0000FF"/>
                </a:solidFill>
              </a:rPr>
              <a:t>? </a:t>
            </a:r>
            <a:r>
              <a:rPr lang="zh-CN" altLang="en-US" dirty="0">
                <a:solidFill>
                  <a:srgbClr val="0000FF"/>
                </a:solidFill>
              </a:rPr>
              <a:t>为谁写</a:t>
            </a:r>
            <a:r>
              <a:rPr lang="en-US" altLang="zh-CN" dirty="0">
                <a:solidFill>
                  <a:srgbClr val="0000FF"/>
                </a:solidFill>
              </a:rPr>
              <a:t>?</a:t>
            </a:r>
          </a:p>
          <a:p>
            <a:pPr lvl="1"/>
            <a:r>
              <a:rPr lang="zh-CN" altLang="en-US" dirty="0"/>
              <a:t>只有拥有理想和信念的人，才会拥有真正的幸福。</a:t>
            </a:r>
          </a:p>
          <a:p>
            <a:pPr lvl="1"/>
            <a:r>
              <a:rPr lang="zh-CN" altLang="en-US" dirty="0">
                <a:solidFill>
                  <a:srgbClr val="0000FF"/>
                </a:solidFill>
              </a:rPr>
              <a:t>为国</a:t>
            </a:r>
            <a:r>
              <a:rPr lang="en-US" altLang="zh-CN" dirty="0"/>
              <a:t>: </a:t>
            </a:r>
            <a:r>
              <a:rPr lang="zh-CN" altLang="en-US" dirty="0"/>
              <a:t>付出是那样多，收获是那样少</a:t>
            </a:r>
            <a:r>
              <a:rPr lang="en-US" altLang="zh-CN" dirty="0"/>
              <a:t>?</a:t>
            </a:r>
          </a:p>
          <a:p>
            <a:pPr lvl="2"/>
            <a:r>
              <a:rPr lang="zh-CN" altLang="en-US" dirty="0"/>
              <a:t>国家统计局数据</a:t>
            </a:r>
            <a:r>
              <a:rPr lang="en-US" altLang="zh-CN" dirty="0"/>
              <a:t>(</a:t>
            </a:r>
            <a:r>
              <a:rPr lang="zh-CN" altLang="en-US" dirty="0"/>
              <a:t>成果</a:t>
            </a:r>
            <a:r>
              <a:rPr lang="en-US" altLang="zh-CN" dirty="0"/>
              <a:t>: </a:t>
            </a:r>
            <a:r>
              <a:rPr lang="zh-CN" altLang="en-US" dirty="0"/>
              <a:t>华人</a:t>
            </a:r>
            <a:r>
              <a:rPr lang="en-US" altLang="zh-CN" dirty="0"/>
              <a:t>(10%), </a:t>
            </a:r>
            <a:r>
              <a:rPr lang="zh-CN" altLang="en-US" dirty="0"/>
              <a:t>外国</a:t>
            </a:r>
            <a:r>
              <a:rPr lang="en-US" altLang="zh-CN" dirty="0"/>
              <a:t>(90%))</a:t>
            </a:r>
            <a:r>
              <a:rPr lang="zh-CN" altLang="en-US" dirty="0"/>
              <a:t>。</a:t>
            </a:r>
          </a:p>
          <a:p>
            <a:pPr lvl="1"/>
            <a:r>
              <a:rPr lang="zh-CN" altLang="en-US" dirty="0">
                <a:solidFill>
                  <a:srgbClr val="0000FF"/>
                </a:solidFill>
              </a:rPr>
              <a:t>为社会</a:t>
            </a:r>
            <a:r>
              <a:rPr lang="en-US" altLang="zh-CN" dirty="0"/>
              <a:t>: </a:t>
            </a:r>
            <a:r>
              <a:rPr lang="zh-CN" altLang="en-US" dirty="0"/>
              <a:t>为什么生活条件好了，幸福指数</a:t>
            </a:r>
            <a:r>
              <a:rPr lang="zh-CN" altLang="en-US" dirty="0" smtClean="0"/>
              <a:t>却可能下降</a:t>
            </a:r>
            <a:r>
              <a:rPr lang="zh-CN" altLang="en-US" dirty="0"/>
              <a:t>了</a:t>
            </a:r>
            <a:r>
              <a:rPr lang="en-US" altLang="zh-CN" dirty="0"/>
              <a:t>?</a:t>
            </a:r>
          </a:p>
          <a:p>
            <a:pPr lvl="2"/>
            <a:r>
              <a:rPr lang="zh-CN" altLang="en-US" dirty="0"/>
              <a:t>能否建立</a:t>
            </a:r>
            <a:r>
              <a:rPr lang="zh-CN" altLang="en-US" dirty="0" smtClean="0"/>
              <a:t>新文化</a:t>
            </a:r>
            <a:r>
              <a:rPr lang="en-US" altLang="zh-CN" dirty="0" smtClean="0"/>
              <a:t>?</a:t>
            </a:r>
          </a:p>
          <a:p>
            <a:pPr lvl="2"/>
            <a:r>
              <a:rPr lang="zh-CN" altLang="en-US" dirty="0" smtClean="0"/>
              <a:t>还是</a:t>
            </a:r>
            <a:r>
              <a:rPr lang="zh-CN" altLang="en-US" dirty="0"/>
              <a:t>只有顺从西方狼的文化，才能生存</a:t>
            </a:r>
            <a:r>
              <a:rPr lang="en-US" altLang="zh-CN" dirty="0"/>
              <a:t>?</a:t>
            </a:r>
          </a:p>
          <a:p>
            <a:pPr lvl="1"/>
            <a:r>
              <a:rPr lang="zh-CN" altLang="en-US" dirty="0">
                <a:solidFill>
                  <a:srgbClr val="0000FF"/>
                </a:solidFill>
              </a:rPr>
              <a:t>为家</a:t>
            </a:r>
            <a:r>
              <a:rPr lang="en-US" altLang="zh-CN" dirty="0"/>
              <a:t>: </a:t>
            </a:r>
            <a:r>
              <a:rPr lang="zh-CN" altLang="en-US" dirty="0"/>
              <a:t>始终的牵挂。</a:t>
            </a:r>
          </a:p>
          <a:p>
            <a:pPr lvl="2"/>
            <a:r>
              <a:rPr lang="zh-CN" altLang="en-US" dirty="0"/>
              <a:t>何时拥有一个美满的家，何时报答自己的父母</a:t>
            </a:r>
            <a:r>
              <a:rPr lang="en-US" altLang="zh-CN" dirty="0"/>
              <a:t>?</a:t>
            </a:r>
          </a:p>
          <a:p>
            <a:pPr lvl="1"/>
            <a:r>
              <a:rPr lang="zh-CN" altLang="en-US" dirty="0">
                <a:solidFill>
                  <a:srgbClr val="0000FF"/>
                </a:solidFill>
              </a:rPr>
              <a:t>为个人</a:t>
            </a:r>
            <a:r>
              <a:rPr lang="en-US" altLang="zh-CN" dirty="0"/>
              <a:t>: </a:t>
            </a:r>
            <a:r>
              <a:rPr lang="zh-CN" altLang="en-US" dirty="0"/>
              <a:t>迎难而上，成就英雄。</a:t>
            </a:r>
          </a:p>
          <a:p>
            <a:pPr lvl="2"/>
            <a:r>
              <a:rPr lang="zh-CN" altLang="en-US" dirty="0"/>
              <a:t>靡烂的生活在一定程度上意味着无限的伤感与烦恼。</a:t>
            </a:r>
          </a:p>
          <a:p>
            <a:r>
              <a:rPr lang="zh-CN" altLang="en-US" dirty="0">
                <a:solidFill>
                  <a:srgbClr val="FF0000"/>
                </a:solidFill>
              </a:rPr>
              <a:t>好的行动</a:t>
            </a:r>
            <a:r>
              <a:rPr lang="en-US" altLang="zh-CN" dirty="0"/>
              <a:t>: </a:t>
            </a:r>
            <a:r>
              <a:rPr lang="zh-CN" altLang="en-US" dirty="0">
                <a:solidFill>
                  <a:srgbClr val="0000FF"/>
                </a:solidFill>
              </a:rPr>
              <a:t>如何落实，如何编写程序</a:t>
            </a:r>
            <a:r>
              <a:rPr lang="en-US" altLang="zh-CN" dirty="0">
                <a:solidFill>
                  <a:srgbClr val="0000FF"/>
                </a:solidFill>
              </a:rPr>
              <a:t>?</a:t>
            </a:r>
          </a:p>
          <a:p>
            <a:r>
              <a:rPr lang="zh-CN" altLang="en-US" dirty="0">
                <a:solidFill>
                  <a:srgbClr val="FF0000"/>
                </a:solidFill>
              </a:rPr>
              <a:t>好的</a:t>
            </a:r>
            <a:r>
              <a:rPr lang="zh-CN" altLang="en-US" dirty="0" smtClean="0">
                <a:solidFill>
                  <a:srgbClr val="FF0000"/>
                </a:solidFill>
              </a:rPr>
              <a:t>结果</a:t>
            </a:r>
            <a:endParaRPr lang="zh-CN" altLang="en-US" dirty="0">
              <a:solidFill>
                <a:srgbClr val="FF0000"/>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22"/>
          <p:cNvGrpSpPr>
            <a:grpSpLocks/>
          </p:cNvGrpSpPr>
          <p:nvPr/>
        </p:nvGrpSpPr>
        <p:grpSpPr bwMode="auto">
          <a:xfrm>
            <a:off x="215900" y="5524500"/>
            <a:ext cx="8740775" cy="785813"/>
            <a:chOff x="-2203" y="2904"/>
            <a:chExt cx="5506" cy="495"/>
          </a:xfrm>
        </p:grpSpPr>
        <p:sp>
          <p:nvSpPr>
            <p:cNvPr id="10" name="AutoShape 23"/>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AutoShape 24"/>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25"/>
            <p:cNvSpPr txBox="1">
              <a:spLocks noChangeArrowheads="1"/>
            </p:cNvSpPr>
            <p:nvPr/>
          </p:nvSpPr>
          <p:spPr bwMode="gray">
            <a:xfrm>
              <a:off x="-2119" y="2997"/>
              <a:ext cx="53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6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系列的卡脖子事件</a:t>
              </a:r>
              <a:r>
                <a:rPr kumimoji="0" lang="en-US" altLang="zh-CN" sz="26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 </a:t>
              </a:r>
              <a:r>
                <a:rPr kumimoji="0" lang="zh-CN" altLang="en-US" sz="26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我们已经落后很多，只能奋力直追</a:t>
              </a:r>
              <a:r>
                <a:rPr kumimoji="0" lang="en-US" altLang="zh-CN" sz="26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a:t>
              </a:r>
              <a:endParaRPr kumimoji="0" lang="zh-CN" altLang="en-US" sz="26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1796804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命名空间</a:t>
            </a:r>
            <a:r>
              <a:rPr lang="en-US" altLang="zh-CN" dirty="0"/>
              <a:t>(namespace)</a:t>
            </a:r>
            <a:endParaRPr lang="zh-CN" altLang="en-US" dirty="0"/>
          </a:p>
        </p:txBody>
      </p:sp>
      <p:sp>
        <p:nvSpPr>
          <p:cNvPr id="3" name="内容占位符 2"/>
          <p:cNvSpPr>
            <a:spLocks noGrp="1"/>
          </p:cNvSpPr>
          <p:nvPr>
            <p:ph idx="1"/>
          </p:nvPr>
        </p:nvSpPr>
        <p:spPr/>
        <p:txBody>
          <a:bodyPr/>
          <a:lstStyle/>
          <a:p>
            <a:r>
              <a:rPr lang="zh-CN" altLang="en-US" dirty="0"/>
              <a:t>为</a:t>
            </a:r>
            <a:r>
              <a:rPr lang="en-US" altLang="zh-CN" dirty="0"/>
              <a:t>C++</a:t>
            </a:r>
            <a:r>
              <a:rPr lang="zh-CN" altLang="en-US" dirty="0"/>
              <a:t>代码提供了一种管理机制，可以在一定程度上减少命名冲突</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48018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应用命名空间</a:t>
            </a:r>
            <a:r>
              <a:rPr lang="en-US" altLang="zh-CN" dirty="0"/>
              <a:t>(namespace)</a:t>
            </a:r>
            <a:r>
              <a:rPr lang="zh-CN" altLang="en-US" dirty="0"/>
              <a:t>的三种形式</a:t>
            </a:r>
          </a:p>
        </p:txBody>
      </p:sp>
      <p:sp>
        <p:nvSpPr>
          <p:cNvPr id="3" name="内容占位符 2"/>
          <p:cNvSpPr>
            <a:spLocks noGrp="1"/>
          </p:cNvSpPr>
          <p:nvPr>
            <p:ph idx="1"/>
          </p:nvPr>
        </p:nvSpPr>
        <p:spPr/>
        <p:txBody>
          <a:bodyPr>
            <a:normAutofit/>
          </a:bodyPr>
          <a:lstStyle/>
          <a:p>
            <a:r>
              <a:rPr lang="en-US" altLang="zh-CN" dirty="0">
                <a:solidFill>
                  <a:srgbClr val="0000FF"/>
                </a:solidFill>
                <a:ea typeface="新宋体" panose="02010609030101010101" pitchFamily="49" charset="-122"/>
              </a:rPr>
              <a:t>using</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namespace</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endParaRPr lang="en-US" altLang="zh-CN" dirty="0">
              <a:solidFill>
                <a:srgbClr val="000000"/>
              </a:solidFill>
              <a:ea typeface="新宋体" panose="02010609030101010101" pitchFamily="49" charset="-122"/>
            </a:endParaRPr>
          </a:p>
          <a:p>
            <a:pPr lvl="1"/>
            <a:r>
              <a:rPr lang="zh-CN" altLang="en-US" dirty="0">
                <a:solidFill>
                  <a:srgbClr val="000000"/>
                </a:solidFill>
                <a:ea typeface="新宋体" panose="02010609030101010101" pitchFamily="49" charset="-122"/>
              </a:rPr>
              <a:t>可以使用隶属于</a:t>
            </a:r>
            <a:r>
              <a:rPr lang="en-US" altLang="zh-CN" dirty="0" err="1">
                <a:solidFill>
                  <a:srgbClr val="000000"/>
                </a:solidFill>
                <a:ea typeface="新宋体" panose="02010609030101010101" pitchFamily="49" charset="-122"/>
              </a:rPr>
              <a:t>std</a:t>
            </a:r>
            <a:r>
              <a:rPr lang="zh-CN" altLang="en-US" dirty="0">
                <a:solidFill>
                  <a:srgbClr val="000000"/>
                </a:solidFill>
                <a:ea typeface="新宋体" panose="02010609030101010101" pitchFamily="49" charset="-122"/>
              </a:rPr>
              <a:t>所有的名称，</a:t>
            </a:r>
            <a:r>
              <a:rPr lang="zh-CN" altLang="en-US" dirty="0" smtClean="0">
                <a:solidFill>
                  <a:srgbClr val="000000"/>
                </a:solidFill>
                <a:ea typeface="新宋体" panose="02010609030101010101" pitchFamily="49" charset="-122"/>
              </a:rPr>
              <a:t>包括</a:t>
            </a:r>
            <a:r>
              <a:rPr lang="en-US" altLang="zh-CN" dirty="0" err="1" smtClean="0">
                <a:solidFill>
                  <a:srgbClr val="000000"/>
                </a:solidFill>
                <a:ea typeface="新宋体" panose="02010609030101010101" pitchFamily="49" charset="-122"/>
              </a:rPr>
              <a:t>cin</a:t>
            </a:r>
            <a:r>
              <a:rPr lang="zh-CN" altLang="en-US" dirty="0" smtClean="0">
                <a:solidFill>
                  <a:srgbClr val="000000"/>
                </a:solidFill>
                <a:ea typeface="新宋体" panose="02010609030101010101" pitchFamily="49" charset="-122"/>
              </a:rPr>
              <a:t>和</a:t>
            </a:r>
            <a:r>
              <a:rPr lang="en-US" altLang="zh-CN" dirty="0" err="1" smtClean="0">
                <a:solidFill>
                  <a:srgbClr val="000000"/>
                </a:solidFill>
                <a:ea typeface="新宋体" panose="02010609030101010101" pitchFamily="49" charset="-122"/>
              </a:rPr>
              <a:t>cout</a:t>
            </a:r>
            <a:r>
              <a:rPr lang="zh-CN" altLang="en-US" dirty="0" smtClean="0">
                <a:solidFill>
                  <a:srgbClr val="000000"/>
                </a:solidFill>
                <a:ea typeface="新宋体" panose="02010609030101010101" pitchFamily="49" charset="-122"/>
              </a:rPr>
              <a:t>等。</a:t>
            </a:r>
            <a:endParaRPr lang="en-US" altLang="zh-CN" dirty="0" smtClean="0">
              <a:solidFill>
                <a:srgbClr val="000000"/>
              </a:solidFill>
              <a:ea typeface="新宋体" panose="02010609030101010101" pitchFamily="49" charset="-122"/>
            </a:endParaRPr>
          </a:p>
          <a:p>
            <a:pPr marL="581025" lvl="2" indent="0">
              <a:buNone/>
            </a:pPr>
            <a:r>
              <a:rPr lang="en-US" altLang="zh-CN" dirty="0" err="1" smtClean="0">
                <a:solidFill>
                  <a:srgbClr val="000000"/>
                </a:solidFill>
                <a:latin typeface="新宋体" panose="02010609030101010101" pitchFamily="49" charset="-122"/>
                <a:ea typeface="新宋体" panose="02010609030101010101" pitchFamily="49" charset="-122"/>
              </a:rPr>
              <a:t>cout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请输入一个整数</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pPr marL="581025" lvl="2" indent="0">
              <a:buNone/>
            </a:pPr>
            <a:r>
              <a:rPr lang="en-US" altLang="zh-CN" dirty="0" err="1" smtClean="0">
                <a:solidFill>
                  <a:srgbClr val="000000"/>
                </a:solidFill>
                <a:latin typeface="新宋体" panose="02010609030101010101" pitchFamily="49" charset="-122"/>
                <a:ea typeface="新宋体" panose="02010609030101010101" pitchFamily="49" charset="-122"/>
              </a:rPr>
              <a:t>cin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m_data</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smtClean="0">
              <a:solidFill>
                <a:srgbClr val="000000"/>
              </a:solidFill>
              <a:ea typeface="新宋体" panose="02010609030101010101" pitchFamily="49" charset="-122"/>
            </a:endParaRPr>
          </a:p>
          <a:p>
            <a:r>
              <a:rPr lang="en-US" altLang="zh-CN" dirty="0" smtClean="0">
                <a:solidFill>
                  <a:srgbClr val="0000FF"/>
                </a:solidFill>
                <a:ea typeface="新宋体" panose="02010609030101010101" pitchFamily="49" charset="-122"/>
              </a:rPr>
              <a:t>using</a:t>
            </a:r>
            <a:r>
              <a:rPr lang="en-US" altLang="zh-CN" dirty="0" smtClean="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cout</a:t>
            </a:r>
            <a:r>
              <a:rPr lang="en-US" altLang="zh-CN" dirty="0">
                <a:solidFill>
                  <a:srgbClr val="000000"/>
                </a:solidFill>
                <a:ea typeface="新宋体" panose="02010609030101010101" pitchFamily="49" charset="-122"/>
              </a:rPr>
              <a:t>;</a:t>
            </a:r>
          </a:p>
          <a:p>
            <a:pPr lvl="1"/>
            <a:r>
              <a:rPr lang="zh-CN" altLang="en-US" dirty="0">
                <a:solidFill>
                  <a:srgbClr val="000000"/>
                </a:solidFill>
                <a:ea typeface="新宋体" panose="02010609030101010101" pitchFamily="49" charset="-122"/>
              </a:rPr>
              <a:t>只能使用变量</a:t>
            </a:r>
            <a:r>
              <a:rPr lang="en-US" altLang="zh-CN" dirty="0" err="1">
                <a:solidFill>
                  <a:srgbClr val="000000"/>
                </a:solidFill>
                <a:ea typeface="新宋体" panose="02010609030101010101" pitchFamily="49" charset="-122"/>
              </a:rPr>
              <a:t>cout</a:t>
            </a:r>
            <a:r>
              <a:rPr lang="zh-CN" altLang="en-US" dirty="0">
                <a:solidFill>
                  <a:srgbClr val="000000"/>
                </a:solidFill>
                <a:ea typeface="新宋体" panose="02010609030101010101" pitchFamily="49" charset="-122"/>
              </a:rPr>
              <a:t>。</a:t>
            </a:r>
          </a:p>
          <a:p>
            <a:pPr marL="581025" lvl="2" indent="0">
              <a:buNone/>
            </a:pP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请输入一个整数</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smtClean="0">
                <a:solidFill>
                  <a:srgbClr val="0000FF"/>
                </a:solidFill>
                <a:ea typeface="新宋体" panose="02010609030101010101" pitchFamily="49" charset="-122"/>
              </a:rPr>
              <a:t>直接使用变量</a:t>
            </a:r>
            <a:r>
              <a:rPr lang="en-US" altLang="zh-CN" dirty="0" err="1" smtClean="0">
                <a:solidFill>
                  <a:srgbClr val="000000"/>
                </a:solidFill>
                <a:ea typeface="新宋体" panose="02010609030101010101" pitchFamily="49" charset="-122"/>
              </a:rPr>
              <a:t>std</a:t>
            </a:r>
            <a:r>
              <a:rPr lang="en-US" altLang="zh-CN" dirty="0" smtClean="0">
                <a:solidFill>
                  <a:srgbClr val="000000"/>
                </a:solidFill>
                <a:ea typeface="新宋体" panose="02010609030101010101" pitchFamily="49" charset="-122"/>
              </a:rPr>
              <a:t>::</a:t>
            </a:r>
            <a:r>
              <a:rPr lang="en-US" altLang="zh-CN" dirty="0" err="1" smtClean="0">
                <a:solidFill>
                  <a:srgbClr val="000000"/>
                </a:solidFill>
                <a:ea typeface="新宋体" panose="02010609030101010101" pitchFamily="49" charset="-122"/>
              </a:rPr>
              <a:t>cout</a:t>
            </a:r>
            <a:endParaRPr lang="en-US" altLang="zh-CN" dirty="0" smtClean="0">
              <a:solidFill>
                <a:srgbClr val="000000"/>
              </a:solidFill>
              <a:ea typeface="新宋体" panose="02010609030101010101" pitchFamily="49" charset="-122"/>
            </a:endParaRPr>
          </a:p>
          <a:p>
            <a:pPr lvl="2">
              <a:buNone/>
            </a:pPr>
            <a:r>
              <a:rPr lang="en-US" altLang="zh-CN" dirty="0" err="1" smtClean="0">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请输入一个整数</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712749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应用命名空间</a:t>
            </a:r>
            <a:r>
              <a:rPr lang="en-US" altLang="zh-CN" dirty="0"/>
              <a:t>(namespace)</a:t>
            </a:r>
            <a:r>
              <a:rPr lang="zh-CN" altLang="en-US" dirty="0"/>
              <a:t>的三种形式</a:t>
            </a:r>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5"/>
          <p:cNvSpPr>
            <a:spLocks noChangeArrowheads="1"/>
          </p:cNvSpPr>
          <p:nvPr/>
        </p:nvSpPr>
        <p:spPr bwMode="auto">
          <a:xfrm>
            <a:off x="95250" y="3644900"/>
            <a:ext cx="4692650"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ts val="2000"/>
              </a:lnSpc>
              <a:buFontTx/>
              <a:buNone/>
            </a:pPr>
            <a:r>
              <a:rPr lang="en-US" altLang="zh-CN" sz="2000" dirty="0">
                <a:solidFill>
                  <a:srgbClr val="008000"/>
                </a:solidFill>
                <a:ea typeface="新宋体" panose="02010609030101010101" pitchFamily="49" charset="-122"/>
              </a:rPr>
              <a:t>// </a:t>
            </a:r>
            <a:r>
              <a:rPr lang="zh-CN" altLang="en-US" sz="2000" dirty="0">
                <a:solidFill>
                  <a:srgbClr val="008000"/>
                </a:solidFill>
                <a:ea typeface="新宋体" panose="02010609030101010101" pitchFamily="49" charset="-122"/>
              </a:rPr>
              <a:t>形式</a:t>
            </a:r>
            <a:r>
              <a:rPr lang="en-US" altLang="zh-CN" sz="2000" dirty="0">
                <a:solidFill>
                  <a:srgbClr val="008000"/>
                </a:solidFill>
                <a:ea typeface="新宋体" panose="02010609030101010101" pitchFamily="49" charset="-122"/>
              </a:rPr>
              <a:t>1</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r>
              <a:rPr lang="en-US" altLang="zh-CN" sz="2000" dirty="0" smtClean="0">
                <a:solidFill>
                  <a:srgbClr val="000000"/>
                </a:solidFill>
                <a:latin typeface="新宋体" panose="02010609030101010101" pitchFamily="49" charset="-122"/>
                <a:ea typeface="新宋体" panose="02010609030101010101" pitchFamily="49" charset="-122"/>
              </a:rPr>
              <a:t>( )</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您好</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9" name="Rectangle 3"/>
          <p:cNvSpPr txBox="1">
            <a:spLocks noChangeArrowheads="1"/>
          </p:cNvSpPr>
          <p:nvPr/>
        </p:nvSpPr>
        <p:spPr>
          <a:xfrm>
            <a:off x="2857771" y="2261020"/>
            <a:ext cx="3600450" cy="2879725"/>
          </a:xfrm>
          <a:prstGeom prst="rect">
            <a:avLst/>
          </a:prstGeom>
          <a:solidFill>
            <a:schemeClr val="bg1"/>
          </a:solidFill>
          <a:ln>
            <a:solidFill>
              <a:schemeClr val="tx1"/>
            </a:solidFill>
          </a:ln>
        </p:spPr>
        <p:txBody>
          <a:bodyPr vert="horz" lIns="0" tIns="45720" rIns="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spcBef>
                <a:spcPts val="0"/>
              </a:spcBef>
              <a:buFontTx/>
              <a:buNone/>
            </a:pPr>
            <a:r>
              <a:rPr lang="en-US" altLang="zh-CN" sz="2000" dirty="0" smtClean="0">
                <a:solidFill>
                  <a:srgbClr val="008000"/>
                </a:solidFill>
                <a:ea typeface="新宋体" panose="02010609030101010101" pitchFamily="49" charset="-122"/>
              </a:rPr>
              <a:t>// </a:t>
            </a:r>
            <a:r>
              <a:rPr lang="zh-CN" altLang="en-US" sz="2000" dirty="0" smtClean="0">
                <a:solidFill>
                  <a:srgbClr val="008000"/>
                </a:solidFill>
                <a:ea typeface="新宋体" panose="02010609030101010101" pitchFamily="49" charset="-122"/>
              </a:rPr>
              <a:t>形式</a:t>
            </a:r>
            <a:r>
              <a:rPr lang="en-US" altLang="zh-CN" sz="2000" dirty="0" smtClean="0">
                <a:solidFill>
                  <a:srgbClr val="008000"/>
                </a:solidFill>
                <a:ea typeface="新宋体" panose="02010609030101010101" pitchFamily="49" charset="-122"/>
              </a:rPr>
              <a:t>2</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您好</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Rectangle 6"/>
          <p:cNvSpPr>
            <a:spLocks noChangeArrowheads="1"/>
          </p:cNvSpPr>
          <p:nvPr/>
        </p:nvSpPr>
        <p:spPr bwMode="auto">
          <a:xfrm>
            <a:off x="5528176" y="1391738"/>
            <a:ext cx="3560743" cy="2640435"/>
          </a:xfrm>
          <a:prstGeom prst="rect">
            <a:avLst/>
          </a:prstGeom>
          <a:solidFill>
            <a:schemeClr val="bg1"/>
          </a:solidFill>
          <a:ln>
            <a:solidFill>
              <a:schemeClr val="tx1"/>
            </a:solidFill>
          </a:ln>
          <a:effectLst/>
        </p:spPr>
        <p:txBody>
          <a:bodyPr lIns="0" rIns="0"/>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ts val="2000"/>
              </a:lnSpc>
              <a:spcBef>
                <a:spcPts val="0"/>
              </a:spcBef>
              <a:buFontTx/>
              <a:buNone/>
            </a:pPr>
            <a:r>
              <a:rPr lang="en-US" altLang="zh-CN" sz="2000" dirty="0">
                <a:solidFill>
                  <a:srgbClr val="008000"/>
                </a:solidFill>
                <a:ea typeface="新宋体" panose="02010609030101010101" pitchFamily="49" charset="-122"/>
              </a:rPr>
              <a:t>// </a:t>
            </a:r>
            <a:r>
              <a:rPr lang="zh-CN" altLang="en-US" sz="2000" dirty="0">
                <a:solidFill>
                  <a:srgbClr val="008000"/>
                </a:solidFill>
                <a:ea typeface="新宋体" panose="02010609030101010101" pitchFamily="49" charset="-122"/>
              </a:rPr>
              <a:t>形式</a:t>
            </a:r>
            <a:r>
              <a:rPr lang="en-US" altLang="zh-CN" sz="2000" dirty="0">
                <a:solidFill>
                  <a:srgbClr val="008000"/>
                </a:solidFill>
                <a:ea typeface="新宋体" panose="02010609030101010101" pitchFamily="49" charset="-122"/>
              </a:rPr>
              <a:t>3</a:t>
            </a:r>
          </a:p>
          <a:p>
            <a:pPr marL="0" indent="0">
              <a:lnSpc>
                <a:spcPts val="20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您好</a:t>
            </a:r>
            <a:r>
              <a:rPr lang="en-US" altLang="zh-CN" sz="2000" dirty="0" smtClean="0">
                <a:solidFill>
                  <a:srgbClr val="A31515"/>
                </a:solidFill>
                <a:latin typeface="新宋体" panose="02010609030101010101" pitchFamily="49" charset="-122"/>
                <a:ea typeface="新宋体" panose="02010609030101010101" pitchFamily="49" charset="-122"/>
              </a:rPr>
              <a:t>!"</a:t>
            </a:r>
            <a:endParaRPr lang="en-US" altLang="zh-CN" sz="2000" dirty="0" smtClean="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0000"/>
                </a:solidFill>
                <a:latin typeface="新宋体" panose="02010609030101010101" pitchFamily="49" charset="-122"/>
                <a:ea typeface="新宋体" panose="02010609030101010101" pitchFamily="49" charset="-122"/>
              </a:rPr>
              <a:t>             </a:t>
            </a:r>
            <a:r>
              <a:rPr lang="en-US" altLang="zh-CN" sz="2000" dirty="0" smtClean="0">
                <a:solidFill>
                  <a:srgbClr val="008080"/>
                </a:solidFill>
                <a:latin typeface="新宋体" panose="02010609030101010101" pitchFamily="49" charset="-122"/>
                <a:ea typeface="新宋体" panose="02010609030101010101" pitchFamily="49" charset="-122"/>
              </a:rPr>
              <a:t>&lt;&lt;</a:t>
            </a:r>
            <a:r>
              <a:rPr lang="zh-CN" altLang="en-US" sz="2000" dirty="0" smtClean="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86216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的标准输出</a:t>
            </a:r>
          </a:p>
        </p:txBody>
      </p:sp>
      <p:sp>
        <p:nvSpPr>
          <p:cNvPr id="3" name="内容占位符 2"/>
          <p:cNvSpPr>
            <a:spLocks noGrp="1"/>
          </p:cNvSpPr>
          <p:nvPr>
            <p:ph idx="1"/>
          </p:nvPr>
        </p:nvSpPr>
        <p:spPr/>
        <p:txBody>
          <a:bodyPr>
            <a:normAutofit/>
          </a:bodyPr>
          <a:lstStyle/>
          <a:p>
            <a:pPr>
              <a:lnSpc>
                <a:spcPct val="80000"/>
              </a:lnSpc>
            </a:pPr>
            <a:r>
              <a:rPr lang="zh-CN" altLang="en-US" sz="3200" dirty="0"/>
              <a:t>灵活的标准输出</a:t>
            </a:r>
          </a:p>
          <a:p>
            <a:pPr>
              <a:lnSpc>
                <a:spcPct val="80000"/>
              </a:lnSpc>
              <a:buNone/>
            </a:pPr>
            <a:r>
              <a:rPr lang="zh-CN" altLang="en-US" sz="3200" dirty="0">
                <a:solidFill>
                  <a:srgbClr val="000000"/>
                </a:solidFill>
                <a:ea typeface="新宋体" panose="02010609030101010101" pitchFamily="49" charset="-122"/>
              </a:rPr>
              <a:t>    </a:t>
            </a:r>
            <a:r>
              <a:rPr lang="en-US" altLang="zh-CN" sz="3200" dirty="0" err="1">
                <a:solidFill>
                  <a:srgbClr val="000000"/>
                </a:solidFill>
                <a:ea typeface="新宋体" panose="02010609030101010101" pitchFamily="49" charset="-122"/>
              </a:rPr>
              <a:t>std</a:t>
            </a:r>
            <a:r>
              <a:rPr lang="en-US" altLang="zh-CN" sz="3200" dirty="0">
                <a:solidFill>
                  <a:srgbClr val="000000"/>
                </a:solidFill>
                <a:ea typeface="新宋体" panose="02010609030101010101" pitchFamily="49" charset="-122"/>
              </a:rPr>
              <a:t>::</a:t>
            </a:r>
            <a:r>
              <a:rPr lang="en-US" altLang="zh-CN" sz="3200" dirty="0" err="1">
                <a:solidFill>
                  <a:srgbClr val="000000"/>
                </a:solidFill>
                <a:ea typeface="新宋体" panose="02010609030101010101" pitchFamily="49" charset="-122"/>
              </a:rPr>
              <a:t>cout</a:t>
            </a:r>
            <a:r>
              <a:rPr lang="en-US" altLang="zh-CN" sz="3200" dirty="0">
                <a:solidFill>
                  <a:srgbClr val="000000"/>
                </a:solidFill>
                <a:ea typeface="新宋体" panose="02010609030101010101" pitchFamily="49" charset="-122"/>
              </a:rPr>
              <a:t> &lt;&lt; </a:t>
            </a:r>
            <a:r>
              <a:rPr lang="en-US" altLang="zh-CN" sz="3200" dirty="0">
                <a:solidFill>
                  <a:srgbClr val="A31515"/>
                </a:solidFill>
                <a:ea typeface="新宋体" panose="02010609030101010101" pitchFamily="49" charset="-122"/>
              </a:rPr>
              <a:t>"</a:t>
            </a:r>
            <a:r>
              <a:rPr lang="zh-CN" altLang="en-US" sz="3200" dirty="0" smtClean="0">
                <a:solidFill>
                  <a:srgbClr val="A31515"/>
                </a:solidFill>
                <a:ea typeface="新宋体" panose="02010609030101010101" pitchFamily="49" charset="-122"/>
              </a:rPr>
              <a:t>您好</a:t>
            </a:r>
            <a:r>
              <a:rPr lang="en-US" altLang="zh-CN" sz="3200" dirty="0" smtClean="0">
                <a:solidFill>
                  <a:srgbClr val="A31515"/>
                </a:solidFill>
                <a:ea typeface="新宋体" panose="02010609030101010101" pitchFamily="49" charset="-122"/>
              </a:rPr>
              <a:t>!"</a:t>
            </a:r>
            <a:endParaRPr lang="en-US" altLang="zh-CN" sz="3200" dirty="0">
              <a:solidFill>
                <a:srgbClr val="A31515"/>
              </a:solidFill>
              <a:ea typeface="新宋体" panose="02010609030101010101" pitchFamily="49" charset="-122"/>
            </a:endParaRPr>
          </a:p>
          <a:p>
            <a:pPr>
              <a:lnSpc>
                <a:spcPct val="80000"/>
              </a:lnSpc>
              <a:buNone/>
            </a:pPr>
            <a:r>
              <a:rPr lang="en-US" altLang="zh-CN" sz="3200" dirty="0">
                <a:solidFill>
                  <a:srgbClr val="000000"/>
                </a:solidFill>
                <a:ea typeface="新宋体" panose="02010609030101010101" pitchFamily="49" charset="-122"/>
              </a:rPr>
              <a:t>                    &lt;&lt; </a:t>
            </a:r>
            <a:r>
              <a:rPr lang="en-US" altLang="zh-CN" sz="3200" dirty="0" err="1">
                <a:solidFill>
                  <a:srgbClr val="000000"/>
                </a:solidFill>
                <a:ea typeface="新宋体" panose="02010609030101010101" pitchFamily="49" charset="-122"/>
              </a:rPr>
              <a:t>std</a:t>
            </a:r>
            <a:r>
              <a:rPr lang="en-US" altLang="zh-CN" sz="3200" dirty="0">
                <a:solidFill>
                  <a:srgbClr val="000000"/>
                </a:solidFill>
                <a:ea typeface="新宋体" panose="02010609030101010101" pitchFamily="49" charset="-122"/>
              </a:rPr>
              <a:t>::</a:t>
            </a:r>
            <a:r>
              <a:rPr lang="en-US" altLang="zh-CN" sz="3200" dirty="0" err="1">
                <a:solidFill>
                  <a:srgbClr val="000000"/>
                </a:solidFill>
                <a:ea typeface="新宋体" panose="02010609030101010101" pitchFamily="49" charset="-122"/>
              </a:rPr>
              <a:t>endl</a:t>
            </a:r>
            <a:r>
              <a:rPr lang="en-US" altLang="zh-CN" sz="3200" dirty="0">
                <a:solidFill>
                  <a:srgbClr val="000000"/>
                </a:solidFill>
                <a:ea typeface="新宋体" panose="02010609030101010101" pitchFamily="49" charset="-122"/>
              </a:rPr>
              <a:t>;</a:t>
            </a:r>
          </a:p>
          <a:p>
            <a:pPr>
              <a:lnSpc>
                <a:spcPct val="80000"/>
              </a:lnSpc>
              <a:buNone/>
            </a:pPr>
            <a:r>
              <a:rPr lang="en-US" altLang="zh-CN" sz="3200" dirty="0">
                <a:solidFill>
                  <a:srgbClr val="000000"/>
                </a:solidFill>
                <a:ea typeface="新宋体" panose="02010609030101010101" pitchFamily="49" charset="-122"/>
              </a:rPr>
              <a:t>    </a:t>
            </a:r>
            <a:r>
              <a:rPr lang="en-US" altLang="zh-CN" sz="3200" dirty="0" err="1">
                <a:solidFill>
                  <a:srgbClr val="0000FF"/>
                </a:solidFill>
                <a:ea typeface="新宋体" panose="02010609030101010101" pitchFamily="49" charset="-122"/>
              </a:rPr>
              <a:t>int</a:t>
            </a:r>
            <a:r>
              <a:rPr lang="en-US" altLang="zh-CN" sz="3200" dirty="0">
                <a:solidFill>
                  <a:srgbClr val="000000"/>
                </a:solidFill>
                <a:ea typeface="新宋体" panose="02010609030101010101" pitchFamily="49" charset="-122"/>
              </a:rPr>
              <a:t> </a:t>
            </a:r>
            <a:r>
              <a:rPr lang="en-US" altLang="zh-CN" sz="3200" dirty="0" err="1">
                <a:solidFill>
                  <a:srgbClr val="000000"/>
                </a:solidFill>
                <a:ea typeface="新宋体" panose="02010609030101010101" pitchFamily="49" charset="-122"/>
              </a:rPr>
              <a:t>i</a:t>
            </a:r>
            <a:r>
              <a:rPr lang="en-US" altLang="zh-CN" sz="3200" dirty="0">
                <a:solidFill>
                  <a:srgbClr val="000000"/>
                </a:solidFill>
                <a:ea typeface="新宋体" panose="02010609030101010101" pitchFamily="49" charset="-122"/>
              </a:rPr>
              <a:t> = 5;</a:t>
            </a:r>
          </a:p>
          <a:p>
            <a:pPr>
              <a:lnSpc>
                <a:spcPct val="80000"/>
              </a:lnSpc>
              <a:buNone/>
            </a:pPr>
            <a:r>
              <a:rPr lang="en-US" altLang="zh-CN" sz="3200" dirty="0">
                <a:solidFill>
                  <a:srgbClr val="000000"/>
                </a:solidFill>
                <a:ea typeface="新宋体" panose="02010609030101010101" pitchFamily="49" charset="-122"/>
              </a:rPr>
              <a:t>    </a:t>
            </a:r>
            <a:r>
              <a:rPr lang="en-US" altLang="zh-CN" sz="3200" dirty="0" err="1">
                <a:solidFill>
                  <a:srgbClr val="000000"/>
                </a:solidFill>
                <a:ea typeface="新宋体" panose="02010609030101010101" pitchFamily="49" charset="-122"/>
              </a:rPr>
              <a:t>std</a:t>
            </a:r>
            <a:r>
              <a:rPr lang="en-US" altLang="zh-CN" sz="3200" dirty="0">
                <a:solidFill>
                  <a:srgbClr val="000000"/>
                </a:solidFill>
                <a:ea typeface="新宋体" panose="02010609030101010101" pitchFamily="49" charset="-122"/>
              </a:rPr>
              <a:t>::</a:t>
            </a:r>
            <a:r>
              <a:rPr lang="en-US" altLang="zh-CN" sz="3200" dirty="0" err="1">
                <a:solidFill>
                  <a:srgbClr val="000000"/>
                </a:solidFill>
                <a:ea typeface="新宋体" panose="02010609030101010101" pitchFamily="49" charset="-122"/>
              </a:rPr>
              <a:t>cout</a:t>
            </a:r>
            <a:r>
              <a:rPr lang="en-US" altLang="zh-CN" sz="3200" dirty="0">
                <a:solidFill>
                  <a:srgbClr val="000000"/>
                </a:solidFill>
                <a:ea typeface="新宋体" panose="02010609030101010101" pitchFamily="49" charset="-122"/>
              </a:rPr>
              <a:t> &lt;&lt; </a:t>
            </a:r>
            <a:r>
              <a:rPr lang="en-US" altLang="zh-CN" sz="3200" dirty="0">
                <a:solidFill>
                  <a:srgbClr val="A31515"/>
                </a:solidFill>
                <a:ea typeface="新宋体" panose="02010609030101010101" pitchFamily="49" charset="-122"/>
              </a:rPr>
              <a:t>"</a:t>
            </a:r>
            <a:r>
              <a:rPr lang="en-US" altLang="zh-CN" sz="3200" dirty="0" err="1">
                <a:solidFill>
                  <a:srgbClr val="A31515"/>
                </a:solidFill>
                <a:ea typeface="新宋体" panose="02010609030101010101" pitchFamily="49" charset="-122"/>
              </a:rPr>
              <a:t>i</a:t>
            </a:r>
            <a:r>
              <a:rPr lang="en-US" altLang="zh-CN" sz="3200" dirty="0">
                <a:solidFill>
                  <a:srgbClr val="A31515"/>
                </a:solidFill>
                <a:ea typeface="新宋体" panose="02010609030101010101" pitchFamily="49" charset="-122"/>
              </a:rPr>
              <a:t>="</a:t>
            </a:r>
            <a:r>
              <a:rPr lang="en-US" altLang="zh-CN" sz="3200" dirty="0">
                <a:solidFill>
                  <a:srgbClr val="000000"/>
                </a:solidFill>
                <a:ea typeface="新宋体" panose="02010609030101010101" pitchFamily="49" charset="-122"/>
              </a:rPr>
              <a:t> &lt;&lt; </a:t>
            </a:r>
            <a:r>
              <a:rPr lang="en-US" altLang="zh-CN" sz="3200" dirty="0" err="1">
                <a:solidFill>
                  <a:srgbClr val="000000"/>
                </a:solidFill>
                <a:ea typeface="新宋体" panose="02010609030101010101" pitchFamily="49" charset="-122"/>
              </a:rPr>
              <a:t>i</a:t>
            </a:r>
            <a:r>
              <a:rPr lang="en-US" altLang="zh-CN" sz="3200" dirty="0">
                <a:solidFill>
                  <a:srgbClr val="000000"/>
                </a:solidFill>
                <a:ea typeface="新宋体" panose="02010609030101010101" pitchFamily="49" charset="-122"/>
              </a:rPr>
              <a:t> &lt;&lt; </a:t>
            </a:r>
            <a:r>
              <a:rPr lang="en-US" altLang="zh-CN" sz="3200" dirty="0" err="1">
                <a:solidFill>
                  <a:srgbClr val="000000"/>
                </a:solidFill>
                <a:ea typeface="新宋体" panose="02010609030101010101" pitchFamily="49" charset="-122"/>
              </a:rPr>
              <a:t>std</a:t>
            </a:r>
            <a:r>
              <a:rPr lang="en-US" altLang="zh-CN" sz="3200" dirty="0">
                <a:solidFill>
                  <a:srgbClr val="000000"/>
                </a:solidFill>
                <a:ea typeface="新宋体" panose="02010609030101010101" pitchFamily="49" charset="-122"/>
              </a:rPr>
              <a:t>::</a:t>
            </a:r>
            <a:r>
              <a:rPr lang="en-US" altLang="zh-CN" sz="3200" dirty="0" err="1">
                <a:solidFill>
                  <a:srgbClr val="000000"/>
                </a:solidFill>
                <a:ea typeface="新宋体" panose="02010609030101010101" pitchFamily="49" charset="-122"/>
              </a:rPr>
              <a:t>endl</a:t>
            </a:r>
            <a:r>
              <a:rPr lang="en-US" altLang="zh-CN" sz="3200" dirty="0">
                <a:solidFill>
                  <a:srgbClr val="000000"/>
                </a:solidFill>
                <a:ea typeface="新宋体" panose="02010609030101010101" pitchFamily="49" charset="-122"/>
              </a:rPr>
              <a:t>;</a:t>
            </a:r>
          </a:p>
          <a:p>
            <a:pPr>
              <a:lnSpc>
                <a:spcPct val="80000"/>
              </a:lnSpc>
              <a:buNone/>
            </a:pPr>
            <a:r>
              <a:rPr lang="en-US" altLang="zh-CN" sz="3200" dirty="0">
                <a:solidFill>
                  <a:srgbClr val="000000"/>
                </a:solidFill>
                <a:ea typeface="新宋体" panose="02010609030101010101" pitchFamily="49" charset="-122"/>
              </a:rPr>
              <a:t>    </a:t>
            </a:r>
            <a:r>
              <a:rPr lang="en-US" altLang="zh-CN" sz="3200" dirty="0">
                <a:solidFill>
                  <a:srgbClr val="0000FF"/>
                </a:solidFill>
                <a:ea typeface="新宋体" panose="02010609030101010101" pitchFamily="49" charset="-122"/>
              </a:rPr>
              <a:t>double</a:t>
            </a:r>
            <a:r>
              <a:rPr lang="en-US" altLang="zh-CN" sz="3200" dirty="0">
                <a:solidFill>
                  <a:srgbClr val="000000"/>
                </a:solidFill>
                <a:ea typeface="新宋体" panose="02010609030101010101" pitchFamily="49" charset="-122"/>
              </a:rPr>
              <a:t> d = 0.125;</a:t>
            </a:r>
          </a:p>
          <a:p>
            <a:pPr>
              <a:lnSpc>
                <a:spcPct val="80000"/>
              </a:lnSpc>
              <a:buNone/>
            </a:pPr>
            <a:r>
              <a:rPr lang="en-US" altLang="zh-CN" sz="3200" dirty="0">
                <a:solidFill>
                  <a:srgbClr val="000000"/>
                </a:solidFill>
                <a:ea typeface="新宋体" panose="02010609030101010101" pitchFamily="49" charset="-122"/>
              </a:rPr>
              <a:t>    </a:t>
            </a:r>
            <a:r>
              <a:rPr lang="en-US" altLang="zh-CN" sz="3200" dirty="0" err="1">
                <a:solidFill>
                  <a:srgbClr val="000000"/>
                </a:solidFill>
                <a:ea typeface="新宋体" panose="02010609030101010101" pitchFamily="49" charset="-122"/>
              </a:rPr>
              <a:t>std</a:t>
            </a:r>
            <a:r>
              <a:rPr lang="en-US" altLang="zh-CN" sz="3200" dirty="0">
                <a:solidFill>
                  <a:srgbClr val="000000"/>
                </a:solidFill>
                <a:ea typeface="新宋体" panose="02010609030101010101" pitchFamily="49" charset="-122"/>
              </a:rPr>
              <a:t>::</a:t>
            </a:r>
            <a:r>
              <a:rPr lang="en-US" altLang="zh-CN" sz="3200" dirty="0" err="1">
                <a:solidFill>
                  <a:srgbClr val="000000"/>
                </a:solidFill>
                <a:ea typeface="新宋体" panose="02010609030101010101" pitchFamily="49" charset="-122"/>
              </a:rPr>
              <a:t>cout</a:t>
            </a:r>
            <a:r>
              <a:rPr lang="en-US" altLang="zh-CN" sz="3200" dirty="0">
                <a:solidFill>
                  <a:srgbClr val="000000"/>
                </a:solidFill>
                <a:ea typeface="新宋体" panose="02010609030101010101" pitchFamily="49" charset="-122"/>
              </a:rPr>
              <a:t> &lt;&lt; </a:t>
            </a:r>
            <a:r>
              <a:rPr lang="en-US" altLang="zh-CN" sz="3200" dirty="0">
                <a:solidFill>
                  <a:srgbClr val="A31515"/>
                </a:solidFill>
                <a:ea typeface="新宋体" panose="02010609030101010101" pitchFamily="49" charset="-122"/>
              </a:rPr>
              <a:t>"d="</a:t>
            </a:r>
            <a:r>
              <a:rPr lang="en-US" altLang="zh-CN" sz="3200" dirty="0">
                <a:solidFill>
                  <a:srgbClr val="000000"/>
                </a:solidFill>
                <a:ea typeface="新宋体" panose="02010609030101010101" pitchFamily="49" charset="-122"/>
              </a:rPr>
              <a:t> &lt;&lt; d &lt;&lt; </a:t>
            </a:r>
            <a:r>
              <a:rPr lang="en-US" altLang="zh-CN" sz="3200" dirty="0" err="1">
                <a:solidFill>
                  <a:srgbClr val="000000"/>
                </a:solidFill>
                <a:ea typeface="新宋体" panose="02010609030101010101" pitchFamily="49" charset="-122"/>
              </a:rPr>
              <a:t>std</a:t>
            </a:r>
            <a:r>
              <a:rPr lang="en-US" altLang="zh-CN" sz="3200" dirty="0">
                <a:solidFill>
                  <a:srgbClr val="000000"/>
                </a:solidFill>
                <a:ea typeface="新宋体" panose="02010609030101010101" pitchFamily="49" charset="-122"/>
              </a:rPr>
              <a:t>::</a:t>
            </a:r>
            <a:r>
              <a:rPr lang="en-US" altLang="zh-CN" sz="3200" dirty="0" err="1">
                <a:solidFill>
                  <a:srgbClr val="000000"/>
                </a:solidFill>
                <a:ea typeface="新宋体" panose="02010609030101010101" pitchFamily="49" charset="-122"/>
              </a:rPr>
              <a:t>endl</a:t>
            </a:r>
            <a:r>
              <a:rPr lang="en-US" altLang="zh-CN" sz="3200" dirty="0">
                <a:solidFill>
                  <a:srgbClr val="000000"/>
                </a:solidFill>
                <a:ea typeface="新宋体" panose="02010609030101010101" pitchFamily="49" charset="-122"/>
              </a:rPr>
              <a:t>;</a:t>
            </a:r>
            <a:endParaRPr lang="en-US" altLang="zh-CN" sz="3200" dirty="0"/>
          </a:p>
          <a:p>
            <a:pPr>
              <a:lnSpc>
                <a:spcPct val="80000"/>
              </a:lnSpc>
            </a:pPr>
            <a:r>
              <a:rPr lang="zh-CN" altLang="en-US" sz="3200" dirty="0"/>
              <a:t>如果采用“</a:t>
            </a:r>
            <a:r>
              <a:rPr lang="en-US" altLang="zh-CN" sz="3200" dirty="0">
                <a:solidFill>
                  <a:srgbClr val="0000FF"/>
                </a:solidFill>
                <a:ea typeface="新宋体" panose="02010609030101010101" pitchFamily="49" charset="-122"/>
              </a:rPr>
              <a:t>using</a:t>
            </a:r>
            <a:r>
              <a:rPr lang="en-US" altLang="zh-CN" sz="3200" dirty="0">
                <a:solidFill>
                  <a:srgbClr val="000000"/>
                </a:solidFill>
                <a:ea typeface="新宋体" panose="02010609030101010101" pitchFamily="49" charset="-122"/>
              </a:rPr>
              <a:t> </a:t>
            </a:r>
            <a:r>
              <a:rPr lang="en-US" altLang="zh-CN" sz="3200" dirty="0">
                <a:solidFill>
                  <a:srgbClr val="0000FF"/>
                </a:solidFill>
                <a:ea typeface="新宋体" panose="02010609030101010101" pitchFamily="49" charset="-122"/>
              </a:rPr>
              <a:t>namespace</a:t>
            </a:r>
            <a:r>
              <a:rPr lang="en-US" altLang="zh-CN" sz="3200" dirty="0">
                <a:solidFill>
                  <a:srgbClr val="000000"/>
                </a:solidFill>
                <a:ea typeface="新宋体" panose="02010609030101010101" pitchFamily="49" charset="-122"/>
              </a:rPr>
              <a:t> </a:t>
            </a:r>
            <a:r>
              <a:rPr lang="en-US" altLang="zh-CN" sz="3200" dirty="0" err="1">
                <a:solidFill>
                  <a:srgbClr val="000000"/>
                </a:solidFill>
                <a:ea typeface="新宋体" panose="02010609030101010101" pitchFamily="49" charset="-122"/>
              </a:rPr>
              <a:t>std</a:t>
            </a:r>
            <a:r>
              <a:rPr lang="en-US" altLang="zh-CN" sz="3200" dirty="0">
                <a:solidFill>
                  <a:srgbClr val="000000"/>
                </a:solidFill>
                <a:ea typeface="新宋体" panose="02010609030101010101" pitchFamily="49" charset="-122"/>
              </a:rPr>
              <a:t>;</a:t>
            </a:r>
            <a:r>
              <a:rPr lang="en-US" altLang="zh-CN" sz="3200" dirty="0"/>
              <a:t>”</a:t>
            </a:r>
            <a:r>
              <a:rPr lang="zh-CN" altLang="en-US" sz="3200" dirty="0"/>
              <a:t>，则可以省略上面的“</a:t>
            </a:r>
            <a:r>
              <a:rPr lang="en-US" altLang="zh-CN" sz="3200" dirty="0" err="1"/>
              <a:t>std</a:t>
            </a:r>
            <a:r>
              <a:rPr lang="en-US" altLang="zh-CN" sz="3200" dirty="0"/>
              <a:t>::”</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451215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的标准输入</a:t>
            </a:r>
          </a:p>
        </p:txBody>
      </p:sp>
      <p:sp>
        <p:nvSpPr>
          <p:cNvPr id="3" name="内容占位符 2"/>
          <p:cNvSpPr>
            <a:spLocks noGrp="1"/>
          </p:cNvSpPr>
          <p:nvPr>
            <p:ph idx="1"/>
          </p:nvPr>
        </p:nvSpPr>
        <p:spPr/>
        <p:txBody>
          <a:bodyPr/>
          <a:lstStyle/>
          <a:p>
            <a:pPr>
              <a:lnSpc>
                <a:spcPct val="80000"/>
              </a:lnSpc>
            </a:pPr>
            <a:r>
              <a:rPr lang="zh-CN" altLang="en-US" dirty="0"/>
              <a:t>灵活的标准输入</a:t>
            </a:r>
          </a:p>
          <a:p>
            <a:pPr>
              <a:lnSpc>
                <a:spcPct val="80000"/>
              </a:lnSpc>
              <a:spcBef>
                <a:spcPct val="5000"/>
              </a:spcBef>
              <a:buNone/>
            </a:pPr>
            <a:r>
              <a:rPr lang="zh-CN" altLang="en-US" dirty="0">
                <a:solidFill>
                  <a:srgbClr val="000000"/>
                </a:solidFill>
                <a:ea typeface="新宋体" panose="02010609030101010101" pitchFamily="49" charset="-122"/>
              </a:rPr>
              <a:t>    </a:t>
            </a:r>
            <a:r>
              <a:rPr lang="en-US" altLang="zh-CN" dirty="0" err="1">
                <a:solidFill>
                  <a:srgbClr val="0000FF"/>
                </a:solidFill>
                <a:ea typeface="新宋体" panose="02010609030101010101" pitchFamily="49" charset="-122"/>
              </a:rPr>
              <a:t>int</a:t>
            </a:r>
            <a:r>
              <a:rPr lang="en-US" altLang="zh-CN" dirty="0">
                <a:solidFill>
                  <a:srgbClr val="000000"/>
                </a:solidFill>
                <a:ea typeface="新宋体" panose="02010609030101010101" pitchFamily="49" charset="-122"/>
              </a:rPr>
              <a:t> result = 0;</a:t>
            </a:r>
          </a:p>
          <a:p>
            <a:pPr>
              <a:lnSpc>
                <a:spcPct val="80000"/>
              </a:lnSpc>
              <a:spcBef>
                <a:spcPct val="5000"/>
              </a:spcBef>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cin</a:t>
            </a:r>
            <a:r>
              <a:rPr lang="en-US" altLang="zh-CN" dirty="0">
                <a:solidFill>
                  <a:srgbClr val="000000"/>
                </a:solidFill>
                <a:ea typeface="新宋体" panose="02010609030101010101" pitchFamily="49" charset="-122"/>
              </a:rPr>
              <a:t> &gt;&gt; result;</a:t>
            </a:r>
          </a:p>
          <a:p>
            <a:pPr>
              <a:lnSpc>
                <a:spcPct val="80000"/>
              </a:lnSpc>
              <a:spcBef>
                <a:spcPct val="5000"/>
              </a:spcBef>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cout</a:t>
            </a:r>
            <a:r>
              <a:rPr lang="en-US" altLang="zh-CN" dirty="0">
                <a:solidFill>
                  <a:srgbClr val="000000"/>
                </a:solidFill>
                <a:ea typeface="新宋体" panose="02010609030101010101" pitchFamily="49" charset="-122"/>
              </a:rPr>
              <a:t> &lt;&lt; </a:t>
            </a:r>
            <a:r>
              <a:rPr lang="en-US" altLang="zh-CN" dirty="0">
                <a:solidFill>
                  <a:srgbClr val="A31515"/>
                </a:solidFill>
                <a:ea typeface="新宋体" panose="02010609030101010101" pitchFamily="49" charset="-122"/>
              </a:rPr>
              <a:t>"result="</a:t>
            </a:r>
            <a:r>
              <a:rPr lang="en-US" altLang="zh-CN" dirty="0">
                <a:solidFill>
                  <a:srgbClr val="000000"/>
                </a:solidFill>
                <a:ea typeface="新宋体" panose="02010609030101010101" pitchFamily="49" charset="-122"/>
              </a:rPr>
              <a:t> &lt;&lt; result &lt;&lt;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endl</a:t>
            </a:r>
            <a:r>
              <a:rPr lang="en-US" altLang="zh-CN" dirty="0">
                <a:solidFill>
                  <a:srgbClr val="000000"/>
                </a:solidFill>
                <a:ea typeface="新宋体" panose="02010609030101010101" pitchFamily="49" charset="-122"/>
              </a:rPr>
              <a:t>;</a:t>
            </a:r>
          </a:p>
          <a:p>
            <a:pPr>
              <a:lnSpc>
                <a:spcPct val="80000"/>
              </a:lnSpc>
              <a:spcBef>
                <a:spcPct val="5000"/>
              </a:spcBef>
              <a:buNone/>
            </a:pPr>
            <a:r>
              <a:rPr lang="en-US" altLang="zh-CN" dirty="0">
                <a:solidFill>
                  <a:srgbClr val="000000"/>
                </a:solidFill>
                <a:ea typeface="新宋体" panose="02010609030101010101" pitchFamily="49" charset="-122"/>
              </a:rPr>
              <a:t>    </a:t>
            </a:r>
            <a:r>
              <a:rPr lang="fr-FR" altLang="zh-CN" dirty="0">
                <a:solidFill>
                  <a:srgbClr val="0000FF"/>
                </a:solidFill>
                <a:ea typeface="新宋体" panose="02010609030101010101" pitchFamily="49" charset="-122"/>
              </a:rPr>
              <a:t>double</a:t>
            </a:r>
            <a:r>
              <a:rPr lang="fr-FR" altLang="zh-CN" dirty="0">
                <a:solidFill>
                  <a:srgbClr val="000000"/>
                </a:solidFill>
                <a:ea typeface="新宋体" panose="02010609030101010101" pitchFamily="49" charset="-122"/>
              </a:rPr>
              <a:t> d = 0.0;</a:t>
            </a:r>
          </a:p>
          <a:p>
            <a:pPr>
              <a:lnSpc>
                <a:spcPct val="80000"/>
              </a:lnSpc>
              <a:spcBef>
                <a:spcPct val="5000"/>
              </a:spcBef>
              <a:buNone/>
            </a:pPr>
            <a:r>
              <a:rPr lang="fr-FR" altLang="zh-CN" dirty="0">
                <a:solidFill>
                  <a:srgbClr val="000000"/>
                </a:solidFill>
                <a:ea typeface="新宋体" panose="02010609030101010101" pitchFamily="49" charset="-122"/>
              </a:rPr>
              <a:t>    std::cin &gt;&gt; d;</a:t>
            </a:r>
          </a:p>
          <a:p>
            <a:pPr>
              <a:lnSpc>
                <a:spcPct val="80000"/>
              </a:lnSpc>
              <a:spcBef>
                <a:spcPct val="5000"/>
              </a:spcBef>
              <a:buNone/>
            </a:pPr>
            <a:r>
              <a:rPr lang="fr-FR"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cout</a:t>
            </a:r>
            <a:r>
              <a:rPr lang="en-US" altLang="zh-CN" dirty="0">
                <a:solidFill>
                  <a:srgbClr val="000000"/>
                </a:solidFill>
                <a:ea typeface="新宋体" panose="02010609030101010101" pitchFamily="49" charset="-122"/>
              </a:rPr>
              <a:t> &lt;&lt; </a:t>
            </a:r>
            <a:r>
              <a:rPr lang="en-US" altLang="zh-CN" dirty="0">
                <a:solidFill>
                  <a:srgbClr val="A31515"/>
                </a:solidFill>
                <a:ea typeface="新宋体" panose="02010609030101010101" pitchFamily="49" charset="-122"/>
              </a:rPr>
              <a:t>"d="</a:t>
            </a:r>
            <a:r>
              <a:rPr lang="en-US" altLang="zh-CN" dirty="0">
                <a:solidFill>
                  <a:srgbClr val="000000"/>
                </a:solidFill>
                <a:ea typeface="新宋体" panose="02010609030101010101" pitchFamily="49" charset="-122"/>
              </a:rPr>
              <a:t> &lt;&lt; d &lt;&lt;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endl</a:t>
            </a:r>
            <a:r>
              <a:rPr lang="en-US" altLang="zh-CN" dirty="0">
                <a:solidFill>
                  <a:srgbClr val="000000"/>
                </a:solidFill>
                <a:ea typeface="新宋体" panose="02010609030101010101" pitchFamily="49" charset="-122"/>
              </a:rPr>
              <a:t>;</a:t>
            </a:r>
          </a:p>
          <a:p>
            <a:pPr>
              <a:lnSpc>
                <a:spcPct val="80000"/>
              </a:lnSpc>
              <a:spcBef>
                <a:spcPct val="5000"/>
              </a:spcBef>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cin</a:t>
            </a:r>
            <a:r>
              <a:rPr lang="en-US" altLang="zh-CN" dirty="0">
                <a:solidFill>
                  <a:srgbClr val="000000"/>
                </a:solidFill>
                <a:ea typeface="新宋体" panose="02010609030101010101" pitchFamily="49" charset="-122"/>
              </a:rPr>
              <a:t> &gt;&gt; result &gt;&gt; d;</a:t>
            </a:r>
          </a:p>
          <a:p>
            <a:pPr>
              <a:lnSpc>
                <a:spcPct val="80000"/>
              </a:lnSpc>
              <a:spcBef>
                <a:spcPct val="5000"/>
              </a:spcBef>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cout</a:t>
            </a:r>
            <a:r>
              <a:rPr lang="en-US" altLang="zh-CN" dirty="0">
                <a:solidFill>
                  <a:srgbClr val="000000"/>
                </a:solidFill>
                <a:ea typeface="新宋体" panose="02010609030101010101" pitchFamily="49" charset="-122"/>
              </a:rPr>
              <a:t> &lt;&lt; </a:t>
            </a:r>
            <a:r>
              <a:rPr lang="en-US" altLang="zh-CN" dirty="0">
                <a:solidFill>
                  <a:srgbClr val="A31515"/>
                </a:solidFill>
                <a:ea typeface="新宋体" panose="02010609030101010101" pitchFamily="49" charset="-122"/>
              </a:rPr>
              <a:t>"result="</a:t>
            </a:r>
            <a:r>
              <a:rPr lang="en-US" altLang="zh-CN" dirty="0">
                <a:solidFill>
                  <a:srgbClr val="000000"/>
                </a:solidFill>
                <a:ea typeface="新宋体" panose="02010609030101010101" pitchFamily="49" charset="-122"/>
              </a:rPr>
              <a:t> &lt;&lt; result &lt;&lt;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endl</a:t>
            </a:r>
            <a:r>
              <a:rPr lang="en-US" altLang="zh-CN" dirty="0">
                <a:solidFill>
                  <a:srgbClr val="000000"/>
                </a:solidFill>
                <a:ea typeface="新宋体" panose="02010609030101010101" pitchFamily="49" charset="-122"/>
              </a:rPr>
              <a:t>;</a:t>
            </a:r>
          </a:p>
          <a:p>
            <a:pPr>
              <a:lnSpc>
                <a:spcPct val="80000"/>
              </a:lnSpc>
              <a:spcBef>
                <a:spcPct val="5000"/>
              </a:spcBef>
              <a:buNone/>
            </a:pP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cout</a:t>
            </a:r>
            <a:r>
              <a:rPr lang="en-US" altLang="zh-CN" dirty="0">
                <a:solidFill>
                  <a:srgbClr val="000000"/>
                </a:solidFill>
                <a:ea typeface="新宋体" panose="02010609030101010101" pitchFamily="49" charset="-122"/>
              </a:rPr>
              <a:t> &lt;&lt; </a:t>
            </a:r>
            <a:r>
              <a:rPr lang="en-US" altLang="zh-CN" dirty="0">
                <a:solidFill>
                  <a:srgbClr val="A31515"/>
                </a:solidFill>
                <a:ea typeface="新宋体" panose="02010609030101010101" pitchFamily="49" charset="-122"/>
              </a:rPr>
              <a:t>"d="</a:t>
            </a:r>
            <a:r>
              <a:rPr lang="en-US" altLang="zh-CN" dirty="0">
                <a:solidFill>
                  <a:srgbClr val="000000"/>
                </a:solidFill>
                <a:ea typeface="新宋体" panose="02010609030101010101" pitchFamily="49" charset="-122"/>
              </a:rPr>
              <a:t> &lt;&lt; d &lt;&lt;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err="1">
                <a:solidFill>
                  <a:srgbClr val="000000"/>
                </a:solidFill>
                <a:ea typeface="新宋体" panose="02010609030101010101" pitchFamily="49" charset="-122"/>
              </a:rPr>
              <a:t>endl</a:t>
            </a:r>
            <a:r>
              <a:rPr lang="en-US" altLang="zh-CN" dirty="0">
                <a:solidFill>
                  <a:srgbClr val="000000"/>
                </a:solidFill>
                <a:ea typeface="新宋体" panose="02010609030101010101" pitchFamily="49" charset="-122"/>
              </a:rPr>
              <a:t>;</a:t>
            </a:r>
          </a:p>
          <a:p>
            <a:pPr>
              <a:lnSpc>
                <a:spcPct val="80000"/>
              </a:lnSpc>
              <a:spcBef>
                <a:spcPct val="5000"/>
              </a:spcBef>
              <a:buNone/>
            </a:pPr>
            <a:endParaRPr lang="en-US" altLang="zh-CN" dirty="0"/>
          </a:p>
          <a:p>
            <a:pPr>
              <a:lnSpc>
                <a:spcPct val="80000"/>
              </a:lnSpc>
            </a:pPr>
            <a:r>
              <a:rPr lang="zh-CN" altLang="en-US" dirty="0"/>
              <a:t>如果采用“</a:t>
            </a:r>
            <a:r>
              <a:rPr lang="en-US" altLang="zh-CN" dirty="0">
                <a:solidFill>
                  <a:srgbClr val="0000FF"/>
                </a:solidFill>
                <a:ea typeface="新宋体" panose="02010609030101010101" pitchFamily="49" charset="-122"/>
              </a:rPr>
              <a:t>using</a:t>
            </a:r>
            <a:r>
              <a:rPr lang="en-US" altLang="zh-CN" dirty="0">
                <a:solidFill>
                  <a:srgbClr val="000000"/>
                </a:solidFill>
                <a:ea typeface="新宋体" panose="02010609030101010101" pitchFamily="49" charset="-122"/>
              </a:rPr>
              <a:t> </a:t>
            </a:r>
            <a:r>
              <a:rPr lang="en-US" altLang="zh-CN" dirty="0">
                <a:solidFill>
                  <a:srgbClr val="0000FF"/>
                </a:solidFill>
                <a:ea typeface="新宋体" panose="02010609030101010101" pitchFamily="49" charset="-122"/>
              </a:rPr>
              <a:t>namespace</a:t>
            </a:r>
            <a:r>
              <a:rPr lang="en-US" altLang="zh-CN" dirty="0">
                <a:solidFill>
                  <a:srgbClr val="000000"/>
                </a:solidFill>
                <a:ea typeface="新宋体" panose="02010609030101010101" pitchFamily="49" charset="-122"/>
              </a:rPr>
              <a:t> </a:t>
            </a:r>
            <a:r>
              <a:rPr lang="en-US" altLang="zh-CN" dirty="0" err="1">
                <a:solidFill>
                  <a:srgbClr val="000000"/>
                </a:solidFill>
                <a:ea typeface="新宋体" panose="02010609030101010101" pitchFamily="49" charset="-122"/>
              </a:rPr>
              <a:t>std</a:t>
            </a:r>
            <a:r>
              <a:rPr lang="en-US" altLang="zh-CN" dirty="0">
                <a:solidFill>
                  <a:srgbClr val="000000"/>
                </a:solidFill>
                <a:ea typeface="新宋体" panose="02010609030101010101" pitchFamily="49" charset="-122"/>
              </a:rPr>
              <a:t>;</a:t>
            </a:r>
            <a:r>
              <a:rPr lang="en-US" altLang="zh-CN" dirty="0"/>
              <a:t>”</a:t>
            </a:r>
            <a:r>
              <a:rPr lang="zh-CN" altLang="en-US" dirty="0"/>
              <a:t>，则可以省略上面的“</a:t>
            </a:r>
            <a:r>
              <a:rPr lang="en-US" altLang="zh-CN" dirty="0" err="1"/>
              <a:t>std</a:t>
            </a:r>
            <a:r>
              <a:rPr lang="en-US" altLang="zh-CN" dirty="0"/>
              <a:t>::”</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0512030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语言与</a:t>
            </a:r>
            <a:r>
              <a:rPr lang="en-US" altLang="zh-CN" dirty="0"/>
              <a:t>C++</a:t>
            </a:r>
            <a:r>
              <a:rPr lang="zh-CN" altLang="en-US" dirty="0"/>
              <a:t>语言程序设计比较</a:t>
            </a:r>
          </a:p>
        </p:txBody>
      </p:sp>
      <p:sp>
        <p:nvSpPr>
          <p:cNvPr id="3" name="内容占位符 2"/>
          <p:cNvSpPr>
            <a:spLocks noGrp="1"/>
          </p:cNvSpPr>
          <p:nvPr>
            <p:ph idx="1"/>
          </p:nvPr>
        </p:nvSpPr>
        <p:spPr/>
        <p:txBody>
          <a:bodyPr/>
          <a:lstStyle/>
          <a:p>
            <a:r>
              <a:rPr lang="en-US" altLang="zh-CN" dirty="0"/>
              <a:t>C</a:t>
            </a:r>
            <a:r>
              <a:rPr lang="zh-CN" altLang="en-US" dirty="0"/>
              <a:t>语言是一种面向过程的语言</a:t>
            </a:r>
          </a:p>
          <a:p>
            <a:pPr lvl="1"/>
            <a:r>
              <a:rPr lang="zh-CN" altLang="en-US" dirty="0"/>
              <a:t>好的程序</a:t>
            </a:r>
            <a:r>
              <a:rPr lang="en-US" altLang="zh-CN" dirty="0"/>
              <a:t>: </a:t>
            </a:r>
            <a:r>
              <a:rPr lang="zh-CN" altLang="en-US" dirty="0"/>
              <a:t>结构化的</a:t>
            </a:r>
            <a:r>
              <a:rPr lang="zh-CN" altLang="en-US" dirty="0" smtClean="0"/>
              <a:t>程序</a:t>
            </a:r>
            <a:endParaRPr lang="en-US" altLang="zh-CN" dirty="0" smtClean="0"/>
          </a:p>
          <a:p>
            <a:pPr lvl="2"/>
            <a:r>
              <a:rPr lang="zh-CN" altLang="en-US" dirty="0" smtClean="0"/>
              <a:t>以</a:t>
            </a:r>
            <a:r>
              <a:rPr lang="zh-CN" altLang="en-US" dirty="0" smtClean="0">
                <a:solidFill>
                  <a:srgbClr val="FF3300"/>
                </a:solidFill>
              </a:rPr>
              <a:t>函数</a:t>
            </a:r>
            <a:r>
              <a:rPr lang="zh-CN" altLang="en-US" dirty="0" smtClean="0"/>
              <a:t>作为</a:t>
            </a:r>
            <a:r>
              <a:rPr lang="zh-CN" altLang="en-US" dirty="0"/>
              <a:t>程序构造的基本单位</a:t>
            </a:r>
          </a:p>
          <a:p>
            <a:r>
              <a:rPr lang="en-US" altLang="zh-CN" dirty="0"/>
              <a:t>C++</a:t>
            </a:r>
            <a:r>
              <a:rPr lang="zh-CN" altLang="en-US" dirty="0"/>
              <a:t>语言是一种</a:t>
            </a:r>
          </a:p>
          <a:p>
            <a:pPr lvl="1"/>
            <a:r>
              <a:rPr lang="zh-CN" altLang="en-US" dirty="0"/>
              <a:t>面向对象的语言</a:t>
            </a:r>
          </a:p>
          <a:p>
            <a:pPr lvl="2"/>
            <a:r>
              <a:rPr lang="zh-CN" altLang="en-US" dirty="0"/>
              <a:t>以</a:t>
            </a:r>
            <a:r>
              <a:rPr lang="zh-CN" altLang="en-US" dirty="0">
                <a:solidFill>
                  <a:srgbClr val="FF3300"/>
                </a:solidFill>
              </a:rPr>
              <a:t>类</a:t>
            </a:r>
            <a:r>
              <a:rPr lang="zh-CN" altLang="en-US" dirty="0"/>
              <a:t>作为程序构造的基本单位</a:t>
            </a:r>
          </a:p>
          <a:p>
            <a:pPr lvl="1"/>
            <a:r>
              <a:rPr lang="en-US" altLang="zh-CN" dirty="0">
                <a:solidFill>
                  <a:srgbClr val="339933"/>
                </a:solidFill>
              </a:rPr>
              <a:t>+</a:t>
            </a:r>
            <a:r>
              <a:rPr lang="zh-CN" altLang="en-US" dirty="0">
                <a:solidFill>
                  <a:srgbClr val="339933"/>
                </a:solidFill>
              </a:rPr>
              <a:t>面向过程的语言</a:t>
            </a:r>
          </a:p>
          <a:p>
            <a:pPr lvl="2"/>
            <a:r>
              <a:rPr lang="zh-CN" altLang="en-US" dirty="0"/>
              <a:t>可以利用对象的</a:t>
            </a:r>
            <a:r>
              <a:rPr lang="zh-CN" altLang="en-US" dirty="0" smtClean="0"/>
              <a:t>特性</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0262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如何测试程序</a:t>
            </a:r>
            <a:endParaRPr lang="zh-CN" altLang="en-US" dirty="0"/>
          </a:p>
        </p:txBody>
      </p:sp>
      <p:sp>
        <p:nvSpPr>
          <p:cNvPr id="3" name="内容占位符 2"/>
          <p:cNvSpPr>
            <a:spLocks noGrp="1"/>
          </p:cNvSpPr>
          <p:nvPr>
            <p:ph idx="1"/>
          </p:nvPr>
        </p:nvSpPr>
        <p:spPr/>
        <p:txBody>
          <a:bodyPr/>
          <a:lstStyle/>
          <a:p>
            <a:pPr algn="just"/>
            <a:r>
              <a:rPr lang="zh-CN" altLang="en-US" dirty="0" smtClean="0"/>
              <a:t>分析问题，进行等价类划分。</a:t>
            </a:r>
            <a:endParaRPr lang="en-US" altLang="zh-CN" dirty="0" smtClean="0"/>
          </a:p>
          <a:p>
            <a:pPr algn="just"/>
            <a:r>
              <a:rPr lang="zh-CN" altLang="en-US" dirty="0" smtClean="0"/>
              <a:t>上面案例对应的问题</a:t>
            </a:r>
            <a:r>
              <a:rPr lang="en-US" altLang="zh-CN" dirty="0" smtClean="0"/>
              <a:t>:</a:t>
            </a:r>
          </a:p>
          <a:p>
            <a:pPr lvl="1"/>
            <a:r>
              <a:rPr lang="zh-CN" altLang="en-US" dirty="0"/>
              <a:t>接受来自控制台窗口输入的一个整数。</a:t>
            </a:r>
          </a:p>
          <a:p>
            <a:pPr lvl="1"/>
            <a:r>
              <a:rPr lang="zh-CN" altLang="en-US" dirty="0"/>
              <a:t>在控制台窗口中输出该整数</a:t>
            </a:r>
            <a:r>
              <a:rPr lang="zh-CN" altLang="en-US" dirty="0" smtClean="0"/>
              <a:t>。</a:t>
            </a:r>
            <a:endParaRPr lang="en-US" altLang="zh-CN" dirty="0" smtClean="0"/>
          </a:p>
          <a:p>
            <a:r>
              <a:rPr lang="zh-CN" altLang="en-US" dirty="0"/>
              <a:t>对于</a:t>
            </a:r>
            <a:r>
              <a:rPr lang="en-US" altLang="zh-CN" dirty="0"/>
              <a:t>32</a:t>
            </a:r>
            <a:r>
              <a:rPr lang="zh-CN" altLang="en-US" dirty="0"/>
              <a:t>位的</a:t>
            </a:r>
            <a:r>
              <a:rPr lang="zh-CN" altLang="en-US" dirty="0" smtClean="0"/>
              <a:t>计算机</a:t>
            </a:r>
            <a:endParaRPr lang="en-US" altLang="zh-CN" dirty="0" smtClean="0"/>
          </a:p>
          <a:p>
            <a:pPr lvl="1"/>
            <a:r>
              <a:rPr lang="en-US" altLang="zh-CN" dirty="0" err="1" smtClean="0"/>
              <a:t>int</a:t>
            </a:r>
            <a:r>
              <a:rPr lang="zh-CN" altLang="en-US" dirty="0"/>
              <a:t>类型整数</a:t>
            </a:r>
            <a:r>
              <a:rPr lang="zh-CN" altLang="en-US" dirty="0" smtClean="0"/>
              <a:t>的数值范围是</a:t>
            </a:r>
            <a:r>
              <a:rPr lang="en-US" altLang="zh-CN" dirty="0"/>
              <a:t>[-</a:t>
            </a:r>
            <a:r>
              <a:rPr lang="en-US" altLang="zh-CN" dirty="0" smtClean="0"/>
              <a:t>2147483648, 2147483647</a:t>
            </a:r>
            <a:r>
              <a:rPr lang="en-US" altLang="zh-CN" dirty="0"/>
              <a:t>]</a:t>
            </a:r>
            <a:endParaRPr lang="en-US" altLang="zh-CN" dirty="0" smtClean="0"/>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377186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测试案例的生成</a:t>
            </a:r>
            <a:r>
              <a:rPr lang="en-US" altLang="zh-CN" dirty="0" smtClean="0"/>
              <a:t>: </a:t>
            </a:r>
            <a:r>
              <a:rPr lang="zh-CN" altLang="en-US" dirty="0" smtClean="0"/>
              <a:t>针对</a:t>
            </a:r>
            <a:r>
              <a:rPr lang="zh-CN" altLang="en-US" dirty="0"/>
              <a:t>上面案例</a:t>
            </a:r>
          </a:p>
        </p:txBody>
      </p:sp>
      <p:sp>
        <p:nvSpPr>
          <p:cNvPr id="3" name="内容占位符 2"/>
          <p:cNvSpPr>
            <a:spLocks noGrp="1"/>
          </p:cNvSpPr>
          <p:nvPr>
            <p:ph idx="1"/>
          </p:nvPr>
        </p:nvSpPr>
        <p:spPr/>
        <p:txBody>
          <a:bodyPr>
            <a:normAutofit fontScale="92500" lnSpcReduction="10000"/>
          </a:bodyPr>
          <a:lstStyle/>
          <a:p>
            <a:pPr algn="just"/>
            <a:r>
              <a:rPr lang="zh-CN" altLang="en-US" dirty="0" smtClean="0"/>
              <a:t>等价类划分</a:t>
            </a:r>
            <a:endParaRPr lang="en-US" altLang="zh-CN" dirty="0" smtClean="0"/>
          </a:p>
          <a:p>
            <a:pPr lvl="1"/>
            <a:r>
              <a:rPr lang="zh-CN" altLang="en-US" dirty="0" smtClean="0"/>
              <a:t>输入的不是整数</a:t>
            </a:r>
            <a:endParaRPr lang="en-US" altLang="zh-CN" dirty="0" smtClean="0"/>
          </a:p>
          <a:p>
            <a:pPr lvl="1"/>
            <a:r>
              <a:rPr lang="zh-CN" altLang="en-US" dirty="0" smtClean="0"/>
              <a:t>输入整数</a:t>
            </a:r>
            <a:endParaRPr lang="en-US" altLang="zh-CN" dirty="0" smtClean="0"/>
          </a:p>
          <a:p>
            <a:pPr lvl="2"/>
            <a:r>
              <a:rPr lang="en-US" altLang="zh-CN" dirty="0" smtClean="0"/>
              <a:t>(-</a:t>
            </a:r>
            <a:r>
              <a:rPr lang="en-US" altLang="zh-CN" dirty="0" smtClean="0">
                <a:latin typeface="宋体" panose="02010600030101010101" pitchFamily="2" charset="-122"/>
              </a:rPr>
              <a:t>∞</a:t>
            </a:r>
            <a:r>
              <a:rPr lang="en-US" altLang="zh-CN" dirty="0" smtClean="0"/>
              <a:t>, -2147483649]</a:t>
            </a:r>
            <a:r>
              <a:rPr lang="zh-CN" altLang="en-US" dirty="0" smtClean="0"/>
              <a:t>、</a:t>
            </a:r>
            <a:r>
              <a:rPr lang="en-US" altLang="zh-CN" dirty="0" smtClean="0"/>
              <a:t>[</a:t>
            </a:r>
            <a:r>
              <a:rPr lang="en-US" altLang="zh-CN" dirty="0"/>
              <a:t>-</a:t>
            </a:r>
            <a:r>
              <a:rPr lang="en-US" altLang="zh-CN" dirty="0" smtClean="0"/>
              <a:t>2147483648, -1]</a:t>
            </a:r>
            <a:r>
              <a:rPr lang="zh-CN" altLang="en-US" dirty="0" smtClean="0"/>
              <a:t>、</a:t>
            </a:r>
            <a:endParaRPr lang="en-US" altLang="zh-CN" dirty="0" smtClean="0"/>
          </a:p>
          <a:p>
            <a:pPr lvl="2"/>
            <a:r>
              <a:rPr lang="en-US" altLang="zh-CN" dirty="0" smtClean="0"/>
              <a:t>0</a:t>
            </a:r>
          </a:p>
          <a:p>
            <a:pPr lvl="2"/>
            <a:r>
              <a:rPr lang="en-US" altLang="zh-CN" dirty="0" smtClean="0"/>
              <a:t>[1, 2147483647]</a:t>
            </a:r>
            <a:r>
              <a:rPr lang="zh-CN" altLang="en-US" dirty="0" smtClean="0"/>
              <a:t>、</a:t>
            </a:r>
            <a:r>
              <a:rPr lang="en-US" altLang="zh-CN" dirty="0" smtClean="0"/>
              <a:t>[2147483648, +</a:t>
            </a:r>
            <a:r>
              <a:rPr lang="en-US" altLang="zh-CN" dirty="0" smtClean="0">
                <a:latin typeface="宋体" panose="02010600030101010101" pitchFamily="2" charset="-122"/>
              </a:rPr>
              <a:t>∞</a:t>
            </a:r>
            <a:r>
              <a:rPr lang="en-US" altLang="zh-CN" dirty="0" smtClean="0"/>
              <a:t>)</a:t>
            </a:r>
            <a:r>
              <a:rPr lang="zh-CN" altLang="en-US" dirty="0" smtClean="0"/>
              <a:t>。</a:t>
            </a:r>
            <a:endParaRPr lang="en-US" altLang="zh-CN" dirty="0" smtClean="0"/>
          </a:p>
          <a:p>
            <a:r>
              <a:rPr lang="zh-CN" altLang="en-US" dirty="0" smtClean="0"/>
              <a:t>案例选取</a:t>
            </a:r>
            <a:endParaRPr lang="en-US" altLang="zh-CN" dirty="0" smtClean="0"/>
          </a:p>
          <a:p>
            <a:pPr lvl="1"/>
            <a:r>
              <a:rPr lang="zh-CN" altLang="en-US" dirty="0"/>
              <a:t>输入的不是</a:t>
            </a:r>
            <a:r>
              <a:rPr lang="zh-CN" altLang="en-US" dirty="0" smtClean="0"/>
              <a:t>整数</a:t>
            </a:r>
            <a:r>
              <a:rPr lang="en-US" altLang="zh-CN" dirty="0" smtClean="0"/>
              <a:t>: a</a:t>
            </a:r>
            <a:r>
              <a:rPr lang="zh-CN" altLang="en-US" dirty="0" smtClean="0"/>
              <a:t>、</a:t>
            </a:r>
            <a:r>
              <a:rPr lang="en-US" altLang="zh-CN" dirty="0" smtClean="0"/>
              <a:t>12.3</a:t>
            </a:r>
            <a:r>
              <a:rPr lang="zh-CN" altLang="en-US" dirty="0" smtClean="0"/>
              <a:t>、</a:t>
            </a:r>
            <a:r>
              <a:rPr lang="en-US" altLang="zh-CN" dirty="0" smtClean="0"/>
              <a:t>-12.3</a:t>
            </a:r>
            <a:r>
              <a:rPr lang="zh-CN" altLang="en-US" dirty="0" smtClean="0"/>
              <a:t>、</a:t>
            </a:r>
            <a:r>
              <a:rPr lang="en-US" altLang="zh-CN" dirty="0" smtClean="0"/>
              <a:t>1+2</a:t>
            </a:r>
            <a:endParaRPr lang="en-US" altLang="zh-CN" dirty="0"/>
          </a:p>
          <a:p>
            <a:pPr lvl="1"/>
            <a:r>
              <a:rPr lang="zh-CN" altLang="en-US" dirty="0"/>
              <a:t>输入</a:t>
            </a:r>
            <a:r>
              <a:rPr lang="zh-CN" altLang="en-US" dirty="0" smtClean="0"/>
              <a:t>整数</a:t>
            </a:r>
            <a:endParaRPr lang="en-US" altLang="zh-CN" dirty="0"/>
          </a:p>
          <a:p>
            <a:pPr lvl="2"/>
            <a:r>
              <a:rPr lang="en-US" altLang="zh-CN" dirty="0" smtClean="0"/>
              <a:t>-3000000000</a:t>
            </a:r>
            <a:r>
              <a:rPr lang="zh-CN" altLang="en-US" dirty="0" smtClean="0"/>
              <a:t>、</a:t>
            </a:r>
            <a:r>
              <a:rPr lang="en-US" altLang="zh-CN" dirty="0" smtClean="0"/>
              <a:t>-2147483649</a:t>
            </a:r>
            <a:r>
              <a:rPr lang="zh-CN" altLang="en-US" dirty="0" smtClean="0"/>
              <a:t>、</a:t>
            </a:r>
            <a:r>
              <a:rPr lang="en-US" altLang="zh-CN" dirty="0"/>
              <a:t>-</a:t>
            </a:r>
            <a:r>
              <a:rPr lang="en-US" altLang="zh-CN" dirty="0" smtClean="0"/>
              <a:t>2147483648</a:t>
            </a:r>
            <a:r>
              <a:rPr lang="zh-CN" altLang="en-US" dirty="0" smtClean="0"/>
              <a:t>、</a:t>
            </a:r>
            <a:r>
              <a:rPr lang="en-US" altLang="zh-CN" dirty="0" smtClean="0"/>
              <a:t>-30</a:t>
            </a:r>
            <a:r>
              <a:rPr lang="zh-CN" altLang="en-US" dirty="0" smtClean="0"/>
              <a:t>、</a:t>
            </a:r>
            <a:r>
              <a:rPr lang="en-US" altLang="zh-CN" dirty="0" smtClean="0"/>
              <a:t>-1</a:t>
            </a:r>
            <a:r>
              <a:rPr lang="zh-CN" altLang="en-US" dirty="0" smtClean="0"/>
              <a:t>、</a:t>
            </a:r>
            <a:endParaRPr lang="en-US" altLang="zh-CN" dirty="0" smtClean="0"/>
          </a:p>
          <a:p>
            <a:pPr lvl="2"/>
            <a:r>
              <a:rPr lang="en-US" altLang="zh-CN" dirty="0" smtClean="0"/>
              <a:t>0</a:t>
            </a:r>
          </a:p>
          <a:p>
            <a:pPr lvl="2"/>
            <a:r>
              <a:rPr lang="en-US" altLang="zh-CN" dirty="0" smtClean="0"/>
              <a:t>1</a:t>
            </a:r>
            <a:r>
              <a:rPr lang="zh-CN" altLang="en-US" dirty="0" smtClean="0"/>
              <a:t>、</a:t>
            </a:r>
            <a:r>
              <a:rPr lang="en-US" altLang="zh-CN" dirty="0" smtClean="0"/>
              <a:t>123</a:t>
            </a:r>
            <a:r>
              <a:rPr lang="zh-CN" altLang="en-US" dirty="0" smtClean="0"/>
              <a:t>、</a:t>
            </a:r>
            <a:r>
              <a:rPr lang="en-US" altLang="zh-CN" dirty="0" smtClean="0"/>
              <a:t>2147483647</a:t>
            </a:r>
            <a:r>
              <a:rPr lang="zh-CN" altLang="en-US" dirty="0" smtClean="0"/>
              <a:t>、</a:t>
            </a:r>
            <a:r>
              <a:rPr lang="en-US" altLang="zh-CN" dirty="0" smtClean="0"/>
              <a:t>2147483648</a:t>
            </a:r>
            <a:r>
              <a:rPr lang="zh-CN" altLang="en-US" dirty="0" smtClean="0"/>
              <a:t>、</a:t>
            </a:r>
            <a:r>
              <a:rPr lang="en-US" altLang="zh-CN" dirty="0" smtClean="0"/>
              <a:t>3000000000</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7672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Group 50"/>
          <p:cNvGraphicFramePr>
            <a:graphicFrameLocks noGrp="1"/>
          </p:cNvGraphicFramePr>
          <p:nvPr>
            <p:extLst>
              <p:ext uri="{D42A27DB-BD31-4B8C-83A1-F6EECF244321}">
                <p14:modId xmlns:p14="http://schemas.microsoft.com/office/powerpoint/2010/main" val="1358227065"/>
              </p:ext>
            </p:extLst>
          </p:nvPr>
        </p:nvGraphicFramePr>
        <p:xfrm>
          <a:off x="341523" y="1662905"/>
          <a:ext cx="3756752" cy="3566682"/>
        </p:xfrm>
        <a:graphic>
          <a:graphicData uri="http://schemas.openxmlformats.org/drawingml/2006/table">
            <a:tbl>
              <a:tblPr/>
              <a:tblGrid>
                <a:gridCol w="1878376"/>
                <a:gridCol w="1878376"/>
              </a:tblGrid>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输入</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输出</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-3000000000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-2147483649</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50"/>
          <p:cNvGraphicFramePr>
            <a:graphicFrameLocks noGrp="1"/>
          </p:cNvGraphicFramePr>
          <p:nvPr>
            <p:extLst>
              <p:ext uri="{D42A27DB-BD31-4B8C-83A1-F6EECF244321}">
                <p14:modId xmlns:p14="http://schemas.microsoft.com/office/powerpoint/2010/main" val="187486573"/>
              </p:ext>
            </p:extLst>
          </p:nvPr>
        </p:nvGraphicFramePr>
        <p:xfrm>
          <a:off x="4803355" y="1662905"/>
          <a:ext cx="3888954" cy="3170384"/>
        </p:xfrm>
        <a:graphic>
          <a:graphicData uri="http://schemas.openxmlformats.org/drawingml/2006/table">
            <a:tbl>
              <a:tblPr/>
              <a:tblGrid>
                <a:gridCol w="1944477"/>
                <a:gridCol w="1944477"/>
              </a:tblGrid>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输入</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2147483648</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8">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3000000000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defRPr kumimoji="1" b="1">
                          <a:solidFill>
                            <a:schemeClr val="tx1"/>
                          </a:solidFill>
                          <a:latin typeface="Times New Roman" panose="02020603050405020304" pitchFamily="18" charset="0"/>
                          <a:ea typeface="宋体" panose="02010600030101010101" pitchFamily="2" charset="-122"/>
                        </a:defRPr>
                      </a:lvl4pPr>
                      <a:lvl5pPr>
                        <a:spcBef>
                          <a:spcPct val="20000"/>
                        </a:spcBef>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070431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程序验证结果报告</a:t>
            </a:r>
          </a:p>
        </p:txBody>
      </p:sp>
      <p:sp>
        <p:nvSpPr>
          <p:cNvPr id="3" name="内容占位符 2"/>
          <p:cNvSpPr>
            <a:spLocks noGrp="1"/>
          </p:cNvSpPr>
          <p:nvPr>
            <p:ph idx="1"/>
          </p:nvPr>
        </p:nvSpPr>
        <p:spPr/>
        <p:txBody>
          <a:bodyPr>
            <a:normAutofit/>
          </a:bodyPr>
          <a:lstStyle/>
          <a:p>
            <a:r>
              <a:rPr lang="zh-CN" altLang="en-US" dirty="0"/>
              <a:t>对于</a:t>
            </a:r>
            <a:r>
              <a:rPr lang="en-US" altLang="zh-CN" dirty="0"/>
              <a:t>32</a:t>
            </a:r>
            <a:r>
              <a:rPr lang="zh-CN" altLang="en-US" dirty="0"/>
              <a:t>位的计算机</a:t>
            </a:r>
          </a:p>
          <a:p>
            <a:pPr lvl="1"/>
            <a:r>
              <a:rPr lang="zh-CN" altLang="en-US" dirty="0"/>
              <a:t>当输入从</a:t>
            </a:r>
            <a:r>
              <a:rPr lang="en-US" altLang="zh-CN" dirty="0"/>
              <a:t>-2147483648</a:t>
            </a:r>
            <a:r>
              <a:rPr lang="zh-CN" altLang="en-US" dirty="0"/>
              <a:t>到</a:t>
            </a:r>
            <a:r>
              <a:rPr lang="en-US" altLang="zh-CN" dirty="0"/>
              <a:t>2147483647</a:t>
            </a:r>
            <a:r>
              <a:rPr lang="zh-CN" altLang="en-US" dirty="0"/>
              <a:t>的整数时，都可以正确输出相应的整数。</a:t>
            </a:r>
          </a:p>
          <a:p>
            <a:pPr lvl="1"/>
            <a:r>
              <a:rPr lang="zh-CN" altLang="en-US" dirty="0"/>
              <a:t>当</a:t>
            </a:r>
            <a:r>
              <a:rPr lang="zh-CN" altLang="en-US" dirty="0" smtClean="0"/>
              <a:t>输入超出范围</a:t>
            </a:r>
            <a:r>
              <a:rPr lang="en-US" altLang="zh-CN" dirty="0" smtClean="0"/>
              <a:t>[</a:t>
            </a:r>
            <a:r>
              <a:rPr lang="en-US" altLang="zh-CN" dirty="0"/>
              <a:t>-</a:t>
            </a:r>
            <a:r>
              <a:rPr lang="en-US" altLang="zh-CN" dirty="0" smtClean="0"/>
              <a:t>2147483648, 2147483647]</a:t>
            </a:r>
            <a:r>
              <a:rPr lang="zh-CN" altLang="en-US" dirty="0" smtClean="0"/>
              <a:t>的整数时，输出为</a:t>
            </a:r>
            <a:r>
              <a:rPr lang="en-US" altLang="zh-CN" dirty="0" smtClean="0"/>
              <a:t>0</a:t>
            </a:r>
            <a:r>
              <a:rPr lang="zh-CN" altLang="en-US" dirty="0" smtClean="0"/>
              <a:t>。</a:t>
            </a:r>
            <a:endParaRPr lang="en-US" altLang="zh-CN" dirty="0" smtClean="0"/>
          </a:p>
          <a:p>
            <a:pPr lvl="1"/>
            <a:r>
              <a:rPr lang="zh-CN" altLang="en-US" dirty="0" smtClean="0"/>
              <a:t>当输入字母等非整数时，则输出内容与输入内容不匹配。</a:t>
            </a:r>
            <a:endParaRPr lang="en-US" altLang="zh-CN" dirty="0" smtClean="0"/>
          </a:p>
          <a:p>
            <a:pPr lvl="2"/>
            <a:r>
              <a:rPr lang="zh-CN" altLang="en-US" dirty="0"/>
              <a:t>当输入</a:t>
            </a:r>
            <a:r>
              <a:rPr lang="zh-CN" altLang="en-US" dirty="0" smtClean="0"/>
              <a:t>字母时，</a:t>
            </a:r>
            <a:r>
              <a:rPr lang="zh-CN" altLang="en-US" dirty="0"/>
              <a:t>输出为</a:t>
            </a:r>
            <a:r>
              <a:rPr lang="en-US" altLang="zh-CN" dirty="0" smtClean="0"/>
              <a:t>0</a:t>
            </a:r>
            <a:r>
              <a:rPr lang="zh-CN" altLang="en-US" dirty="0" smtClean="0"/>
              <a:t>。</a:t>
            </a:r>
            <a:endParaRPr lang="en-US" altLang="zh-CN" dirty="0" smtClean="0"/>
          </a:p>
          <a:p>
            <a:r>
              <a:rPr lang="zh-CN" altLang="en-US" dirty="0" smtClean="0"/>
              <a:t>当</a:t>
            </a:r>
            <a:r>
              <a:rPr lang="zh-CN" altLang="en-US" dirty="0"/>
              <a:t>输入的整数超出范围或输入的不是整数时，上面程序没有给出错误提示。</a:t>
            </a:r>
          </a:p>
          <a:p>
            <a:pPr algn="just"/>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0579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眼泪知道</a:t>
            </a:r>
            <a:r>
              <a:rPr lang="en-US" altLang="zh-CN" dirty="0"/>
              <a:t>》——</a:t>
            </a:r>
            <a:r>
              <a:rPr lang="zh-CN" altLang="en-US" dirty="0"/>
              <a:t>周杰伦</a:t>
            </a:r>
            <a:br>
              <a:rPr lang="zh-CN" altLang="en-US" dirty="0"/>
            </a:br>
            <a:r>
              <a:rPr lang="zh-CN" altLang="en-US" dirty="0"/>
              <a:t>我是如此脆弱，因此只能选择坚强</a:t>
            </a:r>
          </a:p>
        </p:txBody>
      </p:sp>
      <p:sp>
        <p:nvSpPr>
          <p:cNvPr id="3" name="内容占位符 2"/>
          <p:cNvSpPr>
            <a:spLocks noGrp="1"/>
          </p:cNvSpPr>
          <p:nvPr>
            <p:ph idx="1"/>
          </p:nvPr>
        </p:nvSpPr>
        <p:spPr>
          <a:xfrm>
            <a:off x="461963" y="1457325"/>
            <a:ext cx="8220075" cy="1108074"/>
          </a:xfrm>
        </p:spPr>
        <p:txBody>
          <a:bodyPr>
            <a:noAutofit/>
          </a:bodyPr>
          <a:lstStyle/>
          <a:p>
            <a:pPr algn="just">
              <a:spcBef>
                <a:spcPts val="0"/>
              </a:spcBef>
            </a:pPr>
            <a:r>
              <a:rPr lang="zh-CN" altLang="en-US" sz="1500" dirty="0"/>
              <a:t>周杰伦是在台北市一个</a:t>
            </a:r>
            <a:r>
              <a:rPr lang="zh-CN" altLang="en-US" sz="1500" dirty="0">
                <a:solidFill>
                  <a:srgbClr val="0000FF"/>
                </a:solidFill>
              </a:rPr>
              <a:t>单亲家庭长</a:t>
            </a:r>
            <a:r>
              <a:rPr lang="zh-CN" altLang="en-US" sz="1500" dirty="0"/>
              <a:t>大的。他母亲是个中学老师，父亲在他年幼的时候就和母亲离了婚。正因为如此，母亲把所有的希望都寄托在了他的身上。</a:t>
            </a:r>
          </a:p>
          <a:p>
            <a:pPr algn="dist">
              <a:spcBef>
                <a:spcPts val="0"/>
              </a:spcBef>
            </a:pPr>
            <a:r>
              <a:rPr lang="zh-CN" altLang="en-US" sz="1500" dirty="0"/>
              <a:t>周杰伦</a:t>
            </a:r>
            <a:r>
              <a:rPr lang="en-US" altLang="zh-CN" sz="1500" dirty="0"/>
              <a:t>3</a:t>
            </a:r>
            <a:r>
              <a:rPr lang="zh-CN" altLang="en-US" sz="1500" dirty="0"/>
              <a:t>岁的时候，母亲取出家里所有的积蓄，给他买了一架钢琴。于是，童年的周杰伦被剥夺了玩的权利，所有的日子都是在钢琴旁边度过的。可每次练琴的时候，一听到窗外同伴</a:t>
            </a:r>
            <a:r>
              <a:rPr lang="zh-CN" altLang="en-US" sz="1500" dirty="0" smtClean="0"/>
              <a:t>的</a:t>
            </a:r>
            <a:endParaRPr lang="zh-CN" altLang="en-US" sz="1500"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10" name="Picture 7" descr="周杰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2565399"/>
            <a:ext cx="30099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内容占位符 2"/>
          <p:cNvSpPr txBox="1">
            <a:spLocks/>
          </p:cNvSpPr>
          <p:nvPr/>
        </p:nvSpPr>
        <p:spPr>
          <a:xfrm>
            <a:off x="461964" y="2565399"/>
            <a:ext cx="5776912" cy="110807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内容占位符 2"/>
          <p:cNvSpPr txBox="1">
            <a:spLocks/>
          </p:cNvSpPr>
          <p:nvPr/>
        </p:nvSpPr>
        <p:spPr>
          <a:xfrm>
            <a:off x="433388" y="2349497"/>
            <a:ext cx="4810125" cy="400685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0" algn="just">
              <a:lnSpc>
                <a:spcPts val="1700"/>
              </a:lnSpc>
              <a:spcBef>
                <a:spcPts val="0"/>
              </a:spcBef>
              <a:buNone/>
            </a:pPr>
            <a:r>
              <a:rPr lang="zh-CN" altLang="en-US" sz="1500" dirty="0" smtClean="0"/>
              <a:t>嬉闹</a:t>
            </a:r>
            <a:r>
              <a:rPr lang="zh-CN" altLang="en-US" sz="1500" dirty="0"/>
              <a:t>声，他就总是弹得心不在焉。于是，他母亲就拿着</a:t>
            </a:r>
            <a:r>
              <a:rPr lang="zh-CN" altLang="en-US" sz="1500" dirty="0">
                <a:solidFill>
                  <a:srgbClr val="0000FF"/>
                </a:solidFill>
              </a:rPr>
              <a:t>一根棍子</a:t>
            </a:r>
            <a:r>
              <a:rPr lang="zh-CN" altLang="en-US" sz="1500" dirty="0"/>
              <a:t>，站在他后面，一直盯着他练完琴</a:t>
            </a:r>
            <a:r>
              <a:rPr lang="zh-CN" altLang="en-US" sz="1500" dirty="0" smtClean="0"/>
              <a:t>。</a:t>
            </a:r>
            <a:endParaRPr lang="en-US" altLang="zh-CN" sz="1500" dirty="0" smtClean="0"/>
          </a:p>
          <a:p>
            <a:pPr algn="just">
              <a:lnSpc>
                <a:spcPts val="1700"/>
              </a:lnSpc>
              <a:spcBef>
                <a:spcPts val="0"/>
              </a:spcBef>
            </a:pPr>
            <a:r>
              <a:rPr lang="zh-CN" altLang="en-US" sz="1500" dirty="0" smtClean="0"/>
              <a:t>母亲</a:t>
            </a:r>
            <a:r>
              <a:rPr lang="zh-CN" altLang="en-US" sz="1500" dirty="0"/>
              <a:t>的“棍棒教育”使周杰伦弹得一手好琴，但也使得他从小就不爱讲话，性格孤僻，学习成绩也一直不好。果然，</a:t>
            </a:r>
            <a:r>
              <a:rPr lang="en-US" altLang="zh-CN" sz="1500" dirty="0"/>
              <a:t>1996</a:t>
            </a:r>
            <a:r>
              <a:rPr lang="zh-CN" altLang="en-US" sz="1500" dirty="0"/>
              <a:t>年</a:t>
            </a:r>
            <a:r>
              <a:rPr lang="en-US" altLang="zh-CN" sz="1500" dirty="0"/>
              <a:t>6</a:t>
            </a:r>
            <a:r>
              <a:rPr lang="zh-CN" altLang="en-US" sz="1500" dirty="0"/>
              <a:t>月，高中毕业后的周杰伦一时找不到工作，便只好应聘到一家餐馆当了名服务生。这份工作看似简单，可真正做起来却并不容易。因为客人多了，就容易把菜传错。而一旦出了错，服务生不仅要受顾客的气，而且老板还要扣发薪水。</a:t>
            </a:r>
          </a:p>
          <a:p>
            <a:pPr algn="just">
              <a:lnSpc>
                <a:spcPts val="1700"/>
              </a:lnSpc>
              <a:spcBef>
                <a:spcPts val="0"/>
              </a:spcBef>
            </a:pPr>
            <a:r>
              <a:rPr lang="en-US" altLang="zh-CN" sz="1500" dirty="0"/>
              <a:t>1997</a:t>
            </a:r>
            <a:r>
              <a:rPr lang="zh-CN" altLang="en-US" sz="1500" dirty="0"/>
              <a:t>年</a:t>
            </a:r>
            <a:r>
              <a:rPr lang="en-US" altLang="zh-CN" sz="1500" dirty="0"/>
              <a:t>9</a:t>
            </a:r>
            <a:r>
              <a:rPr lang="zh-CN" altLang="en-US" sz="1500" dirty="0"/>
              <a:t>月，周杰伦参加</a:t>
            </a:r>
            <a:r>
              <a:rPr lang="en-US" altLang="zh-CN" sz="1500" dirty="0"/>
              <a:t>《</a:t>
            </a:r>
            <a:r>
              <a:rPr lang="zh-CN" altLang="en-US" sz="1500" dirty="0"/>
              <a:t>超猛新人王</a:t>
            </a:r>
            <a:r>
              <a:rPr lang="en-US" altLang="zh-CN" sz="1500" dirty="0"/>
              <a:t>》</a:t>
            </a:r>
            <a:r>
              <a:rPr lang="zh-CN" altLang="en-US" sz="1500" dirty="0"/>
              <a:t>比赛，一身休闲装，戴着一顶鸭舌帽</a:t>
            </a:r>
            <a:r>
              <a:rPr lang="en-US" altLang="zh-CN" sz="1500" dirty="0"/>
              <a:t>,</a:t>
            </a:r>
            <a:r>
              <a:rPr lang="zh-CN" altLang="en-US" sz="1500" dirty="0"/>
              <a:t>帽檐压得低低的，打扮成一副酷相。不想，演出一开始，他伴奏的音乐，让他的歌手唱起来非常难听。顿时，场下</a:t>
            </a:r>
            <a:r>
              <a:rPr lang="zh-CN" altLang="en-US" sz="1500" dirty="0">
                <a:solidFill>
                  <a:srgbClr val="0000FF"/>
                </a:solidFill>
              </a:rPr>
              <a:t>嘘声四起</a:t>
            </a:r>
            <a:r>
              <a:rPr lang="en-US" altLang="zh-CN" sz="1500" dirty="0">
                <a:solidFill>
                  <a:srgbClr val="0000FF"/>
                </a:solidFill>
              </a:rPr>
              <a:t>……</a:t>
            </a:r>
            <a:r>
              <a:rPr lang="en-US" altLang="zh-CN" sz="1500" dirty="0"/>
              <a:t> </a:t>
            </a:r>
          </a:p>
          <a:p>
            <a:pPr algn="just">
              <a:lnSpc>
                <a:spcPts val="1700"/>
              </a:lnSpc>
              <a:spcBef>
                <a:spcPts val="0"/>
              </a:spcBef>
            </a:pPr>
            <a:r>
              <a:rPr lang="en-US" altLang="zh-CN" sz="1500" dirty="0"/>
              <a:t>1998</a:t>
            </a:r>
            <a:r>
              <a:rPr lang="zh-CN" altLang="en-US" sz="1500" dirty="0"/>
              <a:t>年</a:t>
            </a:r>
            <a:r>
              <a:rPr lang="en-US" altLang="zh-CN" sz="1500" dirty="0"/>
              <a:t>2</a:t>
            </a:r>
            <a:r>
              <a:rPr lang="zh-CN" altLang="en-US" sz="1500" dirty="0"/>
              <a:t>月，周杰伦创作歌曲</a:t>
            </a:r>
            <a:r>
              <a:rPr lang="en-US" altLang="zh-CN" sz="1500" dirty="0"/>
              <a:t>《</a:t>
            </a:r>
            <a:r>
              <a:rPr lang="zh-CN" altLang="en-US" sz="1500" dirty="0"/>
              <a:t>眼泪知道</a:t>
            </a:r>
            <a:r>
              <a:rPr lang="en-US" altLang="zh-CN" sz="1500" dirty="0"/>
              <a:t>》</a:t>
            </a:r>
            <a:r>
              <a:rPr lang="zh-CN" altLang="en-US" sz="1500" dirty="0"/>
              <a:t>，由吴宗宪推荐给天王刘德华。不想，刘德华只轻轻瞟了一眼，便连连摇头说：“</a:t>
            </a:r>
            <a:r>
              <a:rPr lang="zh-CN" altLang="en-US" sz="1500" dirty="0">
                <a:solidFill>
                  <a:srgbClr val="0000FF"/>
                </a:solidFill>
              </a:rPr>
              <a:t>眼泪怎么会知道，眼泪要知道什么呢</a:t>
            </a:r>
            <a:r>
              <a:rPr lang="zh-CN" altLang="en-US" sz="1500" dirty="0"/>
              <a:t>？”。就这样，不欣赏这些歌词的刘德华当即拒绝了演唱这首歌曲。 </a:t>
            </a:r>
          </a:p>
        </p:txBody>
      </p:sp>
    </p:spTree>
    <p:extLst>
      <p:ext uri="{BB962C8B-B14F-4D97-AF65-F5344CB8AC3E}">
        <p14:creationId xmlns:p14="http://schemas.microsoft.com/office/powerpoint/2010/main" val="23487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有限性是计算机程序的基本特性</a:t>
            </a:r>
          </a:p>
        </p:txBody>
      </p:sp>
      <p:sp>
        <p:nvSpPr>
          <p:cNvPr id="3" name="内容占位符 2"/>
          <p:cNvSpPr>
            <a:spLocks noGrp="1"/>
          </p:cNvSpPr>
          <p:nvPr>
            <p:ph idx="1"/>
          </p:nvPr>
        </p:nvSpPr>
        <p:spPr/>
        <p:txBody>
          <a:bodyPr/>
          <a:lstStyle/>
          <a:p>
            <a:r>
              <a:rPr lang="zh-CN" altLang="en-US" dirty="0"/>
              <a:t>计算机程序本身不可能是万能的，有限性是计算机程序的基本特性，计算机程序受</a:t>
            </a:r>
            <a:r>
              <a:rPr lang="zh-CN" altLang="en-US" dirty="0" smtClean="0"/>
              <a:t>计算机内存</a:t>
            </a:r>
            <a:r>
              <a:rPr lang="zh-CN" altLang="en-US" dirty="0"/>
              <a:t>和硬盘等诸多限制</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61564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a:t>励志</a:t>
            </a:r>
          </a:p>
          <a:p>
            <a:r>
              <a:rPr lang="zh-CN" altLang="en-US" dirty="0"/>
              <a:t>学习方法</a:t>
            </a:r>
          </a:p>
          <a:p>
            <a:r>
              <a:rPr lang="en-US" altLang="zh-CN" dirty="0"/>
              <a:t>C++</a:t>
            </a:r>
            <a:r>
              <a:rPr lang="zh-CN" altLang="en-US" dirty="0"/>
              <a:t>简介</a:t>
            </a:r>
          </a:p>
          <a:p>
            <a:r>
              <a:rPr lang="zh-CN" altLang="en-US" dirty="0"/>
              <a:t>课程简介</a:t>
            </a:r>
          </a:p>
          <a:p>
            <a:pPr marL="342900" indent="-342900" fontAlgn="base">
              <a:lnSpc>
                <a:spcPct val="90000"/>
              </a:lnSpc>
              <a:spcBef>
                <a:spcPct val="20000"/>
              </a:spcBef>
              <a:spcAft>
                <a:spcPct val="0"/>
              </a:spcAft>
              <a:buChar char="•"/>
              <a:tabLst>
                <a:tab pos="1808163" algn="l"/>
              </a:tabLst>
            </a:pPr>
            <a:r>
              <a:rPr kumimoji="1" lang="zh-CN" altLang="en-US" sz="4000" dirty="0">
                <a:solidFill>
                  <a:srgbClr val="FF3300"/>
                </a:solidFill>
                <a:latin typeface="华文行楷" panose="02010800040101010101" pitchFamily="2" charset="-122"/>
                <a:ea typeface="华文行楷" panose="02010800040101010101" pitchFamily="2" charset="-122"/>
                <a:cs typeface="+mn-cs"/>
              </a:rPr>
              <a:t>什么是好的</a:t>
            </a:r>
            <a:r>
              <a:rPr kumimoji="1" lang="en-US" altLang="zh-CN" sz="4000" dirty="0">
                <a:solidFill>
                  <a:srgbClr val="FF3300"/>
                </a:solidFill>
                <a:latin typeface="华文彩云" panose="02010800040101010101" pitchFamily="2" charset="-122"/>
                <a:ea typeface="华文彩云" panose="02010800040101010101" pitchFamily="2" charset="-122"/>
                <a:cs typeface="+mn-cs"/>
              </a:rPr>
              <a:t>C++</a:t>
            </a:r>
            <a:r>
              <a:rPr kumimoji="1" lang="zh-CN" altLang="en-US" sz="4000" dirty="0">
                <a:solidFill>
                  <a:srgbClr val="FF3300"/>
                </a:solidFill>
                <a:latin typeface="华文行楷" panose="02010800040101010101" pitchFamily="2" charset="-122"/>
                <a:ea typeface="华文行楷" panose="02010800040101010101" pitchFamily="2" charset="-122"/>
                <a:cs typeface="+mn-cs"/>
              </a:rPr>
              <a:t>程序</a:t>
            </a:r>
            <a:r>
              <a:rPr kumimoji="1" lang="en-US" altLang="zh-CN" sz="4000" dirty="0">
                <a:solidFill>
                  <a:srgbClr val="FF3300"/>
                </a:solidFill>
                <a:latin typeface="+mn-lt"/>
                <a:ea typeface="+mn-ea"/>
                <a:cs typeface="+mn-cs"/>
              </a:rPr>
              <a:t>?</a:t>
            </a:r>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42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432854"/>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2510628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pPr marL="542925" indent="-542925">
              <a:lnSpc>
                <a:spcPct val="80000"/>
              </a:lnSpc>
              <a:buNone/>
            </a:pPr>
            <a:r>
              <a:rPr lang="en-US" altLang="zh-CN" dirty="0"/>
              <a:t>1.1 </a:t>
            </a:r>
            <a:r>
              <a:rPr lang="zh-CN" altLang="en-US" dirty="0"/>
              <a:t>请判断下面各个结论的对错。</a:t>
            </a:r>
          </a:p>
          <a:p>
            <a:pPr marL="542925" indent="-542925">
              <a:lnSpc>
                <a:spcPct val="80000"/>
              </a:lnSpc>
              <a:buNone/>
            </a:pPr>
            <a:r>
              <a:rPr lang="en-US" altLang="zh-CN" dirty="0"/>
              <a:t>(1)	</a:t>
            </a:r>
            <a:r>
              <a:rPr lang="zh-CN" altLang="en-US" dirty="0" smtClean="0"/>
              <a:t>在</a:t>
            </a:r>
            <a:r>
              <a:rPr lang="en-US" altLang="zh-CN" dirty="0" smtClean="0"/>
              <a:t>2017</a:t>
            </a:r>
            <a:r>
              <a:rPr lang="zh-CN" altLang="en-US" dirty="0" smtClean="0"/>
              <a:t>年</a:t>
            </a:r>
            <a:r>
              <a:rPr lang="en-US" altLang="zh-CN" dirty="0"/>
              <a:t>C++</a:t>
            </a:r>
            <a:r>
              <a:rPr lang="zh-CN" altLang="en-US" dirty="0"/>
              <a:t>标准中规定，</a:t>
            </a:r>
            <a:r>
              <a:rPr lang="en-US" altLang="zh-CN" dirty="0"/>
              <a:t>C++</a:t>
            </a:r>
            <a:r>
              <a:rPr lang="zh-CN" altLang="en-US" dirty="0"/>
              <a:t>标准程序库的头文件扩展名是</a:t>
            </a:r>
            <a:r>
              <a:rPr lang="en-US" altLang="zh-CN" dirty="0"/>
              <a:t>h</a:t>
            </a:r>
            <a:r>
              <a:rPr lang="zh-CN" altLang="en-US" dirty="0"/>
              <a:t>。</a:t>
            </a:r>
          </a:p>
          <a:p>
            <a:pPr marL="542925" indent="-542925">
              <a:lnSpc>
                <a:spcPct val="80000"/>
              </a:lnSpc>
              <a:buNone/>
            </a:pPr>
            <a:r>
              <a:rPr lang="en-US" altLang="zh-CN" dirty="0"/>
              <a:t>(2)	</a:t>
            </a:r>
            <a:r>
              <a:rPr lang="zh-CN" altLang="en-US" dirty="0"/>
              <a:t>函数</a:t>
            </a:r>
            <a:r>
              <a:rPr lang="en-US" altLang="zh-CN" dirty="0" err="1"/>
              <a:t>printf</a:t>
            </a:r>
            <a:r>
              <a:rPr lang="zh-CN" altLang="en-US" dirty="0"/>
              <a:t>是</a:t>
            </a:r>
            <a:r>
              <a:rPr lang="en-US" altLang="zh-CN" dirty="0"/>
              <a:t>C</a:t>
            </a:r>
            <a:r>
              <a:rPr lang="zh-CN" altLang="en-US" dirty="0"/>
              <a:t>语言的函数，不应当出现在</a:t>
            </a:r>
            <a:r>
              <a:rPr lang="en-US" altLang="zh-CN" dirty="0"/>
              <a:t>C++</a:t>
            </a:r>
            <a:r>
              <a:rPr lang="zh-CN" altLang="en-US" dirty="0"/>
              <a:t>程序当中，至少这样做是不规范的。</a:t>
            </a:r>
          </a:p>
          <a:p>
            <a:pPr marL="542925" indent="-542925">
              <a:lnSpc>
                <a:spcPct val="80000"/>
              </a:lnSpc>
              <a:buNone/>
            </a:pPr>
            <a:r>
              <a:rPr lang="en-US" altLang="zh-CN" dirty="0"/>
              <a:t>(3)	</a:t>
            </a:r>
            <a:r>
              <a:rPr lang="zh-CN" altLang="en-US" dirty="0" smtClean="0"/>
              <a:t>在</a:t>
            </a:r>
            <a:r>
              <a:rPr lang="en-US" altLang="zh-CN" dirty="0" smtClean="0"/>
              <a:t>2017</a:t>
            </a:r>
            <a:r>
              <a:rPr lang="zh-CN" altLang="en-US" dirty="0" smtClean="0"/>
              <a:t>年</a:t>
            </a:r>
            <a:r>
              <a:rPr lang="en-US" altLang="zh-CN" dirty="0"/>
              <a:t>C++</a:t>
            </a:r>
            <a:r>
              <a:rPr lang="zh-CN" altLang="en-US" dirty="0"/>
              <a:t>标准中规定，</a:t>
            </a:r>
            <a:r>
              <a:rPr lang="en-US" altLang="zh-CN" dirty="0"/>
              <a:t>C++</a:t>
            </a:r>
            <a:r>
              <a:rPr lang="zh-CN" altLang="en-US" dirty="0"/>
              <a:t>的程序入口主函数</a:t>
            </a:r>
            <a:r>
              <a:rPr lang="en-US" altLang="zh-CN" dirty="0"/>
              <a:t>main</a:t>
            </a:r>
            <a:r>
              <a:rPr lang="zh-CN" altLang="en-US" dirty="0"/>
              <a:t>的返回数据类型可以是</a:t>
            </a:r>
            <a:r>
              <a:rPr lang="en-US" altLang="zh-CN" dirty="0"/>
              <a:t>void</a:t>
            </a:r>
            <a:r>
              <a:rPr lang="zh-CN" altLang="en-US" dirty="0"/>
              <a:t>。</a:t>
            </a:r>
          </a:p>
          <a:p>
            <a:pPr marL="542925" indent="-542925">
              <a:lnSpc>
                <a:spcPct val="80000"/>
              </a:lnSpc>
              <a:buNone/>
            </a:pPr>
            <a:r>
              <a:rPr lang="en-US" altLang="zh-CN" dirty="0"/>
              <a:t>1.2 C++</a:t>
            </a:r>
            <a:r>
              <a:rPr lang="zh-CN" altLang="en-US" dirty="0"/>
              <a:t>的源程序代码文件通常分成为哪两大类</a:t>
            </a:r>
            <a:r>
              <a:rPr lang="en-US" altLang="zh-CN" dirty="0"/>
              <a:t>? </a:t>
            </a:r>
            <a:r>
              <a:rPr lang="zh-CN" altLang="en-US" dirty="0"/>
              <a:t>它们的作用通常是什么</a:t>
            </a:r>
            <a:r>
              <a:rPr lang="en-US" altLang="zh-CN" dirty="0"/>
              <a:t>?</a:t>
            </a:r>
          </a:p>
          <a:p>
            <a:pPr marL="542925" indent="-542925">
              <a:lnSpc>
                <a:spcPct val="80000"/>
              </a:lnSpc>
              <a:buNone/>
            </a:pPr>
            <a:r>
              <a:rPr lang="en-US" altLang="zh-CN" dirty="0"/>
              <a:t>1.3 C++</a:t>
            </a:r>
            <a:r>
              <a:rPr lang="zh-CN" altLang="en-US" dirty="0"/>
              <a:t>头文件和源文件的扩展名一般是什么</a:t>
            </a:r>
            <a:r>
              <a:rPr lang="en-US" altLang="zh-CN" dirty="0"/>
              <a:t>?</a:t>
            </a:r>
          </a:p>
          <a:p>
            <a:pPr marL="542925" indent="-542925">
              <a:lnSpc>
                <a:spcPct val="80000"/>
              </a:lnSpc>
              <a:buNone/>
            </a:pPr>
            <a:r>
              <a:rPr lang="en-US" altLang="zh-CN" dirty="0"/>
              <a:t>1.4 </a:t>
            </a:r>
            <a:r>
              <a:rPr lang="zh-CN" altLang="en-US" dirty="0"/>
              <a:t>编写一个好程序的基本原则是什么</a:t>
            </a:r>
            <a:r>
              <a:rPr lang="en-US" altLang="zh-CN" dirty="0"/>
              <a:t>?</a:t>
            </a:r>
          </a:p>
          <a:p>
            <a:pPr marL="542925" indent="-542925">
              <a:lnSpc>
                <a:spcPct val="80000"/>
              </a:lnSpc>
              <a:buNone/>
            </a:pPr>
            <a:r>
              <a:rPr lang="en-US" altLang="zh-CN" dirty="0"/>
              <a:t>1.5 </a:t>
            </a:r>
            <a:r>
              <a:rPr lang="zh-CN" altLang="en-US" dirty="0"/>
              <a:t>请简述编写程序解决问题的基本过程。</a:t>
            </a: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6585074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622300" indent="-622300">
              <a:lnSpc>
                <a:spcPct val="90000"/>
              </a:lnSpc>
              <a:buNone/>
            </a:pPr>
            <a:r>
              <a:rPr lang="en-US" altLang="zh-CN" dirty="0"/>
              <a:t>1.6 </a:t>
            </a:r>
            <a:r>
              <a:rPr lang="zh-CN" altLang="en-US" dirty="0"/>
              <a:t>如何采用</a:t>
            </a:r>
            <a:r>
              <a:rPr lang="en-US" altLang="zh-CN" dirty="0"/>
              <a:t>VC </a:t>
            </a:r>
            <a:r>
              <a:rPr lang="en-US" altLang="zh-CN" dirty="0" smtClean="0"/>
              <a:t>2017</a:t>
            </a:r>
            <a:r>
              <a:rPr lang="zh-CN" altLang="en-US" dirty="0" smtClean="0"/>
              <a:t>创建</a:t>
            </a:r>
            <a:r>
              <a:rPr lang="zh-CN" altLang="en-US" dirty="0"/>
              <a:t>一个基本的</a:t>
            </a:r>
            <a:r>
              <a:rPr lang="en-US" altLang="zh-CN" dirty="0"/>
              <a:t>C++</a:t>
            </a:r>
            <a:r>
              <a:rPr lang="zh-CN" altLang="en-US" dirty="0"/>
              <a:t>程序。</a:t>
            </a:r>
          </a:p>
          <a:p>
            <a:pPr marL="622300" indent="-622300">
              <a:lnSpc>
                <a:spcPct val="90000"/>
              </a:lnSpc>
              <a:buNone/>
            </a:pPr>
            <a:r>
              <a:rPr lang="en-US" altLang="zh-CN" dirty="0"/>
              <a:t>1.7 </a:t>
            </a:r>
            <a:r>
              <a:rPr lang="zh-CN" altLang="en-US" dirty="0"/>
              <a:t>请简述在</a:t>
            </a:r>
            <a:r>
              <a:rPr lang="en-US" altLang="zh-CN" dirty="0"/>
              <a:t>VC </a:t>
            </a:r>
            <a:r>
              <a:rPr lang="en-US" altLang="zh-CN" dirty="0" smtClean="0"/>
              <a:t>2017</a:t>
            </a:r>
            <a:r>
              <a:rPr lang="zh-CN" altLang="en-US" dirty="0" smtClean="0"/>
              <a:t>中</a:t>
            </a:r>
            <a:r>
              <a:rPr lang="zh-CN" altLang="en-US" dirty="0"/>
              <a:t>解决方案资源管理器的主要作用。</a:t>
            </a:r>
          </a:p>
          <a:p>
            <a:pPr marL="622300" indent="-622300">
              <a:lnSpc>
                <a:spcPct val="90000"/>
              </a:lnSpc>
              <a:buNone/>
            </a:pPr>
            <a:r>
              <a:rPr lang="en-US" altLang="zh-CN" dirty="0"/>
              <a:t>1.8 </a:t>
            </a:r>
            <a:r>
              <a:rPr lang="zh-CN" altLang="en-US" dirty="0"/>
              <a:t>请简述在</a:t>
            </a:r>
            <a:r>
              <a:rPr lang="en-US" altLang="zh-CN" dirty="0"/>
              <a:t>VC </a:t>
            </a:r>
            <a:r>
              <a:rPr lang="en-US" altLang="zh-CN" dirty="0" smtClean="0"/>
              <a:t>2017</a:t>
            </a:r>
            <a:r>
              <a:rPr lang="zh-CN" altLang="en-US" dirty="0" smtClean="0"/>
              <a:t>中</a:t>
            </a:r>
            <a:r>
              <a:rPr lang="zh-CN" altLang="en-US" dirty="0"/>
              <a:t>类视图窗口的主要作用。</a:t>
            </a:r>
          </a:p>
          <a:p>
            <a:pPr marL="622300" indent="-622300">
              <a:lnSpc>
                <a:spcPct val="90000"/>
              </a:lnSpc>
              <a:buNone/>
            </a:pPr>
            <a:r>
              <a:rPr lang="en-US" altLang="zh-CN" dirty="0"/>
              <a:t>1.9 </a:t>
            </a:r>
            <a:r>
              <a:rPr lang="zh-CN" altLang="en-US" dirty="0"/>
              <a:t>如何采用</a:t>
            </a:r>
            <a:r>
              <a:rPr lang="en-US" altLang="zh-CN" dirty="0"/>
              <a:t>VC </a:t>
            </a:r>
            <a:r>
              <a:rPr lang="en-US" altLang="zh-CN" dirty="0" smtClean="0"/>
              <a:t>2017</a:t>
            </a:r>
            <a:r>
              <a:rPr lang="zh-CN" altLang="en-US" dirty="0" smtClean="0"/>
              <a:t>给</a:t>
            </a:r>
            <a:r>
              <a:rPr lang="zh-CN" altLang="en-US" dirty="0"/>
              <a:t>一个</a:t>
            </a:r>
            <a:r>
              <a:rPr lang="en-US" altLang="zh-CN" dirty="0"/>
              <a:t>C++</a:t>
            </a:r>
            <a:r>
              <a:rPr lang="zh-CN" altLang="en-US" dirty="0"/>
              <a:t>程序添加新的头文件和源文件。</a:t>
            </a:r>
          </a:p>
          <a:p>
            <a:pPr marL="622300" indent="-622300">
              <a:lnSpc>
                <a:spcPct val="90000"/>
              </a:lnSpc>
              <a:buNone/>
            </a:pPr>
            <a:r>
              <a:rPr lang="en-US" altLang="zh-CN" dirty="0"/>
              <a:t>1.10 </a:t>
            </a:r>
            <a:r>
              <a:rPr lang="zh-CN" altLang="en-US" dirty="0"/>
              <a:t>编译器通常通过什么来区分源程序是</a:t>
            </a:r>
            <a:r>
              <a:rPr lang="en-US" altLang="zh-CN" dirty="0"/>
              <a:t>C</a:t>
            </a:r>
            <a:r>
              <a:rPr lang="zh-CN" altLang="en-US" dirty="0"/>
              <a:t>语言的，还是</a:t>
            </a:r>
            <a:r>
              <a:rPr lang="en-US" altLang="zh-CN" dirty="0"/>
              <a:t>C++</a:t>
            </a:r>
            <a:r>
              <a:rPr lang="zh-CN" altLang="en-US" dirty="0"/>
              <a:t>的</a:t>
            </a:r>
            <a:r>
              <a:rPr lang="en-US" altLang="zh-CN" dirty="0"/>
              <a:t>?</a:t>
            </a:r>
          </a:p>
          <a:p>
            <a:pPr marL="622300" indent="-622300">
              <a:lnSpc>
                <a:spcPct val="90000"/>
              </a:lnSpc>
              <a:buNone/>
            </a:pPr>
            <a:r>
              <a:rPr lang="en-US" altLang="zh-CN" dirty="0"/>
              <a:t>1.11 </a:t>
            </a:r>
            <a:r>
              <a:rPr lang="zh-CN" altLang="en-US" dirty="0"/>
              <a:t>请写出带有参数的主函数</a:t>
            </a:r>
            <a:r>
              <a:rPr lang="en-US" altLang="zh-CN" dirty="0"/>
              <a:t>main</a:t>
            </a:r>
            <a:r>
              <a:rPr lang="zh-CN" altLang="en-US" dirty="0"/>
              <a:t>的声明，并简述各个组成要素的含义</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47357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712788" indent="-712788">
              <a:lnSpc>
                <a:spcPct val="90000"/>
              </a:lnSpc>
              <a:buNone/>
            </a:pPr>
            <a:r>
              <a:rPr lang="en-US" altLang="zh-CN" dirty="0"/>
              <a:t>1.12 </a:t>
            </a:r>
            <a:r>
              <a:rPr lang="zh-CN" altLang="en-US" dirty="0"/>
              <a:t>在</a:t>
            </a:r>
            <a:r>
              <a:rPr lang="en-US" altLang="zh-CN" dirty="0"/>
              <a:t>VC </a:t>
            </a:r>
            <a:r>
              <a:rPr lang="en-US" altLang="zh-CN" dirty="0" smtClean="0"/>
              <a:t>2017</a:t>
            </a:r>
            <a:r>
              <a:rPr lang="zh-CN" altLang="en-US" dirty="0" smtClean="0"/>
              <a:t>中</a:t>
            </a:r>
            <a:r>
              <a:rPr lang="zh-CN" altLang="en-US" dirty="0"/>
              <a:t>，如何带调试运行程序</a:t>
            </a:r>
            <a:r>
              <a:rPr lang="en-US" altLang="zh-CN" dirty="0"/>
              <a:t>? </a:t>
            </a:r>
            <a:r>
              <a:rPr lang="zh-CN" altLang="en-US" dirty="0"/>
              <a:t>如何不带调试运行程序</a:t>
            </a:r>
            <a:r>
              <a:rPr lang="en-US" altLang="zh-CN" dirty="0"/>
              <a:t>?</a:t>
            </a:r>
          </a:p>
          <a:p>
            <a:pPr marL="712788" indent="-712788">
              <a:lnSpc>
                <a:spcPct val="90000"/>
              </a:lnSpc>
              <a:buNone/>
            </a:pPr>
            <a:r>
              <a:rPr lang="en-US" altLang="zh-CN" dirty="0"/>
              <a:t>1.13 </a:t>
            </a:r>
            <a:r>
              <a:rPr lang="zh-CN" altLang="en-US" dirty="0"/>
              <a:t>请简述结构化程序设计与面向对象程序设计的区别</a:t>
            </a:r>
            <a:r>
              <a:rPr lang="en-US" altLang="zh-CN" dirty="0"/>
              <a:t>?</a:t>
            </a:r>
          </a:p>
          <a:p>
            <a:pPr marL="712788" indent="-712788">
              <a:lnSpc>
                <a:spcPct val="90000"/>
              </a:lnSpc>
              <a:buNone/>
            </a:pPr>
            <a:r>
              <a:rPr lang="en-US" altLang="zh-CN" dirty="0"/>
              <a:t>1.14 </a:t>
            </a:r>
            <a:r>
              <a:rPr lang="zh-CN" altLang="en-US" dirty="0"/>
              <a:t>如何利用宏定义，避开头文件嵌套和重复定义</a:t>
            </a:r>
            <a:r>
              <a:rPr lang="en-US" altLang="zh-CN" dirty="0"/>
              <a:t>?</a:t>
            </a:r>
          </a:p>
          <a:p>
            <a:pPr marL="712788" indent="-712788">
              <a:lnSpc>
                <a:spcPct val="90000"/>
              </a:lnSpc>
              <a:buNone/>
            </a:pPr>
            <a:r>
              <a:rPr lang="en-US" altLang="zh-CN" dirty="0"/>
              <a:t>1.15 </a:t>
            </a:r>
            <a:r>
              <a:rPr lang="zh-CN" altLang="en-US" dirty="0"/>
              <a:t>请简述</a:t>
            </a:r>
            <a:r>
              <a:rPr lang="en-US" altLang="zh-CN" dirty="0"/>
              <a:t>C++</a:t>
            </a:r>
            <a:r>
              <a:rPr lang="zh-CN" altLang="en-US" dirty="0"/>
              <a:t>命名空间</a:t>
            </a:r>
            <a:r>
              <a:rPr lang="en-US" altLang="zh-CN" dirty="0"/>
              <a:t>(namespace)</a:t>
            </a:r>
            <a:r>
              <a:rPr lang="zh-CN" altLang="en-US" dirty="0"/>
              <a:t>的作用。</a:t>
            </a:r>
          </a:p>
          <a:p>
            <a:pPr marL="712788" indent="-712788">
              <a:lnSpc>
                <a:spcPct val="90000"/>
              </a:lnSpc>
              <a:buNone/>
            </a:pPr>
            <a:r>
              <a:rPr lang="en-US" altLang="zh-CN" dirty="0"/>
              <a:t>1.16 </a:t>
            </a:r>
            <a:r>
              <a:rPr lang="zh-CN" altLang="en-US" dirty="0"/>
              <a:t>请简述使用命名空间</a:t>
            </a:r>
            <a:r>
              <a:rPr lang="en-US" altLang="zh-CN" dirty="0"/>
              <a:t>(namespace)</a:t>
            </a:r>
            <a:r>
              <a:rPr lang="zh-CN" altLang="en-US" dirty="0"/>
              <a:t>的三种形式，并给出代码示例。</a:t>
            </a:r>
          </a:p>
          <a:p>
            <a:pPr marL="712788" indent="-712788">
              <a:lnSpc>
                <a:spcPct val="90000"/>
              </a:lnSpc>
              <a:buNone/>
            </a:pPr>
            <a:r>
              <a:rPr lang="en-US" altLang="zh-CN" dirty="0"/>
              <a:t>1.17 </a:t>
            </a:r>
            <a:r>
              <a:rPr lang="zh-CN" altLang="en-US" dirty="0"/>
              <a:t>请给出</a:t>
            </a:r>
            <a:r>
              <a:rPr lang="en-US" altLang="zh-CN" dirty="0"/>
              <a:t>C++</a:t>
            </a:r>
            <a:r>
              <a:rPr lang="zh-CN" altLang="en-US" dirty="0"/>
              <a:t>的标准输入和输出的应用示例</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704433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803275" indent="-803275">
              <a:lnSpc>
                <a:spcPct val="80000"/>
              </a:lnSpc>
              <a:buNone/>
            </a:pPr>
            <a:r>
              <a:rPr lang="en-US" altLang="zh-CN" dirty="0"/>
              <a:t>1.18 C</a:t>
            </a:r>
            <a:r>
              <a:rPr lang="zh-CN" altLang="en-US" dirty="0"/>
              <a:t>语言结构体与</a:t>
            </a:r>
            <a:r>
              <a:rPr lang="en-US" altLang="zh-CN" dirty="0"/>
              <a:t>C++</a:t>
            </a:r>
            <a:r>
              <a:rPr lang="zh-CN" altLang="en-US" dirty="0"/>
              <a:t>的类有什么区别</a:t>
            </a:r>
            <a:r>
              <a:rPr lang="en-US" altLang="zh-CN" dirty="0"/>
              <a:t>?</a:t>
            </a:r>
          </a:p>
          <a:p>
            <a:pPr marL="803275" indent="-803275">
              <a:lnSpc>
                <a:spcPct val="80000"/>
              </a:lnSpc>
              <a:buNone/>
            </a:pPr>
            <a:r>
              <a:rPr lang="en-US" altLang="zh-CN" dirty="0"/>
              <a:t>1.19 C</a:t>
            </a:r>
            <a:r>
              <a:rPr lang="zh-CN" altLang="en-US" dirty="0"/>
              <a:t>语言函数与</a:t>
            </a:r>
            <a:r>
              <a:rPr lang="en-US" altLang="zh-CN" dirty="0"/>
              <a:t>C++</a:t>
            </a:r>
            <a:r>
              <a:rPr lang="zh-CN" altLang="en-US" dirty="0"/>
              <a:t>的类有什么区别</a:t>
            </a:r>
            <a:r>
              <a:rPr lang="en-US" altLang="zh-CN" dirty="0"/>
              <a:t>?</a:t>
            </a:r>
          </a:p>
          <a:p>
            <a:pPr marL="803275" indent="-803275">
              <a:lnSpc>
                <a:spcPct val="80000"/>
              </a:lnSpc>
              <a:buNone/>
            </a:pPr>
            <a:r>
              <a:rPr lang="en-US" altLang="zh-CN" dirty="0"/>
              <a:t>1.20 </a:t>
            </a:r>
            <a:r>
              <a:rPr lang="zh-CN" altLang="en-US" dirty="0"/>
              <a:t>什么是软件构件库</a:t>
            </a:r>
            <a:r>
              <a:rPr lang="en-US" altLang="zh-CN" dirty="0"/>
              <a:t>?</a:t>
            </a:r>
          </a:p>
          <a:p>
            <a:pPr marL="803275" indent="-803275">
              <a:lnSpc>
                <a:spcPct val="80000"/>
              </a:lnSpc>
              <a:buNone/>
            </a:pPr>
            <a:r>
              <a:rPr lang="en-US" altLang="zh-CN" dirty="0"/>
              <a:t>1.21 </a:t>
            </a:r>
            <a:r>
              <a:rPr lang="zh-CN" altLang="en-US" dirty="0"/>
              <a:t>软件构件库通常包括哪些内容</a:t>
            </a:r>
            <a:r>
              <a:rPr lang="en-US" altLang="zh-CN" dirty="0"/>
              <a:t>? </a:t>
            </a:r>
            <a:r>
              <a:rPr lang="zh-CN" altLang="en-US" dirty="0"/>
              <a:t>其中哪些是必须要有的</a:t>
            </a:r>
            <a:r>
              <a:rPr lang="en-US" altLang="zh-CN" dirty="0"/>
              <a:t>? </a:t>
            </a:r>
          </a:p>
          <a:p>
            <a:pPr marL="803275" indent="-803275">
              <a:lnSpc>
                <a:spcPct val="80000"/>
              </a:lnSpc>
              <a:buNone/>
            </a:pPr>
            <a:r>
              <a:rPr lang="en-US" altLang="zh-CN" dirty="0"/>
              <a:t>1.22 </a:t>
            </a:r>
            <a:r>
              <a:rPr lang="zh-CN" altLang="en-US" dirty="0"/>
              <a:t>软件构件库应具备哪些特点</a:t>
            </a:r>
            <a:r>
              <a:rPr lang="en-US" altLang="zh-CN" dirty="0"/>
              <a:t>?</a:t>
            </a:r>
          </a:p>
          <a:p>
            <a:pPr marL="803275" indent="-803275">
              <a:lnSpc>
                <a:spcPct val="80000"/>
              </a:lnSpc>
              <a:buNone/>
            </a:pPr>
            <a:r>
              <a:rPr lang="en-US" altLang="zh-CN" dirty="0"/>
              <a:t>1.23 </a:t>
            </a:r>
            <a:r>
              <a:rPr lang="zh-CN" altLang="en-US" dirty="0"/>
              <a:t>面向对象技术与软件构件库的关系是什么</a:t>
            </a:r>
            <a:r>
              <a:rPr lang="en-US" altLang="zh-CN" dirty="0"/>
              <a:t>?</a:t>
            </a:r>
          </a:p>
          <a:p>
            <a:pPr marL="803275" indent="-803275">
              <a:lnSpc>
                <a:spcPct val="80000"/>
              </a:lnSpc>
              <a:buNone/>
            </a:pPr>
            <a:r>
              <a:rPr lang="en-US" altLang="zh-CN" dirty="0"/>
              <a:t>1.24 </a:t>
            </a:r>
            <a:r>
              <a:rPr lang="zh-CN" altLang="en-US" dirty="0"/>
              <a:t>采用面向对象技术构建软件构件库有可能会有哪些优点</a:t>
            </a:r>
            <a:r>
              <a:rPr lang="en-US" altLang="zh-CN" dirty="0"/>
              <a:t>?</a:t>
            </a:r>
          </a:p>
          <a:p>
            <a:pPr marL="803275" indent="-803275">
              <a:lnSpc>
                <a:spcPct val="80000"/>
              </a:lnSpc>
              <a:buNone/>
            </a:pPr>
            <a:r>
              <a:rPr lang="en-US" altLang="zh-CN" dirty="0">
                <a:solidFill>
                  <a:srgbClr val="FF3300"/>
                </a:solidFill>
              </a:rPr>
              <a:t>1.25 </a:t>
            </a:r>
            <a:r>
              <a:rPr lang="zh-CN" altLang="en-US" dirty="0">
                <a:solidFill>
                  <a:srgbClr val="FF3300"/>
                </a:solidFill>
              </a:rPr>
              <a:t>本课程的评分标准是什么</a:t>
            </a:r>
            <a:r>
              <a:rPr lang="en-US" altLang="zh-CN" dirty="0" smtClean="0">
                <a:solidFill>
                  <a:srgbClr val="FF3300"/>
                </a:solidFill>
              </a:rPr>
              <a:t>?</a:t>
            </a:r>
            <a:endParaRPr lang="en-US" altLang="zh-CN" dirty="0">
              <a:solidFill>
                <a:srgbClr val="FF3300"/>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324313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893763" indent="-893763">
              <a:lnSpc>
                <a:spcPct val="90000"/>
              </a:lnSpc>
              <a:buNone/>
            </a:pPr>
            <a:r>
              <a:rPr lang="en-US" altLang="zh-CN" dirty="0"/>
              <a:t>1.26 </a:t>
            </a:r>
            <a:r>
              <a:rPr lang="zh-CN" altLang="en-US" dirty="0"/>
              <a:t>带调试运行程序与不带调试运行程序有什么区别</a:t>
            </a:r>
            <a:r>
              <a:rPr lang="en-US" altLang="zh-CN" dirty="0"/>
              <a:t>?</a:t>
            </a:r>
          </a:p>
          <a:p>
            <a:pPr marL="893763" indent="-893763">
              <a:lnSpc>
                <a:spcPct val="90000"/>
              </a:lnSpc>
              <a:buNone/>
            </a:pPr>
            <a:r>
              <a:rPr lang="en-US" altLang="zh-CN" dirty="0"/>
              <a:t>1.27 </a:t>
            </a:r>
            <a:r>
              <a:rPr lang="zh-CN" altLang="en-US" dirty="0"/>
              <a:t>请简述结构化程序设计与面向对象程序设计的区别</a:t>
            </a:r>
            <a:r>
              <a:rPr lang="en-US" altLang="zh-CN" dirty="0"/>
              <a:t>?</a:t>
            </a:r>
          </a:p>
          <a:p>
            <a:pPr marL="893763" indent="-893763">
              <a:lnSpc>
                <a:spcPct val="90000"/>
              </a:lnSpc>
              <a:buNone/>
            </a:pPr>
            <a:r>
              <a:rPr lang="en-US" altLang="zh-CN" dirty="0"/>
              <a:t>1.28 </a:t>
            </a:r>
            <a:r>
              <a:rPr lang="zh-CN" altLang="en-US" dirty="0"/>
              <a:t>如何验证程序的正确性</a:t>
            </a:r>
            <a:r>
              <a:rPr lang="en-US" altLang="zh-CN" dirty="0"/>
              <a:t>?</a:t>
            </a:r>
          </a:p>
          <a:p>
            <a:pPr marL="893763" indent="-893763">
              <a:lnSpc>
                <a:spcPct val="90000"/>
              </a:lnSpc>
              <a:buNone/>
            </a:pPr>
            <a:r>
              <a:rPr lang="en-US" altLang="zh-CN" dirty="0"/>
              <a:t>1.29 </a:t>
            </a:r>
            <a:r>
              <a:rPr lang="zh-CN" altLang="en-US" dirty="0"/>
              <a:t>本课程的培养目标是什么</a:t>
            </a:r>
            <a:r>
              <a:rPr lang="en-US" altLang="zh-CN" dirty="0"/>
              <a:t>? </a:t>
            </a:r>
            <a:r>
              <a:rPr lang="zh-CN" altLang="en-US" dirty="0"/>
              <a:t>本课程对其他相关课程有什么支撑作用</a:t>
            </a:r>
            <a:r>
              <a:rPr lang="en-US" altLang="zh-CN" dirty="0"/>
              <a:t>?</a:t>
            </a:r>
          </a:p>
          <a:p>
            <a:pPr marL="893763" indent="-893763">
              <a:lnSpc>
                <a:spcPct val="90000"/>
              </a:lnSpc>
              <a:buNone/>
            </a:pPr>
            <a:r>
              <a:rPr lang="en-US" altLang="zh-CN" dirty="0"/>
              <a:t>1.30 </a:t>
            </a:r>
            <a:r>
              <a:rPr lang="zh-CN" altLang="en-US" dirty="0"/>
              <a:t>编写软件构件库的原则是什么</a:t>
            </a:r>
            <a:r>
              <a:rPr lang="en-US" altLang="zh-CN" dirty="0"/>
              <a:t>?</a:t>
            </a:r>
          </a:p>
          <a:p>
            <a:pPr marL="893763" indent="-893763">
              <a:lnSpc>
                <a:spcPct val="90000"/>
              </a:lnSpc>
              <a:buNone/>
            </a:pPr>
            <a:r>
              <a:rPr lang="en-US" altLang="zh-CN" dirty="0"/>
              <a:t>1.31 </a:t>
            </a:r>
            <a:r>
              <a:rPr lang="zh-CN" altLang="en-US" dirty="0"/>
              <a:t>有哪些提高软件构件库质量的技巧</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23591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第1次作业</a:t>
            </a:r>
            <a:r>
              <a:rPr lang="en-US" altLang="zh-CN" sz="4400"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sz="4400"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问题部分</a:t>
            </a:r>
          </a:p>
          <a:p>
            <a:pPr lvl="1"/>
            <a:r>
              <a:rPr lang="zh-CN" altLang="en-US" dirty="0"/>
              <a:t>接受来自控制台窗口输入的一个正整数</a:t>
            </a:r>
            <a:r>
              <a:rPr lang="en-US" altLang="zh-CN" dirty="0"/>
              <a:t>n</a:t>
            </a:r>
            <a:r>
              <a:rPr lang="zh-CN" altLang="en-US" dirty="0"/>
              <a:t>。</a:t>
            </a:r>
          </a:p>
          <a:p>
            <a:pPr lvl="1"/>
            <a:r>
              <a:rPr lang="zh-CN" altLang="en-US" dirty="0"/>
              <a:t>计算并在控制台窗口中输出不超过</a:t>
            </a:r>
            <a:r>
              <a:rPr lang="en-US" altLang="zh-CN" dirty="0"/>
              <a:t>n</a:t>
            </a:r>
            <a:r>
              <a:rPr lang="zh-CN" altLang="en-US" dirty="0"/>
              <a:t>的所有正偶数之和</a:t>
            </a:r>
            <a:r>
              <a:rPr lang="en-US" altLang="zh-CN" dirty="0"/>
              <a:t>(</a:t>
            </a:r>
            <a:r>
              <a:rPr lang="zh-CN" altLang="en-US" dirty="0"/>
              <a:t>至少采用两种求和方法</a:t>
            </a:r>
            <a:r>
              <a:rPr lang="en-US" altLang="zh-CN" dirty="0"/>
              <a:t>)</a:t>
            </a:r>
            <a:r>
              <a:rPr lang="zh-CN" altLang="en-US" dirty="0"/>
              <a:t>。</a:t>
            </a:r>
          </a:p>
          <a:p>
            <a:pPr lvl="1"/>
            <a:r>
              <a:rPr lang="zh-CN" altLang="en-US" dirty="0"/>
              <a:t>实现上面功能的代码要求可复用，即可以加入软件构件库。</a:t>
            </a:r>
          </a:p>
          <a:p>
            <a:r>
              <a:rPr lang="zh-CN" altLang="en-US" dirty="0" smtClean="0"/>
              <a:t>代码</a:t>
            </a:r>
            <a:r>
              <a:rPr lang="zh-CN" altLang="en-US" dirty="0"/>
              <a:t>部分</a:t>
            </a:r>
          </a:p>
          <a:p>
            <a:pPr lvl="1"/>
            <a:r>
              <a:rPr lang="zh-CN" altLang="en-US" dirty="0"/>
              <a:t>采用面向对象的技术实现以上功能，并进行测试。</a:t>
            </a:r>
          </a:p>
          <a:p>
            <a:pPr lvl="1"/>
            <a:r>
              <a:rPr lang="zh-CN" altLang="en-US" dirty="0">
                <a:solidFill>
                  <a:schemeClr val="accent6">
                    <a:lumMod val="75000"/>
                  </a:schemeClr>
                </a:solidFill>
              </a:rPr>
              <a:t>提高要求</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编写程序进行自动验证。</a:t>
            </a:r>
          </a:p>
          <a:p>
            <a:r>
              <a:rPr lang="zh-CN" altLang="en-US" dirty="0" smtClean="0">
                <a:solidFill>
                  <a:srgbClr val="FF0000"/>
                </a:solidFill>
              </a:rPr>
              <a:t>文档</a:t>
            </a:r>
            <a:r>
              <a:rPr lang="zh-CN" altLang="en-US" dirty="0">
                <a:solidFill>
                  <a:srgbClr val="FF0000"/>
                </a:solidFill>
              </a:rPr>
              <a:t>部分</a:t>
            </a:r>
            <a:r>
              <a:rPr lang="en-US" altLang="zh-CN" dirty="0">
                <a:solidFill>
                  <a:srgbClr val="FF0000"/>
                </a:solidFill>
              </a:rPr>
              <a:t>(</a:t>
            </a:r>
            <a:r>
              <a:rPr lang="zh-CN" altLang="en-US" dirty="0">
                <a:solidFill>
                  <a:srgbClr val="FF0000"/>
                </a:solidFill>
              </a:rPr>
              <a:t>请同时提交</a:t>
            </a:r>
            <a:r>
              <a:rPr lang="en-US" altLang="zh-CN" dirty="0">
                <a:solidFill>
                  <a:srgbClr val="0000FF"/>
                </a:solidFill>
              </a:rPr>
              <a:t>word</a:t>
            </a:r>
            <a:r>
              <a:rPr lang="zh-CN" altLang="en-US" dirty="0">
                <a:solidFill>
                  <a:srgbClr val="FF0000"/>
                </a:solidFill>
              </a:rPr>
              <a:t>和</a:t>
            </a:r>
            <a:r>
              <a:rPr lang="en-US" altLang="zh-CN" dirty="0">
                <a:solidFill>
                  <a:srgbClr val="0000FF"/>
                </a:solidFill>
              </a:rPr>
              <a:t>pdf</a:t>
            </a:r>
            <a:r>
              <a:rPr lang="zh-CN" altLang="en-US" dirty="0">
                <a:solidFill>
                  <a:srgbClr val="FF0000"/>
                </a:solidFill>
              </a:rPr>
              <a:t>版本的文件</a:t>
            </a:r>
            <a:r>
              <a:rPr lang="en-US" altLang="zh-CN" dirty="0">
                <a:solidFill>
                  <a:srgbClr val="FF0000"/>
                </a:solidFill>
              </a:rPr>
              <a:t>)</a:t>
            </a:r>
          </a:p>
          <a:p>
            <a:pPr lvl="1"/>
            <a:r>
              <a:rPr lang="zh-CN" altLang="en-US" dirty="0">
                <a:solidFill>
                  <a:srgbClr val="FF0000"/>
                </a:solidFill>
              </a:rPr>
              <a:t>模型部分</a:t>
            </a:r>
            <a:r>
              <a:rPr lang="en-US" altLang="zh-CN" dirty="0">
                <a:solidFill>
                  <a:srgbClr val="FF0000"/>
                </a:solidFill>
              </a:rPr>
              <a:t>: </a:t>
            </a:r>
            <a:r>
              <a:rPr lang="zh-CN" altLang="en-US" dirty="0">
                <a:solidFill>
                  <a:srgbClr val="FF0000"/>
                </a:solidFill>
              </a:rPr>
              <a:t>给出计算公式或计算方法。</a:t>
            </a:r>
          </a:p>
          <a:p>
            <a:pPr lvl="1"/>
            <a:r>
              <a:rPr lang="zh-CN" altLang="en-US" dirty="0">
                <a:solidFill>
                  <a:srgbClr val="FF0000"/>
                </a:solidFill>
              </a:rPr>
              <a:t>验证部分</a:t>
            </a:r>
            <a:r>
              <a:rPr lang="en-US" altLang="zh-CN" dirty="0">
                <a:solidFill>
                  <a:srgbClr val="FF0000"/>
                </a:solidFill>
              </a:rPr>
              <a:t>: </a:t>
            </a:r>
            <a:r>
              <a:rPr lang="zh-CN" altLang="en-US" dirty="0">
                <a:solidFill>
                  <a:srgbClr val="FF0000"/>
                </a:solidFill>
              </a:rPr>
              <a:t>说明如何验证，并给出验证报告。</a:t>
            </a: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比较两种方法优缺点</a:t>
            </a:r>
            <a:r>
              <a:rPr lang="zh-CN" altLang="en-US" dirty="0" smtClean="0">
                <a:solidFill>
                  <a:schemeClr val="accent6">
                    <a:lumMod val="75000"/>
                  </a:schemeClr>
                </a:solidFill>
              </a:rPr>
              <a: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229956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作业要求补充</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ea typeface="楷体_GB2312" pitchFamily="49" charset="-122"/>
              </a:rPr>
              <a:t>源程序、工程文件和相关文档等请压缩成为一个文件</a:t>
            </a:r>
            <a:r>
              <a:rPr lang="en-US" altLang="zh-CN" dirty="0" smtClean="0">
                <a:ea typeface="楷体_GB2312" pitchFamily="49" charset="-122"/>
              </a:rPr>
              <a:t>:</a:t>
            </a:r>
            <a:r>
              <a:rPr lang="zh-CN" altLang="en-US" dirty="0">
                <a:ea typeface="楷体_GB2312" pitchFamily="49" charset="-122"/>
              </a:rPr>
              <a:t>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a:t>
            </a:r>
            <a:r>
              <a:rPr lang="zh-CN" altLang="en-US" dirty="0" smtClean="0"/>
              <a:t>文件</a:t>
            </a:r>
            <a:endParaRPr lang="en-US" altLang="zh-CN" dirty="0" smtClean="0"/>
          </a:p>
          <a:p>
            <a:pPr lvl="2"/>
            <a:r>
              <a:rPr lang="zh-CN" altLang="en-US" dirty="0" smtClean="0"/>
              <a:t>删除目录</a:t>
            </a:r>
            <a:r>
              <a:rPr lang="en-US" altLang="zh-CN" dirty="0" smtClean="0"/>
              <a:t>: </a:t>
            </a:r>
            <a:r>
              <a:rPr lang="zh-CN" altLang="en-US" dirty="0" smtClean="0"/>
              <a:t>“</a:t>
            </a:r>
            <a:r>
              <a:rPr lang="en-US" altLang="zh-CN" dirty="0"/>
              <a:t>.vs</a:t>
            </a:r>
            <a:r>
              <a:rPr lang="zh-CN" altLang="en-US" dirty="0" smtClean="0"/>
              <a:t>”和“</a:t>
            </a:r>
            <a:r>
              <a:rPr lang="en-US" altLang="zh-CN" dirty="0" err="1"/>
              <a:t>ipch</a:t>
            </a:r>
            <a:r>
              <a:rPr lang="zh-CN" altLang="en-US" dirty="0" smtClean="0"/>
              <a:t>”。</a:t>
            </a:r>
            <a:endParaRPr lang="zh-CN" altLang="en-US" dirty="0"/>
          </a:p>
          <a:p>
            <a:r>
              <a:rPr lang="zh-CN" altLang="en-US" dirty="0" smtClean="0"/>
              <a:t>交</a:t>
            </a:r>
            <a:r>
              <a:rPr lang="zh-CN" altLang="en-US" dirty="0"/>
              <a:t>作业最后</a:t>
            </a:r>
            <a:r>
              <a:rPr lang="zh-CN" altLang="en-US" dirty="0" smtClean="0"/>
              <a:t>期限</a:t>
            </a:r>
            <a:endParaRPr lang="en-US" altLang="zh-CN" dirty="0"/>
          </a:p>
          <a:p>
            <a:pPr lvl="1"/>
            <a:r>
              <a:rPr lang="en-US" altLang="zh-CN" dirty="0" smtClean="0">
                <a:solidFill>
                  <a:srgbClr val="FF0000"/>
                </a:solidFill>
              </a:rPr>
              <a:t>2021</a:t>
            </a:r>
            <a:r>
              <a:rPr lang="zh-CN" altLang="en-US" dirty="0" smtClean="0">
                <a:solidFill>
                  <a:srgbClr val="FF0000"/>
                </a:solidFill>
              </a:rPr>
              <a:t>年</a:t>
            </a:r>
            <a:r>
              <a:rPr lang="en-US" altLang="zh-CN" dirty="0" smtClean="0">
                <a:solidFill>
                  <a:srgbClr val="FF0000"/>
                </a:solidFill>
              </a:rPr>
              <a:t>3</a:t>
            </a:r>
            <a:r>
              <a:rPr lang="zh-CN" altLang="en-US" dirty="0" smtClean="0">
                <a:solidFill>
                  <a:srgbClr val="FF0000"/>
                </a:solidFill>
              </a:rPr>
              <a:t>月</a:t>
            </a:r>
            <a:r>
              <a:rPr lang="en-US" altLang="zh-CN" smtClean="0">
                <a:solidFill>
                  <a:srgbClr val="FF0000"/>
                </a:solidFill>
              </a:rPr>
              <a:t>3</a:t>
            </a:r>
            <a:r>
              <a:rPr lang="zh-CN" altLang="en-US" smtClean="0">
                <a:solidFill>
                  <a:srgbClr val="FF0000"/>
                </a:solidFill>
              </a:rPr>
              <a:t>日</a:t>
            </a:r>
            <a:r>
              <a:rPr lang="zh-CN" altLang="en-US" dirty="0">
                <a:solidFill>
                  <a:srgbClr val="FF0000"/>
                </a:solidFill>
              </a:rPr>
              <a:t>星期三</a:t>
            </a:r>
          </a:p>
          <a:p>
            <a:r>
              <a:rPr lang="zh-CN" altLang="en-US" dirty="0" smtClean="0"/>
              <a:t>请</a:t>
            </a:r>
            <a:r>
              <a:rPr lang="zh-CN" altLang="en-US" dirty="0"/>
              <a:t>通过网络学堂</a:t>
            </a:r>
            <a:r>
              <a:rPr lang="en-US" altLang="zh-CN" dirty="0"/>
              <a:t>(http://learn.tsinghua.edu.cn/)</a:t>
            </a:r>
            <a:r>
              <a:rPr lang="zh-CN" altLang="en-US" dirty="0" smtClean="0"/>
              <a:t>提交。</a:t>
            </a:r>
            <a:endParaRPr lang="en-US" altLang="zh-CN" dirty="0" smtClean="0"/>
          </a:p>
          <a:p>
            <a:r>
              <a:rPr lang="zh-CN" altLang="en-US" dirty="0" smtClean="0"/>
              <a:t>提示</a:t>
            </a:r>
            <a:endParaRPr lang="en-US" altLang="zh-CN" dirty="0" smtClean="0"/>
          </a:p>
          <a:p>
            <a:pPr lvl="1"/>
            <a:r>
              <a:rPr lang="zh-CN" altLang="en-US" dirty="0" smtClean="0"/>
              <a:t>作业的各项要求，可以参考本课件</a:t>
            </a:r>
            <a:r>
              <a:rPr lang="en-US" altLang="zh-CN" dirty="0" smtClean="0"/>
              <a:t>PPT</a:t>
            </a:r>
            <a:r>
              <a:rPr lang="zh-CN" altLang="en-US" dirty="0" smtClean="0"/>
              <a:t>内容。</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6158572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2021年2月25日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提高程序代码复用效率，大规模程序设计的需要。&quot;],&quot;CaseSensitive&quot;:false,&quot;FuzzyMatch&quot;: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1227</TotalTime>
  <Words>8791</Words>
  <Application>Microsoft Office PowerPoint</Application>
  <PresentationFormat>全屏显示(4:3)</PresentationFormat>
  <Paragraphs>1419</Paragraphs>
  <Slides>109</Slides>
  <Notes>106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109</vt:i4>
      </vt:variant>
    </vt:vector>
  </HeadingPairs>
  <TitlesOfParts>
    <vt:vector size="125" baseType="lpstr">
      <vt:lpstr>Microsoft Yahei</vt:lpstr>
      <vt:lpstr>黑体</vt:lpstr>
      <vt:lpstr>华文彩云</vt:lpstr>
      <vt:lpstr>华文行楷</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BMP 图像</vt:lpstr>
      <vt:lpstr>本课程采用</vt:lpstr>
      <vt:lpstr>PowerPoint 演示文稿</vt:lpstr>
      <vt:lpstr>面向对象程序设计基础 (Fundamentals of Object-Oriented Programming)</vt:lpstr>
      <vt:lpstr>助教</vt:lpstr>
      <vt:lpstr>第1讲   绪论</vt:lpstr>
      <vt:lpstr>本章总体纲要</vt:lpstr>
      <vt:lpstr>励志: 清华</vt:lpstr>
      <vt:lpstr>励志: 个人</vt:lpstr>
      <vt:lpstr>《眼泪知道》——周杰伦 我是如此脆弱，因此只能选择坚强</vt:lpstr>
      <vt:lpstr>励志: 软件产业</vt:lpstr>
      <vt:lpstr>本章总体纲要</vt:lpstr>
      <vt:lpstr>学习方法的基本原则</vt:lpstr>
      <vt:lpstr>标准学习方法——六多</vt:lpstr>
      <vt:lpstr>学习方法——四R</vt:lpstr>
      <vt:lpstr>学习计算机语言的方法</vt:lpstr>
      <vt:lpstr>学习方法总结</vt:lpstr>
      <vt:lpstr>本章总体纲要</vt:lpstr>
      <vt:lpstr>C++简史</vt:lpstr>
      <vt:lpstr>C++与C</vt:lpstr>
      <vt:lpstr>C语言</vt:lpstr>
      <vt:lpstr>C++语言现状简介</vt:lpstr>
      <vt:lpstr>计算机程序的魅力</vt:lpstr>
      <vt:lpstr>本章总体纲要</vt:lpstr>
      <vt:lpstr>课程培养目标</vt:lpstr>
      <vt:lpstr>本课程的学习成效(Student Outcomes)</vt:lpstr>
      <vt:lpstr>第1条的考察要素</vt:lpstr>
      <vt:lpstr>1.1. 基础知识与应用</vt:lpstr>
      <vt:lpstr>1.2. 模型的表示和解释</vt:lpstr>
      <vt:lpstr>1.3. 利用模型解决问题</vt:lpstr>
      <vt:lpstr>1.4. 模型的对比和分析</vt:lpstr>
      <vt:lpstr>1.5. 复杂性控制</vt:lpstr>
      <vt:lpstr>1.6. 模型的局限性分析</vt:lpstr>
      <vt:lpstr>第5条的考察要素</vt:lpstr>
      <vt:lpstr>5.1. 综合运用及选择</vt:lpstr>
      <vt:lpstr>5.2. 使用互联网资源</vt:lpstr>
      <vt:lpstr>5.3. 整合多种渠道的资源</vt:lpstr>
      <vt:lpstr>与其他课程之间的关系</vt:lpstr>
      <vt:lpstr>教学时间表</vt:lpstr>
      <vt:lpstr>教学大纲</vt:lpstr>
      <vt:lpstr>成绩评定标准</vt:lpstr>
      <vt:lpstr>成绩评定标准——补充说明</vt:lpstr>
      <vt:lpstr>参考书</vt:lpstr>
      <vt:lpstr>课件</vt:lpstr>
      <vt:lpstr>本章总体纲要</vt:lpstr>
      <vt:lpstr>编写好程序的最基本原则</vt:lpstr>
      <vt:lpstr>编写程序的一般过程</vt:lpstr>
      <vt:lpstr>VC2017空白主界面</vt:lpstr>
      <vt:lpstr>初步认识VC2017</vt:lpstr>
      <vt:lpstr>创建新项目</vt:lpstr>
      <vt:lpstr>输入项目名称</vt:lpstr>
      <vt:lpstr>添加新文件——命令</vt:lpstr>
      <vt:lpstr>添加新文件——输入文件名</vt:lpstr>
      <vt:lpstr>添加新文件——输入程序代码</vt:lpstr>
      <vt:lpstr>编译和链接</vt:lpstr>
      <vt:lpstr>查看编译和链接情况</vt:lpstr>
      <vt:lpstr>运行程序</vt:lpstr>
      <vt:lpstr>问题: 整数的输入与输出</vt:lpstr>
      <vt:lpstr>经典C语言程序入门例程 (文件名C_GetIntegerSingleMain.c, 开发者: 雍俊海)</vt:lpstr>
      <vt:lpstr>软件构件库</vt:lpstr>
      <vt:lpstr>软件构件库应具备的特点</vt:lpstr>
      <vt:lpstr>软件构件库的组成</vt:lpstr>
      <vt:lpstr>为什么要建立软件构件库</vt:lpstr>
      <vt:lpstr>为什么要建立软件构件库: 形象比喻</vt:lpstr>
      <vt:lpstr>面向对象技术与软件构件库</vt:lpstr>
      <vt:lpstr>问题: 整数的输入与输出</vt:lpstr>
      <vt:lpstr>采用C语言实现 (文件名C_GetIntegerSimple.h, 开发者: 雍俊海)</vt:lpstr>
      <vt:lpstr>采用C语言实现 (文件名C_GetIntegerSimple.c, 开发者: 雍俊海)</vt:lpstr>
      <vt:lpstr>采用C语言实现 (文件名C_GetIntegerSimpleMain.c, 开发者: 雍俊海)</vt:lpstr>
      <vt:lpstr>在本案例中的C语言软件构件库</vt:lpstr>
      <vt:lpstr>采用C++面向对象技术实现 (文件名CP_IntegerInputSimple.h, 开发者: 雍俊海)</vt:lpstr>
      <vt:lpstr>采用C++面向对象技术实现 (文件名CP_IntegerInputSimple.cpp, 开发者: 雍俊海)</vt:lpstr>
      <vt:lpstr>采用C++面向对象技术实现 (文件名CP_IntegerInputSimpleMain.cpp, 开发者: 雍俊海)</vt:lpstr>
      <vt:lpstr>在本案例中的C++语言软件构件库</vt:lpstr>
      <vt:lpstr>程序入口主函数main(带参数)</vt:lpstr>
      <vt:lpstr>宏定义 (文件名CP_IntegerInputSimple.h, 开发者: 雍俊海)</vt:lpstr>
      <vt:lpstr>源程序代码文件</vt:lpstr>
      <vt:lpstr>头文件</vt:lpstr>
      <vt:lpstr>基本的C++标准程序库共包含53个头文件</vt:lpstr>
      <vt:lpstr>扩展的C++标准程序库共包含26个头文件</vt:lpstr>
      <vt:lpstr>命名空间(namespace)</vt:lpstr>
      <vt:lpstr>应用命名空间(namespace)的三种形式</vt:lpstr>
      <vt:lpstr>应用命名空间(namespace)的三种形式</vt:lpstr>
      <vt:lpstr>C++的标准输出</vt:lpstr>
      <vt:lpstr>C++的标准输入</vt:lpstr>
      <vt:lpstr>C语言与C++语言程序设计比较</vt:lpstr>
      <vt:lpstr>如何测试程序</vt:lpstr>
      <vt:lpstr>测试案例的生成: 针对上面案例</vt:lpstr>
      <vt:lpstr>测试结果</vt:lpstr>
      <vt:lpstr>程序验证结果报告</vt:lpstr>
      <vt:lpstr>有限性是计算机程序的基本特性</vt:lpstr>
      <vt:lpstr>本章总体纲要</vt:lpstr>
      <vt:lpstr>复习练习题(不用交)</vt:lpstr>
      <vt:lpstr>复习练习题(不用交)</vt:lpstr>
      <vt:lpstr>复习练习题(不用交)</vt:lpstr>
      <vt:lpstr>复习练习题(不用交)</vt:lpstr>
      <vt:lpstr>思考练习题(不用交)</vt:lpstr>
      <vt:lpstr>第1次作业(采用VC 2017编写程序)</vt:lpstr>
      <vt:lpstr>作业要求补充</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573</cp:revision>
  <dcterms:created xsi:type="dcterms:W3CDTF">2017-01-12T02:44:27Z</dcterms:created>
  <dcterms:modified xsi:type="dcterms:W3CDTF">2021-02-25T01:18:03Z</dcterms:modified>
</cp:coreProperties>
</file>